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notesSlides/notesSlide45.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s/slide40.xml" ContentType="application/vnd.openxmlformats-officedocument.presentationml.slide+xml"/>
  <Override PartName="/ppt/slideLayouts/slideLayout50.xml" ContentType="application/vnd.openxmlformats-officedocument.presentationml.slideLayout+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54" r:id="rId2"/>
    <p:sldMasterId id="2147483655" r:id="rId3"/>
    <p:sldMasterId id="2147483656" r:id="rId4"/>
    <p:sldMasterId id="2147483657" r:id="rId5"/>
    <p:sldMasterId id="2147483658" r:id="rId6"/>
    <p:sldMasterId id="2147483659" r:id="rId7"/>
    <p:sldMasterId id="2147483660" r:id="rId8"/>
    <p:sldMasterId id="2147483661" r:id="rId9"/>
    <p:sldMasterId id="2147483662" r:id="rId10"/>
    <p:sldMasterId id="2147483663" r:id="rId11"/>
    <p:sldMasterId id="2147483664" r:id="rId12"/>
  </p:sldMasterIdLst>
  <p:notesMasterIdLst>
    <p:notesMasterId r:id="rId64"/>
  </p:notesMasterIdLst>
  <p:sldIdLst>
    <p:sldId id="320" r:id="rId13"/>
    <p:sldId id="258" r:id="rId14"/>
    <p:sldId id="259" r:id="rId15"/>
    <p:sldId id="263" r:id="rId16"/>
    <p:sldId id="265" r:id="rId17"/>
    <p:sldId id="266" r:id="rId18"/>
    <p:sldId id="267" r:id="rId19"/>
    <p:sldId id="268" r:id="rId20"/>
    <p:sldId id="272" r:id="rId21"/>
    <p:sldId id="270" r:id="rId22"/>
    <p:sldId id="271" r:id="rId23"/>
    <p:sldId id="273" r:id="rId24"/>
    <p:sldId id="274" r:id="rId25"/>
    <p:sldId id="318" r:id="rId26"/>
    <p:sldId id="306" r:id="rId27"/>
    <p:sldId id="275" r:id="rId28"/>
    <p:sldId id="313" r:id="rId29"/>
    <p:sldId id="307" r:id="rId30"/>
    <p:sldId id="276" r:id="rId31"/>
    <p:sldId id="280" r:id="rId32"/>
    <p:sldId id="282" r:id="rId33"/>
    <p:sldId id="308" r:id="rId34"/>
    <p:sldId id="321" r:id="rId35"/>
    <p:sldId id="322" r:id="rId36"/>
    <p:sldId id="285" r:id="rId37"/>
    <p:sldId id="286" r:id="rId38"/>
    <p:sldId id="309" r:id="rId39"/>
    <p:sldId id="310" r:id="rId40"/>
    <p:sldId id="323" r:id="rId41"/>
    <p:sldId id="311" r:id="rId42"/>
    <p:sldId id="291" r:id="rId43"/>
    <p:sldId id="325" r:id="rId44"/>
    <p:sldId id="324" r:id="rId45"/>
    <p:sldId id="292" r:id="rId46"/>
    <p:sldId id="293" r:id="rId47"/>
    <p:sldId id="314" r:id="rId48"/>
    <p:sldId id="326" r:id="rId49"/>
    <p:sldId id="327" r:id="rId50"/>
    <p:sldId id="297" r:id="rId51"/>
    <p:sldId id="298" r:id="rId52"/>
    <p:sldId id="312" r:id="rId53"/>
    <p:sldId id="315" r:id="rId54"/>
    <p:sldId id="299" r:id="rId55"/>
    <p:sldId id="301" r:id="rId56"/>
    <p:sldId id="302" r:id="rId57"/>
    <p:sldId id="304" r:id="rId58"/>
    <p:sldId id="305" r:id="rId59"/>
    <p:sldId id="261" r:id="rId60"/>
    <p:sldId id="316" r:id="rId61"/>
    <p:sldId id="317" r:id="rId62"/>
    <p:sldId id="319"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19" autoAdjust="0"/>
  </p:normalViewPr>
  <p:slideViewPr>
    <p:cSldViewPr>
      <p:cViewPr>
        <p:scale>
          <a:sx n="80" d="100"/>
          <a:sy n="80" d="100"/>
        </p:scale>
        <p:origin x="-403"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84"/>
    </p:cViewPr>
  </p:sorterViewPr>
  <p:notesViewPr>
    <p:cSldViewPr>
      <p:cViewPr varScale="1">
        <p:scale>
          <a:sx n="70" d="100"/>
          <a:sy n="70" d="100"/>
        </p:scale>
        <p:origin x="-324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slide" Target="slides/slide49.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theme" Target="theme/theme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dirty="0" smtClean="0">
                <a:ea typeface="+mn-ea"/>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dirty="0" smtClean="0">
                <a:ea typeface="+mn-ea"/>
              </a:defRPr>
            </a:lvl1pPr>
          </a:lstStyle>
          <a:p>
            <a:pPr>
              <a:defRPr/>
            </a:pPr>
            <a:endParaRPr lang="en-US"/>
          </a:p>
        </p:txBody>
      </p:sp>
      <p:sp>
        <p:nvSpPr>
          <p:cNvPr id="655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dirty="0" smtClean="0">
                <a:ea typeface="+mn-ea"/>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ea typeface="+mn-ea"/>
              </a:defRPr>
            </a:lvl1pPr>
          </a:lstStyle>
          <a:p>
            <a:pPr>
              <a:defRPr/>
            </a:pPr>
            <a:fld id="{0FC25BB9-F3AE-46D8-B7A2-FB86EA627B9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5D13CD95-64F2-482E-8708-667CF607A459}" type="slidenum">
              <a:rPr lang="en-US">
                <a:ea typeface="ＭＳ Ｐゴシック" pitchFamily="34" charset="-128"/>
              </a:rPr>
              <a:pPr/>
              <a:t>1</a:t>
            </a:fld>
            <a:endParaRPr lang="en-US">
              <a:ea typeface="ＭＳ Ｐゴシック" pitchFamily="34" charset="-128"/>
            </a:endParaRPr>
          </a:p>
        </p:txBody>
      </p:sp>
      <p:sp>
        <p:nvSpPr>
          <p:cNvPr id="6656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96C95AD-979D-4722-A979-0ACD0B789587}" type="slidenum">
              <a:rPr lang="en-US" sz="1200"/>
              <a:pPr algn="r"/>
              <a:t>1</a:t>
            </a:fld>
            <a:endParaRPr lang="en-US" sz="120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62C75BB2-322D-4E43-AB40-D149BEBDDF7B}" type="slidenum">
              <a:rPr lang="en-US">
                <a:ea typeface="ＭＳ Ｐゴシック" pitchFamily="34" charset="-128"/>
              </a:rPr>
              <a:pPr/>
              <a:t>10</a:t>
            </a:fld>
            <a:endParaRPr lang="en-US">
              <a:ea typeface="ＭＳ Ｐゴシック" pitchFamily="34" charset="-128"/>
            </a:endParaRPr>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r>
              <a:rPr lang="en-US" smtClean="0"/>
              <a:t>The data flow leaving a process is always labeled differently then the data flow entering the process.</a:t>
            </a:r>
          </a:p>
          <a:p>
            <a:pPr eaLnBrk="1" hangingPunct="1"/>
            <a:endParaRPr lang="en-US" smtClean="0"/>
          </a:p>
          <a:p>
            <a:pPr eaLnBrk="1" hangingPunct="1"/>
            <a:r>
              <a:rPr lang="en-US" smtClean="0"/>
              <a:t>A process must also be given a unique identifying number indicating its level in the diagram.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BA6B5119-3AD9-41E2-BF66-474F7F1247CC}" type="slidenum">
              <a:rPr lang="en-US">
                <a:ea typeface="ＭＳ Ｐゴシック" pitchFamily="34" charset="-128"/>
              </a:rPr>
              <a:pPr/>
              <a:t>11</a:t>
            </a:fld>
            <a:endParaRPr lang="en-US">
              <a:ea typeface="ＭＳ Ｐゴシック" pitchFamily="34" charset="-128"/>
            </a:endParaRPr>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r>
              <a:rPr lang="en-US" smtClean="0"/>
              <a:t>Data stores represent a person, place, or thing which is why they are named with a noun.</a:t>
            </a:r>
          </a:p>
          <a:p>
            <a:pPr eaLnBrk="1" hangingPunct="1"/>
            <a:endParaRPr lang="en-US" smtClean="0"/>
          </a:p>
          <a:p>
            <a:pPr eaLnBrk="1" hangingPunct="1"/>
            <a:r>
              <a:rPr lang="en-US" smtClean="0"/>
              <a:t>Temporary data stores, such as scratch paper or a temporary computer file are not included on the data flow diagram.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7FA4EED4-2A71-49B0-AC73-A14DA8FE074A}" type="slidenum">
              <a:rPr lang="en-US">
                <a:ea typeface="ＭＳ Ｐゴシック" pitchFamily="34" charset="-128"/>
              </a:rPr>
              <a:pPr/>
              <a:t>12</a:t>
            </a:fld>
            <a:endParaRPr lang="en-US">
              <a:ea typeface="ＭＳ Ｐゴシック" pitchFamily="34" charset="-128"/>
            </a:endParaRPr>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en-US" smtClean="0"/>
              <a:t>Data flow diagrams can and should be drawn systematically.</a:t>
            </a:r>
          </a:p>
          <a:p>
            <a:pPr eaLnBrk="1" hangingPunct="1"/>
            <a:endParaRPr lang="en-US" smtClean="0"/>
          </a:p>
          <a:p>
            <a:pPr eaLnBrk="1" hangingPunct="1"/>
            <a:r>
              <a:rPr lang="en-US" smtClean="0"/>
              <a:t>To begin a data flow diagram, collapse the organization’s system narrative into a list with four categories of external entity, data flow, process, and data store. This list helps determine the boundaries of the system. Next begin drawing the context diagram.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630EE5A8-A9CE-4586-9FD5-38A1A72A290B}" type="slidenum">
              <a:rPr lang="en-US">
                <a:ea typeface="ＭＳ Ｐゴシック" pitchFamily="34" charset="-128"/>
              </a:rPr>
              <a:pPr/>
              <a:t>13</a:t>
            </a:fld>
            <a:endParaRPr lang="en-US">
              <a:ea typeface="ＭＳ Ｐゴシック" pitchFamily="34" charset="-128"/>
            </a:endParaRPr>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r>
              <a:rPr lang="en-US" smtClean="0"/>
              <a:t>Basically the context diagram consists of:</a:t>
            </a:r>
          </a:p>
          <a:p>
            <a:pPr marL="628650" lvl="1" indent="-171450" eaLnBrk="1" hangingPunct="1">
              <a:buFontTx/>
              <a:buChar char="•"/>
            </a:pPr>
            <a:r>
              <a:rPr lang="en-US" smtClean="0"/>
              <a:t>one process—depicting the entire system</a:t>
            </a:r>
          </a:p>
          <a:p>
            <a:pPr marL="628650" lvl="1" indent="-171450" eaLnBrk="1" hangingPunct="1">
              <a:buFontTx/>
              <a:buChar char="•"/>
            </a:pPr>
            <a:r>
              <a:rPr lang="en-US" smtClean="0"/>
              <a:t>external entities</a:t>
            </a:r>
          </a:p>
          <a:p>
            <a:pPr marL="628650" lvl="1" indent="-171450" eaLnBrk="1" hangingPunct="1">
              <a:buFontTx/>
              <a:buChar char="•"/>
            </a:pPr>
            <a:r>
              <a:rPr lang="en-US" smtClean="0"/>
              <a:t>data flows from the external entities to the process</a:t>
            </a:r>
          </a:p>
          <a:p>
            <a:pPr eaLnBrk="1" hangingPunct="1"/>
            <a:endParaRPr lang="en-US" smtClean="0"/>
          </a:p>
          <a:p>
            <a:pPr eaLnBrk="1" hangingPunct="1"/>
            <a:r>
              <a:rPr lang="en-US" smtClean="0"/>
              <a:t>The diagram does not contain any data stores.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p:spPr>
        <p:txBody>
          <a:bodyPr/>
          <a:lstStyle/>
          <a:p>
            <a:pPr eaLnBrk="1" hangingPunct="1"/>
            <a:endParaRPr lang="en-US" smtClean="0"/>
          </a:p>
        </p:txBody>
      </p:sp>
      <p:sp>
        <p:nvSpPr>
          <p:cNvPr id="79876" name="Slide Number Placeholder 3"/>
          <p:cNvSpPr>
            <a:spLocks noGrp="1"/>
          </p:cNvSpPr>
          <p:nvPr>
            <p:ph type="sldNum" sz="quarter" idx="5"/>
          </p:nvPr>
        </p:nvSpPr>
        <p:spPr>
          <a:noFill/>
          <a:ln>
            <a:miter lim="800000"/>
            <a:headEnd/>
            <a:tailEnd/>
          </a:ln>
        </p:spPr>
        <p:txBody>
          <a:bodyPr/>
          <a:lstStyle/>
          <a:p>
            <a:fld id="{44384205-47D7-4C2B-ABF8-B2EBEFEDA0D4}" type="slidenum">
              <a:rPr lang="en-US">
                <a:ea typeface="ＭＳ Ｐゴシック" pitchFamily="34" charset="-128"/>
              </a:rPr>
              <a:pPr/>
              <a:t>14</a:t>
            </a:fld>
            <a:endParaRPr lang="en-US">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p:spPr>
        <p:txBody>
          <a:bodyPr/>
          <a:lstStyle/>
          <a:p>
            <a:pPr eaLnBrk="1" hangingPunct="1"/>
            <a:endParaRPr lang="en-US" smtClean="0"/>
          </a:p>
        </p:txBody>
      </p:sp>
      <p:sp>
        <p:nvSpPr>
          <p:cNvPr id="80900" name="Slide Number Placeholder 3"/>
          <p:cNvSpPr>
            <a:spLocks noGrp="1"/>
          </p:cNvSpPr>
          <p:nvPr>
            <p:ph type="sldNum" sz="quarter" idx="5"/>
          </p:nvPr>
        </p:nvSpPr>
        <p:spPr>
          <a:noFill/>
          <a:ln>
            <a:miter lim="800000"/>
            <a:headEnd/>
            <a:tailEnd/>
          </a:ln>
        </p:spPr>
        <p:txBody>
          <a:bodyPr/>
          <a:lstStyle/>
          <a:p>
            <a:fld id="{6CDDD522-0E6E-4998-85DD-6F5976874010}" type="slidenum">
              <a:rPr lang="en-US">
                <a:ea typeface="ＭＳ Ｐゴシック" pitchFamily="34" charset="-128"/>
              </a:rPr>
              <a:pPr/>
              <a:t>15</a:t>
            </a:fld>
            <a:endParaRPr lang="en-US">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A00DC2DB-1061-4E56-9292-7AF278D03863}" type="slidenum">
              <a:rPr lang="en-US">
                <a:ea typeface="ＭＳ Ｐゴシック" pitchFamily="34" charset="-128"/>
              </a:rPr>
              <a:pPr/>
              <a:t>16</a:t>
            </a:fld>
            <a:endParaRPr lang="en-US">
              <a:ea typeface="ＭＳ Ｐゴシック" pitchFamily="34" charset="-128"/>
            </a:endParaRPr>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r>
              <a:rPr lang="en-US" smtClean="0"/>
              <a:t>Including more than nine processes will result in a cluttered diagram that is difficult to understand.</a:t>
            </a:r>
          </a:p>
          <a:p>
            <a:pPr eaLnBrk="1" hangingPunct="1"/>
            <a:endParaRPr lang="en-US" smtClean="0"/>
          </a:p>
          <a:p>
            <a:pPr eaLnBrk="1" hangingPunct="1"/>
            <a:r>
              <a:rPr lang="en-US" smtClean="0"/>
              <a:t>Each process is numbered with an integer, starting form the upper left-hand corner and working toward the lower right-hand corner.</a:t>
            </a:r>
          </a:p>
          <a:p>
            <a:pPr eaLnBrk="1" hangingPunct="1"/>
            <a:endParaRPr lang="en-US" smtClean="0"/>
          </a:p>
          <a:p>
            <a:pPr eaLnBrk="1" hangingPunct="1"/>
            <a:r>
              <a:rPr lang="en-US" smtClean="0"/>
              <a:t>Because a data flow diagram is two-dimensional, you can start at any point and work forward or backward through the diagram.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81ABA2E7-236F-4A4A-8DC3-5E4286807B39}" type="slidenum">
              <a:rPr lang="en-US">
                <a:ea typeface="ＭＳ Ｐゴシック" pitchFamily="34" charset="-128"/>
              </a:rPr>
              <a:pPr/>
              <a:t>17</a:t>
            </a:fld>
            <a:endParaRPr lang="en-US">
              <a:ea typeface="ＭＳ Ｐゴシック" pitchFamily="34" charset="-128"/>
            </a:endParaRPr>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en-US" smtClean="0"/>
              <a:t>Because a data flow diagram is two-dimensional, you can start at any point and work forward or backward through the diagram.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p:spPr>
        <p:txBody>
          <a:bodyPr/>
          <a:lstStyle/>
          <a:p>
            <a:pPr eaLnBrk="1" hangingPunct="1"/>
            <a:endParaRPr lang="en-US" smtClean="0"/>
          </a:p>
        </p:txBody>
      </p:sp>
      <p:sp>
        <p:nvSpPr>
          <p:cNvPr id="83972" name="Slide Number Placeholder 3"/>
          <p:cNvSpPr>
            <a:spLocks noGrp="1"/>
          </p:cNvSpPr>
          <p:nvPr>
            <p:ph type="sldNum" sz="quarter" idx="5"/>
          </p:nvPr>
        </p:nvSpPr>
        <p:spPr>
          <a:noFill/>
          <a:ln>
            <a:miter lim="800000"/>
            <a:headEnd/>
            <a:tailEnd/>
          </a:ln>
        </p:spPr>
        <p:txBody>
          <a:bodyPr/>
          <a:lstStyle/>
          <a:p>
            <a:fld id="{62B038B8-05B7-4688-8056-49992EEBFC26}" type="slidenum">
              <a:rPr lang="en-US">
                <a:ea typeface="ＭＳ Ｐゴシック" pitchFamily="34" charset="-128"/>
              </a:rPr>
              <a:pPr/>
              <a:t>18</a:t>
            </a:fld>
            <a:endParaRPr lang="en-US">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p:spPr>
        <p:txBody>
          <a:bodyPr/>
          <a:lstStyle/>
          <a:p>
            <a:pPr eaLnBrk="1" hangingPunct="1"/>
            <a:endParaRPr lang="en-US" smtClean="0"/>
          </a:p>
        </p:txBody>
      </p:sp>
      <p:sp>
        <p:nvSpPr>
          <p:cNvPr id="84996" name="Slide Number Placeholder 3"/>
          <p:cNvSpPr>
            <a:spLocks noGrp="1"/>
          </p:cNvSpPr>
          <p:nvPr>
            <p:ph type="sldNum" sz="quarter" idx="5"/>
          </p:nvPr>
        </p:nvSpPr>
        <p:spPr>
          <a:noFill/>
          <a:ln>
            <a:miter lim="800000"/>
            <a:headEnd/>
            <a:tailEnd/>
          </a:ln>
        </p:spPr>
        <p:txBody>
          <a:bodyPr/>
          <a:lstStyle/>
          <a:p>
            <a:fld id="{0E5CDAB8-64C2-43B6-ABF2-0321FE551F11}" type="slidenum">
              <a:rPr lang="en-US">
                <a:ea typeface="ＭＳ Ｐゴシック" pitchFamily="34" charset="-128"/>
              </a:rPr>
              <a:pPr/>
              <a:t>19</a:t>
            </a:fld>
            <a:endParaRPr lang="en-US">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p:spPr>
        <p:txBody>
          <a:bodyPr/>
          <a:lstStyle/>
          <a:p>
            <a:pPr eaLnBrk="1" hangingPunct="1"/>
            <a:endParaRPr lang="en-US" smtClean="0"/>
          </a:p>
        </p:txBody>
      </p:sp>
      <p:sp>
        <p:nvSpPr>
          <p:cNvPr id="67588" name="Slide Number Placeholder 3"/>
          <p:cNvSpPr>
            <a:spLocks noGrp="1"/>
          </p:cNvSpPr>
          <p:nvPr>
            <p:ph type="sldNum" sz="quarter" idx="5"/>
          </p:nvPr>
        </p:nvSpPr>
        <p:spPr>
          <a:noFill/>
          <a:ln>
            <a:miter lim="800000"/>
            <a:headEnd/>
            <a:tailEnd/>
          </a:ln>
        </p:spPr>
        <p:txBody>
          <a:bodyPr/>
          <a:lstStyle/>
          <a:p>
            <a:fld id="{8D790605-8876-4C07-B33B-862F141FAC78}" type="slidenum">
              <a:rPr lang="en-US">
                <a:ea typeface="ＭＳ Ｐゴシック" pitchFamily="34" charset="-128"/>
              </a:rPr>
              <a:pPr/>
              <a:t>2</a:t>
            </a:fld>
            <a:endParaRPr lang="en-US">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B0CFDAEB-FC8E-40FB-87EB-689653307CC3}" type="slidenum">
              <a:rPr lang="en-US">
                <a:ea typeface="ＭＳ Ｐゴシック" pitchFamily="34" charset="-128"/>
              </a:rPr>
              <a:pPr/>
              <a:t>20</a:t>
            </a:fld>
            <a:endParaRPr lang="en-US">
              <a:ea typeface="ＭＳ Ｐゴシック" pitchFamily="34" charset="-128"/>
            </a:endParaRPr>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r>
              <a:rPr lang="en-US" smtClean="0"/>
              <a:t>The process on Diagram 0 that is exploded is called the parent process, and the diagram that results is called the child diagram.</a:t>
            </a:r>
          </a:p>
          <a:p>
            <a:pPr eaLnBrk="1" hangingPunct="1"/>
            <a:endParaRPr lang="en-US" smtClean="0"/>
          </a:p>
          <a:p>
            <a:pPr eaLnBrk="1" hangingPunct="1"/>
            <a:r>
              <a:rPr lang="en-US" smtClean="0"/>
              <a:t>On Diagram 3, the processes would be numbered 3.1, 3.2, 3.3, and so on. This allows the analyst to trace a series of processes through many levels of explosion.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F86D6C07-C4D7-4130-B60F-E7713DAAB9B9}" type="slidenum">
              <a:rPr lang="en-US">
                <a:ea typeface="ＭＳ Ｐゴシック" pitchFamily="34" charset="-128"/>
              </a:rPr>
              <a:pPr/>
              <a:t>21</a:t>
            </a:fld>
            <a:endParaRPr lang="en-US">
              <a:ea typeface="ＭＳ Ｐゴシック" pitchFamily="34" charset="-128"/>
            </a:endParaRPr>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smtClean="0"/>
              <a:t>In addition,  the lower-level diagram may contain data stores not shown on the parent process.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p:spPr>
        <p:txBody>
          <a:bodyPr/>
          <a:lstStyle/>
          <a:p>
            <a:pPr eaLnBrk="1" hangingPunct="1"/>
            <a:endParaRPr lang="en-US" smtClean="0"/>
          </a:p>
        </p:txBody>
      </p:sp>
      <p:sp>
        <p:nvSpPr>
          <p:cNvPr id="88068" name="Slide Number Placeholder 3"/>
          <p:cNvSpPr>
            <a:spLocks noGrp="1"/>
          </p:cNvSpPr>
          <p:nvPr>
            <p:ph type="sldNum" sz="quarter" idx="5"/>
          </p:nvPr>
        </p:nvSpPr>
        <p:spPr>
          <a:noFill/>
          <a:ln>
            <a:miter lim="800000"/>
            <a:headEnd/>
            <a:tailEnd/>
          </a:ln>
        </p:spPr>
        <p:txBody>
          <a:bodyPr/>
          <a:lstStyle/>
          <a:p>
            <a:fld id="{5B882E0D-6442-41DF-A455-92A2926A2700}" type="slidenum">
              <a:rPr lang="en-US">
                <a:ea typeface="ＭＳ Ｐゴシック" pitchFamily="34" charset="-128"/>
              </a:rPr>
              <a:pPr/>
              <a:t>22</a:t>
            </a:fld>
            <a:endParaRPr lang="en-US">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p:spPr>
        <p:txBody>
          <a:bodyPr/>
          <a:lstStyle/>
          <a:p>
            <a:pPr eaLnBrk="1" hangingPunct="1"/>
            <a:endParaRPr lang="en-US" smtClean="0"/>
          </a:p>
        </p:txBody>
      </p:sp>
      <p:sp>
        <p:nvSpPr>
          <p:cNvPr id="89092" name="Slide Number Placeholder 3"/>
          <p:cNvSpPr>
            <a:spLocks noGrp="1"/>
          </p:cNvSpPr>
          <p:nvPr>
            <p:ph type="sldNum" sz="quarter" idx="5"/>
          </p:nvPr>
        </p:nvSpPr>
        <p:spPr>
          <a:noFill/>
          <a:ln>
            <a:miter lim="800000"/>
            <a:headEnd/>
            <a:tailEnd/>
          </a:ln>
        </p:spPr>
        <p:txBody>
          <a:bodyPr/>
          <a:lstStyle/>
          <a:p>
            <a:fld id="{D930078C-7931-46C7-A41B-00F79952978D}" type="slidenum">
              <a:rPr lang="en-US">
                <a:ea typeface="ＭＳ Ｐゴシック" pitchFamily="34" charset="-128"/>
              </a:rPr>
              <a:pPr/>
              <a:t>23</a:t>
            </a:fld>
            <a:endParaRPr lang="en-US">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p:spPr>
        <p:txBody>
          <a:bodyPr/>
          <a:lstStyle/>
          <a:p>
            <a:pPr eaLnBrk="1" hangingPunct="1"/>
            <a:endParaRPr lang="en-US" smtClean="0"/>
          </a:p>
        </p:txBody>
      </p:sp>
      <p:sp>
        <p:nvSpPr>
          <p:cNvPr id="90116" name="Slide Number Placeholder 3"/>
          <p:cNvSpPr>
            <a:spLocks noGrp="1"/>
          </p:cNvSpPr>
          <p:nvPr>
            <p:ph type="sldNum" sz="quarter" idx="5"/>
          </p:nvPr>
        </p:nvSpPr>
        <p:spPr>
          <a:noFill/>
          <a:ln>
            <a:miter lim="800000"/>
            <a:headEnd/>
            <a:tailEnd/>
          </a:ln>
        </p:spPr>
        <p:txBody>
          <a:bodyPr/>
          <a:lstStyle/>
          <a:p>
            <a:fld id="{E1ED63AB-B29A-4EE5-B816-0017F53BF220}" type="slidenum">
              <a:rPr lang="en-US">
                <a:ea typeface="ＭＳ Ｐゴシック" pitchFamily="34" charset="-128"/>
              </a:rPr>
              <a:pPr/>
              <a:t>24</a:t>
            </a:fld>
            <a:endParaRPr lang="en-US">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p:spPr>
        <p:txBody>
          <a:bodyPr/>
          <a:lstStyle/>
          <a:p>
            <a:pPr eaLnBrk="1" hangingPunct="1"/>
            <a:endParaRPr lang="en-US" smtClean="0"/>
          </a:p>
        </p:txBody>
      </p:sp>
      <p:sp>
        <p:nvSpPr>
          <p:cNvPr id="91140" name="Slide Number Placeholder 3"/>
          <p:cNvSpPr>
            <a:spLocks noGrp="1"/>
          </p:cNvSpPr>
          <p:nvPr>
            <p:ph type="sldNum" sz="quarter" idx="5"/>
          </p:nvPr>
        </p:nvSpPr>
        <p:spPr>
          <a:noFill/>
          <a:ln>
            <a:miter lim="800000"/>
            <a:headEnd/>
            <a:tailEnd/>
          </a:ln>
        </p:spPr>
        <p:txBody>
          <a:bodyPr/>
          <a:lstStyle/>
          <a:p>
            <a:fld id="{BB2A3672-D6D1-40F2-AFC9-8257E99EBB46}" type="slidenum">
              <a:rPr lang="en-US">
                <a:ea typeface="ＭＳ Ｐゴシック" pitchFamily="34" charset="-128"/>
              </a:rPr>
              <a:pPr/>
              <a:t>25</a:t>
            </a:fld>
            <a:endParaRPr lang="en-US">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p:spPr>
        <p:txBody>
          <a:bodyPr/>
          <a:lstStyle/>
          <a:p>
            <a:pPr eaLnBrk="1" hangingPunct="1"/>
            <a:endParaRPr lang="en-US" smtClean="0"/>
          </a:p>
        </p:txBody>
      </p:sp>
      <p:sp>
        <p:nvSpPr>
          <p:cNvPr id="92164" name="Slide Number Placeholder 3"/>
          <p:cNvSpPr>
            <a:spLocks noGrp="1"/>
          </p:cNvSpPr>
          <p:nvPr>
            <p:ph type="sldNum" sz="quarter" idx="5"/>
          </p:nvPr>
        </p:nvSpPr>
        <p:spPr>
          <a:noFill/>
          <a:ln>
            <a:miter lim="800000"/>
            <a:headEnd/>
            <a:tailEnd/>
          </a:ln>
        </p:spPr>
        <p:txBody>
          <a:bodyPr/>
          <a:lstStyle/>
          <a:p>
            <a:fld id="{2010932E-2995-47AD-9106-9EEE4F179D7C}" type="slidenum">
              <a:rPr lang="en-US">
                <a:ea typeface="ＭＳ Ｐゴシック" pitchFamily="34" charset="-128"/>
              </a:rPr>
              <a:pPr/>
              <a:t>26</a:t>
            </a:fld>
            <a:endParaRPr lang="en-US">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p:spPr>
        <p:txBody>
          <a:bodyPr/>
          <a:lstStyle/>
          <a:p>
            <a:pPr eaLnBrk="1" hangingPunct="1"/>
            <a:endParaRPr lang="en-US" smtClean="0"/>
          </a:p>
        </p:txBody>
      </p:sp>
      <p:sp>
        <p:nvSpPr>
          <p:cNvPr id="93188" name="Slide Number Placeholder 3"/>
          <p:cNvSpPr>
            <a:spLocks noGrp="1"/>
          </p:cNvSpPr>
          <p:nvPr>
            <p:ph type="sldNum" sz="quarter" idx="5"/>
          </p:nvPr>
        </p:nvSpPr>
        <p:spPr>
          <a:noFill/>
          <a:ln>
            <a:miter lim="800000"/>
            <a:headEnd/>
            <a:tailEnd/>
          </a:ln>
        </p:spPr>
        <p:txBody>
          <a:bodyPr/>
          <a:lstStyle/>
          <a:p>
            <a:fld id="{45C7F28C-A317-45E1-88AE-D890906D10C5}" type="slidenum">
              <a:rPr lang="en-US">
                <a:ea typeface="ＭＳ Ｐゴシック" pitchFamily="34" charset="-128"/>
              </a:rPr>
              <a:pPr/>
              <a:t>27</a:t>
            </a:fld>
            <a:endParaRPr lang="en-US">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p:spPr>
        <p:txBody>
          <a:bodyPr/>
          <a:lstStyle/>
          <a:p>
            <a:pPr eaLnBrk="1" hangingPunct="1"/>
            <a:endParaRPr lang="en-US" smtClean="0"/>
          </a:p>
        </p:txBody>
      </p:sp>
      <p:sp>
        <p:nvSpPr>
          <p:cNvPr id="94212" name="Slide Number Placeholder 3"/>
          <p:cNvSpPr>
            <a:spLocks noGrp="1"/>
          </p:cNvSpPr>
          <p:nvPr>
            <p:ph type="sldNum" sz="quarter" idx="5"/>
          </p:nvPr>
        </p:nvSpPr>
        <p:spPr>
          <a:noFill/>
          <a:ln>
            <a:miter lim="800000"/>
            <a:headEnd/>
            <a:tailEnd/>
          </a:ln>
        </p:spPr>
        <p:txBody>
          <a:bodyPr/>
          <a:lstStyle/>
          <a:p>
            <a:fld id="{57FA29F5-0F21-464B-84F5-790BA45D0171}" type="slidenum">
              <a:rPr lang="en-US">
                <a:ea typeface="ＭＳ Ｐゴシック" pitchFamily="34" charset="-128"/>
              </a:rPr>
              <a:pPr/>
              <a:t>28</a:t>
            </a:fld>
            <a:endParaRPr lang="en-US">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p:spPr>
        <p:txBody>
          <a:bodyPr/>
          <a:lstStyle/>
          <a:p>
            <a:pPr eaLnBrk="1" hangingPunct="1"/>
            <a:endParaRPr lang="en-US" smtClean="0"/>
          </a:p>
        </p:txBody>
      </p:sp>
      <p:sp>
        <p:nvSpPr>
          <p:cNvPr id="95236" name="Slide Number Placeholder 3"/>
          <p:cNvSpPr>
            <a:spLocks noGrp="1"/>
          </p:cNvSpPr>
          <p:nvPr>
            <p:ph type="sldNum" sz="quarter" idx="5"/>
          </p:nvPr>
        </p:nvSpPr>
        <p:spPr>
          <a:noFill/>
          <a:ln>
            <a:miter lim="800000"/>
            <a:headEnd/>
            <a:tailEnd/>
          </a:ln>
        </p:spPr>
        <p:txBody>
          <a:bodyPr/>
          <a:lstStyle/>
          <a:p>
            <a:fld id="{32A2409C-D5A2-4D76-8619-0A35CCDDF603}" type="slidenum">
              <a:rPr lang="en-US">
                <a:ea typeface="ＭＳ Ｐゴシック" pitchFamily="34" charset="-128"/>
              </a:rPr>
              <a:pPr/>
              <a:t>29</a:t>
            </a:fld>
            <a:endParaRPr lang="en-US">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B313EF6B-5BD7-43AE-BC84-2B0AFBF9AEB3}" type="slidenum">
              <a:rPr lang="en-US">
                <a:ea typeface="ＭＳ Ｐゴシック" pitchFamily="34" charset="-128"/>
              </a:rPr>
              <a:pPr/>
              <a:t>3</a:t>
            </a:fld>
            <a:endParaRPr lang="en-US">
              <a:ea typeface="ＭＳ Ｐゴシック" pitchFamily="34" charset="-128"/>
            </a:endParaRPr>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US" smtClean="0"/>
              <a:t>A series of layered data flow diagrams may be used to represent and analyze detailed procedures in the larger system.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p:spPr>
        <p:txBody>
          <a:bodyPr/>
          <a:lstStyle/>
          <a:p>
            <a:pPr eaLnBrk="1" hangingPunct="1"/>
            <a:endParaRPr lang="en-US" smtClean="0"/>
          </a:p>
        </p:txBody>
      </p:sp>
      <p:sp>
        <p:nvSpPr>
          <p:cNvPr id="96260" name="Slide Number Placeholder 3"/>
          <p:cNvSpPr>
            <a:spLocks noGrp="1"/>
          </p:cNvSpPr>
          <p:nvPr>
            <p:ph type="sldNum" sz="quarter" idx="5"/>
          </p:nvPr>
        </p:nvSpPr>
        <p:spPr>
          <a:noFill/>
          <a:ln>
            <a:miter lim="800000"/>
            <a:headEnd/>
            <a:tailEnd/>
          </a:ln>
        </p:spPr>
        <p:txBody>
          <a:bodyPr/>
          <a:lstStyle/>
          <a:p>
            <a:fld id="{E5AEAA44-A427-47BD-AAA7-BD86E4F67542}" type="slidenum">
              <a:rPr lang="en-US">
                <a:ea typeface="ＭＳ Ｐゴシック" pitchFamily="34" charset="-128"/>
              </a:rPr>
              <a:pPr/>
              <a:t>30</a:t>
            </a:fld>
            <a:endParaRPr lang="en-US">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DCE46FA4-F0B9-4937-8952-43A5BB2BE986}" type="slidenum">
              <a:rPr lang="en-US">
                <a:ea typeface="ＭＳ Ｐゴシック" pitchFamily="34" charset="-128"/>
              </a:rPr>
              <a:pPr/>
              <a:t>31</a:t>
            </a:fld>
            <a:endParaRPr lang="en-US">
              <a:ea typeface="ＭＳ Ｐゴシック" pitchFamily="34" charset="-128"/>
            </a:endParaRPr>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r>
              <a:rPr lang="en-US" smtClean="0"/>
              <a:t>The progression of creating data flow diagrams is:</a:t>
            </a:r>
          </a:p>
          <a:p>
            <a:pPr marL="628650" lvl="1" indent="-171450" eaLnBrk="1" hangingPunct="1">
              <a:buFontTx/>
              <a:buChar char="•"/>
            </a:pPr>
            <a:r>
              <a:rPr lang="en-US" smtClean="0"/>
              <a:t>Analyze the current system (current logical DFD).</a:t>
            </a:r>
          </a:p>
          <a:p>
            <a:pPr marL="628650" lvl="1" indent="-171450" eaLnBrk="1" hangingPunct="1">
              <a:buFontTx/>
              <a:buChar char="•"/>
            </a:pPr>
            <a:r>
              <a:rPr lang="en-US" smtClean="0"/>
              <a:t>Add features the new system should include (the proposed logical DFD).</a:t>
            </a:r>
          </a:p>
          <a:p>
            <a:pPr marL="628650" lvl="1" indent="-171450" eaLnBrk="1" hangingPunct="1">
              <a:buFontTx/>
              <a:buChar char="•"/>
            </a:pPr>
            <a:r>
              <a:rPr lang="en-US" smtClean="0"/>
              <a:t>Finally the best methods for implementing the new system should be developed (the physical DFD).</a:t>
            </a:r>
          </a:p>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p:spPr>
        <p:txBody>
          <a:bodyPr/>
          <a:lstStyle/>
          <a:p>
            <a:pPr eaLnBrk="1" hangingPunct="1"/>
            <a:endParaRPr lang="en-US" smtClean="0"/>
          </a:p>
        </p:txBody>
      </p:sp>
      <p:sp>
        <p:nvSpPr>
          <p:cNvPr id="98308" name="Slide Number Placeholder 3"/>
          <p:cNvSpPr>
            <a:spLocks noGrp="1"/>
          </p:cNvSpPr>
          <p:nvPr>
            <p:ph type="sldNum" sz="quarter" idx="5"/>
          </p:nvPr>
        </p:nvSpPr>
        <p:spPr>
          <a:noFill/>
          <a:ln>
            <a:miter lim="800000"/>
            <a:headEnd/>
            <a:tailEnd/>
          </a:ln>
        </p:spPr>
        <p:txBody>
          <a:bodyPr/>
          <a:lstStyle/>
          <a:p>
            <a:fld id="{D505DA1F-4C41-4123-A765-041159C08071}" type="slidenum">
              <a:rPr lang="en-US">
                <a:ea typeface="ＭＳ Ｐゴシック" pitchFamily="34" charset="-128"/>
              </a:rPr>
              <a:pPr/>
              <a:t>32</a:t>
            </a:fld>
            <a:endParaRPr lang="en-US">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p:spPr>
        <p:txBody>
          <a:bodyPr/>
          <a:lstStyle/>
          <a:p>
            <a:pPr eaLnBrk="1" hangingPunct="1"/>
            <a:endParaRPr lang="en-US" smtClean="0"/>
          </a:p>
        </p:txBody>
      </p:sp>
      <p:sp>
        <p:nvSpPr>
          <p:cNvPr id="99332" name="Slide Number Placeholder 3"/>
          <p:cNvSpPr>
            <a:spLocks noGrp="1"/>
          </p:cNvSpPr>
          <p:nvPr>
            <p:ph type="sldNum" sz="quarter" idx="5"/>
          </p:nvPr>
        </p:nvSpPr>
        <p:spPr>
          <a:noFill/>
          <a:ln>
            <a:miter lim="800000"/>
            <a:headEnd/>
            <a:tailEnd/>
          </a:ln>
        </p:spPr>
        <p:txBody>
          <a:bodyPr/>
          <a:lstStyle/>
          <a:p>
            <a:fld id="{8A533E11-8AF4-43D8-A40D-BE43E85D5CDA}" type="slidenum">
              <a:rPr lang="en-US">
                <a:ea typeface="ＭＳ Ｐゴシック" pitchFamily="34" charset="-128"/>
              </a:rPr>
              <a:pPr/>
              <a:t>33</a:t>
            </a:fld>
            <a:endParaRPr lang="en-US">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8C91B966-825E-4557-B43D-DE945D93FF4C}" type="slidenum">
              <a:rPr lang="en-US">
                <a:ea typeface="ＭＳ Ｐゴシック" pitchFamily="34" charset="-128"/>
              </a:rPr>
              <a:pPr/>
              <a:t>34</a:t>
            </a:fld>
            <a:endParaRPr lang="en-US">
              <a:ea typeface="ＭＳ Ｐゴシック" pitchFamily="34" charset="-128"/>
            </a:endParaRPr>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r>
              <a:rPr lang="en-US" smtClean="0"/>
              <a:t>Better communication with users—centered on business activities.</a:t>
            </a:r>
          </a:p>
          <a:p>
            <a:pPr eaLnBrk="1" hangingPunct="1"/>
            <a:endParaRPr lang="en-US" smtClean="0"/>
          </a:p>
          <a:p>
            <a:pPr eaLnBrk="1" hangingPunct="1"/>
            <a:r>
              <a:rPr lang="en-US" smtClean="0"/>
              <a:t>More stable systems—based on business events and not on a particular technology or method of implementation.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p:spPr>
        <p:txBody>
          <a:bodyPr/>
          <a:lstStyle/>
          <a:p>
            <a:pPr eaLnBrk="1" hangingPunct="1"/>
            <a:endParaRPr lang="en-US" smtClean="0"/>
          </a:p>
        </p:txBody>
      </p:sp>
      <p:sp>
        <p:nvSpPr>
          <p:cNvPr id="101380" name="Slide Number Placeholder 3"/>
          <p:cNvSpPr>
            <a:spLocks noGrp="1"/>
          </p:cNvSpPr>
          <p:nvPr>
            <p:ph type="sldNum" sz="quarter" idx="5"/>
          </p:nvPr>
        </p:nvSpPr>
        <p:spPr>
          <a:noFill/>
          <a:ln>
            <a:miter lim="800000"/>
            <a:headEnd/>
            <a:tailEnd/>
          </a:ln>
        </p:spPr>
        <p:txBody>
          <a:bodyPr/>
          <a:lstStyle/>
          <a:p>
            <a:fld id="{6AE05492-5289-4E7E-8507-46FBA76C82B1}" type="slidenum">
              <a:rPr lang="en-US">
                <a:ea typeface="ＭＳ Ｐゴシック" pitchFamily="34" charset="-128"/>
              </a:rPr>
              <a:pPr/>
              <a:t>35</a:t>
            </a:fld>
            <a:endParaRPr lang="en-US">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DD43811F-8597-4BA5-8A4F-4A6E2FE088C2}" type="slidenum">
              <a:rPr lang="en-US">
                <a:ea typeface="ＭＳ Ｐゴシック" pitchFamily="34" charset="-128"/>
              </a:rPr>
              <a:pPr/>
              <a:t>36</a:t>
            </a:fld>
            <a:endParaRPr lang="en-US">
              <a:ea typeface="ＭＳ Ｐゴシック" pitchFamily="34" charset="-128"/>
            </a:endParaRPr>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r>
              <a:rPr lang="en-US" smtClean="0"/>
              <a:t>Physical data flow diagrams are often more complex than logical data flow diagrams simply because of the many data stores present in the system.</a:t>
            </a:r>
          </a:p>
          <a:p>
            <a:pPr eaLnBrk="1" hangingPunct="1"/>
            <a:endParaRPr lang="en-US" smtClean="0"/>
          </a:p>
          <a:p>
            <a:pPr eaLnBrk="1" hangingPunct="1"/>
            <a:r>
              <a:rPr lang="en-US" smtClean="0"/>
              <a:t>The acronym CRUD is used for Create, Read, Update, and Delete.</a:t>
            </a:r>
          </a:p>
          <a:p>
            <a:pPr eaLnBrk="1" hangingPunct="1"/>
            <a:endParaRPr lang="en-US" smtClean="0"/>
          </a:p>
          <a:p>
            <a:pPr eaLnBrk="1" hangingPunct="1"/>
            <a:r>
              <a:rPr lang="en-US" smtClean="0"/>
              <a:t>A CRUD matrix shows which programs or processes add, read, update, or delete master file records.</a:t>
            </a:r>
          </a:p>
          <a:p>
            <a:pPr eaLnBrk="1" hangingPunct="1"/>
            <a:endParaRPr lang="en-US" smtClean="0"/>
          </a:p>
          <a:p>
            <a:pPr eaLnBrk="1" hangingPunct="1"/>
            <a:r>
              <a:rPr lang="en-US" smtClean="0"/>
              <a:t>Intermediate data stores—consist of transaction files used to store data between processes.</a:t>
            </a:r>
          </a:p>
          <a:p>
            <a:pPr eaLnBrk="1" hangingPunct="1"/>
            <a:endParaRPr lang="en-US" smtClean="0"/>
          </a:p>
          <a:p>
            <a:pPr eaLnBrk="1" hangingPunct="1"/>
            <a:r>
              <a:rPr lang="en-US" smtClean="0"/>
              <a:t>A physical data flow diagram may appear more linear that a logical model.</a:t>
            </a:r>
          </a:p>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p:spPr>
        <p:txBody>
          <a:bodyPr/>
          <a:lstStyle/>
          <a:p>
            <a:pPr eaLnBrk="1" hangingPunct="1"/>
            <a:endParaRPr lang="en-US" smtClean="0"/>
          </a:p>
        </p:txBody>
      </p:sp>
      <p:sp>
        <p:nvSpPr>
          <p:cNvPr id="103428" name="Slide Number Placeholder 3"/>
          <p:cNvSpPr>
            <a:spLocks noGrp="1"/>
          </p:cNvSpPr>
          <p:nvPr>
            <p:ph type="sldNum" sz="quarter" idx="5"/>
          </p:nvPr>
        </p:nvSpPr>
        <p:spPr>
          <a:noFill/>
          <a:ln>
            <a:miter lim="800000"/>
            <a:headEnd/>
            <a:tailEnd/>
          </a:ln>
        </p:spPr>
        <p:txBody>
          <a:bodyPr/>
          <a:lstStyle/>
          <a:p>
            <a:fld id="{6DA71EFC-8370-4643-AAF8-0A7EF670DD39}" type="slidenum">
              <a:rPr lang="en-US">
                <a:ea typeface="ＭＳ Ｐゴシック" pitchFamily="34" charset="-128"/>
              </a:rPr>
              <a:pPr/>
              <a:t>37</a:t>
            </a:fld>
            <a:endParaRPr lang="en-US">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p:spPr>
        <p:txBody>
          <a:bodyPr/>
          <a:lstStyle/>
          <a:p>
            <a:pPr eaLnBrk="1" hangingPunct="1"/>
            <a:endParaRPr lang="en-US" smtClean="0"/>
          </a:p>
        </p:txBody>
      </p:sp>
      <p:sp>
        <p:nvSpPr>
          <p:cNvPr id="104452" name="Slide Number Placeholder 3"/>
          <p:cNvSpPr>
            <a:spLocks noGrp="1"/>
          </p:cNvSpPr>
          <p:nvPr>
            <p:ph type="sldNum" sz="quarter" idx="5"/>
          </p:nvPr>
        </p:nvSpPr>
        <p:spPr>
          <a:noFill/>
          <a:ln>
            <a:miter lim="800000"/>
            <a:headEnd/>
            <a:tailEnd/>
          </a:ln>
        </p:spPr>
        <p:txBody>
          <a:bodyPr/>
          <a:lstStyle/>
          <a:p>
            <a:fld id="{AD434FB3-6ABF-4A98-890E-C99DE6B42894}" type="slidenum">
              <a:rPr lang="en-US">
                <a:ea typeface="ＭＳ Ｐゴシック" pitchFamily="34" charset="-128"/>
              </a:rPr>
              <a:pPr/>
              <a:t>38</a:t>
            </a:fld>
            <a:endParaRPr lang="en-US">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8A08FD4E-A5EB-441D-A727-A588E2FA39A3}" type="slidenum">
              <a:rPr lang="en-US">
                <a:ea typeface="ＭＳ Ｐゴシック" pitchFamily="34" charset="-128"/>
              </a:rPr>
              <a:pPr/>
              <a:t>39</a:t>
            </a:fld>
            <a:endParaRPr lang="en-US">
              <a:ea typeface="ＭＳ Ｐゴシック" pitchFamily="34" charset="-128"/>
            </a:endParaRPr>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r>
              <a:rPr lang="en-US" smtClean="0"/>
              <a:t>Triggers start activities or processes, which in turn use data or produce output.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p:spPr>
        <p:txBody>
          <a:bodyPr/>
          <a:lstStyle/>
          <a:p>
            <a:pPr eaLnBrk="1" hangingPunct="1"/>
            <a:endParaRPr lang="en-US" smtClean="0"/>
          </a:p>
        </p:txBody>
      </p:sp>
      <p:sp>
        <p:nvSpPr>
          <p:cNvPr id="69636" name="Slide Number Placeholder 3"/>
          <p:cNvSpPr>
            <a:spLocks noGrp="1"/>
          </p:cNvSpPr>
          <p:nvPr>
            <p:ph type="sldNum" sz="quarter" idx="5"/>
          </p:nvPr>
        </p:nvSpPr>
        <p:spPr>
          <a:noFill/>
          <a:ln>
            <a:miter lim="800000"/>
            <a:headEnd/>
            <a:tailEnd/>
          </a:ln>
        </p:spPr>
        <p:txBody>
          <a:bodyPr/>
          <a:lstStyle/>
          <a:p>
            <a:fld id="{2D044275-1C9F-4D52-B65A-F9AAC79A2A2C}" type="slidenum">
              <a:rPr lang="en-US">
                <a:ea typeface="ＭＳ Ｐゴシック" pitchFamily="34" charset="-128"/>
              </a:rPr>
              <a:pPr/>
              <a:t>4</a:t>
            </a:fld>
            <a:endParaRPr lang="en-US">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p:spPr>
        <p:txBody>
          <a:bodyPr/>
          <a:lstStyle/>
          <a:p>
            <a:pPr eaLnBrk="1" hangingPunct="1"/>
            <a:endParaRPr lang="en-US" smtClean="0"/>
          </a:p>
        </p:txBody>
      </p:sp>
      <p:sp>
        <p:nvSpPr>
          <p:cNvPr id="106500" name="Slide Number Placeholder 3"/>
          <p:cNvSpPr>
            <a:spLocks noGrp="1"/>
          </p:cNvSpPr>
          <p:nvPr>
            <p:ph type="sldNum" sz="quarter" idx="5"/>
          </p:nvPr>
        </p:nvSpPr>
        <p:spPr>
          <a:noFill/>
          <a:ln>
            <a:miter lim="800000"/>
            <a:headEnd/>
            <a:tailEnd/>
          </a:ln>
        </p:spPr>
        <p:txBody>
          <a:bodyPr/>
          <a:lstStyle/>
          <a:p>
            <a:fld id="{677EAB11-B00C-4FEA-B3B9-F99F7BC2B4C6}" type="slidenum">
              <a:rPr lang="en-US">
                <a:ea typeface="ＭＳ Ｐゴシック" pitchFamily="34" charset="-128"/>
              </a:rPr>
              <a:pPr/>
              <a:t>40</a:t>
            </a:fld>
            <a:endParaRPr lang="en-US">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p:spPr>
        <p:txBody>
          <a:bodyPr/>
          <a:lstStyle/>
          <a:p>
            <a:pPr eaLnBrk="1" hangingPunct="1"/>
            <a:endParaRPr lang="en-US" smtClean="0"/>
          </a:p>
        </p:txBody>
      </p:sp>
      <p:sp>
        <p:nvSpPr>
          <p:cNvPr id="107524" name="Slide Number Placeholder 3"/>
          <p:cNvSpPr>
            <a:spLocks noGrp="1"/>
          </p:cNvSpPr>
          <p:nvPr>
            <p:ph type="sldNum" sz="quarter" idx="5"/>
          </p:nvPr>
        </p:nvSpPr>
        <p:spPr>
          <a:noFill/>
          <a:ln>
            <a:miter lim="800000"/>
            <a:headEnd/>
            <a:tailEnd/>
          </a:ln>
        </p:spPr>
        <p:txBody>
          <a:bodyPr/>
          <a:lstStyle/>
          <a:p>
            <a:fld id="{60053E6C-A776-4CF6-9269-4D4206825E90}" type="slidenum">
              <a:rPr lang="en-US">
                <a:ea typeface="ＭＳ Ｐゴシック" pitchFamily="34" charset="-128"/>
              </a:rPr>
              <a:pPr/>
              <a:t>41</a:t>
            </a:fld>
            <a:endParaRPr lang="en-US">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394B7C46-9042-4A7C-8509-618B153B7910}" type="slidenum">
              <a:rPr lang="en-US">
                <a:ea typeface="ＭＳ Ｐゴシック" pitchFamily="34" charset="-128"/>
              </a:rPr>
              <a:pPr/>
              <a:t>42</a:t>
            </a:fld>
            <a:endParaRPr lang="en-US">
              <a:ea typeface="ＭＳ Ｐゴシック" pitchFamily="34" charset="-128"/>
            </a:endParaRPr>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marL="228600" indent="-228600" eaLnBrk="1" hangingPunct="1">
              <a:buFontTx/>
              <a:buAutoNum type="arabicPeriod"/>
            </a:pPr>
            <a:r>
              <a:rPr lang="en-US" smtClean="0"/>
              <a:t>A dataflow diagram fragment is represented by one row in the table.</a:t>
            </a:r>
          </a:p>
          <a:p>
            <a:pPr marL="228600" indent="-228600" eaLnBrk="1" hangingPunct="1">
              <a:buFontTx/>
              <a:buAutoNum type="arabicPeriod"/>
            </a:pPr>
            <a:r>
              <a:rPr lang="en-US" smtClean="0"/>
              <a:t>Each DFD fragment is a single process on a data flow diagram.</a:t>
            </a:r>
          </a:p>
          <a:p>
            <a:pPr marL="228600" indent="-228600" eaLnBrk="1" hangingPunct="1">
              <a:buFontTx/>
              <a:buAutoNum type="arabicPeriod"/>
            </a:pPr>
            <a:r>
              <a:rPr lang="en-US" smtClean="0"/>
              <a:t>All the fragments are then combined to form Diagram 0.</a:t>
            </a:r>
          </a:p>
          <a:p>
            <a:pPr marL="228600" indent="-228600" eaLnBrk="1" hangingPunct="1">
              <a:buFontTx/>
              <a:buAutoNum type="arabicPeriod"/>
            </a:pPr>
            <a:r>
              <a:rPr lang="en-US" smtClean="0"/>
              <a:t>The trigger and response column becomes the input and output data flows.</a:t>
            </a:r>
          </a:p>
          <a:p>
            <a:pPr marL="228600" indent="-228600" eaLnBrk="1" hangingPunct="1">
              <a:buFontTx/>
              <a:buAutoNum type="arabicPeriod"/>
            </a:pPr>
            <a:r>
              <a:rPr lang="en-US" smtClean="0"/>
              <a:t>The activity becomes the process.</a:t>
            </a:r>
          </a:p>
          <a:p>
            <a:pPr marL="228600" indent="-228600" eaLnBrk="1" hangingPunct="1">
              <a:buFontTx/>
              <a:buAutoNum type="arabicPeriod"/>
            </a:pPr>
            <a:r>
              <a:rPr lang="en-US" smtClean="0"/>
              <a:t>The data stores are determined by examining the input and output data flows.</a:t>
            </a:r>
          </a:p>
          <a:p>
            <a:pPr marL="228600" indent="-228600" eaLnBrk="1" hangingPunct="1">
              <a:buFontTx/>
              <a:buAutoNum type="arabicPeriod"/>
            </a:pPr>
            <a:endParaRPr lang="en-US" smtClean="0"/>
          </a:p>
          <a:p>
            <a:pPr marL="228600" indent="-228600" eaLnBrk="1" hangingPunct="1"/>
            <a:r>
              <a:rPr lang="en-US" smtClean="0"/>
              <a:t>	The advantage of building data flow diagrams based on events is that the users are familiar with the events that take place in their business area and know how the events drive other activities.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p:spPr>
        <p:txBody>
          <a:bodyPr/>
          <a:lstStyle/>
          <a:p>
            <a:pPr eaLnBrk="1" hangingPunct="1"/>
            <a:endParaRPr lang="en-US" smtClean="0"/>
          </a:p>
        </p:txBody>
      </p:sp>
      <p:sp>
        <p:nvSpPr>
          <p:cNvPr id="109572" name="Slide Number Placeholder 3"/>
          <p:cNvSpPr>
            <a:spLocks noGrp="1"/>
          </p:cNvSpPr>
          <p:nvPr>
            <p:ph type="sldNum" sz="quarter" idx="5"/>
          </p:nvPr>
        </p:nvSpPr>
        <p:spPr>
          <a:noFill/>
          <a:ln>
            <a:miter lim="800000"/>
            <a:headEnd/>
            <a:tailEnd/>
          </a:ln>
        </p:spPr>
        <p:txBody>
          <a:bodyPr/>
          <a:lstStyle/>
          <a:p>
            <a:fld id="{AF597E14-680D-4516-B1BA-5E8175BF76D6}" type="slidenum">
              <a:rPr lang="en-US">
                <a:ea typeface="ＭＳ Ｐゴシック" pitchFamily="34" charset="-128"/>
              </a:rPr>
              <a:pPr/>
              <a:t>43</a:t>
            </a:fld>
            <a:endParaRPr lang="en-US">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8D4659DF-0691-4564-8B1E-62D800ED4FE9}" type="slidenum">
              <a:rPr lang="en-US">
                <a:ea typeface="ＭＳ Ｐゴシック" pitchFamily="34" charset="-128"/>
              </a:rPr>
              <a:pPr/>
              <a:t>44</a:t>
            </a:fld>
            <a:endParaRPr lang="en-US">
              <a:ea typeface="ＭＳ Ｐゴシック" pitchFamily="34" charset="-128"/>
            </a:endParaRPr>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r>
              <a:rPr lang="en-US" smtClean="0"/>
              <a:t>Analyze each process to determine whether it should be a manual or automated procedure.</a:t>
            </a:r>
          </a:p>
          <a:p>
            <a:pPr eaLnBrk="1" hangingPunct="1"/>
            <a:endParaRPr lang="en-US" smtClean="0"/>
          </a:p>
          <a:p>
            <a:pPr eaLnBrk="1" hangingPunct="1"/>
            <a:r>
              <a:rPr lang="en-US" smtClean="0"/>
              <a:t>Group automated procedures into a series of computer programs.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miter lim="800000"/>
            <a:headEnd/>
            <a:tailEnd/>
          </a:ln>
        </p:spPr>
        <p:txBody>
          <a:bodyPr/>
          <a:lstStyle/>
          <a:p>
            <a:fld id="{D1BB9C1E-A0F3-4336-963E-7FEF9A0BFC95}" type="slidenum">
              <a:rPr lang="en-US">
                <a:ea typeface="ＭＳ Ｐゴシック" pitchFamily="34" charset="-128"/>
              </a:rPr>
              <a:pPr/>
              <a:t>45</a:t>
            </a:fld>
            <a:endParaRPr lang="en-US">
              <a:ea typeface="ＭＳ Ｐゴシック" pitchFamily="34" charset="-128"/>
            </a:endParaRPr>
          </a:p>
        </p:txBody>
      </p:sp>
      <p:sp>
        <p:nvSpPr>
          <p:cNvPr id="111619"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pPr eaLnBrk="1" hangingPunct="1">
              <a:defRPr/>
            </a:pPr>
            <a:r>
              <a:rPr lang="en-US" dirty="0" smtClean="0"/>
              <a:t>Different user groups—are the processes performed by several different user groups, often at different physical locations in the company? If so, they should be partitioned into different computer programs.</a:t>
            </a:r>
          </a:p>
          <a:p>
            <a:pPr eaLnBrk="1" hangingPunct="1">
              <a:defRPr/>
            </a:pPr>
            <a:endParaRPr lang="en-US" dirty="0" smtClean="0"/>
          </a:p>
          <a:p>
            <a:pPr marL="171450" indent="-171450" eaLnBrk="1" hangingPunct="1">
              <a:buFont typeface="Arial" pitchFamily="34" charset="0"/>
              <a:buChar char="•"/>
              <a:defRPr/>
            </a:pPr>
            <a:r>
              <a:rPr lang="en-US" dirty="0" smtClean="0"/>
              <a:t>Timing—processes that execute at different times must be in separate programs</a:t>
            </a:r>
          </a:p>
          <a:p>
            <a:pPr marL="171450" indent="-171450" eaLnBrk="1" hangingPunct="1">
              <a:buFont typeface="Arial" pitchFamily="34" charset="0"/>
              <a:buChar char="•"/>
              <a:defRPr/>
            </a:pPr>
            <a:endParaRPr lang="en-US" dirty="0" smtClean="0"/>
          </a:p>
          <a:p>
            <a:pPr marL="171450" indent="-171450" eaLnBrk="1" hangingPunct="1">
              <a:buFont typeface="Arial" pitchFamily="34" charset="0"/>
              <a:buChar char="•"/>
              <a:defRPr/>
            </a:pPr>
            <a:r>
              <a:rPr lang="en-US" dirty="0" smtClean="0"/>
              <a:t>Similar tasks—may be included in the same program.</a:t>
            </a:r>
          </a:p>
          <a:p>
            <a:pPr marL="171450" indent="-171450" eaLnBrk="1" hangingPunct="1">
              <a:buFont typeface="Arial" pitchFamily="34" charset="0"/>
              <a:buChar char="•"/>
              <a:defRPr/>
            </a:pPr>
            <a:endParaRPr lang="en-US" dirty="0" smtClean="0"/>
          </a:p>
          <a:p>
            <a:pPr marL="171450" indent="-171450" eaLnBrk="1" hangingPunct="1">
              <a:buFont typeface="Arial" pitchFamily="34" charset="0"/>
              <a:buChar char="•"/>
              <a:defRPr/>
            </a:pPr>
            <a:r>
              <a:rPr lang="en-US" dirty="0" smtClean="0"/>
              <a:t>Efficiency—several batch processes may be included in the same program for efficiency.</a:t>
            </a:r>
          </a:p>
          <a:p>
            <a:pPr marL="171450" indent="-171450" eaLnBrk="1" hangingPunct="1">
              <a:buFont typeface="Arial" pitchFamily="34" charset="0"/>
              <a:buChar char="•"/>
              <a:defRPr/>
            </a:pPr>
            <a:endParaRPr lang="en-US" dirty="0" smtClean="0"/>
          </a:p>
          <a:p>
            <a:pPr marL="171450" indent="-171450" eaLnBrk="1" hangingPunct="1">
              <a:buFont typeface="Arial" pitchFamily="34" charset="0"/>
              <a:buChar char="•"/>
              <a:defRPr/>
            </a:pPr>
            <a:r>
              <a:rPr lang="en-US" dirty="0" smtClean="0"/>
              <a:t>Consistency—several processes may be included in the same program or job stream for consistency of data.</a:t>
            </a:r>
          </a:p>
          <a:p>
            <a:pPr marL="171450" indent="-171450" eaLnBrk="1" hangingPunct="1">
              <a:buFont typeface="Arial" pitchFamily="34" charset="0"/>
              <a:buChar char="•"/>
              <a:defRPr/>
            </a:pPr>
            <a:endParaRPr lang="en-US" dirty="0" smtClean="0"/>
          </a:p>
          <a:p>
            <a:pPr marL="171450" indent="-171450" eaLnBrk="1" hangingPunct="1">
              <a:buFont typeface="Arial" pitchFamily="34" charset="0"/>
              <a:buChar char="•"/>
              <a:defRPr/>
            </a:pPr>
            <a:r>
              <a:rPr lang="en-US" dirty="0" smtClean="0"/>
              <a:t>Security—may be partitioned into different programs for security reasons.</a:t>
            </a:r>
          </a:p>
          <a:p>
            <a:pPr eaLnBrk="1" hangingPunct="1">
              <a:defRPr/>
            </a:pPr>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miter lim="800000"/>
            <a:headEnd/>
            <a:tailEnd/>
          </a:ln>
        </p:spPr>
        <p:txBody>
          <a:bodyPr/>
          <a:lstStyle/>
          <a:p>
            <a:fld id="{D1D8D382-6128-4C9A-843E-7ADD95AD8563}" type="slidenum">
              <a:rPr lang="en-US">
                <a:ea typeface="ＭＳ Ｐゴシック" pitchFamily="34" charset="-128"/>
              </a:rPr>
              <a:pPr/>
              <a:t>46</a:t>
            </a:fld>
            <a:endParaRPr lang="en-US">
              <a:ea typeface="ＭＳ Ｐゴシック" pitchFamily="34" charset="-128"/>
            </a:endParaRPr>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r>
              <a:rPr lang="en-US" smtClean="0"/>
              <a:t>Each time data must be obtained from a data store or an external partner, a website designer might consider creating a unique Web form and DFD process to validate and process the data or may also use Ajax, sending a request to the server and obtain a small amount of data or an XML document returned to the same page.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miter lim="800000"/>
            <a:headEnd/>
            <a:tailEnd/>
          </a:ln>
        </p:spPr>
        <p:txBody>
          <a:bodyPr/>
          <a:lstStyle/>
          <a:p>
            <a:fld id="{266ADC44-14C3-4F7E-9CC9-CA27EB79A5E6}" type="slidenum">
              <a:rPr lang="en-US">
                <a:ea typeface="ＭＳ Ｐゴシック" pitchFamily="34" charset="-128"/>
              </a:rPr>
              <a:pPr/>
              <a:t>47</a:t>
            </a:fld>
            <a:endParaRPr lang="en-US">
              <a:ea typeface="ＭＳ Ｐゴシック" pitchFamily="34" charset="-128"/>
            </a:endParaRPr>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r>
              <a:rPr lang="en-US" smtClean="0"/>
              <a:t>Use unexploded data flow diagrams early when ascertaining information requirements—at this stage they can provide an overview of data movement through the system, lending a visual perspective unavailable in narrative data.</a:t>
            </a:r>
          </a:p>
          <a:p>
            <a:pPr eaLnBrk="1" hangingPunct="1"/>
            <a:endParaRPr lang="en-US" smtClean="0"/>
          </a:p>
          <a:p>
            <a:pPr eaLnBrk="1" hangingPunct="1"/>
            <a:r>
              <a:rPr lang="en-US" smtClean="0"/>
              <a:t>Meaningful labels for all data components—labels should not be generic.</a:t>
            </a:r>
          </a:p>
          <a:p>
            <a:pPr eaLnBrk="1" hangingPunct="1"/>
            <a:endParaRPr lang="en-US" smtClean="0"/>
          </a:p>
          <a:p>
            <a:pPr eaLnBrk="1" hangingPunct="1"/>
            <a:r>
              <a:rPr lang="en-US" smtClean="0"/>
              <a:t>Data flow diagrams can be used for documenting high and low levels of analysis and helping to substantiate the logic underlying the data flows of the organizations.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p:spPr>
        <p:txBody>
          <a:bodyPr/>
          <a:lstStyle/>
          <a:p>
            <a:pPr eaLnBrk="1" hangingPunct="1"/>
            <a:endParaRPr lang="en-US" smtClean="0"/>
          </a:p>
        </p:txBody>
      </p:sp>
      <p:sp>
        <p:nvSpPr>
          <p:cNvPr id="114692" name="Slide Number Placeholder 3"/>
          <p:cNvSpPr>
            <a:spLocks noGrp="1"/>
          </p:cNvSpPr>
          <p:nvPr>
            <p:ph type="sldNum" sz="quarter" idx="5"/>
          </p:nvPr>
        </p:nvSpPr>
        <p:spPr>
          <a:noFill/>
          <a:ln>
            <a:miter lim="800000"/>
            <a:headEnd/>
            <a:tailEnd/>
          </a:ln>
        </p:spPr>
        <p:txBody>
          <a:bodyPr/>
          <a:lstStyle/>
          <a:p>
            <a:fld id="{1723F532-36A1-4AEA-B05A-5D9A8DFC5D4F}" type="slidenum">
              <a:rPr lang="en-US">
                <a:ea typeface="ＭＳ Ｐゴシック" pitchFamily="34" charset="-128"/>
              </a:rPr>
              <a:pPr/>
              <a:t>48</a:t>
            </a:fld>
            <a:endParaRPr lang="en-US">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p:spPr>
        <p:txBody>
          <a:bodyPr/>
          <a:lstStyle/>
          <a:p>
            <a:pPr eaLnBrk="1" hangingPunct="1"/>
            <a:endParaRPr lang="en-US" smtClean="0"/>
          </a:p>
        </p:txBody>
      </p:sp>
      <p:sp>
        <p:nvSpPr>
          <p:cNvPr id="115716" name="Slide Number Placeholder 3"/>
          <p:cNvSpPr>
            <a:spLocks noGrp="1"/>
          </p:cNvSpPr>
          <p:nvPr>
            <p:ph type="sldNum" sz="quarter" idx="5"/>
          </p:nvPr>
        </p:nvSpPr>
        <p:spPr>
          <a:noFill/>
          <a:ln>
            <a:miter lim="800000"/>
            <a:headEnd/>
            <a:tailEnd/>
          </a:ln>
        </p:spPr>
        <p:txBody>
          <a:bodyPr/>
          <a:lstStyle/>
          <a:p>
            <a:fld id="{ABEE96AD-F9B1-4923-85B5-E2EAF07367CF}" type="slidenum">
              <a:rPr lang="en-US">
                <a:ea typeface="ＭＳ Ｐゴシック" pitchFamily="34" charset="-128"/>
              </a:rPr>
              <a:pPr/>
              <a:t>49</a:t>
            </a:fld>
            <a:endParaRPr lang="en-US">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p:spPr>
        <p:txBody>
          <a:bodyPr/>
          <a:lstStyle/>
          <a:p>
            <a:pPr eaLnBrk="1" hangingPunct="1"/>
            <a:endParaRPr lang="en-US" smtClean="0"/>
          </a:p>
        </p:txBody>
      </p:sp>
      <p:sp>
        <p:nvSpPr>
          <p:cNvPr id="70660" name="Slide Number Placeholder 3"/>
          <p:cNvSpPr>
            <a:spLocks noGrp="1"/>
          </p:cNvSpPr>
          <p:nvPr>
            <p:ph type="sldNum" sz="quarter" idx="5"/>
          </p:nvPr>
        </p:nvSpPr>
        <p:spPr>
          <a:noFill/>
          <a:ln>
            <a:miter lim="800000"/>
            <a:headEnd/>
            <a:tailEnd/>
          </a:ln>
        </p:spPr>
        <p:txBody>
          <a:bodyPr/>
          <a:lstStyle/>
          <a:p>
            <a:fld id="{668518DC-CD82-4B08-88C1-641ACD88E591}" type="slidenum">
              <a:rPr lang="en-US">
                <a:ea typeface="ＭＳ Ｐゴシック" pitchFamily="34" charset="-128"/>
              </a:rPr>
              <a:pPr/>
              <a:t>5</a:t>
            </a:fld>
            <a:endParaRPr lang="en-US">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p:spPr>
        <p:txBody>
          <a:bodyPr/>
          <a:lstStyle/>
          <a:p>
            <a:pPr eaLnBrk="1" hangingPunct="1"/>
            <a:endParaRPr lang="en-US" smtClean="0"/>
          </a:p>
        </p:txBody>
      </p:sp>
      <p:sp>
        <p:nvSpPr>
          <p:cNvPr id="116740" name="Slide Number Placeholder 3"/>
          <p:cNvSpPr>
            <a:spLocks noGrp="1"/>
          </p:cNvSpPr>
          <p:nvPr>
            <p:ph type="sldNum" sz="quarter" idx="5"/>
          </p:nvPr>
        </p:nvSpPr>
        <p:spPr>
          <a:noFill/>
          <a:ln>
            <a:miter lim="800000"/>
            <a:headEnd/>
            <a:tailEnd/>
          </a:ln>
        </p:spPr>
        <p:txBody>
          <a:bodyPr/>
          <a:lstStyle/>
          <a:p>
            <a:fld id="{EABD95D1-D382-4E19-ABE3-776942F67436}" type="slidenum">
              <a:rPr lang="en-US">
                <a:ea typeface="ＭＳ Ｐゴシック" pitchFamily="34" charset="-128"/>
              </a:rPr>
              <a:pPr/>
              <a:t>50</a:t>
            </a:fld>
            <a:endParaRPr lang="en-US">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DC48EF0E-FC18-474E-95EB-921877B0AE15}" type="slidenum">
              <a:rPr lang="en-US">
                <a:ea typeface="ＭＳ Ｐゴシック" pitchFamily="34" charset="-128"/>
              </a:rPr>
              <a:pPr/>
              <a:t>51</a:t>
            </a:fld>
            <a:endParaRPr lang="en-US">
              <a:ea typeface="ＭＳ Ｐゴシック" pitchFamily="34" charset="-128"/>
            </a:endParaRPr>
          </a:p>
        </p:txBody>
      </p:sp>
      <p:sp>
        <p:nvSpPr>
          <p:cNvPr id="117763" name="Rectangle 2"/>
          <p:cNvSpPr>
            <a:spLocks noChangeArrowheads="1" noTextEdit="1"/>
          </p:cNvSpPr>
          <p:nvPr>
            <p:ph type="sldImg"/>
          </p:nvPr>
        </p:nvSpPr>
        <p:spPr>
          <a:xfrm>
            <a:off x="1152525" y="692150"/>
            <a:ext cx="4554538" cy="3416300"/>
          </a:xfrm>
          <a:ln/>
        </p:spPr>
      </p:sp>
      <p:sp>
        <p:nvSpPr>
          <p:cNvPr id="117764" name="Rectangle 3"/>
          <p:cNvSpPr>
            <a:spLocks noGrp="1" noChangeArrowheads="1"/>
          </p:cNvSpPr>
          <p:nvPr>
            <p:ph type="body" idx="1"/>
          </p:nvPr>
        </p:nvSpPr>
        <p:spPr>
          <a:xfrm>
            <a:off x="914400" y="4343400"/>
            <a:ext cx="5029200" cy="4114800"/>
          </a:xfrm>
          <a:noFill/>
        </p:spPr>
        <p:txBody>
          <a:bodyPr lIns="90480" tIns="44446" rIns="90480" bIns="44446"/>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p:spPr>
        <p:txBody>
          <a:bodyPr/>
          <a:lstStyle/>
          <a:p>
            <a:pPr eaLnBrk="1" hangingPunct="1"/>
            <a:endParaRPr lang="en-US" smtClean="0"/>
          </a:p>
        </p:txBody>
      </p:sp>
      <p:sp>
        <p:nvSpPr>
          <p:cNvPr id="71684" name="Slide Number Placeholder 3"/>
          <p:cNvSpPr>
            <a:spLocks noGrp="1"/>
          </p:cNvSpPr>
          <p:nvPr>
            <p:ph type="sldNum" sz="quarter" idx="5"/>
          </p:nvPr>
        </p:nvSpPr>
        <p:spPr>
          <a:noFill/>
          <a:ln>
            <a:miter lim="800000"/>
            <a:headEnd/>
            <a:tailEnd/>
          </a:ln>
        </p:spPr>
        <p:txBody>
          <a:bodyPr/>
          <a:lstStyle/>
          <a:p>
            <a:fld id="{1842C198-4F02-4708-A8E1-6DD08EE3B1EF}" type="slidenum">
              <a:rPr lang="en-US">
                <a:ea typeface="ＭＳ Ｐゴシック" pitchFamily="34" charset="-128"/>
              </a:rPr>
              <a:pPr/>
              <a:t>6</a:t>
            </a:fld>
            <a:endParaRPr lang="en-US">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407FDFBF-6B91-4E47-9F8F-85EB712D384A}" type="slidenum">
              <a:rPr lang="en-US">
                <a:ea typeface="ＭＳ Ｐゴシック" pitchFamily="34" charset="-128"/>
              </a:rPr>
              <a:pPr/>
              <a:t>7</a:t>
            </a:fld>
            <a:endParaRPr lang="en-US">
              <a:ea typeface="ＭＳ Ｐゴシック" pitchFamily="34" charset="-128"/>
            </a:endParaRPr>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lang="en-US" smtClean="0"/>
              <a:t>An entire system and numerous subsystems can be depicted graphically with these four symbols in combination.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AABF6D01-15C4-449A-8371-97D836888F45}" type="slidenum">
              <a:rPr lang="en-US">
                <a:ea typeface="ＭＳ Ｐゴシック" pitchFamily="34" charset="-128"/>
              </a:rPr>
              <a:pPr/>
              <a:t>8</a:t>
            </a:fld>
            <a:endParaRPr lang="en-US">
              <a:ea typeface="ＭＳ Ｐゴシック" pitchFamily="34" charset="-128"/>
            </a:endParaRPr>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r>
              <a:rPr lang="en-US" smtClean="0"/>
              <a:t>An external entity (outside the boundaries of the system) sends data to (source) or receives data from (destination) the system.</a:t>
            </a:r>
          </a:p>
          <a:p>
            <a:pPr eaLnBrk="1" hangingPunct="1"/>
            <a:endParaRPr lang="en-US" smtClean="0"/>
          </a:p>
          <a:p>
            <a:pPr eaLnBrk="1" hangingPunct="1"/>
            <a:r>
              <a:rPr lang="en-US" smtClean="0"/>
              <a:t>Each entity is labeled with a name, generally a noun.</a:t>
            </a:r>
          </a:p>
          <a:p>
            <a:pPr eaLnBrk="1" hangingPunct="1"/>
            <a:endParaRPr lang="en-US" smtClean="0"/>
          </a:p>
          <a:p>
            <a:pPr eaLnBrk="1" hangingPunct="1"/>
            <a:r>
              <a:rPr lang="en-US" smtClean="0"/>
              <a:t>The same entity may be used more than once on a given data flow diagram.</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3FC7F7AC-DC87-4FE4-AA20-8CEC934C84CB}" type="slidenum">
              <a:rPr lang="en-US">
                <a:ea typeface="ＭＳ Ｐゴシック" pitchFamily="34" charset="-128"/>
              </a:rPr>
              <a:pPr/>
              <a:t>9</a:t>
            </a:fld>
            <a:endParaRPr lang="en-US">
              <a:ea typeface="ＭＳ Ｐゴシック" pitchFamily="34" charset="-128"/>
            </a:endParaRPr>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en-US" smtClean="0"/>
              <a:t>Data flows occurring simultaneously can be depicted doing just that through the use of parallel arrows.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B38E8F91-5A7C-4CC0-AF7B-DACF0528CCAE}"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3D67F495-B1F6-4409-B582-763D0C2D9BE4}"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472141C5-6023-496C-A5FE-EDE3C6F65419}"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EBEAFE7F-3839-4573-8C0E-3A4BA4A1214A}" type="slidenum">
              <a:rPr lang="en-US"/>
              <a:pPr>
                <a:defRPr/>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0AD0B3D9-E531-43DF-85C0-AFE67C7B12F4}" type="slidenum">
              <a:rPr lang="en-US"/>
              <a:pPr>
                <a:defRPr/>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EC4C222C-A1AA-407B-BDBA-5FA931A9E50C}"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D78C68E1-34BA-42CE-A9B1-88058C1113F4}"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D5E45F2D-A240-4F96-96F0-361588A30C3E}"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BCC0C4BB-4C08-476B-854F-1A3CD26C8A90}"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614F10E3-CCA2-4489-ADFE-216B944922D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A441DF73-E8C9-405B-AEE1-8616485A228D}" type="slidenum">
              <a:rPr lang="en-US"/>
              <a:pPr>
                <a:defRPr/>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BFCB1318-F047-43C1-903C-672B355E9177}" type="slidenum">
              <a:rPr lang="en-US"/>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67D2FAA6-9341-418C-AA73-ECBA784F487D}" type="slidenum">
              <a:rPr lang="en-US"/>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B55F304B-06C8-400E-AEC3-29DC6385E295}" type="slidenum">
              <a:rPr lang="en-US"/>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DEEC9169-91F5-448D-87C6-5900F73BB921}" type="slidenum">
              <a:rPr lang="en-US"/>
              <a:pPr>
                <a:defRPr/>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C3F5E801-E8B5-4950-8636-324CFEEBCA58}" type="slidenum">
              <a:rPr lang="en-US"/>
              <a:pPr>
                <a:defRPr/>
              </a:pPr>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17ABFA19-BCDC-43A7-870F-06742192F653}" type="slidenum">
              <a:rPr lang="en-US"/>
              <a:pPr>
                <a:defRPr/>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612D60AF-30E0-43B0-9153-8A06E3C4DC78}" type="slidenum">
              <a:rPr lang="en-US"/>
              <a:pPr>
                <a:defRPr/>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E91873A8-20F9-4ECA-99AC-96AEDC2D26BD}" type="slidenum">
              <a:rPr lang="en-US"/>
              <a:pPr>
                <a:defRPr/>
              </a:pPr>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F8227502-3ED6-42BA-9F4A-C6B87AB79C1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FE013FF3-AB11-462D-A49D-A63640FC470F}" type="slidenum">
              <a:rPr lang="en-US"/>
              <a:pPr>
                <a:defRPr/>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D4D19B97-E26C-42C9-9C2D-6C4DAA376994}" type="slidenum">
              <a:rPr lang="en-US"/>
              <a:pPr>
                <a:defRPr/>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76A7F6B1-1255-409B-B8E8-8548756D29C8}" type="slidenum">
              <a:rPr lang="en-US"/>
              <a:pPr>
                <a:defRPr/>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F6579BBC-E24A-43DF-883B-547959DDD6FA}" type="slidenum">
              <a:rPr lang="en-US"/>
              <a:pPr>
                <a:defRPr/>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5CF57AF8-4D74-4109-BAA4-9D1D0D9A7D9E}" type="slidenum">
              <a:rPr lang="en-US"/>
              <a:pPr>
                <a:defRPr/>
              </a:pPr>
              <a:t>‹#›</a:t>
            </a:fld>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B4209F1E-E6F4-48BC-96AC-C5B4A0463C9E}" type="slidenum">
              <a:rPr lang="en-US"/>
              <a:pPr>
                <a:defRPr/>
              </a:pPr>
              <a:t>‹#›</a:t>
            </a:fld>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E4C15565-0DCF-4FB9-A1BA-237B8EA204D8}" type="slidenum">
              <a:rPr lang="en-US"/>
              <a:pPr>
                <a:defRPr/>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9282D363-2DFC-4964-9841-2DE4CB4334AB}" type="slidenum">
              <a:rPr lang="en-US"/>
              <a:pPr>
                <a:defRPr/>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227037CF-F7A5-4B4A-AD86-B235DCC50C11}" type="slidenum">
              <a:rPr lang="en-US"/>
              <a:pPr>
                <a:defRPr/>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094E7130-9852-4308-B0D0-2EA64A4C924C}" type="slidenum">
              <a:rPr lang="en-US"/>
              <a:pPr>
                <a:defRPr/>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BFBC7D4E-6A70-4ACE-BEAC-129F7CB228E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B5CAA531-906D-4A00-A58C-C779547826CA}" type="slidenum">
              <a:rPr lang="en-US"/>
              <a:pPr>
                <a:defRPr/>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993F3269-53AC-4823-9277-81D52BD46210}" type="slidenum">
              <a:rPr lang="en-US"/>
              <a:pPr>
                <a:defRPr/>
              </a:pPr>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67F44281-9B70-4CF8-B683-ADF32AD48B07}" type="slidenum">
              <a:rPr lang="en-US"/>
              <a:pPr>
                <a:defRPr/>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4896AEC0-CCA7-4BB7-8D12-343ED66891B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E9CDCF04-E527-4118-946B-97ABD3E91E7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2FF7D694-3848-4D7E-8734-620DE689BBA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FAC90075-138D-436C-A38D-466937A7C6A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98C6CE32-32AE-4912-B80B-CA9DFC4901D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3EBA6BE2-CF0D-427F-AA82-D950B1475BE0}"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82EE21CD-BDCC-4312-B11F-691FA27731D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C3844A0F-9F26-43F7-BE9A-DB827F4DF4FF}"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287C4CC2-90EB-490A-8A47-DAAD373DF07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8A4F5E22-33B2-4A39-8073-4DF115A8156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8D89958D-FD4E-4205-93AC-88415B8749A3}"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61101176-79C4-4DC8-83B9-B16A3962C137}"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BF3C6DEF-3F6F-44E9-885A-A949244F1A2F}"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E20485EE-2E0E-40ED-9150-0C5B511FCAD6}"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E86E5871-A463-46CC-8BD8-AAA00FD6AC2B}"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AF927019-1433-42E3-B228-3B58A279DB6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45E7233E-14B3-413E-95EE-C93D5EE0C275}"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48C6A6AD-0A1C-471D-9DC4-E99CBE3DE74C}"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D76A0BDF-EB6D-4B9A-B836-961864F1ABB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5CED12AB-C002-4A07-BF44-CD6FE0CB0950}"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1640A192-3221-4CE0-83AC-DF541F92F06A}"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4887DE46-49D8-4201-BA79-4A950177FBE7}"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F7EEA2FA-FD43-4241-8F40-3C1B0AFD151C}"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DE477267-163E-42D0-AE6D-C72573CE51E4}"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76632F2B-A14F-4588-8F02-C9610D17EB8E}"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9912045F-B202-43B8-A62F-4BDF8E1F8C6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E2397071-DD99-4966-B8A2-248346B1CC31}"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AFD63665-4B73-4E4D-9910-3B2538C52009}"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ECB7ACD4-37A7-44E1-BD8C-433A580CA379}"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4AE159B4-13F1-46C8-966D-B3F4B267BE23}"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8F83D6B9-DB45-4FFC-9F1C-700FF34A4F38}"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	Copyright © 2014 Pearson Education, Inc. Publishing as Prentice Hall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AB405007-1493-46AB-83CF-F777D190539E}"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B06902C4-56E6-430E-B972-7FB3FCF5B285}"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19769656-59FB-41D3-9EE2-3B4E82331144}"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203C16E4-3719-4A95-95C9-AC2ED15F4B7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B3D47777-90EC-4557-977E-5D8A2F2E252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006DAA4F-2DF8-418D-8309-F54187FE814F}"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2C11D7D0-1E64-46DB-9A42-6D98E5759CAF}"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D6A609DE-832C-42CC-9455-3FCFAF35E92C}"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BB91126F-6A9B-437B-9EDA-0EDCF2C8368E}"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59655A85-33F2-4FEA-BC32-34DA2C2F4862}"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58C58CED-2718-4358-ADE9-F696DEBA1554}"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4542EBDB-3B3B-4C97-892C-DCEE36F12595}"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BA14DCD3-9227-4E3F-AF79-5AF8FF585CBE}"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D0BAB0F8-9CD0-4FC2-BE2F-E29AB70D6673}"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333621D9-96AE-4CF5-9F19-E837C1D5431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B5B63E08-A832-4104-8982-CA6963362FB1}"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7340CF15-4140-4D6B-BA88-28073F680B41}"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AF8DDC30-0BA0-4231-9CFC-94C07645AC18}"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55DA9FCC-FFC4-41CC-80C6-440886C19A2A}"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90F65687-2851-4474-9C5F-93E6677DB309}"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D43F1AA7-2848-4C6E-888F-201C83EF73D3}"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3DBB538C-A8AF-44B2-8CE9-F83A09ACD46D}"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44F8A37E-EE73-4F47-A847-FE665228DC16}"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2D1011DC-9A67-4A61-9C3B-95A28C989301}"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9471DB6B-D4FB-4A62-B695-78DCE428130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99BCB124-8CC9-48FD-A548-E16CA1FDA033}"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F8725440-DE1F-439E-AA8D-08AE7903AF79}"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E65B021C-933D-47B0-BE11-E5DE5CD1FD2C}"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04919ADD-8299-44FD-8F3C-4C9546EC64F4}"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73096AD0-3778-4694-937A-982210534A8C}"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EA852FF0-2AE2-46A6-846A-ACFCBC181BD7}"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1319132C-AD77-41F2-9330-F916C3DCCF80}"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27C53CEE-7855-4A9A-B9A7-B6EDC82B7025}"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1F57E7D3-0C98-4579-A737-6CE0245B62E3}"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8A27BA58-8C86-4CA3-A513-9330CE1C2DA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5392BDBB-7597-4C65-904C-F3AA2ECB483D}"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9EFCB608-F2F9-4730-8AC3-4795F1134FB1}"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641A14E6-85E1-4689-BBDC-5542AB0FD5DE}"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t>7-</a:t>
            </a:r>
            <a:fld id="{B65AFD4D-AAD6-43EE-A8CF-A0AC2C26C3B6}"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t>7-</a:t>
            </a:r>
            <a:fld id="{562CE639-0723-4C2F-A22F-B1D2C95A99AC}"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t>7-</a:t>
            </a:r>
            <a:fld id="{4AC80D2D-5C36-41CC-A939-42868FF4C4C6}"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EA0B85F4-98EC-405A-A3B9-AC18A93F22E9}"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t>7-</a:t>
            </a:r>
            <a:fld id="{A34BE26D-6FDC-48D8-962A-240F6C74624B}"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5987600E-3729-43DF-8430-DC8FA9D5DF61}"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Kendall &amp; Kendall</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t>7-</a:t>
            </a:r>
            <a:fld id="{763DE082-864F-4860-BA40-B3BD7000234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5.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5.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5.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5.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5.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5.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5.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ndParaRPr>
          </a:p>
        </p:txBody>
      </p:sp>
      <p:sp>
        <p:nvSpPr>
          <p:cNvPr id="1027"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028" name="Picture 8" descr="8eCarthage-11.jpg"/>
          <p:cNvPicPr>
            <a:picLocks noChangeAspect="1"/>
          </p:cNvPicPr>
          <p:nvPr/>
        </p:nvPicPr>
        <p:blipFill>
          <a:blip r:embed="rId14" cstate="print"/>
          <a:srcRect/>
          <a:stretch>
            <a:fillRect/>
          </a:stretch>
        </p:blipFill>
        <p:spPr bwMode="auto">
          <a:xfrm>
            <a:off x="0" y="0"/>
            <a:ext cx="579438" cy="6858000"/>
          </a:xfrm>
          <a:prstGeom prst="rect">
            <a:avLst/>
          </a:prstGeom>
          <a:noFill/>
          <a:ln w="9525">
            <a:noFill/>
            <a:miter lim="800000"/>
            <a:headEnd/>
            <a:tailEnd/>
          </a:ln>
        </p:spPr>
      </p:pic>
      <p:pic>
        <p:nvPicPr>
          <p:cNvPr id="1029" name="Picture 9" descr="8eCarthage-21.jpg"/>
          <p:cNvPicPr>
            <a:picLocks noChangeAspect="1"/>
          </p:cNvPicPr>
          <p:nvPr/>
        </p:nvPicPr>
        <p:blipFill>
          <a:blip r:embed="rId15" cstate="print"/>
          <a:srcRect/>
          <a:stretch>
            <a:fillRect/>
          </a:stretch>
        </p:blipFill>
        <p:spPr bwMode="auto">
          <a:xfrm>
            <a:off x="1066800" y="457200"/>
            <a:ext cx="969963" cy="974725"/>
          </a:xfrm>
          <a:prstGeom prst="rect">
            <a:avLst/>
          </a:prstGeom>
          <a:noFill/>
          <a:ln w="9525">
            <a:noFill/>
            <a:miter lim="800000"/>
            <a:headEnd/>
            <a:tailEnd/>
          </a:ln>
        </p:spPr>
      </p:pic>
      <p:sp>
        <p:nvSpPr>
          <p:cNvPr id="10" name="TextBox 9"/>
          <p:cNvSpPr txBox="1"/>
          <p:nvPr/>
        </p:nvSpPr>
        <p:spPr>
          <a:xfrm>
            <a:off x="914400" y="6477000"/>
            <a:ext cx="5105400" cy="244475"/>
          </a:xfrm>
          <a:prstGeom prst="rect">
            <a:avLst/>
          </a:prstGeom>
          <a:noFill/>
        </p:spPr>
        <p:txBody>
          <a:bodyPr>
            <a:spAutoFit/>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defRPr/>
            </a:pPr>
            <a:r>
              <a:rPr lang="en-US" sz="1000" dirty="0" smtClean="0">
                <a:ea typeface="+mn-ea"/>
              </a:rPr>
              <a:t>Copyright © 2014 Pearson Education, Inc. Publishing as Prentice Hall</a:t>
            </a:r>
          </a:p>
        </p:txBody>
      </p:sp>
      <p:sp>
        <p:nvSpPr>
          <p:cNvPr id="1031"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32"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0243" name="Picture 7"/>
          <p:cNvPicPr>
            <a:picLocks noChangeAspect="1"/>
          </p:cNvPicPr>
          <p:nvPr/>
        </p:nvPicPr>
        <p:blipFill>
          <a:blip r:embed="rId13" cstate="print"/>
          <a:srcRect/>
          <a:stretch>
            <a:fillRect/>
          </a:stretch>
        </p:blipFill>
        <p:spPr bwMode="auto">
          <a:xfrm>
            <a:off x="0" y="-22225"/>
            <a:ext cx="322263" cy="6858000"/>
          </a:xfrm>
          <a:prstGeom prst="rect">
            <a:avLst/>
          </a:prstGeom>
          <a:noFill/>
          <a:ln w="9525">
            <a:noFill/>
            <a:miter lim="800000"/>
            <a:headEnd/>
            <a:tailEnd/>
          </a:ln>
        </p:spPr>
      </p:pic>
      <p:sp>
        <p:nvSpPr>
          <p:cNvPr id="10244"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45"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7-</a:t>
            </a:r>
            <a:fld id="{4006907A-4575-49A2-8469-7E10C9E88FB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1267" name="Picture 6"/>
          <p:cNvPicPr>
            <a:picLocks noChangeAspect="1"/>
          </p:cNvPicPr>
          <p:nvPr/>
        </p:nvPicPr>
        <p:blipFill>
          <a:blip r:embed="rId13" cstate="print"/>
          <a:srcRect/>
          <a:stretch>
            <a:fillRect/>
          </a:stretch>
        </p:blipFill>
        <p:spPr bwMode="auto">
          <a:xfrm>
            <a:off x="-7938" y="0"/>
            <a:ext cx="322263" cy="6858000"/>
          </a:xfrm>
          <a:prstGeom prst="rect">
            <a:avLst/>
          </a:prstGeom>
          <a:noFill/>
          <a:ln w="9525">
            <a:noFill/>
            <a:miter lim="800000"/>
            <a:headEnd/>
            <a:tailEnd/>
          </a:ln>
        </p:spPr>
      </p:pic>
      <p:sp>
        <p:nvSpPr>
          <p:cNvPr id="11268"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1269"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7-</a:t>
            </a:r>
            <a:fld id="{3D25C358-38A3-4B58-854D-364406BBEE0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12291" name="Picture 6"/>
          <p:cNvPicPr>
            <a:picLocks noChangeAspect="1"/>
          </p:cNvPicPr>
          <p:nvPr/>
        </p:nvPicPr>
        <p:blipFill>
          <a:blip r:embed="rId13" cstate="print"/>
          <a:srcRect/>
          <a:stretch>
            <a:fillRect/>
          </a:stretch>
        </p:blipFill>
        <p:spPr bwMode="auto">
          <a:xfrm>
            <a:off x="4763" y="0"/>
            <a:ext cx="322262" cy="6858000"/>
          </a:xfrm>
          <a:prstGeom prst="rect">
            <a:avLst/>
          </a:prstGeom>
          <a:noFill/>
          <a:ln w="9525">
            <a:noFill/>
            <a:miter lim="800000"/>
            <a:headEnd/>
            <a:tailEnd/>
          </a:ln>
        </p:spPr>
      </p:pic>
      <p:sp>
        <p:nvSpPr>
          <p:cNvPr id="12292"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2293"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7-</a:t>
            </a:r>
            <a:fld id="{D649E11A-AD6E-4F4A-8B53-179621EDAE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2051"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914400" y="6324600"/>
            <a:ext cx="640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dirty="0" smtClean="0">
                <a:latin typeface="+mn-lt"/>
                <a:ea typeface="+mn-ea"/>
              </a:defRPr>
            </a:lvl1pPr>
          </a:lstStyle>
          <a:p>
            <a:pPr>
              <a:defRPr/>
            </a:pPr>
            <a:r>
              <a:rPr lang="en-US"/>
              <a:t>Kendall &amp; Kendall	Copyright © 2014 Pearson Education, Inc. Publishing as Prentice Hall</a:t>
            </a:r>
          </a:p>
        </p:txBody>
      </p:sp>
      <p:sp>
        <p:nvSpPr>
          <p:cNvPr id="163846" name="Rectangle 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dirty="0" smtClean="0">
                <a:latin typeface="+mn-lt"/>
                <a:ea typeface="+mn-ea"/>
              </a:defRPr>
            </a:lvl1pPr>
          </a:lstStyle>
          <a:p>
            <a:pPr>
              <a:defRPr/>
            </a:pPr>
            <a:endParaRPr lang="en-US"/>
          </a:p>
        </p:txBody>
      </p:sp>
      <p:sp>
        <p:nvSpPr>
          <p:cNvPr id="163847"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dirty="0" smtClean="0">
                <a:latin typeface="+mn-lt"/>
                <a:ea typeface="+mn-ea"/>
              </a:defRPr>
            </a:lvl1pPr>
          </a:lstStyle>
          <a:p>
            <a:pPr>
              <a:defRPr/>
            </a:pPr>
            <a:r>
              <a:rPr lang="en-US"/>
              <a:t>7-</a:t>
            </a:r>
            <a:fld id="{6377DBC1-EB85-48CA-B067-74FDF4E839E7}" type="slidenum">
              <a:rPr lang="en-US"/>
              <a:pPr>
                <a:defRPr/>
              </a:pPr>
              <a:t>‹#›</a:t>
            </a:fld>
            <a:endParaRPr lang="en-US"/>
          </a:p>
        </p:txBody>
      </p:sp>
      <p:pic>
        <p:nvPicPr>
          <p:cNvPr id="2056" name="Picture 8" descr="8eCarthage-11.jpg"/>
          <p:cNvPicPr>
            <a:picLocks noChangeAspect="1"/>
          </p:cNvPicPr>
          <p:nvPr/>
        </p:nvPicPr>
        <p:blipFill>
          <a:blip r:embed="rId13" cstate="print"/>
          <a:srcRect/>
          <a:stretch>
            <a:fillRect/>
          </a:stretch>
        </p:blipFill>
        <p:spPr bwMode="auto">
          <a:xfrm>
            <a:off x="0" y="0"/>
            <a:ext cx="579438"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6pPr>
      <a:lvl7pPr marL="9144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7pPr>
      <a:lvl8pPr marL="13716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8pPr>
      <a:lvl9pPr marL="18288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ChangeArrowheads="1"/>
          </p:cNvSpPr>
          <p:nvPr userDrawn="1"/>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ndParaRPr>
          </a:p>
        </p:txBody>
      </p:sp>
      <p:sp>
        <p:nvSpPr>
          <p:cNvPr id="3074"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3075" name="Picture 6"/>
          <p:cNvPicPr>
            <a:picLocks noChangeAspect="1"/>
          </p:cNvPicPr>
          <p:nvPr/>
        </p:nvPicPr>
        <p:blipFill>
          <a:blip r:embed="rId13" cstate="print"/>
          <a:srcRect/>
          <a:stretch>
            <a:fillRect/>
          </a:stretch>
        </p:blipFill>
        <p:spPr bwMode="auto">
          <a:xfrm>
            <a:off x="2209800" y="9525"/>
            <a:ext cx="6923088" cy="6858000"/>
          </a:xfrm>
          <a:prstGeom prst="rect">
            <a:avLst/>
          </a:prstGeom>
          <a:noFill/>
          <a:ln w="9525">
            <a:noFill/>
            <a:miter lim="800000"/>
            <a:headEnd/>
            <a:tailEnd/>
          </a:ln>
        </p:spPr>
      </p:pic>
      <p:sp>
        <p:nvSpPr>
          <p:cNvPr id="3076"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7"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Date Placeholder 3"/>
          <p:cNvSpPr>
            <a:spLocks noGrp="1"/>
          </p:cNvSpPr>
          <p:nvPr>
            <p:ph type="dt" sz="half" idx="2"/>
          </p:nvPr>
        </p:nvSpPr>
        <p:spPr bwMode="auto">
          <a:xfrm>
            <a:off x="457200" y="6096000"/>
            <a:ext cx="69342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smtClean="0">
                <a:solidFill>
                  <a:srgbClr val="2641D7"/>
                </a:solidFill>
                <a:latin typeface="+mn-lt"/>
                <a:ea typeface="+mn-ea"/>
              </a:defRPr>
            </a:lvl1pPr>
          </a:lstStyle>
          <a:p>
            <a:pPr>
              <a:defRPr/>
            </a:pPr>
            <a:r>
              <a:rPr lang="en-US"/>
              <a:t>Kendall &amp; Kendall	Copyright © 2014 Pearson Education, Inc. Publishing as Prentice Hall</a:t>
            </a:r>
          </a:p>
        </p:txBody>
      </p:sp>
    </p:spTree>
  </p:cSld>
  <p:clrMap bg1="lt1" tx1="dk1" bg2="lt2" tx2="dk2" accent1="accent1" accent2="accent2" accent3="accent3" accent4="accent4" accent5="accent5" accent6="accent6" hlink="hlink" folHlink="folHlink"/>
  <p:sldLayoutIdLst>
    <p:sldLayoutId id="2147483697" r:id="rId1"/>
    <p:sldLayoutId id="2147483696" r:id="rId2"/>
    <p:sldLayoutId id="2147483695" r:id="rId3"/>
    <p:sldLayoutId id="2147483694" r:id="rId4"/>
    <p:sldLayoutId id="2147483693" r:id="rId5"/>
    <p:sldLayoutId id="2147483692" r:id="rId6"/>
    <p:sldLayoutId id="2147483691" r:id="rId7"/>
    <p:sldLayoutId id="2147483690" r:id="rId8"/>
    <p:sldLayoutId id="2147483689" r:id="rId9"/>
    <p:sldLayoutId id="2147483688" r:id="rId10"/>
    <p:sldLayoutId id="2147483687"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sp>
        <p:nvSpPr>
          <p:cNvPr id="4099"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dirty="0">
                <a:latin typeface="+mn-lt"/>
                <a:ea typeface="+mn-ea"/>
                <a:cs typeface="+mn-cs"/>
              </a:defRPr>
            </a:lvl1pPr>
          </a:lstStyle>
          <a:p>
            <a:pPr>
              <a:defRPr/>
            </a:pPr>
            <a:r>
              <a:rPr lang="en-US"/>
              <a:t>Kendall &amp; Kendall</a:t>
            </a:r>
          </a:p>
        </p:txBody>
      </p:sp>
      <p:sp>
        <p:nvSpPr>
          <p:cNvPr id="163846" name="Rectangle 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dirty="0">
                <a:latin typeface="+mn-lt"/>
                <a:ea typeface="+mn-ea"/>
                <a:cs typeface="+mn-cs"/>
              </a:defRPr>
            </a:lvl1pPr>
          </a:lstStyle>
          <a:p>
            <a:pPr>
              <a:defRPr/>
            </a:pPr>
            <a:endParaRPr lang="en-US"/>
          </a:p>
        </p:txBody>
      </p:sp>
      <p:sp>
        <p:nvSpPr>
          <p:cNvPr id="163847"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7-</a:t>
            </a:r>
            <a:fld id="{519B0ECA-971F-496F-8184-FEB486BDF22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5123" name="Picture 7"/>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5124"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5125"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6096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smtClean="0">
                <a:latin typeface="+mn-lt"/>
                <a:ea typeface="+mn-ea"/>
              </a:defRPr>
            </a:lvl1pPr>
          </a:lstStyle>
          <a:p>
            <a:pPr>
              <a:defRPr/>
            </a:pPr>
            <a:r>
              <a:rPr lang="en-US"/>
              <a:t>Kendall &amp; Kendall	Copyright © 2014 Pearson Education, Inc. Publishing as Prentice Hall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7-</a:t>
            </a:r>
            <a:fld id="{21E9FD8C-38A9-46FE-947F-E31B659474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6147" name="Picture 7"/>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6148"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149"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7-</a:t>
            </a:r>
            <a:fld id="{2AFB18EC-6A1E-4CDA-8958-33088186278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7171" name="Picture 9"/>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7172"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7173"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7-</a:t>
            </a:r>
            <a:fld id="{3EF80C11-F3F3-416C-93C2-9FCB044764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8195" name="Picture 5"/>
          <p:cNvPicPr>
            <a:picLocks noChangeAspect="1"/>
          </p:cNvPicPr>
          <p:nvPr/>
        </p:nvPicPr>
        <p:blipFill>
          <a:blip r:embed="rId13" cstate="print"/>
          <a:srcRect/>
          <a:stretch>
            <a:fillRect/>
          </a:stretch>
        </p:blipFill>
        <p:spPr bwMode="auto">
          <a:xfrm>
            <a:off x="0" y="0"/>
            <a:ext cx="322263" cy="6858000"/>
          </a:xfrm>
          <a:prstGeom prst="rect">
            <a:avLst/>
          </a:prstGeom>
          <a:noFill/>
          <a:ln w="9525">
            <a:noFill/>
            <a:miter lim="800000"/>
            <a:headEnd/>
            <a:tailEnd/>
          </a:ln>
        </p:spPr>
      </p:pic>
      <p:sp>
        <p:nvSpPr>
          <p:cNvPr id="8196"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8197"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7-</a:t>
            </a:r>
            <a:fld id="{4DCA4713-F191-414A-BD2F-6DFD1223B1A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9219" name="Picture 7"/>
          <p:cNvPicPr>
            <a:picLocks noChangeAspect="1"/>
          </p:cNvPicPr>
          <p:nvPr/>
        </p:nvPicPr>
        <p:blipFill>
          <a:blip r:embed="rId13" cstate="print"/>
          <a:srcRect/>
          <a:stretch>
            <a:fillRect/>
          </a:stretch>
        </p:blipFill>
        <p:spPr bwMode="auto">
          <a:xfrm>
            <a:off x="4763" y="0"/>
            <a:ext cx="322262" cy="6858000"/>
          </a:xfrm>
          <a:prstGeom prst="rect">
            <a:avLst/>
          </a:prstGeom>
          <a:noFill/>
          <a:ln w="9525">
            <a:noFill/>
            <a:miter lim="800000"/>
            <a:headEnd/>
            <a:tailEnd/>
          </a:ln>
        </p:spPr>
      </p:pic>
      <p:sp>
        <p:nvSpPr>
          <p:cNvPr id="9220"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9221"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5"/>
          <p:cNvSpPr>
            <a:spLocks noGrp="1" noChangeArrowheads="1"/>
          </p:cNvSpPr>
          <p:nvPr>
            <p:ph type="dt" sz="half" idx="2"/>
          </p:nvPr>
        </p:nvSpPr>
        <p:spPr bwMode="auto">
          <a:xfrm>
            <a:off x="9144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000" dirty="0">
                <a:latin typeface="+mn-lt"/>
                <a:ea typeface="+mn-ea"/>
              </a:defRPr>
            </a:lvl1pPr>
          </a:lstStyle>
          <a:p>
            <a:pPr>
              <a:defRPr/>
            </a:pPr>
            <a:r>
              <a:rPr lang="en-US"/>
              <a:t>Kendall &amp; Kendall</a:t>
            </a:r>
          </a:p>
        </p:txBody>
      </p:sp>
      <p:sp>
        <p:nvSpPr>
          <p:cNvPr id="10" name="Rectangle 6"/>
          <p:cNvSpPr>
            <a:spLocks noGrp="1" noChangeArrowheads="1"/>
          </p:cNvSpPr>
          <p:nvPr>
            <p:ph type="ftr" sz="quarter" idx="3"/>
          </p:nvPr>
        </p:nvSpPr>
        <p:spPr bwMode="auto">
          <a:xfrm>
            <a:off x="3352800" y="63246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800" dirty="0">
                <a:latin typeface="+mn-lt"/>
                <a:ea typeface="+mn-ea"/>
              </a:defRPr>
            </a:lvl1pPr>
          </a:lstStyle>
          <a:p>
            <a:pPr>
              <a:defRPr/>
            </a:pPr>
            <a:endParaRPr lang="en-US"/>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dirty="0" smtClean="0">
                <a:latin typeface="+mn-lt"/>
                <a:ea typeface="+mn-ea"/>
                <a:cs typeface="ＭＳ Ｐゴシック" charset="0"/>
              </a:defRPr>
            </a:lvl1pPr>
          </a:lstStyle>
          <a:p>
            <a:pPr>
              <a:defRPr/>
            </a:pPr>
            <a:r>
              <a:rPr lang="en-US"/>
              <a:t>7-</a:t>
            </a:r>
            <a:fld id="{01902AAA-E8B6-4DBE-B2F5-ED452E1DD9A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1.xml"/><Relationship Id="rId1" Type="http://schemas.openxmlformats.org/officeDocument/2006/relationships/slideLayout" Target="../slideLayouts/slideLayout51.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13315" name="Subtitle 2"/>
          <p:cNvSpPr>
            <a:spLocks noGrp="1"/>
          </p:cNvSpPr>
          <p:nvPr>
            <p:ph type="subTitle" idx="4294967295"/>
          </p:nvPr>
        </p:nvSpPr>
        <p:spPr>
          <a:xfrm>
            <a:off x="6248400" y="533400"/>
            <a:ext cx="1752600" cy="1447800"/>
          </a:xfrm>
        </p:spPr>
        <p:txBody>
          <a:bodyPr/>
          <a:lstStyle/>
          <a:p>
            <a:pPr marL="0" indent="0" algn="ctr" eaLnBrk="1" hangingPunct="1">
              <a:buFontTx/>
              <a:buNone/>
            </a:pPr>
            <a:r>
              <a:rPr lang="en-US" sz="8000" smtClean="0">
                <a:solidFill>
                  <a:srgbClr val="D70027"/>
                </a:solidFill>
              </a:rPr>
              <a:t>7</a:t>
            </a:r>
          </a:p>
        </p:txBody>
      </p:sp>
      <p:sp>
        <p:nvSpPr>
          <p:cNvPr id="13316" name="TextBox 4"/>
          <p:cNvSpPr txBox="1">
            <a:spLocks noChangeArrowheads="1"/>
          </p:cNvSpPr>
          <p:nvPr/>
        </p:nvSpPr>
        <p:spPr bwMode="auto">
          <a:xfrm>
            <a:off x="457200" y="2286000"/>
            <a:ext cx="4724400" cy="830263"/>
          </a:xfrm>
          <a:prstGeom prst="rect">
            <a:avLst/>
          </a:prstGeom>
          <a:noFill/>
          <a:ln w="9525">
            <a:noFill/>
            <a:miter lim="800000"/>
            <a:headEnd/>
            <a:tailEnd/>
          </a:ln>
        </p:spPr>
        <p:txBody>
          <a:bodyPr>
            <a:spAutoFit/>
          </a:bodyPr>
          <a:lstStyle/>
          <a:p>
            <a:r>
              <a:rPr lang="en-US" sz="2400">
                <a:solidFill>
                  <a:srgbClr val="2641D7"/>
                </a:solidFill>
              </a:rPr>
              <a:t>Kendall &amp; Kendall</a:t>
            </a:r>
            <a:br>
              <a:rPr lang="en-US" sz="2400">
                <a:solidFill>
                  <a:srgbClr val="2641D7"/>
                </a:solidFill>
              </a:rPr>
            </a:br>
            <a:r>
              <a:rPr lang="en-US" sz="2400">
                <a:solidFill>
                  <a:srgbClr val="2641D7"/>
                </a:solidFill>
              </a:rPr>
              <a:t>Systems Analysis and Design, 9e</a:t>
            </a:r>
          </a:p>
        </p:txBody>
      </p:sp>
      <p:sp>
        <p:nvSpPr>
          <p:cNvPr id="110596" name="Rectangle 4"/>
          <p:cNvSpPr>
            <a:spLocks noGrp="1" noChangeArrowheads="1"/>
          </p:cNvSpPr>
          <p:nvPr>
            <p:ph type="ctrTitle" idx="4294967295"/>
          </p:nvPr>
        </p:nvSpPr>
        <p:spPr>
          <a:xfrm>
            <a:off x="457200" y="3657600"/>
            <a:ext cx="6248400" cy="1524000"/>
          </a:xfrm>
          <a:noFill/>
        </p:spPr>
        <p:txBody>
          <a:bodyPr anchor="b"/>
          <a:lstStyle/>
          <a:p>
            <a:pPr eaLnBrk="1" hangingPunct="1"/>
            <a:r>
              <a:rPr lang="en-US" smtClean="0"/>
              <a:t>Using Data Flow Diagrams</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fade">
                                      <p:cBhvr>
                                        <p:cTn id="7" dur="2000"/>
                                        <p:tgtEl>
                                          <p:spTgt spid="11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ACDF5F73-9140-4877-AAA3-CB1065D0DC21}" type="slidenum">
              <a:rPr lang="en-US"/>
              <a:pPr>
                <a:defRPr/>
              </a:pPr>
              <a:t>10</a:t>
            </a:fld>
            <a:endParaRPr lang="en-US"/>
          </a:p>
        </p:txBody>
      </p:sp>
      <p:sp>
        <p:nvSpPr>
          <p:cNvPr id="22532" name="Rectangle 2"/>
          <p:cNvSpPr>
            <a:spLocks noGrp="1" noChangeArrowheads="1"/>
          </p:cNvSpPr>
          <p:nvPr>
            <p:ph type="title"/>
          </p:nvPr>
        </p:nvSpPr>
        <p:spPr/>
        <p:txBody>
          <a:bodyPr/>
          <a:lstStyle/>
          <a:p>
            <a:pPr eaLnBrk="1" hangingPunct="1"/>
            <a:r>
              <a:rPr lang="en-US" smtClean="0"/>
              <a:t>Process</a:t>
            </a:r>
          </a:p>
        </p:txBody>
      </p:sp>
      <p:sp>
        <p:nvSpPr>
          <p:cNvPr id="22533" name="Rectangle 3"/>
          <p:cNvSpPr>
            <a:spLocks noGrp="1" noChangeArrowheads="1"/>
          </p:cNvSpPr>
          <p:nvPr>
            <p:ph type="body" idx="1"/>
          </p:nvPr>
        </p:nvSpPr>
        <p:spPr/>
        <p:txBody>
          <a:bodyPr/>
          <a:lstStyle/>
          <a:p>
            <a:pPr eaLnBrk="1" hangingPunct="1">
              <a:lnSpc>
                <a:spcPct val="80000"/>
              </a:lnSpc>
            </a:pPr>
            <a:r>
              <a:rPr lang="en-US" sz="2800" smtClean="0"/>
              <a:t>Denotes a change in or transformation of data</a:t>
            </a:r>
          </a:p>
          <a:p>
            <a:pPr eaLnBrk="1" hangingPunct="1">
              <a:lnSpc>
                <a:spcPct val="80000"/>
              </a:lnSpc>
            </a:pPr>
            <a:r>
              <a:rPr lang="en-US" sz="2800" smtClean="0"/>
              <a:t>Represents work being performed in the system</a:t>
            </a:r>
          </a:p>
          <a:p>
            <a:pPr eaLnBrk="1" hangingPunct="1">
              <a:lnSpc>
                <a:spcPct val="80000"/>
              </a:lnSpc>
            </a:pPr>
            <a:r>
              <a:rPr lang="en-US" sz="2800" smtClean="0"/>
              <a:t>Naming convention:</a:t>
            </a:r>
          </a:p>
          <a:p>
            <a:pPr lvl="1" eaLnBrk="1" hangingPunct="1">
              <a:lnSpc>
                <a:spcPct val="80000"/>
              </a:lnSpc>
            </a:pPr>
            <a:r>
              <a:rPr lang="en-US" sz="2400" smtClean="0"/>
              <a:t>Assign the name of the whole system when naming a high-level process</a:t>
            </a:r>
          </a:p>
          <a:p>
            <a:pPr lvl="1" eaLnBrk="1" hangingPunct="1">
              <a:lnSpc>
                <a:spcPct val="80000"/>
              </a:lnSpc>
            </a:pPr>
            <a:r>
              <a:rPr lang="en-US" sz="2400" smtClean="0"/>
              <a:t>To name a major subsystem attach the word subsystem to the name</a:t>
            </a:r>
          </a:p>
          <a:p>
            <a:pPr lvl="1" eaLnBrk="1" hangingPunct="1">
              <a:lnSpc>
                <a:spcPct val="80000"/>
              </a:lnSpc>
            </a:pPr>
            <a:r>
              <a:rPr lang="en-US" sz="2400" smtClean="0"/>
              <a:t>Use the form verb-adjective-noun for detailed 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AC1BE762-0153-4ED8-824B-C6D94DD43094}" type="slidenum">
              <a:rPr lang="en-US"/>
              <a:pPr>
                <a:defRPr/>
              </a:pPr>
              <a:t>11</a:t>
            </a:fld>
            <a:endParaRPr lang="en-US"/>
          </a:p>
        </p:txBody>
      </p:sp>
      <p:sp>
        <p:nvSpPr>
          <p:cNvPr id="23556" name="Rectangle 2"/>
          <p:cNvSpPr>
            <a:spLocks noGrp="1" noChangeArrowheads="1"/>
          </p:cNvSpPr>
          <p:nvPr>
            <p:ph type="title"/>
          </p:nvPr>
        </p:nvSpPr>
        <p:spPr/>
        <p:txBody>
          <a:bodyPr/>
          <a:lstStyle/>
          <a:p>
            <a:pPr eaLnBrk="1" hangingPunct="1"/>
            <a:r>
              <a:rPr lang="en-US" smtClean="0"/>
              <a:t>Data Store</a:t>
            </a:r>
          </a:p>
        </p:txBody>
      </p:sp>
      <p:sp>
        <p:nvSpPr>
          <p:cNvPr id="23557" name="Rectangle 3"/>
          <p:cNvSpPr>
            <a:spLocks noGrp="1" noChangeArrowheads="1"/>
          </p:cNvSpPr>
          <p:nvPr>
            <p:ph type="body" idx="1"/>
          </p:nvPr>
        </p:nvSpPr>
        <p:spPr/>
        <p:txBody>
          <a:bodyPr/>
          <a:lstStyle/>
          <a:p>
            <a:pPr eaLnBrk="1" hangingPunct="1">
              <a:lnSpc>
                <a:spcPct val="90000"/>
              </a:lnSpc>
            </a:pPr>
            <a:r>
              <a:rPr lang="en-US" sz="2800" smtClean="0"/>
              <a:t>A depository for data that allows examination, addition, and retrieval of data</a:t>
            </a:r>
          </a:p>
          <a:p>
            <a:pPr eaLnBrk="1" hangingPunct="1">
              <a:lnSpc>
                <a:spcPct val="90000"/>
              </a:lnSpc>
            </a:pPr>
            <a:r>
              <a:rPr lang="en-US" sz="2800" smtClean="0"/>
              <a:t>Named with a noun, describing the data</a:t>
            </a:r>
          </a:p>
          <a:p>
            <a:pPr eaLnBrk="1" hangingPunct="1">
              <a:lnSpc>
                <a:spcPct val="90000"/>
              </a:lnSpc>
            </a:pPr>
            <a:r>
              <a:rPr lang="en-US" sz="2800" smtClean="0"/>
              <a:t>Data stores are usually given a unique reference number, such as D1, D2, D3</a:t>
            </a:r>
          </a:p>
          <a:p>
            <a:pPr eaLnBrk="1" hangingPunct="1">
              <a:lnSpc>
                <a:spcPct val="90000"/>
              </a:lnSpc>
            </a:pPr>
            <a:r>
              <a:rPr lang="en-US" sz="2800" smtClean="0"/>
              <a:t> Represents a:</a:t>
            </a:r>
          </a:p>
          <a:p>
            <a:pPr lvl="1" eaLnBrk="1" hangingPunct="1">
              <a:lnSpc>
                <a:spcPct val="90000"/>
              </a:lnSpc>
            </a:pPr>
            <a:r>
              <a:rPr lang="en-US" sz="2400" smtClean="0"/>
              <a:t>Database</a:t>
            </a:r>
          </a:p>
          <a:p>
            <a:pPr lvl="1" eaLnBrk="1" hangingPunct="1">
              <a:lnSpc>
                <a:spcPct val="90000"/>
              </a:lnSpc>
            </a:pPr>
            <a:r>
              <a:rPr lang="en-US" sz="2400" smtClean="0"/>
              <a:t>Computerized file</a:t>
            </a:r>
          </a:p>
          <a:p>
            <a:pPr lvl="1" eaLnBrk="1" hangingPunct="1">
              <a:lnSpc>
                <a:spcPct val="90000"/>
              </a:lnSpc>
            </a:pPr>
            <a:r>
              <a:rPr lang="en-US" sz="2400" smtClean="0"/>
              <a:t>Filing cabinet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4C8DDD68-F74C-46BD-8FB0-8053307633AA}" type="slidenum">
              <a:rPr lang="en-US"/>
              <a:pPr>
                <a:defRPr/>
              </a:pPr>
              <a:t>12</a:t>
            </a:fld>
            <a:endParaRPr lang="en-US"/>
          </a:p>
        </p:txBody>
      </p:sp>
      <p:sp>
        <p:nvSpPr>
          <p:cNvPr id="24580" name="Rectangle 2"/>
          <p:cNvSpPr>
            <a:spLocks noGrp="1" noChangeArrowheads="1"/>
          </p:cNvSpPr>
          <p:nvPr>
            <p:ph type="title"/>
          </p:nvPr>
        </p:nvSpPr>
        <p:spPr/>
        <p:txBody>
          <a:bodyPr/>
          <a:lstStyle/>
          <a:p>
            <a:pPr eaLnBrk="1" hangingPunct="1"/>
            <a:r>
              <a:rPr lang="en-US" sz="4000" smtClean="0"/>
              <a:t>Steps in Developing Data Flow Diagrams</a:t>
            </a:r>
            <a:br>
              <a:rPr lang="en-US" sz="4000" smtClean="0"/>
            </a:br>
            <a:r>
              <a:rPr lang="en-US" sz="4000" smtClean="0"/>
              <a:t> </a:t>
            </a:r>
            <a:br>
              <a:rPr lang="en-US" sz="4000" smtClean="0"/>
            </a:br>
            <a:r>
              <a:rPr lang="en-US" sz="2400" smtClean="0"/>
              <a:t>(Figure 7.2)</a:t>
            </a:r>
          </a:p>
        </p:txBody>
      </p:sp>
      <p:pic>
        <p:nvPicPr>
          <p:cNvPr id="24581" name="Picture 5"/>
          <p:cNvPicPr>
            <a:picLocks noChangeAspect="1" noChangeArrowheads="1"/>
          </p:cNvPicPr>
          <p:nvPr/>
        </p:nvPicPr>
        <p:blipFill>
          <a:blip r:embed="rId3" cstate="print"/>
          <a:srcRect/>
          <a:stretch>
            <a:fillRect/>
          </a:stretch>
        </p:blipFill>
        <p:spPr bwMode="auto">
          <a:xfrm>
            <a:off x="3676650" y="1066800"/>
            <a:ext cx="51308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042106F7-47F8-4668-95FE-3348E2C61455}" type="slidenum">
              <a:rPr lang="en-US"/>
              <a:pPr>
                <a:defRPr/>
              </a:pPr>
              <a:t>13</a:t>
            </a:fld>
            <a:endParaRPr lang="en-US"/>
          </a:p>
        </p:txBody>
      </p:sp>
      <p:sp>
        <p:nvSpPr>
          <p:cNvPr id="25604" name="Rectangle 2"/>
          <p:cNvSpPr>
            <a:spLocks noGrp="1" noChangeArrowheads="1"/>
          </p:cNvSpPr>
          <p:nvPr>
            <p:ph type="title"/>
          </p:nvPr>
        </p:nvSpPr>
        <p:spPr/>
        <p:txBody>
          <a:bodyPr/>
          <a:lstStyle/>
          <a:p>
            <a:pPr eaLnBrk="1" hangingPunct="1"/>
            <a:r>
              <a:rPr lang="en-US" smtClean="0"/>
              <a:t>Creating the Context Diagram</a:t>
            </a:r>
          </a:p>
        </p:txBody>
      </p:sp>
      <p:sp>
        <p:nvSpPr>
          <p:cNvPr id="25605" name="Rectangle 3"/>
          <p:cNvSpPr>
            <a:spLocks noGrp="1" noChangeArrowheads="1"/>
          </p:cNvSpPr>
          <p:nvPr>
            <p:ph type="body" idx="1"/>
          </p:nvPr>
        </p:nvSpPr>
        <p:spPr/>
        <p:txBody>
          <a:bodyPr/>
          <a:lstStyle/>
          <a:p>
            <a:pPr eaLnBrk="1" hangingPunct="1"/>
            <a:r>
              <a:rPr lang="en-US" smtClean="0"/>
              <a:t>The highest level in a data flow diagram</a:t>
            </a:r>
          </a:p>
          <a:p>
            <a:pPr eaLnBrk="1" hangingPunct="1"/>
            <a:r>
              <a:rPr lang="en-US" smtClean="0"/>
              <a:t>Contains only one process, representing the entire system</a:t>
            </a:r>
          </a:p>
          <a:p>
            <a:pPr eaLnBrk="1" hangingPunct="1"/>
            <a:r>
              <a:rPr lang="en-US" smtClean="0"/>
              <a:t>The process is given the number 0</a:t>
            </a:r>
          </a:p>
          <a:p>
            <a:pPr eaLnBrk="1" hangingPunct="1"/>
            <a:r>
              <a:rPr lang="en-US" smtClean="0"/>
              <a:t>All external entities, as well as major data flows are shown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138F3F36-1CAA-46BF-9E55-0F73EB79BFFC}" type="slidenum">
              <a:rPr lang="en-US"/>
              <a:pPr>
                <a:defRPr/>
              </a:pPr>
              <a:t>14</a:t>
            </a:fld>
            <a:endParaRPr lang="en-US"/>
          </a:p>
        </p:txBody>
      </p:sp>
      <p:sp>
        <p:nvSpPr>
          <p:cNvPr id="26628" name="Rectangle 2"/>
          <p:cNvSpPr>
            <a:spLocks noGrp="1" noChangeArrowheads="1"/>
          </p:cNvSpPr>
          <p:nvPr>
            <p:ph type="title"/>
          </p:nvPr>
        </p:nvSpPr>
        <p:spPr/>
        <p:txBody>
          <a:bodyPr/>
          <a:lstStyle/>
          <a:p>
            <a:pPr eaLnBrk="1" hangingPunct="1"/>
            <a:r>
              <a:rPr lang="en-US" smtClean="0"/>
              <a:t>Basic Rules</a:t>
            </a:r>
          </a:p>
        </p:txBody>
      </p:sp>
      <p:sp>
        <p:nvSpPr>
          <p:cNvPr id="26629" name="Rectangle 3"/>
          <p:cNvSpPr>
            <a:spLocks noGrp="1" noChangeArrowheads="1"/>
          </p:cNvSpPr>
          <p:nvPr>
            <p:ph type="body" idx="1"/>
          </p:nvPr>
        </p:nvSpPr>
        <p:spPr/>
        <p:txBody>
          <a:bodyPr/>
          <a:lstStyle/>
          <a:p>
            <a:pPr eaLnBrk="1" hangingPunct="1">
              <a:lnSpc>
                <a:spcPct val="90000"/>
              </a:lnSpc>
            </a:pPr>
            <a:r>
              <a:rPr lang="en-US" sz="2800" smtClean="0"/>
              <a:t>The data flow diagram must have one process</a:t>
            </a:r>
          </a:p>
          <a:p>
            <a:pPr eaLnBrk="1" hangingPunct="1">
              <a:lnSpc>
                <a:spcPct val="90000"/>
              </a:lnSpc>
            </a:pPr>
            <a:r>
              <a:rPr lang="en-US" sz="2800" smtClean="0"/>
              <a:t>Must not be any freestanding objects</a:t>
            </a:r>
          </a:p>
          <a:p>
            <a:pPr eaLnBrk="1" hangingPunct="1">
              <a:lnSpc>
                <a:spcPct val="90000"/>
              </a:lnSpc>
            </a:pPr>
            <a:r>
              <a:rPr lang="en-US" sz="2800" smtClean="0"/>
              <a:t>A process must have both an input and output data flow</a:t>
            </a:r>
          </a:p>
          <a:p>
            <a:pPr eaLnBrk="1" hangingPunct="1">
              <a:lnSpc>
                <a:spcPct val="90000"/>
              </a:lnSpc>
            </a:pPr>
            <a:r>
              <a:rPr lang="en-US" sz="2800" smtClean="0"/>
              <a:t>A data store must be connected to at least one process</a:t>
            </a:r>
          </a:p>
          <a:p>
            <a:pPr eaLnBrk="1" hangingPunct="1">
              <a:lnSpc>
                <a:spcPct val="90000"/>
              </a:lnSpc>
            </a:pPr>
            <a:r>
              <a:rPr lang="en-US" sz="2800" smtClean="0"/>
              <a:t>External entities should not be connected to one another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6892602B-7A87-4371-988F-F6E5A61FF974}" type="slidenum">
              <a:rPr lang="en-US"/>
              <a:pPr>
                <a:defRPr/>
              </a:pPr>
              <a:t>15</a:t>
            </a:fld>
            <a:endParaRPr lang="en-US"/>
          </a:p>
        </p:txBody>
      </p:sp>
      <p:sp>
        <p:nvSpPr>
          <p:cNvPr id="27652" name="Rectangle 2"/>
          <p:cNvSpPr>
            <a:spLocks noGrp="1" noChangeArrowheads="1"/>
          </p:cNvSpPr>
          <p:nvPr>
            <p:ph type="title"/>
          </p:nvPr>
        </p:nvSpPr>
        <p:spPr/>
        <p:txBody>
          <a:bodyPr/>
          <a:lstStyle/>
          <a:p>
            <a:pPr eaLnBrk="1" hangingPunct="1"/>
            <a:r>
              <a:rPr lang="en-US" smtClean="0"/>
              <a:t>Context Diagram (Figure 7.3)</a:t>
            </a:r>
          </a:p>
        </p:txBody>
      </p:sp>
      <p:pic>
        <p:nvPicPr>
          <p:cNvPr id="27653" name="Picture 5"/>
          <p:cNvPicPr>
            <a:picLocks noChangeAspect="1" noChangeArrowheads="1"/>
          </p:cNvPicPr>
          <p:nvPr/>
        </p:nvPicPr>
        <p:blipFill>
          <a:blip r:embed="rId3" cstate="print"/>
          <a:srcRect/>
          <a:stretch>
            <a:fillRect/>
          </a:stretch>
        </p:blipFill>
        <p:spPr bwMode="auto">
          <a:xfrm>
            <a:off x="762000" y="2362200"/>
            <a:ext cx="7529513" cy="274478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6B5E822B-23B6-4CFD-AC23-A1BECA377F40}" type="slidenum">
              <a:rPr lang="en-US"/>
              <a:pPr>
                <a:defRPr/>
              </a:pPr>
              <a:t>16</a:t>
            </a:fld>
            <a:endParaRPr lang="en-US"/>
          </a:p>
        </p:txBody>
      </p:sp>
      <p:sp>
        <p:nvSpPr>
          <p:cNvPr id="28676" name="Rectangle 2"/>
          <p:cNvSpPr>
            <a:spLocks noGrp="1" noChangeArrowheads="1"/>
          </p:cNvSpPr>
          <p:nvPr>
            <p:ph type="title"/>
          </p:nvPr>
        </p:nvSpPr>
        <p:spPr/>
        <p:txBody>
          <a:bodyPr/>
          <a:lstStyle/>
          <a:p>
            <a:pPr eaLnBrk="1" hangingPunct="1"/>
            <a:r>
              <a:rPr lang="en-US" smtClean="0"/>
              <a:t>Drawing Diagram 0</a:t>
            </a:r>
          </a:p>
        </p:txBody>
      </p:sp>
      <p:sp>
        <p:nvSpPr>
          <p:cNvPr id="28677" name="Rectangle 3"/>
          <p:cNvSpPr>
            <a:spLocks noGrp="1" noChangeArrowheads="1"/>
          </p:cNvSpPr>
          <p:nvPr>
            <p:ph type="body" idx="1"/>
          </p:nvPr>
        </p:nvSpPr>
        <p:spPr>
          <a:xfrm>
            <a:off x="1371600" y="2133600"/>
            <a:ext cx="7772400" cy="4114800"/>
          </a:xfrm>
        </p:spPr>
        <p:txBody>
          <a:bodyPr/>
          <a:lstStyle/>
          <a:p>
            <a:pPr eaLnBrk="1" hangingPunct="1"/>
            <a:r>
              <a:rPr lang="en-US" smtClean="0"/>
              <a:t>The explosion of the context diagram</a:t>
            </a:r>
          </a:p>
          <a:p>
            <a:pPr eaLnBrk="1" hangingPunct="1"/>
            <a:r>
              <a:rPr lang="en-US" smtClean="0"/>
              <a:t>May include up to nine processes</a:t>
            </a:r>
          </a:p>
          <a:p>
            <a:pPr eaLnBrk="1" hangingPunct="1"/>
            <a:r>
              <a:rPr lang="en-US" smtClean="0"/>
              <a:t>Each process is numbered</a:t>
            </a:r>
          </a:p>
          <a:p>
            <a:pPr eaLnBrk="1" hangingPunct="1"/>
            <a:r>
              <a:rPr lang="en-US" smtClean="0"/>
              <a:t>Major data stores and all external entities are included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ACDCBC0B-4995-4099-BB45-EC09E7F0A56D}" type="slidenum">
              <a:rPr lang="en-US"/>
              <a:pPr>
                <a:defRPr/>
              </a:pPr>
              <a:t>17</a:t>
            </a:fld>
            <a:endParaRPr lang="en-US"/>
          </a:p>
        </p:txBody>
      </p:sp>
      <p:sp>
        <p:nvSpPr>
          <p:cNvPr id="29700" name="Rectangle 2"/>
          <p:cNvSpPr>
            <a:spLocks noGrp="1" noChangeArrowheads="1"/>
          </p:cNvSpPr>
          <p:nvPr>
            <p:ph type="title"/>
          </p:nvPr>
        </p:nvSpPr>
        <p:spPr/>
        <p:txBody>
          <a:bodyPr/>
          <a:lstStyle/>
          <a:p>
            <a:pPr eaLnBrk="1" hangingPunct="1"/>
            <a:r>
              <a:rPr lang="en-US" sz="4000" smtClean="0"/>
              <a:t>Drawing Diagram 0 (continued)</a:t>
            </a:r>
          </a:p>
        </p:txBody>
      </p:sp>
      <p:sp>
        <p:nvSpPr>
          <p:cNvPr id="29701" name="Rectangle 3"/>
          <p:cNvSpPr>
            <a:spLocks noGrp="1" noChangeArrowheads="1"/>
          </p:cNvSpPr>
          <p:nvPr>
            <p:ph type="body" idx="1"/>
          </p:nvPr>
        </p:nvSpPr>
        <p:spPr/>
        <p:txBody>
          <a:bodyPr/>
          <a:lstStyle/>
          <a:p>
            <a:pPr eaLnBrk="1" hangingPunct="1">
              <a:lnSpc>
                <a:spcPct val="90000"/>
              </a:lnSpc>
            </a:pPr>
            <a:r>
              <a:rPr lang="en-US" smtClean="0"/>
              <a:t>Start with the data flow from an entity on the input side</a:t>
            </a:r>
          </a:p>
          <a:p>
            <a:pPr eaLnBrk="1" hangingPunct="1">
              <a:lnSpc>
                <a:spcPct val="90000"/>
              </a:lnSpc>
            </a:pPr>
            <a:r>
              <a:rPr lang="en-US" smtClean="0"/>
              <a:t>Work backward from an output data flow</a:t>
            </a:r>
          </a:p>
          <a:p>
            <a:pPr eaLnBrk="1" hangingPunct="1">
              <a:lnSpc>
                <a:spcPct val="90000"/>
              </a:lnSpc>
            </a:pPr>
            <a:r>
              <a:rPr lang="en-US" smtClean="0"/>
              <a:t>Examine the data flow to or from a data store</a:t>
            </a:r>
          </a:p>
          <a:p>
            <a:pPr eaLnBrk="1" hangingPunct="1">
              <a:lnSpc>
                <a:spcPct val="90000"/>
              </a:lnSpc>
            </a:pPr>
            <a:r>
              <a:rPr lang="en-US" smtClean="0"/>
              <a:t>Analyze a well-defined process</a:t>
            </a:r>
          </a:p>
          <a:p>
            <a:pPr eaLnBrk="1" hangingPunct="1">
              <a:lnSpc>
                <a:spcPct val="90000"/>
              </a:lnSpc>
            </a:pPr>
            <a:r>
              <a:rPr lang="en-US" smtClean="0"/>
              <a:t>Take note of any fuzzy areas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5131F4EE-C35F-421B-A21D-28FBCF090386}" type="slidenum">
              <a:rPr lang="en-US"/>
              <a:pPr>
                <a:defRPr/>
              </a:pPr>
              <a:t>18</a:t>
            </a:fld>
            <a:endParaRPr lang="en-US"/>
          </a:p>
        </p:txBody>
      </p:sp>
      <p:sp>
        <p:nvSpPr>
          <p:cNvPr id="30724" name="Rectangle 2"/>
          <p:cNvSpPr>
            <a:spLocks noGrp="1" noChangeArrowheads="1"/>
          </p:cNvSpPr>
          <p:nvPr>
            <p:ph type="title"/>
          </p:nvPr>
        </p:nvSpPr>
        <p:spPr/>
        <p:txBody>
          <a:bodyPr/>
          <a:lstStyle/>
          <a:p>
            <a:pPr eaLnBrk="1" hangingPunct="1"/>
            <a:r>
              <a:rPr lang="en-US" sz="4000" smtClean="0"/>
              <a:t>Note Greater Detail in Diagram 0</a:t>
            </a:r>
            <a:br>
              <a:rPr lang="en-US" sz="4000" smtClean="0"/>
            </a:br>
            <a:r>
              <a:rPr lang="en-US" sz="4000" smtClean="0"/>
              <a:t>(Figure 7.3)</a:t>
            </a:r>
          </a:p>
        </p:txBody>
      </p:sp>
      <p:pic>
        <p:nvPicPr>
          <p:cNvPr id="30725" name="Picture 7"/>
          <p:cNvPicPr>
            <a:picLocks noChangeAspect="1" noChangeArrowheads="1"/>
          </p:cNvPicPr>
          <p:nvPr/>
        </p:nvPicPr>
        <p:blipFill>
          <a:blip r:embed="rId3" cstate="print"/>
          <a:srcRect/>
          <a:stretch>
            <a:fillRect/>
          </a:stretch>
        </p:blipFill>
        <p:spPr bwMode="auto">
          <a:xfrm>
            <a:off x="1676400" y="1981200"/>
            <a:ext cx="5715000" cy="41275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6A1A9CB8-F3A5-426F-9EC9-761812CD9FCE}" type="slidenum">
              <a:rPr lang="en-US"/>
              <a:pPr>
                <a:defRPr/>
              </a:pPr>
              <a:t>19</a:t>
            </a:fld>
            <a:endParaRPr lang="en-US"/>
          </a:p>
        </p:txBody>
      </p:sp>
      <p:sp>
        <p:nvSpPr>
          <p:cNvPr id="31748" name="Rectangle 2"/>
          <p:cNvSpPr>
            <a:spLocks noGrp="1" noChangeArrowheads="1"/>
          </p:cNvSpPr>
          <p:nvPr>
            <p:ph type="title"/>
          </p:nvPr>
        </p:nvSpPr>
        <p:spPr/>
        <p:txBody>
          <a:bodyPr/>
          <a:lstStyle/>
          <a:p>
            <a:pPr eaLnBrk="1" hangingPunct="1"/>
            <a:r>
              <a:rPr lang="en-US" smtClean="0"/>
              <a:t>Data Flow Diagram Levels</a:t>
            </a:r>
          </a:p>
        </p:txBody>
      </p:sp>
      <p:sp>
        <p:nvSpPr>
          <p:cNvPr id="31749" name="Rectangle 3"/>
          <p:cNvSpPr>
            <a:spLocks noGrp="1" noChangeArrowheads="1"/>
          </p:cNvSpPr>
          <p:nvPr>
            <p:ph type="body" idx="1"/>
          </p:nvPr>
        </p:nvSpPr>
        <p:spPr/>
        <p:txBody>
          <a:bodyPr/>
          <a:lstStyle/>
          <a:p>
            <a:pPr eaLnBrk="1" hangingPunct="1">
              <a:lnSpc>
                <a:spcPct val="90000"/>
              </a:lnSpc>
            </a:pPr>
            <a:r>
              <a:rPr lang="en-US" smtClean="0"/>
              <a:t>Data flow diagrams are built in layers</a:t>
            </a:r>
          </a:p>
          <a:p>
            <a:pPr eaLnBrk="1" hangingPunct="1">
              <a:lnSpc>
                <a:spcPct val="90000"/>
              </a:lnSpc>
            </a:pPr>
            <a:r>
              <a:rPr lang="en-US" smtClean="0"/>
              <a:t>The top level is the context level</a:t>
            </a:r>
          </a:p>
          <a:p>
            <a:pPr eaLnBrk="1" hangingPunct="1">
              <a:lnSpc>
                <a:spcPct val="90000"/>
              </a:lnSpc>
            </a:pPr>
            <a:r>
              <a:rPr lang="en-US" smtClean="0"/>
              <a:t>Each process may explode to a lower level</a:t>
            </a:r>
          </a:p>
          <a:p>
            <a:pPr eaLnBrk="1" hangingPunct="1">
              <a:lnSpc>
                <a:spcPct val="90000"/>
              </a:lnSpc>
            </a:pPr>
            <a:r>
              <a:rPr lang="en-US" smtClean="0"/>
              <a:t>The lower level diagram number is the same as the parent process number</a:t>
            </a:r>
          </a:p>
          <a:p>
            <a:pPr eaLnBrk="1" hangingPunct="1">
              <a:lnSpc>
                <a:spcPct val="90000"/>
              </a:lnSpc>
            </a:pPr>
            <a:r>
              <a:rPr lang="en-US" smtClean="0"/>
              <a:t>Processes that do not create a child diagram are called primitive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CAD12CFF-19E8-4E7F-81AC-D708891204EE}" type="slidenum">
              <a:rPr lang="en-US"/>
              <a:pPr>
                <a:defRPr/>
              </a:pPr>
              <a:t>2</a:t>
            </a:fld>
            <a:endParaRPr lang="en-US"/>
          </a:p>
        </p:txBody>
      </p:sp>
      <p:sp>
        <p:nvSpPr>
          <p:cNvPr id="14340" name="Rectangle 2"/>
          <p:cNvSpPr>
            <a:spLocks noGrp="1" noChangeArrowheads="1"/>
          </p:cNvSpPr>
          <p:nvPr>
            <p:ph type="title"/>
          </p:nvPr>
        </p:nvSpPr>
        <p:spPr/>
        <p:txBody>
          <a:bodyPr/>
          <a:lstStyle/>
          <a:p>
            <a:pPr eaLnBrk="1" hangingPunct="1"/>
            <a:r>
              <a:rPr lang="en-US" smtClean="0"/>
              <a:t>Learning Objectives</a:t>
            </a:r>
          </a:p>
        </p:txBody>
      </p:sp>
      <p:sp>
        <p:nvSpPr>
          <p:cNvPr id="14341" name="Rectangle 3"/>
          <p:cNvSpPr>
            <a:spLocks noGrp="1" noChangeArrowheads="1"/>
          </p:cNvSpPr>
          <p:nvPr>
            <p:ph type="body" idx="1"/>
          </p:nvPr>
        </p:nvSpPr>
        <p:spPr/>
        <p:txBody>
          <a:bodyPr/>
          <a:lstStyle/>
          <a:p>
            <a:pPr eaLnBrk="1" hangingPunct="1">
              <a:lnSpc>
                <a:spcPct val="80000"/>
              </a:lnSpc>
            </a:pPr>
            <a:r>
              <a:rPr lang="en-US" sz="2400" smtClean="0"/>
              <a:t>Comprehend the importance of using logical and physical data flow diagrams (DFDs) to graphically depict movement for humans and systems in an organization.</a:t>
            </a:r>
          </a:p>
          <a:p>
            <a:pPr eaLnBrk="1" hangingPunct="1">
              <a:lnSpc>
                <a:spcPct val="80000"/>
              </a:lnSpc>
            </a:pPr>
            <a:r>
              <a:rPr lang="en-US" sz="2400" smtClean="0"/>
              <a:t>Create, use, and explode logical DFDs to capture and analyze the current system through parent and child levels.</a:t>
            </a:r>
          </a:p>
          <a:p>
            <a:pPr eaLnBrk="1" hangingPunct="1">
              <a:lnSpc>
                <a:spcPct val="80000"/>
              </a:lnSpc>
            </a:pPr>
            <a:r>
              <a:rPr lang="en-US" sz="2400" smtClean="0"/>
              <a:t>Develop and explode logical DFDs that illustrate the proposed system.</a:t>
            </a:r>
          </a:p>
          <a:p>
            <a:pPr eaLnBrk="1" hangingPunct="1">
              <a:lnSpc>
                <a:spcPct val="80000"/>
              </a:lnSpc>
            </a:pPr>
            <a:r>
              <a:rPr lang="en-US" sz="2400" smtClean="0"/>
              <a:t>Produce physical DFDs based on logical DFDs you have developed.</a:t>
            </a:r>
          </a:p>
          <a:p>
            <a:pPr eaLnBrk="1" hangingPunct="1">
              <a:lnSpc>
                <a:spcPct val="80000"/>
              </a:lnSpc>
            </a:pPr>
            <a:r>
              <a:rPr lang="en-US" sz="2400" smtClean="0"/>
              <a:t>Understand and apply the concept of partitioning of physical DFDs.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3250DB6D-7CC6-411C-855D-BDB6058A8EFD}" type="slidenum">
              <a:rPr lang="en-US"/>
              <a:pPr>
                <a:defRPr/>
              </a:pPr>
              <a:t>20</a:t>
            </a:fld>
            <a:endParaRPr lang="en-US"/>
          </a:p>
        </p:txBody>
      </p:sp>
      <p:sp>
        <p:nvSpPr>
          <p:cNvPr id="32772" name="Rectangle 2"/>
          <p:cNvSpPr>
            <a:spLocks noGrp="1" noChangeArrowheads="1"/>
          </p:cNvSpPr>
          <p:nvPr>
            <p:ph type="title"/>
          </p:nvPr>
        </p:nvSpPr>
        <p:spPr/>
        <p:txBody>
          <a:bodyPr/>
          <a:lstStyle/>
          <a:p>
            <a:pPr eaLnBrk="1" hangingPunct="1"/>
            <a:r>
              <a:rPr lang="en-US" smtClean="0"/>
              <a:t>Creating Child Diagrams</a:t>
            </a:r>
          </a:p>
        </p:txBody>
      </p:sp>
      <p:sp>
        <p:nvSpPr>
          <p:cNvPr id="32773" name="Rectangle 3"/>
          <p:cNvSpPr>
            <a:spLocks noGrp="1" noChangeArrowheads="1"/>
          </p:cNvSpPr>
          <p:nvPr>
            <p:ph type="body" idx="1"/>
          </p:nvPr>
        </p:nvSpPr>
        <p:spPr>
          <a:xfrm>
            <a:off x="1219200" y="1828800"/>
            <a:ext cx="7772400" cy="4114800"/>
          </a:xfrm>
        </p:spPr>
        <p:txBody>
          <a:bodyPr/>
          <a:lstStyle/>
          <a:p>
            <a:pPr eaLnBrk="1" hangingPunct="1">
              <a:lnSpc>
                <a:spcPct val="90000"/>
              </a:lnSpc>
            </a:pPr>
            <a:r>
              <a:rPr lang="en-US" smtClean="0"/>
              <a:t>Each process on diagram 0 may be exploded to create a child diagram</a:t>
            </a:r>
          </a:p>
          <a:p>
            <a:pPr eaLnBrk="1" hangingPunct="1">
              <a:lnSpc>
                <a:spcPct val="90000"/>
              </a:lnSpc>
            </a:pPr>
            <a:r>
              <a:rPr lang="en-US" smtClean="0"/>
              <a:t>A child diagram cannot produce output or receive input that the parent process does not also produce or receive</a:t>
            </a:r>
          </a:p>
          <a:p>
            <a:pPr eaLnBrk="1" hangingPunct="1">
              <a:lnSpc>
                <a:spcPct val="90000"/>
              </a:lnSpc>
            </a:pPr>
            <a:r>
              <a:rPr lang="en-US" smtClean="0"/>
              <a:t>The child process is given the same number as the parent process</a:t>
            </a:r>
          </a:p>
          <a:p>
            <a:pPr lvl="1" eaLnBrk="1" hangingPunct="1">
              <a:lnSpc>
                <a:spcPct val="90000"/>
              </a:lnSpc>
            </a:pPr>
            <a:r>
              <a:rPr lang="en-US" smtClean="0"/>
              <a:t>Process 3 would explode to Diagram 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A13DDEC3-111D-4D7A-BD35-E2AB70B258BE}" type="slidenum">
              <a:rPr lang="en-US"/>
              <a:pPr>
                <a:defRPr/>
              </a:pPr>
              <a:t>21</a:t>
            </a:fld>
            <a:endParaRPr lang="en-US"/>
          </a:p>
        </p:txBody>
      </p:sp>
      <p:sp>
        <p:nvSpPr>
          <p:cNvPr id="33796" name="Rectangle 2"/>
          <p:cNvSpPr>
            <a:spLocks noGrp="1" noChangeArrowheads="1"/>
          </p:cNvSpPr>
          <p:nvPr>
            <p:ph type="title"/>
          </p:nvPr>
        </p:nvSpPr>
        <p:spPr/>
        <p:txBody>
          <a:bodyPr/>
          <a:lstStyle/>
          <a:p>
            <a:pPr eaLnBrk="1" hangingPunct="1"/>
            <a:r>
              <a:rPr lang="en-US" sz="4000" smtClean="0"/>
              <a:t>Creating Child Diagrams (continued)</a:t>
            </a:r>
          </a:p>
        </p:txBody>
      </p:sp>
      <p:sp>
        <p:nvSpPr>
          <p:cNvPr id="33797" name="Rectangle 3"/>
          <p:cNvSpPr>
            <a:spLocks noGrp="1" noChangeArrowheads="1"/>
          </p:cNvSpPr>
          <p:nvPr>
            <p:ph type="body" idx="1"/>
          </p:nvPr>
        </p:nvSpPr>
        <p:spPr/>
        <p:txBody>
          <a:bodyPr/>
          <a:lstStyle/>
          <a:p>
            <a:pPr eaLnBrk="1" hangingPunct="1">
              <a:lnSpc>
                <a:spcPct val="90000"/>
              </a:lnSpc>
            </a:pPr>
            <a:r>
              <a:rPr lang="en-US" smtClean="0"/>
              <a:t>Entities are usually not shown on the child diagrams below Diagram 0</a:t>
            </a:r>
          </a:p>
          <a:p>
            <a:pPr eaLnBrk="1" hangingPunct="1">
              <a:lnSpc>
                <a:spcPct val="90000"/>
              </a:lnSpc>
            </a:pPr>
            <a:r>
              <a:rPr lang="en-US" smtClean="0"/>
              <a:t>If the parent process has data flow connecting to a data store, the child diagram may include the data store as well</a:t>
            </a:r>
          </a:p>
          <a:p>
            <a:pPr eaLnBrk="1" hangingPunct="1">
              <a:lnSpc>
                <a:spcPct val="90000"/>
              </a:lnSpc>
            </a:pPr>
            <a:r>
              <a:rPr lang="en-US" smtClean="0"/>
              <a:t>When a process is not exploded, it is called a primitive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8EB48BFB-22A4-4B9E-ABF8-FCA64C9E9779}" type="slidenum">
              <a:rPr lang="en-US"/>
              <a:pPr>
                <a:defRPr/>
              </a:pPr>
              <a:t>22</a:t>
            </a:fld>
            <a:endParaRPr lang="en-US"/>
          </a:p>
        </p:txBody>
      </p:sp>
      <p:sp>
        <p:nvSpPr>
          <p:cNvPr id="34820" name="Rectangle 2"/>
          <p:cNvSpPr>
            <a:spLocks noGrp="1" noChangeArrowheads="1"/>
          </p:cNvSpPr>
          <p:nvPr>
            <p:ph type="title"/>
          </p:nvPr>
        </p:nvSpPr>
        <p:spPr/>
        <p:txBody>
          <a:bodyPr/>
          <a:lstStyle/>
          <a:p>
            <a:pPr eaLnBrk="1" hangingPunct="1"/>
            <a:r>
              <a:rPr lang="en-US" sz="2800" smtClean="0"/>
              <a:t>Differences between the Parent Diagram (above) and the Child Diagram (below)    (Figure 7.4) </a:t>
            </a:r>
          </a:p>
        </p:txBody>
      </p:sp>
      <p:pic>
        <p:nvPicPr>
          <p:cNvPr id="34821" name="Picture 10"/>
          <p:cNvPicPr>
            <a:picLocks noChangeAspect="1" noChangeArrowheads="1"/>
          </p:cNvPicPr>
          <p:nvPr/>
        </p:nvPicPr>
        <p:blipFill>
          <a:blip r:embed="rId3" cstate="print"/>
          <a:srcRect/>
          <a:stretch>
            <a:fillRect/>
          </a:stretch>
        </p:blipFill>
        <p:spPr bwMode="auto">
          <a:xfrm>
            <a:off x="2971800" y="1371600"/>
            <a:ext cx="4886325" cy="492283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893EDDA2-AB9A-4BD1-85C7-66FBB301DA8E}" type="slidenum">
              <a:rPr lang="en-US"/>
              <a:pPr>
                <a:defRPr/>
              </a:pPr>
              <a:t>23</a:t>
            </a:fld>
            <a:endParaRPr lang="en-US"/>
          </a:p>
        </p:txBody>
      </p:sp>
      <p:sp>
        <p:nvSpPr>
          <p:cNvPr id="35844" name="Rectangle 2"/>
          <p:cNvSpPr>
            <a:spLocks noGrp="1" noChangeArrowheads="1"/>
          </p:cNvSpPr>
          <p:nvPr>
            <p:ph type="title"/>
          </p:nvPr>
        </p:nvSpPr>
        <p:spPr/>
        <p:txBody>
          <a:bodyPr/>
          <a:lstStyle/>
          <a:p>
            <a:pPr eaLnBrk="1" hangingPunct="1"/>
            <a:r>
              <a:rPr lang="en-US" sz="4000" smtClean="0"/>
              <a:t>Data Flow Diagrams Error Summary</a:t>
            </a:r>
          </a:p>
        </p:txBody>
      </p:sp>
      <p:sp>
        <p:nvSpPr>
          <p:cNvPr id="35845" name="Rectangle 3"/>
          <p:cNvSpPr>
            <a:spLocks noGrp="1" noChangeArrowheads="1"/>
          </p:cNvSpPr>
          <p:nvPr>
            <p:ph type="body" idx="1"/>
          </p:nvPr>
        </p:nvSpPr>
        <p:spPr/>
        <p:txBody>
          <a:bodyPr/>
          <a:lstStyle/>
          <a:p>
            <a:pPr eaLnBrk="1" hangingPunct="1"/>
            <a:r>
              <a:rPr lang="en-US" smtClean="0"/>
              <a:t>Forgetting to include a data flow or pointing an arrow in the wrong direction</a:t>
            </a:r>
          </a:p>
          <a:p>
            <a:pPr eaLnBrk="1" hangingPunct="1"/>
            <a:r>
              <a:rPr lang="en-US" smtClean="0"/>
              <a:t>Connecting data stores and external entities directly to each other</a:t>
            </a:r>
          </a:p>
          <a:p>
            <a:pPr eaLnBrk="1" hangingPunct="1"/>
            <a:r>
              <a:rPr lang="en-US" smtClean="0"/>
              <a:t>Incorrectly labeling processes or data flow</a:t>
            </a:r>
          </a:p>
          <a:p>
            <a:pPr eaLnBrk="1" hangingPunct="1"/>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694B64F2-6EE4-4904-AD7F-8266F2651AD2}" type="slidenum">
              <a:rPr lang="en-US"/>
              <a:pPr>
                <a:defRPr/>
              </a:pPr>
              <a:t>24</a:t>
            </a:fld>
            <a:endParaRPr lang="en-US"/>
          </a:p>
        </p:txBody>
      </p:sp>
      <p:sp>
        <p:nvSpPr>
          <p:cNvPr id="36868" name="Rectangle 2"/>
          <p:cNvSpPr>
            <a:spLocks noGrp="1" noChangeArrowheads="1"/>
          </p:cNvSpPr>
          <p:nvPr>
            <p:ph type="title"/>
          </p:nvPr>
        </p:nvSpPr>
        <p:spPr/>
        <p:txBody>
          <a:bodyPr/>
          <a:lstStyle/>
          <a:p>
            <a:pPr eaLnBrk="1" hangingPunct="1"/>
            <a:r>
              <a:rPr lang="en-US" sz="4000" smtClean="0"/>
              <a:t>Data Flow Diagrams Error Summary (continued)</a:t>
            </a:r>
          </a:p>
        </p:txBody>
      </p:sp>
      <p:sp>
        <p:nvSpPr>
          <p:cNvPr id="36869" name="Rectangle 3"/>
          <p:cNvSpPr>
            <a:spLocks noGrp="1" noChangeArrowheads="1"/>
          </p:cNvSpPr>
          <p:nvPr>
            <p:ph type="body" idx="1"/>
          </p:nvPr>
        </p:nvSpPr>
        <p:spPr/>
        <p:txBody>
          <a:bodyPr/>
          <a:lstStyle/>
          <a:p>
            <a:pPr eaLnBrk="1" hangingPunct="1"/>
            <a:r>
              <a:rPr lang="en-US" smtClean="0"/>
              <a:t>Including more than nine processes on a data flow diagram </a:t>
            </a:r>
          </a:p>
          <a:p>
            <a:pPr eaLnBrk="1" hangingPunct="1"/>
            <a:r>
              <a:rPr lang="en-US" smtClean="0"/>
              <a:t>Omitting data flow</a:t>
            </a:r>
          </a:p>
          <a:p>
            <a:pPr eaLnBrk="1" hangingPunct="1"/>
            <a:r>
              <a:rPr lang="en-US" smtClean="0"/>
              <a:t>Creating unbalanced decomposition (or explosion) in child diagrams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7" name="Slide Number Placeholder 5"/>
          <p:cNvSpPr>
            <a:spLocks noGrp="1"/>
          </p:cNvSpPr>
          <p:nvPr>
            <p:ph type="sldNum" sz="quarter" idx="12"/>
          </p:nvPr>
        </p:nvSpPr>
        <p:spPr/>
        <p:txBody>
          <a:bodyPr/>
          <a:lstStyle/>
          <a:p>
            <a:pPr>
              <a:defRPr/>
            </a:pPr>
            <a:r>
              <a:rPr lang="en-US"/>
              <a:t>7-</a:t>
            </a:r>
            <a:fld id="{FBA6CF4A-C0D0-412F-93C0-6100DDA37F06}" type="slidenum">
              <a:rPr lang="en-US"/>
              <a:pPr>
                <a:defRPr/>
              </a:pPr>
              <a:t>25</a:t>
            </a:fld>
            <a:endParaRPr lang="en-US"/>
          </a:p>
        </p:txBody>
      </p:sp>
      <p:sp>
        <p:nvSpPr>
          <p:cNvPr id="37892" name="Rectangle 2"/>
          <p:cNvSpPr>
            <a:spLocks noGrp="1" noChangeArrowheads="1"/>
          </p:cNvSpPr>
          <p:nvPr>
            <p:ph type="title"/>
          </p:nvPr>
        </p:nvSpPr>
        <p:spPr/>
        <p:txBody>
          <a:bodyPr/>
          <a:lstStyle/>
          <a:p>
            <a:pPr eaLnBrk="1" hangingPunct="1"/>
            <a:r>
              <a:rPr lang="en-US" sz="4000" smtClean="0"/>
              <a:t>Checking the Diagrams for Errors (Figure 7.5)</a:t>
            </a:r>
          </a:p>
        </p:txBody>
      </p:sp>
      <p:sp>
        <p:nvSpPr>
          <p:cNvPr id="37893" name="Rectangle 3"/>
          <p:cNvSpPr>
            <a:spLocks noGrp="1" noChangeArrowheads="1"/>
          </p:cNvSpPr>
          <p:nvPr>
            <p:ph type="body" idx="1"/>
          </p:nvPr>
        </p:nvSpPr>
        <p:spPr/>
        <p:txBody>
          <a:bodyPr/>
          <a:lstStyle/>
          <a:p>
            <a:pPr eaLnBrk="1" hangingPunct="1"/>
            <a:r>
              <a:rPr lang="en-US" smtClean="0"/>
              <a:t>Forgetting to include a data flow or pointing an arrow in the wrong direction</a:t>
            </a:r>
          </a:p>
          <a:p>
            <a:pPr eaLnBrk="1" hangingPunct="1"/>
            <a:endParaRPr lang="en-US" smtClean="0"/>
          </a:p>
          <a:p>
            <a:pPr eaLnBrk="1" hangingPunct="1">
              <a:buFontTx/>
              <a:buNone/>
            </a:pPr>
            <a:endParaRPr lang="en-US" smtClean="0"/>
          </a:p>
        </p:txBody>
      </p:sp>
      <p:pic>
        <p:nvPicPr>
          <p:cNvPr id="37894" name="Picture 6"/>
          <p:cNvPicPr>
            <a:picLocks noChangeAspect="1" noChangeArrowheads="1"/>
          </p:cNvPicPr>
          <p:nvPr/>
        </p:nvPicPr>
        <p:blipFill>
          <a:blip r:embed="rId3" cstate="print"/>
          <a:srcRect/>
          <a:stretch>
            <a:fillRect/>
          </a:stretch>
        </p:blipFill>
        <p:spPr bwMode="auto">
          <a:xfrm>
            <a:off x="2438400" y="3200400"/>
            <a:ext cx="4648200" cy="28495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7" name="Slide Number Placeholder 5"/>
          <p:cNvSpPr>
            <a:spLocks noGrp="1"/>
          </p:cNvSpPr>
          <p:nvPr>
            <p:ph type="sldNum" sz="quarter" idx="12"/>
          </p:nvPr>
        </p:nvSpPr>
        <p:spPr/>
        <p:txBody>
          <a:bodyPr/>
          <a:lstStyle/>
          <a:p>
            <a:pPr>
              <a:defRPr/>
            </a:pPr>
            <a:r>
              <a:rPr lang="en-US"/>
              <a:t>7-</a:t>
            </a:r>
            <a:fld id="{17082917-6336-4745-BDC1-12CE670CA730}" type="slidenum">
              <a:rPr lang="en-US"/>
              <a:pPr>
                <a:defRPr/>
              </a:pPr>
              <a:t>26</a:t>
            </a:fld>
            <a:endParaRPr lang="en-US"/>
          </a:p>
        </p:txBody>
      </p:sp>
      <p:sp>
        <p:nvSpPr>
          <p:cNvPr id="38916" name="Rectangle 2"/>
          <p:cNvSpPr>
            <a:spLocks noGrp="1" noChangeArrowheads="1"/>
          </p:cNvSpPr>
          <p:nvPr>
            <p:ph type="title"/>
          </p:nvPr>
        </p:nvSpPr>
        <p:spPr/>
        <p:txBody>
          <a:bodyPr/>
          <a:lstStyle/>
          <a:p>
            <a:pPr eaLnBrk="1" hangingPunct="1"/>
            <a:r>
              <a:rPr lang="en-US" smtClean="0"/>
              <a:t>Checking the Diagrams for Errors (continued Figure 7.5)</a:t>
            </a:r>
          </a:p>
        </p:txBody>
      </p:sp>
      <p:sp>
        <p:nvSpPr>
          <p:cNvPr id="38917" name="Rectangle 3"/>
          <p:cNvSpPr>
            <a:spLocks noGrp="1" noChangeArrowheads="1"/>
          </p:cNvSpPr>
          <p:nvPr>
            <p:ph type="body" idx="1"/>
          </p:nvPr>
        </p:nvSpPr>
        <p:spPr>
          <a:xfrm>
            <a:off x="1143000" y="2133600"/>
            <a:ext cx="7772400" cy="4114800"/>
          </a:xfrm>
        </p:spPr>
        <p:txBody>
          <a:bodyPr/>
          <a:lstStyle/>
          <a:p>
            <a:pPr eaLnBrk="1" hangingPunct="1"/>
            <a:r>
              <a:rPr lang="en-US" smtClean="0"/>
              <a:t>Connecting data stores and external entities directly to each other</a:t>
            </a:r>
          </a:p>
          <a:p>
            <a:pPr eaLnBrk="1" hangingPunct="1"/>
            <a:endParaRPr lang="en-US" smtClean="0"/>
          </a:p>
          <a:p>
            <a:pPr eaLnBrk="1" hangingPunct="1">
              <a:buFontTx/>
              <a:buNone/>
            </a:pPr>
            <a:endParaRPr lang="en-US" smtClean="0"/>
          </a:p>
        </p:txBody>
      </p:sp>
      <p:pic>
        <p:nvPicPr>
          <p:cNvPr id="38918" name="Picture 6"/>
          <p:cNvPicPr>
            <a:picLocks noChangeAspect="1" noChangeArrowheads="1"/>
          </p:cNvPicPr>
          <p:nvPr/>
        </p:nvPicPr>
        <p:blipFill>
          <a:blip r:embed="rId3" cstate="print"/>
          <a:srcRect/>
          <a:stretch>
            <a:fillRect/>
          </a:stretch>
        </p:blipFill>
        <p:spPr bwMode="auto">
          <a:xfrm>
            <a:off x="2743200" y="3276600"/>
            <a:ext cx="3810000" cy="29114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4"/>
          <p:cNvSpPr>
            <a:spLocks noGrp="1"/>
          </p:cNvSpPr>
          <p:nvPr>
            <p:ph type="sldNum" sz="quarter" idx="12"/>
          </p:nvPr>
        </p:nvSpPr>
        <p:spPr/>
        <p:txBody>
          <a:bodyPr/>
          <a:lstStyle/>
          <a:p>
            <a:pPr>
              <a:defRPr/>
            </a:pPr>
            <a:r>
              <a:rPr lang="en-US"/>
              <a:t>7-</a:t>
            </a:r>
            <a:fld id="{E84A6A4C-827D-4127-A75E-22A32B88FCB4}" type="slidenum">
              <a:rPr lang="en-US"/>
              <a:pPr>
                <a:defRPr/>
              </a:pPr>
              <a:t>27</a:t>
            </a:fld>
            <a:endParaRPr lang="en-US"/>
          </a:p>
        </p:txBody>
      </p:sp>
      <p:sp>
        <p:nvSpPr>
          <p:cNvPr id="39940" name="Rectangle 2"/>
          <p:cNvSpPr>
            <a:spLocks noGrp="1" noChangeArrowheads="1"/>
          </p:cNvSpPr>
          <p:nvPr>
            <p:ph type="title"/>
          </p:nvPr>
        </p:nvSpPr>
        <p:spPr>
          <a:xfrm>
            <a:off x="990600" y="228600"/>
            <a:ext cx="7877175" cy="1143000"/>
          </a:xfrm>
        </p:spPr>
        <p:txBody>
          <a:bodyPr/>
          <a:lstStyle/>
          <a:p>
            <a:pPr eaLnBrk="1" hangingPunct="1"/>
            <a:r>
              <a:rPr lang="en-US" sz="3200" smtClean="0"/>
              <a:t>Typical Errors that Can Occur in a Data Flow Diagram (Payroll Example)      (continued Figure 7.5)</a:t>
            </a:r>
          </a:p>
        </p:txBody>
      </p:sp>
      <p:pic>
        <p:nvPicPr>
          <p:cNvPr id="39941" name="Picture 6"/>
          <p:cNvPicPr>
            <a:picLocks noChangeAspect="1" noChangeArrowheads="1"/>
          </p:cNvPicPr>
          <p:nvPr/>
        </p:nvPicPr>
        <p:blipFill>
          <a:blip r:embed="rId3" cstate="print"/>
          <a:srcRect/>
          <a:stretch>
            <a:fillRect/>
          </a:stretch>
        </p:blipFill>
        <p:spPr bwMode="auto">
          <a:xfrm>
            <a:off x="2209800" y="1905000"/>
            <a:ext cx="4800600" cy="43259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276411F9-9545-45DA-8B87-517FC98C4526}" type="slidenum">
              <a:rPr lang="en-US"/>
              <a:pPr>
                <a:defRPr/>
              </a:pPr>
              <a:t>28</a:t>
            </a:fld>
            <a:endParaRPr lang="en-US"/>
          </a:p>
        </p:txBody>
      </p:sp>
      <p:sp>
        <p:nvSpPr>
          <p:cNvPr id="40964" name="Rectangle 2"/>
          <p:cNvSpPr>
            <a:spLocks noGrp="1" noChangeArrowheads="1"/>
          </p:cNvSpPr>
          <p:nvPr>
            <p:ph type="title"/>
          </p:nvPr>
        </p:nvSpPr>
        <p:spPr/>
        <p:txBody>
          <a:bodyPr/>
          <a:lstStyle/>
          <a:p>
            <a:pPr eaLnBrk="1" hangingPunct="1"/>
            <a:r>
              <a:rPr lang="en-US" sz="4000" smtClean="0"/>
              <a:t>Logical and Physical Data Flow Diagrams</a:t>
            </a:r>
          </a:p>
        </p:txBody>
      </p:sp>
      <p:sp>
        <p:nvSpPr>
          <p:cNvPr id="40965" name="Rectangle 3"/>
          <p:cNvSpPr>
            <a:spLocks noGrp="1" noChangeArrowheads="1"/>
          </p:cNvSpPr>
          <p:nvPr>
            <p:ph type="body" idx="1"/>
          </p:nvPr>
        </p:nvSpPr>
        <p:spPr/>
        <p:txBody>
          <a:bodyPr/>
          <a:lstStyle/>
          <a:p>
            <a:pPr eaLnBrk="1" hangingPunct="1"/>
            <a:r>
              <a:rPr lang="en-US" smtClean="0"/>
              <a:t>Logical</a:t>
            </a:r>
          </a:p>
          <a:p>
            <a:pPr lvl="1" eaLnBrk="1" hangingPunct="1"/>
            <a:r>
              <a:rPr lang="en-US" smtClean="0"/>
              <a:t>Focuses on the business and how the business operates</a:t>
            </a:r>
          </a:p>
          <a:p>
            <a:pPr lvl="1" eaLnBrk="1" hangingPunct="1"/>
            <a:r>
              <a:rPr lang="en-US" smtClean="0"/>
              <a:t>Not concerned with how the system will be constructed</a:t>
            </a:r>
          </a:p>
          <a:p>
            <a:pPr lvl="1" eaLnBrk="1" hangingPunct="1"/>
            <a:r>
              <a:rPr lang="en-US" smtClean="0"/>
              <a:t>Describes the business events that take place and the data required and produced by each event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7AE73961-FD0D-4C94-93A6-3099C935548B}" type="slidenum">
              <a:rPr lang="en-US"/>
              <a:pPr>
                <a:defRPr/>
              </a:pPr>
              <a:t>29</a:t>
            </a:fld>
            <a:endParaRPr lang="en-US"/>
          </a:p>
        </p:txBody>
      </p:sp>
      <p:sp>
        <p:nvSpPr>
          <p:cNvPr id="41988" name="Rectangle 2"/>
          <p:cNvSpPr>
            <a:spLocks noGrp="1" noChangeArrowheads="1"/>
          </p:cNvSpPr>
          <p:nvPr>
            <p:ph type="title"/>
          </p:nvPr>
        </p:nvSpPr>
        <p:spPr/>
        <p:txBody>
          <a:bodyPr/>
          <a:lstStyle/>
          <a:p>
            <a:pPr eaLnBrk="1" hangingPunct="1"/>
            <a:r>
              <a:rPr lang="en-US" sz="4000" smtClean="0"/>
              <a:t>Logical and Physical Data Flow Diagrams</a:t>
            </a:r>
          </a:p>
        </p:txBody>
      </p:sp>
      <p:sp>
        <p:nvSpPr>
          <p:cNvPr id="41989" name="Rectangle 3"/>
          <p:cNvSpPr>
            <a:spLocks noGrp="1" noChangeArrowheads="1"/>
          </p:cNvSpPr>
          <p:nvPr>
            <p:ph type="body" idx="1"/>
          </p:nvPr>
        </p:nvSpPr>
        <p:spPr/>
        <p:txBody>
          <a:bodyPr/>
          <a:lstStyle/>
          <a:p>
            <a:pPr eaLnBrk="1" hangingPunct="1"/>
            <a:r>
              <a:rPr lang="en-US" smtClean="0"/>
              <a:t>Physical</a:t>
            </a:r>
          </a:p>
          <a:p>
            <a:pPr lvl="1" eaLnBrk="1" hangingPunct="1"/>
            <a:r>
              <a:rPr lang="en-US" smtClean="0"/>
              <a:t>Shows how the system will be implemented</a:t>
            </a:r>
          </a:p>
          <a:p>
            <a:pPr lvl="1" eaLnBrk="1" hangingPunct="1"/>
            <a:r>
              <a:rPr lang="en-US" smtClean="0"/>
              <a:t>Depicts the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6C13FD55-AC13-4A23-9C85-216484EED2A3}" type="slidenum">
              <a:rPr lang="en-US"/>
              <a:pPr>
                <a:defRPr/>
              </a:pPr>
              <a:t>3</a:t>
            </a:fld>
            <a:endParaRPr lang="en-US"/>
          </a:p>
        </p:txBody>
      </p:sp>
      <p:sp>
        <p:nvSpPr>
          <p:cNvPr id="15364" name="Rectangle 2"/>
          <p:cNvSpPr>
            <a:spLocks noGrp="1" noChangeArrowheads="1"/>
          </p:cNvSpPr>
          <p:nvPr>
            <p:ph type="title"/>
          </p:nvPr>
        </p:nvSpPr>
        <p:spPr/>
        <p:txBody>
          <a:bodyPr/>
          <a:lstStyle/>
          <a:p>
            <a:pPr eaLnBrk="1" hangingPunct="1"/>
            <a:r>
              <a:rPr lang="en-US" smtClean="0"/>
              <a:t>Data Flow Diagrams</a:t>
            </a:r>
          </a:p>
        </p:txBody>
      </p:sp>
      <p:sp>
        <p:nvSpPr>
          <p:cNvPr id="15365" name="Rectangle 3"/>
          <p:cNvSpPr>
            <a:spLocks noGrp="1" noChangeArrowheads="1"/>
          </p:cNvSpPr>
          <p:nvPr>
            <p:ph type="body" idx="1"/>
          </p:nvPr>
        </p:nvSpPr>
        <p:spPr/>
        <p:txBody>
          <a:bodyPr/>
          <a:lstStyle/>
          <a:p>
            <a:pPr eaLnBrk="1" hangingPunct="1"/>
            <a:r>
              <a:rPr lang="en-US" smtClean="0"/>
              <a:t>Graphically characterize data processes and flows in a business system</a:t>
            </a:r>
          </a:p>
          <a:p>
            <a:pPr eaLnBrk="1" hangingPunct="1"/>
            <a:r>
              <a:rPr lang="en-US" smtClean="0"/>
              <a:t>Depict:</a:t>
            </a:r>
          </a:p>
          <a:p>
            <a:pPr lvl="1" eaLnBrk="1" hangingPunct="1"/>
            <a:r>
              <a:rPr lang="en-US" smtClean="0"/>
              <a:t>System inputs</a:t>
            </a:r>
          </a:p>
          <a:p>
            <a:pPr lvl="1" eaLnBrk="1" hangingPunct="1"/>
            <a:r>
              <a:rPr lang="en-US" smtClean="0"/>
              <a:t>Processes</a:t>
            </a:r>
          </a:p>
          <a:p>
            <a:pPr lvl="1" eaLnBrk="1" hangingPunct="1"/>
            <a:r>
              <a:rPr lang="en-US" smtClean="0"/>
              <a:t>Outputs</a:t>
            </a:r>
          </a:p>
          <a:p>
            <a:pPr eaLnBrk="1" hangingPunct="1"/>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91DD650E-3D81-407F-9577-A6F9742B0028}" type="slidenum">
              <a:rPr lang="en-US"/>
              <a:pPr>
                <a:defRPr/>
              </a:pPr>
              <a:t>30</a:t>
            </a:fld>
            <a:endParaRPr lang="en-US"/>
          </a:p>
        </p:txBody>
      </p:sp>
      <p:sp>
        <p:nvSpPr>
          <p:cNvPr id="43012" name="Rectangle 2"/>
          <p:cNvSpPr>
            <a:spLocks noGrp="1" noChangeArrowheads="1"/>
          </p:cNvSpPr>
          <p:nvPr>
            <p:ph type="title"/>
          </p:nvPr>
        </p:nvSpPr>
        <p:spPr/>
        <p:txBody>
          <a:bodyPr/>
          <a:lstStyle/>
          <a:p>
            <a:pPr eaLnBrk="1" hangingPunct="1"/>
            <a:r>
              <a:rPr lang="en-US" sz="3200" smtClean="0"/>
              <a:t>Features Common of Logical and Physical Data Flow Diagrams (Figure 7.7)</a:t>
            </a:r>
          </a:p>
        </p:txBody>
      </p:sp>
      <p:pic>
        <p:nvPicPr>
          <p:cNvPr id="43017" name="Picture 9"/>
          <p:cNvPicPr>
            <a:picLocks noChangeAspect="1" noChangeArrowheads="1"/>
          </p:cNvPicPr>
          <p:nvPr/>
        </p:nvPicPr>
        <p:blipFill>
          <a:blip r:embed="rId3" cstate="print"/>
          <a:srcRect/>
          <a:stretch>
            <a:fillRect/>
          </a:stretch>
        </p:blipFill>
        <p:spPr bwMode="auto">
          <a:xfrm>
            <a:off x="914400" y="1905000"/>
            <a:ext cx="7315200" cy="45894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4"/>
          <p:cNvSpPr>
            <a:spLocks noGrp="1"/>
          </p:cNvSpPr>
          <p:nvPr>
            <p:ph type="sldNum" sz="quarter" idx="12"/>
          </p:nvPr>
        </p:nvSpPr>
        <p:spPr/>
        <p:txBody>
          <a:bodyPr/>
          <a:lstStyle/>
          <a:p>
            <a:pPr>
              <a:defRPr/>
            </a:pPr>
            <a:r>
              <a:rPr lang="en-US"/>
              <a:t>7-</a:t>
            </a:r>
            <a:fld id="{6D29AA62-064C-4203-A44A-93D762805F3D}" type="slidenum">
              <a:rPr lang="en-US"/>
              <a:pPr>
                <a:defRPr/>
              </a:pPr>
              <a:t>31</a:t>
            </a:fld>
            <a:endParaRPr lang="en-US"/>
          </a:p>
        </p:txBody>
      </p:sp>
      <p:sp>
        <p:nvSpPr>
          <p:cNvPr id="44036" name="Rectangle 2"/>
          <p:cNvSpPr>
            <a:spLocks noGrp="1" noChangeArrowheads="1"/>
          </p:cNvSpPr>
          <p:nvPr>
            <p:ph type="title"/>
          </p:nvPr>
        </p:nvSpPr>
        <p:spPr/>
        <p:txBody>
          <a:bodyPr/>
          <a:lstStyle/>
          <a:p>
            <a:pPr eaLnBrk="1" hangingPunct="1"/>
            <a:r>
              <a:rPr lang="en-US" sz="4000" smtClean="0"/>
              <a:t>The Progression of Models from Logical to Physical </a:t>
            </a:r>
            <a:r>
              <a:rPr lang="en-US" sz="2400" smtClean="0"/>
              <a:t>(Figure 7.8)</a:t>
            </a:r>
          </a:p>
        </p:txBody>
      </p:sp>
      <p:pic>
        <p:nvPicPr>
          <p:cNvPr id="44037" name="Picture 5"/>
          <p:cNvPicPr>
            <a:picLocks noChangeAspect="1" noChangeArrowheads="1"/>
          </p:cNvPicPr>
          <p:nvPr/>
        </p:nvPicPr>
        <p:blipFill>
          <a:blip r:embed="rId3" cstate="print"/>
          <a:srcRect/>
          <a:stretch>
            <a:fillRect/>
          </a:stretch>
        </p:blipFill>
        <p:spPr bwMode="auto">
          <a:xfrm>
            <a:off x="2895600" y="1981200"/>
            <a:ext cx="3619500" cy="4343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7" name="Slide Number Placeholder 5"/>
          <p:cNvSpPr>
            <a:spLocks noGrp="1"/>
          </p:cNvSpPr>
          <p:nvPr>
            <p:ph type="sldNum" sz="quarter" idx="12"/>
          </p:nvPr>
        </p:nvSpPr>
        <p:spPr/>
        <p:txBody>
          <a:bodyPr/>
          <a:lstStyle/>
          <a:p>
            <a:pPr>
              <a:defRPr/>
            </a:pPr>
            <a:r>
              <a:rPr lang="en-US"/>
              <a:t>7-</a:t>
            </a:r>
            <a:fld id="{D350CD88-33A2-49A6-86F8-7095C40E52BF}" type="slidenum">
              <a:rPr lang="en-US"/>
              <a:pPr>
                <a:defRPr/>
              </a:pPr>
              <a:t>32</a:t>
            </a:fld>
            <a:endParaRPr lang="en-US"/>
          </a:p>
        </p:txBody>
      </p:sp>
      <p:sp>
        <p:nvSpPr>
          <p:cNvPr id="45060" name="Rectangle 2"/>
          <p:cNvSpPr>
            <a:spLocks noGrp="1" noChangeArrowheads="1"/>
          </p:cNvSpPr>
          <p:nvPr>
            <p:ph type="title"/>
          </p:nvPr>
        </p:nvSpPr>
        <p:spPr/>
        <p:txBody>
          <a:bodyPr/>
          <a:lstStyle/>
          <a:p>
            <a:pPr eaLnBrk="1" hangingPunct="1"/>
            <a:r>
              <a:rPr lang="en-US" sz="4000" smtClean="0"/>
              <a:t>Logical Data Flow Diagram Example </a:t>
            </a:r>
            <a:r>
              <a:rPr lang="en-US" sz="2400" smtClean="0"/>
              <a:t>(Figure 7.9)</a:t>
            </a:r>
          </a:p>
        </p:txBody>
      </p:sp>
      <p:pic>
        <p:nvPicPr>
          <p:cNvPr id="45061" name="Picture 4"/>
          <p:cNvPicPr>
            <a:picLocks noChangeAspect="1" noChangeArrowheads="1"/>
          </p:cNvPicPr>
          <p:nvPr/>
        </p:nvPicPr>
        <p:blipFill>
          <a:blip r:embed="rId3" cstate="print"/>
          <a:srcRect/>
          <a:stretch>
            <a:fillRect/>
          </a:stretch>
        </p:blipFill>
        <p:spPr bwMode="auto">
          <a:xfrm>
            <a:off x="609600" y="2173288"/>
            <a:ext cx="8377238" cy="354171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7" name="Slide Number Placeholder 5"/>
          <p:cNvSpPr>
            <a:spLocks noGrp="1"/>
          </p:cNvSpPr>
          <p:nvPr>
            <p:ph type="sldNum" sz="quarter" idx="12"/>
          </p:nvPr>
        </p:nvSpPr>
        <p:spPr/>
        <p:txBody>
          <a:bodyPr/>
          <a:lstStyle/>
          <a:p>
            <a:pPr>
              <a:defRPr/>
            </a:pPr>
            <a:r>
              <a:rPr lang="en-US"/>
              <a:t>7-</a:t>
            </a:r>
            <a:fld id="{250E23CE-6703-460D-B842-875A5477D807}" type="slidenum">
              <a:rPr lang="en-US"/>
              <a:pPr>
                <a:defRPr/>
              </a:pPr>
              <a:t>33</a:t>
            </a:fld>
            <a:endParaRPr lang="en-US"/>
          </a:p>
        </p:txBody>
      </p:sp>
      <p:sp>
        <p:nvSpPr>
          <p:cNvPr id="46084" name="Rectangle 2"/>
          <p:cNvSpPr>
            <a:spLocks noGrp="1" noChangeArrowheads="1"/>
          </p:cNvSpPr>
          <p:nvPr>
            <p:ph type="title"/>
          </p:nvPr>
        </p:nvSpPr>
        <p:spPr/>
        <p:txBody>
          <a:bodyPr/>
          <a:lstStyle/>
          <a:p>
            <a:pPr eaLnBrk="1" hangingPunct="1"/>
            <a:r>
              <a:rPr lang="en-US" sz="4000" smtClean="0"/>
              <a:t>Physical Data Flow Diagram Example </a:t>
            </a:r>
            <a:r>
              <a:rPr lang="en-US" sz="2400" smtClean="0"/>
              <a:t>(Figure 7.9)</a:t>
            </a:r>
          </a:p>
        </p:txBody>
      </p:sp>
      <p:pic>
        <p:nvPicPr>
          <p:cNvPr id="46085" name="Picture 4"/>
          <p:cNvPicPr>
            <a:picLocks noChangeAspect="1" noChangeArrowheads="1"/>
          </p:cNvPicPr>
          <p:nvPr/>
        </p:nvPicPr>
        <p:blipFill>
          <a:blip r:embed="rId3" cstate="print"/>
          <a:srcRect/>
          <a:stretch>
            <a:fillRect/>
          </a:stretch>
        </p:blipFill>
        <p:spPr bwMode="auto">
          <a:xfrm>
            <a:off x="685800" y="1981200"/>
            <a:ext cx="8305800" cy="34639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AEB3D361-B902-4BAF-8A1B-8DA11BF153C1}" type="slidenum">
              <a:rPr lang="en-US"/>
              <a:pPr>
                <a:defRPr/>
              </a:pPr>
              <a:t>34</a:t>
            </a:fld>
            <a:endParaRPr lang="en-US"/>
          </a:p>
        </p:txBody>
      </p:sp>
      <p:sp>
        <p:nvSpPr>
          <p:cNvPr id="47108" name="Rectangle 2"/>
          <p:cNvSpPr>
            <a:spLocks noGrp="1" noChangeArrowheads="1"/>
          </p:cNvSpPr>
          <p:nvPr>
            <p:ph type="title"/>
          </p:nvPr>
        </p:nvSpPr>
        <p:spPr/>
        <p:txBody>
          <a:bodyPr/>
          <a:lstStyle/>
          <a:p>
            <a:pPr eaLnBrk="1" hangingPunct="1"/>
            <a:r>
              <a:rPr lang="en-US" smtClean="0"/>
              <a:t>Developing Logical Data Flow Diagrams</a:t>
            </a:r>
          </a:p>
        </p:txBody>
      </p:sp>
      <p:sp>
        <p:nvSpPr>
          <p:cNvPr id="47109" name="Rectangle 3"/>
          <p:cNvSpPr>
            <a:spLocks noGrp="1" noChangeArrowheads="1"/>
          </p:cNvSpPr>
          <p:nvPr>
            <p:ph type="body" idx="1"/>
          </p:nvPr>
        </p:nvSpPr>
        <p:spPr/>
        <p:txBody>
          <a:bodyPr/>
          <a:lstStyle/>
          <a:p>
            <a:pPr eaLnBrk="1" hangingPunct="1"/>
            <a:r>
              <a:rPr lang="en-US" smtClean="0"/>
              <a:t>Better communication with users</a:t>
            </a:r>
          </a:p>
          <a:p>
            <a:pPr eaLnBrk="1" hangingPunct="1"/>
            <a:r>
              <a:rPr lang="en-US" smtClean="0"/>
              <a:t>More stable systems</a:t>
            </a:r>
          </a:p>
          <a:p>
            <a:pPr eaLnBrk="1" hangingPunct="1"/>
            <a:r>
              <a:rPr lang="en-US" smtClean="0"/>
              <a:t>Better understanding of the business by analysts</a:t>
            </a:r>
          </a:p>
          <a:p>
            <a:pPr eaLnBrk="1" hangingPunct="1"/>
            <a:r>
              <a:rPr lang="en-US" smtClean="0"/>
              <a:t>Flexibility and maintenance</a:t>
            </a:r>
          </a:p>
          <a:p>
            <a:pPr eaLnBrk="1" hangingPunct="1"/>
            <a:r>
              <a:rPr lang="en-US" smtClean="0"/>
              <a:t>Elimination of redundancy and easier creation of the physical model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4A21E1C0-8CDF-483D-80B4-8B0196513896}" type="slidenum">
              <a:rPr lang="en-US"/>
              <a:pPr>
                <a:defRPr/>
              </a:pPr>
              <a:t>35</a:t>
            </a:fld>
            <a:endParaRPr lang="en-US"/>
          </a:p>
        </p:txBody>
      </p:sp>
      <p:sp>
        <p:nvSpPr>
          <p:cNvPr id="48132" name="Rectangle 2"/>
          <p:cNvSpPr>
            <a:spLocks noGrp="1" noChangeArrowheads="1"/>
          </p:cNvSpPr>
          <p:nvPr>
            <p:ph type="title"/>
          </p:nvPr>
        </p:nvSpPr>
        <p:spPr/>
        <p:txBody>
          <a:bodyPr/>
          <a:lstStyle/>
          <a:p>
            <a:pPr eaLnBrk="1" hangingPunct="1"/>
            <a:r>
              <a:rPr lang="en-US" sz="4000" smtClean="0"/>
              <a:t>Developing Physical Data Flow Diagrams</a:t>
            </a:r>
          </a:p>
        </p:txBody>
      </p:sp>
      <p:sp>
        <p:nvSpPr>
          <p:cNvPr id="48133" name="Rectangle 3"/>
          <p:cNvSpPr>
            <a:spLocks noGrp="1" noChangeArrowheads="1"/>
          </p:cNvSpPr>
          <p:nvPr>
            <p:ph type="body" idx="1"/>
          </p:nvPr>
        </p:nvSpPr>
        <p:spPr/>
        <p:txBody>
          <a:bodyPr/>
          <a:lstStyle/>
          <a:p>
            <a:pPr eaLnBrk="1" hangingPunct="1">
              <a:lnSpc>
                <a:spcPct val="90000"/>
              </a:lnSpc>
            </a:pPr>
            <a:r>
              <a:rPr lang="en-US" sz="2800" smtClean="0"/>
              <a:t>Clarifying which processes are performed by humans and which are automated</a:t>
            </a:r>
          </a:p>
          <a:p>
            <a:pPr eaLnBrk="1" hangingPunct="1">
              <a:lnSpc>
                <a:spcPct val="90000"/>
              </a:lnSpc>
            </a:pPr>
            <a:r>
              <a:rPr lang="en-US" sz="2800" smtClean="0"/>
              <a:t>Describing processes in more detail</a:t>
            </a:r>
          </a:p>
          <a:p>
            <a:pPr eaLnBrk="1" hangingPunct="1">
              <a:lnSpc>
                <a:spcPct val="90000"/>
              </a:lnSpc>
            </a:pPr>
            <a:r>
              <a:rPr lang="en-US" sz="2800" smtClean="0"/>
              <a:t>Sequencing processes that have to be done in a particular order</a:t>
            </a:r>
          </a:p>
          <a:p>
            <a:pPr eaLnBrk="1" hangingPunct="1">
              <a:lnSpc>
                <a:spcPct val="90000"/>
              </a:lnSpc>
            </a:pPr>
            <a:r>
              <a:rPr lang="en-US" sz="2800" smtClean="0"/>
              <a:t>Identifying temporary data stores </a:t>
            </a:r>
          </a:p>
          <a:p>
            <a:pPr eaLnBrk="1" hangingPunct="1">
              <a:lnSpc>
                <a:spcPct val="90000"/>
              </a:lnSpc>
            </a:pPr>
            <a:r>
              <a:rPr lang="en-US" sz="2800" smtClean="0"/>
              <a:t>Specifying actual names of files and printouts</a:t>
            </a:r>
          </a:p>
          <a:p>
            <a:pPr eaLnBrk="1" hangingPunct="1">
              <a:lnSpc>
                <a:spcPct val="90000"/>
              </a:lnSpc>
            </a:pPr>
            <a:r>
              <a:rPr lang="en-US" sz="2800" smtClean="0"/>
              <a:t>Adding controls to ensure the processes are done properly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B0354F59-DB65-4418-98A7-1D02940562B2}" type="slidenum">
              <a:rPr lang="en-US"/>
              <a:pPr>
                <a:defRPr/>
              </a:pPr>
              <a:t>36</a:t>
            </a:fld>
            <a:endParaRPr lang="en-US"/>
          </a:p>
        </p:txBody>
      </p:sp>
      <p:sp>
        <p:nvSpPr>
          <p:cNvPr id="49156" name="Rectangle 2"/>
          <p:cNvSpPr>
            <a:spLocks noGrp="1" noChangeArrowheads="1"/>
          </p:cNvSpPr>
          <p:nvPr>
            <p:ph type="title"/>
          </p:nvPr>
        </p:nvSpPr>
        <p:spPr/>
        <p:txBody>
          <a:bodyPr/>
          <a:lstStyle/>
          <a:p>
            <a:pPr eaLnBrk="1" hangingPunct="1"/>
            <a:r>
              <a:rPr lang="en-US" sz="2800" smtClean="0"/>
              <a:t>Physical Data Flow Diagrams Contain Many Items Not Found in Logical Data Flow Diagrams (Figure 7.10)</a:t>
            </a:r>
          </a:p>
        </p:txBody>
      </p:sp>
      <p:pic>
        <p:nvPicPr>
          <p:cNvPr id="49161" name="Picture 9"/>
          <p:cNvPicPr>
            <a:picLocks noChangeAspect="1" noChangeArrowheads="1"/>
          </p:cNvPicPr>
          <p:nvPr/>
        </p:nvPicPr>
        <p:blipFill>
          <a:blip r:embed="rId3" cstate="print"/>
          <a:srcRect/>
          <a:stretch>
            <a:fillRect/>
          </a:stretch>
        </p:blipFill>
        <p:spPr bwMode="auto">
          <a:xfrm>
            <a:off x="1066800" y="1905000"/>
            <a:ext cx="7239000" cy="430688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56A416F4-CFB4-4FD8-A0EB-0C6D94A18BED}" type="slidenum">
              <a:rPr lang="en-US"/>
              <a:pPr>
                <a:defRPr/>
              </a:pPr>
              <a:t>37</a:t>
            </a:fld>
            <a:endParaRPr lang="en-US"/>
          </a:p>
        </p:txBody>
      </p:sp>
      <p:sp>
        <p:nvSpPr>
          <p:cNvPr id="50180" name="Rectangle 2"/>
          <p:cNvSpPr>
            <a:spLocks noGrp="1" noChangeArrowheads="1"/>
          </p:cNvSpPr>
          <p:nvPr>
            <p:ph type="title"/>
          </p:nvPr>
        </p:nvSpPr>
        <p:spPr/>
        <p:txBody>
          <a:bodyPr/>
          <a:lstStyle/>
          <a:p>
            <a:pPr eaLnBrk="1" hangingPunct="1"/>
            <a:r>
              <a:rPr lang="en-US" smtClean="0"/>
              <a:t>CRUD Matrix</a:t>
            </a:r>
          </a:p>
        </p:txBody>
      </p:sp>
      <p:sp>
        <p:nvSpPr>
          <p:cNvPr id="50181" name="Rectangle 3"/>
          <p:cNvSpPr>
            <a:spLocks noGrp="1" noChangeArrowheads="1"/>
          </p:cNvSpPr>
          <p:nvPr>
            <p:ph type="body" idx="1"/>
          </p:nvPr>
        </p:nvSpPr>
        <p:spPr/>
        <p:txBody>
          <a:bodyPr/>
          <a:lstStyle/>
          <a:p>
            <a:pPr eaLnBrk="1" hangingPunct="1">
              <a:lnSpc>
                <a:spcPct val="90000"/>
              </a:lnSpc>
            </a:pPr>
            <a:r>
              <a:rPr lang="en-US" sz="2800" smtClean="0"/>
              <a:t>The acronym CRUD is often used for</a:t>
            </a:r>
          </a:p>
          <a:p>
            <a:pPr lvl="1" eaLnBrk="1" hangingPunct="1">
              <a:lnSpc>
                <a:spcPct val="90000"/>
              </a:lnSpc>
            </a:pPr>
            <a:r>
              <a:rPr lang="en-US" sz="2400" smtClean="0"/>
              <a:t>Create</a:t>
            </a:r>
          </a:p>
          <a:p>
            <a:pPr lvl="1" eaLnBrk="1" hangingPunct="1">
              <a:lnSpc>
                <a:spcPct val="90000"/>
              </a:lnSpc>
            </a:pPr>
            <a:r>
              <a:rPr lang="en-US" sz="2400" smtClean="0"/>
              <a:t>Read</a:t>
            </a:r>
          </a:p>
          <a:p>
            <a:pPr lvl="1" eaLnBrk="1" hangingPunct="1">
              <a:lnSpc>
                <a:spcPct val="90000"/>
              </a:lnSpc>
            </a:pPr>
            <a:r>
              <a:rPr lang="en-US" sz="2400" smtClean="0"/>
              <a:t>Update</a:t>
            </a:r>
          </a:p>
          <a:p>
            <a:pPr lvl="1" eaLnBrk="1" hangingPunct="1">
              <a:lnSpc>
                <a:spcPct val="90000"/>
              </a:lnSpc>
            </a:pPr>
            <a:r>
              <a:rPr lang="en-US" sz="2400" smtClean="0"/>
              <a:t>Delete</a:t>
            </a:r>
          </a:p>
          <a:p>
            <a:pPr eaLnBrk="1" hangingPunct="1">
              <a:lnSpc>
                <a:spcPct val="90000"/>
              </a:lnSpc>
            </a:pPr>
            <a:r>
              <a:rPr lang="en-US" sz="2800" smtClean="0"/>
              <a:t>These are the activities that must be present in a system for each master file</a:t>
            </a:r>
          </a:p>
          <a:p>
            <a:pPr eaLnBrk="1" hangingPunct="1">
              <a:lnSpc>
                <a:spcPct val="90000"/>
              </a:lnSpc>
            </a:pPr>
            <a:r>
              <a:rPr lang="en-US" sz="2800" smtClean="0"/>
              <a:t>A CRUD matrix is a tool to represent where each of these processes occurs in a 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7" name="Slide Number Placeholder 5"/>
          <p:cNvSpPr>
            <a:spLocks noGrp="1"/>
          </p:cNvSpPr>
          <p:nvPr>
            <p:ph type="sldNum" sz="quarter" idx="12"/>
          </p:nvPr>
        </p:nvSpPr>
        <p:spPr/>
        <p:txBody>
          <a:bodyPr/>
          <a:lstStyle/>
          <a:p>
            <a:pPr>
              <a:defRPr/>
            </a:pPr>
            <a:r>
              <a:rPr lang="en-US"/>
              <a:t>7-</a:t>
            </a:r>
            <a:fld id="{9CB82CEA-B866-4960-A82D-E6B5A1C25956}" type="slidenum">
              <a:rPr lang="en-US"/>
              <a:pPr>
                <a:defRPr/>
              </a:pPr>
              <a:t>38</a:t>
            </a:fld>
            <a:endParaRPr lang="en-US"/>
          </a:p>
        </p:txBody>
      </p:sp>
      <p:sp>
        <p:nvSpPr>
          <p:cNvPr id="51204" name="Rectangle 2"/>
          <p:cNvSpPr>
            <a:spLocks noGrp="1" noChangeArrowheads="1"/>
          </p:cNvSpPr>
          <p:nvPr>
            <p:ph type="title"/>
          </p:nvPr>
        </p:nvSpPr>
        <p:spPr/>
        <p:txBody>
          <a:bodyPr/>
          <a:lstStyle/>
          <a:p>
            <a:pPr eaLnBrk="1" hangingPunct="1"/>
            <a:r>
              <a:rPr lang="en-US" smtClean="0"/>
              <a:t>CRUD Matrix </a:t>
            </a:r>
            <a:r>
              <a:rPr lang="en-US" sz="2800" smtClean="0"/>
              <a:t>(Figure 7.11)</a:t>
            </a:r>
          </a:p>
        </p:txBody>
      </p:sp>
      <p:sp>
        <p:nvSpPr>
          <p:cNvPr id="51205" name="Rectangle 3"/>
          <p:cNvSpPr>
            <a:spLocks noGrp="1" noChangeArrowheads="1"/>
          </p:cNvSpPr>
          <p:nvPr>
            <p:ph type="body" idx="1"/>
          </p:nvPr>
        </p:nvSpPr>
        <p:spPr/>
        <p:txBody>
          <a:bodyPr/>
          <a:lstStyle/>
          <a:p>
            <a:pPr eaLnBrk="1" hangingPunct="1"/>
            <a:endParaRPr lang="en-US" smtClean="0"/>
          </a:p>
        </p:txBody>
      </p:sp>
      <p:pic>
        <p:nvPicPr>
          <p:cNvPr id="51206" name="Picture 4"/>
          <p:cNvPicPr>
            <a:picLocks noChangeAspect="1" noChangeArrowheads="1"/>
          </p:cNvPicPr>
          <p:nvPr/>
        </p:nvPicPr>
        <p:blipFill>
          <a:blip r:embed="rId3" cstate="print"/>
          <a:srcRect/>
          <a:stretch>
            <a:fillRect/>
          </a:stretch>
        </p:blipFill>
        <p:spPr bwMode="auto">
          <a:xfrm>
            <a:off x="1066800" y="1965325"/>
            <a:ext cx="6400800" cy="44386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F698195B-6773-469C-867A-02A02CD3795A}" type="slidenum">
              <a:rPr lang="en-US"/>
              <a:pPr>
                <a:defRPr/>
              </a:pPr>
              <a:t>39</a:t>
            </a:fld>
            <a:endParaRPr lang="en-US"/>
          </a:p>
        </p:txBody>
      </p:sp>
      <p:sp>
        <p:nvSpPr>
          <p:cNvPr id="52228" name="Rectangle 2"/>
          <p:cNvSpPr>
            <a:spLocks noGrp="1" noChangeArrowheads="1"/>
          </p:cNvSpPr>
          <p:nvPr>
            <p:ph type="title"/>
          </p:nvPr>
        </p:nvSpPr>
        <p:spPr/>
        <p:txBody>
          <a:bodyPr/>
          <a:lstStyle/>
          <a:p>
            <a:pPr eaLnBrk="1" hangingPunct="1"/>
            <a:r>
              <a:rPr lang="en-US" sz="4000" smtClean="0"/>
              <a:t>Event Modeling and Data Flow Diagrams</a:t>
            </a:r>
          </a:p>
        </p:txBody>
      </p:sp>
      <p:sp>
        <p:nvSpPr>
          <p:cNvPr id="52229" name="Rectangle 3"/>
          <p:cNvSpPr>
            <a:spLocks noGrp="1" noChangeArrowheads="1"/>
          </p:cNvSpPr>
          <p:nvPr>
            <p:ph type="body" idx="1"/>
          </p:nvPr>
        </p:nvSpPr>
        <p:spPr/>
        <p:txBody>
          <a:bodyPr/>
          <a:lstStyle/>
          <a:p>
            <a:pPr eaLnBrk="1" hangingPunct="1"/>
            <a:r>
              <a:rPr lang="en-US" sz="2800" smtClean="0"/>
              <a:t>An input flow from an external entity is sometimes called a trigger because it starts the activities of a process</a:t>
            </a:r>
          </a:p>
          <a:p>
            <a:pPr eaLnBrk="1" hangingPunct="1"/>
            <a:r>
              <a:rPr lang="en-US" sz="2800" smtClean="0"/>
              <a:t>Events cause the system to do something and act as a trigger to the system</a:t>
            </a:r>
          </a:p>
          <a:p>
            <a:pPr eaLnBrk="1" hangingPunct="1"/>
            <a:r>
              <a:rPr lang="en-US" sz="2800" smtClean="0"/>
              <a:t>An approach to creating physical data flow diagrams is to create a data flow diagram fragment for each unique system event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170ABED9-5075-4ACD-A126-BE47F5618C5B}" type="slidenum">
              <a:rPr lang="en-US"/>
              <a:pPr>
                <a:defRPr/>
              </a:pPr>
              <a:t>4</a:t>
            </a:fld>
            <a:endParaRPr lang="en-US"/>
          </a:p>
        </p:txBody>
      </p:sp>
      <p:sp>
        <p:nvSpPr>
          <p:cNvPr id="16388" name="Rectangle 2"/>
          <p:cNvSpPr>
            <a:spLocks noGrp="1" noChangeArrowheads="1"/>
          </p:cNvSpPr>
          <p:nvPr>
            <p:ph type="title"/>
          </p:nvPr>
        </p:nvSpPr>
        <p:spPr/>
        <p:txBody>
          <a:bodyPr/>
          <a:lstStyle/>
          <a:p>
            <a:pPr eaLnBrk="1" hangingPunct="1"/>
            <a:r>
              <a:rPr lang="en-US" smtClean="0"/>
              <a:t>Major Topics</a:t>
            </a:r>
          </a:p>
        </p:txBody>
      </p:sp>
      <p:sp>
        <p:nvSpPr>
          <p:cNvPr id="16389" name="Rectangle 3"/>
          <p:cNvSpPr>
            <a:spLocks noGrp="1" noChangeArrowheads="1"/>
          </p:cNvSpPr>
          <p:nvPr>
            <p:ph type="body" idx="1"/>
          </p:nvPr>
        </p:nvSpPr>
        <p:spPr/>
        <p:txBody>
          <a:bodyPr/>
          <a:lstStyle/>
          <a:p>
            <a:pPr eaLnBrk="1" hangingPunct="1"/>
            <a:r>
              <a:rPr lang="en-US" smtClean="0"/>
              <a:t>Data flow diagram symbols</a:t>
            </a:r>
          </a:p>
          <a:p>
            <a:pPr eaLnBrk="1" hangingPunct="1"/>
            <a:r>
              <a:rPr lang="en-US" smtClean="0"/>
              <a:t>Data flow diagram levels</a:t>
            </a:r>
          </a:p>
          <a:p>
            <a:pPr eaLnBrk="1" hangingPunct="1"/>
            <a:r>
              <a:rPr lang="en-US" smtClean="0"/>
              <a:t>Creating data flow diagrams</a:t>
            </a:r>
          </a:p>
          <a:p>
            <a:pPr eaLnBrk="1" hangingPunct="1"/>
            <a:r>
              <a:rPr lang="en-US" smtClean="0"/>
              <a:t>Physical and logical data flow diagrams</a:t>
            </a:r>
          </a:p>
          <a:p>
            <a:pPr eaLnBrk="1" hangingPunct="1"/>
            <a:r>
              <a:rPr lang="en-US" smtClean="0"/>
              <a:t>Partitioning</a:t>
            </a:r>
          </a:p>
          <a:p>
            <a:pPr eaLnBrk="1" hangingPunct="1"/>
            <a:r>
              <a:rPr lang="en-US" smtClean="0"/>
              <a:t>Communicating using data flow diagrams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DE6C3C90-6F4D-4530-AFB2-958E8005942D}" type="slidenum">
              <a:rPr lang="en-US"/>
              <a:pPr>
                <a:defRPr/>
              </a:pPr>
              <a:t>40</a:t>
            </a:fld>
            <a:endParaRPr lang="en-US"/>
          </a:p>
        </p:txBody>
      </p:sp>
      <p:sp>
        <p:nvSpPr>
          <p:cNvPr id="53252" name="Rectangle 2"/>
          <p:cNvSpPr>
            <a:spLocks noGrp="1" noChangeArrowheads="1"/>
          </p:cNvSpPr>
          <p:nvPr>
            <p:ph type="title"/>
          </p:nvPr>
        </p:nvSpPr>
        <p:spPr/>
        <p:txBody>
          <a:bodyPr/>
          <a:lstStyle/>
          <a:p>
            <a:pPr eaLnBrk="1" hangingPunct="1"/>
            <a:r>
              <a:rPr lang="en-US" smtClean="0"/>
              <a:t>Event Response Tables</a:t>
            </a:r>
          </a:p>
        </p:txBody>
      </p:sp>
      <p:sp>
        <p:nvSpPr>
          <p:cNvPr id="53253" name="Rectangle 3"/>
          <p:cNvSpPr>
            <a:spLocks noGrp="1" noChangeArrowheads="1"/>
          </p:cNvSpPr>
          <p:nvPr>
            <p:ph type="body" idx="1"/>
          </p:nvPr>
        </p:nvSpPr>
        <p:spPr/>
        <p:txBody>
          <a:bodyPr/>
          <a:lstStyle/>
          <a:p>
            <a:pPr eaLnBrk="1" hangingPunct="1"/>
            <a:r>
              <a:rPr lang="en-US" smtClean="0"/>
              <a:t>An event table is used to create a data flow diagram by analyzing each event and the data used and produced by the event</a:t>
            </a:r>
          </a:p>
          <a:p>
            <a:pPr eaLnBrk="1" hangingPunct="1"/>
            <a:r>
              <a:rPr lang="en-US" smtClean="0"/>
              <a:t>Every row in an event table represents a data flow diagram fragment and is used to create a single process on a data flow diagram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19A7E5DB-1E5A-4245-BEB1-76A778456B66}" type="slidenum">
              <a:rPr lang="en-US"/>
              <a:pPr>
                <a:defRPr/>
              </a:pPr>
              <a:t>41</a:t>
            </a:fld>
            <a:endParaRPr lang="en-US"/>
          </a:p>
        </p:txBody>
      </p:sp>
      <p:sp>
        <p:nvSpPr>
          <p:cNvPr id="54276" name="Rectangle 2"/>
          <p:cNvSpPr>
            <a:spLocks noGrp="1" noChangeArrowheads="1"/>
          </p:cNvSpPr>
          <p:nvPr>
            <p:ph type="title"/>
          </p:nvPr>
        </p:nvSpPr>
        <p:spPr/>
        <p:txBody>
          <a:bodyPr/>
          <a:lstStyle/>
          <a:p>
            <a:pPr eaLnBrk="1" hangingPunct="1"/>
            <a:r>
              <a:rPr lang="en-US" sz="4000" smtClean="0"/>
              <a:t>An Event Response Table for an Internet Storefront </a:t>
            </a:r>
            <a:r>
              <a:rPr lang="en-US" sz="2800" smtClean="0"/>
              <a:t>(Figure 7.12)</a:t>
            </a:r>
          </a:p>
        </p:txBody>
      </p:sp>
      <p:pic>
        <p:nvPicPr>
          <p:cNvPr id="54277" name="Picture 7"/>
          <p:cNvPicPr>
            <a:picLocks noChangeAspect="1" noChangeArrowheads="1"/>
          </p:cNvPicPr>
          <p:nvPr/>
        </p:nvPicPr>
        <p:blipFill>
          <a:blip r:embed="rId3" cstate="print"/>
          <a:srcRect/>
          <a:stretch>
            <a:fillRect/>
          </a:stretch>
        </p:blipFill>
        <p:spPr bwMode="auto">
          <a:xfrm>
            <a:off x="1447800" y="1985963"/>
            <a:ext cx="6629400" cy="449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6E54655C-DF02-4308-8746-3870DD3F6ABD}" type="slidenum">
              <a:rPr lang="en-US"/>
              <a:pPr>
                <a:defRPr/>
              </a:pPr>
              <a:t>42</a:t>
            </a:fld>
            <a:endParaRPr lang="en-US"/>
          </a:p>
        </p:txBody>
      </p:sp>
      <p:sp>
        <p:nvSpPr>
          <p:cNvPr id="55300" name="Rectangle 2"/>
          <p:cNvSpPr>
            <a:spLocks noGrp="1" noChangeArrowheads="1"/>
          </p:cNvSpPr>
          <p:nvPr>
            <p:ph type="title"/>
          </p:nvPr>
        </p:nvSpPr>
        <p:spPr/>
        <p:txBody>
          <a:bodyPr/>
          <a:lstStyle/>
          <a:p>
            <a:pPr eaLnBrk="1" hangingPunct="1"/>
            <a:r>
              <a:rPr lang="en-US" sz="2800" smtClean="0"/>
              <a:t>Data Flow Diagrams for the First Three Rows of the Internet Storefront Event Response Table (Figure 7.13)</a:t>
            </a:r>
          </a:p>
        </p:txBody>
      </p:sp>
      <p:pic>
        <p:nvPicPr>
          <p:cNvPr id="55301" name="Picture 5"/>
          <p:cNvPicPr>
            <a:picLocks noChangeAspect="1" noChangeArrowheads="1"/>
          </p:cNvPicPr>
          <p:nvPr/>
        </p:nvPicPr>
        <p:blipFill>
          <a:blip r:embed="rId3" cstate="print"/>
          <a:srcRect/>
          <a:stretch>
            <a:fillRect/>
          </a:stretch>
        </p:blipFill>
        <p:spPr bwMode="auto">
          <a:xfrm>
            <a:off x="1981200" y="1828800"/>
            <a:ext cx="5181600" cy="4725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DD9D28BB-6DCE-4BA3-A7BA-07046034FA35}" type="slidenum">
              <a:rPr lang="en-US"/>
              <a:pPr>
                <a:defRPr/>
              </a:pPr>
              <a:t>43</a:t>
            </a:fld>
            <a:endParaRPr lang="en-US"/>
          </a:p>
        </p:txBody>
      </p:sp>
      <p:sp>
        <p:nvSpPr>
          <p:cNvPr id="56324" name="Rectangle 2"/>
          <p:cNvSpPr>
            <a:spLocks noGrp="1" noChangeArrowheads="1"/>
          </p:cNvSpPr>
          <p:nvPr>
            <p:ph type="title"/>
          </p:nvPr>
        </p:nvSpPr>
        <p:spPr/>
        <p:txBody>
          <a:bodyPr/>
          <a:lstStyle/>
          <a:p>
            <a:pPr eaLnBrk="1" hangingPunct="1"/>
            <a:r>
              <a:rPr lang="en-US" smtClean="0"/>
              <a:t>Use Cases and Data Flow Diagrams</a:t>
            </a:r>
          </a:p>
        </p:txBody>
      </p:sp>
      <p:sp>
        <p:nvSpPr>
          <p:cNvPr id="56325" name="Rectangle 3"/>
          <p:cNvSpPr>
            <a:spLocks noGrp="1" noChangeArrowheads="1"/>
          </p:cNvSpPr>
          <p:nvPr>
            <p:ph type="body" idx="1"/>
          </p:nvPr>
        </p:nvSpPr>
        <p:spPr/>
        <p:txBody>
          <a:bodyPr/>
          <a:lstStyle/>
          <a:p>
            <a:pPr eaLnBrk="1" hangingPunct="1"/>
            <a:r>
              <a:rPr lang="en-US" smtClean="0"/>
              <a:t>Each use case defines one activity and its trigger, input, and output</a:t>
            </a:r>
          </a:p>
          <a:p>
            <a:pPr eaLnBrk="1" hangingPunct="1"/>
            <a:r>
              <a:rPr lang="en-US" smtClean="0"/>
              <a:t>Allows the analyst to work with users to understand the nature of the processes and activities and then create a single data flow diagram fragment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B43AC72A-1643-4B6C-90C0-D8385794A6B9}" type="slidenum">
              <a:rPr lang="en-US"/>
              <a:pPr>
                <a:defRPr/>
              </a:pPr>
              <a:t>44</a:t>
            </a:fld>
            <a:endParaRPr lang="en-US"/>
          </a:p>
        </p:txBody>
      </p:sp>
      <p:sp>
        <p:nvSpPr>
          <p:cNvPr id="57348" name="Rectangle 2"/>
          <p:cNvSpPr>
            <a:spLocks noGrp="1" noChangeArrowheads="1"/>
          </p:cNvSpPr>
          <p:nvPr>
            <p:ph type="title"/>
          </p:nvPr>
        </p:nvSpPr>
        <p:spPr/>
        <p:txBody>
          <a:bodyPr/>
          <a:lstStyle/>
          <a:p>
            <a:pPr eaLnBrk="1" hangingPunct="1"/>
            <a:r>
              <a:rPr lang="en-US" sz="4000" smtClean="0"/>
              <a:t>Partitioning Data Flow Diagrams</a:t>
            </a:r>
          </a:p>
        </p:txBody>
      </p:sp>
      <p:sp>
        <p:nvSpPr>
          <p:cNvPr id="57349" name="Rectangle 3"/>
          <p:cNvSpPr>
            <a:spLocks noGrp="1" noChangeArrowheads="1"/>
          </p:cNvSpPr>
          <p:nvPr>
            <p:ph type="body" idx="1"/>
          </p:nvPr>
        </p:nvSpPr>
        <p:spPr/>
        <p:txBody>
          <a:bodyPr/>
          <a:lstStyle/>
          <a:p>
            <a:pPr eaLnBrk="1" hangingPunct="1"/>
            <a:r>
              <a:rPr lang="en-US" sz="2800" smtClean="0"/>
              <a:t>Partitioning is the process of examining a data flow diagram and determining how it should be divided into collections of manual procedures and computer programs</a:t>
            </a:r>
          </a:p>
          <a:p>
            <a:pPr eaLnBrk="1" hangingPunct="1"/>
            <a:r>
              <a:rPr lang="en-US" sz="2800" smtClean="0"/>
              <a:t>A dashed line is drawn around a process or group of processes that should be placed in a single computer program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FAC19FEE-5B64-4663-B73C-83149AC9C2AD}" type="slidenum">
              <a:rPr lang="en-US"/>
              <a:pPr>
                <a:defRPr/>
              </a:pPr>
              <a:t>45</a:t>
            </a:fld>
            <a:endParaRPr lang="en-US"/>
          </a:p>
        </p:txBody>
      </p:sp>
      <p:sp>
        <p:nvSpPr>
          <p:cNvPr id="58372" name="Rectangle 2"/>
          <p:cNvSpPr>
            <a:spLocks noGrp="1" noChangeArrowheads="1"/>
          </p:cNvSpPr>
          <p:nvPr>
            <p:ph type="title"/>
          </p:nvPr>
        </p:nvSpPr>
        <p:spPr/>
        <p:txBody>
          <a:bodyPr/>
          <a:lstStyle/>
          <a:p>
            <a:pPr eaLnBrk="1" hangingPunct="1"/>
            <a:r>
              <a:rPr lang="en-US" smtClean="0"/>
              <a:t>Reasons for Partitioning</a:t>
            </a:r>
          </a:p>
        </p:txBody>
      </p:sp>
      <p:sp>
        <p:nvSpPr>
          <p:cNvPr id="58373" name="Rectangle 3"/>
          <p:cNvSpPr>
            <a:spLocks noGrp="1" noChangeArrowheads="1"/>
          </p:cNvSpPr>
          <p:nvPr>
            <p:ph type="body" idx="1"/>
          </p:nvPr>
        </p:nvSpPr>
        <p:spPr/>
        <p:txBody>
          <a:bodyPr/>
          <a:lstStyle/>
          <a:p>
            <a:pPr eaLnBrk="1" hangingPunct="1"/>
            <a:r>
              <a:rPr lang="en-US" smtClean="0"/>
              <a:t>Different user groups</a:t>
            </a:r>
          </a:p>
          <a:p>
            <a:pPr eaLnBrk="1" hangingPunct="1"/>
            <a:r>
              <a:rPr lang="en-US" smtClean="0"/>
              <a:t>Timing</a:t>
            </a:r>
          </a:p>
          <a:p>
            <a:pPr eaLnBrk="1" hangingPunct="1"/>
            <a:r>
              <a:rPr lang="en-US" smtClean="0"/>
              <a:t>Similar tasks</a:t>
            </a:r>
          </a:p>
          <a:p>
            <a:pPr eaLnBrk="1" hangingPunct="1"/>
            <a:r>
              <a:rPr lang="en-US" smtClean="0"/>
              <a:t>Efficiency</a:t>
            </a:r>
          </a:p>
          <a:p>
            <a:pPr eaLnBrk="1" hangingPunct="1"/>
            <a:r>
              <a:rPr lang="en-US" smtClean="0"/>
              <a:t>Consistency of data</a:t>
            </a:r>
          </a:p>
          <a:p>
            <a:pPr eaLnBrk="1" hangingPunct="1"/>
            <a:r>
              <a:rPr lang="en-US" smtClean="0"/>
              <a:t>Security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E4C70C58-976F-4BA8-8972-BCAA0CA9350C}" type="slidenum">
              <a:rPr lang="en-US"/>
              <a:pPr>
                <a:defRPr/>
              </a:pPr>
              <a:t>46</a:t>
            </a:fld>
            <a:endParaRPr lang="en-US"/>
          </a:p>
        </p:txBody>
      </p:sp>
      <p:sp>
        <p:nvSpPr>
          <p:cNvPr id="59396" name="Rectangle 2"/>
          <p:cNvSpPr>
            <a:spLocks noGrp="1" noChangeArrowheads="1"/>
          </p:cNvSpPr>
          <p:nvPr>
            <p:ph type="title"/>
          </p:nvPr>
        </p:nvSpPr>
        <p:spPr/>
        <p:txBody>
          <a:bodyPr/>
          <a:lstStyle/>
          <a:p>
            <a:pPr eaLnBrk="1" hangingPunct="1"/>
            <a:r>
              <a:rPr lang="en-US" smtClean="0"/>
              <a:t>Partitioning Websites</a:t>
            </a:r>
          </a:p>
        </p:txBody>
      </p:sp>
      <p:sp>
        <p:nvSpPr>
          <p:cNvPr id="59397" name="Rectangle 3"/>
          <p:cNvSpPr>
            <a:spLocks noGrp="1" noChangeArrowheads="1"/>
          </p:cNvSpPr>
          <p:nvPr>
            <p:ph type="body" idx="1"/>
          </p:nvPr>
        </p:nvSpPr>
        <p:spPr/>
        <p:txBody>
          <a:bodyPr/>
          <a:lstStyle/>
          <a:p>
            <a:pPr eaLnBrk="1" hangingPunct="1"/>
            <a:r>
              <a:rPr lang="en-US" smtClean="0"/>
              <a:t>Improves the way humans use the site</a:t>
            </a:r>
          </a:p>
          <a:p>
            <a:pPr eaLnBrk="1" hangingPunct="1"/>
            <a:r>
              <a:rPr lang="en-US" smtClean="0"/>
              <a:t>Improves speed of processing</a:t>
            </a:r>
          </a:p>
          <a:p>
            <a:pPr eaLnBrk="1" hangingPunct="1"/>
            <a:r>
              <a:rPr lang="en-US" smtClean="0"/>
              <a:t>Ease of maintaining the site</a:t>
            </a:r>
          </a:p>
          <a:p>
            <a:pPr eaLnBrk="1" hangingPunct="1"/>
            <a:r>
              <a:rPr lang="en-US" smtClean="0"/>
              <a:t>Keep the transaction secure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3145F180-9526-495C-9855-FD856772E0A2}" type="slidenum">
              <a:rPr lang="en-US"/>
              <a:pPr>
                <a:defRPr/>
              </a:pPr>
              <a:t>47</a:t>
            </a:fld>
            <a:endParaRPr lang="en-US"/>
          </a:p>
        </p:txBody>
      </p:sp>
      <p:sp>
        <p:nvSpPr>
          <p:cNvPr id="60420" name="Rectangle 2"/>
          <p:cNvSpPr>
            <a:spLocks noGrp="1" noChangeArrowheads="1"/>
          </p:cNvSpPr>
          <p:nvPr>
            <p:ph type="title"/>
          </p:nvPr>
        </p:nvSpPr>
        <p:spPr/>
        <p:txBody>
          <a:bodyPr/>
          <a:lstStyle/>
          <a:p>
            <a:pPr eaLnBrk="1" hangingPunct="1"/>
            <a:r>
              <a:rPr lang="en-US" sz="4000" smtClean="0"/>
              <a:t>Communicating Using </a:t>
            </a:r>
            <a:br>
              <a:rPr lang="en-US" sz="4000" smtClean="0"/>
            </a:br>
            <a:r>
              <a:rPr lang="en-US" sz="4000" smtClean="0"/>
              <a:t>Data Flow Diagrams </a:t>
            </a:r>
            <a:br>
              <a:rPr lang="en-US" sz="4000" smtClean="0"/>
            </a:br>
            <a:endParaRPr lang="en-US" sz="4000" smtClean="0"/>
          </a:p>
        </p:txBody>
      </p:sp>
      <p:sp>
        <p:nvSpPr>
          <p:cNvPr id="60421" name="Rectangle 3"/>
          <p:cNvSpPr>
            <a:spLocks noGrp="1" noChangeArrowheads="1"/>
          </p:cNvSpPr>
          <p:nvPr>
            <p:ph type="body" idx="1"/>
          </p:nvPr>
        </p:nvSpPr>
        <p:spPr>
          <a:xfrm>
            <a:off x="914400" y="2057400"/>
            <a:ext cx="7772400" cy="4114800"/>
          </a:xfrm>
        </p:spPr>
        <p:txBody>
          <a:bodyPr/>
          <a:lstStyle/>
          <a:p>
            <a:pPr eaLnBrk="1" hangingPunct="1"/>
            <a:r>
              <a:rPr lang="en-US" smtClean="0"/>
              <a:t>Use unexploded data flow diagrams early when ascertaining information requirements</a:t>
            </a:r>
          </a:p>
          <a:p>
            <a:pPr eaLnBrk="1" hangingPunct="1"/>
            <a:r>
              <a:rPr lang="en-US" smtClean="0"/>
              <a:t>Meaningful labels for all data components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DCE442CE-3D27-4C82-8784-18997CD9A153}" type="slidenum">
              <a:rPr lang="en-US"/>
              <a:pPr>
                <a:defRPr/>
              </a:pPr>
              <a:t>48</a:t>
            </a:fld>
            <a:endParaRPr lang="en-US"/>
          </a:p>
        </p:txBody>
      </p:sp>
      <p:sp>
        <p:nvSpPr>
          <p:cNvPr id="61444" name="Rectangle 2"/>
          <p:cNvSpPr>
            <a:spLocks noGrp="1" noChangeArrowheads="1"/>
          </p:cNvSpPr>
          <p:nvPr>
            <p:ph type="title"/>
          </p:nvPr>
        </p:nvSpPr>
        <p:spPr/>
        <p:txBody>
          <a:bodyPr/>
          <a:lstStyle/>
          <a:p>
            <a:pPr eaLnBrk="1" hangingPunct="1"/>
            <a:r>
              <a:rPr lang="en-US" smtClean="0"/>
              <a:t>Summary</a:t>
            </a:r>
          </a:p>
        </p:txBody>
      </p:sp>
      <p:sp>
        <p:nvSpPr>
          <p:cNvPr id="61445" name="Rectangle 3"/>
          <p:cNvSpPr>
            <a:spLocks noGrp="1" noChangeArrowheads="1"/>
          </p:cNvSpPr>
          <p:nvPr>
            <p:ph type="body" idx="1"/>
          </p:nvPr>
        </p:nvSpPr>
        <p:spPr/>
        <p:txBody>
          <a:bodyPr/>
          <a:lstStyle/>
          <a:p>
            <a:pPr eaLnBrk="1" hangingPunct="1">
              <a:lnSpc>
                <a:spcPct val="80000"/>
              </a:lnSpc>
            </a:pPr>
            <a:r>
              <a:rPr lang="en-US" sz="3100" smtClean="0"/>
              <a:t>Data flow diagrams</a:t>
            </a:r>
          </a:p>
          <a:p>
            <a:pPr lvl="1" eaLnBrk="1" hangingPunct="1">
              <a:lnSpc>
                <a:spcPct val="80000"/>
              </a:lnSpc>
            </a:pPr>
            <a:r>
              <a:rPr lang="en-US" sz="2700" smtClean="0"/>
              <a:t>Structured analysis and design tools that allow the analyst to comprehend the system and subsystems visually as a set of interrelated data flows</a:t>
            </a:r>
          </a:p>
          <a:p>
            <a:pPr eaLnBrk="1" hangingPunct="1">
              <a:lnSpc>
                <a:spcPct val="80000"/>
              </a:lnSpc>
            </a:pPr>
            <a:r>
              <a:rPr lang="en-US" sz="3100" smtClean="0"/>
              <a:t>DFD symbols</a:t>
            </a:r>
          </a:p>
          <a:p>
            <a:pPr lvl="1" eaLnBrk="1" hangingPunct="1">
              <a:lnSpc>
                <a:spcPct val="80000"/>
              </a:lnSpc>
            </a:pPr>
            <a:r>
              <a:rPr lang="en-US" sz="2600" smtClean="0"/>
              <a:t>Rounded rectangle</a:t>
            </a:r>
          </a:p>
          <a:p>
            <a:pPr lvl="1" eaLnBrk="1" hangingPunct="1">
              <a:lnSpc>
                <a:spcPct val="80000"/>
              </a:lnSpc>
            </a:pPr>
            <a:r>
              <a:rPr lang="en-US" sz="2600" smtClean="0"/>
              <a:t>Double square</a:t>
            </a:r>
          </a:p>
          <a:p>
            <a:pPr lvl="1" eaLnBrk="1" hangingPunct="1">
              <a:lnSpc>
                <a:spcPct val="80000"/>
              </a:lnSpc>
            </a:pPr>
            <a:r>
              <a:rPr lang="en-US" sz="2600" smtClean="0"/>
              <a:t>An arrow</a:t>
            </a:r>
          </a:p>
          <a:p>
            <a:pPr lvl="1" eaLnBrk="1" hangingPunct="1">
              <a:lnSpc>
                <a:spcPct val="80000"/>
              </a:lnSpc>
            </a:pPr>
            <a:r>
              <a:rPr lang="en-US" sz="2600" smtClean="0"/>
              <a:t>Open-ended rectangle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9680A324-4304-4A09-A659-9BC1CCA5C9D9}" type="slidenum">
              <a:rPr lang="en-US"/>
              <a:pPr>
                <a:defRPr/>
              </a:pPr>
              <a:t>49</a:t>
            </a:fld>
            <a:endParaRPr lang="en-US"/>
          </a:p>
        </p:txBody>
      </p:sp>
      <p:sp>
        <p:nvSpPr>
          <p:cNvPr id="62468" name="Rectangle 2"/>
          <p:cNvSpPr>
            <a:spLocks noGrp="1" noChangeArrowheads="1"/>
          </p:cNvSpPr>
          <p:nvPr>
            <p:ph type="title"/>
          </p:nvPr>
        </p:nvSpPr>
        <p:spPr/>
        <p:txBody>
          <a:bodyPr/>
          <a:lstStyle/>
          <a:p>
            <a:pPr eaLnBrk="1" hangingPunct="1"/>
            <a:r>
              <a:rPr lang="en-US" smtClean="0"/>
              <a:t>Summary (continued)</a:t>
            </a:r>
          </a:p>
        </p:txBody>
      </p:sp>
      <p:sp>
        <p:nvSpPr>
          <p:cNvPr id="62469" name="Rectangle 3"/>
          <p:cNvSpPr>
            <a:spLocks noGrp="1" noChangeArrowheads="1"/>
          </p:cNvSpPr>
          <p:nvPr>
            <p:ph type="body" idx="1"/>
          </p:nvPr>
        </p:nvSpPr>
        <p:spPr/>
        <p:txBody>
          <a:bodyPr/>
          <a:lstStyle/>
          <a:p>
            <a:pPr eaLnBrk="1" hangingPunct="1"/>
            <a:r>
              <a:rPr lang="en-US" sz="3100" smtClean="0"/>
              <a:t>Creating the logical DFD</a:t>
            </a:r>
          </a:p>
          <a:p>
            <a:pPr lvl="1" eaLnBrk="1" hangingPunct="1"/>
            <a:r>
              <a:rPr lang="en-US" sz="2700" smtClean="0"/>
              <a:t>Context-level data flow diagram</a:t>
            </a:r>
          </a:p>
          <a:p>
            <a:pPr lvl="1" eaLnBrk="1" hangingPunct="1"/>
            <a:r>
              <a:rPr lang="en-US" sz="2700" smtClean="0"/>
              <a:t>Level 0 logical data flow diagram</a:t>
            </a:r>
          </a:p>
          <a:p>
            <a:pPr lvl="1" eaLnBrk="1" hangingPunct="1"/>
            <a:r>
              <a:rPr lang="en-US" sz="2700" smtClean="0"/>
              <a:t>Child diagrams</a:t>
            </a:r>
          </a:p>
          <a:p>
            <a:pPr eaLnBrk="1" hangingPunct="1"/>
            <a:r>
              <a:rPr lang="en-US" sz="3100" smtClean="0"/>
              <a:t>Creating the physical DFD</a:t>
            </a:r>
          </a:p>
          <a:p>
            <a:pPr lvl="1" eaLnBrk="1" hangingPunct="1"/>
            <a:r>
              <a:rPr lang="en-US" sz="2700" smtClean="0"/>
              <a:t>Create from the logical data flow diagram</a:t>
            </a:r>
          </a:p>
          <a:p>
            <a:pPr lvl="1" eaLnBrk="1" hangingPunct="1"/>
            <a:r>
              <a:rPr lang="en-US" sz="2700" smtClean="0"/>
              <a:t>Partitioned to facilitate programming</a:t>
            </a:r>
            <a:endParaRPr lang="en-US"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6E0F43C3-97BA-4584-99FA-64BD57F82794}" type="slidenum">
              <a:rPr lang="en-US"/>
              <a:pPr>
                <a:defRPr/>
              </a:pPr>
              <a:t>5</a:t>
            </a:fld>
            <a:endParaRPr lang="en-US"/>
          </a:p>
        </p:txBody>
      </p:sp>
      <p:sp>
        <p:nvSpPr>
          <p:cNvPr id="17412" name="Rectangle 2"/>
          <p:cNvSpPr>
            <a:spLocks noGrp="1" noChangeArrowheads="1"/>
          </p:cNvSpPr>
          <p:nvPr>
            <p:ph type="title"/>
          </p:nvPr>
        </p:nvSpPr>
        <p:spPr/>
        <p:txBody>
          <a:bodyPr/>
          <a:lstStyle/>
          <a:p>
            <a:pPr eaLnBrk="1" hangingPunct="1"/>
            <a:r>
              <a:rPr lang="en-US" smtClean="0"/>
              <a:t>Advantages of the Data Flow Approach</a:t>
            </a:r>
          </a:p>
        </p:txBody>
      </p:sp>
      <p:sp>
        <p:nvSpPr>
          <p:cNvPr id="17413" name="Rectangle 3"/>
          <p:cNvSpPr>
            <a:spLocks noGrp="1" noChangeArrowheads="1"/>
          </p:cNvSpPr>
          <p:nvPr>
            <p:ph type="body" idx="1"/>
          </p:nvPr>
        </p:nvSpPr>
        <p:spPr/>
        <p:txBody>
          <a:bodyPr/>
          <a:lstStyle/>
          <a:p>
            <a:pPr eaLnBrk="1" hangingPunct="1"/>
            <a:r>
              <a:rPr lang="en-US" smtClean="0"/>
              <a:t>Freedom from committing to the technical implementation too early</a:t>
            </a:r>
          </a:p>
          <a:p>
            <a:pPr eaLnBrk="1" hangingPunct="1"/>
            <a:r>
              <a:rPr lang="en-US" smtClean="0"/>
              <a:t>Understanding of the interrelatedness of systems and subsystems</a:t>
            </a:r>
          </a:p>
          <a:p>
            <a:pPr eaLnBrk="1" hangingPunct="1"/>
            <a:r>
              <a:rPr lang="en-US" smtClean="0"/>
              <a:t>Communicating current system knowledge to users</a:t>
            </a:r>
          </a:p>
          <a:p>
            <a:pPr eaLnBrk="1" hangingPunct="1"/>
            <a:r>
              <a:rPr lang="en-US" smtClean="0"/>
              <a:t>Analysis of the proposed system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28B137C3-D856-415A-94F7-CC4E6F14DC90}" type="slidenum">
              <a:rPr lang="en-US"/>
              <a:pPr>
                <a:defRPr/>
              </a:pPr>
              <a:t>50</a:t>
            </a:fld>
            <a:endParaRPr lang="en-US"/>
          </a:p>
        </p:txBody>
      </p:sp>
      <p:sp>
        <p:nvSpPr>
          <p:cNvPr id="63492" name="Rectangle 2"/>
          <p:cNvSpPr>
            <a:spLocks noGrp="1" noChangeArrowheads="1"/>
          </p:cNvSpPr>
          <p:nvPr>
            <p:ph type="title"/>
          </p:nvPr>
        </p:nvSpPr>
        <p:spPr/>
        <p:txBody>
          <a:bodyPr/>
          <a:lstStyle/>
          <a:p>
            <a:pPr eaLnBrk="1" hangingPunct="1"/>
            <a:r>
              <a:rPr lang="en-US" smtClean="0"/>
              <a:t>Summary (continued)</a:t>
            </a:r>
          </a:p>
        </p:txBody>
      </p:sp>
      <p:sp>
        <p:nvSpPr>
          <p:cNvPr id="63493" name="Rectangle 3"/>
          <p:cNvSpPr>
            <a:spLocks noGrp="1" noChangeArrowheads="1"/>
          </p:cNvSpPr>
          <p:nvPr>
            <p:ph type="body" idx="1"/>
          </p:nvPr>
        </p:nvSpPr>
        <p:spPr/>
        <p:txBody>
          <a:bodyPr/>
          <a:lstStyle/>
          <a:p>
            <a:pPr eaLnBrk="1" hangingPunct="1">
              <a:lnSpc>
                <a:spcPct val="90000"/>
              </a:lnSpc>
            </a:pPr>
            <a:r>
              <a:rPr lang="en-US" sz="3100" smtClean="0"/>
              <a:t>Partitioning data flow diagrams</a:t>
            </a:r>
          </a:p>
          <a:p>
            <a:pPr lvl="1" eaLnBrk="1" hangingPunct="1">
              <a:lnSpc>
                <a:spcPct val="90000"/>
              </a:lnSpc>
            </a:pPr>
            <a:r>
              <a:rPr lang="en-US" sz="2700" smtClean="0"/>
              <a:t>Whether processes are performed by different user groups</a:t>
            </a:r>
          </a:p>
          <a:p>
            <a:pPr lvl="1" eaLnBrk="1" hangingPunct="1">
              <a:lnSpc>
                <a:spcPct val="90000"/>
              </a:lnSpc>
            </a:pPr>
            <a:r>
              <a:rPr lang="en-US" sz="2700" smtClean="0"/>
              <a:t>Processes execute at the same time</a:t>
            </a:r>
          </a:p>
          <a:p>
            <a:pPr lvl="1" eaLnBrk="1" hangingPunct="1">
              <a:lnSpc>
                <a:spcPct val="90000"/>
              </a:lnSpc>
            </a:pPr>
            <a:r>
              <a:rPr lang="en-US" sz="2700" smtClean="0"/>
              <a:t>Processes perform similar tasks</a:t>
            </a:r>
          </a:p>
          <a:p>
            <a:pPr lvl="1" eaLnBrk="1" hangingPunct="1">
              <a:lnSpc>
                <a:spcPct val="90000"/>
              </a:lnSpc>
            </a:pPr>
            <a:r>
              <a:rPr lang="en-US" sz="2700" smtClean="0"/>
              <a:t>Batch processes can be combined for efficiency of data</a:t>
            </a:r>
          </a:p>
          <a:p>
            <a:pPr lvl="1" eaLnBrk="1" hangingPunct="1">
              <a:lnSpc>
                <a:spcPct val="90000"/>
              </a:lnSpc>
            </a:pPr>
            <a:r>
              <a:rPr lang="en-US" sz="2700" smtClean="0"/>
              <a:t>Processes may be partitioned into different programs for security reasons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r>
              <a:rPr lang="en-US"/>
              <a:t>7-</a:t>
            </a:r>
            <a:fld id="{C1D479D3-D1EA-4367-9D15-BB8523EFF9E0}" type="slidenum">
              <a:rPr lang="en-US"/>
              <a:pPr>
                <a:defRPr/>
              </a:pPr>
              <a:t>51</a:t>
            </a:fld>
            <a:endParaRPr lang="en-US"/>
          </a:p>
        </p:txBody>
      </p:sp>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dirty="0" smtClean="0">
              <a:solidFill>
                <a:srgbClr val="000000"/>
              </a:solidFill>
              <a:effectLst>
                <a:outerShdw blurRad="38100" dist="38100" dir="2700000" algn="tl">
                  <a:srgbClr val="C0C0C0"/>
                </a:outerShdw>
              </a:effectLst>
              <a:ea typeface="+mn-ea"/>
              <a:cs typeface="Arial" charset="0"/>
            </a:endParaRPr>
          </a:p>
        </p:txBody>
      </p:sp>
      <p:pic>
        <p:nvPicPr>
          <p:cNvPr id="64516" name="Picture 3" descr="cid:3287383400_2177562"/>
          <p:cNvPicPr>
            <a:picLocks noChangeAspect="1" noChangeArrowheads="1"/>
          </p:cNvPicPr>
          <p:nvPr/>
        </p:nvPicPr>
        <p:blipFill>
          <a:blip r:embed="rId3" r:link="rId4" cstate="print"/>
          <a:srcRect/>
          <a:stretch>
            <a:fillRect/>
          </a:stretch>
        </p:blipFill>
        <p:spPr bwMode="auto">
          <a:xfrm>
            <a:off x="1066800" y="914400"/>
            <a:ext cx="7242175" cy="2363788"/>
          </a:xfrm>
          <a:prstGeom prst="rect">
            <a:avLst/>
          </a:prstGeom>
          <a:solidFill>
            <a:schemeClr val="hlink"/>
          </a:solidFill>
          <a:ln w="9525">
            <a:solidFill>
              <a:schemeClr val="bg1"/>
            </a:solidFill>
            <a:miter lim="800000"/>
            <a:headEnd/>
            <a:tailEnd/>
          </a:ln>
        </p:spPr>
      </p:pic>
      <p:sp>
        <p:nvSpPr>
          <p:cNvPr id="5" name="Rectangle 5"/>
          <p:cNvSpPr txBox="1">
            <a:spLocks noGrp="1" noChangeArrowheads="1"/>
          </p:cNvSpPr>
          <p:nvPr/>
        </p:nvSpPr>
        <p:spPr bwMode="auto">
          <a:xfrm>
            <a:off x="762000" y="5002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dirty="0" smtClean="0">
                <a:solidFill>
                  <a:srgbClr val="000000"/>
                </a:solidFill>
                <a:effectLst>
                  <a:outerShdw blurRad="38100" dist="38100" dir="2700000" algn="tl">
                    <a:srgbClr val="C0C0C0"/>
                  </a:outerShdw>
                </a:effectLst>
                <a:latin typeface="Tahoma" pitchFamily="34" charset="0"/>
                <a:ea typeface="+mn-ea"/>
                <a:cs typeface="Arial" charset="0"/>
              </a:rPr>
              <a:t>Copyright © 2014 Pearson Education, Inc.  </a:t>
            </a:r>
          </a:p>
          <a:p>
            <a:pPr algn="ctr">
              <a:defRPr/>
            </a:pPr>
            <a:r>
              <a:rPr lang="en-US" dirty="0" smtClean="0">
                <a:solidFill>
                  <a:srgbClr val="000000"/>
                </a:solidFill>
                <a:effectLst>
                  <a:outerShdw blurRad="38100" dist="38100" dir="2700000" algn="tl">
                    <a:srgbClr val="C0C0C0"/>
                  </a:outerShdw>
                </a:effectLst>
                <a:latin typeface="Tahoma" pitchFamily="34" charset="0"/>
                <a:ea typeface="+mn-ea"/>
                <a:cs typeface="Arial" charset="0"/>
              </a:rPr>
              <a:t>Publishing as Prentice Hall</a:t>
            </a:r>
            <a:endParaRPr lang="en-US" dirty="0" smtClean="0">
              <a:solidFill>
                <a:srgbClr val="000000"/>
              </a:solidFill>
              <a:effectLst>
                <a:outerShdw blurRad="38100" dist="38100" dir="2700000" algn="tl">
                  <a:srgbClr val="C0C0C0"/>
                </a:outerShdw>
              </a:effectLst>
              <a:ea typeface="+mn-ea"/>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8E3BA6DF-6520-49A3-BEE7-04ADA7D82C7F}" type="slidenum">
              <a:rPr lang="en-US"/>
              <a:pPr>
                <a:defRPr/>
              </a:pPr>
              <a:t>6</a:t>
            </a:fld>
            <a:endParaRPr lang="en-US"/>
          </a:p>
        </p:txBody>
      </p:sp>
      <p:sp>
        <p:nvSpPr>
          <p:cNvPr id="18436" name="Rectangle 2"/>
          <p:cNvSpPr>
            <a:spLocks noGrp="1" noChangeArrowheads="1"/>
          </p:cNvSpPr>
          <p:nvPr>
            <p:ph type="title"/>
          </p:nvPr>
        </p:nvSpPr>
        <p:spPr/>
        <p:txBody>
          <a:bodyPr/>
          <a:lstStyle/>
          <a:p>
            <a:pPr eaLnBrk="1" hangingPunct="1"/>
            <a:r>
              <a:rPr lang="en-US" smtClean="0"/>
              <a:t>Basic Symbols</a:t>
            </a:r>
          </a:p>
        </p:txBody>
      </p:sp>
      <p:sp>
        <p:nvSpPr>
          <p:cNvPr id="18437" name="Rectangle 3"/>
          <p:cNvSpPr>
            <a:spLocks noGrp="1" noChangeArrowheads="1"/>
          </p:cNvSpPr>
          <p:nvPr>
            <p:ph type="body" idx="1"/>
          </p:nvPr>
        </p:nvSpPr>
        <p:spPr/>
        <p:txBody>
          <a:bodyPr/>
          <a:lstStyle/>
          <a:p>
            <a:pPr eaLnBrk="1" hangingPunct="1">
              <a:lnSpc>
                <a:spcPct val="90000"/>
              </a:lnSpc>
            </a:pPr>
            <a:r>
              <a:rPr lang="en-US" smtClean="0"/>
              <a:t>A double square for an external entity</a:t>
            </a:r>
          </a:p>
          <a:p>
            <a:pPr eaLnBrk="1" hangingPunct="1">
              <a:lnSpc>
                <a:spcPct val="90000"/>
              </a:lnSpc>
            </a:pPr>
            <a:r>
              <a:rPr lang="en-US" smtClean="0"/>
              <a:t>An arrow for movement of data from one point to another</a:t>
            </a:r>
          </a:p>
          <a:p>
            <a:pPr eaLnBrk="1" hangingPunct="1">
              <a:lnSpc>
                <a:spcPct val="90000"/>
              </a:lnSpc>
            </a:pPr>
            <a:r>
              <a:rPr lang="en-US" smtClean="0"/>
              <a:t>A rectangle with rounded corners for the occurrence of a transforming process</a:t>
            </a:r>
          </a:p>
          <a:p>
            <a:pPr eaLnBrk="1" hangingPunct="1">
              <a:lnSpc>
                <a:spcPct val="90000"/>
              </a:lnSpc>
            </a:pPr>
            <a:r>
              <a:rPr lang="en-US" smtClean="0"/>
              <a:t>An open-ended rectangle for a data store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E88E302D-852E-434C-B520-D22AFE103F53}" type="slidenum">
              <a:rPr lang="en-US"/>
              <a:pPr>
                <a:defRPr/>
              </a:pPr>
              <a:t>7</a:t>
            </a:fld>
            <a:endParaRPr lang="en-US"/>
          </a:p>
        </p:txBody>
      </p:sp>
      <p:sp>
        <p:nvSpPr>
          <p:cNvPr id="19460" name="Rectangle 2"/>
          <p:cNvSpPr>
            <a:spLocks noGrp="1" noChangeArrowheads="1"/>
          </p:cNvSpPr>
          <p:nvPr>
            <p:ph type="title"/>
          </p:nvPr>
        </p:nvSpPr>
        <p:spPr/>
        <p:txBody>
          <a:bodyPr/>
          <a:lstStyle/>
          <a:p>
            <a:pPr eaLnBrk="1" hangingPunct="1"/>
            <a:r>
              <a:rPr lang="en-US" sz="2800" smtClean="0"/>
              <a:t>The Four Basic Symbols Used in Data Flow Diagrams, Their Meanings, and Examples </a:t>
            </a:r>
            <a:br>
              <a:rPr lang="en-US" sz="2800" smtClean="0"/>
            </a:br>
            <a:r>
              <a:rPr lang="en-US" sz="2800" smtClean="0"/>
              <a:t>(Figure 7.1)</a:t>
            </a:r>
          </a:p>
        </p:txBody>
      </p:sp>
      <p:pic>
        <p:nvPicPr>
          <p:cNvPr id="19465" name="Picture 9"/>
          <p:cNvPicPr>
            <a:picLocks noChangeAspect="1" noChangeArrowheads="1"/>
          </p:cNvPicPr>
          <p:nvPr/>
        </p:nvPicPr>
        <p:blipFill>
          <a:blip r:embed="rId3" cstate="print"/>
          <a:srcRect/>
          <a:stretch>
            <a:fillRect/>
          </a:stretch>
        </p:blipFill>
        <p:spPr bwMode="auto">
          <a:xfrm>
            <a:off x="1143000" y="1828800"/>
            <a:ext cx="5943600" cy="459581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CA04289C-2584-484B-AEBA-6167C5131BB3}" type="slidenum">
              <a:rPr lang="en-US"/>
              <a:pPr>
                <a:defRPr/>
              </a:pPr>
              <a:t>8</a:t>
            </a:fld>
            <a:endParaRPr lang="en-US"/>
          </a:p>
        </p:txBody>
      </p:sp>
      <p:sp>
        <p:nvSpPr>
          <p:cNvPr id="20484" name="Rectangle 2"/>
          <p:cNvSpPr>
            <a:spLocks noGrp="1" noChangeArrowheads="1"/>
          </p:cNvSpPr>
          <p:nvPr>
            <p:ph type="title"/>
          </p:nvPr>
        </p:nvSpPr>
        <p:spPr/>
        <p:txBody>
          <a:bodyPr/>
          <a:lstStyle/>
          <a:p>
            <a:pPr eaLnBrk="1" hangingPunct="1"/>
            <a:r>
              <a:rPr lang="en-US" smtClean="0"/>
              <a:t>External Entities</a:t>
            </a:r>
          </a:p>
        </p:txBody>
      </p:sp>
      <p:sp>
        <p:nvSpPr>
          <p:cNvPr id="20485" name="Rectangle 3"/>
          <p:cNvSpPr>
            <a:spLocks noGrp="1" noChangeArrowheads="1"/>
          </p:cNvSpPr>
          <p:nvPr>
            <p:ph type="body" idx="1"/>
          </p:nvPr>
        </p:nvSpPr>
        <p:spPr/>
        <p:txBody>
          <a:bodyPr/>
          <a:lstStyle/>
          <a:p>
            <a:pPr eaLnBrk="1" hangingPunct="1"/>
            <a:r>
              <a:rPr lang="en-US" smtClean="0"/>
              <a:t>Represent another department, a business, a person, or a machine</a:t>
            </a:r>
          </a:p>
          <a:p>
            <a:pPr eaLnBrk="1" hangingPunct="1"/>
            <a:r>
              <a:rPr lang="en-US" smtClean="0"/>
              <a:t>A source or destination of data, outside the boundaries of the system</a:t>
            </a:r>
          </a:p>
          <a:p>
            <a:pPr eaLnBrk="1" hangingPunct="1"/>
            <a:r>
              <a:rPr lang="en-US" smtClean="0"/>
              <a:t>Should be named with a noun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Kendall &amp; Kendall	Copyright © 2014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a:t>7-</a:t>
            </a:r>
            <a:fld id="{BD18509A-F38B-41FA-8B2A-7988DC7CDBAB}" type="slidenum">
              <a:rPr lang="en-US"/>
              <a:pPr>
                <a:defRPr/>
              </a:pPr>
              <a:t>9</a:t>
            </a:fld>
            <a:endParaRPr lang="en-US"/>
          </a:p>
        </p:txBody>
      </p:sp>
      <p:sp>
        <p:nvSpPr>
          <p:cNvPr id="21508" name="Rectangle 2"/>
          <p:cNvSpPr>
            <a:spLocks noGrp="1" noChangeArrowheads="1"/>
          </p:cNvSpPr>
          <p:nvPr>
            <p:ph type="title"/>
          </p:nvPr>
        </p:nvSpPr>
        <p:spPr/>
        <p:txBody>
          <a:bodyPr/>
          <a:lstStyle/>
          <a:p>
            <a:pPr eaLnBrk="1" hangingPunct="1"/>
            <a:r>
              <a:rPr lang="en-US" smtClean="0"/>
              <a:t>Data Flow</a:t>
            </a:r>
          </a:p>
        </p:txBody>
      </p:sp>
      <p:sp>
        <p:nvSpPr>
          <p:cNvPr id="21509" name="Rectangle 3"/>
          <p:cNvSpPr>
            <a:spLocks noGrp="1" noChangeArrowheads="1"/>
          </p:cNvSpPr>
          <p:nvPr>
            <p:ph type="body" idx="1"/>
          </p:nvPr>
        </p:nvSpPr>
        <p:spPr/>
        <p:txBody>
          <a:bodyPr/>
          <a:lstStyle/>
          <a:p>
            <a:pPr eaLnBrk="1" hangingPunct="1"/>
            <a:r>
              <a:rPr lang="en-US" smtClean="0"/>
              <a:t>Shows movement of data from one point to another</a:t>
            </a:r>
          </a:p>
          <a:p>
            <a:pPr eaLnBrk="1" hangingPunct="1"/>
            <a:r>
              <a:rPr lang="en-US" smtClean="0"/>
              <a:t>Described with a noun</a:t>
            </a:r>
          </a:p>
          <a:p>
            <a:pPr eaLnBrk="1" hangingPunct="1"/>
            <a:r>
              <a:rPr lang="en-US" smtClean="0"/>
              <a:t>Arrowhead indicates the flow direction</a:t>
            </a:r>
          </a:p>
          <a:p>
            <a:pPr eaLnBrk="1" hangingPunct="1"/>
            <a:r>
              <a:rPr lang="en-US" smtClean="0"/>
              <a:t>Represents data about a person, place, or thing</a:t>
            </a:r>
          </a:p>
        </p:txBody>
      </p:sp>
    </p:spTree>
  </p:cSld>
  <p:clrMapOvr>
    <a:masterClrMapping/>
  </p:clrMapOvr>
</p:sld>
</file>

<file path=ppt/theme/theme1.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7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8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9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1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3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4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5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6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932</TotalTime>
  <Words>2732</Words>
  <Application>Microsoft Office PowerPoint</Application>
  <PresentationFormat>On-screen Show (4:3)</PresentationFormat>
  <Paragraphs>432</Paragraphs>
  <Slides>51</Slides>
  <Notes>51</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51</vt:i4>
      </vt:variant>
    </vt:vector>
  </HeadingPairs>
  <TitlesOfParts>
    <vt:vector size="68" baseType="lpstr">
      <vt:lpstr>Arial</vt:lpstr>
      <vt:lpstr>ＭＳ Ｐゴシック</vt:lpstr>
      <vt:lpstr>Tahoma</vt:lpstr>
      <vt:lpstr>Wingdings</vt:lpstr>
      <vt:lpstr>Times New Roman</vt:lpstr>
      <vt:lpstr>2_Kendall Master 2007</vt:lpstr>
      <vt:lpstr>Kendall Master 2007</vt:lpstr>
      <vt:lpstr>kendall8eTemplateA</vt:lpstr>
      <vt:lpstr>1_kendall8eTemplateA</vt:lpstr>
      <vt:lpstr>2_kendall8eTemplateA</vt:lpstr>
      <vt:lpstr>3_kendall8eTemplateA</vt:lpstr>
      <vt:lpstr>4_kendall8eTemplateA</vt:lpstr>
      <vt:lpstr>5_kendall8eTemplateA</vt:lpstr>
      <vt:lpstr>6_kendall8eTemplateA</vt:lpstr>
      <vt:lpstr>7_kendall8eTemplateA</vt:lpstr>
      <vt:lpstr>8_kendall8eTemplateA</vt:lpstr>
      <vt:lpstr>9_kendall8eTemplateA</vt:lpstr>
      <vt:lpstr>Using Data Flow Diagrams</vt:lpstr>
      <vt:lpstr>Learning Objectives</vt:lpstr>
      <vt:lpstr>Data Flow Diagrams</vt:lpstr>
      <vt:lpstr>Major Topics</vt:lpstr>
      <vt:lpstr>Advantages of the Data Flow Approach</vt:lpstr>
      <vt:lpstr>Basic Symbols</vt:lpstr>
      <vt:lpstr>The Four Basic Symbols Used in Data Flow Diagrams, Their Meanings, and Examples  (Figure 7.1)</vt:lpstr>
      <vt:lpstr>External Entities</vt:lpstr>
      <vt:lpstr>Data Flow</vt:lpstr>
      <vt:lpstr>Process</vt:lpstr>
      <vt:lpstr>Data Store</vt:lpstr>
      <vt:lpstr>Steps in Developing Data Flow Diagrams   (Figure 7.2)</vt:lpstr>
      <vt:lpstr>Creating the Context Diagram</vt:lpstr>
      <vt:lpstr>Basic Rules</vt:lpstr>
      <vt:lpstr>Context Diagram (Figure 7.3)</vt:lpstr>
      <vt:lpstr>Drawing Diagram 0</vt:lpstr>
      <vt:lpstr>Drawing Diagram 0 (continued)</vt:lpstr>
      <vt:lpstr>Note Greater Detail in Diagram 0 (Figure 7.3)</vt:lpstr>
      <vt:lpstr>Data Flow Diagram Levels</vt:lpstr>
      <vt:lpstr>Creating Child Diagrams</vt:lpstr>
      <vt:lpstr>Creating Child Diagrams (continued)</vt:lpstr>
      <vt:lpstr>Differences between the Parent Diagram (above) and the Child Diagram (below)    (Figure 7.4) </vt:lpstr>
      <vt:lpstr>Data Flow Diagrams Error Summary</vt:lpstr>
      <vt:lpstr>Data Flow Diagrams Error Summary (continued)</vt:lpstr>
      <vt:lpstr>Checking the Diagrams for Errors (Figure 7.5)</vt:lpstr>
      <vt:lpstr>Checking the Diagrams for Errors (continued Figure 7.5)</vt:lpstr>
      <vt:lpstr>Typical Errors that Can Occur in a Data Flow Diagram (Payroll Example)      (continued Figure 7.5)</vt:lpstr>
      <vt:lpstr>Logical and Physical Data Flow Diagrams</vt:lpstr>
      <vt:lpstr>Logical and Physical Data Flow Diagrams</vt:lpstr>
      <vt:lpstr>Features Common of Logical and Physical Data Flow Diagrams (Figure 7.7)</vt:lpstr>
      <vt:lpstr>The Progression of Models from Logical to Physical (Figure 7.8)</vt:lpstr>
      <vt:lpstr>Logical Data Flow Diagram Example (Figure 7.9)</vt:lpstr>
      <vt:lpstr>Physical Data Flow Diagram Example (Figure 7.9)</vt:lpstr>
      <vt:lpstr>Developing Logical Data Flow Diagrams</vt:lpstr>
      <vt:lpstr>Developing Physical Data Flow Diagrams</vt:lpstr>
      <vt:lpstr>Physical Data Flow Diagrams Contain Many Items Not Found in Logical Data Flow Diagrams (Figure 7.10)</vt:lpstr>
      <vt:lpstr>CRUD Matrix</vt:lpstr>
      <vt:lpstr>CRUD Matrix (Figure 7.11)</vt:lpstr>
      <vt:lpstr>Event Modeling and Data Flow Diagrams</vt:lpstr>
      <vt:lpstr>Event Response Tables</vt:lpstr>
      <vt:lpstr>An Event Response Table for an Internet Storefront (Figure 7.12)</vt:lpstr>
      <vt:lpstr>Data Flow Diagrams for the First Three Rows of the Internet Storefront Event Response Table (Figure 7.13)</vt:lpstr>
      <vt:lpstr>Use Cases and Data Flow Diagrams</vt:lpstr>
      <vt:lpstr>Partitioning Data Flow Diagrams</vt:lpstr>
      <vt:lpstr>Reasons for Partitioning</vt:lpstr>
      <vt:lpstr>Partitioning Websites</vt:lpstr>
      <vt:lpstr>Communicating Using  Data Flow Diagrams  </vt:lpstr>
      <vt:lpstr>Summary</vt:lpstr>
      <vt:lpstr>Summary (continued)</vt:lpstr>
      <vt:lpstr>Summary (continued)</vt:lpstr>
      <vt:lpstr>Slide 51</vt:lpstr>
    </vt:vector>
  </TitlesOfParts>
  <Company>Buena Vista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Assuming the Role of the Systems Analyst</dc:title>
  <dc:creator>BVU User</dc:creator>
  <cp:lastModifiedBy>Yaw Missah</cp:lastModifiedBy>
  <cp:revision>100</cp:revision>
  <dcterms:created xsi:type="dcterms:W3CDTF">2007-01-08T03:01:13Z</dcterms:created>
  <dcterms:modified xsi:type="dcterms:W3CDTF">2015-12-26T15:14:32Z</dcterms:modified>
</cp:coreProperties>
</file>