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3" r:id="rId3"/>
    <p:sldId id="355" r:id="rId4"/>
    <p:sldId id="356" r:id="rId5"/>
    <p:sldId id="305" r:id="rId6"/>
    <p:sldId id="306" r:id="rId7"/>
    <p:sldId id="307" r:id="rId8"/>
    <p:sldId id="357" r:id="rId9"/>
    <p:sldId id="358" r:id="rId10"/>
    <p:sldId id="368" r:id="rId11"/>
    <p:sldId id="308" r:id="rId12"/>
    <p:sldId id="309" r:id="rId13"/>
    <p:sldId id="310" r:id="rId14"/>
    <p:sldId id="359" r:id="rId15"/>
    <p:sldId id="311" r:id="rId16"/>
    <p:sldId id="312" r:id="rId17"/>
    <p:sldId id="313" r:id="rId18"/>
    <p:sldId id="314" r:id="rId19"/>
    <p:sldId id="315" r:id="rId20"/>
    <p:sldId id="360" r:id="rId21"/>
    <p:sldId id="361" r:id="rId22"/>
    <p:sldId id="362" r:id="rId23"/>
    <p:sldId id="363" r:id="rId24"/>
    <p:sldId id="364" r:id="rId25"/>
    <p:sldId id="365" r:id="rId26"/>
    <p:sldId id="366" r:id="rId27"/>
    <p:sldId id="367" r:id="rId28"/>
    <p:sldId id="369" r:id="rId29"/>
    <p:sldId id="316" r:id="rId30"/>
    <p:sldId id="317" r:id="rId31"/>
    <p:sldId id="318" r:id="rId32"/>
    <p:sldId id="319" r:id="rId33"/>
    <p:sldId id="320" r:id="rId34"/>
    <p:sldId id="321" r:id="rId35"/>
    <p:sldId id="323" r:id="rId36"/>
    <p:sldId id="322" r:id="rId37"/>
    <p:sldId id="324" r:id="rId38"/>
    <p:sldId id="325" r:id="rId39"/>
    <p:sldId id="326" r:id="rId40"/>
    <p:sldId id="327" r:id="rId41"/>
    <p:sldId id="328" r:id="rId42"/>
    <p:sldId id="329" r:id="rId43"/>
    <p:sldId id="330" r:id="rId44"/>
    <p:sldId id="370" r:id="rId45"/>
    <p:sldId id="331" r:id="rId46"/>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0" autoAdjust="0"/>
    <p:restoredTop sz="94660"/>
  </p:normalViewPr>
  <p:slideViewPr>
    <p:cSldViewPr snapToGrid="0">
      <p:cViewPr varScale="1">
        <p:scale>
          <a:sx n="105" d="100"/>
          <a:sy n="105" d="100"/>
        </p:scale>
        <p:origin x="6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4384-CC85-4C0D-B0A0-F2CE4259C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58DCFBA6-CD8E-46EF-BF45-5A62730DC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0EF14ED2-454E-4443-9502-0728AB70C365}"/>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5" name="Footer Placeholder 4">
            <a:extLst>
              <a:ext uri="{FF2B5EF4-FFF2-40B4-BE49-F238E27FC236}">
                <a16:creationId xmlns:a16="http://schemas.microsoft.com/office/drawing/2014/main" id="{ADE59AC2-69EC-4793-BBC1-91D561486D7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1FB2D07-E165-421F-AC48-94D24399F2D1}"/>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31923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8CFE-8DEE-4193-9630-BAC53517B803}"/>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789B830A-C44B-4C84-8574-9046853453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45EF0C31-02CF-4802-8292-E84A434111DD}"/>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5" name="Footer Placeholder 4">
            <a:extLst>
              <a:ext uri="{FF2B5EF4-FFF2-40B4-BE49-F238E27FC236}">
                <a16:creationId xmlns:a16="http://schemas.microsoft.com/office/drawing/2014/main" id="{0F12D2A4-B460-48B6-B224-8973D2F5622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9508240-D75F-4420-B870-47834DB774C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589901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2A15E-5D37-4C31-A98F-689209568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E12A647F-0283-485A-A880-5BF5D8343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70628FEA-3236-47D4-80C9-1E2E493E42D0}"/>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5" name="Footer Placeholder 4">
            <a:extLst>
              <a:ext uri="{FF2B5EF4-FFF2-40B4-BE49-F238E27FC236}">
                <a16:creationId xmlns:a16="http://schemas.microsoft.com/office/drawing/2014/main" id="{AAFA512A-4ED6-44E5-8DE8-A8F7712D881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B467281-01F3-4FFE-A39A-EF447957E31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38717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5733-C0C9-4F51-B4BE-13B82282EAEC}"/>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AE4E2A03-5179-4A0E-8F5E-7432A65A1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E8FD5B7F-835C-41F1-878F-15435B8D1344}"/>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5" name="Footer Placeholder 4">
            <a:extLst>
              <a:ext uri="{FF2B5EF4-FFF2-40B4-BE49-F238E27FC236}">
                <a16:creationId xmlns:a16="http://schemas.microsoft.com/office/drawing/2014/main" id="{ACF86391-5C77-46F4-A7C0-8B88EBB03A45}"/>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D045E14-4571-4A26-B7FC-84A65BF46B06}"/>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58045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DE07-DEC7-405E-BF51-E866C57174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B32DB5B8-2231-4BBA-8E17-7AAA295D6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8D3734-5BB8-483C-B0FF-769067626A25}"/>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5" name="Footer Placeholder 4">
            <a:extLst>
              <a:ext uri="{FF2B5EF4-FFF2-40B4-BE49-F238E27FC236}">
                <a16:creationId xmlns:a16="http://schemas.microsoft.com/office/drawing/2014/main" id="{CB384B51-2541-4E58-8871-FAC844C7947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1A20B28-95A2-43A2-A826-EF351FEF633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29315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E32E-F79A-4E0D-8A49-5B6929E2B991}"/>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91EAB2C2-AFFE-4E3F-883F-E6E11D3A7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C3B7BC61-CD04-4117-87FD-EE0FE0229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E99A950E-9CCC-4132-8CC0-2EB6ACBF2A52}"/>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6" name="Footer Placeholder 5">
            <a:extLst>
              <a:ext uri="{FF2B5EF4-FFF2-40B4-BE49-F238E27FC236}">
                <a16:creationId xmlns:a16="http://schemas.microsoft.com/office/drawing/2014/main" id="{77C32458-52B7-4661-8B7D-C364857DB30D}"/>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399105AF-30FD-4B0C-87BE-B07945475228}"/>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33945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3450-7426-49E3-97FA-EDF1547828B4}"/>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663A1C95-B122-43F5-9729-1556828FF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BA9CB1-906E-47A2-9512-758CFEE196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C3FE74A6-0DCD-4C15-A1BB-09A6E80747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8CD77-A847-4782-B32D-2EF3EA2BFB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5AE7D9AC-D1F2-49B1-89A5-89237B51D5C9}"/>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8" name="Footer Placeholder 7">
            <a:extLst>
              <a:ext uri="{FF2B5EF4-FFF2-40B4-BE49-F238E27FC236}">
                <a16:creationId xmlns:a16="http://schemas.microsoft.com/office/drawing/2014/main" id="{23675D11-BD05-4ABF-90B9-DA6486387D3D}"/>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8E29758D-AF25-4078-B2A8-1CCB5C79267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95930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DCC4-4B84-4E19-BB88-CC272A1D646F}"/>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6909DC92-9854-4CF2-BE70-8C372560B464}"/>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4" name="Footer Placeholder 3">
            <a:extLst>
              <a:ext uri="{FF2B5EF4-FFF2-40B4-BE49-F238E27FC236}">
                <a16:creationId xmlns:a16="http://schemas.microsoft.com/office/drawing/2014/main" id="{93F1E094-F342-4B6A-84F6-CF378B3206F4}"/>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9FAFB799-27FD-48E2-8169-6C32576A66F1}"/>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377355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DCC37-9074-415E-9AF4-454A648CDDDF}"/>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3" name="Footer Placeholder 2">
            <a:extLst>
              <a:ext uri="{FF2B5EF4-FFF2-40B4-BE49-F238E27FC236}">
                <a16:creationId xmlns:a16="http://schemas.microsoft.com/office/drawing/2014/main" id="{BF535EF8-0301-48A6-A939-D042CF446638}"/>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455241BB-23DA-4326-9D11-4069F375865B}"/>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73671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EAA2-4E81-4A49-B0AB-A49817153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0BB4A85E-ED93-4884-B4CA-B7071731C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FC174A6A-553F-450B-9413-D62B9E11E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C3B93-754F-47E9-B625-4E8ABC22A7FC}"/>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6" name="Footer Placeholder 5">
            <a:extLst>
              <a:ext uri="{FF2B5EF4-FFF2-40B4-BE49-F238E27FC236}">
                <a16:creationId xmlns:a16="http://schemas.microsoft.com/office/drawing/2014/main" id="{24A0B51A-CC4B-4129-ABF7-5002BEA5C80F}"/>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9A91C1F-FCEB-4032-9400-98B8BB78EE53}"/>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87688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527B-EC25-4EBA-B5BB-28BB252F4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E915D5D9-4765-4132-9A6A-2B7BC9129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BC412E0C-3F97-49D4-9F1F-5BA116669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E383E-0948-4A90-9C93-842828C350E2}"/>
              </a:ext>
            </a:extLst>
          </p:cNvPr>
          <p:cNvSpPr>
            <a:spLocks noGrp="1"/>
          </p:cNvSpPr>
          <p:nvPr>
            <p:ph type="dt" sz="half" idx="10"/>
          </p:nvPr>
        </p:nvSpPr>
        <p:spPr/>
        <p:txBody>
          <a:bodyPr/>
          <a:lstStyle/>
          <a:p>
            <a:fld id="{CE594328-F9CE-4496-8C5C-D37BE659C254}" type="datetimeFigureOut">
              <a:rPr lang="en-GH" smtClean="0"/>
              <a:t>06/04/2021</a:t>
            </a:fld>
            <a:endParaRPr lang="en-GH"/>
          </a:p>
        </p:txBody>
      </p:sp>
      <p:sp>
        <p:nvSpPr>
          <p:cNvPr id="6" name="Footer Placeholder 5">
            <a:extLst>
              <a:ext uri="{FF2B5EF4-FFF2-40B4-BE49-F238E27FC236}">
                <a16:creationId xmlns:a16="http://schemas.microsoft.com/office/drawing/2014/main" id="{D0B9D5E9-F30D-46C2-9539-AE32CC55075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E7959322-A9E0-4D21-9A73-B15B33117AA0}"/>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690702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E4799F-38DD-45A9-8770-A729003D7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EB0DB155-292B-4A4D-8D58-4A50ECA47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FAF261CA-182E-4FEB-812C-42507F6EF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94328-F9CE-4496-8C5C-D37BE659C254}" type="datetimeFigureOut">
              <a:rPr lang="en-GH" smtClean="0"/>
              <a:t>06/04/2021</a:t>
            </a:fld>
            <a:endParaRPr lang="en-GH"/>
          </a:p>
        </p:txBody>
      </p:sp>
      <p:sp>
        <p:nvSpPr>
          <p:cNvPr id="5" name="Footer Placeholder 4">
            <a:extLst>
              <a:ext uri="{FF2B5EF4-FFF2-40B4-BE49-F238E27FC236}">
                <a16:creationId xmlns:a16="http://schemas.microsoft.com/office/drawing/2014/main" id="{044E1EEE-3DEF-4E9B-A060-25692009A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9BBFAD6D-351A-4C1F-936D-8042A3A03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3FA0E-9C11-4B6D-9D77-F08CD77B5B92}" type="slidenum">
              <a:rPr lang="en-GH" smtClean="0"/>
              <a:t>‹#›</a:t>
            </a:fld>
            <a:endParaRPr lang="en-GH"/>
          </a:p>
        </p:txBody>
      </p:sp>
    </p:spTree>
    <p:extLst>
      <p:ext uri="{BB962C8B-B14F-4D97-AF65-F5344CB8AC3E}">
        <p14:creationId xmlns:p14="http://schemas.microsoft.com/office/powerpoint/2010/main" val="3556774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23CC-6D71-4974-95A1-DEB65BB0E582}"/>
              </a:ext>
            </a:extLst>
          </p:cNvPr>
          <p:cNvSpPr>
            <a:spLocks noGrp="1"/>
          </p:cNvSpPr>
          <p:nvPr>
            <p:ph type="ctrTitle"/>
          </p:nvPr>
        </p:nvSpPr>
        <p:spPr>
          <a:xfrm>
            <a:off x="1417982" y="1642165"/>
            <a:ext cx="9144000" cy="2387600"/>
          </a:xfrm>
        </p:spPr>
        <p:txBody>
          <a:bodyPr>
            <a:normAutofit/>
          </a:bodyPr>
          <a:lstStyle/>
          <a:p>
            <a:pPr eaLnBrk="1" hangingPunct="1">
              <a:spcBef>
                <a:spcPct val="0"/>
              </a:spcBef>
            </a:pPr>
            <a:r>
              <a:rPr lang="en-US" altLang="en-US" sz="6000" dirty="0"/>
              <a:t/>
            </a:r>
            <a:br>
              <a:rPr lang="en-US" altLang="en-US" sz="6000" dirty="0"/>
            </a:br>
            <a:r>
              <a:rPr lang="en-US" altLang="en-US" sz="1600" dirty="0">
                <a:latin typeface="Arial Rounded MT Bold" panose="020F0704030504030204" pitchFamily="34" charset="0"/>
              </a:rPr>
              <a:t/>
            </a:r>
            <a:br>
              <a:rPr lang="en-US" altLang="en-US" sz="1600" dirty="0">
                <a:latin typeface="Arial Rounded MT Bold" panose="020F0704030504030204" pitchFamily="34" charset="0"/>
              </a:rPr>
            </a:br>
            <a:r>
              <a:rPr lang="en-US" altLang="en-US" sz="4400" dirty="0">
                <a:latin typeface="Arial Rounded MT Bold" panose="020F0704030504030204" pitchFamily="34" charset="0"/>
              </a:rPr>
              <a:t>Dr Emmanuel Ahene</a:t>
            </a:r>
            <a:endParaRPr lang="en-US" altLang="en-US" sz="60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3B098856-8E3C-45F6-AC26-EF639BFFEC21}"/>
              </a:ext>
            </a:extLst>
          </p:cNvPr>
          <p:cNvSpPr>
            <a:spLocks noGrp="1"/>
          </p:cNvSpPr>
          <p:nvPr>
            <p:ph type="subTitle" idx="1"/>
          </p:nvPr>
        </p:nvSpPr>
        <p:spPr>
          <a:xfrm>
            <a:off x="1524000" y="2062650"/>
            <a:ext cx="9144000" cy="773315"/>
          </a:xfrm>
        </p:spPr>
        <p:txBody>
          <a:bodyPr>
            <a:normAutofit/>
          </a:bodyPr>
          <a:lstStyle/>
          <a:p>
            <a:r>
              <a:rPr lang="en-US" altLang="en-US" sz="4000" dirty="0"/>
              <a:t>Assembly Language Programming</a:t>
            </a:r>
            <a:endParaRPr lang="en-GH" sz="4000" dirty="0"/>
          </a:p>
        </p:txBody>
      </p:sp>
      <p:sp>
        <p:nvSpPr>
          <p:cNvPr id="4" name="Rectangle 2">
            <a:extLst>
              <a:ext uri="{FF2B5EF4-FFF2-40B4-BE49-F238E27FC236}">
                <a16:creationId xmlns:a16="http://schemas.microsoft.com/office/drawing/2014/main" id="{ABD6F3BE-344E-4A2E-BCD2-01357C07F664}"/>
              </a:ext>
            </a:extLst>
          </p:cNvPr>
          <p:cNvSpPr txBox="1">
            <a:spLocks noChangeArrowheads="1"/>
          </p:cNvSpPr>
          <p:nvPr/>
        </p:nvSpPr>
        <p:spPr>
          <a:xfrm>
            <a:off x="1981200" y="285750"/>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r>
              <a:rPr lang="en-US" altLang="en-US" sz="4400" dirty="0">
                <a:latin typeface="Comic Sans MS" panose="030F0702030302020204" pitchFamily="66" charset="0"/>
                <a:cs typeface="Aharoni" panose="02010803020104030203" pitchFamily="2" charset="-79"/>
              </a:rPr>
              <a:t>Beyond basics –</a:t>
            </a:r>
            <a:r>
              <a:rPr lang="en-US" altLang="en-US" sz="4400" dirty="0" smtClean="0">
                <a:latin typeface="Comic Sans MS" panose="030F0702030302020204" pitchFamily="66" charset="0"/>
                <a:cs typeface="Aharoni" panose="02010803020104030203" pitchFamily="2" charset="-79"/>
              </a:rPr>
              <a:t>L4 </a:t>
            </a:r>
            <a:endParaRPr lang="en-US" altLang="en-US" sz="2800" dirty="0">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2126938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8607-EDA9-4326-9ECF-A741DD9A889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B1126AE-9AB1-4559-AE72-DC2F96485E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578"/>
          <a:stretch/>
        </p:blipFill>
        <p:spPr>
          <a:xfrm>
            <a:off x="72656" y="0"/>
            <a:ext cx="12046688" cy="6113936"/>
          </a:xfrm>
        </p:spPr>
      </p:pic>
    </p:spTree>
    <p:extLst>
      <p:ext uri="{BB962C8B-B14F-4D97-AF65-F5344CB8AC3E}">
        <p14:creationId xmlns:p14="http://schemas.microsoft.com/office/powerpoint/2010/main" val="1980322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solidFill>
                  <a:schemeClr val="accent1"/>
                </a:solidFill>
                <a:latin typeface="Comic Sans MS" panose="030F0702030302020204" pitchFamily="66" charset="0"/>
              </a:rPr>
              <a:t>Index Registers</a:t>
            </a:r>
            <a:endParaRPr lang="en-GH" b="1" dirty="0">
              <a:solidFill>
                <a:schemeClr val="accent1"/>
              </a:solidFill>
              <a:latin typeface="Comic Sans MS" panose="030F0702030302020204" pitchFamily="66" charset="0"/>
            </a:endParaRPr>
          </a:p>
        </p:txBody>
      </p:sp>
      <p:sp>
        <p:nvSpPr>
          <p:cNvPr id="4" name="Content Placeholder 3">
            <a:extLst>
              <a:ext uri="{FF2B5EF4-FFF2-40B4-BE49-F238E27FC236}">
                <a16:creationId xmlns:a16="http://schemas.microsoft.com/office/drawing/2014/main" id="{BCD640D8-9626-4945-9608-0096A8C7B71C}"/>
              </a:ext>
            </a:extLst>
          </p:cNvPr>
          <p:cNvSpPr>
            <a:spLocks noGrp="1"/>
          </p:cNvSpPr>
          <p:nvPr>
            <p:ph idx="1"/>
          </p:nvPr>
        </p:nvSpPr>
        <p:spPr>
          <a:xfrm>
            <a:off x="838200" y="1595887"/>
            <a:ext cx="10515600" cy="4581076"/>
          </a:xfrm>
        </p:spPr>
        <p:txBody>
          <a:bodyPr>
            <a:normAutofit/>
          </a:bodyPr>
          <a:lstStyle/>
          <a:p>
            <a:r>
              <a:rPr lang="en-US" sz="3200" dirty="0">
                <a:latin typeface="Arial Rounded MT Bold" panose="020F0704030504030204" pitchFamily="34" charset="0"/>
              </a:rPr>
              <a:t>The 32-bit index registers ESI and EDI and their 16-bit rightmost portions SI and DI are used for indexed addressing and sometimes used in addition and subtraction. </a:t>
            </a:r>
          </a:p>
          <a:p>
            <a:r>
              <a:rPr lang="en-US" sz="3200" dirty="0">
                <a:latin typeface="Arial Rounded MT Bold" panose="020F0704030504030204" pitchFamily="34" charset="0"/>
              </a:rPr>
              <a:t>There are two sets of index pointers: </a:t>
            </a:r>
          </a:p>
          <a:p>
            <a:r>
              <a:rPr lang="en-US" sz="3200" dirty="0">
                <a:latin typeface="Arial Rounded MT Bold" panose="020F0704030504030204" pitchFamily="34" charset="0"/>
              </a:rPr>
              <a:t> </a:t>
            </a:r>
            <a:r>
              <a:rPr lang="en-US" sz="3200" b="1" dirty="0">
                <a:latin typeface="Arial Rounded MT Bold" panose="020F0704030504030204" pitchFamily="34" charset="0"/>
              </a:rPr>
              <a:t>Source Index (SI)</a:t>
            </a:r>
            <a:r>
              <a:rPr lang="en-US" sz="3200" dirty="0">
                <a:latin typeface="Arial Rounded MT Bold" panose="020F0704030504030204" pitchFamily="34" charset="0"/>
              </a:rPr>
              <a:t> - it is used as source index for string operations</a:t>
            </a:r>
          </a:p>
          <a:p>
            <a:r>
              <a:rPr lang="en-US" sz="3200" dirty="0">
                <a:latin typeface="Arial Rounded MT Bold" panose="020F0704030504030204" pitchFamily="34" charset="0"/>
              </a:rPr>
              <a:t> </a:t>
            </a:r>
            <a:r>
              <a:rPr lang="en-US" sz="3200" b="1" dirty="0">
                <a:latin typeface="Arial Rounded MT Bold" panose="020F0704030504030204" pitchFamily="34" charset="0"/>
              </a:rPr>
              <a:t>Destination Index (DI</a:t>
            </a:r>
            <a:r>
              <a:rPr lang="en-US" sz="3200" dirty="0">
                <a:latin typeface="Arial Rounded MT Bold" panose="020F0704030504030204" pitchFamily="34" charset="0"/>
              </a:rPr>
              <a:t>) - it is used as destination index for string operations.</a:t>
            </a:r>
            <a:endParaRPr lang="en-GH" sz="3200" dirty="0">
              <a:latin typeface="Arial Rounded MT Bold" panose="020F0704030504030204" pitchFamily="34" charset="0"/>
            </a:endParaRPr>
          </a:p>
        </p:txBody>
      </p:sp>
    </p:spTree>
    <p:extLst>
      <p:ext uri="{BB962C8B-B14F-4D97-AF65-F5344CB8AC3E}">
        <p14:creationId xmlns:p14="http://schemas.microsoft.com/office/powerpoint/2010/main" val="2875874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Index Registers</a:t>
            </a:r>
            <a:endParaRPr lang="en-GH" b="1" dirty="0">
              <a:latin typeface="Comic Sans MS" panose="030F0702030302020204" pitchFamily="66" charset="0"/>
            </a:endParaRPr>
          </a:p>
        </p:txBody>
      </p:sp>
      <p:pic>
        <p:nvPicPr>
          <p:cNvPr id="5" name="Content Placeholder 4">
            <a:extLst>
              <a:ext uri="{FF2B5EF4-FFF2-40B4-BE49-F238E27FC236}">
                <a16:creationId xmlns:a16="http://schemas.microsoft.com/office/drawing/2014/main" id="{749ABCAC-FC26-4E2D-BD38-594ABC9608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907383" cy="3019846"/>
          </a:xfrm>
        </p:spPr>
      </p:pic>
    </p:spTree>
    <p:extLst>
      <p:ext uri="{BB962C8B-B14F-4D97-AF65-F5344CB8AC3E}">
        <p14:creationId xmlns:p14="http://schemas.microsoft.com/office/powerpoint/2010/main" val="115673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solidFill>
                  <a:schemeClr val="accent6"/>
                </a:solidFill>
                <a:effectLst>
                  <a:outerShdw blurRad="38100" dist="38100" dir="2700000" algn="tl">
                    <a:srgbClr val="000000">
                      <a:alpha val="43137"/>
                    </a:srgbClr>
                  </a:outerShdw>
                </a:effectLst>
                <a:latin typeface="Comic Sans MS" panose="030F0702030302020204" pitchFamily="66" charset="0"/>
              </a:rPr>
              <a:t>Control Registers</a:t>
            </a:r>
            <a:endParaRPr lang="en-GH" b="1" dirty="0">
              <a:solidFill>
                <a:schemeClr val="accent6"/>
              </a:solidFill>
              <a:effectLst>
                <a:outerShdw blurRad="38100" dist="38100" dir="2700000" algn="tl">
                  <a:srgbClr val="000000">
                    <a:alpha val="43137"/>
                  </a:srgbClr>
                </a:outerShdw>
              </a:effectLst>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5110449"/>
          </a:xfrm>
        </p:spPr>
        <p:txBody>
          <a:bodyPr>
            <a:normAutofit lnSpcReduction="10000"/>
          </a:bodyPr>
          <a:lstStyle/>
          <a:p>
            <a:r>
              <a:rPr lang="en-US" sz="3600" dirty="0">
                <a:latin typeface="Arial Rounded MT Bold" panose="020F0704030504030204" pitchFamily="34" charset="0"/>
              </a:rPr>
              <a:t>The 32-bit/64 bit instruction pointer register and 32-bit/64 bit flags register combined are considered as the </a:t>
            </a:r>
            <a:r>
              <a:rPr lang="en-US" sz="3600" dirty="0">
                <a:solidFill>
                  <a:srgbClr val="FF0000"/>
                </a:solidFill>
                <a:latin typeface="Arial Rounded MT Bold" panose="020F0704030504030204" pitchFamily="34" charset="0"/>
              </a:rPr>
              <a:t>control registers</a:t>
            </a:r>
            <a:r>
              <a:rPr lang="en-US" sz="3600" dirty="0">
                <a:latin typeface="Arial Rounded MT Bold" panose="020F0704030504030204" pitchFamily="34" charset="0"/>
              </a:rPr>
              <a:t>. </a:t>
            </a:r>
          </a:p>
          <a:p>
            <a:endParaRPr lang="en-US" sz="3600" dirty="0">
              <a:latin typeface="Arial Rounded MT Bold" panose="020F0704030504030204" pitchFamily="34" charset="0"/>
            </a:endParaRPr>
          </a:p>
          <a:p>
            <a:r>
              <a:rPr lang="en-US" sz="3600" dirty="0">
                <a:latin typeface="Arial Rounded MT Bold" panose="020F0704030504030204" pitchFamily="34" charset="0"/>
              </a:rPr>
              <a:t>Many instructions involve comparisons and mathematical calculations and change the status of the flags and some other conditional instructions test the value of these status flags to take the control flow to other location.</a:t>
            </a:r>
            <a:endParaRPr lang="en-GH" sz="3600" dirty="0">
              <a:latin typeface="Arial Rounded MT Bold" panose="020F0704030504030204" pitchFamily="34" charset="0"/>
            </a:endParaRPr>
          </a:p>
        </p:txBody>
      </p:sp>
    </p:spTree>
    <p:extLst>
      <p:ext uri="{BB962C8B-B14F-4D97-AF65-F5344CB8AC3E}">
        <p14:creationId xmlns:p14="http://schemas.microsoft.com/office/powerpoint/2010/main" val="1035003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3D0E-FD59-418B-BDAE-53BA83B66F3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508F1AC-C2C9-40BC-83AC-DDC44474AF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181"/>
          <a:stretch/>
        </p:blipFill>
        <p:spPr>
          <a:xfrm>
            <a:off x="0" y="0"/>
            <a:ext cx="12192000" cy="5850681"/>
          </a:xfrm>
        </p:spPr>
      </p:pic>
    </p:spTree>
    <p:extLst>
      <p:ext uri="{BB962C8B-B14F-4D97-AF65-F5344CB8AC3E}">
        <p14:creationId xmlns:p14="http://schemas.microsoft.com/office/powerpoint/2010/main" val="3195310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85657"/>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Control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4684593"/>
          </a:xfrm>
        </p:spPr>
        <p:txBody>
          <a:bodyPr>
            <a:normAutofit/>
          </a:bodyPr>
          <a:lstStyle/>
          <a:p>
            <a:pPr marL="0" indent="0">
              <a:buNone/>
            </a:pPr>
            <a:r>
              <a:rPr lang="en-US" sz="3200" dirty="0">
                <a:latin typeface="Arial Rounded MT Bold" panose="020F0704030504030204" pitchFamily="34" charset="0"/>
              </a:rPr>
              <a:t>The common flag bits are: </a:t>
            </a:r>
          </a:p>
          <a:p>
            <a:r>
              <a:rPr lang="en-US" sz="3200" b="1" dirty="0">
                <a:latin typeface="Arial Rounded MT Bold" panose="020F0704030504030204" pitchFamily="34" charset="0"/>
              </a:rPr>
              <a:t>Overflow Flag (OF): </a:t>
            </a:r>
            <a:r>
              <a:rPr lang="en-US" sz="3200" dirty="0">
                <a:latin typeface="Arial Rounded MT Bold" panose="020F0704030504030204" pitchFamily="34" charset="0"/>
              </a:rPr>
              <a:t>indicates the overflow of a high-order bit (leftmost bit) of data after a signed arithmetic operation. </a:t>
            </a:r>
          </a:p>
          <a:p>
            <a:r>
              <a:rPr lang="en-US" sz="3200" b="1" dirty="0">
                <a:latin typeface="Arial Rounded MT Bold" panose="020F0704030504030204" pitchFamily="34" charset="0"/>
              </a:rPr>
              <a:t>Direction Flag (DF): </a:t>
            </a:r>
            <a:r>
              <a:rPr lang="en-US" sz="3200" dirty="0">
                <a:latin typeface="Arial Rounded MT Bold" panose="020F0704030504030204" pitchFamily="34" charset="0"/>
              </a:rPr>
              <a:t>determines left or right direction for moving or comparing string data. When the DF value is 0, the string operation takes left-to-right direction and when the value is set to 1, the string operation takes right-to-left direction</a:t>
            </a:r>
            <a:endParaRPr lang="en-GH" sz="4400" dirty="0">
              <a:latin typeface="Arial Rounded MT Bold" panose="020F0704030504030204" pitchFamily="34" charset="0"/>
            </a:endParaRPr>
          </a:p>
        </p:txBody>
      </p:sp>
    </p:spTree>
    <p:extLst>
      <p:ext uri="{BB962C8B-B14F-4D97-AF65-F5344CB8AC3E}">
        <p14:creationId xmlns:p14="http://schemas.microsoft.com/office/powerpoint/2010/main" val="1201786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Control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4684593"/>
          </a:xfrm>
        </p:spPr>
        <p:txBody>
          <a:bodyPr>
            <a:normAutofit/>
          </a:bodyPr>
          <a:lstStyle/>
          <a:p>
            <a:r>
              <a:rPr lang="en-US" sz="3200" b="1" dirty="0">
                <a:latin typeface="Arial Rounded MT Bold" panose="020F0704030504030204" pitchFamily="34" charset="0"/>
              </a:rPr>
              <a:t>Interrupt Flag (IF): </a:t>
            </a:r>
            <a:r>
              <a:rPr lang="en-US" sz="3200" dirty="0">
                <a:latin typeface="Arial Rounded MT Bold" panose="020F0704030504030204" pitchFamily="34" charset="0"/>
              </a:rPr>
              <a:t>determines whether the external interrupts like, keyboard entry etc. are to be ignored or processed. It disables the external interrupt when the value is 0 and enables interrupts when set to 1.</a:t>
            </a:r>
          </a:p>
          <a:p>
            <a:r>
              <a:rPr lang="en-US" sz="3200" b="1" dirty="0">
                <a:latin typeface="Arial Rounded MT Bold" panose="020F0704030504030204" pitchFamily="34" charset="0"/>
              </a:rPr>
              <a:t>Trap Flag (TF): </a:t>
            </a:r>
            <a:r>
              <a:rPr lang="en-US" sz="3200" dirty="0">
                <a:latin typeface="Arial Rounded MT Bold" panose="020F0704030504030204" pitchFamily="34" charset="0"/>
              </a:rPr>
              <a:t>allows setting the operation of the processor in single-step mode. The DEBUG program we used sets the trap flag, so we could step through the execution one instruction at a time.</a:t>
            </a:r>
            <a:endParaRPr lang="en-GH" sz="4400" dirty="0">
              <a:latin typeface="Arial Rounded MT Bold" panose="020F0704030504030204" pitchFamily="34" charset="0"/>
            </a:endParaRPr>
          </a:p>
        </p:txBody>
      </p:sp>
    </p:spTree>
    <p:extLst>
      <p:ext uri="{BB962C8B-B14F-4D97-AF65-F5344CB8AC3E}">
        <p14:creationId xmlns:p14="http://schemas.microsoft.com/office/powerpoint/2010/main" val="4156707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Control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4684593"/>
          </a:xfrm>
        </p:spPr>
        <p:txBody>
          <a:bodyPr>
            <a:normAutofit/>
          </a:bodyPr>
          <a:lstStyle/>
          <a:p>
            <a:r>
              <a:rPr lang="en-US" sz="3200" b="1" dirty="0">
                <a:latin typeface="Arial Rounded MT Bold" panose="020F0704030504030204" pitchFamily="34" charset="0"/>
              </a:rPr>
              <a:t>Sign Flag (SF): </a:t>
            </a:r>
            <a:r>
              <a:rPr lang="en-US" sz="3200" dirty="0">
                <a:latin typeface="Arial Rounded MT Bold" panose="020F0704030504030204" pitchFamily="34" charset="0"/>
              </a:rPr>
              <a:t>shows the sign of the result of an arithmetic operation. This flag is set according to the sign of a data item following the arithmetic operation. The sign is indicated by the high-order of leftmost bit. A positive result clears the value of SF to 0 and negative result sets it to 1. </a:t>
            </a:r>
          </a:p>
          <a:p>
            <a:r>
              <a:rPr lang="en-US" sz="3200" b="1" dirty="0">
                <a:latin typeface="Arial Rounded MT Bold" panose="020F0704030504030204" pitchFamily="34" charset="0"/>
              </a:rPr>
              <a:t>Zero Flag (ZF): </a:t>
            </a:r>
            <a:r>
              <a:rPr lang="en-US" sz="3200" dirty="0">
                <a:latin typeface="Arial Rounded MT Bold" panose="020F0704030504030204" pitchFamily="34" charset="0"/>
              </a:rPr>
              <a:t>indicates the result of an arithmetic or comparison operation. A nonzero result clears the zero flag to 0, and a zero result sets it to 1</a:t>
            </a:r>
            <a:endParaRPr lang="en-GH" sz="4400" dirty="0">
              <a:latin typeface="Arial Rounded MT Bold" panose="020F0704030504030204" pitchFamily="34" charset="0"/>
            </a:endParaRPr>
          </a:p>
        </p:txBody>
      </p:sp>
    </p:spTree>
    <p:extLst>
      <p:ext uri="{BB962C8B-B14F-4D97-AF65-F5344CB8AC3E}">
        <p14:creationId xmlns:p14="http://schemas.microsoft.com/office/powerpoint/2010/main" val="2197618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Control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4684593"/>
          </a:xfrm>
        </p:spPr>
        <p:txBody>
          <a:bodyPr>
            <a:normAutofit/>
          </a:bodyPr>
          <a:lstStyle/>
          <a:p>
            <a:r>
              <a:rPr lang="en-US" sz="3200" b="1" dirty="0">
                <a:latin typeface="Arial Rounded MT Bold" panose="020F0704030504030204" pitchFamily="34" charset="0"/>
              </a:rPr>
              <a:t>Auxiliary Carry Flag (AF): </a:t>
            </a:r>
            <a:r>
              <a:rPr lang="en-US" sz="3200" dirty="0">
                <a:latin typeface="Arial Rounded MT Bold" panose="020F0704030504030204" pitchFamily="34" charset="0"/>
              </a:rPr>
              <a:t>contains the carry from bit 3 to bit 4 following an arithmetic operation; used for specialized arithmetic. The AF is set when a 1-byte arithmetic operation causes a carry from bit 3 into bit 4. </a:t>
            </a:r>
          </a:p>
          <a:p>
            <a:r>
              <a:rPr lang="en-US" sz="3200" b="1" dirty="0">
                <a:latin typeface="Arial Rounded MT Bold" panose="020F0704030504030204" pitchFamily="34" charset="0"/>
              </a:rPr>
              <a:t>Parity Flag (PF): </a:t>
            </a:r>
            <a:r>
              <a:rPr lang="en-US" sz="3200" dirty="0">
                <a:latin typeface="Arial Rounded MT Bold" panose="020F0704030504030204" pitchFamily="34" charset="0"/>
              </a:rPr>
              <a:t>indicates the total number of 1-bits in the result obtained from an arithmetic operation. An even number of 1-bits clears the parity flag to 0 and an odd number of 1-bits sets the parity flag to 1.</a:t>
            </a:r>
            <a:endParaRPr lang="en-GH" sz="4400" dirty="0">
              <a:latin typeface="Arial Rounded MT Bold" panose="020F0704030504030204" pitchFamily="34" charset="0"/>
            </a:endParaRPr>
          </a:p>
        </p:txBody>
      </p:sp>
    </p:spTree>
    <p:extLst>
      <p:ext uri="{BB962C8B-B14F-4D97-AF65-F5344CB8AC3E}">
        <p14:creationId xmlns:p14="http://schemas.microsoft.com/office/powerpoint/2010/main" val="3128435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Control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903850"/>
            <a:ext cx="10515600" cy="4684593"/>
          </a:xfrm>
        </p:spPr>
        <p:txBody>
          <a:bodyPr>
            <a:normAutofit/>
          </a:bodyPr>
          <a:lstStyle/>
          <a:p>
            <a:r>
              <a:rPr lang="en-US" sz="3200" b="1" dirty="0">
                <a:latin typeface="Arial Rounded MT Bold" panose="020F0704030504030204" pitchFamily="34" charset="0"/>
              </a:rPr>
              <a:t>Carry Flag (CF): </a:t>
            </a:r>
            <a:r>
              <a:rPr lang="en-US" sz="3200" dirty="0">
                <a:latin typeface="Arial Rounded MT Bold" panose="020F0704030504030204" pitchFamily="34" charset="0"/>
              </a:rPr>
              <a:t>contains the carry of 0 or 1 from a high-order bit (leftmost) after an arithmetic operation. It also stores the contents of last bit of a shift or rotate operation.</a:t>
            </a:r>
          </a:p>
          <a:p>
            <a:r>
              <a:rPr lang="en-US" sz="3200" dirty="0">
                <a:latin typeface="Arial Rounded MT Bold" panose="020F0704030504030204" pitchFamily="34" charset="0"/>
              </a:rPr>
              <a:t>The following table indicates the position of flag bits in the 16-bit Flags register:</a:t>
            </a:r>
            <a:endParaRPr lang="en-GH" sz="44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524A94ED-24BE-44FD-AD7E-46487234B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122" y="4729551"/>
            <a:ext cx="10515600" cy="1018368"/>
          </a:xfrm>
          <a:prstGeom prst="rect">
            <a:avLst/>
          </a:prstGeom>
        </p:spPr>
      </p:pic>
    </p:spTree>
    <p:extLst>
      <p:ext uri="{BB962C8B-B14F-4D97-AF65-F5344CB8AC3E}">
        <p14:creationId xmlns:p14="http://schemas.microsoft.com/office/powerpoint/2010/main" val="2365041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D1A164-BDC4-4642-BB38-B1B6C04ABA56}"/>
              </a:ext>
            </a:extLst>
          </p:cNvPr>
          <p:cNvSpPr>
            <a:spLocks noGrp="1"/>
          </p:cNvSpPr>
          <p:nvPr>
            <p:ph idx="1"/>
          </p:nvPr>
        </p:nvSpPr>
        <p:spPr>
          <a:xfrm>
            <a:off x="838200" y="1222494"/>
            <a:ext cx="11171583" cy="5330875"/>
          </a:xfrm>
        </p:spPr>
        <p:txBody>
          <a:bodyPr>
            <a:normAutofit fontScale="85000" lnSpcReduction="20000"/>
          </a:bodyPr>
          <a:lstStyle/>
          <a:p>
            <a:r>
              <a:rPr lang="en-US" sz="4400" b="1" dirty="0">
                <a:latin typeface="Arial Rounded MT Bold" panose="020F0704030504030204" pitchFamily="34" charset="0"/>
              </a:rPr>
              <a:t>Hello_world.asm ; </a:t>
            </a:r>
          </a:p>
          <a:p>
            <a:pPr marL="0" indent="0">
              <a:buNone/>
            </a:pPr>
            <a:r>
              <a:rPr lang="en-US" sz="3800" dirty="0">
                <a:latin typeface="Arial Rounded MT Bold" panose="020F0704030504030204" pitchFamily="34" charset="0"/>
              </a:rPr>
              <a:t>displays hello world</a:t>
            </a:r>
            <a:endParaRPr lang="en-US" sz="5200" dirty="0">
              <a:latin typeface="Arial Rounded MT Bold" panose="020F0704030504030204" pitchFamily="34" charset="0"/>
            </a:endParaRPr>
          </a:p>
          <a:p>
            <a:r>
              <a:rPr lang="en-US" sz="4800" b="1" dirty="0">
                <a:latin typeface="Arial Rounded MT Bold" panose="020F0704030504030204" pitchFamily="34" charset="0"/>
              </a:rPr>
              <a:t>Addition.asm / Subtraction.asm </a:t>
            </a:r>
            <a:r>
              <a:rPr lang="en-US" sz="3500" dirty="0">
                <a:latin typeface="Arial Rounded MT Bold" panose="020F0704030504030204" pitchFamily="34" charset="0"/>
              </a:rPr>
              <a:t>; add/subtract two numbers and display the answer to screen</a:t>
            </a:r>
          </a:p>
          <a:p>
            <a:r>
              <a:rPr lang="en-US" sz="4800" b="1" dirty="0">
                <a:latin typeface="Arial Rounded MT Bold" panose="020F0704030504030204" pitchFamily="34" charset="0"/>
              </a:rPr>
              <a:t>Compare.asm  ; </a:t>
            </a:r>
          </a:p>
          <a:p>
            <a:r>
              <a:rPr lang="en-US" sz="3500" dirty="0">
                <a:latin typeface="Arial Rounded MT Bold" panose="020F0704030504030204" pitchFamily="34" charset="0"/>
              </a:rPr>
              <a:t>compares 3 numbers for the greatest</a:t>
            </a:r>
          </a:p>
          <a:p>
            <a:pPr marL="0" indent="0">
              <a:buNone/>
            </a:pPr>
            <a:r>
              <a:rPr lang="en-US" sz="3600" dirty="0">
                <a:solidFill>
                  <a:srgbClr val="FF0000"/>
                </a:solidFill>
                <a:latin typeface="Arial Rounded MT Bold" panose="020F0704030504030204" pitchFamily="34" charset="0"/>
              </a:rPr>
              <a:t>See WhatsApp group for sample codes</a:t>
            </a:r>
          </a:p>
          <a:p>
            <a:pPr marL="0" indent="0">
              <a:buNone/>
            </a:pPr>
            <a:endParaRPr lang="en-US" sz="3500" dirty="0">
              <a:latin typeface="Arial Rounded MT Bold" panose="020F0704030504030204" pitchFamily="34" charset="0"/>
            </a:endParaRPr>
          </a:p>
          <a:p>
            <a:r>
              <a:rPr lang="en-US" sz="4800" b="1" dirty="0">
                <a:latin typeface="Arial Rounded MT Bold" panose="020F0704030504030204" pitchFamily="34" charset="0"/>
              </a:rPr>
              <a:t>Assignment: </a:t>
            </a:r>
          </a:p>
          <a:p>
            <a:pPr marL="0" indent="0">
              <a:buNone/>
            </a:pPr>
            <a:r>
              <a:rPr lang="en-US" sz="4800" b="1" dirty="0">
                <a:latin typeface="Arial Rounded MT Bold" panose="020F0704030504030204" pitchFamily="34" charset="0"/>
              </a:rPr>
              <a:t>Write the compare.asm code in 64 bits.         </a:t>
            </a:r>
            <a:r>
              <a:rPr lang="en-US" b="1" dirty="0">
                <a:solidFill>
                  <a:srgbClr val="FF0000"/>
                </a:solidFill>
                <a:latin typeface="Arial Rounded MT Bold" panose="020F0704030504030204" pitchFamily="34" charset="0"/>
              </a:rPr>
              <a:t>To be submitted on 3/06/2021</a:t>
            </a:r>
            <a:endParaRPr lang="en-US" sz="3600" b="1" dirty="0">
              <a:solidFill>
                <a:srgbClr val="FF0000"/>
              </a:solidFill>
              <a:latin typeface="Arial Rounded MT Bold" panose="020F0704030504030204" pitchFamily="34" charset="0"/>
            </a:endParaRPr>
          </a:p>
        </p:txBody>
      </p:sp>
      <p:sp>
        <p:nvSpPr>
          <p:cNvPr id="5" name="Rectangle 2">
            <a:extLst>
              <a:ext uri="{FF2B5EF4-FFF2-40B4-BE49-F238E27FC236}">
                <a16:creationId xmlns:a16="http://schemas.microsoft.com/office/drawing/2014/main" id="{C82DC1E8-9A4E-4C40-920A-B7EE9E7B9EE2}"/>
              </a:ext>
            </a:extLst>
          </p:cNvPr>
          <p:cNvSpPr txBox="1">
            <a:spLocks noChangeArrowheads="1"/>
          </p:cNvSpPr>
          <p:nvPr/>
        </p:nvSpPr>
        <p:spPr>
          <a:xfrm>
            <a:off x="732183" y="138439"/>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6" name="Title 1">
            <a:extLst>
              <a:ext uri="{FF2B5EF4-FFF2-40B4-BE49-F238E27FC236}">
                <a16:creationId xmlns:a16="http://schemas.microsoft.com/office/drawing/2014/main" id="{1619A6BF-CC08-4A31-A03A-E03D5C03AB47}"/>
              </a:ext>
            </a:extLst>
          </p:cNvPr>
          <p:cNvSpPr txBox="1">
            <a:spLocks/>
          </p:cNvSpPr>
          <p:nvPr/>
        </p:nvSpPr>
        <p:spPr>
          <a:xfrm>
            <a:off x="732183" y="-1030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omic Sans MS" panose="030F0702030302020204" pitchFamily="66" charset="0"/>
              </a:rPr>
              <a:t>Sample programs done:</a:t>
            </a:r>
          </a:p>
        </p:txBody>
      </p:sp>
    </p:spTree>
    <p:extLst>
      <p:ext uri="{BB962C8B-B14F-4D97-AF65-F5344CB8AC3E}">
        <p14:creationId xmlns:p14="http://schemas.microsoft.com/office/powerpoint/2010/main" val="2979046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6D28-12EB-4476-B4EB-9112E0A18CB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70E718D-6AAD-4EA4-A2B9-E4FF79EA5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669"/>
          <a:stretch/>
        </p:blipFill>
        <p:spPr>
          <a:xfrm>
            <a:off x="0" y="8192"/>
            <a:ext cx="12192000" cy="5453652"/>
          </a:xfrm>
        </p:spPr>
      </p:pic>
    </p:spTree>
    <p:extLst>
      <p:ext uri="{BB962C8B-B14F-4D97-AF65-F5344CB8AC3E}">
        <p14:creationId xmlns:p14="http://schemas.microsoft.com/office/powerpoint/2010/main" val="860942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E377-2A8D-442E-AACD-B9B317909C9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C3D5010-68D6-4EA2-8111-9F3246A44B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279"/>
          <a:stretch/>
        </p:blipFill>
        <p:spPr>
          <a:xfrm>
            <a:off x="0" y="0"/>
            <a:ext cx="12231884" cy="5734564"/>
          </a:xfrm>
        </p:spPr>
      </p:pic>
    </p:spTree>
    <p:extLst>
      <p:ext uri="{BB962C8B-B14F-4D97-AF65-F5344CB8AC3E}">
        <p14:creationId xmlns:p14="http://schemas.microsoft.com/office/powerpoint/2010/main" val="1118732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C9AC-162B-454F-B612-815A9CD246B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699569D-1F55-463B-8714-293BDF24BB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451"/>
          <a:stretch/>
        </p:blipFill>
        <p:spPr>
          <a:xfrm>
            <a:off x="0" y="0"/>
            <a:ext cx="12192000" cy="5712224"/>
          </a:xfrm>
        </p:spPr>
      </p:pic>
    </p:spTree>
    <p:extLst>
      <p:ext uri="{BB962C8B-B14F-4D97-AF65-F5344CB8AC3E}">
        <p14:creationId xmlns:p14="http://schemas.microsoft.com/office/powerpoint/2010/main" val="50598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9119-1AB0-43E5-86F5-6D764806775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ED35875-0963-4491-AFA5-627C0FB4DE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172"/>
          <a:stretch/>
        </p:blipFill>
        <p:spPr>
          <a:xfrm>
            <a:off x="0" y="0"/>
            <a:ext cx="12192000" cy="6083628"/>
          </a:xfrm>
        </p:spPr>
      </p:pic>
    </p:spTree>
    <p:extLst>
      <p:ext uri="{BB962C8B-B14F-4D97-AF65-F5344CB8AC3E}">
        <p14:creationId xmlns:p14="http://schemas.microsoft.com/office/powerpoint/2010/main" val="2012783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C144-6432-483A-9498-F7DCA0793AD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78507E5-D095-4796-BFE6-CCE16FC820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0842"/>
            <a:ext cx="12192000" cy="7015857"/>
          </a:xfrm>
        </p:spPr>
      </p:pic>
    </p:spTree>
    <p:extLst>
      <p:ext uri="{BB962C8B-B14F-4D97-AF65-F5344CB8AC3E}">
        <p14:creationId xmlns:p14="http://schemas.microsoft.com/office/powerpoint/2010/main" val="32255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EB8F-8505-443C-BBB1-F8F7160C2C6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76280A4-4966-41FD-B376-1725A6C027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486"/>
          <a:stretch/>
        </p:blipFill>
        <p:spPr>
          <a:xfrm>
            <a:off x="0" y="0"/>
            <a:ext cx="12206604" cy="5558701"/>
          </a:xfrm>
        </p:spPr>
      </p:pic>
    </p:spTree>
    <p:extLst>
      <p:ext uri="{BB962C8B-B14F-4D97-AF65-F5344CB8AC3E}">
        <p14:creationId xmlns:p14="http://schemas.microsoft.com/office/powerpoint/2010/main" val="2571664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818E-127C-4535-8374-187A190E53A8}"/>
              </a:ext>
            </a:extLst>
          </p:cNvPr>
          <p:cNvSpPr>
            <a:spLocks noGrp="1"/>
          </p:cNvSpPr>
          <p:nvPr>
            <p:ph type="title"/>
          </p:nvPr>
        </p:nvSpPr>
        <p:spPr>
          <a:xfrm>
            <a:off x="371856" y="0"/>
            <a:ext cx="10515600" cy="786384"/>
          </a:xfrm>
        </p:spPr>
        <p:txBody>
          <a:bodyPr/>
          <a:lstStyle/>
          <a:p>
            <a:r>
              <a:rPr lang="en-US" dirty="0" smtClean="0">
                <a:latin typeface="Comic Sans MS" panose="030F0702030302020204" pitchFamily="66" charset="0"/>
              </a:rPr>
              <a:t>Compare.asm </a:t>
            </a:r>
            <a:endParaRPr lang="en-US" dirty="0">
              <a:latin typeface="Comic Sans MS" panose="030F0702030302020204" pitchFamily="66" charset="0"/>
            </a:endParaRPr>
          </a:p>
        </p:txBody>
      </p:sp>
      <p:pic>
        <p:nvPicPr>
          <p:cNvPr id="5" name="Content Placeholder 4">
            <a:extLst>
              <a:ext uri="{FF2B5EF4-FFF2-40B4-BE49-F238E27FC236}">
                <a16:creationId xmlns:a16="http://schemas.microsoft.com/office/drawing/2014/main" id="{36E7D007-5082-4BB9-ACEE-234B56B7D1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32" b="47988"/>
          <a:stretch/>
        </p:blipFill>
        <p:spPr>
          <a:xfrm>
            <a:off x="3626283" y="649224"/>
            <a:ext cx="7727517" cy="6060492"/>
          </a:xfrm>
        </p:spPr>
      </p:pic>
    </p:spTree>
    <p:extLst>
      <p:ext uri="{BB962C8B-B14F-4D97-AF65-F5344CB8AC3E}">
        <p14:creationId xmlns:p14="http://schemas.microsoft.com/office/powerpoint/2010/main" val="3348741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E7D007-5082-4BB9-ACEE-234B56B7D1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2525"/>
          <a:stretch/>
        </p:blipFill>
        <p:spPr>
          <a:xfrm>
            <a:off x="3297936" y="606823"/>
            <a:ext cx="8330158" cy="6601950"/>
          </a:xfrm>
        </p:spPr>
      </p:pic>
      <p:sp>
        <p:nvSpPr>
          <p:cNvPr id="4" name="Title 1">
            <a:extLst>
              <a:ext uri="{FF2B5EF4-FFF2-40B4-BE49-F238E27FC236}">
                <a16:creationId xmlns:a16="http://schemas.microsoft.com/office/drawing/2014/main" id="{651D818E-127C-4535-8374-187A190E53A8}"/>
              </a:ext>
            </a:extLst>
          </p:cNvPr>
          <p:cNvSpPr txBox="1">
            <a:spLocks/>
          </p:cNvSpPr>
          <p:nvPr/>
        </p:nvSpPr>
        <p:spPr>
          <a:xfrm>
            <a:off x="371856" y="0"/>
            <a:ext cx="10515600" cy="786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latin typeface="Comic Sans MS" panose="030F0702030302020204" pitchFamily="66" charset="0"/>
              </a:rPr>
              <a:t>Compare.asm </a:t>
            </a:r>
            <a:endParaRPr lang="en-US" dirty="0">
              <a:latin typeface="Comic Sans MS" panose="030F0702030302020204" pitchFamily="66" charset="0"/>
            </a:endParaRPr>
          </a:p>
        </p:txBody>
      </p:sp>
    </p:spTree>
    <p:extLst>
      <p:ext uri="{BB962C8B-B14F-4D97-AF65-F5344CB8AC3E}">
        <p14:creationId xmlns:p14="http://schemas.microsoft.com/office/powerpoint/2010/main" val="4007945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FFDD-998E-447F-B916-2C25923DD52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3C9C087-5CE4-49C0-8221-E09CEE8AC5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006"/>
          <a:stretch/>
        </p:blipFill>
        <p:spPr>
          <a:xfrm>
            <a:off x="0" y="8192"/>
            <a:ext cx="12192000" cy="5662050"/>
          </a:xfrm>
        </p:spPr>
      </p:pic>
    </p:spTree>
    <p:extLst>
      <p:ext uri="{BB962C8B-B14F-4D97-AF65-F5344CB8AC3E}">
        <p14:creationId xmlns:p14="http://schemas.microsoft.com/office/powerpoint/2010/main" val="2475892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85657"/>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Segment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803266"/>
            <a:ext cx="10515600" cy="4684593"/>
          </a:xfrm>
        </p:spPr>
        <p:txBody>
          <a:bodyPr>
            <a:normAutofit lnSpcReduction="10000"/>
          </a:bodyPr>
          <a:lstStyle/>
          <a:p>
            <a:r>
              <a:rPr lang="en-US" sz="3200" dirty="0">
                <a:solidFill>
                  <a:srgbClr val="FF0000"/>
                </a:solidFill>
                <a:latin typeface="Arial Rounded MT Bold" panose="020F0704030504030204" pitchFamily="34" charset="0"/>
              </a:rPr>
              <a:t>Segments are specific areas defined in a program for containing </a:t>
            </a:r>
            <a:r>
              <a:rPr lang="en-US" sz="3200" dirty="0">
                <a:solidFill>
                  <a:srgbClr val="0070C0"/>
                </a:solidFill>
                <a:latin typeface="Arial Rounded MT Bold" panose="020F0704030504030204" pitchFamily="34" charset="0"/>
              </a:rPr>
              <a:t>data, code and stack</a:t>
            </a:r>
            <a:r>
              <a:rPr lang="en-US" sz="3200" dirty="0">
                <a:solidFill>
                  <a:srgbClr val="FF0000"/>
                </a:solidFill>
                <a:latin typeface="Arial Rounded MT Bold" panose="020F0704030504030204" pitchFamily="34" charset="0"/>
              </a:rPr>
              <a:t>.</a:t>
            </a:r>
            <a:r>
              <a:rPr lang="en-US" sz="3200" dirty="0">
                <a:latin typeface="Arial Rounded MT Bold" panose="020F0704030504030204" pitchFamily="34" charset="0"/>
              </a:rPr>
              <a:t> There are three main segments: </a:t>
            </a:r>
          </a:p>
          <a:p>
            <a:r>
              <a:rPr lang="en-US" sz="3200" b="1" dirty="0">
                <a:latin typeface="Arial Rounded MT Bold" panose="020F0704030504030204" pitchFamily="34" charset="0"/>
              </a:rPr>
              <a:t>Code Segment</a:t>
            </a:r>
            <a:r>
              <a:rPr lang="en-US" sz="3200" dirty="0">
                <a:latin typeface="Arial Rounded MT Bold" panose="020F0704030504030204" pitchFamily="34" charset="0"/>
              </a:rPr>
              <a:t>: it contains all the instructions to be executed. A 16 - bit Code Segment register or CS register stores the starting address </a:t>
            </a:r>
            <a:r>
              <a:rPr lang="en-US" sz="3200" dirty="0" smtClean="0">
                <a:latin typeface="Arial Rounded MT Bold" panose="020F0704030504030204" pitchFamily="34" charset="0"/>
              </a:rPr>
              <a:t>of </a:t>
            </a:r>
            <a:r>
              <a:rPr lang="en-US" sz="3200" dirty="0">
                <a:latin typeface="Arial Rounded MT Bold" panose="020F0704030504030204" pitchFamily="34" charset="0"/>
              </a:rPr>
              <a:t>the code segment</a:t>
            </a:r>
            <a:r>
              <a:rPr lang="en-US" sz="3200" dirty="0" smtClean="0">
                <a:latin typeface="Arial Rounded MT Bold" panose="020F0704030504030204" pitchFamily="34" charset="0"/>
              </a:rPr>
              <a:t>.</a:t>
            </a:r>
          </a:p>
          <a:p>
            <a:endParaRPr lang="en-US" sz="3200" dirty="0">
              <a:latin typeface="Arial Rounded MT Bold" panose="020F0704030504030204" pitchFamily="34" charset="0"/>
            </a:endParaRPr>
          </a:p>
          <a:p>
            <a:endParaRPr lang="en-US" sz="3200" dirty="0" smtClean="0">
              <a:latin typeface="Arial Rounded MT Bold" panose="020F0704030504030204" pitchFamily="34" charset="0"/>
            </a:endParaRPr>
          </a:p>
          <a:p>
            <a:r>
              <a:rPr lang="en-US" sz="3200" i="1" dirty="0" smtClean="0">
                <a:solidFill>
                  <a:srgbClr val="FF0000"/>
                </a:solidFill>
                <a:latin typeface="Arial Rounded MT Bold" panose="020F0704030504030204" pitchFamily="34" charset="0"/>
              </a:rPr>
              <a:t>Yeah ! Same thing you know about segments….</a:t>
            </a:r>
            <a:endParaRPr lang="en-GH" sz="4400" i="1"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290524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BD5F346-7277-4AD6-8D94-F5D906CBE841}"/>
              </a:ext>
            </a:extLst>
          </p:cNvPr>
          <p:cNvSpPr txBox="1">
            <a:spLocks noChangeArrowheads="1"/>
          </p:cNvSpPr>
          <p:nvPr/>
        </p:nvSpPr>
        <p:spPr>
          <a:xfrm>
            <a:off x="347870" y="334746"/>
            <a:ext cx="8549242"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1EA4FFF1-848B-45AD-BC84-5EE4A70CA0A8}"/>
              </a:ext>
            </a:extLst>
          </p:cNvPr>
          <p:cNvSpPr>
            <a:spLocks noGrp="1"/>
          </p:cNvSpPr>
          <p:nvPr>
            <p:ph type="title"/>
          </p:nvPr>
        </p:nvSpPr>
        <p:spPr>
          <a:xfrm>
            <a:off x="533400" y="-1039277"/>
            <a:ext cx="10515600" cy="3597275"/>
          </a:xfrm>
        </p:spPr>
        <p:txBody>
          <a:bodyPr>
            <a:normAutofit/>
          </a:bodyPr>
          <a:lstStyle/>
          <a:p>
            <a:r>
              <a:rPr lang="en-US" b="1" dirty="0">
                <a:latin typeface="Comic Sans MS" panose="030F0702030302020204" pitchFamily="66" charset="0"/>
              </a:rPr>
              <a:t>Continuing Assembly Registers</a:t>
            </a:r>
          </a:p>
        </p:txBody>
      </p:sp>
      <p:sp>
        <p:nvSpPr>
          <p:cNvPr id="9" name="TextBox 8">
            <a:extLst>
              <a:ext uri="{FF2B5EF4-FFF2-40B4-BE49-F238E27FC236}">
                <a16:creationId xmlns:a16="http://schemas.microsoft.com/office/drawing/2014/main" id="{2B350DA1-A2D9-4504-BB6F-542456E0B0AC}"/>
              </a:ext>
            </a:extLst>
          </p:cNvPr>
          <p:cNvSpPr txBox="1"/>
          <p:nvPr/>
        </p:nvSpPr>
        <p:spPr>
          <a:xfrm>
            <a:off x="533400" y="1376126"/>
            <a:ext cx="11473071" cy="2923877"/>
          </a:xfrm>
          <a:prstGeom prst="rect">
            <a:avLst/>
          </a:prstGeom>
          <a:noFill/>
        </p:spPr>
        <p:txBody>
          <a:bodyPr wrap="square">
            <a:spAutoFit/>
          </a:bodyPr>
          <a:lstStyle/>
          <a:p>
            <a:endParaRPr lang="en-US" sz="3200" dirty="0">
              <a:latin typeface="Arial Rounded MT Bold" panose="020F0704030504030204" pitchFamily="34" charset="0"/>
            </a:endParaRPr>
          </a:p>
          <a:p>
            <a:r>
              <a:rPr lang="en-US" sz="3200" dirty="0">
                <a:latin typeface="Arial Rounded MT Bold" panose="020F0704030504030204" pitchFamily="34" charset="0"/>
              </a:rPr>
              <a:t>Registers (32/64Bits) are grouped into three categories:</a:t>
            </a:r>
          </a:p>
          <a:p>
            <a:pPr lvl="1"/>
            <a:r>
              <a:rPr lang="en-US" sz="4000" dirty="0">
                <a:solidFill>
                  <a:srgbClr val="FF0000"/>
                </a:solidFill>
                <a:latin typeface="Arial Rounded MT Bold" panose="020F0704030504030204" pitchFamily="34" charset="0"/>
              </a:rPr>
              <a:t>General registers </a:t>
            </a:r>
          </a:p>
          <a:p>
            <a:pPr lvl="1"/>
            <a:r>
              <a:rPr lang="en-US" sz="4000" dirty="0">
                <a:solidFill>
                  <a:schemeClr val="accent6"/>
                </a:solidFill>
                <a:latin typeface="Arial Rounded MT Bold" panose="020F0704030504030204" pitchFamily="34" charset="0"/>
              </a:rPr>
              <a:t>Control registers </a:t>
            </a:r>
          </a:p>
          <a:p>
            <a:pPr lvl="1"/>
            <a:r>
              <a:rPr lang="en-US" sz="4000" dirty="0">
                <a:latin typeface="Arial Rounded MT Bold" panose="020F0704030504030204" pitchFamily="34" charset="0"/>
              </a:rPr>
              <a:t>Segment register</a:t>
            </a:r>
            <a:endParaRPr lang="en-GH" sz="5600" b="1" dirty="0">
              <a:latin typeface="Arial Rounded MT Bold" panose="020F0704030504030204" pitchFamily="34" charset="0"/>
            </a:endParaRPr>
          </a:p>
        </p:txBody>
      </p:sp>
    </p:spTree>
    <p:extLst>
      <p:ext uri="{BB962C8B-B14F-4D97-AF65-F5344CB8AC3E}">
        <p14:creationId xmlns:p14="http://schemas.microsoft.com/office/powerpoint/2010/main" val="2558271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85657"/>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Segment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4684593"/>
          </a:xfrm>
        </p:spPr>
        <p:txBody>
          <a:bodyPr>
            <a:normAutofit/>
          </a:bodyPr>
          <a:lstStyle/>
          <a:p>
            <a:r>
              <a:rPr lang="en-US" sz="3200" b="1" dirty="0">
                <a:latin typeface="Arial Rounded MT Bold" panose="020F0704030504030204" pitchFamily="34" charset="0"/>
              </a:rPr>
              <a:t>Data Segment</a:t>
            </a:r>
            <a:r>
              <a:rPr lang="en-US" sz="3200" dirty="0">
                <a:latin typeface="Arial Rounded MT Bold" panose="020F0704030504030204" pitchFamily="34" charset="0"/>
              </a:rPr>
              <a:t>: it contains data, constants and work areas. A 16 - bit Data Segment register of DS register stores the starting address of the data segment.</a:t>
            </a:r>
          </a:p>
          <a:p>
            <a:r>
              <a:rPr lang="en-US" sz="3200" b="1" dirty="0">
                <a:latin typeface="Arial Rounded MT Bold" panose="020F0704030504030204" pitchFamily="34" charset="0"/>
              </a:rPr>
              <a:t>Stack Segment: </a:t>
            </a:r>
            <a:r>
              <a:rPr lang="en-US" sz="3200" dirty="0">
                <a:latin typeface="Arial Rounded MT Bold" panose="020F0704030504030204" pitchFamily="34" charset="0"/>
              </a:rPr>
              <a:t>it contains data and return addresses of procedures or subroutines. It is implemented as a 'stack' data structure. The Stack Segment register or SS register stores the starting address of the stack</a:t>
            </a:r>
            <a:endParaRPr lang="en-GH" sz="4400" dirty="0">
              <a:latin typeface="Arial Rounded MT Bold" panose="020F0704030504030204" pitchFamily="34" charset="0"/>
            </a:endParaRPr>
          </a:p>
        </p:txBody>
      </p:sp>
    </p:spTree>
    <p:extLst>
      <p:ext uri="{BB962C8B-B14F-4D97-AF65-F5344CB8AC3E}">
        <p14:creationId xmlns:p14="http://schemas.microsoft.com/office/powerpoint/2010/main" val="30679253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85657"/>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Segment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4684593"/>
          </a:xfrm>
        </p:spPr>
        <p:txBody>
          <a:bodyPr>
            <a:normAutofit/>
          </a:bodyPr>
          <a:lstStyle/>
          <a:p>
            <a:r>
              <a:rPr lang="en-US" sz="3200" dirty="0" smtClean="0">
                <a:latin typeface="Arial Rounded MT Bold" panose="020F0704030504030204" pitchFamily="34" charset="0"/>
              </a:rPr>
              <a:t>Apart from the DS, CS and SS registers, there are other extra segment registers - ES (extra segment), FS and GS, which provides additional segments for storing data.</a:t>
            </a:r>
            <a:endParaRPr lang="en-GH" sz="6000" dirty="0">
              <a:latin typeface="Arial Rounded MT Bold" panose="020F0704030504030204" pitchFamily="34" charset="0"/>
            </a:endParaRPr>
          </a:p>
        </p:txBody>
      </p:sp>
    </p:spTree>
    <p:extLst>
      <p:ext uri="{BB962C8B-B14F-4D97-AF65-F5344CB8AC3E}">
        <p14:creationId xmlns:p14="http://schemas.microsoft.com/office/powerpoint/2010/main" val="3904296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85657"/>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Segment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4684593"/>
          </a:xfrm>
        </p:spPr>
        <p:txBody>
          <a:bodyPr>
            <a:normAutofit/>
          </a:bodyPr>
          <a:lstStyle/>
          <a:p>
            <a:r>
              <a:rPr lang="en-US" sz="3200" dirty="0">
                <a:latin typeface="Arial Rounded MT Bold" panose="020F0704030504030204" pitchFamily="34" charset="0"/>
              </a:rPr>
              <a:t>In assembly programming, a program needs to access the memory locations.</a:t>
            </a:r>
          </a:p>
          <a:p>
            <a:r>
              <a:rPr lang="en-US" sz="3200" dirty="0">
                <a:latin typeface="Arial Rounded MT Bold" panose="020F0704030504030204" pitchFamily="34" charset="0"/>
              </a:rPr>
              <a:t> All memory locations within a segment are relative to the starting address of the segment</a:t>
            </a:r>
            <a:r>
              <a:rPr lang="en-US" sz="3200" dirty="0" smtClean="0">
                <a:latin typeface="Arial Rounded MT Bold" panose="020F0704030504030204" pitchFamily="34" charset="0"/>
              </a:rPr>
              <a:t>.</a:t>
            </a:r>
          </a:p>
          <a:p>
            <a:r>
              <a:rPr lang="en-US" sz="3200" dirty="0">
                <a:latin typeface="Arial Rounded MT Bold" panose="020F0704030504030204" pitchFamily="34" charset="0"/>
              </a:rPr>
              <a:t>The segment registers stores the starting addresses of a segment. </a:t>
            </a:r>
          </a:p>
          <a:p>
            <a:r>
              <a:rPr lang="en-US" sz="3200" dirty="0">
                <a:latin typeface="Arial Rounded MT Bold" panose="020F0704030504030204" pitchFamily="34" charset="0"/>
              </a:rPr>
              <a:t>To get the exact location of data or instruction within a segment, an offset value (or displacement) is required. </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114428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85657"/>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Segment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4684593"/>
          </a:xfrm>
        </p:spPr>
        <p:txBody>
          <a:bodyPr>
            <a:normAutofit/>
          </a:bodyPr>
          <a:lstStyle/>
          <a:p>
            <a:r>
              <a:rPr lang="en-US" sz="3200" dirty="0" smtClean="0">
                <a:latin typeface="Arial Rounded MT Bold" panose="020F0704030504030204" pitchFamily="34" charset="0"/>
              </a:rPr>
              <a:t>To </a:t>
            </a:r>
            <a:r>
              <a:rPr lang="en-US" sz="3200" dirty="0">
                <a:latin typeface="Arial Rounded MT Bold" panose="020F0704030504030204" pitchFamily="34" charset="0"/>
              </a:rPr>
              <a:t>reference any memory location in a segment, the processor combines the segment address in the segment register with the offset value of the location.</a:t>
            </a:r>
            <a:endParaRPr lang="en-GH" sz="4400" dirty="0">
              <a:latin typeface="Arial Rounded MT Bold" panose="020F0704030504030204" pitchFamily="34" charset="0"/>
            </a:endParaRPr>
          </a:p>
        </p:txBody>
      </p:sp>
    </p:spTree>
    <p:extLst>
      <p:ext uri="{BB962C8B-B14F-4D97-AF65-F5344CB8AC3E}">
        <p14:creationId xmlns:p14="http://schemas.microsoft.com/office/powerpoint/2010/main" val="754312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a:xfrm>
            <a:off x="298435" y="90805"/>
            <a:ext cx="10515600" cy="466979"/>
          </a:xfrm>
        </p:spPr>
        <p:txBody>
          <a:bodyPr>
            <a:normAutofit fontScale="90000"/>
          </a:bodyPr>
          <a:lstStyle/>
          <a:p>
            <a:r>
              <a:rPr lang="en-US" b="1" dirty="0" smtClean="0"/>
              <a:t>   </a:t>
            </a:r>
            <a:r>
              <a:rPr lang="en-US" b="1" dirty="0" smtClean="0">
                <a:latin typeface="Comic Sans MS" panose="030F0702030302020204" pitchFamily="66" charset="0"/>
              </a:rPr>
              <a:t>9stars.asm</a:t>
            </a:r>
            <a:endParaRPr lang="en-GH" b="1" dirty="0">
              <a:latin typeface="Comic Sans MS" panose="030F0702030302020204" pitchFamily="66" charset="0"/>
            </a:endParaRPr>
          </a:p>
        </p:txBody>
      </p:sp>
      <p:pic>
        <p:nvPicPr>
          <p:cNvPr id="5" name="Content Placeholder 4">
            <a:extLst>
              <a:ext uri="{FF2B5EF4-FFF2-40B4-BE49-F238E27FC236}">
                <a16:creationId xmlns:a16="http://schemas.microsoft.com/office/drawing/2014/main" id="{FF7E8907-B83D-40C3-A8B6-ADF5306ECB9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028"/>
          <a:stretch/>
        </p:blipFill>
        <p:spPr>
          <a:xfrm>
            <a:off x="298435" y="539496"/>
            <a:ext cx="11759722" cy="6327648"/>
          </a:xfrm>
        </p:spPr>
      </p:pic>
    </p:spTree>
    <p:extLst>
      <p:ext uri="{BB962C8B-B14F-4D97-AF65-F5344CB8AC3E}">
        <p14:creationId xmlns:p14="http://schemas.microsoft.com/office/powerpoint/2010/main" val="311362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75BD-04D1-409F-BB76-C838321547B5}"/>
              </a:ext>
            </a:extLst>
          </p:cNvPr>
          <p:cNvSpPr>
            <a:spLocks noGrp="1"/>
          </p:cNvSpPr>
          <p:nvPr>
            <p:ph type="ctrTitle"/>
          </p:nvPr>
        </p:nvSpPr>
        <p:spPr/>
        <p:txBody>
          <a:bodyPr/>
          <a:lstStyle/>
          <a:p>
            <a:r>
              <a:rPr lang="en-US" b="1" dirty="0">
                <a:latin typeface="Arial Rounded MT Bold" panose="020F0704030504030204" pitchFamily="34" charset="0"/>
              </a:rPr>
              <a:t>Assembly System Calls</a:t>
            </a:r>
            <a:endParaRPr lang="en-GH" dirty="0">
              <a:latin typeface="Arial Rounded MT Bold" panose="020F0704030504030204" pitchFamily="34" charset="0"/>
            </a:endParaRPr>
          </a:p>
        </p:txBody>
      </p:sp>
      <p:sp>
        <p:nvSpPr>
          <p:cNvPr id="3" name="Subtitle 2">
            <a:extLst>
              <a:ext uri="{FF2B5EF4-FFF2-40B4-BE49-F238E27FC236}">
                <a16:creationId xmlns:a16="http://schemas.microsoft.com/office/drawing/2014/main" id="{32D1DBE5-DEEA-4C4B-A5FD-6E359791743A}"/>
              </a:ext>
            </a:extLst>
          </p:cNvPr>
          <p:cNvSpPr>
            <a:spLocks noGrp="1"/>
          </p:cNvSpPr>
          <p:nvPr>
            <p:ph type="subTitle" idx="1"/>
          </p:nvPr>
        </p:nvSpPr>
        <p:spPr/>
        <p:txBody>
          <a:bodyPr/>
          <a:lstStyle/>
          <a:p>
            <a:r>
              <a:rPr lang="en-US" dirty="0" smtClean="0">
                <a:solidFill>
                  <a:srgbClr val="FF0000"/>
                </a:solidFill>
                <a:latin typeface="Comic Sans MS" panose="030F0702030302020204" pitchFamily="66" charset="0"/>
              </a:rPr>
              <a:t>32/64 bits, Done already. Refer to beyond basics L3</a:t>
            </a:r>
          </a:p>
          <a:p>
            <a:endParaRPr lang="en-US" dirty="0">
              <a:solidFill>
                <a:srgbClr val="FF0000"/>
              </a:solidFill>
              <a:latin typeface="Comic Sans MS" panose="030F0702030302020204" pitchFamily="66" charset="0"/>
            </a:endParaRPr>
          </a:p>
        </p:txBody>
      </p:sp>
      <p:sp>
        <p:nvSpPr>
          <p:cNvPr id="4" name="Rectangle 3"/>
          <p:cNvSpPr/>
          <p:nvPr/>
        </p:nvSpPr>
        <p:spPr>
          <a:xfrm>
            <a:off x="3391358" y="6261854"/>
            <a:ext cx="5262979" cy="369332"/>
          </a:xfrm>
          <a:prstGeom prst="rect">
            <a:avLst/>
          </a:prstGeom>
        </p:spPr>
        <p:txBody>
          <a:bodyPr wrap="none">
            <a:spAutoFit/>
          </a:bodyPr>
          <a:lstStyle/>
          <a:p>
            <a:r>
              <a:rPr lang="en-US" dirty="0">
                <a:solidFill>
                  <a:srgbClr val="FF0000"/>
                </a:solidFill>
                <a:latin typeface="Comic Sans MS" panose="030F0702030302020204" pitchFamily="66" charset="0"/>
              </a:rPr>
              <a:t>Details for only 32bits are in subsequent slides</a:t>
            </a:r>
            <a:endParaRPr lang="en-GH"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651823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Assembly System Calls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4684593"/>
          </a:xfrm>
        </p:spPr>
        <p:txBody>
          <a:bodyPr>
            <a:normAutofit/>
          </a:bodyPr>
          <a:lstStyle/>
          <a:p>
            <a:r>
              <a:rPr lang="en-US" sz="3200" dirty="0">
                <a:latin typeface="Arial Rounded MT Bold" panose="020F0704030504030204" pitchFamily="34" charset="0"/>
              </a:rPr>
              <a:t>System calls are APIs for the interface between user space and kernel space. We have already used the system calls </a:t>
            </a:r>
            <a:r>
              <a:rPr lang="en-US" sz="3200" dirty="0" err="1">
                <a:latin typeface="Arial Rounded MT Bold" panose="020F0704030504030204" pitchFamily="34" charset="0"/>
              </a:rPr>
              <a:t>sys_write</a:t>
            </a:r>
            <a:r>
              <a:rPr lang="en-US" sz="3200" dirty="0">
                <a:latin typeface="Arial Rounded MT Bold" panose="020F0704030504030204" pitchFamily="34" charset="0"/>
              </a:rPr>
              <a:t> and </a:t>
            </a:r>
            <a:r>
              <a:rPr lang="en-US" sz="3200" dirty="0" err="1">
                <a:latin typeface="Arial Rounded MT Bold" panose="020F0704030504030204" pitchFamily="34" charset="0"/>
              </a:rPr>
              <a:t>sys_exit</a:t>
            </a:r>
            <a:r>
              <a:rPr lang="en-US" sz="3200" dirty="0">
                <a:latin typeface="Arial Rounded MT Bold" panose="020F0704030504030204" pitchFamily="34" charset="0"/>
              </a:rPr>
              <a:t> for writing into the screen and exiting from the program respectively.</a:t>
            </a:r>
          </a:p>
          <a:p>
            <a:endParaRPr lang="en-GH" sz="4400" dirty="0"/>
          </a:p>
        </p:txBody>
      </p:sp>
    </p:spTree>
    <p:extLst>
      <p:ext uri="{BB962C8B-B14F-4D97-AF65-F5344CB8AC3E}">
        <p14:creationId xmlns:p14="http://schemas.microsoft.com/office/powerpoint/2010/main" val="2150622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sz="4400" b="1" dirty="0">
                <a:latin typeface="Comic Sans MS" panose="030F0702030302020204" pitchFamily="66" charset="0"/>
              </a:rPr>
              <a:t>Linux System Calls</a:t>
            </a: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5210355"/>
          </a:xfrm>
        </p:spPr>
        <p:txBody>
          <a:bodyPr>
            <a:normAutofit/>
          </a:bodyPr>
          <a:lstStyle/>
          <a:p>
            <a:r>
              <a:rPr lang="en-US" sz="3200" dirty="0">
                <a:latin typeface="Arial Rounded MT Bold" panose="020F0704030504030204" pitchFamily="34" charset="0"/>
              </a:rPr>
              <a:t>You can make use of Linux system calls in your assembly programs. You need to take the following steps for using Linux system calls in your program: </a:t>
            </a:r>
          </a:p>
          <a:p>
            <a:r>
              <a:rPr lang="en-US" sz="3200" dirty="0">
                <a:latin typeface="Arial Rounded MT Bold" panose="020F0704030504030204" pitchFamily="34" charset="0"/>
              </a:rPr>
              <a:t>Put the system call number in the EAX register. </a:t>
            </a:r>
          </a:p>
          <a:p>
            <a:r>
              <a:rPr lang="en-US" sz="3200" dirty="0">
                <a:latin typeface="Arial Rounded MT Bold" panose="020F0704030504030204" pitchFamily="34" charset="0"/>
              </a:rPr>
              <a:t>Store the arguments to the system call in the registers EBX, ECX, etc. </a:t>
            </a:r>
          </a:p>
          <a:p>
            <a:r>
              <a:rPr lang="en-US" sz="3200" dirty="0">
                <a:latin typeface="Arial Rounded MT Bold" panose="020F0704030504030204" pitchFamily="34" charset="0"/>
              </a:rPr>
              <a:t>Call the relevant interrupt (80h) </a:t>
            </a:r>
          </a:p>
          <a:p>
            <a:r>
              <a:rPr lang="en-US" sz="3200" dirty="0">
                <a:latin typeface="Arial Rounded MT Bold" panose="020F0704030504030204" pitchFamily="34" charset="0"/>
              </a:rPr>
              <a:t>The result is usually returned in the EAX register</a:t>
            </a:r>
            <a:endParaRPr lang="en-GH" sz="4400" dirty="0">
              <a:latin typeface="Arial Rounded MT Bold" panose="020F0704030504030204" pitchFamily="34" charset="0"/>
            </a:endParaRPr>
          </a:p>
        </p:txBody>
      </p:sp>
    </p:spTree>
    <p:extLst>
      <p:ext uri="{BB962C8B-B14F-4D97-AF65-F5344CB8AC3E}">
        <p14:creationId xmlns:p14="http://schemas.microsoft.com/office/powerpoint/2010/main" val="1509385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sz="4400" b="1" dirty="0">
                <a:latin typeface="Comic Sans MS" panose="030F0702030302020204" pitchFamily="66" charset="0"/>
              </a:rPr>
              <a:t>Linux System Calls</a:t>
            </a: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5210355"/>
          </a:xfrm>
        </p:spPr>
        <p:txBody>
          <a:bodyPr>
            <a:normAutofit/>
          </a:bodyPr>
          <a:lstStyle/>
          <a:p>
            <a:r>
              <a:rPr lang="en-US" sz="3200" dirty="0">
                <a:latin typeface="Arial Rounded MT Bold" panose="020F0704030504030204" pitchFamily="34" charset="0"/>
              </a:rPr>
              <a:t>There are six registers that stores the arguments of the system call used. These are the EBX, ECX, EDX, ESI, EDI, and EBP. These registers take the consecutive arguments, starting with the EBX register. If there are more than six arguments then the memory location of the first argument is stored in the EBX register.</a:t>
            </a:r>
          </a:p>
          <a:p>
            <a:pPr marL="0" indent="0">
              <a:buNone/>
            </a:pPr>
            <a:r>
              <a:rPr lang="en-US" sz="3200" dirty="0"/>
              <a:t/>
            </a:r>
            <a:br>
              <a:rPr lang="en-US" sz="3200" dirty="0"/>
            </a:br>
            <a:endParaRPr lang="en-GH" sz="4400" dirty="0"/>
          </a:p>
        </p:txBody>
      </p:sp>
    </p:spTree>
    <p:extLst>
      <p:ext uri="{BB962C8B-B14F-4D97-AF65-F5344CB8AC3E}">
        <p14:creationId xmlns:p14="http://schemas.microsoft.com/office/powerpoint/2010/main" val="1683755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sz="4400" b="1" dirty="0">
                <a:latin typeface="Comic Sans MS" panose="030F0702030302020204" pitchFamily="66" charset="0"/>
              </a:rPr>
              <a:t>Linux System Calls</a:t>
            </a: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5210355"/>
          </a:xfrm>
        </p:spPr>
        <p:txBody>
          <a:bodyPr>
            <a:normAutofit/>
          </a:bodyPr>
          <a:lstStyle/>
          <a:p>
            <a:pPr marL="0" indent="0">
              <a:buNone/>
            </a:pPr>
            <a:r>
              <a:rPr lang="en-US" sz="3200" dirty="0">
                <a:latin typeface="Arial Rounded MT Bold" panose="020F0704030504030204" pitchFamily="34" charset="0"/>
              </a:rPr>
              <a:t>The following code snippet shows the use of the system call </a:t>
            </a:r>
            <a:r>
              <a:rPr lang="en-US" sz="3200" dirty="0" err="1">
                <a:latin typeface="Arial Rounded MT Bold" panose="020F0704030504030204" pitchFamily="34" charset="0"/>
              </a:rPr>
              <a:t>sys_exit</a:t>
            </a:r>
            <a:r>
              <a:rPr lang="en-US" sz="3200" dirty="0">
                <a:latin typeface="Arial Rounded MT Bold" panose="020F0704030504030204" pitchFamily="34" charset="0"/>
              </a:rPr>
              <a:t>:</a:t>
            </a:r>
          </a:p>
          <a:p>
            <a:pPr marL="0" indent="0">
              <a:buNone/>
            </a:pPr>
            <a:endParaRPr lang="en-US" sz="4000" dirty="0"/>
          </a:p>
          <a:p>
            <a:pPr marL="0" indent="0">
              <a:buNone/>
            </a:pPr>
            <a:r>
              <a:rPr lang="en-US" dirty="0"/>
              <a:t>mov eax,1 </a:t>
            </a:r>
            <a:r>
              <a:rPr lang="en-US" dirty="0" smtClean="0"/>
              <a:t>     ; </a:t>
            </a:r>
            <a:r>
              <a:rPr lang="en-US" dirty="0"/>
              <a:t>system call number (</a:t>
            </a:r>
            <a:r>
              <a:rPr lang="en-US" dirty="0" err="1"/>
              <a:t>sys_exit</a:t>
            </a:r>
            <a:r>
              <a:rPr lang="en-US" dirty="0"/>
              <a:t>) </a:t>
            </a:r>
          </a:p>
          <a:p>
            <a:pPr marL="0" indent="0">
              <a:buNone/>
            </a:pPr>
            <a:r>
              <a:rPr lang="en-US" dirty="0" err="1"/>
              <a:t>int</a:t>
            </a:r>
            <a:r>
              <a:rPr lang="en-US" dirty="0"/>
              <a:t> </a:t>
            </a:r>
            <a:r>
              <a:rPr lang="en-US" dirty="0" smtClean="0"/>
              <a:t>0x80           </a:t>
            </a:r>
            <a:r>
              <a:rPr lang="en-US" dirty="0"/>
              <a:t>; call kernel</a:t>
            </a:r>
            <a:r>
              <a:rPr lang="en-US" sz="3200" dirty="0"/>
              <a:t/>
            </a:r>
            <a:br>
              <a:rPr lang="en-US" sz="3200" dirty="0"/>
            </a:br>
            <a:endParaRPr lang="en-GH" sz="4400" dirty="0"/>
          </a:p>
        </p:txBody>
      </p:sp>
    </p:spTree>
    <p:extLst>
      <p:ext uri="{BB962C8B-B14F-4D97-AF65-F5344CB8AC3E}">
        <p14:creationId xmlns:p14="http://schemas.microsoft.com/office/powerpoint/2010/main" val="330582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sz="3200" b="1" dirty="0">
                <a:latin typeface="Comic Sans MS" panose="030F0702030302020204" pitchFamily="66" charset="0"/>
              </a:rPr>
              <a:t>PROCESSOR REGISTERS </a:t>
            </a:r>
            <a:r>
              <a:rPr lang="en-US" sz="4400" b="1" dirty="0">
                <a:latin typeface="Comic Sans MS" panose="030F0702030302020204" pitchFamily="66" charset="0"/>
              </a:rPr>
              <a:t>(32 &amp; 64 bits)</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8658F78-BD09-4712-9514-E59867E6545C}"/>
              </a:ext>
            </a:extLst>
          </p:cNvPr>
          <p:cNvSpPr>
            <a:spLocks noGrp="1"/>
          </p:cNvSpPr>
          <p:nvPr>
            <p:ph idx="1"/>
          </p:nvPr>
        </p:nvSpPr>
        <p:spPr>
          <a:xfrm>
            <a:off x="838200" y="2199286"/>
            <a:ext cx="10515600" cy="4658714"/>
          </a:xfrm>
        </p:spPr>
        <p:txBody>
          <a:bodyPr>
            <a:normAutofit/>
          </a:bodyPr>
          <a:lstStyle/>
          <a:p>
            <a:r>
              <a:rPr lang="en-US" sz="3200" dirty="0">
                <a:latin typeface="Arial Rounded MT Bold" panose="020F0704030504030204" pitchFamily="34" charset="0"/>
              </a:rPr>
              <a:t>The </a:t>
            </a:r>
            <a:r>
              <a:rPr lang="en-US" sz="3200" dirty="0">
                <a:solidFill>
                  <a:srgbClr val="FF0000"/>
                </a:solidFill>
                <a:latin typeface="Arial Rounded MT Bold" panose="020F0704030504030204" pitchFamily="34" charset="0"/>
              </a:rPr>
              <a:t>general registers </a:t>
            </a:r>
            <a:r>
              <a:rPr lang="en-US" sz="3200" dirty="0">
                <a:latin typeface="Arial Rounded MT Bold" panose="020F0704030504030204" pitchFamily="34" charset="0"/>
              </a:rPr>
              <a:t>are further divided into the following groups:</a:t>
            </a:r>
          </a:p>
          <a:p>
            <a:pPr lvl="1"/>
            <a:r>
              <a:rPr lang="en-US" sz="3200" dirty="0">
                <a:solidFill>
                  <a:srgbClr val="FF0000"/>
                </a:solidFill>
                <a:latin typeface="Arial Rounded MT Bold" panose="020F0704030504030204" pitchFamily="34" charset="0"/>
              </a:rPr>
              <a:t>Data registers</a:t>
            </a:r>
          </a:p>
          <a:p>
            <a:pPr lvl="1"/>
            <a:r>
              <a:rPr lang="en-US" sz="3200" dirty="0">
                <a:solidFill>
                  <a:schemeClr val="accent1"/>
                </a:solidFill>
                <a:latin typeface="Arial Rounded MT Bold" panose="020F0704030504030204" pitchFamily="34" charset="0"/>
              </a:rPr>
              <a:t>Pointer registers</a:t>
            </a:r>
          </a:p>
          <a:p>
            <a:pPr lvl="1"/>
            <a:r>
              <a:rPr lang="en-US" sz="3200" dirty="0">
                <a:solidFill>
                  <a:schemeClr val="accent1"/>
                </a:solidFill>
                <a:latin typeface="Arial Rounded MT Bold" panose="020F0704030504030204" pitchFamily="34" charset="0"/>
              </a:rPr>
              <a:t>Index registers</a:t>
            </a:r>
            <a:endParaRPr lang="en-GH" sz="4000" b="1"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2515229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sz="4400" b="1" dirty="0">
                <a:latin typeface="Comic Sans MS" panose="030F0702030302020204" pitchFamily="66" charset="0"/>
              </a:rPr>
              <a:t>Linux System Calls</a:t>
            </a: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5210355"/>
          </a:xfrm>
        </p:spPr>
        <p:txBody>
          <a:bodyPr>
            <a:normAutofit/>
          </a:bodyPr>
          <a:lstStyle/>
          <a:p>
            <a:pPr marL="0" indent="0">
              <a:buNone/>
            </a:pPr>
            <a:r>
              <a:rPr lang="en-US" sz="3200" dirty="0">
                <a:latin typeface="Arial Rounded MT Bold" panose="020F0704030504030204" pitchFamily="34" charset="0"/>
              </a:rPr>
              <a:t>The following code snippet shows the use of the system call </a:t>
            </a:r>
            <a:r>
              <a:rPr lang="en-US" sz="3200" dirty="0" err="1">
                <a:latin typeface="Arial Rounded MT Bold" panose="020F0704030504030204" pitchFamily="34" charset="0"/>
              </a:rPr>
              <a:t>sys_write</a:t>
            </a:r>
            <a:r>
              <a:rPr lang="en-US" sz="3200" dirty="0">
                <a:latin typeface="Arial Rounded MT Bold" panose="020F0704030504030204" pitchFamily="34" charset="0"/>
              </a:rPr>
              <a:t>:</a:t>
            </a:r>
          </a:p>
          <a:p>
            <a:pPr marL="0" indent="0">
              <a:buNone/>
            </a:pPr>
            <a:endParaRPr lang="en-US" sz="3200" dirty="0"/>
          </a:p>
          <a:p>
            <a:pPr marL="0" indent="0">
              <a:buNone/>
            </a:pPr>
            <a:r>
              <a:rPr lang="en-US" sz="3200" dirty="0"/>
              <a:t>mov edx,4 ; message length </a:t>
            </a:r>
          </a:p>
          <a:p>
            <a:pPr marL="0" indent="0">
              <a:buNone/>
            </a:pPr>
            <a:r>
              <a:rPr lang="en-US" sz="3200" dirty="0"/>
              <a:t>mov </a:t>
            </a:r>
            <a:r>
              <a:rPr lang="en-US" sz="3200" dirty="0" err="1"/>
              <a:t>ecx,msg</a:t>
            </a:r>
            <a:r>
              <a:rPr lang="en-US" sz="3200" dirty="0"/>
              <a:t> ; message to write </a:t>
            </a:r>
          </a:p>
          <a:p>
            <a:pPr marL="0" indent="0">
              <a:buNone/>
            </a:pPr>
            <a:r>
              <a:rPr lang="en-US" sz="3200" dirty="0"/>
              <a:t>mov ebx,1 ; file descriptor (</a:t>
            </a:r>
            <a:r>
              <a:rPr lang="en-US" sz="3200" dirty="0" err="1"/>
              <a:t>stdout</a:t>
            </a:r>
            <a:r>
              <a:rPr lang="en-US" sz="3200" dirty="0"/>
              <a:t>) </a:t>
            </a:r>
          </a:p>
          <a:p>
            <a:pPr marL="0" indent="0">
              <a:buNone/>
            </a:pPr>
            <a:r>
              <a:rPr lang="en-US" sz="3200" dirty="0"/>
              <a:t>mov eax,4 ; system call number (</a:t>
            </a:r>
            <a:r>
              <a:rPr lang="en-US" sz="3200" dirty="0" err="1"/>
              <a:t>sys_write</a:t>
            </a:r>
            <a:r>
              <a:rPr lang="en-US" sz="3200" dirty="0"/>
              <a:t>)</a:t>
            </a:r>
          </a:p>
          <a:p>
            <a:pPr marL="0" indent="0">
              <a:buNone/>
            </a:pPr>
            <a:r>
              <a:rPr lang="en-US" sz="3200" dirty="0"/>
              <a:t>int 0x80 ; call kernel</a:t>
            </a:r>
            <a:endParaRPr lang="en-GH" sz="4400" dirty="0"/>
          </a:p>
        </p:txBody>
      </p:sp>
    </p:spTree>
    <p:extLst>
      <p:ext uri="{BB962C8B-B14F-4D97-AF65-F5344CB8AC3E}">
        <p14:creationId xmlns:p14="http://schemas.microsoft.com/office/powerpoint/2010/main" val="1483671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sz="4400" b="1" dirty="0">
                <a:latin typeface="Comic Sans MS" panose="030F0702030302020204" pitchFamily="66" charset="0"/>
              </a:rPr>
              <a:t>Linux System Calls</a:t>
            </a: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994136" cy="5210355"/>
          </a:xfrm>
        </p:spPr>
        <p:txBody>
          <a:bodyPr>
            <a:normAutofit/>
          </a:bodyPr>
          <a:lstStyle/>
          <a:p>
            <a:pPr marL="0" indent="0">
              <a:buNone/>
            </a:pPr>
            <a:r>
              <a:rPr lang="en-US" sz="3200" dirty="0">
                <a:solidFill>
                  <a:srgbClr val="FF0000"/>
                </a:solidFill>
                <a:latin typeface="Arial Rounded MT Bold" panose="020F0704030504030204" pitchFamily="34" charset="0"/>
              </a:rPr>
              <a:t>All the </a:t>
            </a:r>
            <a:r>
              <a:rPr lang="en-US" sz="3200" dirty="0" err="1">
                <a:solidFill>
                  <a:srgbClr val="FF0000"/>
                </a:solidFill>
                <a:latin typeface="Arial Rounded MT Bold" panose="020F0704030504030204" pitchFamily="34" charset="0"/>
              </a:rPr>
              <a:t>syscalls</a:t>
            </a:r>
            <a:r>
              <a:rPr lang="en-US" sz="3200" dirty="0">
                <a:solidFill>
                  <a:srgbClr val="FF0000"/>
                </a:solidFill>
                <a:latin typeface="Arial Rounded MT Bold" panose="020F0704030504030204" pitchFamily="34" charset="0"/>
              </a:rPr>
              <a:t> are listed in /</a:t>
            </a:r>
            <a:r>
              <a:rPr lang="en-US" sz="3200" dirty="0" err="1">
                <a:solidFill>
                  <a:srgbClr val="FF0000"/>
                </a:solidFill>
                <a:latin typeface="Arial Rounded MT Bold" panose="020F0704030504030204" pitchFamily="34" charset="0"/>
              </a:rPr>
              <a:t>usr</a:t>
            </a:r>
            <a:r>
              <a:rPr lang="en-US" sz="3200" dirty="0">
                <a:solidFill>
                  <a:srgbClr val="FF0000"/>
                </a:solidFill>
                <a:latin typeface="Arial Rounded MT Bold" panose="020F0704030504030204" pitchFamily="34" charset="0"/>
              </a:rPr>
              <a:t>/include/</a:t>
            </a:r>
            <a:r>
              <a:rPr lang="en-US" sz="3200" dirty="0" err="1">
                <a:solidFill>
                  <a:srgbClr val="FF0000"/>
                </a:solidFill>
                <a:latin typeface="Arial Rounded MT Bold" panose="020F0704030504030204" pitchFamily="34" charset="0"/>
              </a:rPr>
              <a:t>asm</a:t>
            </a:r>
            <a:r>
              <a:rPr lang="en-US" sz="3200" dirty="0">
                <a:solidFill>
                  <a:srgbClr val="FF0000"/>
                </a:solidFill>
                <a:latin typeface="Arial Rounded MT Bold" panose="020F0704030504030204" pitchFamily="34" charset="0"/>
              </a:rPr>
              <a:t>/</a:t>
            </a:r>
            <a:r>
              <a:rPr lang="en-US" sz="3200" dirty="0" err="1">
                <a:solidFill>
                  <a:srgbClr val="FF0000"/>
                </a:solidFill>
                <a:latin typeface="Arial Rounded MT Bold" panose="020F0704030504030204" pitchFamily="34" charset="0"/>
              </a:rPr>
              <a:t>unistd.h</a:t>
            </a:r>
            <a:r>
              <a:rPr lang="en-US" sz="3200" dirty="0">
                <a:latin typeface="Arial Rounded MT Bold" panose="020F0704030504030204" pitchFamily="34" charset="0"/>
              </a:rPr>
              <a:t>, together with their numbers (the value to put in EAX before you call int 80h).</a:t>
            </a:r>
            <a:endParaRPr lang="en-GH" sz="4400" dirty="0">
              <a:latin typeface="Arial Rounded MT Bold" panose="020F0704030504030204" pitchFamily="34" charset="0"/>
            </a:endParaRPr>
          </a:p>
        </p:txBody>
      </p:sp>
    </p:spTree>
    <p:extLst>
      <p:ext uri="{BB962C8B-B14F-4D97-AF65-F5344CB8AC3E}">
        <p14:creationId xmlns:p14="http://schemas.microsoft.com/office/powerpoint/2010/main" val="4286770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sz="4400" b="1" dirty="0">
                <a:latin typeface="Comic Sans MS" panose="030F0702030302020204" pitchFamily="66" charset="0"/>
              </a:rPr>
              <a:t>Linux System Calls</a:t>
            </a: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5210355"/>
          </a:xfrm>
        </p:spPr>
        <p:txBody>
          <a:bodyPr>
            <a:normAutofit/>
          </a:bodyPr>
          <a:lstStyle/>
          <a:p>
            <a:pPr marL="0" indent="0">
              <a:buNone/>
            </a:pPr>
            <a:r>
              <a:rPr lang="en-US" dirty="0">
                <a:latin typeface="Arial Rounded MT Bold" panose="020F0704030504030204" pitchFamily="34" charset="0"/>
              </a:rPr>
              <a:t>The following table shows some of the system calls used in this tutorial:</a:t>
            </a:r>
          </a:p>
          <a:p>
            <a:pPr marL="0" indent="0">
              <a:buNone/>
            </a:pPr>
            <a:endParaRPr lang="en-GH" sz="5400" dirty="0"/>
          </a:p>
        </p:txBody>
      </p:sp>
      <p:pic>
        <p:nvPicPr>
          <p:cNvPr id="5" name="Picture 4">
            <a:extLst>
              <a:ext uri="{FF2B5EF4-FFF2-40B4-BE49-F238E27FC236}">
                <a16:creationId xmlns:a16="http://schemas.microsoft.com/office/drawing/2014/main" id="{257BF39F-D457-463F-B437-5C07B309D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18" y="3030976"/>
            <a:ext cx="10473798" cy="3303917"/>
          </a:xfrm>
          <a:prstGeom prst="rect">
            <a:avLst/>
          </a:prstGeom>
        </p:spPr>
      </p:pic>
    </p:spTree>
    <p:extLst>
      <p:ext uri="{BB962C8B-B14F-4D97-AF65-F5344CB8AC3E}">
        <p14:creationId xmlns:p14="http://schemas.microsoft.com/office/powerpoint/2010/main" val="903300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a:xfrm>
            <a:off x="554736" y="0"/>
            <a:ext cx="10515600" cy="584264"/>
          </a:xfrm>
        </p:spPr>
        <p:txBody>
          <a:bodyPr>
            <a:normAutofit fontScale="90000"/>
          </a:bodyPr>
          <a:lstStyle/>
          <a:p>
            <a:r>
              <a:rPr lang="en-US" sz="4400" b="1" dirty="0" smtClean="0"/>
              <a:t>Input.asm</a:t>
            </a:r>
            <a:endParaRPr lang="en-US" sz="4400" b="1" dirty="0"/>
          </a:p>
        </p:txBody>
      </p:sp>
      <p:pic>
        <p:nvPicPr>
          <p:cNvPr id="5" name="Content Placeholder 4">
            <a:extLst>
              <a:ext uri="{FF2B5EF4-FFF2-40B4-BE49-F238E27FC236}">
                <a16:creationId xmlns:a16="http://schemas.microsoft.com/office/drawing/2014/main" id="{96F6ED6B-79FA-45AD-9102-3C31FA92E8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0404"/>
          <a:stretch/>
        </p:blipFill>
        <p:spPr>
          <a:xfrm>
            <a:off x="338328" y="584580"/>
            <a:ext cx="11685823" cy="6218583"/>
          </a:xfrm>
        </p:spPr>
      </p:pic>
    </p:spTree>
    <p:extLst>
      <p:ext uri="{BB962C8B-B14F-4D97-AF65-F5344CB8AC3E}">
        <p14:creationId xmlns:p14="http://schemas.microsoft.com/office/powerpoint/2010/main" val="789320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a:xfrm>
            <a:off x="838200" y="-57226"/>
            <a:ext cx="10515600" cy="1325563"/>
          </a:xfrm>
        </p:spPr>
        <p:txBody>
          <a:bodyPr/>
          <a:lstStyle/>
          <a:p>
            <a:endParaRPr lang="en-US" sz="4400" b="1" dirty="0"/>
          </a:p>
        </p:txBody>
      </p:sp>
      <p:pic>
        <p:nvPicPr>
          <p:cNvPr id="5" name="Content Placeholder 4">
            <a:extLst>
              <a:ext uri="{FF2B5EF4-FFF2-40B4-BE49-F238E27FC236}">
                <a16:creationId xmlns:a16="http://schemas.microsoft.com/office/drawing/2014/main" id="{96F6ED6B-79FA-45AD-9102-3C31FA92E8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24" r="28550" b="-1356"/>
          <a:stretch/>
        </p:blipFill>
        <p:spPr>
          <a:xfrm>
            <a:off x="144482" y="605556"/>
            <a:ext cx="11903036" cy="6252444"/>
          </a:xfrm>
        </p:spPr>
      </p:pic>
    </p:spTree>
    <p:extLst>
      <p:ext uri="{BB962C8B-B14F-4D97-AF65-F5344CB8AC3E}">
        <p14:creationId xmlns:p14="http://schemas.microsoft.com/office/powerpoint/2010/main" val="121662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492370"/>
            <a:ext cx="10515600" cy="5210355"/>
          </a:xfrm>
        </p:spPr>
        <p:txBody>
          <a:bodyPr>
            <a:normAutofit/>
          </a:bodyPr>
          <a:lstStyle/>
          <a:p>
            <a:pPr marL="0" indent="0">
              <a:buNone/>
            </a:pPr>
            <a:r>
              <a:rPr lang="en-US" sz="3200" dirty="0" smtClean="0">
                <a:latin typeface="Arial Rounded MT Bold" panose="020F0704030504030204" pitchFamily="34" charset="0"/>
              </a:rPr>
              <a:t>When the above code is compiled and executed, it produces following result</a:t>
            </a:r>
          </a:p>
          <a:p>
            <a:pPr marL="0" indent="0">
              <a:buNone/>
            </a:pPr>
            <a:endParaRPr lang="en-GH" sz="4400" dirty="0"/>
          </a:p>
        </p:txBody>
      </p:sp>
      <p:pic>
        <p:nvPicPr>
          <p:cNvPr id="5" name="Picture 4">
            <a:extLst>
              <a:ext uri="{FF2B5EF4-FFF2-40B4-BE49-F238E27FC236}">
                <a16:creationId xmlns:a16="http://schemas.microsoft.com/office/drawing/2014/main" id="{BD2B142D-7276-4369-9C12-2FEEFFFB8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72" y="3332496"/>
            <a:ext cx="10958423" cy="1100396"/>
          </a:xfrm>
          <a:prstGeom prst="rect">
            <a:avLst/>
          </a:prstGeom>
        </p:spPr>
      </p:pic>
    </p:spTree>
    <p:extLst>
      <p:ext uri="{BB962C8B-B14F-4D97-AF65-F5344CB8AC3E}">
        <p14:creationId xmlns:p14="http://schemas.microsoft.com/office/powerpoint/2010/main" val="344588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755904" y="74177"/>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a:xfrm>
            <a:off x="838200" y="0"/>
            <a:ext cx="10515600" cy="1325563"/>
          </a:xfrm>
        </p:spPr>
        <p:txBody>
          <a:bodyPr/>
          <a:lstStyle/>
          <a:p>
            <a:r>
              <a:rPr lang="en-US" b="1" dirty="0">
                <a:solidFill>
                  <a:schemeClr val="accent1"/>
                </a:solidFill>
                <a:latin typeface="Comic Sans MS" panose="030F0702030302020204" pitchFamily="66" charset="0"/>
              </a:rPr>
              <a:t>Pointer Registers</a:t>
            </a:r>
            <a:endParaRPr lang="en-GH" b="1" dirty="0">
              <a:solidFill>
                <a:schemeClr val="accent1"/>
              </a:solidFill>
              <a:latin typeface="Comic Sans MS" panose="030F0702030302020204" pitchFamily="66" charset="0"/>
            </a:endParaRPr>
          </a:p>
        </p:txBody>
      </p:sp>
      <p:sp>
        <p:nvSpPr>
          <p:cNvPr id="4" name="Content Placeholder 3">
            <a:extLst>
              <a:ext uri="{FF2B5EF4-FFF2-40B4-BE49-F238E27FC236}">
                <a16:creationId xmlns:a16="http://schemas.microsoft.com/office/drawing/2014/main" id="{16D1A164-BDC4-4642-BB38-B1B6C04ABA56}"/>
              </a:ext>
            </a:extLst>
          </p:cNvPr>
          <p:cNvSpPr>
            <a:spLocks noGrp="1"/>
          </p:cNvSpPr>
          <p:nvPr>
            <p:ph idx="1"/>
          </p:nvPr>
        </p:nvSpPr>
        <p:spPr>
          <a:xfrm>
            <a:off x="838200" y="1337094"/>
            <a:ext cx="10515600" cy="4839869"/>
          </a:xfrm>
        </p:spPr>
        <p:txBody>
          <a:bodyPr>
            <a:normAutofit/>
          </a:bodyPr>
          <a:lstStyle/>
          <a:p>
            <a:r>
              <a:rPr lang="en-US" sz="3200" b="1" dirty="0">
                <a:latin typeface="Arial Rounded MT Bold" panose="020F0704030504030204" pitchFamily="34" charset="0"/>
              </a:rPr>
              <a:t>Stack Pointer (SP) </a:t>
            </a:r>
            <a:r>
              <a:rPr lang="en-US" sz="3200" dirty="0">
                <a:latin typeface="Arial Rounded MT Bold" panose="020F0704030504030204" pitchFamily="34" charset="0"/>
              </a:rPr>
              <a:t>- </a:t>
            </a:r>
            <a:r>
              <a:rPr lang="en-US" sz="3200" dirty="0">
                <a:solidFill>
                  <a:srgbClr val="7030A0"/>
                </a:solidFill>
                <a:latin typeface="Arial Rounded MT Bold" panose="020F0704030504030204" pitchFamily="34" charset="0"/>
              </a:rPr>
              <a:t>SP in association with the SS register (SS:SP) refers to be current position of data or address within the program stack.</a:t>
            </a:r>
            <a:r>
              <a:rPr lang="en-US" sz="3200" dirty="0">
                <a:latin typeface="Arial Rounded MT Bold" panose="020F0704030504030204" pitchFamily="34" charset="0"/>
              </a:rPr>
              <a:t> </a:t>
            </a:r>
            <a:endParaRPr lang="en-US" sz="3200" dirty="0">
              <a:solidFill>
                <a:srgbClr val="7030A0"/>
              </a:solidFill>
              <a:latin typeface="Arial Rounded MT Bold" panose="020F0704030504030204" pitchFamily="34" charset="0"/>
            </a:endParaRPr>
          </a:p>
          <a:p>
            <a:r>
              <a:rPr lang="en-US" sz="3200" dirty="0">
                <a:latin typeface="Arial Rounded MT Bold" panose="020F0704030504030204" pitchFamily="34" charset="0"/>
              </a:rPr>
              <a:t> the 16-bit SP register provides the offset value within the program stack.</a:t>
            </a:r>
            <a:endParaRPr lang="en-US" sz="3200" dirty="0"/>
          </a:p>
          <a:p>
            <a:endParaRPr lang="en-US" sz="3200" dirty="0"/>
          </a:p>
          <a:p>
            <a:endParaRPr lang="en-US" sz="3200" dirty="0"/>
          </a:p>
          <a:p>
            <a:r>
              <a:rPr lang="en-US" sz="3200" dirty="0"/>
              <a:t>SS – stack segment (procedures)  CS: code segment (_text)</a:t>
            </a:r>
          </a:p>
          <a:p>
            <a:r>
              <a:rPr lang="en-US" sz="3200" dirty="0"/>
              <a:t>DS – data segment (.</a:t>
            </a:r>
            <a:r>
              <a:rPr lang="en-US" sz="3200" dirty="0" err="1"/>
              <a:t>bss</a:t>
            </a:r>
            <a:r>
              <a:rPr lang="en-US" sz="3200" dirty="0"/>
              <a:t>, .data)</a:t>
            </a:r>
          </a:p>
          <a:p>
            <a:endParaRPr lang="en-GH" sz="4400" dirty="0"/>
          </a:p>
        </p:txBody>
      </p:sp>
    </p:spTree>
    <p:extLst>
      <p:ext uri="{BB962C8B-B14F-4D97-AF65-F5344CB8AC3E}">
        <p14:creationId xmlns:p14="http://schemas.microsoft.com/office/powerpoint/2010/main" val="2455796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solidFill>
                  <a:schemeClr val="accent1"/>
                </a:solidFill>
                <a:latin typeface="Comic Sans MS" panose="030F0702030302020204" pitchFamily="66" charset="0"/>
              </a:rPr>
              <a:t>Pointer Registers</a:t>
            </a:r>
            <a:endParaRPr lang="en-GH" b="1" dirty="0">
              <a:solidFill>
                <a:schemeClr val="accent1"/>
              </a:solidFill>
            </a:endParaRPr>
          </a:p>
        </p:txBody>
      </p:sp>
      <p:sp>
        <p:nvSpPr>
          <p:cNvPr id="4" name="Content Placeholder 3">
            <a:extLst>
              <a:ext uri="{FF2B5EF4-FFF2-40B4-BE49-F238E27FC236}">
                <a16:creationId xmlns:a16="http://schemas.microsoft.com/office/drawing/2014/main" id="{16D1A164-BDC4-4642-BB38-B1B6C04ABA56}"/>
              </a:ext>
            </a:extLst>
          </p:cNvPr>
          <p:cNvSpPr>
            <a:spLocks noGrp="1"/>
          </p:cNvSpPr>
          <p:nvPr>
            <p:ph idx="1"/>
          </p:nvPr>
        </p:nvSpPr>
        <p:spPr>
          <a:xfrm>
            <a:off x="838200" y="1653006"/>
            <a:ext cx="10751288" cy="4839869"/>
          </a:xfrm>
        </p:spPr>
        <p:txBody>
          <a:bodyPr>
            <a:normAutofit lnSpcReduction="10000"/>
          </a:bodyPr>
          <a:lstStyle/>
          <a:p>
            <a:r>
              <a:rPr lang="en-US" sz="3200" b="1" dirty="0">
                <a:latin typeface="Arial Rounded MT Bold" panose="020F0704030504030204" pitchFamily="34" charset="0"/>
              </a:rPr>
              <a:t>Base Pointer (BP) </a:t>
            </a:r>
            <a:r>
              <a:rPr lang="en-US" sz="3200" dirty="0">
                <a:latin typeface="Arial Rounded MT Bold" panose="020F0704030504030204" pitchFamily="34" charset="0"/>
              </a:rPr>
              <a:t>- </a:t>
            </a:r>
            <a:r>
              <a:rPr lang="en-US" sz="3200" dirty="0">
                <a:solidFill>
                  <a:srgbClr val="7030A0"/>
                </a:solidFill>
                <a:latin typeface="Arial Rounded MT Bold" panose="020F0704030504030204" pitchFamily="34" charset="0"/>
              </a:rPr>
              <a:t>The address in SS register is combined with the offset in BP to get the location of the parameter.</a:t>
            </a:r>
            <a:r>
              <a:rPr lang="en-US" sz="3200" dirty="0">
                <a:latin typeface="Arial Rounded MT Bold" panose="020F0704030504030204" pitchFamily="34" charset="0"/>
              </a:rPr>
              <a:t> </a:t>
            </a:r>
          </a:p>
          <a:p>
            <a:r>
              <a:rPr lang="en-US" sz="3200" dirty="0">
                <a:latin typeface="Arial Rounded MT Bold" panose="020F0704030504030204" pitchFamily="34" charset="0"/>
              </a:rPr>
              <a:t>BP can also be combined with DI and SI as base register for special addressing.</a:t>
            </a:r>
            <a:r>
              <a:rPr lang="en-US" sz="6000" dirty="0">
                <a:latin typeface="Arial Rounded MT Bold" panose="020F0704030504030204" pitchFamily="34" charset="0"/>
              </a:rPr>
              <a:t> </a:t>
            </a:r>
          </a:p>
          <a:p>
            <a:r>
              <a:rPr lang="en-US" sz="3200" dirty="0">
                <a:latin typeface="Arial Rounded MT Bold" panose="020F0704030504030204" pitchFamily="34" charset="0"/>
              </a:rPr>
              <a:t>The 16-bit BP register mainly helps in referencing the parameter variables passed to a subroutine. </a:t>
            </a:r>
          </a:p>
          <a:p>
            <a:endParaRPr lang="en-US" sz="3200" dirty="0">
              <a:latin typeface="Arial Rounded MT Bold" panose="020F0704030504030204" pitchFamily="34" charset="0"/>
            </a:endParaRPr>
          </a:p>
          <a:p>
            <a:r>
              <a:rPr lang="en-US" sz="6000" dirty="0">
                <a:latin typeface="Arial Rounded MT Bold" panose="020F0704030504030204" pitchFamily="34" charset="0"/>
              </a:rPr>
              <a:t>DI</a:t>
            </a:r>
            <a:r>
              <a:rPr lang="en-US" sz="3200" dirty="0">
                <a:latin typeface="Arial Rounded MT Bold" panose="020F0704030504030204" pitchFamily="34" charset="0"/>
              </a:rPr>
              <a:t> – destination index </a:t>
            </a:r>
            <a:r>
              <a:rPr lang="en-US" sz="5400" dirty="0">
                <a:latin typeface="Arial Rounded MT Bold" panose="020F0704030504030204" pitchFamily="34" charset="0"/>
              </a:rPr>
              <a:t>SI – </a:t>
            </a:r>
            <a:r>
              <a:rPr lang="en-US" sz="3600" dirty="0">
                <a:latin typeface="Arial Rounded MT Bold" panose="020F0704030504030204" pitchFamily="34" charset="0"/>
              </a:rPr>
              <a:t>source index  </a:t>
            </a:r>
            <a:endParaRPr lang="en-GH" sz="6000" dirty="0">
              <a:latin typeface="Arial Rounded MT Bold" panose="020F0704030504030204" pitchFamily="34" charset="0"/>
            </a:endParaRPr>
          </a:p>
        </p:txBody>
      </p:sp>
    </p:spTree>
    <p:extLst>
      <p:ext uri="{BB962C8B-B14F-4D97-AF65-F5344CB8AC3E}">
        <p14:creationId xmlns:p14="http://schemas.microsoft.com/office/powerpoint/2010/main" val="3367498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solidFill>
                  <a:schemeClr val="accent1"/>
                </a:solidFill>
                <a:latin typeface="Comic Sans MS" panose="030F0702030302020204" pitchFamily="66" charset="0"/>
              </a:rPr>
              <a:t>Pointer Registers</a:t>
            </a:r>
            <a:endParaRPr lang="en-GH" b="1" dirty="0">
              <a:solidFill>
                <a:schemeClr val="accent1"/>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00D36859-0167-444A-8E0C-D85B5FC3C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9323"/>
            <a:ext cx="10515600" cy="3894992"/>
          </a:xfrm>
        </p:spPr>
      </p:pic>
    </p:spTree>
    <p:extLst>
      <p:ext uri="{BB962C8B-B14F-4D97-AF65-F5344CB8AC3E}">
        <p14:creationId xmlns:p14="http://schemas.microsoft.com/office/powerpoint/2010/main" val="1469201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C2984117-D713-477F-BAB4-FED2F14369AB}"/>
              </a:ext>
            </a:extLst>
          </p:cNvPr>
          <p:cNvSpPr>
            <a:spLocks noGrp="1"/>
          </p:cNvSpPr>
          <p:nvPr>
            <p:ph type="title"/>
          </p:nvPr>
        </p:nvSpPr>
        <p:spPr/>
        <p:txBody>
          <a:bodyPr/>
          <a:lstStyle/>
          <a:p>
            <a:r>
              <a:rPr lang="en-US" dirty="0">
                <a:latin typeface="Comic Sans MS" panose="030F0702030302020204" pitchFamily="66" charset="0"/>
              </a:rPr>
              <a:t>Have a look …..</a:t>
            </a:r>
          </a:p>
        </p:txBody>
      </p:sp>
      <p:pic>
        <p:nvPicPr>
          <p:cNvPr id="4" name="Content Placeholder 4">
            <a:extLst>
              <a:ext uri="{FF2B5EF4-FFF2-40B4-BE49-F238E27FC236}">
                <a16:creationId xmlns:a16="http://schemas.microsoft.com/office/drawing/2014/main" id="{EBB05C99-071B-4E98-8326-C32234BF9B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08" r="755"/>
          <a:stretch/>
        </p:blipFill>
        <p:spPr>
          <a:xfrm>
            <a:off x="838200" y="1485384"/>
            <a:ext cx="10262360" cy="5007491"/>
          </a:xfrm>
        </p:spPr>
      </p:pic>
    </p:spTree>
    <p:extLst>
      <p:ext uri="{BB962C8B-B14F-4D97-AF65-F5344CB8AC3E}">
        <p14:creationId xmlns:p14="http://schemas.microsoft.com/office/powerpoint/2010/main" val="1525772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4213-6BFF-4FDF-9028-FE16079341F2}"/>
              </a:ext>
            </a:extLst>
          </p:cNvPr>
          <p:cNvSpPr>
            <a:spLocks noGrp="1"/>
          </p:cNvSpPr>
          <p:nvPr>
            <p:ph type="title"/>
          </p:nvPr>
        </p:nvSpPr>
        <p:spPr>
          <a:xfrm>
            <a:off x="838200" y="0"/>
            <a:ext cx="10515600" cy="1325563"/>
          </a:xfrm>
        </p:spPr>
        <p:txBody>
          <a:bodyPr/>
          <a:lstStyle/>
          <a:p>
            <a:r>
              <a:rPr lang="en-US" dirty="0">
                <a:latin typeface="Comic Sans MS" panose="030F0702030302020204" pitchFamily="66" charset="0"/>
              </a:rPr>
              <a:t>and even more ….</a:t>
            </a:r>
          </a:p>
        </p:txBody>
      </p:sp>
      <p:pic>
        <p:nvPicPr>
          <p:cNvPr id="5" name="Content Placeholder 4">
            <a:extLst>
              <a:ext uri="{FF2B5EF4-FFF2-40B4-BE49-F238E27FC236}">
                <a16:creationId xmlns:a16="http://schemas.microsoft.com/office/drawing/2014/main" id="{85DFD2F7-D7C3-442B-8113-4623229D54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852"/>
          <a:stretch/>
        </p:blipFill>
        <p:spPr>
          <a:xfrm>
            <a:off x="583699" y="978196"/>
            <a:ext cx="11024601" cy="5175674"/>
          </a:xfrm>
        </p:spPr>
      </p:pic>
    </p:spTree>
    <p:extLst>
      <p:ext uri="{BB962C8B-B14F-4D97-AF65-F5344CB8AC3E}">
        <p14:creationId xmlns:p14="http://schemas.microsoft.com/office/powerpoint/2010/main" val="2927669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1400</Words>
  <Application>Microsoft Office PowerPoint</Application>
  <PresentationFormat>Widescreen</PresentationFormat>
  <Paragraphs>120</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Aharoni</vt:lpstr>
      <vt:lpstr>Arial</vt:lpstr>
      <vt:lpstr>Arial Rounded MT Bold</vt:lpstr>
      <vt:lpstr>Calibri</vt:lpstr>
      <vt:lpstr>Calibri Light</vt:lpstr>
      <vt:lpstr>Comic Sans MS</vt:lpstr>
      <vt:lpstr>Office Theme</vt:lpstr>
      <vt:lpstr>  Dr Emmanuel Ahene</vt:lpstr>
      <vt:lpstr>PowerPoint Presentation</vt:lpstr>
      <vt:lpstr>Continuing Assembly Registers</vt:lpstr>
      <vt:lpstr>PROCESSOR REGISTERS (32 &amp; 64 bits)</vt:lpstr>
      <vt:lpstr>Pointer Registers</vt:lpstr>
      <vt:lpstr>Pointer Registers</vt:lpstr>
      <vt:lpstr>Pointer Registers</vt:lpstr>
      <vt:lpstr>Have a look …..</vt:lpstr>
      <vt:lpstr>and even more ….</vt:lpstr>
      <vt:lpstr>PowerPoint Presentation</vt:lpstr>
      <vt:lpstr>Index Registers</vt:lpstr>
      <vt:lpstr>Index Registers</vt:lpstr>
      <vt:lpstr>Control Registers</vt:lpstr>
      <vt:lpstr>PowerPoint Presentation</vt:lpstr>
      <vt:lpstr>Control Registers</vt:lpstr>
      <vt:lpstr>Control Registers</vt:lpstr>
      <vt:lpstr>Control Registers</vt:lpstr>
      <vt:lpstr>Control Registers</vt:lpstr>
      <vt:lpstr>Control Registers</vt:lpstr>
      <vt:lpstr>PowerPoint Presentation</vt:lpstr>
      <vt:lpstr>PowerPoint Presentation</vt:lpstr>
      <vt:lpstr>PowerPoint Presentation</vt:lpstr>
      <vt:lpstr>PowerPoint Presentation</vt:lpstr>
      <vt:lpstr>PowerPoint Presentation</vt:lpstr>
      <vt:lpstr>PowerPoint Presentation</vt:lpstr>
      <vt:lpstr>Compare.asm </vt:lpstr>
      <vt:lpstr>PowerPoint Presentation</vt:lpstr>
      <vt:lpstr>PowerPoint Presentation</vt:lpstr>
      <vt:lpstr>Segment Registers</vt:lpstr>
      <vt:lpstr>Segment Registers</vt:lpstr>
      <vt:lpstr>Segment Registers</vt:lpstr>
      <vt:lpstr>Segment Registers</vt:lpstr>
      <vt:lpstr>Segment Registers</vt:lpstr>
      <vt:lpstr>   9stars.asm</vt:lpstr>
      <vt:lpstr>Assembly System Calls</vt:lpstr>
      <vt:lpstr>Assembly System Calls</vt:lpstr>
      <vt:lpstr>Linux System Calls</vt:lpstr>
      <vt:lpstr>Linux System Calls</vt:lpstr>
      <vt:lpstr>Linux System Calls</vt:lpstr>
      <vt:lpstr>Linux System Calls</vt:lpstr>
      <vt:lpstr>Linux System Calls</vt:lpstr>
      <vt:lpstr>Linux System Calls</vt:lpstr>
      <vt:lpstr>Input.asm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DEGGIE</dc:creator>
  <cp:lastModifiedBy>Emmanuel Ahene</cp:lastModifiedBy>
  <cp:revision>153</cp:revision>
  <dcterms:created xsi:type="dcterms:W3CDTF">2021-05-18T17:54:46Z</dcterms:created>
  <dcterms:modified xsi:type="dcterms:W3CDTF">2021-06-04T10:34:54Z</dcterms:modified>
</cp:coreProperties>
</file>