
<file path=[Content_Types].xml><?xml version="1.0" encoding="utf-8"?>
<Types xmlns="http://schemas.openxmlformats.org/package/2006/content-types">
  <Default Extension="emf" ContentType="image/x-emf"/>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1"/>
  </p:sldMasterIdLst>
  <p:notesMasterIdLst>
    <p:notesMasterId r:id="rId36"/>
  </p:notesMasterIdLst>
  <p:handoutMasterIdLst>
    <p:handoutMasterId r:id="rId37"/>
  </p:handoutMasterIdLst>
  <p:sldIdLst>
    <p:sldId id="257" r:id="rId2"/>
    <p:sldId id="258" r:id="rId3"/>
    <p:sldId id="259" r:id="rId4"/>
    <p:sldId id="267" r:id="rId5"/>
    <p:sldId id="271" r:id="rId6"/>
    <p:sldId id="272" r:id="rId7"/>
    <p:sldId id="273" r:id="rId8"/>
    <p:sldId id="261" r:id="rId9"/>
    <p:sldId id="268" r:id="rId10"/>
    <p:sldId id="275" r:id="rId11"/>
    <p:sldId id="274" r:id="rId12"/>
    <p:sldId id="269" r:id="rId13"/>
    <p:sldId id="270" r:id="rId14"/>
    <p:sldId id="278" r:id="rId15"/>
    <p:sldId id="290" r:id="rId16"/>
    <p:sldId id="291" r:id="rId17"/>
    <p:sldId id="264" r:id="rId18"/>
    <p:sldId id="292" r:id="rId19"/>
    <p:sldId id="279" r:id="rId20"/>
    <p:sldId id="286" r:id="rId21"/>
    <p:sldId id="293" r:id="rId22"/>
    <p:sldId id="280" r:id="rId23"/>
    <p:sldId id="282" r:id="rId24"/>
    <p:sldId id="283" r:id="rId25"/>
    <p:sldId id="284" r:id="rId26"/>
    <p:sldId id="288" r:id="rId27"/>
    <p:sldId id="289" r:id="rId28"/>
    <p:sldId id="294" r:id="rId29"/>
    <p:sldId id="295" r:id="rId30"/>
    <p:sldId id="296" r:id="rId31"/>
    <p:sldId id="297" r:id="rId32"/>
    <p:sldId id="276" r:id="rId33"/>
    <p:sldId id="277" r:id="rId34"/>
    <p:sldId id="298" r:id="rId3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945">
          <p15:clr>
            <a:srgbClr val="A4A3A4"/>
          </p15:clr>
        </p15:guide>
        <p15:guide id="3" orient="horz" pos="3888">
          <p15:clr>
            <a:srgbClr val="A4A3A4"/>
          </p15:clr>
        </p15:guide>
        <p15:guide id="4" orient="horz" pos="192">
          <p15:clr>
            <a:srgbClr val="A4A3A4"/>
          </p15:clr>
        </p15:guide>
        <p15:guide id="5" orient="horz" pos="1072">
          <p15:clr>
            <a:srgbClr val="A4A3A4"/>
          </p15:clr>
        </p15:guide>
        <p15:guide id="6" pos="3839">
          <p15:clr>
            <a:srgbClr val="A4A3A4"/>
          </p15:clr>
        </p15:guide>
        <p15:guide id="7" pos="704">
          <p15:clr>
            <a:srgbClr val="A4A3A4"/>
          </p15:clr>
        </p15:guide>
        <p15:guide id="8" pos="710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6182" autoAdjust="0"/>
  </p:normalViewPr>
  <p:slideViewPr>
    <p:cSldViewPr showGuides="1">
      <p:cViewPr varScale="1">
        <p:scale>
          <a:sx n="68" d="100"/>
          <a:sy n="68" d="100"/>
        </p:scale>
        <p:origin x="822" y="48"/>
      </p:cViewPr>
      <p:guideLst>
        <p:guide orient="horz" pos="2160"/>
        <p:guide orient="horz" pos="945"/>
        <p:guide orient="horz" pos="3888"/>
        <p:guide orient="horz" pos="192"/>
        <p:guide orient="horz" pos="1072"/>
        <p:guide pos="3839"/>
        <p:guide pos="704"/>
        <p:guide pos="7102"/>
      </p:guideLst>
    </p:cSldViewPr>
  </p:slideViewPr>
  <p:outlineViewPr>
    <p:cViewPr>
      <p:scale>
        <a:sx n="33" d="100"/>
        <a:sy n="33" d="100"/>
      </p:scale>
      <p:origin x="0" y="-2886"/>
    </p:cViewPr>
  </p:outlineViewPr>
  <p:notesTextViewPr>
    <p:cViewPr>
      <p:scale>
        <a:sx n="3" d="2"/>
        <a:sy n="3" d="2"/>
      </p:scale>
      <p:origin x="0" y="0"/>
    </p:cViewPr>
  </p:notesTextViewPr>
  <p:notesViewPr>
    <p:cSldViewPr>
      <p:cViewPr>
        <p:scale>
          <a:sx n="71" d="100"/>
          <a:sy n="71" d="100"/>
        </p:scale>
        <p:origin x="2520" y="-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3/21/2022</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3/21/2022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1</a:t>
            </a:fld>
            <a:endParaRPr lang="en-US"/>
          </a:p>
        </p:txBody>
      </p:sp>
    </p:spTree>
    <p:extLst>
      <p:ext uri="{BB962C8B-B14F-4D97-AF65-F5344CB8AC3E}">
        <p14:creationId xmlns:p14="http://schemas.microsoft.com/office/powerpoint/2010/main" val="16077057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22E345-E72D-4C59-9A81-13E5550884E6}" type="slidenum">
              <a:rPr lang="en-US" smtClean="0"/>
              <a:pPr/>
              <a:t>21</a:t>
            </a:fld>
            <a:endParaRPr lang="en-US" dirty="0"/>
          </a:p>
        </p:txBody>
      </p:sp>
    </p:spTree>
    <p:extLst>
      <p:ext uri="{BB962C8B-B14F-4D97-AF65-F5344CB8AC3E}">
        <p14:creationId xmlns:p14="http://schemas.microsoft.com/office/powerpoint/2010/main" val="1615581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22E345-E72D-4C59-9A81-13E5550884E6}" type="slidenum">
              <a:rPr lang="en-US" smtClean="0"/>
              <a:pPr/>
              <a:t>28</a:t>
            </a:fld>
            <a:endParaRPr lang="en-US" dirty="0"/>
          </a:p>
        </p:txBody>
      </p:sp>
    </p:spTree>
    <p:extLst>
      <p:ext uri="{BB962C8B-B14F-4D97-AF65-F5344CB8AC3E}">
        <p14:creationId xmlns:p14="http://schemas.microsoft.com/office/powerpoint/2010/main" val="2958263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22E345-E72D-4C59-9A81-13E5550884E6}" type="slidenum">
              <a:rPr lang="en-US" smtClean="0"/>
              <a:pPr/>
              <a:t>29</a:t>
            </a:fld>
            <a:endParaRPr lang="en-US" dirty="0"/>
          </a:p>
        </p:txBody>
      </p:sp>
    </p:spTree>
    <p:extLst>
      <p:ext uri="{BB962C8B-B14F-4D97-AF65-F5344CB8AC3E}">
        <p14:creationId xmlns:p14="http://schemas.microsoft.com/office/powerpoint/2010/main" val="1821282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22E345-E72D-4C59-9A81-13E5550884E6}" type="slidenum">
              <a:rPr lang="en-US" smtClean="0"/>
              <a:pPr/>
              <a:t>30</a:t>
            </a:fld>
            <a:endParaRPr lang="en-US" dirty="0"/>
          </a:p>
        </p:txBody>
      </p:sp>
    </p:spTree>
    <p:extLst>
      <p:ext uri="{BB962C8B-B14F-4D97-AF65-F5344CB8AC3E}">
        <p14:creationId xmlns:p14="http://schemas.microsoft.com/office/powerpoint/2010/main" val="1028121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796F01-7154-41E0-B48B-A6921757531A}" type="slidenum">
              <a:rPr lang="en-US" smtClean="0"/>
              <a:pPr/>
              <a:t>2</a:t>
            </a:fld>
            <a:endParaRPr lang="en-US"/>
          </a:p>
        </p:txBody>
      </p:sp>
    </p:spTree>
    <p:extLst>
      <p:ext uri="{BB962C8B-B14F-4D97-AF65-F5344CB8AC3E}">
        <p14:creationId xmlns:p14="http://schemas.microsoft.com/office/powerpoint/2010/main" val="1284804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File permissions (-</a:t>
            </a:r>
            <a:r>
              <a:rPr lang="en-US" dirty="0" err="1"/>
              <a:t>rwxrw</a:t>
            </a:r>
            <a:r>
              <a:rPr lang="en-US" dirty="0"/>
              <a:t>-r--)</a:t>
            </a:r>
          </a:p>
          <a:p>
            <a:r>
              <a:rPr lang="en-US" dirty="0"/>
              <a:t>Number of (hard) links(1)</a:t>
            </a:r>
          </a:p>
          <a:p>
            <a:r>
              <a:rPr lang="en-US" dirty="0"/>
              <a:t>Owner name (root)</a:t>
            </a:r>
          </a:p>
          <a:p>
            <a:r>
              <a:rPr lang="en-US" dirty="0"/>
              <a:t>Owner group(root)</a:t>
            </a:r>
          </a:p>
          <a:p>
            <a:r>
              <a:rPr lang="en-US" dirty="0"/>
              <a:t>File size in bytes (2048)</a:t>
            </a:r>
          </a:p>
          <a:p>
            <a:r>
              <a:rPr lang="en-US" dirty="0"/>
              <a:t>Time of last modification ( </a:t>
            </a:r>
            <a:r>
              <a:rPr lang="en-US" dirty="0" err="1"/>
              <a:t>jan</a:t>
            </a:r>
            <a:r>
              <a:rPr lang="en-US" dirty="0"/>
              <a:t> 13 07:11)</a:t>
            </a:r>
          </a:p>
          <a:p>
            <a:r>
              <a:rPr lang="en-US" dirty="0"/>
              <a:t>File/directory name (afile.exe)</a:t>
            </a:r>
            <a:endParaRPr lang="en-GH" dirty="0"/>
          </a:p>
        </p:txBody>
      </p:sp>
      <p:sp>
        <p:nvSpPr>
          <p:cNvPr id="4" name="Slide Number Placeholder 3"/>
          <p:cNvSpPr>
            <a:spLocks noGrp="1"/>
          </p:cNvSpPr>
          <p:nvPr>
            <p:ph type="sldNum" sz="quarter" idx="5"/>
          </p:nvPr>
        </p:nvSpPr>
        <p:spPr/>
        <p:txBody>
          <a:bodyPr/>
          <a:lstStyle/>
          <a:p>
            <a:fld id="{B8796F01-7154-41E0-B48B-A6921757531A}" type="slidenum">
              <a:rPr lang="en-GH" smtClean="0"/>
              <a:pPr/>
              <a:t>3</a:t>
            </a:fld>
            <a:endParaRPr lang="en-GH"/>
          </a:p>
        </p:txBody>
      </p:sp>
    </p:spTree>
    <p:extLst>
      <p:ext uri="{BB962C8B-B14F-4D97-AF65-F5344CB8AC3E}">
        <p14:creationId xmlns:p14="http://schemas.microsoft.com/office/powerpoint/2010/main" val="3264336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H" dirty="0"/>
          </a:p>
        </p:txBody>
      </p:sp>
      <p:sp>
        <p:nvSpPr>
          <p:cNvPr id="4" name="Slide Number Placeholder 3"/>
          <p:cNvSpPr>
            <a:spLocks noGrp="1"/>
          </p:cNvSpPr>
          <p:nvPr>
            <p:ph type="sldNum" sz="quarter" idx="5"/>
          </p:nvPr>
        </p:nvSpPr>
        <p:spPr/>
        <p:txBody>
          <a:bodyPr/>
          <a:lstStyle/>
          <a:p>
            <a:fld id="{B8796F01-7154-41E0-B48B-A6921757531A}" type="slidenum">
              <a:rPr lang="en-GH" smtClean="0"/>
              <a:pPr/>
              <a:t>4</a:t>
            </a:fld>
            <a:endParaRPr lang="en-GH"/>
          </a:p>
        </p:txBody>
      </p:sp>
    </p:spTree>
    <p:extLst>
      <p:ext uri="{BB962C8B-B14F-4D97-AF65-F5344CB8AC3E}">
        <p14:creationId xmlns:p14="http://schemas.microsoft.com/office/powerpoint/2010/main" val="2888631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apt is the package manager on Debian, Ubuntu, Mint and other </a:t>
            </a:r>
            <a:r>
              <a:rPr lang="en-US" dirty="0" err="1"/>
              <a:t>linux</a:t>
            </a:r>
            <a:r>
              <a:rPr lang="en-US" dirty="0"/>
              <a:t> distributions</a:t>
            </a:r>
          </a:p>
          <a:p>
            <a:endParaRPr lang="en-US" dirty="0"/>
          </a:p>
          <a:p>
            <a:r>
              <a:rPr lang="en-US" dirty="0"/>
              <a:t>Snap is a bundle of an app and its dependencies that works without modification across many different </a:t>
            </a:r>
            <a:r>
              <a:rPr lang="en-US" dirty="0" err="1"/>
              <a:t>linux</a:t>
            </a:r>
            <a:r>
              <a:rPr lang="en-US" dirty="0"/>
              <a:t> distributions. Snap is recommended for desktop users especially beginners, who want an easy way to install applications and keep them up to date, while apt is generally better for advanced users on critical systems, that want to keep control of everything on the computer or server</a:t>
            </a:r>
          </a:p>
          <a:p>
            <a:endParaRPr lang="en-US" dirty="0"/>
          </a:p>
          <a:p>
            <a:r>
              <a:rPr lang="en-US" dirty="0" err="1"/>
              <a:t>sudo</a:t>
            </a:r>
            <a:r>
              <a:rPr lang="en-US" dirty="0"/>
              <a:t> snap install </a:t>
            </a:r>
            <a:r>
              <a:rPr lang="en-US" dirty="0" err="1"/>
              <a:t>vlc</a:t>
            </a:r>
            <a:endParaRPr lang="en-US" dirty="0"/>
          </a:p>
          <a:p>
            <a:r>
              <a:rPr lang="en-US" dirty="0" err="1"/>
              <a:t>Sudo</a:t>
            </a:r>
            <a:r>
              <a:rPr lang="en-US" dirty="0"/>
              <a:t> snap install </a:t>
            </a:r>
            <a:r>
              <a:rPr lang="en-US" dirty="0" err="1"/>
              <a:t>vidcutter</a:t>
            </a:r>
            <a:endParaRPr lang="en-US" dirty="0"/>
          </a:p>
          <a:p>
            <a:endParaRPr lang="en-US" dirty="0"/>
          </a:p>
          <a:p>
            <a:r>
              <a:rPr lang="en-US" dirty="0"/>
              <a:t>Snap is command to install an archive of a software, released by the developers in a tested container, isolated from the system. APT is a command used to install a specific package from the distribution repository that will automatically install any required dependencies.</a:t>
            </a:r>
          </a:p>
          <a:p>
            <a:endParaRPr lang="en-GH" dirty="0"/>
          </a:p>
        </p:txBody>
      </p:sp>
      <p:sp>
        <p:nvSpPr>
          <p:cNvPr id="4" name="Slide Number Placeholder 3"/>
          <p:cNvSpPr>
            <a:spLocks noGrp="1"/>
          </p:cNvSpPr>
          <p:nvPr>
            <p:ph type="sldNum" sz="quarter" idx="5"/>
          </p:nvPr>
        </p:nvSpPr>
        <p:spPr/>
        <p:txBody>
          <a:bodyPr/>
          <a:lstStyle/>
          <a:p>
            <a:fld id="{B8796F01-7154-41E0-B48B-A6921757531A}" type="slidenum">
              <a:rPr lang="en-GH" smtClean="0"/>
              <a:pPr/>
              <a:t>5</a:t>
            </a:fld>
            <a:endParaRPr lang="en-GH"/>
          </a:p>
        </p:txBody>
      </p:sp>
    </p:spTree>
    <p:extLst>
      <p:ext uri="{BB962C8B-B14F-4D97-AF65-F5344CB8AC3E}">
        <p14:creationId xmlns:p14="http://schemas.microsoft.com/office/powerpoint/2010/main" val="2625607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H" dirty="0"/>
          </a:p>
        </p:txBody>
      </p:sp>
      <p:sp>
        <p:nvSpPr>
          <p:cNvPr id="4" name="Slide Number Placeholder 3"/>
          <p:cNvSpPr>
            <a:spLocks noGrp="1"/>
          </p:cNvSpPr>
          <p:nvPr>
            <p:ph type="sldNum" sz="quarter" idx="5"/>
          </p:nvPr>
        </p:nvSpPr>
        <p:spPr/>
        <p:txBody>
          <a:bodyPr/>
          <a:lstStyle/>
          <a:p>
            <a:fld id="{B8796F01-7154-41E0-B48B-A6921757531A}" type="slidenum">
              <a:rPr lang="en-GH" smtClean="0"/>
              <a:pPr/>
              <a:t>6</a:t>
            </a:fld>
            <a:endParaRPr lang="en-GH"/>
          </a:p>
        </p:txBody>
      </p:sp>
    </p:spTree>
    <p:extLst>
      <p:ext uri="{BB962C8B-B14F-4D97-AF65-F5344CB8AC3E}">
        <p14:creationId xmlns:p14="http://schemas.microsoft.com/office/powerpoint/2010/main" val="753641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command explained</a:t>
            </a:r>
          </a:p>
          <a:p>
            <a:r>
              <a:rPr lang="en-US" dirty="0"/>
              <a:t>First column: Shows the user name of logged in users</a:t>
            </a:r>
          </a:p>
          <a:p>
            <a:r>
              <a:rPr lang="en-US" dirty="0"/>
              <a:t>Second column: shows how the user is logged in. The above example shows one logged in user from </a:t>
            </a:r>
            <a:r>
              <a:rPr lang="en-US" dirty="0" err="1"/>
              <a:t>tty</a:t>
            </a:r>
            <a:r>
              <a:rPr lang="en-US" dirty="0"/>
              <a:t>( local console) and the other one from pts(remote login)</a:t>
            </a:r>
          </a:p>
          <a:p>
            <a:r>
              <a:rPr lang="en-US" dirty="0"/>
              <a:t>Third and fourth column: shows the date and time when the user logged in</a:t>
            </a:r>
          </a:p>
          <a:p>
            <a:r>
              <a:rPr lang="en-US" dirty="0"/>
              <a:t>Fifth column: shows the </a:t>
            </a:r>
            <a:r>
              <a:rPr lang="en-US" dirty="0" err="1"/>
              <a:t>ip</a:t>
            </a:r>
            <a:r>
              <a:rPr lang="en-US" dirty="0"/>
              <a:t> address or hostname of the system from which a user logged in remotely</a:t>
            </a:r>
          </a:p>
          <a:p>
            <a:r>
              <a:rPr lang="en-US" dirty="0"/>
              <a:t>Who –boot or –b : display the date and time when the system was last booted</a:t>
            </a:r>
          </a:p>
          <a:p>
            <a:endParaRPr lang="en-US" dirty="0"/>
          </a:p>
          <a:p>
            <a:r>
              <a:rPr lang="en-US" dirty="0"/>
              <a:t>--heading </a:t>
            </a:r>
            <a:r>
              <a:rPr lang="en-US"/>
              <a:t>or –H: </a:t>
            </a:r>
            <a:r>
              <a:rPr lang="en-US" dirty="0"/>
              <a:t>display headings above each column in the who </a:t>
            </a:r>
            <a:r>
              <a:rPr lang="en-US"/>
              <a:t>command output</a:t>
            </a:r>
          </a:p>
        </p:txBody>
      </p:sp>
      <p:sp>
        <p:nvSpPr>
          <p:cNvPr id="4" name="Slide Number Placeholder 3"/>
          <p:cNvSpPr>
            <a:spLocks noGrp="1"/>
          </p:cNvSpPr>
          <p:nvPr>
            <p:ph type="sldNum" sz="quarter" idx="5"/>
          </p:nvPr>
        </p:nvSpPr>
        <p:spPr/>
        <p:txBody>
          <a:bodyPr/>
          <a:lstStyle/>
          <a:p>
            <a:fld id="{B8796F01-7154-41E0-B48B-A6921757531A}" type="slidenum">
              <a:rPr lang="en-GH" smtClean="0"/>
              <a:pPr/>
              <a:t>14</a:t>
            </a:fld>
            <a:endParaRPr lang="en-GH"/>
          </a:p>
        </p:txBody>
      </p:sp>
    </p:spTree>
    <p:extLst>
      <p:ext uri="{BB962C8B-B14F-4D97-AF65-F5344CB8AC3E}">
        <p14:creationId xmlns:p14="http://schemas.microsoft.com/office/powerpoint/2010/main" val="3368498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822E345-E72D-4C59-9A81-13E5550884E6}" type="slidenum">
              <a:rPr lang="en-US" smtClean="0"/>
              <a:pPr/>
              <a:t>16</a:t>
            </a:fld>
            <a:endParaRPr lang="en-US" dirty="0"/>
          </a:p>
        </p:txBody>
      </p:sp>
    </p:spTree>
    <p:extLst>
      <p:ext uri="{BB962C8B-B14F-4D97-AF65-F5344CB8AC3E}">
        <p14:creationId xmlns:p14="http://schemas.microsoft.com/office/powerpoint/2010/main" val="1605281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22E345-E72D-4C59-9A81-13E5550884E6}" type="slidenum">
              <a:rPr lang="en-US" smtClean="0"/>
              <a:pPr/>
              <a:t>17</a:t>
            </a:fld>
            <a:endParaRPr lang="en-US" dirty="0"/>
          </a:p>
        </p:txBody>
      </p:sp>
    </p:spTree>
    <p:extLst>
      <p:ext uri="{BB962C8B-B14F-4D97-AF65-F5344CB8AC3E}">
        <p14:creationId xmlns:p14="http://schemas.microsoft.com/office/powerpoint/2010/main" val="29988183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Group 13"/>
          <p:cNvGrpSpPr/>
          <p:nvPr/>
        </p:nvGrpSpPr>
        <p:grpSpPr>
          <a:xfrm>
            <a:off x="0" y="0"/>
            <a:ext cx="12190572" cy="6858000"/>
            <a:chOff x="0" y="0"/>
            <a:chExt cx="12190572" cy="6858000"/>
          </a:xfrm>
        </p:grpSpPr>
        <p:sp>
          <p:nvSpPr>
            <p:cNvPr id="13" name="Rectangle 12"/>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grpSp>
          <p:nvGrpSpPr>
            <p:cNvPr id="12" name="Group 11"/>
            <p:cNvGrpSpPr/>
            <p:nvPr/>
          </p:nvGrpSpPr>
          <p:grpSpPr>
            <a:xfrm>
              <a:off x="0" y="0"/>
              <a:ext cx="4742741" cy="6858000"/>
              <a:chOff x="0" y="0"/>
              <a:chExt cx="4742741" cy="6858000"/>
            </a:xfrm>
          </p:grpSpPr>
          <p:pic>
            <p:nvPicPr>
              <p:cNvPr id="9" name="Picture 8" descr="Stacked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591594" cy="6858000"/>
              </a:xfrm>
              <a:prstGeom prst="rect">
                <a:avLst/>
              </a:prstGeom>
            </p:spPr>
          </p:pic>
          <p:sp>
            <p:nvSpPr>
              <p:cNvPr id="10" name="Rectangle 9"/>
              <p:cNvSpPr/>
              <p:nvPr/>
            </p:nvSpPr>
            <p:spPr>
              <a:xfrm>
                <a:off x="4605581"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p:cNvSpPr>
            <a:spLocks noGrp="1"/>
          </p:cNvSpPr>
          <p:nvPr>
            <p:ph type="ctrTitle"/>
          </p:nvPr>
        </p:nvSpPr>
        <p:spPr>
          <a:xfrm>
            <a:off x="4879346"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3" name="Subtitle 2"/>
          <p:cNvSpPr>
            <a:spLocks noGrp="1"/>
          </p:cNvSpPr>
          <p:nvPr>
            <p:ph type="subTitle" idx="1"/>
          </p:nvPr>
        </p:nvSpPr>
        <p:spPr>
          <a:xfrm>
            <a:off x="4879346"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Date Placeholder 4"/>
          <p:cNvSpPr>
            <a:spLocks noGrp="1"/>
          </p:cNvSpPr>
          <p:nvPr>
            <p:ph type="dt" sz="half" idx="10"/>
          </p:nvPr>
        </p:nvSpPr>
        <p:spPr/>
        <p:txBody>
          <a:bodyPr/>
          <a:lstStyle/>
          <a:p>
            <a:fld id="{5706A09E-12D5-4B1D-B8BB-C300B1DDD423}" type="datetime1">
              <a:rPr lang="en-US" smtClean="0"/>
              <a:t>3/21/2022</a:t>
            </a:fld>
            <a:endParaRPr lang="en-US"/>
          </a:p>
        </p:txBody>
      </p:sp>
      <p:sp>
        <p:nvSpPr>
          <p:cNvPr id="7" name="Footer Placeholder 6"/>
          <p:cNvSpPr>
            <a:spLocks noGrp="1"/>
          </p:cNvSpPr>
          <p:nvPr>
            <p:ph type="ftr" sz="quarter" idx="11"/>
          </p:nvPr>
        </p:nvSpPr>
        <p:spPr/>
        <p:txBody>
          <a:bodyPr/>
          <a:lstStyle/>
          <a:p>
            <a:r>
              <a:rPr lang="en-US" dirty="0"/>
              <a:t>Add a footer</a:t>
            </a:r>
          </a:p>
        </p:txBody>
      </p:sp>
      <p:sp>
        <p:nvSpPr>
          <p:cNvPr id="11" name="Slide Number Placeholder 10"/>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3220121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hasCustomPrompt="1"/>
          </p:nvPr>
        </p:nvSpPr>
        <p:spPr/>
        <p:txBody>
          <a:bodyPr vert="eaVert"/>
          <a:lstStyle>
            <a:lvl5pPr>
              <a:defRPr/>
            </a:lvl5pPr>
            <a:lvl6pPr marL="2418976" indent="-285750">
              <a:buFont typeface="Century Gothic" panose="020B0502020202020204" pitchFamily="34" charset="0"/>
              <a:buChar cha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D91CA53D-4C84-40AA-983E-A1E818A7FEFC}" type="datetime1">
              <a:rPr lang="en-US" smtClean="0"/>
              <a:t>3/21/2022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1817619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hasCustomPrompt="1"/>
          </p:nvPr>
        </p:nvSpPr>
        <p:spPr>
          <a:xfrm>
            <a:off x="1117309" y="274638"/>
            <a:ext cx="8532178" cy="5897561"/>
          </a:xfrm>
        </p:spPr>
        <p:txBody>
          <a:bodyPr vert="eaVert"/>
          <a:lstStyle>
            <a:lvl5pPr>
              <a:defRPr/>
            </a:lvl5pPr>
            <a:lvl6pPr marL="2418976" indent="-285750">
              <a:buFont typeface="Century Gothic" panose="020B0502020202020204" pitchFamily="34" charset="0"/>
              <a:buChar cha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fld id="{C8E2FCEE-AE66-4EAB-9C04-97F8A56A6354}" type="datetime1">
              <a:rPr lang="en-US" smtClean="0"/>
              <a:t>3/21/2022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3723691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a:xfrm>
            <a:off x="1117309" y="1700808"/>
            <a:ext cx="10157354" cy="4470400"/>
          </a:xfrm>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15A9377B-053C-438C-8A98-92C419A6701C}" type="datetime1">
              <a:rPr lang="en-US" smtClean="0"/>
              <a:t>3/21/2022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a:p>
        </p:txBody>
      </p:sp>
    </p:spTree>
    <p:extLst>
      <p:ext uri="{BB962C8B-B14F-4D97-AF65-F5344CB8AC3E}">
        <p14:creationId xmlns:p14="http://schemas.microsoft.com/office/powerpoint/2010/main" val="286535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2" name="Group 11"/>
          <p:cNvGrpSpPr/>
          <p:nvPr/>
        </p:nvGrpSpPr>
        <p:grpSpPr>
          <a:xfrm>
            <a:off x="1620" y="0"/>
            <a:ext cx="12188952" cy="6858000"/>
            <a:chOff x="1620" y="0"/>
            <a:chExt cx="12188952" cy="6858000"/>
          </a:xfrm>
        </p:grpSpPr>
        <p:sp>
          <p:nvSpPr>
            <p:cNvPr id="4" name="Rectangle 3"/>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11" name="Rectangle 10"/>
            <p:cNvSpPr/>
            <p:nvPr/>
          </p:nvSpPr>
          <p:spPr>
            <a:xfrm>
              <a:off x="7481252"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chemeClr val="tx2"/>
                </a:solidFill>
              </a:endParaRPr>
            </a:p>
          </p:txBody>
        </p:sp>
      </p:grpSp>
      <p:pic>
        <p:nvPicPr>
          <p:cNvPr id="5" name="Picture 4" descr="Stacked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7" name="Title 1"/>
          <p:cNvSpPr>
            <a:spLocks noGrp="1"/>
          </p:cNvSpPr>
          <p:nvPr>
            <p:ph type="ctrTitle"/>
          </p:nvPr>
        </p:nvSpPr>
        <p:spPr>
          <a:xfrm>
            <a:off x="237149"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8" name="Subtitle 2"/>
          <p:cNvSpPr>
            <a:spLocks noGrp="1"/>
          </p:cNvSpPr>
          <p:nvPr>
            <p:ph type="subTitle" idx="1"/>
          </p:nvPr>
        </p:nvSpPr>
        <p:spPr>
          <a:xfrm>
            <a:off x="237149"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2" name="Date Placeholder 1"/>
          <p:cNvSpPr>
            <a:spLocks noGrp="1"/>
          </p:cNvSpPr>
          <p:nvPr>
            <p:ph type="dt" sz="half" idx="10"/>
          </p:nvPr>
        </p:nvSpPr>
        <p:spPr/>
        <p:txBody>
          <a:bodyPr/>
          <a:lstStyle/>
          <a:p>
            <a:fld id="{B07CEF46-0123-4A75-9835-49DC49D53DE2}" type="datetime1">
              <a:rPr lang="en-US" smtClean="0"/>
              <a:t>3/21/2022</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0525827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hasCustomPrompt="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297078" indent="-285750">
              <a:buFont typeface="Century Gothic" panose="020B0502020202020204" pitchFamily="34" charset="0"/>
              <a:buChar char="–"/>
              <a:defRPr sz="1800"/>
            </a:lvl6pPr>
            <a:lvl7pPr marL="2568575" indent="-285750">
              <a:buFont typeface="Century Gothic" panose="020B0502020202020204" pitchFamily="34" charset="0"/>
              <a:buChar char="–"/>
              <a:defRPr sz="1800"/>
            </a:lvl7pPr>
            <a:lvl8pPr marL="2860675" indent="-285750">
              <a:defRPr sz="1800"/>
            </a:lvl8pPr>
            <a:lvl9pPr marL="3151188" indent="-285750">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8"/>
            <a:endParaRPr dirty="0"/>
          </a:p>
        </p:txBody>
      </p:sp>
      <p:sp>
        <p:nvSpPr>
          <p:cNvPr id="4" name="Content Placeholder 3"/>
          <p:cNvSpPr>
            <a:spLocks noGrp="1"/>
          </p:cNvSpPr>
          <p:nvPr>
            <p:ph sz="half" idx="2" hasCustomPrompt="1"/>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297078" indent="-285750">
              <a:buFont typeface="Century Gothic" panose="020B0502020202020204" pitchFamily="34" charset="0"/>
              <a:buChar char="–"/>
              <a:defRPr sz="1800"/>
            </a:lvl6pPr>
            <a:lvl7pPr marL="2568575" indent="-285750">
              <a:defRPr sz="1800"/>
            </a:lvl7pPr>
            <a:lvl8pPr marL="2860675" indent="-285750">
              <a:defRPr sz="1800"/>
            </a:lvl8pPr>
            <a:lvl9pPr marL="3151188" indent="-285750">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Date Placeholder 4"/>
          <p:cNvSpPr>
            <a:spLocks noGrp="1"/>
          </p:cNvSpPr>
          <p:nvPr>
            <p:ph type="dt" sz="half" idx="10"/>
          </p:nvPr>
        </p:nvSpPr>
        <p:spPr/>
        <p:txBody>
          <a:bodyPr/>
          <a:lstStyle/>
          <a:p>
            <a:fld id="{62A6378D-18AE-47D1-B10A-42F623B40082}" type="datetime1">
              <a:rPr lang="en-US" smtClean="0"/>
              <a:t>3/21/2022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2025045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hasCustomPrompt="1"/>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297078" indent="-285750">
              <a:buFont typeface="Century Gothic" panose="020B0502020202020204" pitchFamily="34" charset="0"/>
              <a:buChar char="–"/>
              <a:defRPr sz="1800"/>
            </a:lvl6pPr>
            <a:lvl7pPr marL="2568575" indent="-285750">
              <a:defRPr sz="1800"/>
            </a:lvl7pPr>
            <a:lvl8pPr marL="2860675" indent="-285750">
              <a:defRPr sz="1800"/>
            </a:lvl8pPr>
            <a:lvl9pPr marL="3151188" indent="-285750">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hasCustomPrompt="1"/>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297078" indent="-285750">
              <a:buFont typeface="Century Gothic" panose="020B0502020202020204" pitchFamily="34" charset="0"/>
              <a:buChar char="–"/>
              <a:defRPr sz="1800"/>
            </a:lvl6pPr>
            <a:lvl7pPr marL="2568575" indent="-285750">
              <a:defRPr sz="1800"/>
            </a:lvl7pPr>
            <a:lvl8pPr marL="2860675" indent="-285750">
              <a:defRPr sz="1800"/>
            </a:lvl8pPr>
            <a:lvl9pPr marL="3151188" indent="-285750">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7" name="Date Placeholder 6"/>
          <p:cNvSpPr>
            <a:spLocks noGrp="1"/>
          </p:cNvSpPr>
          <p:nvPr>
            <p:ph type="dt" sz="half" idx="10"/>
          </p:nvPr>
        </p:nvSpPr>
        <p:spPr/>
        <p:txBody>
          <a:bodyPr/>
          <a:lstStyle/>
          <a:p>
            <a:fld id="{321F6AE8-D704-41F6-B16A-5547B5672AC1}" type="datetime1">
              <a:rPr lang="en-US" smtClean="0"/>
              <a:t>3/21/2022</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920072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58AB9538-6F63-4C0B-916D-ED3F4E0A1B28}" type="datetime1">
              <a:rPr lang="en-US" smtClean="0"/>
              <a:t>3/21/2022</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230484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8F15BF-7116-4A9E-8022-5A2DC937F971}" type="datetime1">
              <a:rPr lang="en-US" smtClean="0"/>
              <a:t>3/21/2022</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219507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455612" y="1701800"/>
            <a:ext cx="3351927" cy="2844800"/>
          </a:xfrm>
        </p:spPr>
        <p:txBody>
          <a:bodyPr anchor="b">
            <a:normAutofit/>
          </a:bodyPr>
          <a:lstStyle>
            <a:lvl1pPr algn="l">
              <a:defRPr sz="2000" b="1">
                <a:effectLst/>
              </a:defRPr>
            </a:lvl1pPr>
          </a:lstStyle>
          <a:p>
            <a:r>
              <a:rPr lang="en-US"/>
              <a:t>Click to edit Master title style</a:t>
            </a:r>
            <a:endParaRPr dirty="0"/>
          </a:p>
        </p:txBody>
      </p:sp>
      <p:sp>
        <p:nvSpPr>
          <p:cNvPr id="3" name="Content Placeholder 2"/>
          <p:cNvSpPr>
            <a:spLocks noGrp="1"/>
          </p:cNvSpPr>
          <p:nvPr>
            <p:ph idx="1" hasCustomPrompt="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marL="2418976" indent="-285750">
              <a:buFont typeface="Century Gothic" panose="020B0502020202020204" pitchFamily="34" charset="0"/>
              <a:buChar cha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Text Placeholder 3"/>
          <p:cNvSpPr>
            <a:spLocks noGrp="1"/>
          </p:cNvSpPr>
          <p:nvPr>
            <p:ph type="body" sz="half" idx="2"/>
          </p:nvPr>
        </p:nvSpPr>
        <p:spPr>
          <a:xfrm>
            <a:off x="455612"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1B8DC91-5A3B-40CE-8C1D-279A8EF6E008}" type="datetime1">
              <a:rPr lang="en-US" smtClean="0"/>
              <a:t>3/21/2022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789110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effectLst/>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36B7C20A-B94A-4E20-B4B2-88A7825AE904}" type="datetime1">
              <a:rPr lang="en-US" smtClean="0"/>
              <a:t>3/21/2022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3521372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620" y="0"/>
            <a:ext cx="12188952" cy="6858000"/>
            <a:chOff x="1620" y="0"/>
            <a:chExt cx="12188952" cy="6858000"/>
          </a:xfrm>
        </p:grpSpPr>
        <p:sp>
          <p:nvSpPr>
            <p:cNvPr id="10" name="Rectangle 9"/>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8" name="Rectangle 7"/>
            <p:cNvSpPr/>
            <p:nvPr/>
          </p:nvSpPr>
          <p:spPr>
            <a:xfrm>
              <a:off x="304721" y="0"/>
              <a:ext cx="11579384" cy="685800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gr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a:solidFill>
                  <a:schemeClr val="tx2">
                    <a:lumMod val="50000"/>
                  </a:schemeClr>
                </a:solidFill>
              </a:defRPr>
            </a:lvl1pPr>
          </a:lstStyle>
          <a:p>
            <a:fld id="{859468AF-EFCF-4AAD-ACF4-3BA83EC4AF4E}" type="datetime1">
              <a:rPr lang="en-US" smtClean="0"/>
              <a:pPr/>
              <a:t>3/21/2022</a:t>
            </a:fld>
            <a:endParaRPr lang="en-US" dirty="0"/>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a:solidFill>
                  <a:schemeClr val="tx2">
                    <a:lumMod val="50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a:solidFill>
                  <a:schemeClr val="tx2">
                    <a:lumMod val="50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206018772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lnSpc>
          <a:spcPct val="85000"/>
        </a:lnSpc>
        <a:spcBef>
          <a:spcPct val="0"/>
        </a:spcBef>
        <a:buNone/>
        <a:tabLst/>
        <a:defRPr sz="4400" b="0" kern="1200" cap="none" baseline="0">
          <a:solidFill>
            <a:schemeClr val="accent2">
              <a:lumMod val="50000"/>
            </a:schemeClr>
          </a:solidFill>
          <a:effectLst/>
          <a:latin typeface="+mj-lt"/>
          <a:ea typeface="+mj-ea"/>
          <a:cs typeface="+mj-cs"/>
        </a:defRPr>
      </a:lvl1pPr>
    </p:titleStyle>
    <p:bodyStyle>
      <a:lvl1pPr marL="304747" indent="-304747" algn="l" defTabSz="1218987" rtl="0" eaLnBrk="1" latinLnBrk="0" hangingPunct="1">
        <a:lnSpc>
          <a:spcPct val="95000"/>
        </a:lnSpc>
        <a:spcBef>
          <a:spcPts val="1866"/>
        </a:spcBef>
        <a:buClr>
          <a:schemeClr val="accent6">
            <a:lumMod val="50000"/>
          </a:schemeClr>
        </a:buClr>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5pPr>
      <a:lvl6pPr marL="2133226" indent="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None/>
        <a:defRPr sz="1800" kern="1200">
          <a:solidFill>
            <a:schemeClr val="tx2">
              <a:lumMod val="50000"/>
            </a:schemeClr>
          </a:solidFill>
          <a:latin typeface="+mn-lt"/>
          <a:ea typeface="+mn-ea"/>
          <a:cs typeface="+mn-cs"/>
        </a:defRPr>
      </a:lvl6pPr>
      <a:lvl7pPr marL="2845622"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7pPr>
      <a:lvl8pPr marL="3272267"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8pPr>
      <a:lvl9pPr marL="3759862"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Linux Terminal</a:t>
            </a:r>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8988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95394-9DE1-4F23-B403-7355C8FB471C}"/>
              </a:ext>
            </a:extLst>
          </p:cNvPr>
          <p:cNvSpPr>
            <a:spLocks noGrp="1"/>
          </p:cNvSpPr>
          <p:nvPr>
            <p:ph type="title"/>
          </p:nvPr>
        </p:nvSpPr>
        <p:spPr/>
        <p:txBody>
          <a:bodyPr/>
          <a:lstStyle/>
          <a:p>
            <a:r>
              <a:rPr lang="en-US" dirty="0"/>
              <a:t>Managing Directories and Files</a:t>
            </a:r>
            <a:endParaRPr lang="en-GH" dirty="0"/>
          </a:p>
        </p:txBody>
      </p:sp>
      <p:sp>
        <p:nvSpPr>
          <p:cNvPr id="3" name="Content Placeholder 2">
            <a:extLst>
              <a:ext uri="{FF2B5EF4-FFF2-40B4-BE49-F238E27FC236}">
                <a16:creationId xmlns:a16="http://schemas.microsoft.com/office/drawing/2014/main" id="{86C5D1F7-186F-4EC9-AA53-AB0B0E2865D7}"/>
              </a:ext>
            </a:extLst>
          </p:cNvPr>
          <p:cNvSpPr>
            <a:spLocks noGrp="1"/>
          </p:cNvSpPr>
          <p:nvPr>
            <p:ph idx="1"/>
          </p:nvPr>
        </p:nvSpPr>
        <p:spPr>
          <a:xfrm>
            <a:off x="1117309" y="1700808"/>
            <a:ext cx="10157354" cy="5400600"/>
          </a:xfrm>
        </p:spPr>
        <p:txBody>
          <a:bodyPr>
            <a:normAutofit lnSpcReduction="10000"/>
          </a:bodyPr>
          <a:lstStyle/>
          <a:p>
            <a:r>
              <a:rPr lang="en-US" sz="2000" dirty="0"/>
              <a:t>To create a new directory : </a:t>
            </a:r>
            <a:r>
              <a:rPr lang="en-US" sz="2000" dirty="0" err="1"/>
              <a:t>mkdir</a:t>
            </a:r>
            <a:r>
              <a:rPr lang="en-US" sz="2000" dirty="0"/>
              <a:t> </a:t>
            </a:r>
            <a:r>
              <a:rPr lang="en-US" sz="2000" dirty="0" err="1"/>
              <a:t>directoryname</a:t>
            </a:r>
            <a:endParaRPr lang="en-US" sz="2000" dirty="0"/>
          </a:p>
          <a:p>
            <a:pPr marL="0" indent="0">
              <a:buNone/>
            </a:pPr>
            <a:r>
              <a:rPr lang="en-US" sz="2000" b="1" dirty="0"/>
              <a:t>Delete a File (rm)</a:t>
            </a:r>
          </a:p>
          <a:p>
            <a:r>
              <a:rPr lang="en-US" sz="2000" dirty="0"/>
              <a:t>To delete a specific file, you can use the command rm followed by the name of the file you want to delete (e.g. rm filename).</a:t>
            </a:r>
          </a:p>
          <a:p>
            <a:r>
              <a:rPr lang="en-US" sz="2000" dirty="0"/>
              <a:t>For example, you can delete the file2.txt file in the desktop directory.</a:t>
            </a:r>
          </a:p>
          <a:p>
            <a:pPr marL="0" indent="0">
              <a:buNone/>
            </a:pPr>
            <a:r>
              <a:rPr lang="en-GB" sz="2000" dirty="0"/>
              <a:t>		</a:t>
            </a:r>
            <a:r>
              <a:rPr lang="en-GB" sz="2000" b="1" dirty="0"/>
              <a:t>$ rm file2.txt</a:t>
            </a:r>
          </a:p>
          <a:p>
            <a:pPr algn="l"/>
            <a:r>
              <a:rPr lang="en-US" sz="2000" b="0" i="0" u="none" strike="noStrike" baseline="0" dirty="0"/>
              <a:t>It does not work on directories that contain files, which must first be emptied and may then be deleted using the </a:t>
            </a:r>
            <a:r>
              <a:rPr lang="en-US" sz="2000" b="1" i="0" u="none" strike="noStrike" baseline="0" dirty="0" err="1"/>
              <a:t>rmdir</a:t>
            </a:r>
            <a:r>
              <a:rPr lang="en-US" sz="2000" b="0" i="0" u="none" strike="noStrike" baseline="0" dirty="0"/>
              <a:t> </a:t>
            </a:r>
            <a:r>
              <a:rPr lang="en-GB" sz="2000" b="0" i="0" u="none" strike="noStrike" baseline="0" dirty="0"/>
              <a:t>command.</a:t>
            </a:r>
          </a:p>
          <a:p>
            <a:pPr marL="0" indent="0" algn="l">
              <a:buNone/>
            </a:pPr>
            <a:r>
              <a:rPr lang="en-US" sz="2000" b="1" dirty="0"/>
              <a:t>Delete a Directory (rm -r)</a:t>
            </a:r>
          </a:p>
          <a:p>
            <a:pPr algn="l"/>
            <a:r>
              <a:rPr lang="en-US" sz="2000" dirty="0"/>
              <a:t>To delete (i.e. remove) a directory and all the sub-directories and files that it contains, navigate to its parent directory, and then use the command rm -r followed by the name of the directory you want to delete </a:t>
            </a:r>
            <a:r>
              <a:rPr lang="en-US" sz="2000" b="1" dirty="0"/>
              <a:t>(e.g. rm -r directory-name).</a:t>
            </a:r>
            <a:endParaRPr lang="en-GB" sz="2000" b="1" dirty="0"/>
          </a:p>
          <a:p>
            <a:pPr marL="0" indent="0">
              <a:buNone/>
            </a:pPr>
            <a:endParaRPr lang="en-GH" b="1" dirty="0"/>
          </a:p>
        </p:txBody>
      </p:sp>
    </p:spTree>
    <p:extLst>
      <p:ext uri="{BB962C8B-B14F-4D97-AF65-F5344CB8AC3E}">
        <p14:creationId xmlns:p14="http://schemas.microsoft.com/office/powerpoint/2010/main" val="104106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8F109-72CB-4D3C-B12C-B3F009099B45}"/>
              </a:ext>
            </a:extLst>
          </p:cNvPr>
          <p:cNvSpPr>
            <a:spLocks noGrp="1"/>
          </p:cNvSpPr>
          <p:nvPr>
            <p:ph type="title"/>
          </p:nvPr>
        </p:nvSpPr>
        <p:spPr/>
        <p:txBody>
          <a:bodyPr/>
          <a:lstStyle/>
          <a:p>
            <a:r>
              <a:rPr lang="en-US" dirty="0"/>
              <a:t>Searching and Editing Files</a:t>
            </a:r>
            <a:endParaRPr lang="en-GH" dirty="0"/>
          </a:p>
        </p:txBody>
      </p:sp>
      <p:sp>
        <p:nvSpPr>
          <p:cNvPr id="3" name="Content Placeholder 2">
            <a:extLst>
              <a:ext uri="{FF2B5EF4-FFF2-40B4-BE49-F238E27FC236}">
                <a16:creationId xmlns:a16="http://schemas.microsoft.com/office/drawing/2014/main" id="{B7481A1C-2756-4617-AD8E-AB952047C42C}"/>
              </a:ext>
            </a:extLst>
          </p:cNvPr>
          <p:cNvSpPr>
            <a:spLocks noGrp="1"/>
          </p:cNvSpPr>
          <p:nvPr>
            <p:ph idx="1"/>
          </p:nvPr>
        </p:nvSpPr>
        <p:spPr>
          <a:xfrm>
            <a:off x="1117309" y="1700808"/>
            <a:ext cx="10157354" cy="4896544"/>
          </a:xfrm>
        </p:spPr>
        <p:txBody>
          <a:bodyPr>
            <a:normAutofit fontScale="92500" lnSpcReduction="20000"/>
          </a:bodyPr>
          <a:lstStyle/>
          <a:p>
            <a:pPr algn="l"/>
            <a:r>
              <a:rPr lang="en-US" sz="2000" b="1" i="0" u="none" strike="noStrike" baseline="0" dirty="0">
                <a:solidFill>
                  <a:srgbClr val="000000"/>
                </a:solidFill>
              </a:rPr>
              <a:t>grep: </a:t>
            </a:r>
            <a:r>
              <a:rPr lang="en-US" sz="2000" b="0" i="0" u="none" strike="noStrike" baseline="0" dirty="0">
                <a:solidFill>
                  <a:srgbClr val="000000"/>
                </a:solidFill>
              </a:rPr>
              <a:t>The grep command allows you to search inside a number of files for a particular search pattern and then print matching lines. For example, </a:t>
            </a:r>
            <a:r>
              <a:rPr lang="en-US" sz="2000" b="1" i="0" u="none" strike="noStrike" baseline="0" dirty="0">
                <a:solidFill>
                  <a:srgbClr val="000000"/>
                </a:solidFill>
              </a:rPr>
              <a:t>grep blah </a:t>
            </a:r>
            <a:r>
              <a:rPr lang="en-US" sz="2000" b="1" i="1" u="none" strike="noStrike" baseline="0" dirty="0">
                <a:solidFill>
                  <a:srgbClr val="000000"/>
                </a:solidFill>
              </a:rPr>
              <a:t>filename </a:t>
            </a:r>
            <a:r>
              <a:rPr lang="en-US" sz="2000" b="0" i="0" u="none" strike="noStrike" baseline="0" dirty="0">
                <a:solidFill>
                  <a:srgbClr val="000000"/>
                </a:solidFill>
              </a:rPr>
              <a:t>will search for the text “blah” in the file and then print any matching lines.</a:t>
            </a:r>
          </a:p>
          <a:p>
            <a:pPr algn="l"/>
            <a:r>
              <a:rPr lang="en-US" sz="2000" b="0" i="0" u="none" strike="noStrike" baseline="0" dirty="0">
                <a:solidFill>
                  <a:srgbClr val="BCBEC1"/>
                </a:solidFill>
              </a:rPr>
              <a:t> </a:t>
            </a:r>
            <a:r>
              <a:rPr lang="en-US" sz="2000" b="1" i="0" u="none" strike="noStrike" baseline="0" dirty="0">
                <a:solidFill>
                  <a:srgbClr val="000000"/>
                </a:solidFill>
              </a:rPr>
              <a:t>sed: </a:t>
            </a:r>
            <a:r>
              <a:rPr lang="en-US" sz="2000" b="0" i="0" u="none" strike="noStrike" baseline="0" dirty="0">
                <a:solidFill>
                  <a:srgbClr val="000000"/>
                </a:solidFill>
              </a:rPr>
              <a:t>The sed (or Stream </a:t>
            </a:r>
            <a:r>
              <a:rPr lang="en-US" sz="2000" b="0" i="0" u="none" strike="noStrike" baseline="0" dirty="0" err="1">
                <a:solidFill>
                  <a:srgbClr val="000000"/>
                </a:solidFill>
              </a:rPr>
              <a:t>EDitor</a:t>
            </a:r>
            <a:r>
              <a:rPr lang="en-US" sz="2000" b="0" i="0" u="none" strike="noStrike" baseline="0" dirty="0">
                <a:solidFill>
                  <a:srgbClr val="000000"/>
                </a:solidFill>
              </a:rPr>
              <a:t>) command allows search and replace of a particular string in a file. For example, if you want to find the string “cat” and replace it with “dog” in a file named pets, type </a:t>
            </a:r>
          </a:p>
          <a:p>
            <a:pPr marL="0" indent="0" algn="l">
              <a:buNone/>
            </a:pPr>
            <a:r>
              <a:rPr lang="en-US" sz="2000" dirty="0">
                <a:solidFill>
                  <a:srgbClr val="000000"/>
                </a:solidFill>
              </a:rPr>
              <a:t>		</a:t>
            </a:r>
            <a:r>
              <a:rPr lang="en-US" sz="2000" b="0" i="0" u="none" strike="noStrike" baseline="0" dirty="0">
                <a:solidFill>
                  <a:srgbClr val="000000"/>
                </a:solidFill>
              </a:rPr>
              <a:t>sed s/cat/dog/g pets.</a:t>
            </a:r>
          </a:p>
          <a:p>
            <a:pPr algn="l"/>
            <a:r>
              <a:rPr lang="en-US" sz="2000" b="0" i="0" u="none" strike="noStrike" baseline="0" dirty="0">
                <a:solidFill>
                  <a:srgbClr val="000000"/>
                </a:solidFill>
              </a:rPr>
              <a:t>Both grep and sed are extremely powerful programs. There are many excellent tutorials available on using them, but here are a couple of good Web sites to get you started:</a:t>
            </a:r>
          </a:p>
          <a:p>
            <a:pPr algn="l"/>
            <a:r>
              <a:rPr lang="en-GB" sz="2000" b="0" i="0" u="none" strike="noStrike" baseline="0" dirty="0">
                <a:solidFill>
                  <a:schemeClr val="accent1"/>
                </a:solidFill>
              </a:rPr>
              <a:t>https://help.ubuntu.com/community/grep</a:t>
            </a:r>
          </a:p>
          <a:p>
            <a:pPr algn="l"/>
            <a:r>
              <a:rPr lang="en-GB" sz="2000" b="0" i="0" u="none" strike="noStrike" baseline="0" dirty="0">
                <a:solidFill>
                  <a:schemeClr val="accent1"/>
                </a:solidFill>
              </a:rPr>
              <a:t> http://manpages.ubuntu.com/manpages/precise/man1/</a:t>
            </a:r>
          </a:p>
          <a:p>
            <a:pPr algn="l"/>
            <a:r>
              <a:rPr lang="en-GB" sz="2000" b="0" i="0" u="none" strike="noStrike" baseline="0" dirty="0">
                <a:solidFill>
                  <a:schemeClr val="accent1"/>
                </a:solidFill>
              </a:rPr>
              <a:t>9base-sed.1.html</a:t>
            </a:r>
            <a:endParaRPr lang="en-GH" sz="2800" dirty="0">
              <a:solidFill>
                <a:schemeClr val="accent1"/>
              </a:solidFill>
            </a:endParaRPr>
          </a:p>
        </p:txBody>
      </p:sp>
    </p:spTree>
    <p:extLst>
      <p:ext uri="{BB962C8B-B14F-4D97-AF65-F5344CB8AC3E}">
        <p14:creationId xmlns:p14="http://schemas.microsoft.com/office/powerpoint/2010/main" val="106722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413D9-E060-41E3-B11A-CBB595A8144B}"/>
              </a:ext>
            </a:extLst>
          </p:cNvPr>
          <p:cNvSpPr>
            <a:spLocks noGrp="1"/>
          </p:cNvSpPr>
          <p:nvPr>
            <p:ph type="title"/>
          </p:nvPr>
        </p:nvSpPr>
        <p:spPr/>
        <p:txBody>
          <a:bodyPr/>
          <a:lstStyle/>
          <a:p>
            <a:r>
              <a:rPr lang="en-US" dirty="0"/>
              <a:t>Creating Users</a:t>
            </a:r>
            <a:endParaRPr lang="en-GH" dirty="0"/>
          </a:p>
        </p:txBody>
      </p:sp>
      <p:sp>
        <p:nvSpPr>
          <p:cNvPr id="3" name="Content Placeholder 2">
            <a:extLst>
              <a:ext uri="{FF2B5EF4-FFF2-40B4-BE49-F238E27FC236}">
                <a16:creationId xmlns:a16="http://schemas.microsoft.com/office/drawing/2014/main" id="{AC6F3EB8-477F-4F1D-98D7-3ABD6128C409}"/>
              </a:ext>
            </a:extLst>
          </p:cNvPr>
          <p:cNvSpPr>
            <a:spLocks noGrp="1"/>
          </p:cNvSpPr>
          <p:nvPr>
            <p:ph idx="1"/>
          </p:nvPr>
        </p:nvSpPr>
        <p:spPr>
          <a:xfrm>
            <a:off x="1117309" y="1473200"/>
            <a:ext cx="10157354" cy="5308600"/>
          </a:xfrm>
        </p:spPr>
        <p:txBody>
          <a:bodyPr>
            <a:normAutofit/>
          </a:bodyPr>
          <a:lstStyle/>
          <a:p>
            <a:pPr algn="l"/>
            <a:r>
              <a:rPr lang="en-US" b="0" i="0" dirty="0">
                <a:solidFill>
                  <a:srgbClr val="3A3A3A"/>
                </a:solidFill>
                <a:effectLst/>
              </a:rPr>
              <a:t>To add/create a new user, </a:t>
            </a:r>
            <a:r>
              <a:rPr lang="en-US" dirty="0">
                <a:solidFill>
                  <a:srgbClr val="3A3A3A"/>
                </a:solidFill>
              </a:rPr>
              <a:t>use the </a:t>
            </a:r>
            <a:r>
              <a:rPr lang="en-US" b="0" i="0" dirty="0">
                <a:solidFill>
                  <a:srgbClr val="3A3A3A"/>
                </a:solidFill>
                <a:effectLst/>
              </a:rPr>
              <a:t>command ‘</a:t>
            </a:r>
            <a:r>
              <a:rPr lang="en-US" b="1" i="0" dirty="0" err="1">
                <a:solidFill>
                  <a:srgbClr val="3A3A3A"/>
                </a:solidFill>
                <a:effectLst/>
              </a:rPr>
              <a:t>useradd</a:t>
            </a:r>
            <a:r>
              <a:rPr lang="en-US" b="0" i="0" dirty="0">
                <a:solidFill>
                  <a:srgbClr val="3A3A3A"/>
                </a:solidFill>
                <a:effectLst/>
              </a:rPr>
              <a:t>‘ or ‘</a:t>
            </a:r>
            <a:r>
              <a:rPr lang="en-US" b="1" i="0" dirty="0" err="1">
                <a:solidFill>
                  <a:srgbClr val="3A3A3A"/>
                </a:solidFill>
                <a:effectLst/>
              </a:rPr>
              <a:t>adduser</a:t>
            </a:r>
            <a:r>
              <a:rPr lang="en-US" b="0" i="0" dirty="0">
                <a:solidFill>
                  <a:srgbClr val="3A3A3A"/>
                </a:solidFill>
                <a:effectLst/>
              </a:rPr>
              <a:t>‘ with ‘username’. The ‘username’ is a user login name, that is used by user to login into the system.</a:t>
            </a:r>
          </a:p>
          <a:p>
            <a:pPr algn="l"/>
            <a:r>
              <a:rPr lang="en-US" b="0" i="0" dirty="0">
                <a:solidFill>
                  <a:srgbClr val="3A3A3A"/>
                </a:solidFill>
                <a:effectLst/>
              </a:rPr>
              <a:t>Only one user can be added and that username must be unique (different from other username already exists on the system).</a:t>
            </a:r>
          </a:p>
          <a:p>
            <a:pPr algn="l"/>
            <a:r>
              <a:rPr lang="en-US" dirty="0">
                <a:solidFill>
                  <a:srgbClr val="3A3A3A"/>
                </a:solidFill>
              </a:rPr>
              <a:t>It is recommended to use ‘</a:t>
            </a:r>
            <a:r>
              <a:rPr lang="en-US" dirty="0" err="1">
                <a:solidFill>
                  <a:srgbClr val="3A3A3A"/>
                </a:solidFill>
              </a:rPr>
              <a:t>adduser</a:t>
            </a:r>
            <a:r>
              <a:rPr lang="en-US" dirty="0">
                <a:solidFill>
                  <a:srgbClr val="3A3A3A"/>
                </a:solidFill>
              </a:rPr>
              <a:t>’ since it takes you through the setup to create a user with a directory in ‘Home’</a:t>
            </a:r>
            <a:endParaRPr lang="en-US" b="0" i="0" dirty="0">
              <a:solidFill>
                <a:srgbClr val="3A3A3A"/>
              </a:solidFill>
              <a:effectLst/>
            </a:endParaRPr>
          </a:p>
          <a:p>
            <a:pPr algn="l"/>
            <a:r>
              <a:rPr lang="en-US" b="0" i="0" dirty="0">
                <a:solidFill>
                  <a:srgbClr val="3A3A3A"/>
                </a:solidFill>
                <a:effectLst/>
              </a:rPr>
              <a:t>For example, to add a new user called ‘berlin1‘, use the following command.</a:t>
            </a:r>
          </a:p>
          <a:p>
            <a:pPr marL="0" indent="0" algn="l">
              <a:buNone/>
            </a:pPr>
            <a:r>
              <a:rPr lang="en-US" b="1" i="0" dirty="0">
                <a:solidFill>
                  <a:srgbClr val="3A3A3A"/>
                </a:solidFill>
                <a:effectLst/>
              </a:rPr>
              <a:t>	[</a:t>
            </a:r>
            <a:r>
              <a:rPr lang="en-US" b="1" i="0" dirty="0" err="1">
                <a:solidFill>
                  <a:srgbClr val="3A3A3A"/>
                </a:solidFill>
                <a:effectLst/>
              </a:rPr>
              <a:t>root@</a:t>
            </a:r>
            <a:r>
              <a:rPr lang="en-US" b="1" dirty="0" err="1">
                <a:solidFill>
                  <a:srgbClr val="3A3A3A"/>
                </a:solidFill>
              </a:rPr>
              <a:t>Berlin</a:t>
            </a:r>
            <a:r>
              <a:rPr lang="en-US" b="1" i="0" dirty="0">
                <a:solidFill>
                  <a:srgbClr val="3A3A3A"/>
                </a:solidFill>
                <a:effectLst/>
              </a:rPr>
              <a:t> ~]# </a:t>
            </a:r>
            <a:r>
              <a:rPr lang="en-US" b="1" i="0" dirty="0" err="1">
                <a:solidFill>
                  <a:srgbClr val="3A3A3A"/>
                </a:solidFill>
                <a:effectLst/>
              </a:rPr>
              <a:t>adduser</a:t>
            </a:r>
            <a:r>
              <a:rPr lang="en-US" b="1" i="0" dirty="0">
                <a:solidFill>
                  <a:srgbClr val="3A3A3A"/>
                </a:solidFill>
                <a:effectLst/>
              </a:rPr>
              <a:t> </a:t>
            </a:r>
            <a:r>
              <a:rPr lang="en-US" b="1" dirty="0">
                <a:solidFill>
                  <a:srgbClr val="3A3A3A"/>
                </a:solidFill>
              </a:rPr>
              <a:t>b</a:t>
            </a:r>
            <a:r>
              <a:rPr lang="en-US" b="1" i="0" dirty="0">
                <a:solidFill>
                  <a:srgbClr val="3A3A3A"/>
                </a:solidFill>
                <a:effectLst/>
              </a:rPr>
              <a:t>erlin1</a:t>
            </a:r>
          </a:p>
        </p:txBody>
      </p:sp>
    </p:spTree>
    <p:extLst>
      <p:ext uri="{BB962C8B-B14F-4D97-AF65-F5344CB8AC3E}">
        <p14:creationId xmlns:p14="http://schemas.microsoft.com/office/powerpoint/2010/main" val="521826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14284F-C441-4864-9C2D-8AF4AD900D11}"/>
              </a:ext>
            </a:extLst>
          </p:cNvPr>
          <p:cNvSpPr>
            <a:spLocks noGrp="1"/>
          </p:cNvSpPr>
          <p:nvPr>
            <p:ph idx="1"/>
          </p:nvPr>
        </p:nvSpPr>
        <p:spPr>
          <a:xfrm>
            <a:off x="1117309" y="620688"/>
            <a:ext cx="10157354" cy="5550520"/>
          </a:xfrm>
        </p:spPr>
        <p:txBody>
          <a:bodyPr numCol="2">
            <a:normAutofit fontScale="92500" lnSpcReduction="20000"/>
          </a:bodyPr>
          <a:lstStyle/>
          <a:p>
            <a:r>
              <a:rPr lang="en-US" dirty="0" err="1">
                <a:solidFill>
                  <a:srgbClr val="3A3A3A"/>
                </a:solidFill>
              </a:rPr>
              <a:t>sudo</a:t>
            </a:r>
            <a:r>
              <a:rPr lang="en-US" dirty="0">
                <a:solidFill>
                  <a:srgbClr val="3A3A3A"/>
                </a:solidFill>
              </a:rPr>
              <a:t> </a:t>
            </a:r>
            <a:r>
              <a:rPr lang="en-US" dirty="0" err="1">
                <a:solidFill>
                  <a:srgbClr val="3A3A3A"/>
                </a:solidFill>
              </a:rPr>
              <a:t>adduser</a:t>
            </a:r>
            <a:r>
              <a:rPr lang="en-US" dirty="0">
                <a:solidFill>
                  <a:srgbClr val="3A3A3A"/>
                </a:solidFill>
              </a:rPr>
              <a:t> </a:t>
            </a:r>
            <a:r>
              <a:rPr lang="en-US" b="1" dirty="0">
                <a:solidFill>
                  <a:srgbClr val="3A3A3A"/>
                </a:solidFill>
              </a:rPr>
              <a:t>berlin1</a:t>
            </a:r>
          </a:p>
          <a:p>
            <a:r>
              <a:rPr lang="en-US" dirty="0">
                <a:solidFill>
                  <a:srgbClr val="3A3A3A"/>
                </a:solidFill>
              </a:rPr>
              <a:t>Adding user `</a:t>
            </a:r>
            <a:r>
              <a:rPr lang="en-US" b="1" dirty="0">
                <a:solidFill>
                  <a:srgbClr val="3A3A3A"/>
                </a:solidFill>
              </a:rPr>
              <a:t>berlin1'</a:t>
            </a:r>
            <a:r>
              <a:rPr lang="en-US" dirty="0">
                <a:solidFill>
                  <a:srgbClr val="3A3A3A"/>
                </a:solidFill>
              </a:rPr>
              <a:t> ...</a:t>
            </a:r>
          </a:p>
          <a:p>
            <a:r>
              <a:rPr lang="en-US" dirty="0">
                <a:solidFill>
                  <a:srgbClr val="3A3A3A"/>
                </a:solidFill>
              </a:rPr>
              <a:t>Adding new group `</a:t>
            </a:r>
            <a:r>
              <a:rPr lang="en-US" b="1" dirty="0">
                <a:solidFill>
                  <a:srgbClr val="3A3A3A"/>
                </a:solidFill>
              </a:rPr>
              <a:t>berlin1'</a:t>
            </a:r>
            <a:r>
              <a:rPr lang="en-US" dirty="0">
                <a:solidFill>
                  <a:srgbClr val="3A3A3A"/>
                </a:solidFill>
              </a:rPr>
              <a:t> (1002) ...</a:t>
            </a:r>
          </a:p>
          <a:p>
            <a:r>
              <a:rPr lang="en-US" dirty="0">
                <a:solidFill>
                  <a:srgbClr val="3A3A3A"/>
                </a:solidFill>
              </a:rPr>
              <a:t>Adding new user `</a:t>
            </a:r>
            <a:r>
              <a:rPr lang="en-US" b="1" dirty="0">
                <a:solidFill>
                  <a:srgbClr val="3A3A3A"/>
                </a:solidFill>
              </a:rPr>
              <a:t>berlin1'</a:t>
            </a:r>
            <a:r>
              <a:rPr lang="en-US" dirty="0">
                <a:solidFill>
                  <a:srgbClr val="3A3A3A"/>
                </a:solidFill>
              </a:rPr>
              <a:t> (1002) with group `</a:t>
            </a:r>
            <a:r>
              <a:rPr lang="en-US" b="1" dirty="0">
                <a:solidFill>
                  <a:srgbClr val="3A3A3A"/>
                </a:solidFill>
              </a:rPr>
              <a:t>berlin1'</a:t>
            </a:r>
            <a:r>
              <a:rPr lang="en-US" dirty="0">
                <a:solidFill>
                  <a:srgbClr val="3A3A3A"/>
                </a:solidFill>
              </a:rPr>
              <a:t> ...</a:t>
            </a:r>
          </a:p>
          <a:p>
            <a:r>
              <a:rPr lang="en-US" dirty="0">
                <a:solidFill>
                  <a:srgbClr val="3A3A3A"/>
                </a:solidFill>
              </a:rPr>
              <a:t>Creating home directory `/home/</a:t>
            </a:r>
            <a:r>
              <a:rPr lang="en-US" b="1" dirty="0">
                <a:solidFill>
                  <a:srgbClr val="3A3A3A"/>
                </a:solidFill>
              </a:rPr>
              <a:t>berlin1' </a:t>
            </a:r>
            <a:r>
              <a:rPr lang="en-US" dirty="0">
                <a:solidFill>
                  <a:srgbClr val="3A3A3A"/>
                </a:solidFill>
              </a:rPr>
              <a:t>...</a:t>
            </a:r>
          </a:p>
          <a:p>
            <a:r>
              <a:rPr lang="en-US" dirty="0">
                <a:solidFill>
                  <a:srgbClr val="3A3A3A"/>
                </a:solidFill>
              </a:rPr>
              <a:t>Copying files from `/</a:t>
            </a:r>
            <a:r>
              <a:rPr lang="en-US" dirty="0" err="1">
                <a:solidFill>
                  <a:srgbClr val="3A3A3A"/>
                </a:solidFill>
              </a:rPr>
              <a:t>etc</a:t>
            </a:r>
            <a:r>
              <a:rPr lang="en-US" dirty="0">
                <a:solidFill>
                  <a:srgbClr val="3A3A3A"/>
                </a:solidFill>
              </a:rPr>
              <a:t>/</a:t>
            </a:r>
            <a:r>
              <a:rPr lang="en-US" dirty="0" err="1">
                <a:solidFill>
                  <a:srgbClr val="3A3A3A"/>
                </a:solidFill>
              </a:rPr>
              <a:t>skel</a:t>
            </a:r>
            <a:r>
              <a:rPr lang="en-US" dirty="0">
                <a:solidFill>
                  <a:srgbClr val="3A3A3A"/>
                </a:solidFill>
              </a:rPr>
              <a:t>' ...</a:t>
            </a:r>
          </a:p>
          <a:p>
            <a:r>
              <a:rPr lang="en-US" dirty="0">
                <a:solidFill>
                  <a:srgbClr val="3A3A3A"/>
                </a:solidFill>
              </a:rPr>
              <a:t>Enter new UNIX password: </a:t>
            </a:r>
            <a:r>
              <a:rPr lang="en-US" b="1" dirty="0">
                <a:solidFill>
                  <a:srgbClr val="3A3A3A"/>
                </a:solidFill>
              </a:rPr>
              <a:t>car</a:t>
            </a:r>
          </a:p>
          <a:p>
            <a:r>
              <a:rPr lang="en-US" dirty="0">
                <a:solidFill>
                  <a:srgbClr val="3A3A3A"/>
                </a:solidFill>
              </a:rPr>
              <a:t>Retype new UNIX password: </a:t>
            </a:r>
            <a:r>
              <a:rPr lang="en-US" b="1" dirty="0">
                <a:solidFill>
                  <a:srgbClr val="3A3A3A"/>
                </a:solidFill>
              </a:rPr>
              <a:t>car</a:t>
            </a:r>
          </a:p>
          <a:p>
            <a:r>
              <a:rPr lang="en-US" dirty="0">
                <a:solidFill>
                  <a:srgbClr val="3A3A3A"/>
                </a:solidFill>
              </a:rPr>
              <a:t>passwd: password updated successfully</a:t>
            </a:r>
          </a:p>
          <a:p>
            <a:r>
              <a:rPr lang="en-US" dirty="0">
                <a:solidFill>
                  <a:srgbClr val="3A3A3A"/>
                </a:solidFill>
              </a:rPr>
              <a:t>Changing the user information for </a:t>
            </a:r>
            <a:r>
              <a:rPr lang="en-US" b="1" dirty="0">
                <a:solidFill>
                  <a:srgbClr val="3A3A3A"/>
                </a:solidFill>
              </a:rPr>
              <a:t>berlin1</a:t>
            </a:r>
          </a:p>
          <a:p>
            <a:r>
              <a:rPr lang="en-US" dirty="0">
                <a:solidFill>
                  <a:srgbClr val="3A3A3A"/>
                </a:solidFill>
              </a:rPr>
              <a:t>Enter the new value, or press ENTER for the default</a:t>
            </a:r>
          </a:p>
          <a:p>
            <a:pPr marL="0" indent="0">
              <a:buNone/>
            </a:pPr>
            <a:r>
              <a:rPr lang="en-US" dirty="0">
                <a:solidFill>
                  <a:srgbClr val="3A3A3A"/>
                </a:solidFill>
              </a:rPr>
              <a:t>	 Full Name []: </a:t>
            </a:r>
          </a:p>
          <a:p>
            <a:pPr marL="0" indent="0">
              <a:buNone/>
            </a:pPr>
            <a:r>
              <a:rPr lang="en-US" dirty="0">
                <a:solidFill>
                  <a:srgbClr val="3A3A3A"/>
                </a:solidFill>
              </a:rPr>
              <a:t>	Room Number []: </a:t>
            </a:r>
          </a:p>
          <a:p>
            <a:pPr marL="0" indent="0">
              <a:buNone/>
            </a:pPr>
            <a:r>
              <a:rPr lang="en-US" dirty="0">
                <a:solidFill>
                  <a:srgbClr val="3A3A3A"/>
                </a:solidFill>
              </a:rPr>
              <a:t>	Work Phone []: </a:t>
            </a:r>
          </a:p>
          <a:p>
            <a:pPr marL="0" indent="0">
              <a:buNone/>
            </a:pPr>
            <a:r>
              <a:rPr lang="en-US" dirty="0">
                <a:solidFill>
                  <a:srgbClr val="3A3A3A"/>
                </a:solidFill>
              </a:rPr>
              <a:t>	 Home Phone []: </a:t>
            </a:r>
          </a:p>
          <a:p>
            <a:pPr marL="0" indent="0">
              <a:buNone/>
            </a:pPr>
            <a:r>
              <a:rPr lang="en-US" dirty="0">
                <a:solidFill>
                  <a:srgbClr val="3A3A3A"/>
                </a:solidFill>
              </a:rPr>
              <a:t>	 Other []: </a:t>
            </a:r>
          </a:p>
          <a:p>
            <a:pPr marL="0" indent="0">
              <a:buNone/>
            </a:pPr>
            <a:r>
              <a:rPr lang="en-US" dirty="0">
                <a:solidFill>
                  <a:srgbClr val="3A3A3A"/>
                </a:solidFill>
              </a:rPr>
              <a:t>Is the information correct? [Y/n] </a:t>
            </a:r>
            <a:endParaRPr lang="en-GH" dirty="0"/>
          </a:p>
          <a:p>
            <a:endParaRPr lang="en-GH" dirty="0"/>
          </a:p>
        </p:txBody>
      </p:sp>
    </p:spTree>
    <p:extLst>
      <p:ext uri="{BB962C8B-B14F-4D97-AF65-F5344CB8AC3E}">
        <p14:creationId xmlns:p14="http://schemas.microsoft.com/office/powerpoint/2010/main" val="356398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83555-5F3E-4592-BCBB-5AAEC1FCABA8}"/>
              </a:ext>
            </a:extLst>
          </p:cNvPr>
          <p:cNvSpPr>
            <a:spLocks noGrp="1"/>
          </p:cNvSpPr>
          <p:nvPr>
            <p:ph type="title"/>
          </p:nvPr>
        </p:nvSpPr>
        <p:spPr/>
        <p:txBody>
          <a:bodyPr/>
          <a:lstStyle/>
          <a:p>
            <a:endParaRPr lang="en-GH" dirty="0"/>
          </a:p>
        </p:txBody>
      </p:sp>
      <p:sp>
        <p:nvSpPr>
          <p:cNvPr id="3" name="Content Placeholder 2">
            <a:extLst>
              <a:ext uri="{FF2B5EF4-FFF2-40B4-BE49-F238E27FC236}">
                <a16:creationId xmlns:a16="http://schemas.microsoft.com/office/drawing/2014/main" id="{BCCA24A8-9CE3-4676-A546-E25FF13D1C82}"/>
              </a:ext>
            </a:extLst>
          </p:cNvPr>
          <p:cNvSpPr>
            <a:spLocks noGrp="1"/>
          </p:cNvSpPr>
          <p:nvPr>
            <p:ph idx="1"/>
          </p:nvPr>
        </p:nvSpPr>
        <p:spPr/>
        <p:txBody>
          <a:bodyPr>
            <a:normAutofit fontScale="92500"/>
          </a:bodyPr>
          <a:lstStyle/>
          <a:p>
            <a:pPr algn="l"/>
            <a:r>
              <a:rPr lang="en-US" sz="2000" b="1" i="0" u="none" strike="noStrike" baseline="0" dirty="0">
                <a:solidFill>
                  <a:srgbClr val="000000"/>
                </a:solidFill>
              </a:rPr>
              <a:t>passwd: </a:t>
            </a:r>
            <a:r>
              <a:rPr lang="en-US" sz="2000" b="0" i="0" u="none" strike="noStrike" baseline="0" dirty="0">
                <a:solidFill>
                  <a:srgbClr val="000000"/>
                </a:solidFill>
              </a:rPr>
              <a:t>The passwd command changes the user’s password. If run by a regular user, it will change his or her password. If run using </a:t>
            </a:r>
            <a:r>
              <a:rPr lang="en-US" sz="2000" b="0" i="0" u="none" strike="noStrike" baseline="0" dirty="0" err="1">
                <a:solidFill>
                  <a:srgbClr val="000000"/>
                </a:solidFill>
              </a:rPr>
              <a:t>sudo</a:t>
            </a:r>
            <a:r>
              <a:rPr lang="en-US" sz="2000" b="0" i="0" u="none" strike="noStrike" baseline="0" dirty="0">
                <a:solidFill>
                  <a:srgbClr val="000000"/>
                </a:solidFill>
              </a:rPr>
              <a:t>, it can change any user’s password. For example, </a:t>
            </a:r>
            <a:r>
              <a:rPr lang="en-US" sz="2000" b="0" i="0" u="none" strike="noStrike" baseline="0" dirty="0" err="1">
                <a:solidFill>
                  <a:srgbClr val="000000"/>
                </a:solidFill>
              </a:rPr>
              <a:t>sudo</a:t>
            </a:r>
            <a:r>
              <a:rPr lang="en-US" sz="2000" b="0" i="0" u="none" strike="noStrike" baseline="0" dirty="0">
                <a:solidFill>
                  <a:srgbClr val="000000"/>
                </a:solidFill>
              </a:rPr>
              <a:t> passwd joe </a:t>
            </a:r>
            <a:r>
              <a:rPr lang="en-GB" sz="2000" b="0" i="0" u="none" strike="noStrike" baseline="0" dirty="0">
                <a:solidFill>
                  <a:srgbClr val="000000"/>
                </a:solidFill>
              </a:rPr>
              <a:t>changes Joe’s password.</a:t>
            </a:r>
          </a:p>
          <a:p>
            <a:pPr algn="l"/>
            <a:r>
              <a:rPr lang="en-US" sz="2000" b="0" i="0" u="none" strike="noStrike" baseline="0" dirty="0">
                <a:solidFill>
                  <a:srgbClr val="BCBEC1"/>
                </a:solidFill>
              </a:rPr>
              <a:t> </a:t>
            </a:r>
            <a:r>
              <a:rPr lang="en-US" sz="2000" b="1" i="0" u="none" strike="noStrike" baseline="0" dirty="0">
                <a:solidFill>
                  <a:srgbClr val="000000"/>
                </a:solidFill>
              </a:rPr>
              <a:t>who: </a:t>
            </a:r>
            <a:r>
              <a:rPr lang="en-US" sz="2000" b="0" i="0" u="none" strike="noStrike" baseline="0" dirty="0">
                <a:solidFill>
                  <a:srgbClr val="000000"/>
                </a:solidFill>
              </a:rPr>
              <a:t>The who command tells you who is currently logged into the </a:t>
            </a:r>
            <a:r>
              <a:rPr lang="en-GB" sz="2000" b="0" i="0" u="none" strike="noStrike" baseline="0" dirty="0">
                <a:solidFill>
                  <a:srgbClr val="000000"/>
                </a:solidFill>
              </a:rPr>
              <a:t>machine.</a:t>
            </a:r>
          </a:p>
          <a:p>
            <a:pPr algn="l"/>
            <a:r>
              <a:rPr lang="en-US" sz="2000" b="0" i="0" u="none" strike="noStrike" baseline="0" dirty="0">
                <a:solidFill>
                  <a:srgbClr val="BCBEC1"/>
                </a:solidFill>
              </a:rPr>
              <a:t> </a:t>
            </a:r>
            <a:r>
              <a:rPr lang="en-US" sz="2000" b="1" i="0" u="none" strike="noStrike" baseline="0" dirty="0" err="1">
                <a:solidFill>
                  <a:srgbClr val="000000"/>
                </a:solidFill>
              </a:rPr>
              <a:t>addgroup</a:t>
            </a:r>
            <a:r>
              <a:rPr lang="en-US" sz="2000" b="1" i="0" u="none" strike="noStrike" baseline="0" dirty="0">
                <a:solidFill>
                  <a:srgbClr val="000000"/>
                </a:solidFill>
              </a:rPr>
              <a:t>: </a:t>
            </a:r>
            <a:r>
              <a:rPr lang="en-US" sz="2000" b="0" i="0" u="none" strike="noStrike" baseline="0" dirty="0">
                <a:solidFill>
                  <a:srgbClr val="000000"/>
                </a:solidFill>
              </a:rPr>
              <a:t>The </a:t>
            </a:r>
            <a:r>
              <a:rPr lang="en-US" sz="2000" b="0" i="0" u="none" strike="noStrike" baseline="0" dirty="0" err="1">
                <a:solidFill>
                  <a:srgbClr val="000000"/>
                </a:solidFill>
              </a:rPr>
              <a:t>addgroup</a:t>
            </a:r>
            <a:r>
              <a:rPr lang="en-US" sz="2000" b="0" i="0" u="none" strike="noStrike" baseline="0" dirty="0">
                <a:solidFill>
                  <a:srgbClr val="000000"/>
                </a:solidFill>
              </a:rPr>
              <a:t> command adds a new group. To create a new group, type </a:t>
            </a:r>
            <a:r>
              <a:rPr lang="en-US" sz="2000" b="0" i="0" u="none" strike="noStrike" baseline="0" dirty="0" err="1">
                <a:solidFill>
                  <a:srgbClr val="000000"/>
                </a:solidFill>
              </a:rPr>
              <a:t>sudo</a:t>
            </a:r>
            <a:r>
              <a:rPr lang="en-US" sz="2000" b="0" i="0" u="none" strike="noStrike" baseline="0" dirty="0">
                <a:solidFill>
                  <a:srgbClr val="000000"/>
                </a:solidFill>
              </a:rPr>
              <a:t> </a:t>
            </a:r>
            <a:r>
              <a:rPr lang="en-US" sz="2000" b="0" i="0" u="none" strike="noStrike" baseline="0" dirty="0" err="1">
                <a:solidFill>
                  <a:srgbClr val="000000"/>
                </a:solidFill>
              </a:rPr>
              <a:t>addgroup</a:t>
            </a:r>
            <a:r>
              <a:rPr lang="en-US" sz="2000" b="0" i="0" u="none" strike="noStrike" baseline="0" dirty="0">
                <a:solidFill>
                  <a:srgbClr val="000000"/>
                </a:solidFill>
              </a:rPr>
              <a:t> </a:t>
            </a:r>
            <a:r>
              <a:rPr lang="en-US" sz="2000" b="0" i="1" u="none" strike="noStrike" baseline="0" dirty="0" err="1">
                <a:solidFill>
                  <a:srgbClr val="000000"/>
                </a:solidFill>
              </a:rPr>
              <a:t>groupname</a:t>
            </a:r>
            <a:r>
              <a:rPr lang="en-US" sz="2000" b="0" i="0" u="none" strike="noStrike" baseline="0" dirty="0">
                <a:solidFill>
                  <a:srgbClr val="000000"/>
                </a:solidFill>
              </a:rPr>
              <a:t>.</a:t>
            </a:r>
          </a:p>
          <a:p>
            <a:pPr algn="l"/>
            <a:r>
              <a:rPr lang="en-US" sz="2000" b="0" i="0" u="none" strike="noStrike" baseline="0" dirty="0">
                <a:solidFill>
                  <a:srgbClr val="BCBEC1"/>
                </a:solidFill>
              </a:rPr>
              <a:t> </a:t>
            </a:r>
            <a:r>
              <a:rPr lang="en-US" sz="2000" b="1" i="0" u="none" strike="noStrike" baseline="0" dirty="0" err="1">
                <a:solidFill>
                  <a:srgbClr val="000000"/>
                </a:solidFill>
              </a:rPr>
              <a:t>deluser</a:t>
            </a:r>
            <a:r>
              <a:rPr lang="en-US" sz="2000" b="1" i="0" u="none" strike="noStrike" baseline="0" dirty="0">
                <a:solidFill>
                  <a:srgbClr val="000000"/>
                </a:solidFill>
              </a:rPr>
              <a:t>: </a:t>
            </a:r>
            <a:r>
              <a:rPr lang="en-US" sz="2000" b="0" i="0" u="none" strike="noStrike" baseline="0" dirty="0">
                <a:solidFill>
                  <a:srgbClr val="000000"/>
                </a:solidFill>
              </a:rPr>
              <a:t>The </a:t>
            </a:r>
            <a:r>
              <a:rPr lang="en-US" sz="2000" b="0" i="0" u="none" strike="noStrike" baseline="0" dirty="0" err="1">
                <a:solidFill>
                  <a:srgbClr val="000000"/>
                </a:solidFill>
              </a:rPr>
              <a:t>deluser</a:t>
            </a:r>
            <a:r>
              <a:rPr lang="en-US" sz="2000" b="0" i="0" u="none" strike="noStrike" baseline="0" dirty="0">
                <a:solidFill>
                  <a:srgbClr val="000000"/>
                </a:solidFill>
              </a:rPr>
              <a:t> command removes a user from the system. To remove the user’s files and home directory, you need to add the </a:t>
            </a:r>
            <a:r>
              <a:rPr lang="en-GB" sz="2000" b="0" i="0" u="none" strike="noStrike" baseline="0" dirty="0">
                <a:solidFill>
                  <a:srgbClr val="000000"/>
                </a:solidFill>
              </a:rPr>
              <a:t>-remove-home option.</a:t>
            </a:r>
          </a:p>
          <a:p>
            <a:pPr algn="l"/>
            <a:r>
              <a:rPr lang="en-US" sz="2000" b="0" i="0" u="none" strike="noStrike" baseline="0" dirty="0">
                <a:solidFill>
                  <a:srgbClr val="BCBEC1"/>
                </a:solidFill>
              </a:rPr>
              <a:t> </a:t>
            </a:r>
            <a:r>
              <a:rPr lang="en-US" sz="2000" b="1" i="0" u="none" strike="noStrike" baseline="0" dirty="0" err="1">
                <a:solidFill>
                  <a:srgbClr val="000000"/>
                </a:solidFill>
              </a:rPr>
              <a:t>delgroup</a:t>
            </a:r>
            <a:r>
              <a:rPr lang="en-US" sz="2000" b="1" i="0" u="none" strike="noStrike" baseline="0" dirty="0">
                <a:solidFill>
                  <a:srgbClr val="000000"/>
                </a:solidFill>
              </a:rPr>
              <a:t>: </a:t>
            </a:r>
            <a:r>
              <a:rPr lang="en-US" sz="2000" b="0" i="0" u="none" strike="noStrike" baseline="0" dirty="0">
                <a:solidFill>
                  <a:srgbClr val="000000"/>
                </a:solidFill>
              </a:rPr>
              <a:t>The </a:t>
            </a:r>
            <a:r>
              <a:rPr lang="en-US" sz="2000" b="0" i="0" u="none" strike="noStrike" baseline="0" dirty="0" err="1">
                <a:solidFill>
                  <a:srgbClr val="000000"/>
                </a:solidFill>
              </a:rPr>
              <a:t>delgroup</a:t>
            </a:r>
            <a:r>
              <a:rPr lang="en-US" sz="2000" b="0" i="0" u="none" strike="noStrike" baseline="0" dirty="0">
                <a:solidFill>
                  <a:srgbClr val="000000"/>
                </a:solidFill>
              </a:rPr>
              <a:t> command removes a group from the system. You cannot remove a group that is the primary group of any users.</a:t>
            </a:r>
          </a:p>
          <a:p>
            <a:pPr algn="l"/>
            <a:r>
              <a:rPr lang="en-US" sz="2000" b="0" i="0" u="none" strike="noStrike" baseline="0" dirty="0">
                <a:solidFill>
                  <a:srgbClr val="BCBEC1"/>
                </a:solidFill>
              </a:rPr>
              <a:t> </a:t>
            </a:r>
            <a:r>
              <a:rPr lang="en-US" sz="2000" b="1" i="0" u="none" strike="noStrike" baseline="0" dirty="0" err="1">
                <a:solidFill>
                  <a:srgbClr val="000000"/>
                </a:solidFill>
              </a:rPr>
              <a:t>chgrp</a:t>
            </a:r>
            <a:r>
              <a:rPr lang="en-US" sz="2000" b="1" i="0" u="none" strike="noStrike" baseline="0" dirty="0">
                <a:solidFill>
                  <a:srgbClr val="000000"/>
                </a:solidFill>
              </a:rPr>
              <a:t>: </a:t>
            </a:r>
            <a:r>
              <a:rPr lang="en-US" sz="2000" b="0" i="0" u="none" strike="noStrike" baseline="0" dirty="0">
                <a:solidFill>
                  <a:srgbClr val="000000"/>
                </a:solidFill>
              </a:rPr>
              <a:t>The </a:t>
            </a:r>
            <a:r>
              <a:rPr lang="en-US" sz="2000" b="0" i="0" u="none" strike="noStrike" baseline="0" dirty="0" err="1">
                <a:solidFill>
                  <a:srgbClr val="000000"/>
                </a:solidFill>
              </a:rPr>
              <a:t>chgrp</a:t>
            </a:r>
            <a:r>
              <a:rPr lang="en-US" sz="2000" b="0" i="0" u="none" strike="noStrike" baseline="0" dirty="0">
                <a:solidFill>
                  <a:srgbClr val="000000"/>
                </a:solidFill>
              </a:rPr>
              <a:t> command changes group ownership of files and </a:t>
            </a:r>
            <a:r>
              <a:rPr lang="en-GB" sz="2000" b="0" i="0" u="none" strike="noStrike" baseline="0" dirty="0">
                <a:solidFill>
                  <a:srgbClr val="000000"/>
                </a:solidFill>
              </a:rPr>
              <a:t>directories.</a:t>
            </a:r>
            <a:endParaRPr lang="en-GH" sz="2800" dirty="0"/>
          </a:p>
        </p:txBody>
      </p:sp>
    </p:spTree>
    <p:extLst>
      <p:ext uri="{BB962C8B-B14F-4D97-AF65-F5344CB8AC3E}">
        <p14:creationId xmlns:p14="http://schemas.microsoft.com/office/powerpoint/2010/main" val="3129913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GB" dirty="0"/>
              <a:t>PERMISSIONS</a:t>
            </a:r>
          </a:p>
        </p:txBody>
      </p:sp>
      <p:sp>
        <p:nvSpPr>
          <p:cNvPr id="5" name="Subtitle 4"/>
          <p:cNvSpPr>
            <a:spLocks noGrp="1"/>
          </p:cNvSpPr>
          <p:nvPr>
            <p:ph type="subTitle" idx="1"/>
          </p:nvPr>
        </p:nvSpPr>
        <p:spPr/>
        <p:txBody>
          <a:bodyPr/>
          <a:lstStyle/>
          <a:p>
            <a:endParaRPr lang="en-GB"/>
          </a:p>
        </p:txBody>
      </p:sp>
    </p:spTree>
    <p:extLst>
      <p:ext uri="{BB962C8B-B14F-4D97-AF65-F5344CB8AC3E}">
        <p14:creationId xmlns:p14="http://schemas.microsoft.com/office/powerpoint/2010/main" val="596749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612" y="152400"/>
            <a:ext cx="8229600" cy="685800"/>
          </a:xfrm>
        </p:spPr>
        <p:txBody>
          <a:bodyPr>
            <a:normAutofit fontScale="90000"/>
          </a:bodyPr>
          <a:lstStyle/>
          <a:p>
            <a:r>
              <a:rPr lang="en-US" dirty="0"/>
              <a:t>PERMISSIONS</a:t>
            </a:r>
          </a:p>
        </p:txBody>
      </p:sp>
      <p:sp>
        <p:nvSpPr>
          <p:cNvPr id="3" name="Content Placeholder 2"/>
          <p:cNvSpPr>
            <a:spLocks noGrp="1"/>
          </p:cNvSpPr>
          <p:nvPr>
            <p:ph idx="1"/>
          </p:nvPr>
        </p:nvSpPr>
        <p:spPr>
          <a:xfrm>
            <a:off x="1979612" y="838200"/>
            <a:ext cx="8534400" cy="5867400"/>
          </a:xfrm>
        </p:spPr>
        <p:txBody>
          <a:bodyPr>
            <a:noAutofit/>
          </a:bodyPr>
          <a:lstStyle/>
          <a:p>
            <a:r>
              <a:rPr lang="en-GB" dirty="0"/>
              <a:t>In Linux and UNIX, everything is a file. Directories are files, files are files and devices are files. </a:t>
            </a:r>
          </a:p>
          <a:p>
            <a:r>
              <a:rPr lang="en-GB" dirty="0"/>
              <a:t>Devices are usually referred to as a node; however, they are still files. </a:t>
            </a:r>
          </a:p>
          <a:p>
            <a:r>
              <a:rPr lang="en-US" dirty="0"/>
              <a:t>And every file on your system has an accompanying set of permissions based on ownership. These permissions form the basis for security under Linux, and designate each file’s read, write, and execute permission for you, members of your group, and all others on the system.</a:t>
            </a:r>
          </a:p>
          <a:p>
            <a:r>
              <a:rPr lang="en-GB" dirty="0"/>
              <a:t>All of the files on a Linux system have permissions that allow or prevent others from viewing, modifying or executing.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612" y="304800"/>
            <a:ext cx="8229600" cy="1143000"/>
          </a:xfrm>
        </p:spPr>
        <p:txBody>
          <a:bodyPr>
            <a:normAutofit fontScale="90000"/>
          </a:bodyPr>
          <a:lstStyle/>
          <a:p>
            <a:r>
              <a:rPr lang="en-US" sz="5400" dirty="0"/>
              <a:t>Working with Permissions</a:t>
            </a:r>
            <a:br>
              <a:rPr lang="en-US" b="1" dirty="0"/>
            </a:br>
            <a:endParaRPr lang="en-US" dirty="0"/>
          </a:p>
        </p:txBody>
      </p:sp>
      <p:sp>
        <p:nvSpPr>
          <p:cNvPr id="3" name="Content Placeholder 2"/>
          <p:cNvSpPr>
            <a:spLocks noGrp="1"/>
          </p:cNvSpPr>
          <p:nvPr>
            <p:ph idx="1"/>
          </p:nvPr>
        </p:nvSpPr>
        <p:spPr>
          <a:xfrm>
            <a:off x="1979612" y="1295401"/>
            <a:ext cx="8229600" cy="4830763"/>
          </a:xfrm>
        </p:spPr>
        <p:txBody>
          <a:bodyPr>
            <a:normAutofit/>
          </a:bodyPr>
          <a:lstStyle/>
          <a:p>
            <a:r>
              <a:rPr lang="en-US" dirty="0"/>
              <a:t>Directories and files within the Linux system have permissions associated with them</a:t>
            </a:r>
          </a:p>
          <a:p>
            <a:r>
              <a:rPr lang="en-US" dirty="0"/>
              <a:t>By default, permissions are set for the owner of the file, the group associated with the file, and everyone else who can access the file (also known as Owner, Group, Other).</a:t>
            </a:r>
          </a:p>
          <a:p>
            <a:r>
              <a:rPr lang="en-US" dirty="0"/>
              <a:t>When you list files or directories, you see the permissions in the first column of the output. </a:t>
            </a:r>
          </a:p>
          <a:p>
            <a:r>
              <a:rPr lang="en-GB" dirty="0"/>
              <a:t>The super user "root" has the ability to access any file on the system.</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612" y="-152400"/>
            <a:ext cx="8229600" cy="1143000"/>
          </a:xfrm>
        </p:spPr>
        <p:txBody>
          <a:bodyPr/>
          <a:lstStyle/>
          <a:p>
            <a:r>
              <a:rPr lang="en-US" sz="4800" dirty="0"/>
              <a:t>Permissions</a:t>
            </a:r>
            <a:endParaRPr lang="en-US" dirty="0"/>
          </a:p>
        </p:txBody>
      </p:sp>
      <p:sp>
        <p:nvSpPr>
          <p:cNvPr id="3" name="Content Placeholder 2"/>
          <p:cNvSpPr>
            <a:spLocks noGrp="1"/>
          </p:cNvSpPr>
          <p:nvPr>
            <p:ph idx="1"/>
          </p:nvPr>
        </p:nvSpPr>
        <p:spPr>
          <a:xfrm>
            <a:off x="1197868" y="990600"/>
            <a:ext cx="9591600" cy="5638800"/>
          </a:xfrm>
        </p:spPr>
        <p:txBody>
          <a:bodyPr>
            <a:normAutofit/>
          </a:bodyPr>
          <a:lstStyle/>
          <a:p>
            <a:r>
              <a:rPr lang="en-US" dirty="0"/>
              <a:t>The permissions can be assigned in octal notation or in the more easily recognized character format where the command form is:</a:t>
            </a:r>
            <a:endParaRPr lang="en-GB" dirty="0"/>
          </a:p>
          <a:p>
            <a:r>
              <a:rPr lang="en-GB" dirty="0"/>
              <a:t>Every file is secured by the following three sets of permissions, in order of importance:</a:t>
            </a:r>
            <a:endParaRPr lang="en-US" dirty="0"/>
          </a:p>
          <a:p>
            <a:pPr lvl="0">
              <a:buNone/>
            </a:pPr>
            <a:r>
              <a:rPr lang="en-GB" b="1" i="1" dirty="0"/>
              <a:t>     User</a:t>
            </a:r>
            <a:r>
              <a:rPr lang="en-GB" b="1" dirty="0"/>
              <a:t> :</a:t>
            </a:r>
            <a:r>
              <a:rPr lang="en-GB" dirty="0"/>
              <a:t> applies to the user who is the owner of the file</a:t>
            </a:r>
            <a:endParaRPr lang="en-US" dirty="0"/>
          </a:p>
          <a:p>
            <a:pPr lvl="0">
              <a:buNone/>
            </a:pPr>
            <a:r>
              <a:rPr lang="en-GB" b="1" i="1" dirty="0"/>
              <a:t>    Group</a:t>
            </a:r>
            <a:r>
              <a:rPr lang="en-GB" b="1" dirty="0"/>
              <a:t>:</a:t>
            </a:r>
            <a:r>
              <a:rPr lang="en-GB" dirty="0"/>
              <a:t> applies to the group that is associated with the file</a:t>
            </a:r>
            <a:endParaRPr lang="en-US" dirty="0"/>
          </a:p>
          <a:p>
            <a:pPr lvl="0">
              <a:buNone/>
            </a:pPr>
            <a:r>
              <a:rPr lang="en-GB" b="1" i="1" dirty="0"/>
              <a:t>    Other</a:t>
            </a:r>
            <a:r>
              <a:rPr lang="en-GB" b="1" dirty="0"/>
              <a:t>:</a:t>
            </a:r>
            <a:r>
              <a:rPr lang="en-GB" dirty="0"/>
              <a:t> applies to all other users</a:t>
            </a:r>
            <a:endParaRPr lang="en-US"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7212" y="-152400"/>
            <a:ext cx="8229600" cy="1143000"/>
          </a:xfrm>
        </p:spPr>
        <p:txBody>
          <a:bodyPr/>
          <a:lstStyle/>
          <a:p>
            <a:r>
              <a:rPr lang="en-US" sz="5400" dirty="0"/>
              <a:t>Permissions</a:t>
            </a:r>
            <a:endParaRPr lang="en-US" dirty="0"/>
          </a:p>
        </p:txBody>
      </p:sp>
      <p:sp>
        <p:nvSpPr>
          <p:cNvPr id="3" name="Content Placeholder 2"/>
          <p:cNvSpPr>
            <a:spLocks noGrp="1"/>
          </p:cNvSpPr>
          <p:nvPr>
            <p:ph idx="1"/>
          </p:nvPr>
        </p:nvSpPr>
        <p:spPr>
          <a:xfrm>
            <a:off x="837828" y="1066800"/>
            <a:ext cx="9828584" cy="5257800"/>
          </a:xfrm>
        </p:spPr>
        <p:txBody>
          <a:bodyPr>
            <a:normAutofit/>
          </a:bodyPr>
          <a:lstStyle/>
          <a:p>
            <a:r>
              <a:rPr lang="en-GB" dirty="0"/>
              <a:t>Inside each of the three sets of permissions are the actual permissions. The permissions, along with the way they apply differently to files and directories, are outlined below:</a:t>
            </a:r>
            <a:endParaRPr lang="en-US" dirty="0"/>
          </a:p>
          <a:p>
            <a:pPr lvl="0">
              <a:buNone/>
            </a:pPr>
            <a:r>
              <a:rPr lang="en-GB" b="1" i="1" dirty="0"/>
              <a:t>    Read</a:t>
            </a:r>
            <a:r>
              <a:rPr lang="en-GB" b="1" dirty="0"/>
              <a:t>:</a:t>
            </a:r>
            <a:r>
              <a:rPr lang="en-GB" dirty="0"/>
              <a:t> files can be displayed/opened, directory contents can be displayed</a:t>
            </a:r>
            <a:endParaRPr lang="en-US" dirty="0"/>
          </a:p>
          <a:p>
            <a:pPr lvl="0">
              <a:buNone/>
            </a:pPr>
            <a:r>
              <a:rPr lang="en-GB" b="1" i="1" dirty="0"/>
              <a:t>    Write</a:t>
            </a:r>
            <a:r>
              <a:rPr lang="en-GB" b="1" dirty="0"/>
              <a:t>:</a:t>
            </a:r>
            <a:r>
              <a:rPr lang="en-GB" dirty="0"/>
              <a:t> files can be edited or deleted, directory contents can be modified</a:t>
            </a:r>
            <a:endParaRPr lang="en-US" dirty="0"/>
          </a:p>
          <a:p>
            <a:pPr>
              <a:buNone/>
            </a:pPr>
            <a:r>
              <a:rPr lang="en-GB" b="1" i="1" dirty="0"/>
              <a:t>    Execute:</a:t>
            </a:r>
            <a:r>
              <a:rPr lang="en-GB" dirty="0"/>
              <a:t> executable files can be run as a program, directories can be entered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up the terminal</a:t>
            </a:r>
          </a:p>
        </p:txBody>
      </p:sp>
      <p:sp>
        <p:nvSpPr>
          <p:cNvPr id="3" name="Content Placeholder 2"/>
          <p:cNvSpPr>
            <a:spLocks noGrp="1"/>
          </p:cNvSpPr>
          <p:nvPr>
            <p:ph idx="1"/>
          </p:nvPr>
        </p:nvSpPr>
        <p:spPr/>
        <p:txBody>
          <a:bodyPr/>
          <a:lstStyle/>
          <a:p>
            <a:pPr algn="just"/>
            <a:r>
              <a:rPr lang="en-US" sz="2000" b="0" i="0" u="none" strike="noStrike" baseline="0" dirty="0"/>
              <a:t>The terminal can be found by clicking the tooltip or Dash Home icon</a:t>
            </a:r>
          </a:p>
          <a:p>
            <a:pPr algn="just"/>
            <a:r>
              <a:rPr lang="en-US" sz="2000" b="0" i="0" u="none" strike="noStrike" baseline="0" dirty="0"/>
              <a:t>it has the Ubuntu symbol on it and should be the first icon found at the top of your Launcher. This opens the Dash, and in the dash, type </a:t>
            </a:r>
            <a:r>
              <a:rPr lang="en-US" sz="2000" b="0" i="1" u="none" strike="noStrike" baseline="0" dirty="0"/>
              <a:t>terminal </a:t>
            </a:r>
            <a:r>
              <a:rPr lang="en-US" sz="2000" b="0" i="0" u="none" strike="noStrike" baseline="0" dirty="0"/>
              <a:t>to find Terminal </a:t>
            </a:r>
          </a:p>
          <a:p>
            <a:pPr algn="just"/>
            <a:r>
              <a:rPr lang="en-US" sz="2000" b="0" i="0" u="none" strike="noStrike" baseline="0" dirty="0"/>
              <a:t>When it first launches, you will see something similar to what first Figure below shows.</a:t>
            </a:r>
          </a:p>
          <a:p>
            <a:pPr algn="just"/>
            <a:endParaRPr lang="en-US" dirty="0"/>
          </a:p>
        </p:txBody>
      </p:sp>
      <p:pic>
        <p:nvPicPr>
          <p:cNvPr id="5" name="Picture 4">
            <a:extLst>
              <a:ext uri="{FF2B5EF4-FFF2-40B4-BE49-F238E27FC236}">
                <a16:creationId xmlns:a16="http://schemas.microsoft.com/office/drawing/2014/main" id="{F7965287-4123-4691-BA72-864C9EA3A73C}"/>
              </a:ext>
            </a:extLst>
          </p:cNvPr>
          <p:cNvPicPr>
            <a:picLocks noChangeAspect="1"/>
          </p:cNvPicPr>
          <p:nvPr/>
        </p:nvPicPr>
        <p:blipFill>
          <a:blip r:embed="rId3"/>
          <a:stretch>
            <a:fillRect/>
          </a:stretch>
        </p:blipFill>
        <p:spPr>
          <a:xfrm>
            <a:off x="1324744" y="4075855"/>
            <a:ext cx="4619565" cy="2395330"/>
          </a:xfrm>
          <a:prstGeom prst="rect">
            <a:avLst/>
          </a:prstGeom>
        </p:spPr>
      </p:pic>
      <p:pic>
        <p:nvPicPr>
          <p:cNvPr id="7" name="Picture 6">
            <a:extLst>
              <a:ext uri="{FF2B5EF4-FFF2-40B4-BE49-F238E27FC236}">
                <a16:creationId xmlns:a16="http://schemas.microsoft.com/office/drawing/2014/main" id="{C34D665B-C391-4D18-BF39-69E889479163}"/>
              </a:ext>
            </a:extLst>
          </p:cNvPr>
          <p:cNvPicPr>
            <a:picLocks noChangeAspect="1"/>
          </p:cNvPicPr>
          <p:nvPr/>
        </p:nvPicPr>
        <p:blipFill>
          <a:blip r:embed="rId4"/>
          <a:stretch>
            <a:fillRect/>
          </a:stretch>
        </p:blipFill>
        <p:spPr>
          <a:xfrm>
            <a:off x="6563006" y="4029311"/>
            <a:ext cx="4301075" cy="2488419"/>
          </a:xfrm>
          <a:prstGeom prst="rect">
            <a:avLst/>
          </a:prstGeom>
        </p:spPr>
      </p:pic>
      <p:sp>
        <p:nvSpPr>
          <p:cNvPr id="8" name="TextBox 7">
            <a:extLst>
              <a:ext uri="{FF2B5EF4-FFF2-40B4-BE49-F238E27FC236}">
                <a16:creationId xmlns:a16="http://schemas.microsoft.com/office/drawing/2014/main" id="{0E11C189-A2B8-43E8-8A21-131300DCB580}"/>
              </a:ext>
            </a:extLst>
          </p:cNvPr>
          <p:cNvSpPr txBox="1"/>
          <p:nvPr/>
        </p:nvSpPr>
        <p:spPr>
          <a:xfrm>
            <a:off x="7174532" y="6517730"/>
            <a:ext cx="3619902" cy="355482"/>
          </a:xfrm>
          <a:prstGeom prst="rect">
            <a:avLst/>
          </a:prstGeom>
          <a:noFill/>
        </p:spPr>
        <p:txBody>
          <a:bodyPr wrap="none" rtlCol="0">
            <a:spAutoFit/>
          </a:bodyPr>
          <a:lstStyle/>
          <a:p>
            <a:pPr>
              <a:lnSpc>
                <a:spcPct val="95000"/>
              </a:lnSpc>
            </a:pPr>
            <a:r>
              <a:rPr lang="en-US" sz="1800" dirty="0"/>
              <a:t>Dash with the terminal search</a:t>
            </a:r>
            <a:endParaRPr lang="en-GH" sz="1800" dirty="0"/>
          </a:p>
        </p:txBody>
      </p:sp>
      <p:sp>
        <p:nvSpPr>
          <p:cNvPr id="9" name="TextBox 8">
            <a:extLst>
              <a:ext uri="{FF2B5EF4-FFF2-40B4-BE49-F238E27FC236}">
                <a16:creationId xmlns:a16="http://schemas.microsoft.com/office/drawing/2014/main" id="{F1578586-93C6-4BB2-9159-12170ED34B17}"/>
              </a:ext>
            </a:extLst>
          </p:cNvPr>
          <p:cNvSpPr txBox="1"/>
          <p:nvPr/>
        </p:nvSpPr>
        <p:spPr>
          <a:xfrm>
            <a:off x="1789113" y="6495702"/>
            <a:ext cx="2478564" cy="355482"/>
          </a:xfrm>
          <a:prstGeom prst="rect">
            <a:avLst/>
          </a:prstGeom>
          <a:noFill/>
        </p:spPr>
        <p:txBody>
          <a:bodyPr wrap="none" rtlCol="0">
            <a:spAutoFit/>
          </a:bodyPr>
          <a:lstStyle/>
          <a:p>
            <a:pPr>
              <a:lnSpc>
                <a:spcPct val="95000"/>
              </a:lnSpc>
            </a:pPr>
            <a:r>
              <a:rPr lang="en-US" sz="1800" dirty="0"/>
              <a:t>The Dash home Icon</a:t>
            </a:r>
            <a:endParaRPr lang="en-GH" sz="1800" dirty="0"/>
          </a:p>
        </p:txBody>
      </p:sp>
    </p:spTree>
    <p:extLst>
      <p:ext uri="{BB962C8B-B14F-4D97-AF65-F5344CB8AC3E}">
        <p14:creationId xmlns:p14="http://schemas.microsoft.com/office/powerpoint/2010/main" val="2995321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7212" y="-304800"/>
            <a:ext cx="8229600" cy="1143000"/>
          </a:xfrm>
        </p:spPr>
        <p:txBody>
          <a:bodyPr/>
          <a:lstStyle/>
          <a:p>
            <a:r>
              <a:rPr lang="en-GB" dirty="0"/>
              <a:t>Permissions</a:t>
            </a:r>
          </a:p>
        </p:txBody>
      </p:sp>
      <p:sp>
        <p:nvSpPr>
          <p:cNvPr id="3" name="Content Placeholder 2"/>
          <p:cNvSpPr>
            <a:spLocks noGrp="1"/>
          </p:cNvSpPr>
          <p:nvPr>
            <p:ph idx="1"/>
          </p:nvPr>
        </p:nvSpPr>
        <p:spPr>
          <a:xfrm>
            <a:off x="1197868" y="914400"/>
            <a:ext cx="9011344" cy="5791200"/>
          </a:xfrm>
        </p:spPr>
        <p:txBody>
          <a:bodyPr>
            <a:normAutofit/>
          </a:bodyPr>
          <a:lstStyle/>
          <a:p>
            <a:r>
              <a:rPr lang="en-GB" dirty="0"/>
              <a:t>File, directory and device permissions can be set to allow or deny access to members of their own group or all others. Modification of file, directory and device access is achieved with the </a:t>
            </a:r>
            <a:r>
              <a:rPr lang="en-GB" dirty="0" err="1"/>
              <a:t>chmod</a:t>
            </a:r>
            <a:r>
              <a:rPr lang="en-GB" dirty="0"/>
              <a:t> command. </a:t>
            </a:r>
            <a:endParaRPr lang="en-US" dirty="0"/>
          </a:p>
          <a:p>
            <a:pPr algn="l"/>
            <a:r>
              <a:rPr lang="en-US" b="0" i="0" dirty="0">
                <a:solidFill>
                  <a:srgbClr val="222222"/>
                </a:solidFill>
                <a:effectLst/>
                <a:latin typeface="gotham ssm a"/>
              </a:rPr>
              <a:t>To change directory permissions in Linux, use the following:</a:t>
            </a:r>
          </a:p>
          <a:p>
            <a:pPr marL="0" indent="0" algn="l">
              <a:buNone/>
            </a:pPr>
            <a:r>
              <a:rPr lang="en-US" b="1" i="0" dirty="0">
                <a:solidFill>
                  <a:srgbClr val="222222"/>
                </a:solidFill>
                <a:effectLst/>
                <a:latin typeface="gotham ssm a"/>
              </a:rPr>
              <a:t>	</a:t>
            </a:r>
            <a:r>
              <a:rPr lang="en-US" b="1" i="0" dirty="0" err="1">
                <a:solidFill>
                  <a:srgbClr val="222222"/>
                </a:solidFill>
                <a:effectLst/>
                <a:latin typeface="gotham ssm a"/>
              </a:rPr>
              <a:t>chmod</a:t>
            </a:r>
            <a:r>
              <a:rPr lang="en-US" b="1" i="0" dirty="0">
                <a:solidFill>
                  <a:srgbClr val="222222"/>
                </a:solidFill>
                <a:effectLst/>
                <a:latin typeface="gotham ssm a"/>
              </a:rPr>
              <a:t> +</a:t>
            </a:r>
            <a:r>
              <a:rPr lang="en-US" b="1" i="0" dirty="0" err="1">
                <a:solidFill>
                  <a:srgbClr val="222222"/>
                </a:solidFill>
                <a:effectLst/>
                <a:latin typeface="gotham ssm a"/>
              </a:rPr>
              <a:t>rwx</a:t>
            </a:r>
            <a:r>
              <a:rPr lang="en-US" b="1" i="0" dirty="0">
                <a:solidFill>
                  <a:srgbClr val="222222"/>
                </a:solidFill>
                <a:effectLst/>
                <a:latin typeface="gotham ssm a"/>
              </a:rPr>
              <a:t> filename</a:t>
            </a:r>
            <a:r>
              <a:rPr lang="en-US" b="0" i="0" dirty="0">
                <a:solidFill>
                  <a:srgbClr val="222222"/>
                </a:solidFill>
                <a:effectLst/>
                <a:latin typeface="gotham ssm a"/>
              </a:rPr>
              <a:t> to add permissions.</a:t>
            </a:r>
          </a:p>
          <a:p>
            <a:pPr marL="0" indent="0" algn="l">
              <a:buNone/>
            </a:pPr>
            <a:r>
              <a:rPr lang="en-US" b="1" i="0" dirty="0">
                <a:solidFill>
                  <a:srgbClr val="222222"/>
                </a:solidFill>
                <a:effectLst/>
                <a:latin typeface="gotham ssm a"/>
              </a:rPr>
              <a:t>	</a:t>
            </a:r>
            <a:r>
              <a:rPr lang="en-US" b="1" i="0" dirty="0" err="1">
                <a:solidFill>
                  <a:srgbClr val="222222"/>
                </a:solidFill>
                <a:effectLst/>
                <a:latin typeface="gotham ssm a"/>
              </a:rPr>
              <a:t>chmod</a:t>
            </a:r>
            <a:r>
              <a:rPr lang="en-US" b="1" i="0" dirty="0">
                <a:solidFill>
                  <a:srgbClr val="222222"/>
                </a:solidFill>
                <a:effectLst/>
                <a:latin typeface="gotham ssm a"/>
              </a:rPr>
              <a:t> -</a:t>
            </a:r>
            <a:r>
              <a:rPr lang="en-US" b="1" i="0" dirty="0" err="1">
                <a:solidFill>
                  <a:srgbClr val="222222"/>
                </a:solidFill>
                <a:effectLst/>
                <a:latin typeface="gotham ssm a"/>
              </a:rPr>
              <a:t>rwx</a:t>
            </a:r>
            <a:r>
              <a:rPr lang="en-US" b="1" i="0" dirty="0">
                <a:solidFill>
                  <a:srgbClr val="222222"/>
                </a:solidFill>
                <a:effectLst/>
                <a:latin typeface="gotham ssm a"/>
              </a:rPr>
              <a:t> </a:t>
            </a:r>
            <a:r>
              <a:rPr lang="en-US" b="1" i="0" dirty="0" err="1">
                <a:solidFill>
                  <a:srgbClr val="222222"/>
                </a:solidFill>
                <a:effectLst/>
                <a:latin typeface="gotham ssm a"/>
              </a:rPr>
              <a:t>directoryname</a:t>
            </a:r>
            <a:r>
              <a:rPr lang="en-US" b="0" i="0" dirty="0">
                <a:solidFill>
                  <a:srgbClr val="222222"/>
                </a:solidFill>
                <a:effectLst/>
                <a:latin typeface="gotham ssm a"/>
              </a:rPr>
              <a:t> to remove permissions.</a:t>
            </a:r>
          </a:p>
          <a:p>
            <a:pPr marL="0" indent="0" algn="l">
              <a:buNone/>
            </a:pPr>
            <a:r>
              <a:rPr lang="en-US" b="1" i="0" dirty="0">
                <a:solidFill>
                  <a:srgbClr val="222222"/>
                </a:solidFill>
                <a:effectLst/>
                <a:latin typeface="gotham ssm a"/>
              </a:rPr>
              <a:t>	</a:t>
            </a:r>
            <a:r>
              <a:rPr lang="en-US" b="1" i="0" dirty="0" err="1">
                <a:solidFill>
                  <a:srgbClr val="222222"/>
                </a:solidFill>
                <a:effectLst/>
                <a:latin typeface="gotham ssm a"/>
              </a:rPr>
              <a:t>chmod</a:t>
            </a:r>
            <a:r>
              <a:rPr lang="en-US" b="1" i="0" dirty="0">
                <a:solidFill>
                  <a:srgbClr val="222222"/>
                </a:solidFill>
                <a:effectLst/>
                <a:latin typeface="gotham ssm a"/>
              </a:rPr>
              <a:t> +x filename</a:t>
            </a:r>
            <a:r>
              <a:rPr lang="en-US" b="0" i="0" dirty="0">
                <a:solidFill>
                  <a:srgbClr val="222222"/>
                </a:solidFill>
                <a:effectLst/>
                <a:latin typeface="gotham ssm a"/>
              </a:rPr>
              <a:t> to allow executable permissions.</a:t>
            </a:r>
          </a:p>
          <a:p>
            <a:pPr marL="0" indent="0" algn="l">
              <a:buNone/>
            </a:pPr>
            <a:r>
              <a:rPr lang="en-US" b="1" i="0" dirty="0">
                <a:solidFill>
                  <a:srgbClr val="222222"/>
                </a:solidFill>
                <a:effectLst/>
                <a:latin typeface="gotham ssm a"/>
              </a:rPr>
              <a:t>	</a:t>
            </a:r>
            <a:r>
              <a:rPr lang="en-US" b="1" i="0" dirty="0" err="1">
                <a:solidFill>
                  <a:srgbClr val="222222"/>
                </a:solidFill>
                <a:effectLst/>
                <a:latin typeface="gotham ssm a"/>
              </a:rPr>
              <a:t>chmod</a:t>
            </a:r>
            <a:r>
              <a:rPr lang="en-US" b="1" i="0" dirty="0">
                <a:solidFill>
                  <a:srgbClr val="222222"/>
                </a:solidFill>
                <a:effectLst/>
                <a:latin typeface="gotham ssm a"/>
              </a:rPr>
              <a:t> -</a:t>
            </a:r>
            <a:r>
              <a:rPr lang="en-US" b="1" i="0" dirty="0" err="1">
                <a:solidFill>
                  <a:srgbClr val="222222"/>
                </a:solidFill>
                <a:effectLst/>
                <a:latin typeface="gotham ssm a"/>
              </a:rPr>
              <a:t>wx</a:t>
            </a:r>
            <a:r>
              <a:rPr lang="en-US" b="1" i="0" dirty="0">
                <a:solidFill>
                  <a:srgbClr val="222222"/>
                </a:solidFill>
                <a:effectLst/>
                <a:latin typeface="gotham ssm a"/>
              </a:rPr>
              <a:t> filename</a:t>
            </a:r>
            <a:r>
              <a:rPr lang="en-US" b="0" i="0" dirty="0">
                <a:solidFill>
                  <a:srgbClr val="222222"/>
                </a:solidFill>
                <a:effectLst/>
                <a:latin typeface="gotham ssm a"/>
              </a:rPr>
              <a:t> to take out write and executable 	permissions.</a:t>
            </a:r>
          </a:p>
          <a:p>
            <a:pPr marL="365760" lvl="1" indent="0">
              <a:buNone/>
            </a:pPr>
            <a:endParaRPr lang="en-US" dirty="0"/>
          </a:p>
          <a:p>
            <a:pPr marL="0" indent="0">
              <a:buNone/>
            </a:pPr>
            <a:endParaRPr lang="en-US" dirty="0"/>
          </a:p>
          <a:p>
            <a:pPr marL="0" indent="0">
              <a:buNone/>
            </a:pPr>
            <a:endParaRPr lang="en-GB" dirty="0"/>
          </a:p>
          <a:p>
            <a:pPr marL="0" indent="0">
              <a:buNone/>
            </a:pPr>
            <a:endParaRPr lang="en-GB" dirty="0"/>
          </a:p>
        </p:txBody>
      </p:sp>
      <p:sp>
        <p:nvSpPr>
          <p:cNvPr id="6" name="Rectangle 1"/>
          <p:cNvSpPr>
            <a:spLocks noChangeArrowheads="1"/>
          </p:cNvSpPr>
          <p:nvPr/>
        </p:nvSpPr>
        <p:spPr bwMode="auto">
          <a:xfrm>
            <a:off x="2955926" y="38586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fontAlgn="base">
              <a:spcBef>
                <a:spcPct val="0"/>
              </a:spcBef>
              <a:spcAft>
                <a:spcPct val="0"/>
              </a:spcAft>
            </a:pPr>
            <a:endParaRPr lang="en-US" sz="1800">
              <a:latin typeface="Arial" pitchFamily="34" charset="0"/>
              <a:cs typeface="Arial" pitchFamily="34" charset="0"/>
            </a:endParaRPr>
          </a:p>
        </p:txBody>
      </p:sp>
    </p:spTree>
    <p:extLst>
      <p:ext uri="{BB962C8B-B14F-4D97-AF65-F5344CB8AC3E}">
        <p14:creationId xmlns:p14="http://schemas.microsoft.com/office/powerpoint/2010/main" val="308258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7212" y="228600"/>
            <a:ext cx="8229600" cy="762000"/>
          </a:xfrm>
        </p:spPr>
        <p:txBody>
          <a:bodyPr>
            <a:normAutofit/>
          </a:bodyPr>
          <a:lstStyle/>
          <a:p>
            <a:pPr algn="l"/>
            <a:r>
              <a:rPr lang="en-US" dirty="0"/>
              <a:t>Permissions</a:t>
            </a:r>
          </a:p>
        </p:txBody>
      </p:sp>
      <p:sp>
        <p:nvSpPr>
          <p:cNvPr id="3" name="Content Placeholder 2"/>
          <p:cNvSpPr>
            <a:spLocks noGrp="1"/>
          </p:cNvSpPr>
          <p:nvPr>
            <p:ph idx="1"/>
          </p:nvPr>
        </p:nvSpPr>
        <p:spPr>
          <a:xfrm>
            <a:off x="1979612" y="914400"/>
            <a:ext cx="8229600" cy="5410200"/>
          </a:xfrm>
        </p:spPr>
        <p:txBody>
          <a:bodyPr>
            <a:normAutofit/>
          </a:bodyPr>
          <a:lstStyle/>
          <a:p>
            <a:pPr>
              <a:buNone/>
            </a:pPr>
            <a:r>
              <a:rPr lang="en-US" dirty="0"/>
              <a:t>    </a:t>
            </a:r>
            <a:r>
              <a:rPr lang="en-US" b="1" u="sng" dirty="0"/>
              <a:t>Letter </a:t>
            </a:r>
            <a:r>
              <a:rPr lang="en-US" b="1" dirty="0"/>
              <a:t>                       </a:t>
            </a:r>
            <a:r>
              <a:rPr lang="en-US" b="1" u="sng" dirty="0"/>
              <a:t>Permission</a:t>
            </a:r>
            <a:r>
              <a:rPr lang="en-US" b="1" dirty="0"/>
              <a:t>              </a:t>
            </a:r>
            <a:r>
              <a:rPr lang="en-US" b="1" u="sng" dirty="0"/>
              <a:t>Value</a:t>
            </a:r>
          </a:p>
          <a:p>
            <a:pPr>
              <a:buNone/>
            </a:pPr>
            <a:r>
              <a:rPr lang="en-US" dirty="0"/>
              <a:t>      R                                    Read                     4</a:t>
            </a:r>
          </a:p>
          <a:p>
            <a:pPr>
              <a:buNone/>
            </a:pPr>
            <a:r>
              <a:rPr lang="en-US" dirty="0"/>
              <a:t>      W                                  Write                       2</a:t>
            </a:r>
          </a:p>
          <a:p>
            <a:pPr>
              <a:buNone/>
            </a:pPr>
            <a:r>
              <a:rPr lang="en-US" dirty="0"/>
              <a:t>       X                                   Execute                 1</a:t>
            </a:r>
          </a:p>
          <a:p>
            <a:r>
              <a:rPr lang="en-US" dirty="0"/>
              <a:t>Permissions can be indicated by mnemonic or octal characters.</a:t>
            </a:r>
          </a:p>
          <a:p>
            <a:r>
              <a:rPr lang="en-US" dirty="0"/>
              <a:t>Using the numeric command mode is typically known as the </a:t>
            </a:r>
            <a:r>
              <a:rPr lang="en-US" i="1" dirty="0"/>
              <a:t>octal </a:t>
            </a:r>
            <a:r>
              <a:rPr lang="en-US" dirty="0"/>
              <a:t>permissions, since the value can range from 0-7.</a:t>
            </a:r>
          </a:p>
        </p:txBody>
      </p:sp>
    </p:spTree>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612" y="704088"/>
            <a:ext cx="8229600" cy="591312"/>
          </a:xfrm>
        </p:spPr>
        <p:txBody>
          <a:bodyPr>
            <a:normAutofit fontScale="90000"/>
          </a:bodyPr>
          <a:lstStyle/>
          <a:p>
            <a:r>
              <a:rPr lang="en-GB" sz="3600" dirty="0">
                <a:solidFill>
                  <a:schemeClr val="tx1"/>
                </a:solidFill>
              </a:rPr>
              <a:t>There are three types of access restrictions</a:t>
            </a:r>
            <a:endParaRPr lang="en-US" sz="3600" dirty="0">
              <a:solidFill>
                <a:schemeClr val="tx1"/>
              </a:solidFill>
            </a:endParaRPr>
          </a:p>
        </p:txBody>
      </p:sp>
      <p:graphicFrame>
        <p:nvGraphicFramePr>
          <p:cNvPr id="4" name="Content Placeholder 3"/>
          <p:cNvGraphicFramePr>
            <a:graphicFrameLocks noGrp="1"/>
          </p:cNvGraphicFramePr>
          <p:nvPr>
            <p:ph idx="1"/>
          </p:nvPr>
        </p:nvGraphicFramePr>
        <p:xfrm>
          <a:off x="1979612" y="1524000"/>
          <a:ext cx="8229600" cy="1547624"/>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pPr marL="457200" marR="0">
                        <a:lnSpc>
                          <a:spcPct val="115000"/>
                        </a:lnSpc>
                        <a:spcBef>
                          <a:spcPts val="0"/>
                        </a:spcBef>
                        <a:spcAft>
                          <a:spcPts val="0"/>
                        </a:spcAft>
                      </a:pPr>
                      <a:r>
                        <a:rPr lang="en-GB" sz="2400" b="1" dirty="0">
                          <a:latin typeface="Times New Roman"/>
                          <a:ea typeface="Calibri"/>
                          <a:cs typeface="Times New Roman"/>
                        </a:rPr>
                        <a:t>Permission</a:t>
                      </a:r>
                      <a:endParaRPr lang="en-US" sz="2400" dirty="0">
                        <a:latin typeface="Times New Roman"/>
                        <a:ea typeface="Calibri"/>
                        <a:cs typeface="Times New Roman"/>
                      </a:endParaRPr>
                    </a:p>
                  </a:txBody>
                  <a:tcPr marL="68580" marR="68580" marT="0" marB="0"/>
                </a:tc>
                <a:tc>
                  <a:txBody>
                    <a:bodyPr/>
                    <a:lstStyle/>
                    <a:p>
                      <a:pPr marL="457200" marR="0">
                        <a:lnSpc>
                          <a:spcPct val="115000"/>
                        </a:lnSpc>
                        <a:spcBef>
                          <a:spcPts val="0"/>
                        </a:spcBef>
                        <a:spcAft>
                          <a:spcPts val="0"/>
                        </a:spcAft>
                      </a:pPr>
                      <a:r>
                        <a:rPr lang="en-GB" sz="2400" b="1" dirty="0">
                          <a:latin typeface="Times New Roman"/>
                          <a:ea typeface="Calibri"/>
                          <a:cs typeface="Times New Roman"/>
                        </a:rPr>
                        <a:t>Action</a:t>
                      </a:r>
                      <a:endParaRPr lang="en-US" sz="2400" dirty="0">
                        <a:latin typeface="Times New Roman"/>
                        <a:ea typeface="Calibri"/>
                        <a:cs typeface="Times New Roman"/>
                      </a:endParaRPr>
                    </a:p>
                  </a:txBody>
                  <a:tcPr marL="68580" marR="68580" marT="0" marB="0"/>
                </a:tc>
                <a:tc>
                  <a:txBody>
                    <a:bodyPr/>
                    <a:lstStyle/>
                    <a:p>
                      <a:pPr marL="457200" marR="0">
                        <a:lnSpc>
                          <a:spcPct val="115000"/>
                        </a:lnSpc>
                        <a:spcBef>
                          <a:spcPts val="0"/>
                        </a:spcBef>
                        <a:spcAft>
                          <a:spcPts val="0"/>
                        </a:spcAft>
                      </a:pPr>
                      <a:r>
                        <a:rPr lang="en-GB" sz="2400" b="1" dirty="0" err="1">
                          <a:latin typeface="Times New Roman"/>
                          <a:ea typeface="Calibri"/>
                          <a:cs typeface="Times New Roman"/>
                        </a:rPr>
                        <a:t>chmod</a:t>
                      </a:r>
                      <a:r>
                        <a:rPr lang="en-GB" sz="2400" b="1" dirty="0">
                          <a:latin typeface="Times New Roman"/>
                          <a:ea typeface="Calibri"/>
                          <a:cs typeface="Times New Roman"/>
                        </a:rPr>
                        <a:t> option</a:t>
                      </a:r>
                      <a:endParaRPr lang="en-US" sz="2400" dirty="0">
                        <a:latin typeface="Times New Roman"/>
                        <a:ea typeface="Calibri"/>
                        <a:cs typeface="Times New Roman"/>
                      </a:endParaRPr>
                    </a:p>
                  </a:txBody>
                  <a:tcPr marL="68580" marR="68580" marT="0" marB="0"/>
                </a:tc>
                <a:extLst>
                  <a:ext uri="{0D108BD9-81ED-4DB2-BD59-A6C34878D82A}">
                    <a16:rowId xmlns:a16="http://schemas.microsoft.com/office/drawing/2014/main" val="10000"/>
                  </a:ext>
                </a:extLst>
              </a:tr>
              <a:tr h="370840">
                <a:tc>
                  <a:txBody>
                    <a:bodyPr/>
                    <a:lstStyle/>
                    <a:p>
                      <a:pPr marL="457200" marR="0">
                        <a:lnSpc>
                          <a:spcPct val="115000"/>
                        </a:lnSpc>
                        <a:spcBef>
                          <a:spcPts val="0"/>
                        </a:spcBef>
                        <a:spcAft>
                          <a:spcPts val="0"/>
                        </a:spcAft>
                      </a:pPr>
                      <a:r>
                        <a:rPr lang="en-GB" sz="2400" dirty="0">
                          <a:latin typeface="Times New Roman"/>
                          <a:ea typeface="Calibri"/>
                          <a:cs typeface="Times New Roman"/>
                        </a:rPr>
                        <a:t>read</a:t>
                      </a:r>
                      <a:endParaRPr lang="en-US" sz="2400" dirty="0">
                        <a:latin typeface="Times New Roman"/>
                        <a:ea typeface="Calibri"/>
                        <a:cs typeface="Times New Roman"/>
                      </a:endParaRPr>
                    </a:p>
                  </a:txBody>
                  <a:tcPr marL="68580" marR="68580" marT="0" marB="0"/>
                </a:tc>
                <a:tc>
                  <a:txBody>
                    <a:bodyPr/>
                    <a:lstStyle/>
                    <a:p>
                      <a:pPr marL="457200" marR="0">
                        <a:lnSpc>
                          <a:spcPct val="115000"/>
                        </a:lnSpc>
                        <a:spcBef>
                          <a:spcPts val="0"/>
                        </a:spcBef>
                        <a:spcAft>
                          <a:spcPts val="0"/>
                        </a:spcAft>
                      </a:pPr>
                      <a:r>
                        <a:rPr lang="en-GB" sz="2400" dirty="0">
                          <a:latin typeface="Times New Roman"/>
                          <a:ea typeface="Calibri"/>
                          <a:cs typeface="Times New Roman"/>
                        </a:rPr>
                        <a:t>(view)</a:t>
                      </a:r>
                      <a:endParaRPr lang="en-US" sz="2400" dirty="0">
                        <a:latin typeface="Times New Roman"/>
                        <a:ea typeface="Calibri"/>
                        <a:cs typeface="Times New Roman"/>
                      </a:endParaRPr>
                    </a:p>
                  </a:txBody>
                  <a:tcPr marL="68580" marR="68580" marT="0" marB="0"/>
                </a:tc>
                <a:tc>
                  <a:txBody>
                    <a:bodyPr/>
                    <a:lstStyle/>
                    <a:p>
                      <a:pPr marL="457200" marR="0">
                        <a:lnSpc>
                          <a:spcPct val="115000"/>
                        </a:lnSpc>
                        <a:spcBef>
                          <a:spcPts val="0"/>
                        </a:spcBef>
                        <a:spcAft>
                          <a:spcPts val="0"/>
                        </a:spcAft>
                      </a:pPr>
                      <a:r>
                        <a:rPr lang="en-GB" sz="2400">
                          <a:latin typeface="Times New Roman"/>
                          <a:ea typeface="Calibri"/>
                          <a:cs typeface="Times New Roman"/>
                        </a:rPr>
                        <a:t>r or 4</a:t>
                      </a:r>
                      <a:endParaRPr lang="en-US" sz="2400">
                        <a:latin typeface="Times New Roman"/>
                        <a:ea typeface="Calibri"/>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marL="457200" marR="0">
                        <a:lnSpc>
                          <a:spcPct val="115000"/>
                        </a:lnSpc>
                        <a:spcBef>
                          <a:spcPts val="0"/>
                        </a:spcBef>
                        <a:spcAft>
                          <a:spcPts val="0"/>
                        </a:spcAft>
                      </a:pPr>
                      <a:r>
                        <a:rPr lang="en-GB" sz="2400" dirty="0">
                          <a:latin typeface="Times New Roman"/>
                          <a:ea typeface="Calibri"/>
                          <a:cs typeface="Times New Roman"/>
                        </a:rPr>
                        <a:t>write</a:t>
                      </a:r>
                      <a:endParaRPr lang="en-US" sz="2400" dirty="0">
                        <a:latin typeface="Times New Roman"/>
                        <a:ea typeface="Calibri"/>
                        <a:cs typeface="Times New Roman"/>
                      </a:endParaRPr>
                    </a:p>
                  </a:txBody>
                  <a:tcPr marL="68580" marR="68580" marT="0" marB="0"/>
                </a:tc>
                <a:tc>
                  <a:txBody>
                    <a:bodyPr/>
                    <a:lstStyle/>
                    <a:p>
                      <a:pPr marL="457200" marR="0">
                        <a:lnSpc>
                          <a:spcPct val="115000"/>
                        </a:lnSpc>
                        <a:spcBef>
                          <a:spcPts val="0"/>
                        </a:spcBef>
                        <a:spcAft>
                          <a:spcPts val="0"/>
                        </a:spcAft>
                      </a:pPr>
                      <a:r>
                        <a:rPr lang="en-GB" sz="2400">
                          <a:latin typeface="Times New Roman"/>
                          <a:ea typeface="Calibri"/>
                          <a:cs typeface="Times New Roman"/>
                        </a:rPr>
                        <a:t>(edit)</a:t>
                      </a:r>
                      <a:endParaRPr lang="en-US" sz="2400">
                        <a:latin typeface="Times New Roman"/>
                        <a:ea typeface="Calibri"/>
                        <a:cs typeface="Times New Roman"/>
                      </a:endParaRPr>
                    </a:p>
                  </a:txBody>
                  <a:tcPr marL="68580" marR="68580" marT="0" marB="0"/>
                </a:tc>
                <a:tc>
                  <a:txBody>
                    <a:bodyPr/>
                    <a:lstStyle/>
                    <a:p>
                      <a:pPr marL="457200" marR="0">
                        <a:lnSpc>
                          <a:spcPct val="115000"/>
                        </a:lnSpc>
                        <a:spcBef>
                          <a:spcPts val="0"/>
                        </a:spcBef>
                        <a:spcAft>
                          <a:spcPts val="0"/>
                        </a:spcAft>
                      </a:pPr>
                      <a:r>
                        <a:rPr lang="en-GB" sz="2400" dirty="0">
                          <a:latin typeface="Times New Roman"/>
                          <a:ea typeface="Calibri"/>
                          <a:cs typeface="Times New Roman"/>
                        </a:rPr>
                        <a:t>w or 2</a:t>
                      </a:r>
                      <a:endParaRPr lang="en-US" sz="2400" dirty="0">
                        <a:latin typeface="Times New Roman"/>
                        <a:ea typeface="Calibri"/>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marL="457200" marR="0">
                        <a:lnSpc>
                          <a:spcPct val="115000"/>
                        </a:lnSpc>
                        <a:spcBef>
                          <a:spcPts val="0"/>
                        </a:spcBef>
                        <a:spcAft>
                          <a:spcPts val="0"/>
                        </a:spcAft>
                      </a:pPr>
                      <a:r>
                        <a:rPr lang="en-GB" sz="2400" dirty="0">
                          <a:latin typeface="Times New Roman"/>
                          <a:ea typeface="Calibri"/>
                          <a:cs typeface="Times New Roman"/>
                        </a:rPr>
                        <a:t>execute</a:t>
                      </a:r>
                      <a:endParaRPr lang="en-US" sz="2400" dirty="0">
                        <a:latin typeface="Times New Roman"/>
                        <a:ea typeface="Calibri"/>
                        <a:cs typeface="Times New Roman"/>
                      </a:endParaRPr>
                    </a:p>
                  </a:txBody>
                  <a:tcPr marL="68580" marR="68580" marT="0" marB="0"/>
                </a:tc>
                <a:tc>
                  <a:txBody>
                    <a:bodyPr/>
                    <a:lstStyle/>
                    <a:p>
                      <a:pPr marL="457200" marR="0">
                        <a:lnSpc>
                          <a:spcPct val="115000"/>
                        </a:lnSpc>
                        <a:spcBef>
                          <a:spcPts val="0"/>
                        </a:spcBef>
                        <a:spcAft>
                          <a:spcPts val="0"/>
                        </a:spcAft>
                      </a:pPr>
                      <a:r>
                        <a:rPr lang="en-GB" sz="2400" dirty="0">
                          <a:latin typeface="Times New Roman"/>
                          <a:ea typeface="Calibri"/>
                          <a:cs typeface="Times New Roman"/>
                        </a:rPr>
                        <a:t>(execute)</a:t>
                      </a:r>
                      <a:endParaRPr lang="en-US" sz="2400" dirty="0">
                        <a:latin typeface="Times New Roman"/>
                        <a:ea typeface="Calibri"/>
                        <a:cs typeface="Times New Roman"/>
                      </a:endParaRPr>
                    </a:p>
                  </a:txBody>
                  <a:tcPr marL="68580" marR="68580" marT="0" marB="0"/>
                </a:tc>
                <a:tc>
                  <a:txBody>
                    <a:bodyPr/>
                    <a:lstStyle/>
                    <a:p>
                      <a:pPr marL="457200" marR="0">
                        <a:lnSpc>
                          <a:spcPct val="115000"/>
                        </a:lnSpc>
                        <a:spcBef>
                          <a:spcPts val="0"/>
                        </a:spcBef>
                        <a:spcAft>
                          <a:spcPts val="0"/>
                        </a:spcAft>
                      </a:pPr>
                      <a:r>
                        <a:rPr lang="en-GB" sz="2400" dirty="0">
                          <a:latin typeface="Times New Roman"/>
                          <a:ea typeface="Calibri"/>
                          <a:cs typeface="Times New Roman"/>
                        </a:rPr>
                        <a:t>x or 1</a:t>
                      </a:r>
                    </a:p>
                  </a:txBody>
                  <a:tcPr marL="68580" marR="68580" marT="0" marB="0"/>
                </a:tc>
                <a:extLst>
                  <a:ext uri="{0D108BD9-81ED-4DB2-BD59-A6C34878D82A}">
                    <a16:rowId xmlns:a16="http://schemas.microsoft.com/office/drawing/2014/main" val="10003"/>
                  </a:ext>
                </a:extLst>
              </a:tr>
            </a:tbl>
          </a:graphicData>
        </a:graphic>
      </p:graphicFrame>
      <p:graphicFrame>
        <p:nvGraphicFramePr>
          <p:cNvPr id="7" name="Content Placeholder 6"/>
          <p:cNvGraphicFramePr>
            <a:graphicFrameLocks noGrp="1"/>
          </p:cNvGraphicFramePr>
          <p:nvPr>
            <p:ph idx="1"/>
          </p:nvPr>
        </p:nvGraphicFramePr>
        <p:xfrm>
          <a:off x="2208212" y="4419600"/>
          <a:ext cx="6096000" cy="14833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marL="457200" marR="0">
                        <a:lnSpc>
                          <a:spcPct val="115000"/>
                        </a:lnSpc>
                        <a:spcBef>
                          <a:spcPts val="0"/>
                        </a:spcBef>
                        <a:spcAft>
                          <a:spcPts val="0"/>
                        </a:spcAft>
                      </a:pPr>
                      <a:r>
                        <a:rPr lang="en-GB" sz="2000" b="1" dirty="0">
                          <a:latin typeface="Times New Roman"/>
                          <a:ea typeface="Calibri"/>
                          <a:cs typeface="Times New Roman"/>
                        </a:rPr>
                        <a:t>User</a:t>
                      </a:r>
                      <a:endParaRPr lang="en-US" sz="2000" dirty="0">
                        <a:latin typeface="Times New Roman"/>
                        <a:ea typeface="Calibri"/>
                        <a:cs typeface="Times New Roman"/>
                      </a:endParaRPr>
                    </a:p>
                  </a:txBody>
                  <a:tcPr marL="68580" marR="68580" marT="0" marB="0"/>
                </a:tc>
                <a:tc>
                  <a:txBody>
                    <a:bodyPr/>
                    <a:lstStyle/>
                    <a:p>
                      <a:pPr marL="457200" marR="0">
                        <a:lnSpc>
                          <a:spcPct val="115000"/>
                        </a:lnSpc>
                        <a:spcBef>
                          <a:spcPts val="0"/>
                        </a:spcBef>
                        <a:spcAft>
                          <a:spcPts val="0"/>
                        </a:spcAft>
                      </a:pPr>
                      <a:r>
                        <a:rPr lang="en-GB" sz="2000" b="1" i="1" dirty="0" err="1">
                          <a:latin typeface="Times New Roman"/>
                          <a:ea typeface="Calibri"/>
                          <a:cs typeface="Times New Roman"/>
                        </a:rPr>
                        <a:t>ls</a:t>
                      </a:r>
                      <a:r>
                        <a:rPr lang="en-GB" sz="2000" b="1" dirty="0">
                          <a:latin typeface="Times New Roman"/>
                          <a:ea typeface="Calibri"/>
                          <a:cs typeface="Times New Roman"/>
                        </a:rPr>
                        <a:t>  output</a:t>
                      </a:r>
                      <a:endParaRPr lang="en-US" sz="2000" dirty="0">
                        <a:latin typeface="Times New Roman"/>
                        <a:ea typeface="Calibri"/>
                        <a:cs typeface="Times New Roman"/>
                      </a:endParaRPr>
                    </a:p>
                  </a:txBody>
                  <a:tcPr marL="68580" marR="68580" marT="0" marB="0"/>
                </a:tc>
                <a:extLst>
                  <a:ext uri="{0D108BD9-81ED-4DB2-BD59-A6C34878D82A}">
                    <a16:rowId xmlns:a16="http://schemas.microsoft.com/office/drawing/2014/main" val="10000"/>
                  </a:ext>
                </a:extLst>
              </a:tr>
              <a:tr h="370840">
                <a:tc>
                  <a:txBody>
                    <a:bodyPr/>
                    <a:lstStyle/>
                    <a:p>
                      <a:pPr marL="457200" marR="0">
                        <a:lnSpc>
                          <a:spcPct val="115000"/>
                        </a:lnSpc>
                        <a:spcBef>
                          <a:spcPts val="0"/>
                        </a:spcBef>
                        <a:spcAft>
                          <a:spcPts val="0"/>
                        </a:spcAft>
                      </a:pPr>
                      <a:r>
                        <a:rPr lang="en-GB" sz="2000">
                          <a:latin typeface="Times New Roman"/>
                          <a:ea typeface="Calibri"/>
                          <a:cs typeface="Times New Roman"/>
                        </a:rPr>
                        <a:t>owner</a:t>
                      </a:r>
                      <a:endParaRPr lang="en-US" sz="2000">
                        <a:latin typeface="Times New Roman"/>
                        <a:ea typeface="Calibri"/>
                        <a:cs typeface="Times New Roman"/>
                      </a:endParaRPr>
                    </a:p>
                  </a:txBody>
                  <a:tcPr marL="68580" marR="68580" marT="0" marB="0"/>
                </a:tc>
                <a:tc>
                  <a:txBody>
                    <a:bodyPr/>
                    <a:lstStyle/>
                    <a:p>
                      <a:pPr marL="457200" marR="0">
                        <a:lnSpc>
                          <a:spcPct val="115000"/>
                        </a:lnSpc>
                        <a:spcBef>
                          <a:spcPts val="0"/>
                        </a:spcBef>
                        <a:spcAft>
                          <a:spcPts val="0"/>
                        </a:spcAft>
                      </a:pPr>
                      <a:r>
                        <a:rPr lang="en-GB" sz="2000">
                          <a:latin typeface="Times New Roman"/>
                          <a:ea typeface="Calibri"/>
                          <a:cs typeface="Times New Roman"/>
                        </a:rPr>
                        <a:t>-rwx------</a:t>
                      </a:r>
                      <a:endParaRPr lang="en-US" sz="2000">
                        <a:latin typeface="Times New Roman"/>
                        <a:ea typeface="Calibri"/>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marL="457200" marR="0">
                        <a:lnSpc>
                          <a:spcPct val="115000"/>
                        </a:lnSpc>
                        <a:spcBef>
                          <a:spcPts val="0"/>
                        </a:spcBef>
                        <a:spcAft>
                          <a:spcPts val="0"/>
                        </a:spcAft>
                      </a:pPr>
                      <a:r>
                        <a:rPr lang="en-GB" sz="2000">
                          <a:latin typeface="Times New Roman"/>
                          <a:ea typeface="Calibri"/>
                          <a:cs typeface="Times New Roman"/>
                        </a:rPr>
                        <a:t>group</a:t>
                      </a:r>
                      <a:endParaRPr lang="en-US" sz="2000">
                        <a:latin typeface="Times New Roman"/>
                        <a:ea typeface="Calibri"/>
                        <a:cs typeface="Times New Roman"/>
                      </a:endParaRPr>
                    </a:p>
                  </a:txBody>
                  <a:tcPr marL="68580" marR="68580" marT="0" marB="0"/>
                </a:tc>
                <a:tc>
                  <a:txBody>
                    <a:bodyPr/>
                    <a:lstStyle/>
                    <a:p>
                      <a:pPr marL="457200" marR="0">
                        <a:lnSpc>
                          <a:spcPct val="115000"/>
                        </a:lnSpc>
                        <a:spcBef>
                          <a:spcPts val="0"/>
                        </a:spcBef>
                        <a:spcAft>
                          <a:spcPts val="0"/>
                        </a:spcAft>
                      </a:pPr>
                      <a:r>
                        <a:rPr lang="en-GB" sz="2000">
                          <a:latin typeface="Times New Roman"/>
                          <a:ea typeface="Calibri"/>
                          <a:cs typeface="Times New Roman"/>
                        </a:rPr>
                        <a:t>----rwx---</a:t>
                      </a:r>
                      <a:endParaRPr lang="en-US" sz="2000">
                        <a:latin typeface="Times New Roman"/>
                        <a:ea typeface="Calibri"/>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marL="457200" marR="0">
                        <a:lnSpc>
                          <a:spcPct val="115000"/>
                        </a:lnSpc>
                        <a:spcBef>
                          <a:spcPts val="0"/>
                        </a:spcBef>
                        <a:spcAft>
                          <a:spcPts val="0"/>
                        </a:spcAft>
                      </a:pPr>
                      <a:r>
                        <a:rPr lang="en-GB" sz="2000" dirty="0">
                          <a:latin typeface="Times New Roman"/>
                          <a:ea typeface="Calibri"/>
                          <a:cs typeface="Times New Roman"/>
                        </a:rPr>
                        <a:t>other</a:t>
                      </a:r>
                      <a:endParaRPr lang="en-US" sz="2000" dirty="0">
                        <a:latin typeface="Times New Roman"/>
                        <a:ea typeface="Calibri"/>
                        <a:cs typeface="Times New Roman"/>
                      </a:endParaRPr>
                    </a:p>
                  </a:txBody>
                  <a:tcPr marL="68580" marR="68580" marT="0" marB="0"/>
                </a:tc>
                <a:tc>
                  <a:txBody>
                    <a:bodyPr/>
                    <a:lstStyle/>
                    <a:p>
                      <a:pPr marL="457200" marR="0">
                        <a:lnSpc>
                          <a:spcPct val="115000"/>
                        </a:lnSpc>
                        <a:spcBef>
                          <a:spcPts val="0"/>
                        </a:spcBef>
                        <a:spcAft>
                          <a:spcPts val="0"/>
                        </a:spcAft>
                      </a:pPr>
                      <a:r>
                        <a:rPr lang="en-GB" sz="2000" dirty="0">
                          <a:latin typeface="Times New Roman"/>
                          <a:ea typeface="Calibri"/>
                          <a:cs typeface="Times New Roman"/>
                        </a:rPr>
                        <a:t>-------</a:t>
                      </a:r>
                      <a:r>
                        <a:rPr lang="en-GB" sz="2000" dirty="0" err="1">
                          <a:latin typeface="Times New Roman"/>
                          <a:ea typeface="Calibri"/>
                          <a:cs typeface="Times New Roman"/>
                        </a:rPr>
                        <a:t>rwx</a:t>
                      </a:r>
                      <a:endParaRPr lang="en-US" sz="2000" dirty="0">
                        <a:latin typeface="Times New Roman"/>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
        <p:nvSpPr>
          <p:cNvPr id="8" name="Title 1"/>
          <p:cNvSpPr txBox="1">
            <a:spLocks/>
          </p:cNvSpPr>
          <p:nvPr/>
        </p:nvSpPr>
        <p:spPr>
          <a:xfrm>
            <a:off x="1903412" y="3505200"/>
            <a:ext cx="8229600" cy="591312"/>
          </a:xfrm>
          <a:prstGeom prst="rect">
            <a:avLst/>
          </a:prstGeom>
        </p:spPr>
        <p:txBody>
          <a:bodyPr vert="horz" lIns="0" rIns="0" bIns="0" anchor="b">
            <a:normAutofit fontScale="82500" lnSpcReduction="10000"/>
          </a:bodyPr>
          <a:lstStyle/>
          <a:p>
            <a:r>
              <a:rPr lang="en-GB" sz="3600" dirty="0"/>
              <a:t>There are also three types of user restrictions</a:t>
            </a:r>
            <a:endParaRPr lang="en-US" sz="36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79612" y="1447800"/>
            <a:ext cx="8229600" cy="4876800"/>
          </a:xfrm>
        </p:spPr>
        <p:txBody>
          <a:bodyPr/>
          <a:lstStyle/>
          <a:p>
            <a:r>
              <a:rPr lang="en-GB" dirty="0"/>
              <a:t>Some files are configured to have very restrictive permissions to prevent unauthorized access.</a:t>
            </a:r>
          </a:p>
          <a:p>
            <a:r>
              <a:rPr lang="en-GB" dirty="0"/>
              <a:t>For example, the </a:t>
            </a:r>
            <a:r>
              <a:rPr lang="en-GB" i="1" dirty="0"/>
              <a:t>/etc/shadow</a:t>
            </a:r>
            <a:r>
              <a:rPr lang="en-GB" dirty="0"/>
              <a:t> file (file that stores all local user passwords) does not have permissions for regular users to read or otherwise access.</a:t>
            </a:r>
          </a:p>
          <a:p>
            <a:r>
              <a:rPr lang="en-US" dirty="0"/>
              <a:t>Permissions may be viewed by issuing the command: </a:t>
            </a:r>
            <a:r>
              <a:rPr lang="en-US" dirty="0" err="1"/>
              <a:t>ls</a:t>
            </a:r>
            <a:r>
              <a:rPr lang="en-US" dirty="0"/>
              <a:t> -l </a:t>
            </a:r>
            <a:r>
              <a:rPr lang="en-US" i="1" dirty="0"/>
              <a:t>file-name</a:t>
            </a:r>
            <a:r>
              <a:rPr lang="en-US" dirty="0"/>
              <a:t> </a:t>
            </a:r>
            <a:endParaRPr lang="en-GB" dirty="0"/>
          </a:p>
          <a:p>
            <a:endParaRPr lang="en-GB" dirty="0"/>
          </a:p>
        </p:txBody>
      </p:sp>
      <p:sp>
        <p:nvSpPr>
          <p:cNvPr id="4" name="Title 3"/>
          <p:cNvSpPr>
            <a:spLocks noGrp="1"/>
          </p:cNvSpPr>
          <p:nvPr>
            <p:ph type="title"/>
          </p:nvPr>
        </p:nvSpPr>
        <p:spPr>
          <a:xfrm>
            <a:off x="1979612" y="381000"/>
            <a:ext cx="8229600" cy="838200"/>
          </a:xfrm>
        </p:spPr>
        <p:txBody>
          <a:bodyPr/>
          <a:lstStyle/>
          <a:p>
            <a:r>
              <a:rPr lang="en-US" dirty="0"/>
              <a:t>Permissions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1979612" y="1447801"/>
          <a:ext cx="8229600" cy="5150807"/>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807884">
                <a:tc>
                  <a:txBody>
                    <a:bodyPr/>
                    <a:lstStyle/>
                    <a:p>
                      <a:pPr marL="457200" marR="0">
                        <a:lnSpc>
                          <a:spcPct val="115000"/>
                        </a:lnSpc>
                        <a:spcBef>
                          <a:spcPts val="0"/>
                        </a:spcBef>
                        <a:spcAft>
                          <a:spcPts val="0"/>
                        </a:spcAft>
                      </a:pPr>
                      <a:r>
                        <a:rPr lang="en-GB" sz="2400" b="1" dirty="0">
                          <a:latin typeface="Times New Roman"/>
                          <a:ea typeface="Calibri"/>
                          <a:cs typeface="Times New Roman"/>
                        </a:rPr>
                        <a:t>Options</a:t>
                      </a:r>
                      <a:endParaRPr lang="en-US" sz="2400" dirty="0">
                        <a:latin typeface="Times New Roman"/>
                        <a:ea typeface="Calibri"/>
                        <a:cs typeface="Times New Roman"/>
                      </a:endParaRPr>
                    </a:p>
                  </a:txBody>
                  <a:tcPr marL="38100" marR="38100" marT="38100" marB="38100" anchor="ctr"/>
                </a:tc>
                <a:tc>
                  <a:txBody>
                    <a:bodyPr/>
                    <a:lstStyle/>
                    <a:p>
                      <a:pPr marL="457200" marR="0">
                        <a:lnSpc>
                          <a:spcPct val="115000"/>
                        </a:lnSpc>
                        <a:spcBef>
                          <a:spcPts val="0"/>
                        </a:spcBef>
                        <a:spcAft>
                          <a:spcPts val="0"/>
                        </a:spcAft>
                      </a:pPr>
                      <a:r>
                        <a:rPr lang="en-GB" sz="2000" b="1" dirty="0">
                          <a:latin typeface="Times New Roman"/>
                          <a:ea typeface="Calibri"/>
                          <a:cs typeface="Times New Roman"/>
                        </a:rPr>
                        <a:t>Definition</a:t>
                      </a:r>
                      <a:endParaRPr lang="en-US" sz="2000" dirty="0">
                        <a:latin typeface="Times New Roman"/>
                        <a:ea typeface="Calibri"/>
                        <a:cs typeface="Times New Roman"/>
                      </a:endParaRPr>
                    </a:p>
                  </a:txBody>
                  <a:tcPr marL="38100" marR="38100" marT="38100" marB="38100" anchor="ctr"/>
                </a:tc>
                <a:extLst>
                  <a:ext uri="{0D108BD9-81ED-4DB2-BD59-A6C34878D82A}">
                    <a16:rowId xmlns:a16="http://schemas.microsoft.com/office/drawing/2014/main" val="10000"/>
                  </a:ext>
                </a:extLst>
              </a:tr>
              <a:tr h="482547">
                <a:tc>
                  <a:txBody>
                    <a:bodyPr/>
                    <a:lstStyle/>
                    <a:p>
                      <a:pPr marL="457200" marR="0">
                        <a:lnSpc>
                          <a:spcPct val="115000"/>
                        </a:lnSpc>
                        <a:spcBef>
                          <a:spcPts val="0"/>
                        </a:spcBef>
                        <a:spcAft>
                          <a:spcPts val="0"/>
                        </a:spcAft>
                      </a:pPr>
                      <a:r>
                        <a:rPr lang="en-GB" sz="2400">
                          <a:latin typeface="Times New Roman"/>
                          <a:ea typeface="Calibri"/>
                          <a:cs typeface="Times New Roman"/>
                        </a:rPr>
                        <a:t>u</a:t>
                      </a:r>
                      <a:endParaRPr lang="en-US" sz="2400">
                        <a:latin typeface="Times New Roman"/>
                        <a:ea typeface="Calibri"/>
                        <a:cs typeface="Times New Roman"/>
                      </a:endParaRPr>
                    </a:p>
                  </a:txBody>
                  <a:tcPr marL="38100" marR="38100" marT="38100" marB="38100" anchor="ctr"/>
                </a:tc>
                <a:tc>
                  <a:txBody>
                    <a:bodyPr/>
                    <a:lstStyle/>
                    <a:p>
                      <a:pPr marL="457200" marR="0">
                        <a:lnSpc>
                          <a:spcPct val="115000"/>
                        </a:lnSpc>
                        <a:spcBef>
                          <a:spcPts val="0"/>
                        </a:spcBef>
                        <a:spcAft>
                          <a:spcPts val="0"/>
                        </a:spcAft>
                      </a:pPr>
                      <a:r>
                        <a:rPr lang="en-GB" sz="2000">
                          <a:latin typeface="Times New Roman"/>
                          <a:ea typeface="Calibri"/>
                          <a:cs typeface="Times New Roman"/>
                        </a:rPr>
                        <a:t>Owner</a:t>
                      </a:r>
                      <a:endParaRPr lang="en-US" sz="2000">
                        <a:latin typeface="Times New Roman"/>
                        <a:ea typeface="Calibri"/>
                        <a:cs typeface="Times New Roman"/>
                      </a:endParaRPr>
                    </a:p>
                  </a:txBody>
                  <a:tcPr marL="38100" marR="38100" marT="38100" marB="38100" anchor="ctr"/>
                </a:tc>
                <a:extLst>
                  <a:ext uri="{0D108BD9-81ED-4DB2-BD59-A6C34878D82A}">
                    <a16:rowId xmlns:a16="http://schemas.microsoft.com/office/drawing/2014/main" val="10001"/>
                  </a:ext>
                </a:extLst>
              </a:tr>
              <a:tr h="482547">
                <a:tc>
                  <a:txBody>
                    <a:bodyPr/>
                    <a:lstStyle/>
                    <a:p>
                      <a:pPr marL="457200" marR="0">
                        <a:lnSpc>
                          <a:spcPct val="115000"/>
                        </a:lnSpc>
                        <a:spcBef>
                          <a:spcPts val="0"/>
                        </a:spcBef>
                        <a:spcAft>
                          <a:spcPts val="0"/>
                        </a:spcAft>
                      </a:pPr>
                      <a:r>
                        <a:rPr lang="en-GB" sz="2400">
                          <a:latin typeface="Times New Roman"/>
                          <a:ea typeface="Calibri"/>
                          <a:cs typeface="Times New Roman"/>
                        </a:rPr>
                        <a:t>g</a:t>
                      </a:r>
                      <a:endParaRPr lang="en-US" sz="2400">
                        <a:latin typeface="Times New Roman"/>
                        <a:ea typeface="Calibri"/>
                        <a:cs typeface="Times New Roman"/>
                      </a:endParaRPr>
                    </a:p>
                  </a:txBody>
                  <a:tcPr marL="38100" marR="38100" marT="38100" marB="38100" anchor="ctr"/>
                </a:tc>
                <a:tc>
                  <a:txBody>
                    <a:bodyPr/>
                    <a:lstStyle/>
                    <a:p>
                      <a:pPr marL="457200" marR="0">
                        <a:lnSpc>
                          <a:spcPct val="115000"/>
                        </a:lnSpc>
                        <a:spcBef>
                          <a:spcPts val="0"/>
                        </a:spcBef>
                        <a:spcAft>
                          <a:spcPts val="0"/>
                        </a:spcAft>
                      </a:pPr>
                      <a:r>
                        <a:rPr lang="en-GB" sz="2000">
                          <a:latin typeface="Times New Roman"/>
                          <a:ea typeface="Calibri"/>
                          <a:cs typeface="Times New Roman"/>
                        </a:rPr>
                        <a:t>Group</a:t>
                      </a:r>
                      <a:endParaRPr lang="en-US" sz="2000">
                        <a:latin typeface="Times New Roman"/>
                        <a:ea typeface="Calibri"/>
                        <a:cs typeface="Times New Roman"/>
                      </a:endParaRPr>
                    </a:p>
                  </a:txBody>
                  <a:tcPr marL="38100" marR="38100" marT="38100" marB="38100" anchor="ctr"/>
                </a:tc>
                <a:extLst>
                  <a:ext uri="{0D108BD9-81ED-4DB2-BD59-A6C34878D82A}">
                    <a16:rowId xmlns:a16="http://schemas.microsoft.com/office/drawing/2014/main" val="10002"/>
                  </a:ext>
                </a:extLst>
              </a:tr>
              <a:tr h="482547">
                <a:tc>
                  <a:txBody>
                    <a:bodyPr/>
                    <a:lstStyle/>
                    <a:p>
                      <a:pPr marL="457200" marR="0">
                        <a:lnSpc>
                          <a:spcPct val="115000"/>
                        </a:lnSpc>
                        <a:spcBef>
                          <a:spcPts val="0"/>
                        </a:spcBef>
                        <a:spcAft>
                          <a:spcPts val="0"/>
                        </a:spcAft>
                      </a:pPr>
                      <a:r>
                        <a:rPr lang="en-GB" sz="2400">
                          <a:latin typeface="Times New Roman"/>
                          <a:ea typeface="Calibri"/>
                          <a:cs typeface="Times New Roman"/>
                        </a:rPr>
                        <a:t>o</a:t>
                      </a:r>
                      <a:endParaRPr lang="en-US" sz="2400">
                        <a:latin typeface="Times New Roman"/>
                        <a:ea typeface="Calibri"/>
                        <a:cs typeface="Times New Roman"/>
                      </a:endParaRPr>
                    </a:p>
                  </a:txBody>
                  <a:tcPr marL="38100" marR="38100" marT="38100" marB="38100" anchor="ctr"/>
                </a:tc>
                <a:tc>
                  <a:txBody>
                    <a:bodyPr/>
                    <a:lstStyle/>
                    <a:p>
                      <a:pPr marL="457200" marR="0">
                        <a:lnSpc>
                          <a:spcPct val="115000"/>
                        </a:lnSpc>
                        <a:spcBef>
                          <a:spcPts val="0"/>
                        </a:spcBef>
                        <a:spcAft>
                          <a:spcPts val="0"/>
                        </a:spcAft>
                      </a:pPr>
                      <a:r>
                        <a:rPr lang="en-GB" sz="2000">
                          <a:latin typeface="Times New Roman"/>
                          <a:ea typeface="Calibri"/>
                          <a:cs typeface="Times New Roman"/>
                        </a:rPr>
                        <a:t>Other</a:t>
                      </a:r>
                      <a:endParaRPr lang="en-US" sz="2000">
                        <a:latin typeface="Times New Roman"/>
                        <a:ea typeface="Calibri"/>
                        <a:cs typeface="Times New Roman"/>
                      </a:endParaRPr>
                    </a:p>
                  </a:txBody>
                  <a:tcPr marL="38100" marR="38100" marT="38100" marB="38100" anchor="ctr"/>
                </a:tc>
                <a:extLst>
                  <a:ext uri="{0D108BD9-81ED-4DB2-BD59-A6C34878D82A}">
                    <a16:rowId xmlns:a16="http://schemas.microsoft.com/office/drawing/2014/main" val="10003"/>
                  </a:ext>
                </a:extLst>
              </a:tr>
              <a:tr h="482547">
                <a:tc>
                  <a:txBody>
                    <a:bodyPr/>
                    <a:lstStyle/>
                    <a:p>
                      <a:pPr marL="457200" marR="0">
                        <a:lnSpc>
                          <a:spcPct val="115000"/>
                        </a:lnSpc>
                        <a:spcBef>
                          <a:spcPts val="0"/>
                        </a:spcBef>
                        <a:spcAft>
                          <a:spcPts val="0"/>
                        </a:spcAft>
                      </a:pPr>
                      <a:r>
                        <a:rPr lang="en-GB" sz="2400" dirty="0">
                          <a:latin typeface="Times New Roman"/>
                          <a:ea typeface="Calibri"/>
                          <a:cs typeface="Times New Roman"/>
                        </a:rPr>
                        <a:t>x</a:t>
                      </a:r>
                      <a:endParaRPr lang="en-US" sz="2400" dirty="0">
                        <a:latin typeface="Times New Roman"/>
                        <a:ea typeface="Calibri"/>
                        <a:cs typeface="Times New Roman"/>
                      </a:endParaRPr>
                    </a:p>
                  </a:txBody>
                  <a:tcPr marL="38100" marR="38100" marT="38100" marB="38100" anchor="ctr"/>
                </a:tc>
                <a:tc>
                  <a:txBody>
                    <a:bodyPr/>
                    <a:lstStyle/>
                    <a:p>
                      <a:pPr marL="457200" marR="0">
                        <a:lnSpc>
                          <a:spcPct val="115000"/>
                        </a:lnSpc>
                        <a:spcBef>
                          <a:spcPts val="0"/>
                        </a:spcBef>
                        <a:spcAft>
                          <a:spcPts val="0"/>
                        </a:spcAft>
                      </a:pPr>
                      <a:r>
                        <a:rPr lang="en-GB" sz="2000">
                          <a:latin typeface="Times New Roman"/>
                          <a:ea typeface="Calibri"/>
                          <a:cs typeface="Times New Roman"/>
                        </a:rPr>
                        <a:t>Execute</a:t>
                      </a:r>
                      <a:endParaRPr lang="en-US" sz="2000">
                        <a:latin typeface="Times New Roman"/>
                        <a:ea typeface="Calibri"/>
                        <a:cs typeface="Times New Roman"/>
                      </a:endParaRPr>
                    </a:p>
                  </a:txBody>
                  <a:tcPr marL="38100" marR="38100" marT="38100" marB="38100" anchor="ctr"/>
                </a:tc>
                <a:extLst>
                  <a:ext uri="{0D108BD9-81ED-4DB2-BD59-A6C34878D82A}">
                    <a16:rowId xmlns:a16="http://schemas.microsoft.com/office/drawing/2014/main" val="10004"/>
                  </a:ext>
                </a:extLst>
              </a:tr>
              <a:tr h="482547">
                <a:tc>
                  <a:txBody>
                    <a:bodyPr/>
                    <a:lstStyle/>
                    <a:p>
                      <a:pPr marL="457200" marR="0">
                        <a:lnSpc>
                          <a:spcPct val="115000"/>
                        </a:lnSpc>
                        <a:spcBef>
                          <a:spcPts val="0"/>
                        </a:spcBef>
                        <a:spcAft>
                          <a:spcPts val="0"/>
                        </a:spcAft>
                      </a:pPr>
                      <a:r>
                        <a:rPr lang="en-GB" sz="2400" dirty="0">
                          <a:latin typeface="Times New Roman"/>
                          <a:ea typeface="Calibri"/>
                          <a:cs typeface="Times New Roman"/>
                        </a:rPr>
                        <a:t>w</a:t>
                      </a:r>
                      <a:endParaRPr lang="en-US" sz="2400" dirty="0">
                        <a:latin typeface="Times New Roman"/>
                        <a:ea typeface="Calibri"/>
                        <a:cs typeface="Times New Roman"/>
                      </a:endParaRPr>
                    </a:p>
                  </a:txBody>
                  <a:tcPr marL="38100" marR="38100" marT="38100" marB="38100" anchor="ctr"/>
                </a:tc>
                <a:tc>
                  <a:txBody>
                    <a:bodyPr/>
                    <a:lstStyle/>
                    <a:p>
                      <a:pPr marL="457200" marR="0">
                        <a:lnSpc>
                          <a:spcPct val="115000"/>
                        </a:lnSpc>
                        <a:spcBef>
                          <a:spcPts val="0"/>
                        </a:spcBef>
                        <a:spcAft>
                          <a:spcPts val="0"/>
                        </a:spcAft>
                      </a:pPr>
                      <a:r>
                        <a:rPr lang="en-GB" sz="2000">
                          <a:latin typeface="Times New Roman"/>
                          <a:ea typeface="Calibri"/>
                          <a:cs typeface="Times New Roman"/>
                        </a:rPr>
                        <a:t>Write</a:t>
                      </a:r>
                      <a:endParaRPr lang="en-US" sz="2000">
                        <a:latin typeface="Times New Roman"/>
                        <a:ea typeface="Calibri"/>
                        <a:cs typeface="Times New Roman"/>
                      </a:endParaRPr>
                    </a:p>
                  </a:txBody>
                  <a:tcPr marL="38100" marR="38100" marT="38100" marB="38100" anchor="ctr"/>
                </a:tc>
                <a:extLst>
                  <a:ext uri="{0D108BD9-81ED-4DB2-BD59-A6C34878D82A}">
                    <a16:rowId xmlns:a16="http://schemas.microsoft.com/office/drawing/2014/main" val="10005"/>
                  </a:ext>
                </a:extLst>
              </a:tr>
              <a:tr h="482547">
                <a:tc>
                  <a:txBody>
                    <a:bodyPr/>
                    <a:lstStyle/>
                    <a:p>
                      <a:pPr marL="457200" marR="0">
                        <a:lnSpc>
                          <a:spcPct val="115000"/>
                        </a:lnSpc>
                        <a:spcBef>
                          <a:spcPts val="0"/>
                        </a:spcBef>
                        <a:spcAft>
                          <a:spcPts val="0"/>
                        </a:spcAft>
                      </a:pPr>
                      <a:r>
                        <a:rPr lang="en-GB" sz="2400" dirty="0">
                          <a:latin typeface="Times New Roman"/>
                          <a:ea typeface="Calibri"/>
                          <a:cs typeface="Times New Roman"/>
                        </a:rPr>
                        <a:t>r</a:t>
                      </a:r>
                      <a:endParaRPr lang="en-US" sz="2400" dirty="0">
                        <a:latin typeface="Times New Roman"/>
                        <a:ea typeface="Calibri"/>
                        <a:cs typeface="Times New Roman"/>
                      </a:endParaRPr>
                    </a:p>
                  </a:txBody>
                  <a:tcPr marL="38100" marR="38100" marT="38100" marB="38100" anchor="ctr"/>
                </a:tc>
                <a:tc>
                  <a:txBody>
                    <a:bodyPr/>
                    <a:lstStyle/>
                    <a:p>
                      <a:pPr marL="457200" marR="0">
                        <a:lnSpc>
                          <a:spcPct val="115000"/>
                        </a:lnSpc>
                        <a:spcBef>
                          <a:spcPts val="0"/>
                        </a:spcBef>
                        <a:spcAft>
                          <a:spcPts val="0"/>
                        </a:spcAft>
                      </a:pPr>
                      <a:r>
                        <a:rPr lang="en-GB" sz="2000">
                          <a:latin typeface="Times New Roman"/>
                          <a:ea typeface="Calibri"/>
                          <a:cs typeface="Times New Roman"/>
                        </a:rPr>
                        <a:t>Read</a:t>
                      </a:r>
                      <a:endParaRPr lang="en-US" sz="2000">
                        <a:latin typeface="Times New Roman"/>
                        <a:ea typeface="Calibri"/>
                        <a:cs typeface="Times New Roman"/>
                      </a:endParaRPr>
                    </a:p>
                  </a:txBody>
                  <a:tcPr marL="38100" marR="38100" marT="38100" marB="38100" anchor="ctr"/>
                </a:tc>
                <a:extLst>
                  <a:ext uri="{0D108BD9-81ED-4DB2-BD59-A6C34878D82A}">
                    <a16:rowId xmlns:a16="http://schemas.microsoft.com/office/drawing/2014/main" val="10006"/>
                  </a:ext>
                </a:extLst>
              </a:tr>
              <a:tr h="482547">
                <a:tc>
                  <a:txBody>
                    <a:bodyPr/>
                    <a:lstStyle/>
                    <a:p>
                      <a:pPr marL="457200" marR="0">
                        <a:lnSpc>
                          <a:spcPct val="115000"/>
                        </a:lnSpc>
                        <a:spcBef>
                          <a:spcPts val="0"/>
                        </a:spcBef>
                        <a:spcAft>
                          <a:spcPts val="0"/>
                        </a:spcAft>
                      </a:pPr>
                      <a:r>
                        <a:rPr lang="en-GB" sz="2400">
                          <a:latin typeface="Times New Roman"/>
                          <a:ea typeface="Calibri"/>
                          <a:cs typeface="Times New Roman"/>
                        </a:rPr>
                        <a:t>+</a:t>
                      </a:r>
                      <a:endParaRPr lang="en-US" sz="2400">
                        <a:latin typeface="Times New Roman"/>
                        <a:ea typeface="Calibri"/>
                        <a:cs typeface="Times New Roman"/>
                      </a:endParaRPr>
                    </a:p>
                  </a:txBody>
                  <a:tcPr marL="38100" marR="38100" marT="38100" marB="38100" anchor="ctr"/>
                </a:tc>
                <a:tc>
                  <a:txBody>
                    <a:bodyPr/>
                    <a:lstStyle/>
                    <a:p>
                      <a:pPr marL="457200" marR="0">
                        <a:lnSpc>
                          <a:spcPct val="115000"/>
                        </a:lnSpc>
                        <a:spcBef>
                          <a:spcPts val="0"/>
                        </a:spcBef>
                        <a:spcAft>
                          <a:spcPts val="0"/>
                        </a:spcAft>
                      </a:pPr>
                      <a:r>
                        <a:rPr lang="en-GB" sz="2000">
                          <a:latin typeface="Times New Roman"/>
                          <a:ea typeface="Calibri"/>
                          <a:cs typeface="Times New Roman"/>
                        </a:rPr>
                        <a:t>add permission</a:t>
                      </a:r>
                      <a:endParaRPr lang="en-US" sz="2000">
                        <a:latin typeface="Times New Roman"/>
                        <a:ea typeface="Calibri"/>
                        <a:cs typeface="Times New Roman"/>
                      </a:endParaRPr>
                    </a:p>
                  </a:txBody>
                  <a:tcPr marL="38100" marR="38100" marT="38100" marB="38100" anchor="ctr"/>
                </a:tc>
                <a:extLst>
                  <a:ext uri="{0D108BD9-81ED-4DB2-BD59-A6C34878D82A}">
                    <a16:rowId xmlns:a16="http://schemas.microsoft.com/office/drawing/2014/main" val="10007"/>
                  </a:ext>
                </a:extLst>
              </a:tr>
              <a:tr h="482547">
                <a:tc>
                  <a:txBody>
                    <a:bodyPr/>
                    <a:lstStyle/>
                    <a:p>
                      <a:pPr marL="457200" marR="0">
                        <a:lnSpc>
                          <a:spcPct val="115000"/>
                        </a:lnSpc>
                        <a:spcBef>
                          <a:spcPts val="0"/>
                        </a:spcBef>
                        <a:spcAft>
                          <a:spcPts val="0"/>
                        </a:spcAft>
                      </a:pPr>
                      <a:r>
                        <a:rPr lang="en-GB" sz="2400">
                          <a:latin typeface="Times New Roman"/>
                          <a:ea typeface="Calibri"/>
                          <a:cs typeface="Times New Roman"/>
                        </a:rPr>
                        <a:t>-</a:t>
                      </a:r>
                      <a:endParaRPr lang="en-US" sz="2400">
                        <a:latin typeface="Times New Roman"/>
                        <a:ea typeface="Calibri"/>
                        <a:cs typeface="Times New Roman"/>
                      </a:endParaRPr>
                    </a:p>
                  </a:txBody>
                  <a:tcPr marL="38100" marR="38100" marT="38100" marB="38100" anchor="ctr"/>
                </a:tc>
                <a:tc>
                  <a:txBody>
                    <a:bodyPr/>
                    <a:lstStyle/>
                    <a:p>
                      <a:pPr marL="457200" marR="0">
                        <a:lnSpc>
                          <a:spcPct val="115000"/>
                        </a:lnSpc>
                        <a:spcBef>
                          <a:spcPts val="0"/>
                        </a:spcBef>
                        <a:spcAft>
                          <a:spcPts val="0"/>
                        </a:spcAft>
                      </a:pPr>
                      <a:r>
                        <a:rPr lang="en-GB" sz="2000">
                          <a:latin typeface="Times New Roman"/>
                          <a:ea typeface="Calibri"/>
                          <a:cs typeface="Times New Roman"/>
                        </a:rPr>
                        <a:t>remove permission</a:t>
                      </a:r>
                      <a:endParaRPr lang="en-US" sz="2000">
                        <a:latin typeface="Times New Roman"/>
                        <a:ea typeface="Calibri"/>
                        <a:cs typeface="Times New Roman"/>
                      </a:endParaRPr>
                    </a:p>
                  </a:txBody>
                  <a:tcPr marL="38100" marR="38100" marT="38100" marB="38100" anchor="ctr"/>
                </a:tc>
                <a:extLst>
                  <a:ext uri="{0D108BD9-81ED-4DB2-BD59-A6C34878D82A}">
                    <a16:rowId xmlns:a16="http://schemas.microsoft.com/office/drawing/2014/main" val="10008"/>
                  </a:ext>
                </a:extLst>
              </a:tr>
              <a:tr h="482547">
                <a:tc>
                  <a:txBody>
                    <a:bodyPr/>
                    <a:lstStyle/>
                    <a:p>
                      <a:pPr marL="457200" marR="0">
                        <a:lnSpc>
                          <a:spcPct val="115000"/>
                        </a:lnSpc>
                        <a:spcBef>
                          <a:spcPts val="0"/>
                        </a:spcBef>
                        <a:spcAft>
                          <a:spcPts val="0"/>
                        </a:spcAft>
                      </a:pPr>
                      <a:r>
                        <a:rPr lang="en-GB" sz="2400" dirty="0">
                          <a:latin typeface="Times New Roman"/>
                          <a:ea typeface="Calibri"/>
                          <a:cs typeface="Times New Roman"/>
                        </a:rPr>
                        <a:t>=</a:t>
                      </a:r>
                      <a:endParaRPr lang="en-US" sz="2400" dirty="0">
                        <a:latin typeface="Times New Roman"/>
                        <a:ea typeface="Calibri"/>
                        <a:cs typeface="Times New Roman"/>
                      </a:endParaRPr>
                    </a:p>
                  </a:txBody>
                  <a:tcPr marL="38100" marR="38100" marT="38100" marB="38100" anchor="ctr"/>
                </a:tc>
                <a:tc>
                  <a:txBody>
                    <a:bodyPr/>
                    <a:lstStyle/>
                    <a:p>
                      <a:pPr marL="457200" marR="0">
                        <a:lnSpc>
                          <a:spcPct val="115000"/>
                        </a:lnSpc>
                        <a:spcBef>
                          <a:spcPts val="0"/>
                        </a:spcBef>
                        <a:spcAft>
                          <a:spcPts val="0"/>
                        </a:spcAft>
                      </a:pPr>
                      <a:r>
                        <a:rPr lang="en-GB" sz="2000" dirty="0">
                          <a:latin typeface="Times New Roman"/>
                          <a:ea typeface="Calibri"/>
                          <a:cs typeface="Times New Roman"/>
                        </a:rPr>
                        <a:t>set permission</a:t>
                      </a:r>
                      <a:endParaRPr lang="en-US" sz="2000" dirty="0">
                        <a:latin typeface="Times New Roman"/>
                        <a:ea typeface="Calibri"/>
                        <a:cs typeface="Times New Roman"/>
                      </a:endParaRPr>
                    </a:p>
                  </a:txBody>
                  <a:tcPr marL="38100" marR="38100" marT="38100" marB="38100" anchor="ctr"/>
                </a:tc>
                <a:extLst>
                  <a:ext uri="{0D108BD9-81ED-4DB2-BD59-A6C34878D82A}">
                    <a16:rowId xmlns:a16="http://schemas.microsoft.com/office/drawing/2014/main" val="10009"/>
                  </a:ext>
                </a:extLst>
              </a:tr>
            </a:tbl>
          </a:graphicData>
        </a:graphic>
      </p:graphicFrame>
      <p:sp>
        <p:nvSpPr>
          <p:cNvPr id="4" name="Title 3"/>
          <p:cNvSpPr>
            <a:spLocks noGrp="1"/>
          </p:cNvSpPr>
          <p:nvPr>
            <p:ph type="title"/>
          </p:nvPr>
        </p:nvSpPr>
        <p:spPr>
          <a:xfrm>
            <a:off x="1979612" y="304800"/>
            <a:ext cx="8229600" cy="990600"/>
          </a:xfrm>
        </p:spPr>
        <p:txBody>
          <a:bodyPr/>
          <a:lstStyle/>
          <a:p>
            <a:r>
              <a:rPr lang="en-US" i="1" dirty="0" err="1"/>
              <a:t>Chmod</a:t>
            </a:r>
            <a:r>
              <a:rPr lang="en-US" dirty="0"/>
              <a:t> with letters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612" y="228600"/>
            <a:ext cx="8229600" cy="896112"/>
          </a:xfrm>
        </p:spPr>
        <p:txBody>
          <a:bodyPr>
            <a:normAutofit fontScale="90000"/>
          </a:bodyPr>
          <a:lstStyle/>
          <a:p>
            <a:r>
              <a:rPr lang="en-GB" sz="4000" dirty="0"/>
              <a:t>examples of </a:t>
            </a:r>
            <a:r>
              <a:rPr lang="en-GB" sz="4000" dirty="0" err="1"/>
              <a:t>chmod</a:t>
            </a:r>
            <a:r>
              <a:rPr lang="en-GB" sz="4000" dirty="0"/>
              <a:t> usage with letters </a:t>
            </a:r>
            <a:endParaRPr lang="en-US" sz="4000" dirty="0"/>
          </a:p>
        </p:txBody>
      </p:sp>
      <p:sp>
        <p:nvSpPr>
          <p:cNvPr id="3" name="Content Placeholder 2"/>
          <p:cNvSpPr>
            <a:spLocks noGrp="1"/>
          </p:cNvSpPr>
          <p:nvPr>
            <p:ph idx="1"/>
          </p:nvPr>
        </p:nvSpPr>
        <p:spPr>
          <a:xfrm>
            <a:off x="1979612" y="1143000"/>
            <a:ext cx="8229600" cy="5181600"/>
          </a:xfrm>
        </p:spPr>
        <p:txBody>
          <a:bodyPr>
            <a:normAutofit fontScale="92500" lnSpcReduction="10000"/>
          </a:bodyPr>
          <a:lstStyle/>
          <a:p>
            <a:r>
              <a:rPr lang="en-US" dirty="0" err="1"/>
              <a:t>user@host</a:t>
            </a:r>
            <a:r>
              <a:rPr lang="en-US" dirty="0"/>
              <a:t>:/home/user$ touch file1 file2 file3 file4</a:t>
            </a:r>
          </a:p>
          <a:p>
            <a:r>
              <a:rPr lang="en-US" dirty="0" err="1"/>
              <a:t>user@host</a:t>
            </a:r>
            <a:r>
              <a:rPr lang="en-US" dirty="0"/>
              <a:t>:/home/user$ </a:t>
            </a:r>
            <a:r>
              <a:rPr lang="en-US" dirty="0" err="1"/>
              <a:t>ls</a:t>
            </a:r>
            <a:r>
              <a:rPr lang="en-US" dirty="0"/>
              <a:t> –l</a:t>
            </a:r>
          </a:p>
          <a:p>
            <a:pPr>
              <a:buNone/>
            </a:pPr>
            <a:r>
              <a:rPr lang="en-US" dirty="0"/>
              <a:t>       -</a:t>
            </a:r>
            <a:r>
              <a:rPr lang="en-US" dirty="0" err="1"/>
              <a:t>rw</a:t>
            </a:r>
            <a:r>
              <a:rPr lang="en-US" dirty="0"/>
              <a:t>-r--r--  1 user </a:t>
            </a:r>
            <a:r>
              <a:rPr lang="en-US" dirty="0" err="1"/>
              <a:t>user</a:t>
            </a:r>
            <a:r>
              <a:rPr lang="en-US" dirty="0"/>
              <a:t> 0 Nov 19 20:13 file1</a:t>
            </a:r>
          </a:p>
          <a:p>
            <a:pPr>
              <a:buNone/>
            </a:pPr>
            <a:r>
              <a:rPr lang="en-US" dirty="0"/>
              <a:t>       -</a:t>
            </a:r>
            <a:r>
              <a:rPr lang="en-US" dirty="0" err="1"/>
              <a:t>rw</a:t>
            </a:r>
            <a:r>
              <a:rPr lang="en-US" dirty="0"/>
              <a:t>-r--r--  1 user </a:t>
            </a:r>
            <a:r>
              <a:rPr lang="en-US" dirty="0" err="1"/>
              <a:t>user</a:t>
            </a:r>
            <a:r>
              <a:rPr lang="en-US" dirty="0"/>
              <a:t> 0 Nov 19 20:13 file</a:t>
            </a:r>
          </a:p>
          <a:p>
            <a:pPr>
              <a:buNone/>
            </a:pPr>
            <a:r>
              <a:rPr lang="en-US" dirty="0"/>
              <a:t>       -</a:t>
            </a:r>
            <a:r>
              <a:rPr lang="en-US" dirty="0" err="1"/>
              <a:t>rw</a:t>
            </a:r>
            <a:r>
              <a:rPr lang="en-US" dirty="0"/>
              <a:t>-r--r--  1 user </a:t>
            </a:r>
            <a:r>
              <a:rPr lang="en-US" dirty="0" err="1"/>
              <a:t>user</a:t>
            </a:r>
            <a:r>
              <a:rPr lang="en-US" dirty="0"/>
              <a:t> 0 Nov 19 20:13 file3</a:t>
            </a:r>
          </a:p>
          <a:p>
            <a:pPr>
              <a:buNone/>
            </a:pPr>
            <a:r>
              <a:rPr lang="en-US" dirty="0"/>
              <a:t>       -</a:t>
            </a:r>
            <a:r>
              <a:rPr lang="en-US" dirty="0" err="1"/>
              <a:t>rw</a:t>
            </a:r>
            <a:r>
              <a:rPr lang="en-US" dirty="0"/>
              <a:t>-r--r--  1 user </a:t>
            </a:r>
            <a:r>
              <a:rPr lang="en-US" dirty="0" err="1"/>
              <a:t>user</a:t>
            </a:r>
            <a:r>
              <a:rPr lang="en-US" dirty="0"/>
              <a:t> 0 Nov 19 20:13 file4</a:t>
            </a:r>
          </a:p>
          <a:p>
            <a:r>
              <a:rPr lang="en-GB" dirty="0"/>
              <a:t>Add owner execute bit:</a:t>
            </a:r>
            <a:endParaRPr lang="en-US" dirty="0"/>
          </a:p>
          <a:p>
            <a:pPr>
              <a:buNone/>
            </a:pPr>
            <a:r>
              <a:rPr lang="en-US" dirty="0"/>
              <a:t>    </a:t>
            </a:r>
            <a:r>
              <a:rPr lang="en-US" dirty="0" err="1"/>
              <a:t>user@host</a:t>
            </a:r>
            <a:r>
              <a:rPr lang="en-US" dirty="0"/>
              <a:t>:/home/user$ </a:t>
            </a:r>
            <a:r>
              <a:rPr lang="en-US" dirty="0" err="1"/>
              <a:t>chmod</a:t>
            </a:r>
            <a:r>
              <a:rPr lang="en-US" dirty="0"/>
              <a:t> </a:t>
            </a:r>
            <a:r>
              <a:rPr lang="en-US" dirty="0" err="1"/>
              <a:t>u+x</a:t>
            </a:r>
            <a:r>
              <a:rPr lang="en-US" dirty="0"/>
              <a:t> file1</a:t>
            </a:r>
          </a:p>
          <a:p>
            <a:pPr>
              <a:buNone/>
            </a:pPr>
            <a:r>
              <a:rPr lang="en-US" dirty="0"/>
              <a:t>    </a:t>
            </a:r>
            <a:r>
              <a:rPr lang="en-US" dirty="0" err="1"/>
              <a:t>user@host</a:t>
            </a:r>
            <a:r>
              <a:rPr lang="en-US" dirty="0"/>
              <a:t>:/home/user$ </a:t>
            </a:r>
            <a:r>
              <a:rPr lang="en-US" dirty="0" err="1"/>
              <a:t>ls</a:t>
            </a:r>
            <a:r>
              <a:rPr lang="en-US" dirty="0"/>
              <a:t> -l file1</a:t>
            </a:r>
          </a:p>
          <a:p>
            <a:pPr>
              <a:buNone/>
            </a:pPr>
            <a:r>
              <a:rPr lang="en-US" dirty="0"/>
              <a:t>     -</a:t>
            </a:r>
            <a:r>
              <a:rPr lang="en-US" dirty="0" err="1"/>
              <a:t>rwxr</a:t>
            </a:r>
            <a:r>
              <a:rPr lang="en-US" dirty="0"/>
              <a:t>--r--  1 user </a:t>
            </a:r>
            <a:r>
              <a:rPr lang="en-US" dirty="0" err="1"/>
              <a:t>user</a:t>
            </a:r>
            <a:r>
              <a:rPr lang="en-US" dirty="0"/>
              <a:t> 0 Nov 19 20:13 file1</a:t>
            </a:r>
          </a:p>
          <a:p>
            <a:pPr>
              <a:buFont typeface="Arial" pitchFamily="34" charset="0"/>
              <a:buChar char="•"/>
            </a:pPr>
            <a:endParaRPr lang="en-US" dirty="0"/>
          </a:p>
          <a:p>
            <a:endParaRPr lang="en-US"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3412" y="-152400"/>
            <a:ext cx="8229600" cy="1143000"/>
          </a:xfrm>
        </p:spPr>
        <p:txBody>
          <a:bodyPr/>
          <a:lstStyle/>
          <a:p>
            <a:r>
              <a:rPr lang="en-GB" dirty="0"/>
              <a:t>Examples: </a:t>
            </a:r>
          </a:p>
        </p:txBody>
      </p:sp>
      <p:sp>
        <p:nvSpPr>
          <p:cNvPr id="3" name="Content Placeholder 2"/>
          <p:cNvSpPr>
            <a:spLocks noGrp="1"/>
          </p:cNvSpPr>
          <p:nvPr>
            <p:ph idx="1"/>
          </p:nvPr>
        </p:nvSpPr>
        <p:spPr>
          <a:xfrm>
            <a:off x="1674812" y="1066800"/>
            <a:ext cx="8763000" cy="5562600"/>
          </a:xfrm>
        </p:spPr>
        <p:txBody>
          <a:bodyPr>
            <a:normAutofit fontScale="85000" lnSpcReduction="10000"/>
          </a:bodyPr>
          <a:lstStyle/>
          <a:p>
            <a:r>
              <a:rPr lang="en-GB" dirty="0"/>
              <a:t>Grant read access (r) to a file to all members of your group (g): </a:t>
            </a:r>
          </a:p>
          <a:p>
            <a:pPr marL="0" indent="0">
              <a:buNone/>
            </a:pPr>
            <a:r>
              <a:rPr lang="en-GB" dirty="0"/>
              <a:t>      </a:t>
            </a:r>
            <a:r>
              <a:rPr lang="en-GB" sz="3000" i="1" dirty="0" err="1">
                <a:solidFill>
                  <a:srgbClr val="FF0000"/>
                </a:solidFill>
              </a:rPr>
              <a:t>chmod</a:t>
            </a:r>
            <a:r>
              <a:rPr lang="en-GB" sz="3000" i="1" dirty="0">
                <a:solidFill>
                  <a:srgbClr val="FF0000"/>
                </a:solidFill>
              </a:rPr>
              <a:t> </a:t>
            </a:r>
            <a:r>
              <a:rPr lang="en-GB" sz="3000" i="1" dirty="0" err="1">
                <a:solidFill>
                  <a:srgbClr val="FF0000"/>
                </a:solidFill>
              </a:rPr>
              <a:t>g+r</a:t>
            </a:r>
            <a:r>
              <a:rPr lang="en-GB" sz="3000" i="1" dirty="0">
                <a:solidFill>
                  <a:srgbClr val="FF0000"/>
                </a:solidFill>
              </a:rPr>
              <a:t> file-name</a:t>
            </a:r>
          </a:p>
          <a:p>
            <a:r>
              <a:rPr lang="en-GB" dirty="0"/>
              <a:t>Grant read access to a directory to all members your group: </a:t>
            </a:r>
          </a:p>
          <a:p>
            <a:pPr marL="0" indent="0">
              <a:buNone/>
            </a:pPr>
            <a:r>
              <a:rPr lang="en-GB" dirty="0"/>
              <a:t>      </a:t>
            </a:r>
            <a:r>
              <a:rPr lang="en-GB" sz="3000" i="1" dirty="0" err="1">
                <a:solidFill>
                  <a:srgbClr val="FF0000"/>
                </a:solidFill>
              </a:rPr>
              <a:t>chmod</a:t>
            </a:r>
            <a:r>
              <a:rPr lang="en-GB" sz="3000" i="1" dirty="0">
                <a:solidFill>
                  <a:srgbClr val="FF0000"/>
                </a:solidFill>
              </a:rPr>
              <a:t> </a:t>
            </a:r>
            <a:r>
              <a:rPr lang="en-GB" sz="3000" i="1" dirty="0" err="1">
                <a:solidFill>
                  <a:srgbClr val="FF0000"/>
                </a:solidFill>
              </a:rPr>
              <a:t>g+rx</a:t>
            </a:r>
            <a:r>
              <a:rPr lang="en-GB" sz="3000" i="1" dirty="0">
                <a:solidFill>
                  <a:srgbClr val="FF0000"/>
                </a:solidFill>
              </a:rPr>
              <a:t> directory-name </a:t>
            </a:r>
          </a:p>
          <a:p>
            <a:r>
              <a:rPr lang="en-GB" b="1" dirty="0"/>
              <a:t>Note that "execute" permission is required in order to read a directory. </a:t>
            </a:r>
          </a:p>
          <a:p>
            <a:r>
              <a:rPr lang="en-GB" dirty="0"/>
              <a:t>Grant read permissions to everyone on the system to a file which you own so that everyone may read it: (u)</a:t>
            </a:r>
            <a:r>
              <a:rPr lang="en-GB" dirty="0" err="1"/>
              <a:t>ser</a:t>
            </a:r>
            <a:r>
              <a:rPr lang="en-GB" dirty="0"/>
              <a:t>, (g)</a:t>
            </a:r>
            <a:r>
              <a:rPr lang="en-GB" dirty="0" err="1"/>
              <a:t>roup</a:t>
            </a:r>
            <a:r>
              <a:rPr lang="en-GB" dirty="0"/>
              <a:t> and (o)</a:t>
            </a:r>
            <a:r>
              <a:rPr lang="en-GB" dirty="0" err="1"/>
              <a:t>ther</a:t>
            </a:r>
            <a:r>
              <a:rPr lang="en-GB" dirty="0"/>
              <a:t>. </a:t>
            </a:r>
          </a:p>
          <a:p>
            <a:pPr marL="0" indent="0">
              <a:buNone/>
            </a:pPr>
            <a:r>
              <a:rPr lang="en-GB" dirty="0"/>
              <a:t>        </a:t>
            </a:r>
            <a:r>
              <a:rPr lang="en-GB" i="1" dirty="0" err="1">
                <a:solidFill>
                  <a:srgbClr val="FF0000"/>
                </a:solidFill>
              </a:rPr>
              <a:t>chmod</a:t>
            </a:r>
            <a:r>
              <a:rPr lang="en-GB" i="1" dirty="0">
                <a:solidFill>
                  <a:srgbClr val="FF0000"/>
                </a:solidFill>
              </a:rPr>
              <a:t> </a:t>
            </a:r>
            <a:r>
              <a:rPr lang="en-GB" i="1" dirty="0" err="1">
                <a:solidFill>
                  <a:srgbClr val="FF0000"/>
                </a:solidFill>
              </a:rPr>
              <a:t>ugo+r</a:t>
            </a:r>
            <a:r>
              <a:rPr lang="en-GB" i="1" dirty="0">
                <a:solidFill>
                  <a:srgbClr val="FF0000"/>
                </a:solidFill>
              </a:rPr>
              <a:t> file-name </a:t>
            </a:r>
          </a:p>
          <a:p>
            <a:r>
              <a:rPr lang="en-GB" dirty="0"/>
              <a:t>Grant read permissions on a directory to everyone on the system: </a:t>
            </a:r>
          </a:p>
          <a:p>
            <a:pPr marL="0" indent="0">
              <a:buNone/>
            </a:pPr>
            <a:r>
              <a:rPr lang="en-GB" dirty="0"/>
              <a:t>       </a:t>
            </a:r>
            <a:r>
              <a:rPr lang="en-GB" i="1" dirty="0" err="1">
                <a:solidFill>
                  <a:srgbClr val="FF0000"/>
                </a:solidFill>
              </a:rPr>
              <a:t>chmod</a:t>
            </a:r>
            <a:r>
              <a:rPr lang="en-GB" i="1" dirty="0">
                <a:solidFill>
                  <a:srgbClr val="FF0000"/>
                </a:solidFill>
              </a:rPr>
              <a:t> </a:t>
            </a:r>
            <a:r>
              <a:rPr lang="en-GB" i="1" dirty="0" err="1">
                <a:solidFill>
                  <a:srgbClr val="FF0000"/>
                </a:solidFill>
              </a:rPr>
              <a:t>ugo+rx</a:t>
            </a:r>
            <a:r>
              <a:rPr lang="en-GB" i="1" dirty="0">
                <a:solidFill>
                  <a:srgbClr val="FF0000"/>
                </a:solidFill>
              </a:rPr>
              <a:t> directory-name </a:t>
            </a:r>
          </a:p>
        </p:txBody>
      </p:sp>
    </p:spTree>
    <p:extLst>
      <p:ext uri="{BB962C8B-B14F-4D97-AF65-F5344CB8AC3E}">
        <p14:creationId xmlns:p14="http://schemas.microsoft.com/office/powerpoint/2010/main" val="3518641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612" y="37564"/>
            <a:ext cx="8229600" cy="800637"/>
          </a:xfrm>
        </p:spPr>
        <p:txBody>
          <a:bodyPr>
            <a:normAutofit/>
          </a:bodyPr>
          <a:lstStyle/>
          <a:p>
            <a:r>
              <a:rPr lang="en-GB" sz="4500" dirty="0"/>
              <a:t>More Examples</a:t>
            </a:r>
          </a:p>
        </p:txBody>
      </p:sp>
      <p:sp>
        <p:nvSpPr>
          <p:cNvPr id="3" name="Content Placeholder 2"/>
          <p:cNvSpPr>
            <a:spLocks noGrp="1"/>
          </p:cNvSpPr>
          <p:nvPr>
            <p:ph idx="1"/>
          </p:nvPr>
        </p:nvSpPr>
        <p:spPr>
          <a:xfrm>
            <a:off x="909836" y="990600"/>
            <a:ext cx="10081120" cy="5486400"/>
          </a:xfrm>
        </p:spPr>
        <p:txBody>
          <a:bodyPr>
            <a:normAutofit/>
          </a:bodyPr>
          <a:lstStyle/>
          <a:p>
            <a:r>
              <a:rPr lang="en-GB" sz="2800" dirty="0"/>
              <a:t>Grant modify or delete permissions to a file which you own for everyone in the group: </a:t>
            </a:r>
          </a:p>
          <a:p>
            <a:pPr marL="0" indent="0">
              <a:buNone/>
            </a:pPr>
            <a:r>
              <a:rPr lang="en-GB" sz="2800" i="1" dirty="0">
                <a:solidFill>
                  <a:srgbClr val="FF0000"/>
                </a:solidFill>
              </a:rPr>
              <a:t>        </a:t>
            </a:r>
            <a:r>
              <a:rPr lang="en-GB" sz="2800" i="1" dirty="0" err="1">
                <a:solidFill>
                  <a:srgbClr val="FF0000"/>
                </a:solidFill>
              </a:rPr>
              <a:t>chmod</a:t>
            </a:r>
            <a:r>
              <a:rPr lang="en-GB" sz="2800" i="1" dirty="0">
                <a:solidFill>
                  <a:srgbClr val="FF0000"/>
                </a:solidFill>
              </a:rPr>
              <a:t> </a:t>
            </a:r>
            <a:r>
              <a:rPr lang="en-GB" sz="2800" i="1" dirty="0" err="1">
                <a:solidFill>
                  <a:srgbClr val="FF0000"/>
                </a:solidFill>
              </a:rPr>
              <a:t>ugo+rw</a:t>
            </a:r>
            <a:r>
              <a:rPr lang="en-GB" sz="2800" i="1" dirty="0">
                <a:solidFill>
                  <a:srgbClr val="FF0000"/>
                </a:solidFill>
              </a:rPr>
              <a:t> file-name </a:t>
            </a:r>
          </a:p>
          <a:p>
            <a:r>
              <a:rPr lang="en-GB" sz="2800" dirty="0"/>
              <a:t>Note: In order for modify and delete permissions to be useful, one must be able to modify the directory in which the file is located:</a:t>
            </a:r>
          </a:p>
          <a:p>
            <a:pPr marL="0" indent="0">
              <a:buNone/>
            </a:pPr>
            <a:r>
              <a:rPr lang="en-GB" sz="2800" dirty="0"/>
              <a:t>      </a:t>
            </a:r>
            <a:r>
              <a:rPr lang="en-GB" sz="2800" i="1" dirty="0" err="1">
                <a:solidFill>
                  <a:srgbClr val="FF0000"/>
                </a:solidFill>
              </a:rPr>
              <a:t>chmod</a:t>
            </a:r>
            <a:r>
              <a:rPr lang="en-GB" sz="2800" i="1" dirty="0">
                <a:solidFill>
                  <a:srgbClr val="FF0000"/>
                </a:solidFill>
              </a:rPr>
              <a:t> </a:t>
            </a:r>
            <a:r>
              <a:rPr lang="en-GB" sz="2800" i="1" dirty="0" err="1">
                <a:solidFill>
                  <a:srgbClr val="FF0000"/>
                </a:solidFill>
              </a:rPr>
              <a:t>ugo+rwx</a:t>
            </a:r>
            <a:r>
              <a:rPr lang="en-GB" sz="2800" i="1" dirty="0">
                <a:solidFill>
                  <a:srgbClr val="FF0000"/>
                </a:solidFill>
              </a:rPr>
              <a:t>.</a:t>
            </a:r>
          </a:p>
          <a:p>
            <a:r>
              <a:rPr lang="en-GB" sz="2800" dirty="0"/>
              <a:t>Deny read access to a file by everyone except yourself: </a:t>
            </a:r>
          </a:p>
          <a:p>
            <a:pPr marL="0" indent="0">
              <a:buNone/>
            </a:pPr>
            <a:r>
              <a:rPr lang="en-GB" sz="2800" dirty="0"/>
              <a:t>      </a:t>
            </a:r>
            <a:r>
              <a:rPr lang="en-GB" sz="2800" i="1" dirty="0" err="1">
                <a:solidFill>
                  <a:srgbClr val="FF0000"/>
                </a:solidFill>
              </a:rPr>
              <a:t>chmod</a:t>
            </a:r>
            <a:r>
              <a:rPr lang="en-GB" sz="2800" i="1" dirty="0">
                <a:solidFill>
                  <a:srgbClr val="FF0000"/>
                </a:solidFill>
              </a:rPr>
              <a:t> go-r file-name </a:t>
            </a:r>
          </a:p>
        </p:txBody>
      </p:sp>
    </p:spTree>
    <p:extLst>
      <p:ext uri="{BB962C8B-B14F-4D97-AF65-F5344CB8AC3E}">
        <p14:creationId xmlns:p14="http://schemas.microsoft.com/office/powerpoint/2010/main" val="2848151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t>Changing Permissions(Octal)</a:t>
            </a:r>
            <a:endParaRPr lang="en-US" dirty="0"/>
          </a:p>
        </p:txBody>
      </p:sp>
      <p:sp>
        <p:nvSpPr>
          <p:cNvPr id="3" name="Content Placeholder 2"/>
          <p:cNvSpPr>
            <a:spLocks noGrp="1"/>
          </p:cNvSpPr>
          <p:nvPr>
            <p:ph idx="1"/>
          </p:nvPr>
        </p:nvSpPr>
        <p:spPr/>
        <p:txBody>
          <a:bodyPr/>
          <a:lstStyle/>
          <a:p>
            <a:r>
              <a:rPr lang="en-US" dirty="0"/>
              <a:t>To change permissions on a file, you simply add these values together for each permission you want to apply</a:t>
            </a:r>
          </a:p>
          <a:p>
            <a:r>
              <a:rPr lang="en-US" dirty="0"/>
              <a:t>e.g.. To  change permission of a file </a:t>
            </a:r>
            <a:r>
              <a:rPr lang="en-US" i="1" dirty="0"/>
              <a:t>myfile.we </a:t>
            </a:r>
            <a:r>
              <a:rPr lang="en-US" dirty="0"/>
              <a:t> so that the user can have full access(RWX)</a:t>
            </a:r>
          </a:p>
          <a:p>
            <a:pPr>
              <a:buNone/>
            </a:pPr>
            <a:r>
              <a:rPr lang="en-US" dirty="0"/>
              <a:t>       $ </a:t>
            </a:r>
            <a:r>
              <a:rPr lang="en-US" i="1" dirty="0"/>
              <a:t>chmod 700 myfile.we</a:t>
            </a:r>
          </a:p>
          <a:p>
            <a:pPr>
              <a:buNone/>
            </a:pPr>
            <a:r>
              <a:rPr lang="en-US" i="1" dirty="0"/>
              <a:t>Note: using the octal mode replaces any permissions that has been set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979612" y="1524000"/>
          <a:ext cx="8229600" cy="259588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pPr marL="0" marR="15240" algn="ctr">
                        <a:lnSpc>
                          <a:spcPct val="115000"/>
                        </a:lnSpc>
                        <a:spcBef>
                          <a:spcPts val="0"/>
                        </a:spcBef>
                        <a:spcAft>
                          <a:spcPts val="0"/>
                        </a:spcAft>
                      </a:pPr>
                      <a:r>
                        <a:rPr lang="en-US" sz="2000" dirty="0">
                          <a:latin typeface="Arial"/>
                          <a:ea typeface="Calibri"/>
                          <a:cs typeface="Times New Roman"/>
                        </a:rPr>
                        <a:t>Letter</a:t>
                      </a:r>
                      <a:endParaRPr lang="en-US" sz="2000" dirty="0">
                        <a:latin typeface="Calibri"/>
                        <a:ea typeface="Calibri"/>
                        <a:cs typeface="Times New Roman"/>
                      </a:endParaRPr>
                    </a:p>
                  </a:txBody>
                  <a:tcPr marL="68580" marR="68580" marT="0" marB="0" anchor="ctr"/>
                </a:tc>
                <a:tc>
                  <a:txBody>
                    <a:bodyPr/>
                    <a:lstStyle/>
                    <a:p>
                      <a:pPr marL="0" marR="15240">
                        <a:lnSpc>
                          <a:spcPct val="115000"/>
                        </a:lnSpc>
                        <a:spcBef>
                          <a:spcPts val="0"/>
                        </a:spcBef>
                        <a:spcAft>
                          <a:spcPts val="0"/>
                        </a:spcAft>
                      </a:pPr>
                      <a:r>
                        <a:rPr lang="en-US" sz="2000" b="1" dirty="0">
                          <a:latin typeface="Arial Narrow"/>
                          <a:ea typeface="Calibri"/>
                          <a:cs typeface="Arial Narrow"/>
                        </a:rPr>
                        <a:t>Permission</a:t>
                      </a:r>
                      <a:endParaRPr lang="en-US" sz="2000" dirty="0">
                        <a:latin typeface="Calibri"/>
                        <a:ea typeface="Calibri"/>
                        <a:cs typeface="Times New Roman"/>
                      </a:endParaRPr>
                    </a:p>
                  </a:txBody>
                  <a:tcPr marL="68580" marR="68580" marT="0" marB="0" anchor="ctr"/>
                </a:tc>
                <a:tc>
                  <a:txBody>
                    <a:bodyPr/>
                    <a:lstStyle/>
                    <a:p>
                      <a:pPr marL="0" marR="0" algn="ctr"/>
                      <a:r>
                        <a:rPr lang="en-US" sz="2000" b="1" dirty="0">
                          <a:latin typeface="Calibri"/>
                          <a:ea typeface="Times New Roman"/>
                        </a:rPr>
                        <a:t>Value</a:t>
                      </a:r>
                      <a:endParaRPr lang="en-US" sz="2000" dirty="0">
                        <a:latin typeface="Calibri"/>
                        <a:ea typeface="Times New Roman"/>
                      </a:endParaRPr>
                    </a:p>
                  </a:txBody>
                  <a:tcPr marL="68580" marR="68580" marT="0" marB="0"/>
                </a:tc>
                <a:extLst>
                  <a:ext uri="{0D108BD9-81ED-4DB2-BD59-A6C34878D82A}">
                    <a16:rowId xmlns:a16="http://schemas.microsoft.com/office/drawing/2014/main" val="10000"/>
                  </a:ext>
                </a:extLst>
              </a:tr>
              <a:tr h="370840">
                <a:tc>
                  <a:txBody>
                    <a:bodyPr/>
                    <a:lstStyle/>
                    <a:p>
                      <a:pPr marL="0" marR="15240" algn="ctr">
                        <a:lnSpc>
                          <a:spcPct val="115000"/>
                        </a:lnSpc>
                        <a:spcBef>
                          <a:spcPts val="0"/>
                        </a:spcBef>
                        <a:spcAft>
                          <a:spcPts val="0"/>
                        </a:spcAft>
                      </a:pPr>
                      <a:r>
                        <a:rPr lang="en-US" sz="2000" dirty="0">
                          <a:latin typeface="Times New Roman"/>
                          <a:ea typeface="Calibri"/>
                          <a:cs typeface="Times New Roman"/>
                        </a:rPr>
                        <a:t>-- -</a:t>
                      </a:r>
                      <a:endParaRPr lang="en-US" sz="2000" dirty="0">
                        <a:latin typeface="Calibri"/>
                        <a:ea typeface="Calibri"/>
                        <a:cs typeface="Times New Roman"/>
                      </a:endParaRPr>
                    </a:p>
                  </a:txBody>
                  <a:tcPr marL="68580" marR="68580" marT="0" marB="0" anchor="ctr"/>
                </a:tc>
                <a:tc>
                  <a:txBody>
                    <a:bodyPr/>
                    <a:lstStyle/>
                    <a:p>
                      <a:pPr marL="0" marR="15240">
                        <a:lnSpc>
                          <a:spcPct val="115000"/>
                        </a:lnSpc>
                        <a:spcBef>
                          <a:spcPts val="0"/>
                        </a:spcBef>
                        <a:spcAft>
                          <a:spcPts val="0"/>
                        </a:spcAft>
                      </a:pPr>
                      <a:r>
                        <a:rPr lang="en-US" sz="2000" dirty="0">
                          <a:latin typeface="Times New Roman"/>
                          <a:ea typeface="Calibri"/>
                          <a:cs typeface="Times New Roman"/>
                        </a:rPr>
                        <a:t>No permissions</a:t>
                      </a:r>
                      <a:endParaRPr lang="en-US" sz="2000" dirty="0">
                        <a:latin typeface="Calibri"/>
                        <a:ea typeface="Calibri"/>
                        <a:cs typeface="Times New Roman"/>
                      </a:endParaRPr>
                    </a:p>
                  </a:txBody>
                  <a:tcPr marL="68580" marR="68580" marT="0" marB="0" anchor="ctr"/>
                </a:tc>
                <a:tc>
                  <a:txBody>
                    <a:bodyPr/>
                    <a:lstStyle/>
                    <a:p>
                      <a:pPr marL="219075" marR="15240" algn="ctr">
                        <a:lnSpc>
                          <a:spcPct val="115000"/>
                        </a:lnSpc>
                        <a:spcBef>
                          <a:spcPts val="0"/>
                        </a:spcBef>
                        <a:spcAft>
                          <a:spcPts val="0"/>
                        </a:spcAft>
                      </a:pPr>
                      <a:r>
                        <a:rPr lang="en-US" sz="2000" dirty="0">
                          <a:latin typeface="Times New Roman"/>
                          <a:ea typeface="Calibri"/>
                          <a:cs typeface="Times New Roman"/>
                        </a:rPr>
                        <a:t>0</a:t>
                      </a:r>
                      <a:endParaRPr lang="en-US" sz="2000" dirty="0">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370840">
                <a:tc>
                  <a:txBody>
                    <a:bodyPr/>
                    <a:lstStyle/>
                    <a:p>
                      <a:pPr marL="0" marR="15240" algn="ctr">
                        <a:lnSpc>
                          <a:spcPct val="115000"/>
                        </a:lnSpc>
                        <a:spcBef>
                          <a:spcPts val="0"/>
                        </a:spcBef>
                        <a:spcAft>
                          <a:spcPts val="0"/>
                        </a:spcAft>
                      </a:pPr>
                      <a:r>
                        <a:rPr lang="en-US" sz="2000" dirty="0">
                          <a:latin typeface="Times New Roman"/>
                          <a:ea typeface="Calibri"/>
                          <a:cs typeface="Times New Roman"/>
                        </a:rPr>
                        <a:t>r--</a:t>
                      </a:r>
                      <a:endParaRPr lang="en-US" sz="2000" dirty="0">
                        <a:latin typeface="Calibri"/>
                        <a:ea typeface="Calibri"/>
                        <a:cs typeface="Times New Roman"/>
                      </a:endParaRPr>
                    </a:p>
                  </a:txBody>
                  <a:tcPr marL="68580" marR="68580" marT="0" marB="0" anchor="ctr"/>
                </a:tc>
                <a:tc>
                  <a:txBody>
                    <a:bodyPr/>
                    <a:lstStyle/>
                    <a:p>
                      <a:pPr marL="0" marR="15240">
                        <a:lnSpc>
                          <a:spcPct val="115000"/>
                        </a:lnSpc>
                        <a:spcBef>
                          <a:spcPts val="0"/>
                        </a:spcBef>
                        <a:spcAft>
                          <a:spcPts val="0"/>
                        </a:spcAft>
                      </a:pPr>
                      <a:r>
                        <a:rPr lang="en-US" sz="2000" dirty="0">
                          <a:latin typeface="Times New Roman"/>
                          <a:ea typeface="Calibri"/>
                          <a:cs typeface="Times New Roman"/>
                        </a:rPr>
                        <a:t>Read only</a:t>
                      </a:r>
                      <a:endParaRPr lang="en-US" sz="2000" dirty="0">
                        <a:latin typeface="Calibri"/>
                        <a:ea typeface="Calibri"/>
                        <a:cs typeface="Times New Roman"/>
                      </a:endParaRPr>
                    </a:p>
                  </a:txBody>
                  <a:tcPr marL="68580" marR="68580" marT="0" marB="0" anchor="ctr"/>
                </a:tc>
                <a:tc>
                  <a:txBody>
                    <a:bodyPr/>
                    <a:lstStyle/>
                    <a:p>
                      <a:pPr marL="219075" marR="15240" algn="ctr">
                        <a:lnSpc>
                          <a:spcPct val="115000"/>
                        </a:lnSpc>
                        <a:spcBef>
                          <a:spcPts val="0"/>
                        </a:spcBef>
                        <a:spcAft>
                          <a:spcPts val="0"/>
                        </a:spcAft>
                      </a:pPr>
                      <a:r>
                        <a:rPr lang="en-US" sz="2000" dirty="0">
                          <a:latin typeface="Times New Roman"/>
                          <a:ea typeface="Calibri"/>
                          <a:cs typeface="Times New Roman"/>
                        </a:rPr>
                        <a:t>4</a:t>
                      </a:r>
                      <a:endParaRPr lang="en-US" sz="2000" dirty="0">
                        <a:latin typeface="Calibri"/>
                        <a:ea typeface="Calibri"/>
                        <a:cs typeface="Times New Roman"/>
                      </a:endParaRPr>
                    </a:p>
                  </a:txBody>
                  <a:tcPr marL="68580" marR="68580" marT="0" marB="0" anchor="ctr"/>
                </a:tc>
                <a:extLst>
                  <a:ext uri="{0D108BD9-81ED-4DB2-BD59-A6C34878D82A}">
                    <a16:rowId xmlns:a16="http://schemas.microsoft.com/office/drawing/2014/main" val="10002"/>
                  </a:ext>
                </a:extLst>
              </a:tr>
              <a:tr h="370840">
                <a:tc>
                  <a:txBody>
                    <a:bodyPr/>
                    <a:lstStyle/>
                    <a:p>
                      <a:pPr marL="0" marR="15240" algn="ctr">
                        <a:lnSpc>
                          <a:spcPct val="115000"/>
                        </a:lnSpc>
                        <a:spcBef>
                          <a:spcPts val="0"/>
                        </a:spcBef>
                        <a:spcAft>
                          <a:spcPts val="0"/>
                        </a:spcAft>
                      </a:pPr>
                      <a:r>
                        <a:rPr lang="en-US" sz="2000" dirty="0">
                          <a:latin typeface="Times New Roman"/>
                          <a:ea typeface="Calibri"/>
                          <a:cs typeface="Times New Roman"/>
                        </a:rPr>
                        <a:t>rw-</a:t>
                      </a:r>
                      <a:endParaRPr lang="en-US" sz="2000" dirty="0">
                        <a:latin typeface="Calibri"/>
                        <a:ea typeface="Calibri"/>
                        <a:cs typeface="Times New Roman"/>
                      </a:endParaRPr>
                    </a:p>
                  </a:txBody>
                  <a:tcPr marL="68580" marR="68580" marT="0" marB="0" anchor="ctr"/>
                </a:tc>
                <a:tc>
                  <a:txBody>
                    <a:bodyPr/>
                    <a:lstStyle/>
                    <a:p>
                      <a:pPr marL="0" marR="15240">
                        <a:lnSpc>
                          <a:spcPct val="115000"/>
                        </a:lnSpc>
                        <a:spcBef>
                          <a:spcPts val="0"/>
                        </a:spcBef>
                        <a:spcAft>
                          <a:spcPts val="0"/>
                        </a:spcAft>
                      </a:pPr>
                      <a:r>
                        <a:rPr lang="en-US" sz="2000" dirty="0">
                          <a:latin typeface="Times New Roman"/>
                          <a:ea typeface="Calibri"/>
                          <a:cs typeface="Times New Roman"/>
                        </a:rPr>
                        <a:t>Read and write</a:t>
                      </a:r>
                      <a:endParaRPr lang="en-US" sz="2000" dirty="0">
                        <a:latin typeface="Calibri"/>
                        <a:ea typeface="Calibri"/>
                        <a:cs typeface="Times New Roman"/>
                      </a:endParaRPr>
                    </a:p>
                  </a:txBody>
                  <a:tcPr marL="68580" marR="68580" marT="0" marB="0" anchor="ctr"/>
                </a:tc>
                <a:tc>
                  <a:txBody>
                    <a:bodyPr/>
                    <a:lstStyle/>
                    <a:p>
                      <a:pPr marL="219075" marR="15240" algn="ctr">
                        <a:lnSpc>
                          <a:spcPct val="115000"/>
                        </a:lnSpc>
                        <a:spcBef>
                          <a:spcPts val="0"/>
                        </a:spcBef>
                        <a:spcAft>
                          <a:spcPts val="0"/>
                        </a:spcAft>
                      </a:pPr>
                      <a:r>
                        <a:rPr lang="en-US" sz="2000" dirty="0">
                          <a:latin typeface="Times New Roman"/>
                          <a:ea typeface="Calibri"/>
                          <a:cs typeface="Times New Roman"/>
                        </a:rPr>
                        <a:t>6</a:t>
                      </a:r>
                      <a:endParaRPr lang="en-US" sz="2000" dirty="0">
                        <a:latin typeface="Calibri"/>
                        <a:ea typeface="Calibri"/>
                        <a:cs typeface="Times New Roman"/>
                      </a:endParaRPr>
                    </a:p>
                  </a:txBody>
                  <a:tcPr marL="68580" marR="68580" marT="0" marB="0" anchor="ctr"/>
                </a:tc>
                <a:extLst>
                  <a:ext uri="{0D108BD9-81ED-4DB2-BD59-A6C34878D82A}">
                    <a16:rowId xmlns:a16="http://schemas.microsoft.com/office/drawing/2014/main" val="10003"/>
                  </a:ext>
                </a:extLst>
              </a:tr>
              <a:tr h="370840">
                <a:tc>
                  <a:txBody>
                    <a:bodyPr/>
                    <a:lstStyle/>
                    <a:p>
                      <a:pPr marL="0" marR="15240" algn="ctr">
                        <a:lnSpc>
                          <a:spcPct val="115000"/>
                        </a:lnSpc>
                        <a:spcBef>
                          <a:spcPts val="0"/>
                        </a:spcBef>
                        <a:spcAft>
                          <a:spcPts val="0"/>
                        </a:spcAft>
                      </a:pPr>
                      <a:r>
                        <a:rPr lang="en-US" sz="2000" dirty="0">
                          <a:latin typeface="Times New Roman"/>
                          <a:ea typeface="Calibri"/>
                          <a:cs typeface="Times New Roman"/>
                        </a:rPr>
                        <a:t>rwx</a:t>
                      </a:r>
                      <a:endParaRPr lang="en-US" sz="2000" dirty="0">
                        <a:latin typeface="Calibri"/>
                        <a:ea typeface="Calibri"/>
                        <a:cs typeface="Times New Roman"/>
                      </a:endParaRPr>
                    </a:p>
                  </a:txBody>
                  <a:tcPr marL="68580" marR="68580" marT="0" marB="0" anchor="ctr"/>
                </a:tc>
                <a:tc>
                  <a:txBody>
                    <a:bodyPr/>
                    <a:lstStyle/>
                    <a:p>
                      <a:pPr marL="0" marR="15240">
                        <a:lnSpc>
                          <a:spcPct val="115000"/>
                        </a:lnSpc>
                        <a:spcBef>
                          <a:spcPts val="0"/>
                        </a:spcBef>
                        <a:spcAft>
                          <a:spcPts val="0"/>
                        </a:spcAft>
                      </a:pPr>
                      <a:r>
                        <a:rPr lang="en-US" sz="2000" dirty="0">
                          <a:latin typeface="Times New Roman"/>
                          <a:ea typeface="Calibri"/>
                          <a:cs typeface="Times New Roman"/>
                        </a:rPr>
                        <a:t>Read, write, and execute</a:t>
                      </a:r>
                      <a:endParaRPr lang="en-US" sz="2000" dirty="0">
                        <a:latin typeface="Calibri"/>
                        <a:ea typeface="Calibri"/>
                        <a:cs typeface="Times New Roman"/>
                      </a:endParaRPr>
                    </a:p>
                  </a:txBody>
                  <a:tcPr marL="68580" marR="68580" marT="0" marB="0" anchor="ctr"/>
                </a:tc>
                <a:tc>
                  <a:txBody>
                    <a:bodyPr/>
                    <a:lstStyle/>
                    <a:p>
                      <a:pPr marL="219075" marR="15240" algn="ctr">
                        <a:lnSpc>
                          <a:spcPct val="115000"/>
                        </a:lnSpc>
                        <a:spcBef>
                          <a:spcPts val="0"/>
                        </a:spcBef>
                        <a:spcAft>
                          <a:spcPts val="0"/>
                        </a:spcAft>
                      </a:pPr>
                      <a:r>
                        <a:rPr lang="en-US" sz="2000" dirty="0">
                          <a:latin typeface="Times New Roman"/>
                          <a:ea typeface="Calibri"/>
                          <a:cs typeface="Times New Roman"/>
                        </a:rPr>
                        <a:t>7</a:t>
                      </a:r>
                      <a:endParaRPr lang="en-US" sz="2000" dirty="0">
                        <a:latin typeface="Calibri"/>
                        <a:ea typeface="Calibri"/>
                        <a:cs typeface="Times New Roman"/>
                      </a:endParaRPr>
                    </a:p>
                  </a:txBody>
                  <a:tcPr marL="68580" marR="68580" marT="0" marB="0" anchor="ctr"/>
                </a:tc>
                <a:extLst>
                  <a:ext uri="{0D108BD9-81ED-4DB2-BD59-A6C34878D82A}">
                    <a16:rowId xmlns:a16="http://schemas.microsoft.com/office/drawing/2014/main" val="10004"/>
                  </a:ext>
                </a:extLst>
              </a:tr>
              <a:tr h="370840">
                <a:tc>
                  <a:txBody>
                    <a:bodyPr/>
                    <a:lstStyle/>
                    <a:p>
                      <a:pPr marL="0" marR="15240" algn="ctr">
                        <a:lnSpc>
                          <a:spcPct val="115000"/>
                        </a:lnSpc>
                        <a:spcBef>
                          <a:spcPts val="0"/>
                        </a:spcBef>
                        <a:spcAft>
                          <a:spcPts val="0"/>
                        </a:spcAft>
                      </a:pPr>
                      <a:r>
                        <a:rPr lang="en-US" sz="2000" dirty="0">
                          <a:latin typeface="Times New Roman"/>
                          <a:ea typeface="Calibri"/>
                          <a:cs typeface="Times New Roman"/>
                        </a:rPr>
                        <a:t>r-x</a:t>
                      </a:r>
                      <a:endParaRPr lang="en-US" sz="2000" dirty="0">
                        <a:latin typeface="Calibri"/>
                        <a:ea typeface="Calibri"/>
                        <a:cs typeface="Times New Roman"/>
                      </a:endParaRPr>
                    </a:p>
                  </a:txBody>
                  <a:tcPr marL="68580" marR="68580" marT="0" marB="0" anchor="ctr"/>
                </a:tc>
                <a:tc>
                  <a:txBody>
                    <a:bodyPr/>
                    <a:lstStyle/>
                    <a:p>
                      <a:pPr marL="0" marR="15240">
                        <a:lnSpc>
                          <a:spcPct val="115000"/>
                        </a:lnSpc>
                        <a:spcBef>
                          <a:spcPts val="0"/>
                        </a:spcBef>
                        <a:spcAft>
                          <a:spcPts val="0"/>
                        </a:spcAft>
                      </a:pPr>
                      <a:r>
                        <a:rPr lang="en-US" sz="2000" dirty="0">
                          <a:latin typeface="Times New Roman"/>
                          <a:ea typeface="Calibri"/>
                          <a:cs typeface="Times New Roman"/>
                        </a:rPr>
                        <a:t>Read and Execute</a:t>
                      </a:r>
                      <a:endParaRPr lang="en-US" sz="2000" dirty="0">
                        <a:latin typeface="Calibri"/>
                        <a:ea typeface="Calibri"/>
                        <a:cs typeface="Times New Roman"/>
                      </a:endParaRPr>
                    </a:p>
                  </a:txBody>
                  <a:tcPr marL="68580" marR="68580" marT="0" marB="0" anchor="ctr"/>
                </a:tc>
                <a:tc>
                  <a:txBody>
                    <a:bodyPr/>
                    <a:lstStyle/>
                    <a:p>
                      <a:pPr marL="219075" marR="15240" algn="ctr">
                        <a:lnSpc>
                          <a:spcPct val="115000"/>
                        </a:lnSpc>
                        <a:spcBef>
                          <a:spcPts val="0"/>
                        </a:spcBef>
                        <a:spcAft>
                          <a:spcPts val="0"/>
                        </a:spcAft>
                      </a:pPr>
                      <a:r>
                        <a:rPr lang="en-US" sz="2000" dirty="0">
                          <a:latin typeface="Times New Roman"/>
                          <a:ea typeface="Calibri"/>
                          <a:cs typeface="Times New Roman"/>
                        </a:rPr>
                        <a:t>5</a:t>
                      </a:r>
                      <a:endParaRPr lang="en-US" sz="2000" dirty="0">
                        <a:latin typeface="Calibri"/>
                        <a:ea typeface="Calibri"/>
                        <a:cs typeface="Times New Roman"/>
                      </a:endParaRPr>
                    </a:p>
                  </a:txBody>
                  <a:tcPr marL="68580" marR="68580" marT="0" marB="0" anchor="ctr"/>
                </a:tc>
                <a:extLst>
                  <a:ext uri="{0D108BD9-81ED-4DB2-BD59-A6C34878D82A}">
                    <a16:rowId xmlns:a16="http://schemas.microsoft.com/office/drawing/2014/main" val="10005"/>
                  </a:ext>
                </a:extLst>
              </a:tr>
              <a:tr h="370840">
                <a:tc>
                  <a:txBody>
                    <a:bodyPr/>
                    <a:lstStyle/>
                    <a:p>
                      <a:pPr marL="0" marR="15240" algn="ctr">
                        <a:lnSpc>
                          <a:spcPct val="115000"/>
                        </a:lnSpc>
                        <a:spcBef>
                          <a:spcPts val="0"/>
                        </a:spcBef>
                        <a:spcAft>
                          <a:spcPts val="0"/>
                        </a:spcAft>
                      </a:pPr>
                      <a:r>
                        <a:rPr lang="en-US" sz="2000" dirty="0">
                          <a:latin typeface="Times New Roman"/>
                          <a:ea typeface="Calibri"/>
                          <a:cs typeface="Times New Roman"/>
                        </a:rPr>
                        <a:t>--x</a:t>
                      </a:r>
                      <a:endParaRPr lang="en-US" sz="2000" dirty="0">
                        <a:latin typeface="Calibri"/>
                        <a:ea typeface="Calibri"/>
                        <a:cs typeface="Times New Roman"/>
                      </a:endParaRPr>
                    </a:p>
                  </a:txBody>
                  <a:tcPr marL="68580" marR="68580" marT="0" marB="0" anchor="ctr"/>
                </a:tc>
                <a:tc>
                  <a:txBody>
                    <a:bodyPr/>
                    <a:lstStyle/>
                    <a:p>
                      <a:pPr marL="523875" marR="15240">
                        <a:lnSpc>
                          <a:spcPct val="115000"/>
                        </a:lnSpc>
                        <a:spcBef>
                          <a:spcPts val="0"/>
                        </a:spcBef>
                        <a:spcAft>
                          <a:spcPts val="0"/>
                        </a:spcAft>
                      </a:pPr>
                      <a:r>
                        <a:rPr lang="en-US" sz="2000" dirty="0">
                          <a:latin typeface="Times New Roman"/>
                          <a:ea typeface="Calibri"/>
                          <a:cs typeface="Times New Roman"/>
                        </a:rPr>
                        <a:t>Execute only</a:t>
                      </a:r>
                      <a:endParaRPr lang="en-US" sz="2000" dirty="0">
                        <a:latin typeface="Calibri"/>
                        <a:ea typeface="Calibri"/>
                        <a:cs typeface="Times New Roman"/>
                      </a:endParaRPr>
                    </a:p>
                  </a:txBody>
                  <a:tcPr marL="68580" marR="68580" marT="0" marB="0" anchor="ctr"/>
                </a:tc>
                <a:tc>
                  <a:txBody>
                    <a:bodyPr/>
                    <a:lstStyle/>
                    <a:p>
                      <a:pPr marL="219075" marR="15240" algn="ctr">
                        <a:lnSpc>
                          <a:spcPct val="115000"/>
                        </a:lnSpc>
                        <a:spcBef>
                          <a:spcPts val="0"/>
                        </a:spcBef>
                        <a:spcAft>
                          <a:spcPts val="0"/>
                        </a:spcAft>
                      </a:pPr>
                      <a:r>
                        <a:rPr lang="en-US" sz="2000" dirty="0">
                          <a:latin typeface="Arial Narrow"/>
                          <a:ea typeface="Calibri"/>
                          <a:cs typeface="Arial Narrow"/>
                        </a:rPr>
                        <a:t>1</a:t>
                      </a:r>
                      <a:endParaRPr lang="en-US" sz="2000" dirty="0">
                        <a:latin typeface="Calibri"/>
                        <a:ea typeface="Calibri"/>
                        <a:cs typeface="Times New Roman"/>
                      </a:endParaRPr>
                    </a:p>
                  </a:txBody>
                  <a:tcPr marL="68580" marR="68580" marT="0" marB="0" anchor="ct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a:t>
            </a:r>
          </a:p>
        </p:txBody>
      </p:sp>
      <p:sp>
        <p:nvSpPr>
          <p:cNvPr id="3" name="Content Placeholder 2"/>
          <p:cNvSpPr>
            <a:spLocks noGrp="1"/>
          </p:cNvSpPr>
          <p:nvPr>
            <p:ph idx="1"/>
          </p:nvPr>
        </p:nvSpPr>
        <p:spPr>
          <a:xfrm>
            <a:off x="765820" y="1601416"/>
            <a:ext cx="10157354" cy="5256584"/>
          </a:xfrm>
        </p:spPr>
        <p:txBody>
          <a:bodyPr>
            <a:noAutofit/>
          </a:bodyPr>
          <a:lstStyle/>
          <a:p>
            <a:pPr algn="l"/>
            <a:r>
              <a:rPr lang="en-US" sz="2000" b="0" i="0" u="none" strike="noStrike" baseline="0" dirty="0"/>
              <a:t>First have a look at the files in your home folder by running the following </a:t>
            </a:r>
            <a:r>
              <a:rPr lang="en-GB" sz="2000" b="0" i="0" u="none" strike="noStrike" baseline="0" dirty="0"/>
              <a:t>command:</a:t>
            </a:r>
          </a:p>
          <a:p>
            <a:pPr marL="0" indent="0">
              <a:buNone/>
            </a:pPr>
            <a:r>
              <a:rPr lang="en-GB" sz="2000" b="1" i="0" u="none" strike="noStrike" baseline="0" dirty="0"/>
              <a:t>	</a:t>
            </a:r>
            <a:r>
              <a:rPr lang="en-GB" sz="2000" b="1" i="0" u="none" strike="noStrike" baseline="0" dirty="0" err="1"/>
              <a:t>username@computer</a:t>
            </a:r>
            <a:r>
              <a:rPr lang="en-GB" sz="2000" b="1" i="0" u="none" strike="noStrike" baseline="0" dirty="0"/>
              <a:t>:~$ ls</a:t>
            </a:r>
            <a:endParaRPr lang="en-US" sz="2000" b="0" i="0" u="none" strike="noStrike" baseline="0" dirty="0"/>
          </a:p>
          <a:p>
            <a:pPr algn="l"/>
            <a:r>
              <a:rPr lang="en-US" sz="2000" b="0" i="0" u="none" strike="noStrike" baseline="0" dirty="0"/>
              <a:t>The </a:t>
            </a:r>
            <a:r>
              <a:rPr lang="en-US" sz="2000" b="0" i="1" u="none" strike="noStrike" baseline="0" dirty="0"/>
              <a:t>ls</a:t>
            </a:r>
            <a:r>
              <a:rPr lang="en-US" sz="2000" b="0" i="0" u="none" strike="noStrike" baseline="0" dirty="0"/>
              <a:t> command lists the files in your current folder. The default command just displays a collection of items that are in your current directory, or location in the filesystem. </a:t>
            </a:r>
          </a:p>
          <a:p>
            <a:pPr algn="l"/>
            <a:r>
              <a:rPr lang="en-US" sz="2000" b="0" i="0" u="none" strike="noStrike" baseline="0" dirty="0"/>
              <a:t>To make ls more useful, you can type it </a:t>
            </a:r>
            <a:r>
              <a:rPr lang="en-GB" sz="2000" b="0" i="0" u="none" strike="noStrike" baseline="0" dirty="0"/>
              <a:t>with options: </a:t>
            </a:r>
          </a:p>
          <a:p>
            <a:pPr marL="0" indent="0" algn="l">
              <a:buNone/>
            </a:pPr>
            <a:r>
              <a:rPr lang="en-GB" sz="2000" b="1" i="0" u="none" strike="noStrike" baseline="0" dirty="0"/>
              <a:t>	</a:t>
            </a:r>
            <a:r>
              <a:rPr lang="en-GB" sz="2000" b="1" i="0" u="none" strike="noStrike" baseline="0" dirty="0" err="1"/>
              <a:t>username@computer</a:t>
            </a:r>
            <a:r>
              <a:rPr lang="en-GB" sz="2000" b="1" i="0" u="none" strike="noStrike" baseline="0" dirty="0"/>
              <a:t>:~$ ls –al</a:t>
            </a:r>
          </a:p>
          <a:p>
            <a:pPr algn="l"/>
            <a:r>
              <a:rPr lang="en-US" sz="2000" b="0" i="0" u="none" strike="noStrike" baseline="0" dirty="0"/>
              <a:t>The -al parts are options that can be passed to the command. </a:t>
            </a:r>
          </a:p>
          <a:p>
            <a:pPr algn="l"/>
            <a:r>
              <a:rPr lang="en-US" sz="2000" b="0" i="0" u="none" strike="noStrike" baseline="0" dirty="0"/>
              <a:t>In this example, two options, a (list all files) and l (use a long display format to display file permissions, dates, sizes, and more), are used with ls to display all of the files (including hidden files) and their details.</a:t>
            </a:r>
          </a:p>
        </p:txBody>
      </p:sp>
    </p:spTree>
    <p:extLst>
      <p:ext uri="{BB962C8B-B14F-4D97-AF65-F5344CB8AC3E}">
        <p14:creationId xmlns:p14="http://schemas.microsoft.com/office/powerpoint/2010/main" val="342289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827212" y="457200"/>
          <a:ext cx="8229600" cy="6444234"/>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r>
                        <a:rPr lang="en-US" dirty="0"/>
                        <a:t>Permission</a:t>
                      </a:r>
                    </a:p>
                  </a:txBody>
                  <a:tcPr/>
                </a:tc>
                <a:tc>
                  <a:txBody>
                    <a:bodyPr/>
                    <a:lstStyle/>
                    <a:p>
                      <a:r>
                        <a:rPr lang="en-US" dirty="0"/>
                        <a:t>Numeric Equivalent</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r>
                        <a:rPr lang="en-US" dirty="0">
                          <a:latin typeface="Dotum" pitchFamily="34" charset="-127"/>
                          <a:ea typeface="Dotum" pitchFamily="34" charset="-127"/>
                        </a:rPr>
                        <a:t>-rw-------</a:t>
                      </a:r>
                    </a:p>
                  </a:txBody>
                  <a:tcPr/>
                </a:tc>
                <a:tc>
                  <a:txBody>
                    <a:bodyPr/>
                    <a:lstStyle/>
                    <a:p>
                      <a:r>
                        <a:rPr lang="en-US" dirty="0"/>
                        <a:t>600</a:t>
                      </a:r>
                    </a:p>
                  </a:txBody>
                  <a:tcPr/>
                </a:tc>
                <a:tc>
                  <a:txBody>
                    <a:bodyPr/>
                    <a:lstStyle/>
                    <a:p>
                      <a:pPr marL="0" marR="0" algn="l">
                        <a:lnSpc>
                          <a:spcPts val="1630"/>
                        </a:lnSpc>
                        <a:spcBef>
                          <a:spcPts val="0"/>
                        </a:spcBef>
                        <a:spcAft>
                          <a:spcPts val="0"/>
                        </a:spcAft>
                      </a:pPr>
                      <a:r>
                        <a:rPr lang="en-US" sz="1600" dirty="0">
                          <a:latin typeface="Times New Roman"/>
                          <a:ea typeface="Times New Roman"/>
                          <a:cs typeface="Times New Roman"/>
                        </a:rPr>
                        <a:t>Owner has read and write permissions.</a:t>
                      </a:r>
                    </a:p>
                    <a:p>
                      <a:pPr marL="0" marR="0" algn="l">
                        <a:lnSpc>
                          <a:spcPts val="1630"/>
                        </a:lnSpc>
                        <a:spcBef>
                          <a:spcPts val="0"/>
                        </a:spcBef>
                        <a:spcAft>
                          <a:spcPts val="0"/>
                        </a:spcAft>
                      </a:pPr>
                      <a:endParaRPr lang="en-US" sz="1600" dirty="0">
                        <a:latin typeface="Calibri"/>
                        <a:ea typeface="Times New Roman"/>
                        <a:cs typeface="Times New Roman"/>
                      </a:endParaRPr>
                    </a:p>
                  </a:txBody>
                  <a:tcPr marL="0" marR="0" marT="0" marB="0"/>
                </a:tc>
                <a:extLst>
                  <a:ext uri="{0D108BD9-81ED-4DB2-BD59-A6C34878D82A}">
                    <a16:rowId xmlns:a16="http://schemas.microsoft.com/office/drawing/2014/main" val="10001"/>
                  </a:ext>
                </a:extLst>
              </a:tr>
              <a:tr h="370840">
                <a:tc>
                  <a:txBody>
                    <a:bodyPr/>
                    <a:lstStyle/>
                    <a:p>
                      <a:r>
                        <a:rPr lang="en-US" dirty="0"/>
                        <a:t>-rw-r—r--</a:t>
                      </a:r>
                    </a:p>
                  </a:txBody>
                  <a:tcPr/>
                </a:tc>
                <a:tc>
                  <a:txBody>
                    <a:bodyPr/>
                    <a:lstStyle/>
                    <a:p>
                      <a:r>
                        <a:rPr lang="en-US" dirty="0"/>
                        <a:t>644</a:t>
                      </a:r>
                    </a:p>
                  </a:txBody>
                  <a:tcPr/>
                </a:tc>
                <a:tc>
                  <a:txBody>
                    <a:bodyPr/>
                    <a:lstStyle/>
                    <a:p>
                      <a:pPr marL="0" marR="0" algn="just">
                        <a:lnSpc>
                          <a:spcPts val="1220"/>
                        </a:lnSpc>
                        <a:spcBef>
                          <a:spcPts val="405"/>
                        </a:spcBef>
                        <a:spcAft>
                          <a:spcPts val="0"/>
                        </a:spcAft>
                      </a:pPr>
                      <a:endParaRPr lang="en-US" sz="1000" dirty="0">
                        <a:latin typeface="Times New Roman"/>
                        <a:ea typeface="Times New Roman"/>
                        <a:cs typeface="Times New Roman"/>
                      </a:endParaRPr>
                    </a:p>
                    <a:p>
                      <a:pPr marL="0" marR="0" algn="just">
                        <a:lnSpc>
                          <a:spcPts val="1220"/>
                        </a:lnSpc>
                        <a:spcBef>
                          <a:spcPts val="405"/>
                        </a:spcBef>
                        <a:spcAft>
                          <a:spcPts val="0"/>
                        </a:spcAft>
                      </a:pPr>
                      <a:r>
                        <a:rPr lang="en-US" sz="1600" dirty="0">
                          <a:latin typeface="Times New Roman"/>
                          <a:ea typeface="Times New Roman"/>
                          <a:cs typeface="Times New Roman"/>
                        </a:rPr>
                        <a:t>Owner has read and write </a:t>
                      </a:r>
                    </a:p>
                    <a:p>
                      <a:pPr marL="0" marR="0" algn="just">
                        <a:lnSpc>
                          <a:spcPts val="1220"/>
                        </a:lnSpc>
                        <a:spcBef>
                          <a:spcPts val="405"/>
                        </a:spcBef>
                        <a:spcAft>
                          <a:spcPts val="0"/>
                        </a:spcAft>
                      </a:pPr>
                      <a:r>
                        <a:rPr lang="en-US" sz="1600" dirty="0">
                          <a:latin typeface="Times New Roman"/>
                          <a:ea typeface="Times New Roman"/>
                          <a:cs typeface="Times New Roman"/>
                        </a:rPr>
                        <a:t>permissions; group and world </a:t>
                      </a:r>
                    </a:p>
                    <a:p>
                      <a:pPr marL="0" marR="0" algn="just">
                        <a:lnSpc>
                          <a:spcPts val="1220"/>
                        </a:lnSpc>
                        <a:spcBef>
                          <a:spcPts val="405"/>
                        </a:spcBef>
                        <a:spcAft>
                          <a:spcPts val="0"/>
                        </a:spcAft>
                      </a:pPr>
                      <a:r>
                        <a:rPr lang="en-US" sz="1600" dirty="0">
                          <a:latin typeface="Times New Roman"/>
                          <a:ea typeface="Times New Roman"/>
                          <a:cs typeface="Times New Roman"/>
                        </a:rPr>
                        <a:t>have read-only</a:t>
                      </a:r>
                    </a:p>
                    <a:p>
                      <a:pPr marL="0" marR="0" algn="just">
                        <a:lnSpc>
                          <a:spcPts val="1220"/>
                        </a:lnSpc>
                        <a:spcBef>
                          <a:spcPts val="405"/>
                        </a:spcBef>
                        <a:spcAft>
                          <a:spcPts val="0"/>
                        </a:spcAft>
                      </a:pPr>
                      <a:endParaRPr lang="en-US" sz="1100" dirty="0">
                        <a:latin typeface="Calibri"/>
                        <a:ea typeface="Times New Roman"/>
                        <a:cs typeface="Times New Roman"/>
                      </a:endParaRPr>
                    </a:p>
                  </a:txBody>
                  <a:tcPr marL="0" marR="0" marT="0" marB="0"/>
                </a:tc>
                <a:extLst>
                  <a:ext uri="{0D108BD9-81ED-4DB2-BD59-A6C34878D82A}">
                    <a16:rowId xmlns:a16="http://schemas.microsoft.com/office/drawing/2014/main" val="10002"/>
                  </a:ext>
                </a:extLst>
              </a:tr>
              <a:tr h="2397760">
                <a:tc>
                  <a:txBody>
                    <a:bodyPr/>
                    <a:lstStyle/>
                    <a:p>
                      <a:r>
                        <a:rPr lang="en-US" dirty="0"/>
                        <a:t>-</a:t>
                      </a:r>
                      <a:r>
                        <a:rPr lang="en-US" dirty="0" err="1"/>
                        <a:t>rw-rw-rw</a:t>
                      </a:r>
                      <a:r>
                        <a:rPr lang="en-US" dirty="0"/>
                        <a:t>-</a:t>
                      </a:r>
                    </a:p>
                  </a:txBody>
                  <a:tcPr/>
                </a:tc>
                <a:tc>
                  <a:txBody>
                    <a:bodyPr/>
                    <a:lstStyle/>
                    <a:p>
                      <a:r>
                        <a:rPr lang="en-US" dirty="0"/>
                        <a:t>666</a:t>
                      </a:r>
                    </a:p>
                  </a:txBody>
                  <a:tcPr/>
                </a:tc>
                <a:tc>
                  <a:txBody>
                    <a:bodyPr/>
                    <a:lstStyle/>
                    <a:p>
                      <a:r>
                        <a:rPr lang="en-US" sz="1800" kern="1200" dirty="0">
                          <a:solidFill>
                            <a:schemeClr val="dk1"/>
                          </a:solidFill>
                          <a:latin typeface="+mn-lt"/>
                          <a:ea typeface="+mn-ea"/>
                          <a:cs typeface="+mn-cs"/>
                        </a:rPr>
                        <a:t>Everyone has read and write permissions. Not recommended; this combination allows the file to be accessed and changed by anyone</a:t>
                      </a:r>
                      <a:r>
                        <a:rPr lang="en-US" sz="1800" kern="1200">
                          <a:solidFill>
                            <a:schemeClr val="dk1"/>
                          </a:solidFill>
                          <a:latin typeface="+mn-lt"/>
                          <a:ea typeface="+mn-ea"/>
                          <a:cs typeface="+mn-cs"/>
                        </a:rPr>
                        <a:t>. </a:t>
                      </a:r>
                      <a:endParaRPr lang="en-US" dirty="0"/>
                    </a:p>
                  </a:txBody>
                  <a:tcPr/>
                </a:tc>
                <a:extLst>
                  <a:ext uri="{0D108BD9-81ED-4DB2-BD59-A6C34878D82A}">
                    <a16:rowId xmlns:a16="http://schemas.microsoft.com/office/drawing/2014/main" val="10003"/>
                  </a:ext>
                </a:extLst>
              </a:tr>
              <a:tr h="370840">
                <a:tc>
                  <a:txBody>
                    <a:bodyPr/>
                    <a:lstStyle/>
                    <a:p>
                      <a:r>
                        <a:rPr lang="en-US" dirty="0"/>
                        <a:t>-rwxrwxrwx</a:t>
                      </a:r>
                    </a:p>
                    <a:p>
                      <a:endParaRPr lang="en-US" dirty="0"/>
                    </a:p>
                  </a:txBody>
                  <a:tcPr/>
                </a:tc>
                <a:tc>
                  <a:txBody>
                    <a:bodyPr/>
                    <a:lstStyle/>
                    <a:p>
                      <a:r>
                        <a:rPr lang="en-US" dirty="0"/>
                        <a:t>777</a:t>
                      </a:r>
                    </a:p>
                  </a:txBody>
                  <a:tcPr/>
                </a:tc>
                <a:tc>
                  <a:txBody>
                    <a:bodyPr/>
                    <a:lstStyle/>
                    <a:p>
                      <a:r>
                        <a:rPr lang="en-US" sz="1800" kern="1200" dirty="0">
                          <a:solidFill>
                            <a:schemeClr val="dk1"/>
                          </a:solidFill>
                          <a:latin typeface="+mn-lt"/>
                          <a:ea typeface="+mn-ea"/>
                          <a:cs typeface="+mn-cs"/>
                        </a:rPr>
                        <a:t>Everyone  has read, write, and execute permissions. </a:t>
                      </a:r>
                      <a:endParaRPr lang="en-US" dirty="0"/>
                    </a:p>
                    <a:p>
                      <a:endParaRPr lang="en-US" dirty="0"/>
                    </a:p>
                    <a:p>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Wrk</a:t>
            </a:r>
            <a:r>
              <a:rPr lang="en-US" dirty="0"/>
              <a:t> 1</a:t>
            </a:r>
          </a:p>
        </p:txBody>
      </p:sp>
      <p:sp>
        <p:nvSpPr>
          <p:cNvPr id="3" name="Content Placeholder 2"/>
          <p:cNvSpPr>
            <a:spLocks noGrp="1"/>
          </p:cNvSpPr>
          <p:nvPr>
            <p:ph idx="1"/>
          </p:nvPr>
        </p:nvSpPr>
        <p:spPr/>
        <p:txBody>
          <a:bodyPr/>
          <a:lstStyle/>
          <a:p>
            <a:r>
              <a:rPr lang="en-US" dirty="0" err="1"/>
              <a:t>Mrs</a:t>
            </a:r>
            <a:r>
              <a:rPr lang="en-US" dirty="0"/>
              <a:t> Vida </a:t>
            </a:r>
            <a:r>
              <a:rPr lang="en-US" dirty="0" err="1"/>
              <a:t>Boateng</a:t>
            </a:r>
            <a:r>
              <a:rPr lang="en-US" dirty="0"/>
              <a:t> wants to create a file call </a:t>
            </a:r>
            <a:r>
              <a:rPr lang="en-US" dirty="0" err="1"/>
              <a:t>vida.bot</a:t>
            </a:r>
            <a:r>
              <a:rPr lang="en-US" dirty="0"/>
              <a:t> and make sure that the permissions of a file are set as follows: owner has read and execute, the group has read and the world has no access. Create the file and set the permissions for her</a:t>
            </a:r>
          </a:p>
        </p:txBody>
      </p:sp>
    </p:spTree>
    <p:extLst>
      <p:ext uri="{BB962C8B-B14F-4D97-AF65-F5344CB8AC3E}">
        <p14:creationId xmlns:p14="http://schemas.microsoft.com/office/powerpoint/2010/main" val="3121683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89C9E-BDA1-4242-A8A4-A7EBAC4579AC}"/>
              </a:ext>
            </a:extLst>
          </p:cNvPr>
          <p:cNvSpPr>
            <a:spLocks noGrp="1"/>
          </p:cNvSpPr>
          <p:nvPr>
            <p:ph type="title"/>
          </p:nvPr>
        </p:nvSpPr>
        <p:spPr/>
        <p:txBody>
          <a:bodyPr/>
          <a:lstStyle/>
          <a:p>
            <a:r>
              <a:rPr lang="en-US" dirty="0"/>
              <a:t>System Information Commands</a:t>
            </a:r>
            <a:endParaRPr lang="en-GH" dirty="0"/>
          </a:p>
        </p:txBody>
      </p:sp>
      <p:sp>
        <p:nvSpPr>
          <p:cNvPr id="3" name="Content Placeholder 2">
            <a:extLst>
              <a:ext uri="{FF2B5EF4-FFF2-40B4-BE49-F238E27FC236}">
                <a16:creationId xmlns:a16="http://schemas.microsoft.com/office/drawing/2014/main" id="{F4302565-1F44-4B52-B924-80C1A7B05643}"/>
              </a:ext>
            </a:extLst>
          </p:cNvPr>
          <p:cNvSpPr>
            <a:spLocks noGrp="1"/>
          </p:cNvSpPr>
          <p:nvPr>
            <p:ph idx="1"/>
          </p:nvPr>
        </p:nvSpPr>
        <p:spPr/>
        <p:txBody>
          <a:bodyPr>
            <a:normAutofit/>
          </a:bodyPr>
          <a:lstStyle/>
          <a:p>
            <a:pPr algn="l"/>
            <a:r>
              <a:rPr lang="en-US" sz="2000" b="1" i="0" u="none" strike="noStrike" baseline="0" dirty="0">
                <a:solidFill>
                  <a:srgbClr val="000000"/>
                </a:solidFill>
              </a:rPr>
              <a:t>df: </a:t>
            </a:r>
            <a:r>
              <a:rPr lang="en-US" sz="2000" b="0" i="0" u="none" strike="noStrike" baseline="0" dirty="0">
                <a:solidFill>
                  <a:srgbClr val="000000"/>
                </a:solidFill>
              </a:rPr>
              <a:t>The df command displays filesystem disk space usage for all partitions. The command df-h is probably the most useful.  It uses megabytes (M) and gigabytes (G) instead of blocks to report. (-h means </a:t>
            </a:r>
            <a:r>
              <a:rPr lang="en-GB" sz="2000" b="0" i="0" u="none" strike="noStrike" baseline="0" dirty="0">
                <a:solidFill>
                  <a:srgbClr val="000000"/>
                </a:solidFill>
              </a:rPr>
              <a:t>“human-readable.”)</a:t>
            </a:r>
          </a:p>
          <a:p>
            <a:pPr algn="l"/>
            <a:r>
              <a:rPr lang="en-US" sz="2000" b="0" i="0" u="none" strike="noStrike" baseline="0" dirty="0">
                <a:solidFill>
                  <a:srgbClr val="BCBEC1"/>
                </a:solidFill>
              </a:rPr>
              <a:t> </a:t>
            </a:r>
            <a:r>
              <a:rPr lang="en-US" sz="2000" b="1" i="0" u="none" strike="noStrike" baseline="0" dirty="0">
                <a:solidFill>
                  <a:srgbClr val="000000"/>
                </a:solidFill>
              </a:rPr>
              <a:t>free: </a:t>
            </a:r>
            <a:r>
              <a:rPr lang="en-US" sz="2000" b="0" i="0" u="none" strike="noStrike" baseline="0" dirty="0">
                <a:solidFill>
                  <a:srgbClr val="000000"/>
                </a:solidFill>
              </a:rPr>
              <a:t>The free command displays the amount of free and used memory in the system. For example, free -m gives the information using megabytes, which is probably most useful for current </a:t>
            </a:r>
            <a:r>
              <a:rPr lang="en-GB" sz="2000" b="0" i="0" u="none" strike="noStrike" baseline="0" dirty="0">
                <a:solidFill>
                  <a:srgbClr val="000000"/>
                </a:solidFill>
              </a:rPr>
              <a:t>computers.</a:t>
            </a:r>
          </a:p>
          <a:p>
            <a:pPr algn="l"/>
            <a:r>
              <a:rPr lang="en-US" sz="2000" b="1" i="0" u="none" strike="noStrike" baseline="0" dirty="0">
                <a:solidFill>
                  <a:srgbClr val="000000"/>
                </a:solidFill>
              </a:rPr>
              <a:t>top: </a:t>
            </a:r>
            <a:r>
              <a:rPr lang="en-US" sz="2000" b="0" i="0" u="none" strike="noStrike" baseline="0" dirty="0">
                <a:solidFill>
                  <a:srgbClr val="000000"/>
                </a:solidFill>
              </a:rPr>
              <a:t>The top command displays information on your Linux system, running processes, and system resources, including the CPU, RAM, swap usage, and total number of tasks being run. To exit top, press Q.</a:t>
            </a:r>
          </a:p>
          <a:p>
            <a:pPr algn="l"/>
            <a:r>
              <a:rPr lang="en-US" sz="2000" b="0" i="0" u="none" strike="noStrike" baseline="0" dirty="0">
                <a:solidFill>
                  <a:srgbClr val="BCBEC1"/>
                </a:solidFill>
              </a:rPr>
              <a:t> </a:t>
            </a:r>
            <a:r>
              <a:rPr lang="en-US" sz="2000" b="1" i="0" u="none" strike="noStrike" baseline="0" dirty="0" err="1">
                <a:solidFill>
                  <a:srgbClr val="000000"/>
                </a:solidFill>
              </a:rPr>
              <a:t>uname</a:t>
            </a:r>
            <a:r>
              <a:rPr lang="en-US" sz="2000" b="1" i="0" u="none" strike="noStrike" baseline="0" dirty="0">
                <a:solidFill>
                  <a:srgbClr val="000000"/>
                </a:solidFill>
              </a:rPr>
              <a:t> -a: </a:t>
            </a:r>
            <a:r>
              <a:rPr lang="en-US" sz="2000" b="0" i="0" u="none" strike="noStrike" baseline="0" dirty="0">
                <a:solidFill>
                  <a:srgbClr val="000000"/>
                </a:solidFill>
              </a:rPr>
              <a:t>The </a:t>
            </a:r>
            <a:r>
              <a:rPr lang="en-US" sz="2000" b="0" i="0" u="none" strike="noStrike" baseline="0" dirty="0" err="1">
                <a:solidFill>
                  <a:srgbClr val="000000"/>
                </a:solidFill>
              </a:rPr>
              <a:t>uname</a:t>
            </a:r>
            <a:r>
              <a:rPr lang="en-US" sz="2000" b="0" i="0" u="none" strike="noStrike" baseline="0" dirty="0">
                <a:solidFill>
                  <a:srgbClr val="000000"/>
                </a:solidFill>
              </a:rPr>
              <a:t> command with the -a option prints all system information, including machine name, kernel name, version, and a few other details. This command is most useful for checking which </a:t>
            </a:r>
            <a:r>
              <a:rPr lang="en-GB" sz="2000" b="0" i="0" u="none" strike="noStrike" baseline="0" dirty="0">
                <a:solidFill>
                  <a:srgbClr val="000000"/>
                </a:solidFill>
              </a:rPr>
              <a:t>kernel you’re using.</a:t>
            </a:r>
            <a:endParaRPr lang="en-GH" sz="2800" dirty="0"/>
          </a:p>
        </p:txBody>
      </p:sp>
    </p:spTree>
    <p:extLst>
      <p:ext uri="{BB962C8B-B14F-4D97-AF65-F5344CB8AC3E}">
        <p14:creationId xmlns:p14="http://schemas.microsoft.com/office/powerpoint/2010/main" val="414176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E6815-DD5A-4677-8D0C-57B57E99CD16}"/>
              </a:ext>
            </a:extLst>
          </p:cNvPr>
          <p:cNvSpPr>
            <a:spLocks noGrp="1"/>
          </p:cNvSpPr>
          <p:nvPr>
            <p:ph type="title"/>
          </p:nvPr>
        </p:nvSpPr>
        <p:spPr/>
        <p:txBody>
          <a:bodyPr/>
          <a:lstStyle/>
          <a:p>
            <a:r>
              <a:rPr lang="en-US" dirty="0"/>
              <a:t>System Information commands</a:t>
            </a:r>
            <a:endParaRPr lang="en-GH" dirty="0"/>
          </a:p>
        </p:txBody>
      </p:sp>
      <p:sp>
        <p:nvSpPr>
          <p:cNvPr id="3" name="Content Placeholder 2">
            <a:extLst>
              <a:ext uri="{FF2B5EF4-FFF2-40B4-BE49-F238E27FC236}">
                <a16:creationId xmlns:a16="http://schemas.microsoft.com/office/drawing/2014/main" id="{B83985BA-FA9A-41EC-9F50-965AE99B4B7F}"/>
              </a:ext>
            </a:extLst>
          </p:cNvPr>
          <p:cNvSpPr>
            <a:spLocks noGrp="1"/>
          </p:cNvSpPr>
          <p:nvPr>
            <p:ph idx="1"/>
          </p:nvPr>
        </p:nvSpPr>
        <p:spPr/>
        <p:txBody>
          <a:bodyPr>
            <a:normAutofit/>
          </a:bodyPr>
          <a:lstStyle/>
          <a:p>
            <a:pPr marL="0" indent="0" algn="l">
              <a:buNone/>
            </a:pPr>
            <a:endParaRPr lang="en-US" sz="2000" b="0" i="0" u="none" strike="noStrike" baseline="0" dirty="0"/>
          </a:p>
          <a:p>
            <a:pPr algn="l"/>
            <a:r>
              <a:rPr lang="en-US" sz="2000" b="1" i="0" u="none" strike="noStrike" baseline="0" dirty="0">
                <a:solidFill>
                  <a:srgbClr val="000000"/>
                </a:solidFill>
              </a:rPr>
              <a:t>ifconfig: </a:t>
            </a:r>
            <a:r>
              <a:rPr lang="en-US" sz="2000" b="0" i="0" u="none" strike="noStrike" baseline="0" dirty="0">
                <a:solidFill>
                  <a:srgbClr val="000000"/>
                </a:solidFill>
              </a:rPr>
              <a:t>This reports on your system’s network interfaces.</a:t>
            </a:r>
          </a:p>
          <a:p>
            <a:pPr algn="l"/>
            <a:r>
              <a:rPr lang="en-US" sz="2000" b="0" i="0" u="none" strike="noStrike" baseline="0" dirty="0">
                <a:solidFill>
                  <a:srgbClr val="BCBEC1"/>
                </a:solidFill>
              </a:rPr>
              <a:t> </a:t>
            </a:r>
            <a:r>
              <a:rPr lang="en-US" sz="2000" b="1" i="0" u="none" strike="noStrike" baseline="0" dirty="0" err="1">
                <a:solidFill>
                  <a:srgbClr val="000000"/>
                </a:solidFill>
              </a:rPr>
              <a:t>iwconfig</a:t>
            </a:r>
            <a:r>
              <a:rPr lang="en-US" sz="2000" b="1" i="0" u="none" strike="noStrike" baseline="0" dirty="0">
                <a:solidFill>
                  <a:srgbClr val="000000"/>
                </a:solidFill>
              </a:rPr>
              <a:t>: </a:t>
            </a:r>
            <a:r>
              <a:rPr lang="en-US" sz="2000" b="0" i="0" u="none" strike="noStrike" baseline="0" dirty="0">
                <a:solidFill>
                  <a:srgbClr val="000000"/>
                </a:solidFill>
              </a:rPr>
              <a:t>The </a:t>
            </a:r>
            <a:r>
              <a:rPr lang="en-US" sz="2000" b="0" i="0" u="none" strike="noStrike" baseline="0" dirty="0" err="1">
                <a:solidFill>
                  <a:srgbClr val="000000"/>
                </a:solidFill>
              </a:rPr>
              <a:t>iwconfig</a:t>
            </a:r>
            <a:r>
              <a:rPr lang="en-US" sz="2000" b="0" i="0" u="none" strike="noStrike" baseline="0" dirty="0">
                <a:solidFill>
                  <a:srgbClr val="000000"/>
                </a:solidFill>
              </a:rPr>
              <a:t> command shows you any wireless network adapters and the wireless-specific information from them, such as </a:t>
            </a:r>
            <a:r>
              <a:rPr lang="en-GB" sz="2000" b="0" i="0" u="none" strike="noStrike" baseline="0" dirty="0">
                <a:solidFill>
                  <a:srgbClr val="000000"/>
                </a:solidFill>
              </a:rPr>
              <a:t>speed and network connected.</a:t>
            </a:r>
          </a:p>
          <a:p>
            <a:pPr algn="l"/>
            <a:r>
              <a:rPr lang="en-US" sz="2000" b="0" i="0" u="none" strike="noStrike" baseline="0" dirty="0">
                <a:solidFill>
                  <a:srgbClr val="BCBEC1"/>
                </a:solidFill>
              </a:rPr>
              <a:t> </a:t>
            </a:r>
            <a:r>
              <a:rPr lang="en-US" sz="2000" b="1" i="0" u="none" strike="noStrike" baseline="0" dirty="0" err="1">
                <a:solidFill>
                  <a:srgbClr val="000000"/>
                </a:solidFill>
              </a:rPr>
              <a:t>ps</a:t>
            </a:r>
            <a:r>
              <a:rPr lang="en-US" sz="2000" b="1" i="0" u="none" strike="noStrike" baseline="0" dirty="0">
                <a:solidFill>
                  <a:srgbClr val="000000"/>
                </a:solidFill>
              </a:rPr>
              <a:t>: </a:t>
            </a:r>
            <a:r>
              <a:rPr lang="en-US" sz="2000" b="0" i="0" u="none" strike="noStrike" baseline="0" dirty="0">
                <a:solidFill>
                  <a:srgbClr val="000000"/>
                </a:solidFill>
              </a:rPr>
              <a:t>The </a:t>
            </a:r>
            <a:r>
              <a:rPr lang="en-US" sz="2000" b="0" i="0" u="none" strike="noStrike" baseline="0" dirty="0" err="1">
                <a:solidFill>
                  <a:srgbClr val="000000"/>
                </a:solidFill>
              </a:rPr>
              <a:t>ps</a:t>
            </a:r>
            <a:r>
              <a:rPr lang="en-US" sz="2000" b="0" i="0" u="none" strike="noStrike" baseline="0" dirty="0">
                <a:solidFill>
                  <a:srgbClr val="000000"/>
                </a:solidFill>
              </a:rPr>
              <a:t> command allows you to view all the processes running on </a:t>
            </a:r>
            <a:r>
              <a:rPr lang="en-GB" sz="2000" b="0" i="0" u="none" strike="noStrike" baseline="0" dirty="0">
                <a:solidFill>
                  <a:srgbClr val="000000"/>
                </a:solidFill>
              </a:rPr>
              <a:t>the machine.</a:t>
            </a:r>
            <a:endParaRPr lang="en-GH" sz="2800" dirty="0"/>
          </a:p>
        </p:txBody>
      </p:sp>
    </p:spTree>
    <p:extLst>
      <p:ext uri="{BB962C8B-B14F-4D97-AF65-F5344CB8AC3E}">
        <p14:creationId xmlns:p14="http://schemas.microsoft.com/office/powerpoint/2010/main" val="637247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4170D-2D25-4EF3-9A3B-871D3608EC04}"/>
              </a:ext>
            </a:extLst>
          </p:cNvPr>
          <p:cNvSpPr>
            <a:spLocks noGrp="1"/>
          </p:cNvSpPr>
          <p:nvPr>
            <p:ph type="title"/>
          </p:nvPr>
        </p:nvSpPr>
        <p:spPr>
          <a:xfrm>
            <a:off x="1269876" y="2492896"/>
            <a:ext cx="10157354" cy="1397000"/>
          </a:xfrm>
        </p:spPr>
        <p:txBody>
          <a:bodyPr/>
          <a:lstStyle/>
          <a:p>
            <a:pPr algn="ctr"/>
            <a:r>
              <a:rPr lang="en-US" dirty="0"/>
              <a:t>END OF LESSON</a:t>
            </a:r>
            <a:endParaRPr lang="en-GH" dirty="0"/>
          </a:p>
        </p:txBody>
      </p:sp>
    </p:spTree>
    <p:extLst>
      <p:ext uri="{BB962C8B-B14F-4D97-AF65-F5344CB8AC3E}">
        <p14:creationId xmlns:p14="http://schemas.microsoft.com/office/powerpoint/2010/main" val="3306887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FCB52-E19E-4EEB-81F1-28BC5C8D5840}"/>
              </a:ext>
            </a:extLst>
          </p:cNvPr>
          <p:cNvSpPr>
            <a:spLocks noGrp="1"/>
          </p:cNvSpPr>
          <p:nvPr>
            <p:ph type="title"/>
          </p:nvPr>
        </p:nvSpPr>
        <p:spPr/>
        <p:txBody>
          <a:bodyPr/>
          <a:lstStyle/>
          <a:p>
            <a:r>
              <a:rPr lang="en-US" dirty="0"/>
              <a:t>Changing directory in Linux Terminal</a:t>
            </a:r>
            <a:endParaRPr lang="en-GH" dirty="0"/>
          </a:p>
        </p:txBody>
      </p:sp>
      <p:sp>
        <p:nvSpPr>
          <p:cNvPr id="3" name="Content Placeholder 2">
            <a:extLst>
              <a:ext uri="{FF2B5EF4-FFF2-40B4-BE49-F238E27FC236}">
                <a16:creationId xmlns:a16="http://schemas.microsoft.com/office/drawing/2014/main" id="{9A52E3A8-EF55-415D-A126-1CC2B5BC0223}"/>
              </a:ext>
            </a:extLst>
          </p:cNvPr>
          <p:cNvSpPr>
            <a:spLocks noGrp="1"/>
          </p:cNvSpPr>
          <p:nvPr>
            <p:ph idx="1"/>
          </p:nvPr>
        </p:nvSpPr>
        <p:spPr>
          <a:xfrm>
            <a:off x="1117309" y="1700808"/>
            <a:ext cx="10157354" cy="5080992"/>
          </a:xfrm>
        </p:spPr>
        <p:txBody>
          <a:bodyPr>
            <a:normAutofit fontScale="92500" lnSpcReduction="10000"/>
          </a:bodyPr>
          <a:lstStyle/>
          <a:p>
            <a:pPr algn="l"/>
            <a:r>
              <a:rPr lang="en-US" sz="2000" b="0" i="0" u="none" strike="noStrike" baseline="0" dirty="0"/>
              <a:t>To  move to a different directory: </a:t>
            </a:r>
            <a:r>
              <a:rPr lang="en-GB" sz="2000" b="1" i="0" u="none" strike="noStrike" baseline="0" dirty="0" err="1"/>
              <a:t>username@computer</a:t>
            </a:r>
            <a:r>
              <a:rPr lang="en-GB" sz="2000" b="1" i="0" u="none" strike="noStrike" baseline="0" dirty="0"/>
              <a:t>:~$ cd Desktop</a:t>
            </a:r>
          </a:p>
          <a:p>
            <a:pPr algn="l"/>
            <a:r>
              <a:rPr lang="en-US" sz="2000" b="0" i="0" u="none" strike="noStrike" baseline="0" dirty="0"/>
              <a:t>The</a:t>
            </a:r>
            <a:r>
              <a:rPr lang="en-US" sz="2000" b="1" i="0" u="none" strike="noStrike" baseline="0" dirty="0"/>
              <a:t> cd </a:t>
            </a:r>
            <a:r>
              <a:rPr lang="en-US" sz="2000" b="0" i="0" u="none" strike="noStrike" baseline="0" dirty="0"/>
              <a:t>command changes the directory to the place you specify after the command (in this case, the desktop directory). </a:t>
            </a:r>
          </a:p>
          <a:p>
            <a:r>
              <a:rPr lang="en-US" sz="2000" dirty="0"/>
              <a:t>To return to the home directory immediately: </a:t>
            </a:r>
            <a:r>
              <a:rPr lang="en-US" sz="2000" b="1" dirty="0"/>
              <a:t>cd ~ </a:t>
            </a:r>
            <a:r>
              <a:rPr lang="en-US" sz="2000" dirty="0"/>
              <a:t>OR</a:t>
            </a:r>
            <a:r>
              <a:rPr lang="en-US" sz="2000" b="1" dirty="0"/>
              <a:t> cd</a:t>
            </a:r>
          </a:p>
          <a:p>
            <a:r>
              <a:rPr lang="en-US" sz="2000" dirty="0"/>
              <a:t>To change into the root directory of Linux file system: </a:t>
            </a:r>
            <a:r>
              <a:rPr lang="en-US" sz="2000" b="1" dirty="0"/>
              <a:t>cd /.</a:t>
            </a:r>
          </a:p>
          <a:p>
            <a:r>
              <a:rPr lang="en-US" sz="2000" dirty="0"/>
              <a:t>To navigate up one directory level up: </a:t>
            </a:r>
            <a:r>
              <a:rPr lang="en-US" sz="2000" b="1" dirty="0"/>
              <a:t>cd ..</a:t>
            </a:r>
          </a:p>
          <a:p>
            <a:r>
              <a:rPr lang="en-US" sz="2000" dirty="0"/>
              <a:t>To go back to the previous directory: </a:t>
            </a:r>
            <a:r>
              <a:rPr lang="en-US" sz="2000" b="1" dirty="0"/>
              <a:t>cd –</a:t>
            </a:r>
          </a:p>
          <a:p>
            <a:r>
              <a:rPr lang="en-US" sz="2000" dirty="0"/>
              <a:t>When inside a directory, you may want to have a quick look at the contents of a text file. To do this, use the cat command: </a:t>
            </a:r>
          </a:p>
          <a:p>
            <a:pPr marL="0" indent="0">
              <a:buNone/>
            </a:pPr>
            <a:r>
              <a:rPr lang="en-US" sz="2000" b="1" dirty="0"/>
              <a:t>	</a:t>
            </a:r>
            <a:r>
              <a:rPr lang="en-US" sz="2000" b="1" dirty="0" err="1"/>
              <a:t>username@computer</a:t>
            </a:r>
            <a:r>
              <a:rPr lang="en-US" sz="2000" b="1" dirty="0"/>
              <a:t>:~$ cat myfile.txt</a:t>
            </a:r>
          </a:p>
          <a:p>
            <a:r>
              <a:rPr lang="en-US" sz="2000" dirty="0"/>
              <a:t>This command prints the contents of the file on the screen (a more correct way to say this in computer geek jargon would be “outputs to the screen”).</a:t>
            </a:r>
            <a:endParaRPr lang="en-US" sz="2000" b="1" dirty="0"/>
          </a:p>
          <a:p>
            <a:endParaRPr lang="en-GH" sz="2000" b="1" dirty="0"/>
          </a:p>
        </p:txBody>
      </p:sp>
    </p:spTree>
    <p:extLst>
      <p:ext uri="{BB962C8B-B14F-4D97-AF65-F5344CB8AC3E}">
        <p14:creationId xmlns:p14="http://schemas.microsoft.com/office/powerpoint/2010/main" val="97083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1B8C4-C627-428E-8C05-39E6AF2D9DB8}"/>
              </a:ext>
            </a:extLst>
          </p:cNvPr>
          <p:cNvSpPr>
            <a:spLocks noGrp="1"/>
          </p:cNvSpPr>
          <p:nvPr>
            <p:ph type="title"/>
          </p:nvPr>
        </p:nvSpPr>
        <p:spPr/>
        <p:txBody>
          <a:bodyPr/>
          <a:lstStyle/>
          <a:p>
            <a:r>
              <a:rPr lang="en-US" dirty="0"/>
              <a:t>Running Superuser Commands</a:t>
            </a:r>
            <a:endParaRPr lang="en-GH" dirty="0"/>
          </a:p>
        </p:txBody>
      </p:sp>
      <p:sp>
        <p:nvSpPr>
          <p:cNvPr id="3" name="Content Placeholder 2">
            <a:extLst>
              <a:ext uri="{FF2B5EF4-FFF2-40B4-BE49-F238E27FC236}">
                <a16:creationId xmlns:a16="http://schemas.microsoft.com/office/drawing/2014/main" id="{456F9407-BFD3-4F3E-9753-047A9F724D91}"/>
              </a:ext>
            </a:extLst>
          </p:cNvPr>
          <p:cNvSpPr>
            <a:spLocks noGrp="1"/>
          </p:cNvSpPr>
          <p:nvPr>
            <p:ph idx="1"/>
          </p:nvPr>
        </p:nvSpPr>
        <p:spPr/>
        <p:txBody>
          <a:bodyPr>
            <a:normAutofit lnSpcReduction="10000"/>
          </a:bodyPr>
          <a:lstStyle/>
          <a:p>
            <a:pPr algn="l"/>
            <a:r>
              <a:rPr lang="en-US" sz="2000" b="0" i="0" u="none" strike="noStrike" baseline="0" dirty="0"/>
              <a:t>When you log in to your computer, the account you use is a normal user account. This account is restricted from performing various system administration tasks. </a:t>
            </a:r>
          </a:p>
          <a:p>
            <a:pPr algn="l"/>
            <a:r>
              <a:rPr lang="en-US" sz="2000" b="0" i="0" u="none" strike="noStrike" baseline="0" dirty="0"/>
              <a:t>The security model behind Ubuntu has you run as a normal user all the time and dip into the system administrator account only when you need to. </a:t>
            </a:r>
          </a:p>
          <a:p>
            <a:pPr algn="l"/>
            <a:r>
              <a:rPr lang="en-US" sz="2000" b="0" i="0" u="none" strike="noStrike" baseline="0" dirty="0"/>
              <a:t>This prevents accidental changes or malicious installation of unwanted programs and similar things.</a:t>
            </a:r>
          </a:p>
          <a:p>
            <a:pPr algn="l"/>
            <a:r>
              <a:rPr lang="en-US" sz="2000" b="0" i="0" u="none" strike="noStrike" baseline="0" dirty="0"/>
              <a:t>To jump to this superuser account when using the terminal, put the </a:t>
            </a:r>
            <a:r>
              <a:rPr lang="en-US" sz="2000" b="1" i="0" u="none" strike="noStrike" baseline="0" dirty="0" err="1"/>
              <a:t>sudo</a:t>
            </a:r>
            <a:r>
              <a:rPr lang="en-US" sz="2000" dirty="0"/>
              <a:t> </a:t>
            </a:r>
            <a:r>
              <a:rPr lang="en-US" sz="2000" b="0" i="0" u="none" strike="noStrike" baseline="0" dirty="0"/>
              <a:t>command before the command you want to run. </a:t>
            </a:r>
          </a:p>
          <a:p>
            <a:pPr algn="l"/>
            <a:r>
              <a:rPr lang="en-US" sz="2000" b="0" i="0" u="none" strike="noStrike" baseline="0" dirty="0"/>
              <a:t>As an example, if you want to restart the networking system from the command line, run:</a:t>
            </a:r>
          </a:p>
          <a:p>
            <a:pPr marL="0" indent="0" algn="l">
              <a:buNone/>
            </a:pPr>
            <a:r>
              <a:rPr lang="en-US" sz="2000" b="0" i="0" u="none" strike="noStrike" baseline="0" dirty="0"/>
              <a:t>	</a:t>
            </a:r>
            <a:r>
              <a:rPr lang="en-US" sz="2000" b="1" i="0" u="none" strike="noStrike" baseline="0" dirty="0" err="1"/>
              <a:t>username@computer</a:t>
            </a:r>
            <a:r>
              <a:rPr lang="en-US" sz="2000" b="1" i="0" u="none" strike="noStrike" baseline="0" dirty="0"/>
              <a:t>:~$ </a:t>
            </a:r>
            <a:r>
              <a:rPr lang="en-US" sz="2000" b="1" i="0" u="none" strike="noStrike" baseline="0" dirty="0" err="1"/>
              <a:t>sudo</a:t>
            </a:r>
            <a:r>
              <a:rPr lang="en-US" sz="2000" b="1" i="0" u="none" strike="noStrike" baseline="0" dirty="0"/>
              <a:t> apt-get install </a:t>
            </a:r>
            <a:r>
              <a:rPr lang="en-US" sz="2000" b="1" i="0" u="none" strike="noStrike" baseline="0" dirty="0" err="1"/>
              <a:t>byobu</a:t>
            </a:r>
            <a:endParaRPr lang="en-GH" sz="2800" b="1" dirty="0"/>
          </a:p>
        </p:txBody>
      </p:sp>
    </p:spTree>
    <p:extLst>
      <p:ext uri="{BB962C8B-B14F-4D97-AF65-F5344CB8AC3E}">
        <p14:creationId xmlns:p14="http://schemas.microsoft.com/office/powerpoint/2010/main" val="2034002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A3175-4701-47C6-BCD2-7F47E1926D90}"/>
              </a:ext>
            </a:extLst>
          </p:cNvPr>
          <p:cNvSpPr>
            <a:spLocks noGrp="1"/>
          </p:cNvSpPr>
          <p:nvPr>
            <p:ph type="title"/>
          </p:nvPr>
        </p:nvSpPr>
        <p:spPr/>
        <p:txBody>
          <a:bodyPr/>
          <a:lstStyle/>
          <a:p>
            <a:r>
              <a:rPr lang="en-US" dirty="0"/>
              <a:t>Running Superuser commands</a:t>
            </a:r>
            <a:endParaRPr lang="en-GH" dirty="0"/>
          </a:p>
        </p:txBody>
      </p:sp>
      <p:sp>
        <p:nvSpPr>
          <p:cNvPr id="3" name="Content Placeholder 2">
            <a:extLst>
              <a:ext uri="{FF2B5EF4-FFF2-40B4-BE49-F238E27FC236}">
                <a16:creationId xmlns:a16="http://schemas.microsoft.com/office/drawing/2014/main" id="{91A29CFB-8981-40C0-9493-370B1DA2724B}"/>
              </a:ext>
            </a:extLst>
          </p:cNvPr>
          <p:cNvSpPr>
            <a:spLocks noGrp="1"/>
          </p:cNvSpPr>
          <p:nvPr>
            <p:ph idx="1"/>
          </p:nvPr>
        </p:nvSpPr>
        <p:spPr/>
        <p:txBody>
          <a:bodyPr>
            <a:normAutofit/>
          </a:bodyPr>
          <a:lstStyle/>
          <a:p>
            <a:pPr algn="l"/>
            <a:r>
              <a:rPr lang="en-US" sz="2000" b="0" i="0" u="none" strike="noStrike" baseline="0" dirty="0"/>
              <a:t>The command to the right of </a:t>
            </a:r>
            <a:r>
              <a:rPr lang="en-US" sz="2000" b="0" i="0" u="none" strike="noStrike" baseline="0" dirty="0" err="1"/>
              <a:t>sudo</a:t>
            </a:r>
            <a:r>
              <a:rPr lang="en-US" sz="2000" b="0" i="0" u="none" strike="noStrike" baseline="0" dirty="0"/>
              <a:t> is the command that should be run as the administrator, but </a:t>
            </a:r>
            <a:r>
              <a:rPr lang="en-US" sz="2000" b="0" i="0" u="none" strike="noStrike" baseline="0" dirty="0" err="1"/>
              <a:t>sudo</a:t>
            </a:r>
            <a:r>
              <a:rPr lang="en-US" sz="2000" b="0" i="0" u="none" strike="noStrike" baseline="0" dirty="0"/>
              <a:t> lets you run the command as the current user.</a:t>
            </a:r>
          </a:p>
          <a:p>
            <a:pPr algn="l"/>
            <a:r>
              <a:rPr lang="en-US" sz="2000" b="0" i="0" u="none" strike="noStrike" baseline="0" dirty="0"/>
              <a:t>When you run the above command, you are asked for the administrator password. </a:t>
            </a:r>
          </a:p>
          <a:p>
            <a:pPr algn="l"/>
            <a:r>
              <a:rPr lang="en-US" sz="2000" b="0" i="0" u="none" strike="noStrike" baseline="0" dirty="0"/>
              <a:t>This is the same password as the one you established for the first user you added when you installed Ubuntu on the computer. </a:t>
            </a:r>
          </a:p>
          <a:p>
            <a:pPr algn="l"/>
            <a:r>
              <a:rPr lang="en-US" sz="2000" b="0" i="0" u="none" strike="noStrike" baseline="0" dirty="0"/>
              <a:t>If you are using that user’s account, just enter your normal password. In this instance, you are installing </a:t>
            </a:r>
            <a:r>
              <a:rPr lang="en-US" sz="2000" b="0" i="0" u="none" strike="noStrike" baseline="0" dirty="0" err="1"/>
              <a:t>byobu</a:t>
            </a:r>
            <a:r>
              <a:rPr lang="en-US" sz="2000" b="0" i="0" u="none" strike="noStrike" baseline="0" dirty="0"/>
              <a:t>, which you can use to make your life in </a:t>
            </a:r>
            <a:r>
              <a:rPr lang="en-GB" sz="2000" b="0" i="0" u="none" strike="noStrike" baseline="0" dirty="0"/>
              <a:t>the terminal easier.</a:t>
            </a:r>
            <a:endParaRPr lang="en-GH" sz="2800" dirty="0"/>
          </a:p>
        </p:txBody>
      </p:sp>
    </p:spTree>
    <p:extLst>
      <p:ext uri="{BB962C8B-B14F-4D97-AF65-F5344CB8AC3E}">
        <p14:creationId xmlns:p14="http://schemas.microsoft.com/office/powerpoint/2010/main" val="2928101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9A7B2-2950-4C09-BD30-AB249C8B800A}"/>
              </a:ext>
            </a:extLst>
          </p:cNvPr>
          <p:cNvSpPr>
            <a:spLocks noGrp="1"/>
          </p:cNvSpPr>
          <p:nvPr>
            <p:ph type="title"/>
          </p:nvPr>
        </p:nvSpPr>
        <p:spPr/>
        <p:txBody>
          <a:bodyPr/>
          <a:lstStyle/>
          <a:p>
            <a:r>
              <a:rPr lang="en-US" dirty="0"/>
              <a:t>Finding Help</a:t>
            </a:r>
            <a:endParaRPr lang="en-GH" dirty="0"/>
          </a:p>
        </p:txBody>
      </p:sp>
      <p:sp>
        <p:nvSpPr>
          <p:cNvPr id="3" name="Content Placeholder 2">
            <a:extLst>
              <a:ext uri="{FF2B5EF4-FFF2-40B4-BE49-F238E27FC236}">
                <a16:creationId xmlns:a16="http://schemas.microsoft.com/office/drawing/2014/main" id="{84BEE90E-89AB-4DC9-A02B-C2ADB4BFC3AD}"/>
              </a:ext>
            </a:extLst>
          </p:cNvPr>
          <p:cNvSpPr>
            <a:spLocks noGrp="1"/>
          </p:cNvSpPr>
          <p:nvPr>
            <p:ph idx="1"/>
          </p:nvPr>
        </p:nvSpPr>
        <p:spPr>
          <a:xfrm>
            <a:off x="1117309" y="1473200"/>
            <a:ext cx="10157354" cy="5556200"/>
          </a:xfrm>
        </p:spPr>
        <p:txBody>
          <a:bodyPr>
            <a:normAutofit lnSpcReduction="10000"/>
          </a:bodyPr>
          <a:lstStyle/>
          <a:p>
            <a:pPr algn="l"/>
            <a:r>
              <a:rPr lang="en-US" sz="2000" b="0" i="0" u="none" strike="noStrike" baseline="0" dirty="0"/>
              <a:t>Each command on your computer includes a manual page—or man page—that contains a list of the options available. </a:t>
            </a:r>
          </a:p>
          <a:p>
            <a:pPr algn="l"/>
            <a:r>
              <a:rPr lang="en-US" sz="2000" b="0" i="0" u="none" strike="noStrike" baseline="0" dirty="0"/>
              <a:t>Man pages are traditionally rather terse and intended only for referencing the different ways the command should be used. </a:t>
            </a:r>
          </a:p>
          <a:p>
            <a:pPr algn="l"/>
            <a:r>
              <a:rPr lang="en-US" sz="2000" b="0" i="0" u="none" strike="noStrike" baseline="0" dirty="0"/>
              <a:t>For a friendlier introduction to using commands, we recommend a Google search.</a:t>
            </a:r>
          </a:p>
          <a:p>
            <a:pPr algn="l"/>
            <a:r>
              <a:rPr lang="en-US" sz="2000" b="0" i="0" u="none" strike="noStrike" baseline="0" dirty="0"/>
              <a:t>To view a man page (such as the man page for ls), run:</a:t>
            </a:r>
          </a:p>
          <a:p>
            <a:pPr marL="0" indent="0" algn="l">
              <a:buNone/>
            </a:pPr>
            <a:r>
              <a:rPr lang="en-GB" sz="2000" b="0" i="0" u="none" strike="noStrike" baseline="0" dirty="0"/>
              <a:t>	</a:t>
            </a:r>
            <a:r>
              <a:rPr lang="en-GB" sz="2000" b="1" i="0" u="none" strike="noStrike" baseline="0" dirty="0" err="1"/>
              <a:t>username@computer</a:t>
            </a:r>
            <a:r>
              <a:rPr lang="en-GB" sz="2000" b="1" i="0" u="none" strike="noStrike" baseline="0" dirty="0"/>
              <a:t>:~$ man ls</a:t>
            </a:r>
          </a:p>
          <a:p>
            <a:pPr algn="l"/>
            <a:r>
              <a:rPr lang="en-US" sz="2000" b="0" i="0" u="none" strike="noStrike" baseline="0" dirty="0"/>
              <a:t>The man page command itself has a number of options (run man </a:t>
            </a:r>
            <a:r>
              <a:rPr lang="en-US" sz="2000" b="0" i="0" u="none" strike="noStrike" baseline="0" dirty="0" err="1"/>
              <a:t>man</a:t>
            </a:r>
            <a:r>
              <a:rPr lang="en-US" sz="2000" b="0" i="0" u="none" strike="noStrike" baseline="0" dirty="0"/>
              <a:t> to see them), and one of the most useful is -k. This option allows you to search the man pages for a specific word. This is useful when you don’t remember the command. </a:t>
            </a:r>
          </a:p>
          <a:p>
            <a:pPr algn="l"/>
            <a:r>
              <a:rPr lang="en-US" sz="2000" b="0" i="0" u="none" strike="noStrike" baseline="0" dirty="0"/>
              <a:t>As an example, you could find all commands related to </a:t>
            </a:r>
            <a:r>
              <a:rPr lang="en-GB" sz="2000" b="0" i="0" u="none" strike="noStrike" baseline="0" dirty="0"/>
              <a:t>processes by running:</a:t>
            </a:r>
          </a:p>
          <a:p>
            <a:pPr marL="0" indent="0" algn="l">
              <a:buNone/>
            </a:pPr>
            <a:r>
              <a:rPr lang="en-GB" sz="2000" b="0" i="0" u="none" strike="noStrike" baseline="0" dirty="0"/>
              <a:t>	</a:t>
            </a:r>
            <a:r>
              <a:rPr lang="en-GB" sz="2000" b="0" i="0" u="none" strike="noStrike" baseline="0" dirty="0" err="1"/>
              <a:t>username@computer</a:t>
            </a:r>
            <a:r>
              <a:rPr lang="en-GB" sz="2000" b="0" i="0" u="none" strike="noStrike" baseline="0" dirty="0"/>
              <a:t>:~$ man -k processes</a:t>
            </a:r>
            <a:endParaRPr lang="en-GH" sz="2800" b="1" dirty="0"/>
          </a:p>
        </p:txBody>
      </p:sp>
    </p:spTree>
    <p:extLst>
      <p:ext uri="{BB962C8B-B14F-4D97-AF65-F5344CB8AC3E}">
        <p14:creationId xmlns:p14="http://schemas.microsoft.com/office/powerpoint/2010/main" val="1043617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file </a:t>
            </a:r>
          </a:p>
        </p:txBody>
      </p:sp>
      <p:sp>
        <p:nvSpPr>
          <p:cNvPr id="3" name="Content Placeholder 2"/>
          <p:cNvSpPr>
            <a:spLocks noGrp="1"/>
          </p:cNvSpPr>
          <p:nvPr>
            <p:ph idx="1"/>
          </p:nvPr>
        </p:nvSpPr>
        <p:spPr>
          <a:xfrm>
            <a:off x="1117309" y="1473200"/>
            <a:ext cx="10157354" cy="5384800"/>
          </a:xfrm>
        </p:spPr>
        <p:txBody>
          <a:bodyPr>
            <a:normAutofit/>
          </a:bodyPr>
          <a:lstStyle/>
          <a:p>
            <a:r>
              <a:rPr lang="en-US" sz="2000" b="0" i="0" u="none" strike="noStrike" baseline="0" dirty="0"/>
              <a:t>To create a new empty file simply run the touch command followed by the name of the file you want to create</a:t>
            </a:r>
          </a:p>
          <a:p>
            <a:pPr marL="0" indent="0">
              <a:buNone/>
            </a:pPr>
            <a:r>
              <a:rPr lang="en-US" sz="2000" b="1" i="0" u="none" strike="noStrike" baseline="0" dirty="0"/>
              <a:t>	$ touch file1.txt</a:t>
            </a:r>
          </a:p>
          <a:p>
            <a:r>
              <a:rPr lang="en-US" sz="2000" i="0" u="none" strike="noStrike" baseline="0" dirty="0"/>
              <a:t>To create multiple files at once, specify the file names separated by space:</a:t>
            </a:r>
          </a:p>
          <a:p>
            <a:pPr marL="0" indent="0">
              <a:buNone/>
            </a:pPr>
            <a:r>
              <a:rPr lang="en-US" sz="2000" b="1" i="0" u="none" strike="noStrike" baseline="0" dirty="0"/>
              <a:t>	$ touch file1.txt file2.txt file3.txt</a:t>
            </a:r>
          </a:p>
          <a:p>
            <a:r>
              <a:rPr lang="en-US" sz="2000" i="0" u="none" strike="noStrike" baseline="0" dirty="0"/>
              <a:t>The cat command is mainly used to read and concatenate files, but it can also be used for creating new files.</a:t>
            </a:r>
          </a:p>
          <a:p>
            <a:r>
              <a:rPr lang="en-US" sz="2000" i="0" u="none" strike="noStrike" baseline="0" dirty="0"/>
              <a:t>To create a new file run the cat command followed by the redirection operator &gt; and the name of the file you want to create. Press Enter type the text and once you are done press the CRTL+D to save the files.</a:t>
            </a:r>
          </a:p>
          <a:p>
            <a:pPr marL="0" indent="0">
              <a:buNone/>
            </a:pPr>
            <a:r>
              <a:rPr lang="en-GB" sz="2000" b="1" i="0" dirty="0">
                <a:solidFill>
                  <a:srgbClr val="1F2937"/>
                </a:solidFill>
                <a:effectLst/>
              </a:rPr>
              <a:t>	$ cat &gt; file4.txt</a:t>
            </a:r>
            <a:endParaRPr lang="en-US" sz="2000" b="1" i="0" u="none" strike="noStrike" baseline="0" dirty="0"/>
          </a:p>
          <a:p>
            <a:pPr marL="0" indent="0">
              <a:buNone/>
            </a:pPr>
            <a:endParaRPr lang="en-US" sz="1800" b="1" i="0" u="none" strike="noStrike" baseline="0" dirty="0">
              <a:latin typeface="Minion-Regular"/>
            </a:endParaRPr>
          </a:p>
          <a:p>
            <a:endParaRPr lang="en-US" sz="1800" b="0" i="0" u="none" strike="noStrike" baseline="0" dirty="0">
              <a:latin typeface="Minion-Regular"/>
            </a:endParaRPr>
          </a:p>
          <a:p>
            <a:pPr algn="l"/>
            <a:endParaRPr lang="en-US" dirty="0"/>
          </a:p>
        </p:txBody>
      </p:sp>
    </p:spTree>
    <p:extLst>
      <p:ext uri="{BB962C8B-B14F-4D97-AF65-F5344CB8AC3E}">
        <p14:creationId xmlns:p14="http://schemas.microsoft.com/office/powerpoint/2010/main" val="1627192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6D666D-59A3-498A-B46B-D724D0DE4303}"/>
              </a:ext>
            </a:extLst>
          </p:cNvPr>
          <p:cNvSpPr>
            <a:spLocks noGrp="1"/>
          </p:cNvSpPr>
          <p:nvPr>
            <p:ph idx="1"/>
          </p:nvPr>
        </p:nvSpPr>
        <p:spPr>
          <a:xfrm>
            <a:off x="1117309" y="404664"/>
            <a:ext cx="10157354" cy="6552728"/>
          </a:xfrm>
        </p:spPr>
        <p:txBody>
          <a:bodyPr>
            <a:normAutofit fontScale="70000" lnSpcReduction="20000"/>
          </a:bodyPr>
          <a:lstStyle/>
          <a:p>
            <a:pPr marL="0" indent="0">
              <a:buNone/>
            </a:pPr>
            <a:r>
              <a:rPr lang="en-US" sz="3400" b="1" dirty="0">
                <a:solidFill>
                  <a:srgbClr val="FF0000"/>
                </a:solidFill>
              </a:rPr>
              <a:t>Creating a File with echo Command </a:t>
            </a:r>
            <a:endParaRPr lang="en-US" sz="3400" dirty="0">
              <a:solidFill>
                <a:srgbClr val="FF0000"/>
              </a:solidFill>
            </a:endParaRPr>
          </a:p>
          <a:p>
            <a:r>
              <a:rPr lang="en-US" dirty="0"/>
              <a:t>To create a new file run the echo command followed by the text you want to print and use the redirection operator &gt; to write the output to the file you want to create.</a:t>
            </a:r>
          </a:p>
          <a:p>
            <a:pPr marL="0" indent="0">
              <a:buNone/>
            </a:pPr>
            <a:r>
              <a:rPr lang="en-US" b="1" dirty="0"/>
              <a:t>	echo "Some line" &gt; file1.txt</a:t>
            </a:r>
          </a:p>
          <a:p>
            <a:r>
              <a:rPr lang="en-US" dirty="0"/>
              <a:t>If you want to create an empty simply use:</a:t>
            </a:r>
          </a:p>
          <a:p>
            <a:pPr marL="0" indent="0">
              <a:buNone/>
            </a:pPr>
            <a:r>
              <a:rPr lang="en-US" b="1" dirty="0"/>
              <a:t>	echo &gt; file1.txt</a:t>
            </a:r>
          </a:p>
          <a:p>
            <a:pPr marL="0" indent="0">
              <a:buNone/>
            </a:pPr>
            <a:r>
              <a:rPr lang="en-US" sz="3400" b="1" dirty="0">
                <a:solidFill>
                  <a:srgbClr val="FF0000"/>
                </a:solidFill>
              </a:rPr>
              <a:t>Creating a File using Heredoc</a:t>
            </a:r>
          </a:p>
          <a:p>
            <a:r>
              <a:rPr lang="en-US" dirty="0"/>
              <a:t>Here document or Heredoc is a type of redirection that allows you to pass multiple lines of input to a command.</a:t>
            </a:r>
          </a:p>
          <a:p>
            <a:r>
              <a:rPr lang="en-US" dirty="0"/>
              <a:t>This method is mostly used when you want to create a file containing multiple lines of text from a shell script.</a:t>
            </a:r>
          </a:p>
          <a:p>
            <a:r>
              <a:rPr lang="en-US" dirty="0"/>
              <a:t>For example, to create a new file file1.txt you would use the following code:</a:t>
            </a:r>
          </a:p>
          <a:p>
            <a:pPr marL="0" indent="0">
              <a:buNone/>
            </a:pPr>
            <a:r>
              <a:rPr lang="en-US" b="1" dirty="0"/>
              <a:t>	cat &lt;&lt; EOF &gt; file1.txt</a:t>
            </a:r>
          </a:p>
          <a:p>
            <a:pPr marL="0" indent="0">
              <a:buNone/>
            </a:pPr>
            <a:r>
              <a:rPr lang="en-US" b="1" dirty="0"/>
              <a:t>	Some line</a:t>
            </a:r>
          </a:p>
          <a:p>
            <a:pPr marL="0" indent="0">
              <a:buNone/>
            </a:pPr>
            <a:r>
              <a:rPr lang="en-US" b="1" dirty="0"/>
              <a:t>	Some other line</a:t>
            </a:r>
          </a:p>
          <a:p>
            <a:pPr marL="0" indent="0">
              <a:buNone/>
            </a:pPr>
            <a:r>
              <a:rPr lang="en-US" b="1" dirty="0"/>
              <a:t>	EOF</a:t>
            </a:r>
            <a:endParaRPr lang="en-GH" b="1" dirty="0"/>
          </a:p>
        </p:txBody>
      </p:sp>
    </p:spTree>
    <p:extLst>
      <p:ext uri="{BB962C8B-B14F-4D97-AF65-F5344CB8AC3E}">
        <p14:creationId xmlns:p14="http://schemas.microsoft.com/office/powerpoint/2010/main" val="3417552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lass open house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spDef>
      <a:spPr>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raClrSchemeLst/>
  <a:extLst>
    <a:ext uri="{05A4C25C-085E-4340-85A3-A5531E510DB2}">
      <thm15:themeFamily xmlns:thm15="http://schemas.microsoft.com/office/thememl/2012/main" name="Classroom open house presentation.potx" id="{AB7D8AB0-4323-4322-AB21-8CB398DB9E96}" vid="{5BFEA1FF-C39F-48A2-B239-4B55565FC3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Classroom open house presentation</Template>
  <TotalTime>596</TotalTime>
  <Words>3540</Words>
  <Application>Microsoft Office PowerPoint</Application>
  <PresentationFormat>Custom</PresentationFormat>
  <Paragraphs>321</Paragraphs>
  <Slides>34</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Dotum</vt:lpstr>
      <vt:lpstr>Arial</vt:lpstr>
      <vt:lpstr>Arial Narrow</vt:lpstr>
      <vt:lpstr>Calibri</vt:lpstr>
      <vt:lpstr>Century Gothic</vt:lpstr>
      <vt:lpstr>gotham ssm a</vt:lpstr>
      <vt:lpstr>Minion-Regular</vt:lpstr>
      <vt:lpstr>Times New Roman</vt:lpstr>
      <vt:lpstr>Class open house presentation</vt:lpstr>
      <vt:lpstr>The Linux Terminal</vt:lpstr>
      <vt:lpstr>Starting up the terminal</vt:lpstr>
      <vt:lpstr>Getting Started</vt:lpstr>
      <vt:lpstr>Changing directory in Linux Terminal</vt:lpstr>
      <vt:lpstr>Running Superuser Commands</vt:lpstr>
      <vt:lpstr>Running Superuser commands</vt:lpstr>
      <vt:lpstr>Finding Help</vt:lpstr>
      <vt:lpstr>Creating a file </vt:lpstr>
      <vt:lpstr>PowerPoint Presentation</vt:lpstr>
      <vt:lpstr>Managing Directories and Files</vt:lpstr>
      <vt:lpstr>Searching and Editing Files</vt:lpstr>
      <vt:lpstr>Creating Users</vt:lpstr>
      <vt:lpstr>PowerPoint Presentation</vt:lpstr>
      <vt:lpstr>PowerPoint Presentation</vt:lpstr>
      <vt:lpstr>PERMISSIONS</vt:lpstr>
      <vt:lpstr>PERMISSIONS</vt:lpstr>
      <vt:lpstr>Working with Permissions </vt:lpstr>
      <vt:lpstr>Permissions</vt:lpstr>
      <vt:lpstr>Permissions</vt:lpstr>
      <vt:lpstr>Permissions</vt:lpstr>
      <vt:lpstr>Permissions</vt:lpstr>
      <vt:lpstr>There are three types of access restrictions</vt:lpstr>
      <vt:lpstr>Permissions</vt:lpstr>
      <vt:lpstr>Chmod with letters</vt:lpstr>
      <vt:lpstr>examples of chmod usage with letters </vt:lpstr>
      <vt:lpstr>Examples: </vt:lpstr>
      <vt:lpstr>More Examples</vt:lpstr>
      <vt:lpstr>Changing Permissions(Octal)</vt:lpstr>
      <vt:lpstr>PowerPoint Presentation</vt:lpstr>
      <vt:lpstr>PowerPoint Presentation</vt:lpstr>
      <vt:lpstr>Wrk 1</vt:lpstr>
      <vt:lpstr>System Information Commands</vt:lpstr>
      <vt:lpstr>System Information commands</vt:lpstr>
      <vt:lpstr>END OF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Command Line</dc:title>
  <dc:creator>Kutie</dc:creator>
  <cp:lastModifiedBy>Dr. Kate Takyi</cp:lastModifiedBy>
  <cp:revision>29</cp:revision>
  <dcterms:created xsi:type="dcterms:W3CDTF">2021-02-02T09:24:52Z</dcterms:created>
  <dcterms:modified xsi:type="dcterms:W3CDTF">2022-03-21T14:35:21Z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