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7" r:id="rId3"/>
    <p:sldId id="258" r:id="rId4"/>
    <p:sldId id="259" r:id="rId5"/>
    <p:sldId id="269" r:id="rId6"/>
    <p:sldId id="270" r:id="rId7"/>
    <p:sldId id="271" r:id="rId8"/>
    <p:sldId id="272" r:id="rId9"/>
    <p:sldId id="273" r:id="rId10"/>
    <p:sldId id="274" r:id="rId11"/>
    <p:sldId id="275" r:id="rId12"/>
    <p:sldId id="261" r:id="rId13"/>
    <p:sldId id="262" r:id="rId14"/>
    <p:sldId id="263" r:id="rId15"/>
    <p:sldId id="264" r:id="rId16"/>
    <p:sldId id="278" r:id="rId17"/>
    <p:sldId id="265" r:id="rId18"/>
    <p:sldId id="276" r:id="rId19"/>
    <p:sldId id="277" r:id="rId20"/>
    <p:sldId id="279"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9" d="100"/>
          <a:sy n="49" d="100"/>
        </p:scale>
        <p:origin x="-102"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34009-B4C1-439D-82C2-3ECC1BDDC2B3}" type="datetimeFigureOut">
              <a:rPr lang="en-US" smtClean="0"/>
              <a:pPr/>
              <a:t>12/2/2009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5A7F7-34DA-4DEE-ADAC-1CB7C67EA3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4F14E44-93D9-452E-A2B4-F9E450C83ECF}" type="datetimeFigureOut">
              <a:rPr lang="en-US" smtClean="0"/>
              <a:pPr/>
              <a:t>12/2/2009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36FCC8-284F-4B11-9042-5A4227323E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4F14E44-93D9-452E-A2B4-F9E450C83ECF}" type="datetimeFigureOut">
              <a:rPr lang="en-US" smtClean="0"/>
              <a:pPr/>
              <a:t>12/2/2009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4F14E44-93D9-452E-A2B4-F9E450C83ECF}" type="datetimeFigureOut">
              <a:rPr lang="en-US" smtClean="0"/>
              <a:pPr/>
              <a:t>12/2/2009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4F14E44-93D9-452E-A2B4-F9E450C83ECF}" type="datetimeFigureOut">
              <a:rPr lang="en-US" smtClean="0"/>
              <a:pPr/>
              <a:t>12/2/2009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36FCC8-284F-4B11-9042-5A4227323E2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4F14E44-93D9-452E-A2B4-F9E450C83ECF}" type="datetimeFigureOut">
              <a:rPr lang="en-US" smtClean="0"/>
              <a:pPr/>
              <a:t>12/2/2009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36FCC8-284F-4B11-9042-5A4227323E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Computer_proces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en.wikipedia.org/wiki/Multiprocessor" TargetMode="External"/><Relationship Id="rId5" Type="http://schemas.openxmlformats.org/officeDocument/2006/relationships/hyperlink" Target="http://en.wikipedia.org/wiki/Context_switch" TargetMode="External"/><Relationship Id="rId4" Type="http://schemas.openxmlformats.org/officeDocument/2006/relationships/hyperlink" Target="http://en.wikipedia.org/wiki/Central_processing_uni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Time-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en.wikipedia.org/wiki/CP/CMS" TargetMode="External"/><Relationship Id="rId5" Type="http://schemas.openxmlformats.org/officeDocument/2006/relationships/hyperlink" Target="http://en.wikipedia.org/wiki/Time_Sharing_Option" TargetMode="External"/><Relationship Id="rId4" Type="http://schemas.openxmlformats.org/officeDocument/2006/relationships/hyperlink" Target="http://en.wikipedia.org/wiki/Hardware_interrup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Time-sharing" TargetMode="External"/><Relationship Id="rId3" Type="http://schemas.openxmlformats.org/officeDocument/2006/relationships/hyperlink" Target="http://en.wikipedia.org/wiki/Operating_system" TargetMode="External"/><Relationship Id="rId7" Type="http://schemas.openxmlformats.org/officeDocument/2006/relationships/hyperlink" Target="http://en.wikipedia.org/wiki/Multi-us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en.wikipedia.org/wiki/Computer_multitasking" TargetMode="External"/><Relationship Id="rId5" Type="http://schemas.openxmlformats.org/officeDocument/2006/relationships/hyperlink" Target="http://en.wikipedia.org/wiki/Porting" TargetMode="External"/><Relationship Id="rId4" Type="http://schemas.openxmlformats.org/officeDocument/2006/relationships/hyperlink" Target="http://en.wikipedia.org/wiki/American_Telephone_&amp;_Telegraph"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Unix_philosophy" TargetMode="External"/><Relationship Id="rId3" Type="http://schemas.openxmlformats.org/officeDocument/2006/relationships/hyperlink" Target="http://en.wikipedia.org/wiki/Plain_text" TargetMode="External"/><Relationship Id="rId7" Type="http://schemas.openxmlformats.org/officeDocument/2006/relationships/hyperlink" Target="http://en.wikipedia.org/wiki/Pipeline_(Uni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Command_line_interpreter" TargetMode="External"/><Relationship Id="rId5" Type="http://schemas.openxmlformats.org/officeDocument/2006/relationships/hyperlink" Target="http://en.wikipedia.org/wiki/Programming_tool" TargetMode="External"/><Relationship Id="rId4" Type="http://schemas.openxmlformats.org/officeDocument/2006/relationships/hyperlink" Target="http://en.wikipedia.org/wiki/File_syste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The Open Source Operating Systems(OSOS) </a:t>
            </a:r>
            <a:endParaRPr lang="en-US" dirty="0"/>
          </a:p>
        </p:txBody>
      </p:sp>
      <p:sp>
        <p:nvSpPr>
          <p:cNvPr id="3" name="Subtitle 2"/>
          <p:cNvSpPr>
            <a:spLocks noGrp="1"/>
          </p:cNvSpPr>
          <p:nvPr>
            <p:ph type="subTitle" idx="1"/>
          </p:nvPr>
        </p:nvSpPr>
        <p:spPr>
          <a:xfrm>
            <a:off x="1371600" y="3886200"/>
            <a:ext cx="6400800" cy="2514600"/>
          </a:xfrm>
        </p:spPr>
        <p:txBody>
          <a:bodyPr>
            <a:normAutofit/>
          </a:bodyPr>
          <a:lstStyle/>
          <a:p>
            <a:r>
              <a:rPr lang="en-US" dirty="0" smtClean="0"/>
              <a:t>CSM 255</a:t>
            </a:r>
          </a:p>
          <a:p>
            <a:endParaRPr lang="en-US" dirty="0"/>
          </a:p>
          <a:p>
            <a:endParaRPr lang="en-US" dirty="0" smtClean="0"/>
          </a:p>
          <a:p>
            <a:pPr algn="r"/>
            <a:r>
              <a:rPr lang="en-US" dirty="0" smtClean="0"/>
              <a:t>K. O. PEASAH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Stable: </a:t>
            </a:r>
            <a:r>
              <a:rPr lang="en-US" dirty="0" smtClean="0"/>
              <a:t>The Linux </a:t>
            </a:r>
            <a:r>
              <a:rPr lang="en-US" i="1" dirty="0" smtClean="0"/>
              <a:t>kernel </a:t>
            </a:r>
            <a:r>
              <a:rPr lang="en-US" dirty="0" smtClean="0"/>
              <a:t>(the operating system) has achieved a level of maturity that makes most software developers envious. It’s not uncommon to hear reports of Linux servers running for years without crashing.</a:t>
            </a:r>
          </a:p>
          <a:p>
            <a:pPr lvl="0"/>
            <a:r>
              <a:rPr lang="en-US" b="1" dirty="0" smtClean="0"/>
              <a:t>Efficient: </a:t>
            </a:r>
            <a:r>
              <a:rPr lang="en-US" dirty="0" smtClean="0"/>
              <a:t>The modular design of Linux enables you to include only the components needed to run your desired services. Even older Pentium computers can utilize Linux and become useful again.</a:t>
            </a:r>
          </a:p>
          <a:p>
            <a:endParaRPr lang="en-US" dirty="0"/>
          </a:p>
        </p:txBody>
      </p:sp>
      <p:sp>
        <p:nvSpPr>
          <p:cNvPr id="3" name="Title 2"/>
          <p:cNvSpPr>
            <a:spLocks noGrp="1"/>
          </p:cNvSpPr>
          <p:nvPr>
            <p:ph type="title"/>
          </p:nvPr>
        </p:nvSpPr>
        <p:spPr/>
        <p:txBody>
          <a:bodyPr/>
          <a:lstStyle/>
          <a:p>
            <a:r>
              <a:rPr lang="en-US" dirty="0" smtClean="0"/>
              <a:t>Overview of Linux OS Cont’d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dirty="0" smtClean="0"/>
              <a:t>Free!: </a:t>
            </a:r>
            <a:r>
              <a:rPr lang="en-US" dirty="0" smtClean="0"/>
              <a:t>To most people, the most intriguing aspect of Linux is the fact that it’s often available free of charge. How (the capitalists murmur) can anyone build a better mousetrap with no incentive of direct monetary return?</a:t>
            </a:r>
          </a:p>
          <a:p>
            <a:pPr>
              <a:buNone/>
            </a:pPr>
            <a:r>
              <a:rPr lang="en-US" dirty="0" smtClean="0"/>
              <a:t>NOTE: OS  may adopt one of many different </a:t>
            </a:r>
            <a:r>
              <a:rPr lang="en-US" smtClean="0"/>
              <a:t>scheduling strategies</a:t>
            </a:r>
            <a:endParaRPr lang="en-US" dirty="0" smtClean="0"/>
          </a:p>
          <a:p>
            <a:endParaRPr lang="en-US" dirty="0"/>
          </a:p>
        </p:txBody>
      </p:sp>
      <p:sp>
        <p:nvSpPr>
          <p:cNvPr id="3" name="Title 2"/>
          <p:cNvSpPr>
            <a:spLocks noGrp="1"/>
          </p:cNvSpPr>
          <p:nvPr>
            <p:ph type="title"/>
          </p:nvPr>
        </p:nvSpPr>
        <p:spPr/>
        <p:txBody>
          <a:bodyPr/>
          <a:lstStyle/>
          <a:p>
            <a:r>
              <a:rPr lang="en-US" dirty="0" smtClean="0"/>
              <a:t>Overview of Linux OS Cont’d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a:t>
            </a:r>
            <a:r>
              <a:rPr lang="en-US" dirty="0"/>
              <a:t>method by which multiple tasks, also known as </a:t>
            </a:r>
            <a:r>
              <a:rPr lang="en-US" u="sng" dirty="0">
                <a:hlinkClick r:id="rId3" tooltip="Computer process"/>
              </a:rPr>
              <a:t>processes</a:t>
            </a:r>
            <a:r>
              <a:rPr lang="en-US" dirty="0"/>
              <a:t>, share common processing resources such as a </a:t>
            </a:r>
            <a:r>
              <a:rPr lang="en-US" u="sng" dirty="0" smtClean="0">
                <a:hlinkClick r:id="rId4" tooltip="Central processing unit"/>
              </a:rPr>
              <a:t>CPU</a:t>
            </a:r>
            <a:endParaRPr lang="en-US" u="sng" dirty="0" smtClean="0"/>
          </a:p>
          <a:p>
            <a:r>
              <a:rPr lang="en-US" dirty="0"/>
              <a:t>The act of reassigning a CPU from one task to another one is called a </a:t>
            </a:r>
            <a:r>
              <a:rPr lang="en-US" u="sng" dirty="0">
                <a:hlinkClick r:id="rId5" tooltip="Context switch"/>
              </a:rPr>
              <a:t>context switch</a:t>
            </a:r>
            <a:r>
              <a:rPr lang="en-US" dirty="0"/>
              <a:t>. </a:t>
            </a:r>
            <a:endParaRPr lang="en-US" dirty="0" smtClean="0"/>
          </a:p>
          <a:p>
            <a:r>
              <a:rPr lang="en-US" dirty="0"/>
              <a:t> Even on computers with more than one CPU (called </a:t>
            </a:r>
            <a:r>
              <a:rPr lang="en-US" u="sng" dirty="0">
                <a:hlinkClick r:id="rId6" tooltip="Multiprocessor"/>
              </a:rPr>
              <a:t>multiprocessor</a:t>
            </a:r>
            <a:r>
              <a:rPr lang="en-US" dirty="0"/>
              <a:t> machines), multitasking allows many more tasks to be run than there are CPUs</a:t>
            </a:r>
          </a:p>
        </p:txBody>
      </p:sp>
      <p:sp>
        <p:nvSpPr>
          <p:cNvPr id="2" name="Title 1"/>
          <p:cNvSpPr>
            <a:spLocks noGrp="1"/>
          </p:cNvSpPr>
          <p:nvPr>
            <p:ph type="title"/>
          </p:nvPr>
        </p:nvSpPr>
        <p:spPr/>
        <p:txBody>
          <a:bodyPr/>
          <a:lstStyle/>
          <a:p>
            <a:pPr algn="l"/>
            <a:r>
              <a:rPr lang="en-US" b="1" dirty="0" smtClean="0"/>
              <a:t>Multitasking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In </a:t>
            </a:r>
            <a:r>
              <a:rPr lang="en-US" i="1" dirty="0" smtClean="0"/>
              <a:t>multiprogramming</a:t>
            </a:r>
            <a:r>
              <a:rPr lang="en-US" dirty="0" smtClean="0"/>
              <a:t> </a:t>
            </a:r>
            <a:r>
              <a:rPr lang="en-US" dirty="0"/>
              <a:t>systems, the running task keeps running until it performs an operation that requires waiting for an external event (e.g. reading from a tape) or until the computer's scheduler forcibly swaps the running task out of the CPU. Multiprogramming systems are designed to maximize CPU usage.</a:t>
            </a:r>
          </a:p>
          <a:p>
            <a:endParaRPr lang="en-US" dirty="0"/>
          </a:p>
        </p:txBody>
      </p:sp>
      <p:sp>
        <p:nvSpPr>
          <p:cNvPr id="2" name="Title 1"/>
          <p:cNvSpPr>
            <a:spLocks noGrp="1"/>
          </p:cNvSpPr>
          <p:nvPr>
            <p:ph type="title"/>
          </p:nvPr>
        </p:nvSpPr>
        <p:spPr/>
        <p:txBody>
          <a:bodyPr/>
          <a:lstStyle/>
          <a:p>
            <a:pPr algn="l"/>
            <a:r>
              <a:rPr lang="en-US" dirty="0" smtClean="0"/>
              <a:t>Multiprogramming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r>
              <a:rPr lang="en-US" sz="3000" dirty="0"/>
              <a:t>In </a:t>
            </a:r>
            <a:r>
              <a:rPr lang="en-US" sz="3000" i="1" u="sng" dirty="0">
                <a:hlinkClick r:id="rId3" tooltip="Time-sharing"/>
              </a:rPr>
              <a:t>time-sharing</a:t>
            </a:r>
            <a:r>
              <a:rPr lang="en-US" sz="3000" dirty="0"/>
              <a:t> systems, the running task is required to relinquish the CPU, either voluntarily or by an external event such as a </a:t>
            </a:r>
            <a:r>
              <a:rPr lang="en-US" sz="3000" u="sng" dirty="0">
                <a:hlinkClick r:id="rId4" tooltip="Hardware interrupt"/>
              </a:rPr>
              <a:t>hardware interrupt</a:t>
            </a:r>
            <a:r>
              <a:rPr lang="en-US" sz="3000" dirty="0"/>
              <a:t>. Time sharing systems are designed to allow several programs to execute apparently simultaneously. The expression 'time sharing' was usually used to designate computers shared by interactive users at terminals, such as IBM's </a:t>
            </a:r>
            <a:r>
              <a:rPr lang="en-US" sz="3000" u="sng" dirty="0">
                <a:hlinkClick r:id="rId5" tooltip="Time Sharing Option"/>
              </a:rPr>
              <a:t>TSO</a:t>
            </a:r>
            <a:r>
              <a:rPr lang="en-US" sz="3000" dirty="0"/>
              <a:t>, and </a:t>
            </a:r>
            <a:r>
              <a:rPr lang="en-US" sz="3000" u="sng" dirty="0">
                <a:hlinkClick r:id="rId6" tooltip="CP/CMS"/>
              </a:rPr>
              <a:t>VM/CMS</a:t>
            </a:r>
            <a:endParaRPr lang="en-US" sz="3000" dirty="0"/>
          </a:p>
          <a:p>
            <a:endParaRPr lang="en-US" dirty="0"/>
          </a:p>
        </p:txBody>
      </p:sp>
      <p:sp>
        <p:nvSpPr>
          <p:cNvPr id="2" name="Title 1"/>
          <p:cNvSpPr>
            <a:spLocks noGrp="1"/>
          </p:cNvSpPr>
          <p:nvPr>
            <p:ph type="title"/>
          </p:nvPr>
        </p:nvSpPr>
        <p:spPr/>
        <p:txBody>
          <a:bodyPr/>
          <a:lstStyle/>
          <a:p>
            <a:pPr algn="l"/>
            <a:r>
              <a:rPr lang="en-US" dirty="0" smtClean="0"/>
              <a:t>Time Sharing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Three basic state of an O.S</a:t>
            </a:r>
          </a:p>
          <a:p>
            <a:pPr marL="514350" indent="-514350">
              <a:buNone/>
            </a:pPr>
            <a:r>
              <a:rPr lang="en-US" dirty="0"/>
              <a:t> </a:t>
            </a:r>
            <a:r>
              <a:rPr lang="en-US" dirty="0" smtClean="0"/>
              <a:t>    1. ACTIVE(RUNNING)</a:t>
            </a:r>
          </a:p>
          <a:p>
            <a:pPr marL="514350" indent="-514350">
              <a:buNone/>
            </a:pPr>
            <a:r>
              <a:rPr lang="en-US" dirty="0"/>
              <a:t>	</a:t>
            </a:r>
            <a:r>
              <a:rPr lang="en-US" dirty="0" smtClean="0"/>
              <a:t>	the process has control over the CPU</a:t>
            </a:r>
          </a:p>
          <a:p>
            <a:pPr marL="514350" indent="-514350">
              <a:buNone/>
            </a:pPr>
            <a:endParaRPr lang="en-US" dirty="0" smtClean="0"/>
          </a:p>
          <a:p>
            <a:pPr marL="514350" indent="-514350">
              <a:buNone/>
            </a:pPr>
            <a:r>
              <a:rPr lang="en-US" dirty="0"/>
              <a:t> </a:t>
            </a:r>
            <a:r>
              <a:rPr lang="en-US" dirty="0" smtClean="0"/>
              <a:t>     2. READY</a:t>
            </a:r>
          </a:p>
          <a:p>
            <a:pPr marL="514350" indent="-514350">
              <a:buNone/>
            </a:pPr>
            <a:endParaRPr lang="en-US" dirty="0" smtClean="0"/>
          </a:p>
          <a:p>
            <a:pPr marL="514350" indent="-514350">
              <a:buNone/>
            </a:pPr>
            <a:r>
              <a:rPr lang="en-US" dirty="0"/>
              <a:t>	</a:t>
            </a:r>
            <a:r>
              <a:rPr lang="en-US" dirty="0" smtClean="0"/>
              <a:t> 3. BLOCKED( “Sleeping”, “Waiting”)</a:t>
            </a:r>
          </a:p>
          <a:p>
            <a:endParaRPr lang="en-US" dirty="0"/>
          </a:p>
        </p:txBody>
      </p:sp>
      <p:sp>
        <p:nvSpPr>
          <p:cNvPr id="2" name="Title 1"/>
          <p:cNvSpPr>
            <a:spLocks noGrp="1"/>
          </p:cNvSpPr>
          <p:nvPr>
            <p:ph type="title"/>
          </p:nvPr>
        </p:nvSpPr>
        <p:spPr/>
        <p:txBody>
          <a:bodyPr/>
          <a:lstStyle/>
          <a:p>
            <a:r>
              <a:rPr lang="en-US" dirty="0" smtClean="0"/>
              <a:t>Process Management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smtClean="0"/>
              <a:t>STATE MODEL</a:t>
            </a:r>
            <a:endParaRPr lang="en-US" dirty="0"/>
          </a:p>
        </p:txBody>
      </p:sp>
      <p:pic>
        <p:nvPicPr>
          <p:cNvPr id="1026" name="Picture 2" descr="D:\Linux-State transition diagram-1.png"/>
          <p:cNvPicPr>
            <a:picLocks noChangeAspect="1" noChangeArrowheads="1"/>
          </p:cNvPicPr>
          <p:nvPr/>
        </p:nvPicPr>
        <p:blipFill>
          <a:blip r:embed="rId3" cstate="print"/>
          <a:srcRect/>
          <a:stretch>
            <a:fillRect/>
          </a:stretch>
        </p:blipFill>
        <p:spPr bwMode="auto">
          <a:xfrm>
            <a:off x="457200" y="1524000"/>
            <a:ext cx="8153400" cy="4648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r>
              <a:rPr lang="en-US" smtClean="0"/>
              <a:t>Processes </a:t>
            </a:r>
            <a:r>
              <a:rPr lang="en-US" smtClean="0"/>
              <a:t>compete </a:t>
            </a:r>
            <a:r>
              <a:rPr lang="en-US" dirty="0" smtClean="0"/>
              <a:t>for allocation of CPU</a:t>
            </a:r>
          </a:p>
          <a:p>
            <a:pPr>
              <a:buNone/>
            </a:pPr>
            <a:endParaRPr lang="en-US" dirty="0" smtClean="0"/>
          </a:p>
          <a:p>
            <a:pPr>
              <a:buNone/>
            </a:pPr>
            <a:endParaRPr lang="en-US" dirty="0" smtClean="0"/>
          </a:p>
          <a:p>
            <a:r>
              <a:rPr lang="en-US" dirty="0" smtClean="0"/>
              <a:t>Contained in one or more queues(ready queue)</a:t>
            </a:r>
            <a:endParaRPr lang="en-US" dirty="0"/>
          </a:p>
        </p:txBody>
      </p:sp>
      <p:sp>
        <p:nvSpPr>
          <p:cNvPr id="2" name="Title 1"/>
          <p:cNvSpPr>
            <a:spLocks noGrp="1"/>
          </p:cNvSpPr>
          <p:nvPr>
            <p:ph type="title"/>
          </p:nvPr>
        </p:nvSpPr>
        <p:spPr/>
        <p:txBody>
          <a:bodyPr/>
          <a:lstStyle/>
          <a:p>
            <a:pPr algn="l"/>
            <a:r>
              <a:rPr lang="en-US" dirty="0" smtClean="0"/>
              <a:t>THE READY PROCESS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OS has two components for allocation the CPU</a:t>
            </a:r>
          </a:p>
          <a:p>
            <a:endParaRPr lang="en-US" dirty="0" smtClean="0"/>
          </a:p>
          <a:p>
            <a:pPr marL="624078" indent="-514350">
              <a:buNone/>
            </a:pPr>
            <a:r>
              <a:rPr lang="en-US" dirty="0" smtClean="0"/>
              <a:t>1. Scheduler :- strategy and planning of allocation</a:t>
            </a:r>
          </a:p>
          <a:p>
            <a:pPr marL="624078" indent="-514350">
              <a:buAutoNum type="arabicPeriod"/>
            </a:pPr>
            <a:endParaRPr lang="en-US" dirty="0" smtClean="0"/>
          </a:p>
          <a:p>
            <a:pPr marL="624078" indent="-514350">
              <a:buNone/>
            </a:pPr>
            <a:r>
              <a:rPr lang="en-US" dirty="0" smtClean="0"/>
              <a:t>2. Dispatcher: - does allocation and context switch</a:t>
            </a:r>
            <a:endParaRPr lang="en-US" dirty="0"/>
          </a:p>
        </p:txBody>
      </p:sp>
      <p:sp>
        <p:nvSpPr>
          <p:cNvPr id="3" name="Title 2"/>
          <p:cNvSpPr>
            <a:spLocks noGrp="1"/>
          </p:cNvSpPr>
          <p:nvPr>
            <p:ph type="title"/>
          </p:nvPr>
        </p:nvSpPr>
        <p:spPr/>
        <p:txBody>
          <a:bodyPr/>
          <a:lstStyle/>
          <a:p>
            <a:r>
              <a:rPr lang="en-US" dirty="0" smtClean="0"/>
              <a:t>THE READY PROCESS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None/>
            </a:pPr>
            <a:r>
              <a:rPr lang="en-US" b="1" dirty="0" smtClean="0"/>
              <a:t>W</a:t>
            </a:r>
            <a:r>
              <a:rPr lang="en-US" sz="2800" b="1" dirty="0" smtClean="0"/>
              <a:t>e distinguish</a:t>
            </a:r>
          </a:p>
          <a:p>
            <a:pPr marL="624078" indent="-514350">
              <a:buNone/>
            </a:pPr>
            <a:endParaRPr lang="en-US" dirty="0" smtClean="0"/>
          </a:p>
          <a:p>
            <a:pPr marL="624078" indent="-514350">
              <a:buNone/>
            </a:pPr>
            <a:r>
              <a:rPr lang="en-US" dirty="0" smtClean="0"/>
              <a:t>1. Non-preemptive scheduling(Cooperative multitasking).</a:t>
            </a:r>
          </a:p>
          <a:p>
            <a:pPr marL="624078" indent="-514350">
              <a:buFont typeface="+mj-lt"/>
              <a:buAutoNum type="arabicPeriod"/>
            </a:pPr>
            <a:endParaRPr lang="en-US" dirty="0" smtClean="0"/>
          </a:p>
          <a:p>
            <a:pPr marL="624078" indent="-514350">
              <a:buNone/>
            </a:pPr>
            <a:r>
              <a:rPr lang="en-US" dirty="0" smtClean="0"/>
              <a:t>2. Preemptive scheduling(full multitasking)</a:t>
            </a:r>
            <a:endParaRPr lang="en-US" dirty="0"/>
          </a:p>
        </p:txBody>
      </p:sp>
      <p:sp>
        <p:nvSpPr>
          <p:cNvPr id="3" name="Title 2"/>
          <p:cNvSpPr>
            <a:spLocks noGrp="1"/>
          </p:cNvSpPr>
          <p:nvPr>
            <p:ph type="title"/>
          </p:nvPr>
        </p:nvSpPr>
        <p:spPr/>
        <p:txBody>
          <a:bodyPr/>
          <a:lstStyle/>
          <a:p>
            <a:r>
              <a:rPr lang="en-US" dirty="0" smtClean="0"/>
              <a:t>Note: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Unix is a computer </a:t>
            </a:r>
            <a:r>
              <a:rPr lang="en-US" dirty="0">
                <a:hlinkClick r:id="rId3" tooltip="Operating system"/>
              </a:rPr>
              <a:t>operating system</a:t>
            </a:r>
            <a:r>
              <a:rPr lang="en-US" dirty="0"/>
              <a:t> originally developed in 1969 by a group of </a:t>
            </a:r>
            <a:r>
              <a:rPr lang="en-US" dirty="0">
                <a:hlinkClick r:id="rId4" tooltip="American Telephone &amp; Telegraph"/>
              </a:rPr>
              <a:t>AT&amp;T</a:t>
            </a:r>
            <a:r>
              <a:rPr lang="en-US" dirty="0"/>
              <a:t> </a:t>
            </a:r>
            <a:r>
              <a:rPr lang="en-US" dirty="0" smtClean="0"/>
              <a:t>employees</a:t>
            </a:r>
          </a:p>
          <a:p>
            <a:r>
              <a:rPr lang="en-US" dirty="0"/>
              <a:t>Unix </a:t>
            </a:r>
            <a:r>
              <a:rPr lang="en-US" dirty="0" smtClean="0"/>
              <a:t> Design</a:t>
            </a:r>
          </a:p>
          <a:p>
            <a:pPr>
              <a:buNone/>
            </a:pPr>
            <a:r>
              <a:rPr lang="en-US" dirty="0"/>
              <a:t>	</a:t>
            </a:r>
            <a:r>
              <a:rPr lang="en-US" dirty="0" smtClean="0"/>
              <a:t>-</a:t>
            </a:r>
            <a:r>
              <a:rPr lang="en-US" u="sng" dirty="0" smtClean="0">
                <a:hlinkClick r:id="rId5" tooltip="Porting"/>
              </a:rPr>
              <a:t>Portable</a:t>
            </a:r>
            <a:endParaRPr lang="en-US" u="sng" dirty="0" smtClean="0"/>
          </a:p>
          <a:p>
            <a:pPr>
              <a:buNone/>
            </a:pPr>
            <a:r>
              <a:rPr lang="en-US" dirty="0"/>
              <a:t>	</a:t>
            </a:r>
            <a:r>
              <a:rPr lang="en-US" dirty="0" smtClean="0"/>
              <a:t>- </a:t>
            </a:r>
            <a:r>
              <a:rPr lang="en-US" u="sng" dirty="0">
                <a:hlinkClick r:id="rId6" tooltip="Computer multitasking"/>
              </a:rPr>
              <a:t>multi-tasking</a:t>
            </a:r>
            <a:r>
              <a:rPr lang="en-US" u="sng" dirty="0"/>
              <a:t> </a:t>
            </a:r>
            <a:endParaRPr lang="en-US" u="sng" dirty="0" smtClean="0"/>
          </a:p>
          <a:p>
            <a:pPr>
              <a:buNone/>
            </a:pPr>
            <a:r>
              <a:rPr lang="en-US" dirty="0"/>
              <a:t>	</a:t>
            </a:r>
            <a:r>
              <a:rPr lang="en-US" dirty="0" smtClean="0"/>
              <a:t>- </a:t>
            </a:r>
            <a:r>
              <a:rPr lang="en-US" u="sng" dirty="0">
                <a:hlinkClick r:id="rId7" tooltip="Multi-user"/>
              </a:rPr>
              <a:t>multi-user</a:t>
            </a:r>
            <a:r>
              <a:rPr lang="en-US" dirty="0"/>
              <a:t> in a </a:t>
            </a:r>
            <a:r>
              <a:rPr lang="en-US" u="sng" dirty="0">
                <a:hlinkClick r:id="rId8" tooltip="Time-sharing"/>
              </a:rPr>
              <a:t>time-sharing</a:t>
            </a:r>
            <a:r>
              <a:rPr lang="en-US" dirty="0"/>
              <a:t> configuration. </a:t>
            </a:r>
          </a:p>
        </p:txBody>
      </p:sp>
      <p:sp>
        <p:nvSpPr>
          <p:cNvPr id="2" name="Title 1"/>
          <p:cNvSpPr>
            <a:spLocks noGrp="1"/>
          </p:cNvSpPr>
          <p:nvPr>
            <p:ph type="title"/>
          </p:nvPr>
        </p:nvSpPr>
        <p:spPr/>
        <p:txBody>
          <a:bodyPr/>
          <a:lstStyle/>
          <a:p>
            <a:r>
              <a:rPr lang="en-US" dirty="0" smtClean="0"/>
              <a:t>The Basics of OSOS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State Model of Unix/Linux</a:t>
            </a:r>
            <a:endParaRPr lang="en-US" dirty="0"/>
          </a:p>
        </p:txBody>
      </p:sp>
      <p:pic>
        <p:nvPicPr>
          <p:cNvPr id="2050" name="Picture 2" descr="D:\Linux-State Model-1.png"/>
          <p:cNvPicPr>
            <a:picLocks noChangeAspect="1" noChangeArrowheads="1"/>
          </p:cNvPicPr>
          <p:nvPr/>
        </p:nvPicPr>
        <p:blipFill>
          <a:blip r:embed="rId3" cstate="print"/>
          <a:srcRect/>
          <a:stretch>
            <a:fillRect/>
          </a:stretch>
        </p:blipFill>
        <p:spPr bwMode="auto">
          <a:xfrm>
            <a:off x="304800" y="1143000"/>
            <a:ext cx="8434388" cy="5181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creation in UNIX</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838200" y="1600200"/>
            <a:ext cx="7467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u="sng" dirty="0" smtClean="0">
                <a:hlinkClick r:id="rId3" tooltip="Plain text"/>
              </a:rPr>
              <a:t>Plain </a:t>
            </a:r>
            <a:r>
              <a:rPr lang="en-US" u="sng" dirty="0">
                <a:hlinkClick r:id="rId3" tooltip="Plain text"/>
              </a:rPr>
              <a:t>text</a:t>
            </a:r>
            <a:r>
              <a:rPr lang="en-US" dirty="0"/>
              <a:t> for storing </a:t>
            </a:r>
            <a:r>
              <a:rPr lang="en-US" dirty="0" smtClean="0"/>
              <a:t>data</a:t>
            </a:r>
          </a:p>
          <a:p>
            <a:r>
              <a:rPr lang="en-US" dirty="0" smtClean="0"/>
              <a:t>Hierarchical </a:t>
            </a:r>
            <a:r>
              <a:rPr lang="en-US" u="sng" dirty="0">
                <a:hlinkClick r:id="rId4" tooltip="File system"/>
              </a:rPr>
              <a:t>file </a:t>
            </a:r>
            <a:r>
              <a:rPr lang="en-US" u="sng" dirty="0" smtClean="0">
                <a:hlinkClick r:id="rId4" tooltip="File system"/>
              </a:rPr>
              <a:t>system</a:t>
            </a:r>
            <a:endParaRPr lang="en-US" u="sng" dirty="0" smtClean="0"/>
          </a:p>
          <a:p>
            <a:r>
              <a:rPr lang="en-US" u="sng" dirty="0" smtClean="0"/>
              <a:t>T</a:t>
            </a:r>
            <a:r>
              <a:rPr lang="en-US" dirty="0" smtClean="0"/>
              <a:t>reating </a:t>
            </a:r>
            <a:r>
              <a:rPr lang="en-US" dirty="0"/>
              <a:t>devices and certain types of </a:t>
            </a:r>
            <a:r>
              <a:rPr lang="en-US" dirty="0" smtClean="0"/>
              <a:t>IPC </a:t>
            </a:r>
            <a:r>
              <a:rPr lang="en-US" dirty="0"/>
              <a:t>as </a:t>
            </a:r>
            <a:r>
              <a:rPr lang="en-US" dirty="0" smtClean="0"/>
              <a:t>files</a:t>
            </a:r>
          </a:p>
          <a:p>
            <a:r>
              <a:rPr lang="en-US" dirty="0" smtClean="0"/>
              <a:t>The </a:t>
            </a:r>
            <a:r>
              <a:rPr lang="en-US" dirty="0"/>
              <a:t>use of a large number of </a:t>
            </a:r>
            <a:r>
              <a:rPr lang="en-US" u="sng" dirty="0">
                <a:hlinkClick r:id="rId5" tooltip="Programming tool"/>
              </a:rPr>
              <a:t>software tools</a:t>
            </a:r>
            <a:r>
              <a:rPr lang="en-US" dirty="0"/>
              <a:t>, small programs that can be strung together through a </a:t>
            </a:r>
            <a:r>
              <a:rPr lang="en-US" u="sng" dirty="0">
                <a:hlinkClick r:id="rId6" tooltip="Command line interpreter"/>
              </a:rPr>
              <a:t>command line interpreter</a:t>
            </a:r>
            <a:r>
              <a:rPr lang="en-US" dirty="0"/>
              <a:t> using </a:t>
            </a:r>
            <a:r>
              <a:rPr lang="en-US" u="sng" dirty="0">
                <a:hlinkClick r:id="rId7" tooltip="Pipeline (Unix)"/>
              </a:rPr>
              <a:t>pipes</a:t>
            </a:r>
            <a:r>
              <a:rPr lang="en-US" dirty="0"/>
              <a:t>, as opposed to using a single monolithic program that includes all of the same functionality. These concepts are known as the </a:t>
            </a:r>
            <a:r>
              <a:rPr lang="en-US" u="sng" dirty="0">
                <a:hlinkClick r:id="rId8" tooltip="Unix philosophy"/>
              </a:rPr>
              <a:t>Unix philosophy</a:t>
            </a:r>
            <a:r>
              <a:rPr lang="en-US" dirty="0"/>
              <a:t>.</a:t>
            </a:r>
          </a:p>
          <a:p>
            <a:endParaRPr lang="en-US" dirty="0"/>
          </a:p>
        </p:txBody>
      </p:sp>
      <p:sp>
        <p:nvSpPr>
          <p:cNvPr id="2" name="Title 1"/>
          <p:cNvSpPr>
            <a:spLocks noGrp="1"/>
          </p:cNvSpPr>
          <p:nvPr>
            <p:ph type="title"/>
          </p:nvPr>
        </p:nvSpPr>
        <p:spPr/>
        <p:txBody>
          <a:bodyPr>
            <a:normAutofit fontScale="90000"/>
          </a:bodyPr>
          <a:lstStyle/>
          <a:p>
            <a:pPr algn="l"/>
            <a:r>
              <a:rPr lang="en-US" dirty="0"/>
              <a:t>Unix systems are characterized by various concepts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 Unix, the "operating system" consists of many of these utilities along with the master control program, the </a:t>
            </a:r>
            <a:r>
              <a:rPr lang="en-US" u="sng" dirty="0" smtClean="0"/>
              <a:t>kernel</a:t>
            </a:r>
            <a:endParaRPr lang="en-US" u="sng" dirty="0"/>
          </a:p>
          <a:p>
            <a:pPr>
              <a:buNone/>
            </a:pPr>
            <a:r>
              <a:rPr lang="en-US" i="1" dirty="0" smtClean="0"/>
              <a:t>What is kernel?</a:t>
            </a:r>
          </a:p>
          <a:p>
            <a:pPr>
              <a:buNone/>
            </a:pPr>
            <a:r>
              <a:rPr lang="en-US" i="1" dirty="0" smtClean="0"/>
              <a:t>Is a program acting as chief  operation and  is responsible for  starting and stopping other  programs, handling requests for memory, accessing disks and managing network connections.</a:t>
            </a:r>
            <a:endParaRPr lang="en-US" i="1" dirty="0"/>
          </a:p>
        </p:txBody>
      </p:sp>
      <p:sp>
        <p:nvSpPr>
          <p:cNvPr id="2" name="Title 1"/>
          <p:cNvSpPr>
            <a:spLocks noGrp="1"/>
          </p:cNvSpPr>
          <p:nvPr>
            <p:ph type="title"/>
          </p:nvPr>
        </p:nvSpPr>
        <p:spPr/>
        <p:txBody>
          <a:bodyPr/>
          <a:lstStyle/>
          <a:p>
            <a:pPr algn="l"/>
            <a:r>
              <a:rPr lang="en-US" dirty="0" smtClean="0"/>
              <a:t>The Basics of OSOS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OS?</a:t>
            </a:r>
          </a:p>
          <a:p>
            <a:pPr lvl="0">
              <a:buFont typeface="Wingdings" pitchFamily="2" charset="2"/>
              <a:buChar char="Ø"/>
            </a:pPr>
            <a:r>
              <a:rPr lang="en-US" dirty="0" smtClean="0"/>
              <a:t>Linux is developed and maintained by a worldwide team of volunteer programmers, working together over the Internet. Linux is great for many reasons, including the fact that the folks who built it from the ground up wanted it to be</a:t>
            </a:r>
          </a:p>
          <a:p>
            <a:pPr>
              <a:buFont typeface="Wingdings" pitchFamily="2" charset="2"/>
              <a:buChar char="Ø"/>
            </a:pPr>
            <a:r>
              <a:rPr lang="en-US" dirty="0" smtClean="0"/>
              <a:t> </a:t>
            </a:r>
            <a:r>
              <a:rPr lang="en-US" b="1" dirty="0" smtClean="0"/>
              <a:t>Multiuser: </a:t>
            </a:r>
            <a:r>
              <a:rPr lang="en-US" dirty="0" smtClean="0"/>
              <a:t>More than one user can be logged in to a single computer at one time.</a:t>
            </a:r>
          </a:p>
          <a:p>
            <a:pPr lvl="0">
              <a:buFont typeface="Wingdings" pitchFamily="2" charset="2"/>
              <a:buChar char="Ø"/>
            </a:pPr>
            <a:endParaRPr lang="en-US" dirty="0" smtClean="0"/>
          </a:p>
          <a:p>
            <a:pPr>
              <a:buNone/>
            </a:pPr>
            <a:endParaRPr lang="en-US" dirty="0"/>
          </a:p>
        </p:txBody>
      </p:sp>
      <p:sp>
        <p:nvSpPr>
          <p:cNvPr id="3" name="Title 2"/>
          <p:cNvSpPr>
            <a:spLocks noGrp="1"/>
          </p:cNvSpPr>
          <p:nvPr>
            <p:ph type="title"/>
          </p:nvPr>
        </p:nvSpPr>
        <p:spPr>
          <a:xfrm>
            <a:off x="381000" y="304800"/>
            <a:ext cx="8229600" cy="1143000"/>
          </a:xfrm>
        </p:spPr>
        <p:txBody>
          <a:bodyPr>
            <a:normAutofit fontScale="90000"/>
          </a:bodyPr>
          <a:lstStyle/>
          <a:p>
            <a:r>
              <a:rPr lang="en-US" dirty="0" smtClean="0"/>
              <a:t>Overview of Linux OS/Getting Acquainted with Linux</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err="1" smtClean="0"/>
              <a:t>Multiprocess</a:t>
            </a:r>
            <a:r>
              <a:rPr lang="en-US" b="1" dirty="0" smtClean="0"/>
              <a:t>: </a:t>
            </a:r>
            <a:r>
              <a:rPr lang="en-US" dirty="0" smtClean="0"/>
              <a:t>True </a:t>
            </a:r>
            <a:r>
              <a:rPr lang="en-US" i="1" dirty="0" smtClean="0"/>
              <a:t>preemptive multitasking </a:t>
            </a:r>
            <a:r>
              <a:rPr lang="en-US" dirty="0" smtClean="0"/>
              <a:t>enables the operating system core to efficiently juggle several programs running at once. This is important for providing multiple services on one computer.</a:t>
            </a:r>
          </a:p>
          <a:p>
            <a:r>
              <a:rPr lang="en-US" b="1" dirty="0" smtClean="0"/>
              <a:t>Multiplatform: </a:t>
            </a:r>
            <a:r>
              <a:rPr lang="en-US" dirty="0" smtClean="0"/>
              <a:t>Linux currently runs on 24 </a:t>
            </a:r>
            <a:r>
              <a:rPr lang="en-US" i="1" dirty="0" smtClean="0"/>
              <a:t>platforms </a:t>
            </a:r>
            <a:r>
              <a:rPr lang="en-US" dirty="0" smtClean="0"/>
              <a:t>(hardware types), including Intel-based PCs, Digital/Compaq Alpha, PowerPC-based Apple Macintosh, Sun SPARC, Amiga, and </a:t>
            </a:r>
            <a:r>
              <a:rPr lang="en-US" dirty="0" err="1" smtClean="0"/>
              <a:t>StrongARM</a:t>
            </a:r>
            <a:r>
              <a:rPr lang="en-US" dirty="0" smtClean="0"/>
              <a:t>-based computers</a:t>
            </a:r>
            <a:endParaRPr lang="en-US" dirty="0"/>
          </a:p>
        </p:txBody>
      </p:sp>
      <p:sp>
        <p:nvSpPr>
          <p:cNvPr id="3" name="Title 2"/>
          <p:cNvSpPr>
            <a:spLocks noGrp="1"/>
          </p:cNvSpPr>
          <p:nvPr>
            <p:ph type="title"/>
          </p:nvPr>
        </p:nvSpPr>
        <p:spPr/>
        <p:txBody>
          <a:bodyPr/>
          <a:lstStyle/>
          <a:p>
            <a:r>
              <a:rPr lang="en-US" dirty="0" smtClean="0"/>
              <a:t>Overview of Linux OS Cont’d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Interoperable: </a:t>
            </a:r>
            <a:r>
              <a:rPr lang="en-US" dirty="0" smtClean="0"/>
              <a:t>Linux plays nice with most network protocols (languages) and operating systems, allowing you to interact with users and computers running Microsoft Windows, Unix, Novell, both Mac OS 9 and the generation beginning with OS X, and other, more niche groups</a:t>
            </a:r>
          </a:p>
          <a:p>
            <a:pPr lvl="0"/>
            <a:r>
              <a:rPr lang="en-US" b="1" dirty="0" smtClean="0"/>
              <a:t>Scalable: </a:t>
            </a:r>
            <a:r>
              <a:rPr lang="en-US" dirty="0" smtClean="0"/>
              <a:t>As your computing needs grow, you can rely on Linux to grow with you. The same Linux operating system can run on a desktop computer or a very large, industrial strength server system.</a:t>
            </a:r>
          </a:p>
          <a:p>
            <a:endParaRPr lang="en-US" dirty="0"/>
          </a:p>
        </p:txBody>
      </p:sp>
      <p:sp>
        <p:nvSpPr>
          <p:cNvPr id="3" name="Title 2"/>
          <p:cNvSpPr>
            <a:spLocks noGrp="1"/>
          </p:cNvSpPr>
          <p:nvPr>
            <p:ph type="title"/>
          </p:nvPr>
        </p:nvSpPr>
        <p:spPr/>
        <p:txBody>
          <a:bodyPr/>
          <a:lstStyle/>
          <a:p>
            <a:r>
              <a:rPr lang="en-US" dirty="0" smtClean="0"/>
              <a:t>Overview of Linux OS Cont’d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lvl="0"/>
            <a:r>
              <a:rPr lang="en-US" b="1" dirty="0" smtClean="0"/>
              <a:t>Portable: </a:t>
            </a:r>
            <a:r>
              <a:rPr lang="en-US" dirty="0" smtClean="0"/>
              <a:t>Linux is mostly written in the C programming language. </a:t>
            </a:r>
            <a:r>
              <a:rPr lang="en-US" i="1" dirty="0" smtClean="0"/>
              <a:t>C </a:t>
            </a:r>
            <a:r>
              <a:rPr lang="en-US" dirty="0" smtClean="0"/>
              <a:t>is a language created specifically for writing operating system-level software and can be readily </a:t>
            </a:r>
            <a:r>
              <a:rPr lang="en-US" i="1" dirty="0" smtClean="0"/>
              <a:t>ported </a:t>
            </a:r>
            <a:r>
              <a:rPr lang="en-US" dirty="0" smtClean="0"/>
              <a:t>(translated) to run on new computer hardware. As your computing needs grow, you can rely on Linux to grow with you. The same Linux operating system can run on a desktop computer or a very large, industrial strength server system.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553200"/>
          </a:xfrm>
        </p:spPr>
        <p:txBody>
          <a:bodyPr>
            <a:normAutofit/>
          </a:bodyPr>
          <a:lstStyle/>
          <a:p>
            <a:pPr lvl="0"/>
            <a:r>
              <a:rPr lang="en-US" b="1" dirty="0" smtClean="0"/>
              <a:t>Flexible: </a:t>
            </a:r>
            <a:r>
              <a:rPr lang="en-US" dirty="0" smtClean="0"/>
              <a:t>You can configure the Linux operating system as a network host, router, graphical workstation, office productivity PC, home entertainment computer, file server, Web server, cluster, or just about any other computing appliance that you can think of.</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1340</TotalTime>
  <Words>955</Words>
  <Application>Microsoft Office PowerPoint</Application>
  <PresentationFormat>On-screen Show (4:3)</PresentationFormat>
  <Paragraphs>97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The Open Source Operating Systems(OSOS) </vt:lpstr>
      <vt:lpstr>The Basics of OSOS</vt:lpstr>
      <vt:lpstr>Unix systems are characterized by various concepts</vt:lpstr>
      <vt:lpstr>The Basics of OSOS</vt:lpstr>
      <vt:lpstr>Overview of Linux OS/Getting Acquainted with Linux</vt:lpstr>
      <vt:lpstr>Overview of Linux OS Cont’d</vt:lpstr>
      <vt:lpstr>Overview of Linux OS Cont’d</vt:lpstr>
      <vt:lpstr>Slide 8</vt:lpstr>
      <vt:lpstr>Slide 9</vt:lpstr>
      <vt:lpstr>Overview of Linux OS Cont’d</vt:lpstr>
      <vt:lpstr>Overview of Linux OS Cont’d</vt:lpstr>
      <vt:lpstr>Multitasking</vt:lpstr>
      <vt:lpstr>Multiprogramming</vt:lpstr>
      <vt:lpstr>Time Sharing</vt:lpstr>
      <vt:lpstr>Process Management</vt:lpstr>
      <vt:lpstr>STATE MODEL</vt:lpstr>
      <vt:lpstr>THE READY PROCESS</vt:lpstr>
      <vt:lpstr>THE READY PROCESS</vt:lpstr>
      <vt:lpstr>Note:</vt:lpstr>
      <vt:lpstr>State Model of Unix/Linux</vt:lpstr>
      <vt:lpstr>Process creation in UNIX</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 Source Definition</dc:title>
  <dc:creator>Pierro</dc:creator>
  <cp:lastModifiedBy>ANNETTE</cp:lastModifiedBy>
  <cp:revision>46</cp:revision>
  <dcterms:created xsi:type="dcterms:W3CDTF">2009-08-28T02:07:54Z</dcterms:created>
  <dcterms:modified xsi:type="dcterms:W3CDTF">2009-12-02T20:24:08Z</dcterms:modified>
</cp:coreProperties>
</file>