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C977C-B92E-427B-9595-29B53B9AC53D}" type="datetimeFigureOut">
              <a:rPr lang="en-US" smtClean="0"/>
              <a:pPr/>
              <a:t>10/9/2009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CFA78-D831-4BCB-BB5B-858A3F64BF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CFA78-D831-4BCB-BB5B-858A3F64BF0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43EC78C-F49E-4F71-B802-9240F85FB661}" type="datetimeFigureOut">
              <a:rPr lang="en-US" smtClean="0"/>
              <a:pPr/>
              <a:t>10/9/2009</a:t>
            </a:fld>
            <a:endParaRPr lang="en-US"/>
          </a:p>
        </p:txBody>
      </p:sp>
      <p:sp>
        <p:nvSpPr>
          <p:cNvPr id="16" name="Slide Number Placeholder 15"/>
          <p:cNvSpPr>
            <a:spLocks noGrp="1"/>
          </p:cNvSpPr>
          <p:nvPr>
            <p:ph type="sldNum" sz="quarter" idx="11"/>
          </p:nvPr>
        </p:nvSpPr>
        <p:spPr/>
        <p:txBody>
          <a:bodyPr/>
          <a:lstStyle/>
          <a:p>
            <a:fld id="{941B0C8C-2007-40D5-A3F6-C8820D19E25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3EC78C-F49E-4F71-B802-9240F85FB661}"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B0C8C-2007-40D5-A3F6-C8820D19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3EC78C-F49E-4F71-B802-9240F85FB661}"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B0C8C-2007-40D5-A3F6-C8820D19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43EC78C-F49E-4F71-B802-9240F85FB661}" type="datetimeFigureOut">
              <a:rPr lang="en-US" smtClean="0"/>
              <a:pPr/>
              <a:t>10/9/2009</a:t>
            </a:fld>
            <a:endParaRPr lang="en-US"/>
          </a:p>
        </p:txBody>
      </p:sp>
      <p:sp>
        <p:nvSpPr>
          <p:cNvPr id="15" name="Slide Number Placeholder 14"/>
          <p:cNvSpPr>
            <a:spLocks noGrp="1"/>
          </p:cNvSpPr>
          <p:nvPr>
            <p:ph type="sldNum" sz="quarter" idx="15"/>
          </p:nvPr>
        </p:nvSpPr>
        <p:spPr/>
        <p:txBody>
          <a:bodyPr/>
          <a:lstStyle>
            <a:lvl1pPr algn="ctr">
              <a:defRPr/>
            </a:lvl1pPr>
          </a:lstStyle>
          <a:p>
            <a:fld id="{941B0C8C-2007-40D5-A3F6-C8820D19E253}"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3EC78C-F49E-4F71-B802-9240F85FB661}"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B0C8C-2007-40D5-A3F6-C8820D19E253}"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3EC78C-F49E-4F71-B802-9240F85FB661}" type="datetimeFigureOut">
              <a:rPr lang="en-US" smtClean="0"/>
              <a:pPr/>
              <a:t>10/9/2009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B0C8C-2007-40D5-A3F6-C8820D19E253}"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41B0C8C-2007-40D5-A3F6-C8820D19E253}"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43EC78C-F49E-4F71-B802-9240F85FB661}" type="datetimeFigureOut">
              <a:rPr lang="en-US" smtClean="0"/>
              <a:pPr/>
              <a:t>10/9/2009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3EC78C-F49E-4F71-B802-9240F85FB661}" type="datetimeFigureOut">
              <a:rPr lang="en-US" smtClean="0"/>
              <a:pPr/>
              <a:t>10/9/2009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B0C8C-2007-40D5-A3F6-C8820D19E253}"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EC78C-F49E-4F71-B802-9240F85FB661}" type="datetimeFigureOut">
              <a:rPr lang="en-US" smtClean="0"/>
              <a:pPr/>
              <a:t>10/9/2009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1B0C8C-2007-40D5-A3F6-C8820D19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43EC78C-F49E-4F71-B802-9240F85FB661}" type="datetimeFigureOut">
              <a:rPr lang="en-US" smtClean="0"/>
              <a:pPr/>
              <a:t>10/9/2009</a:t>
            </a:fld>
            <a:endParaRPr lang="en-US"/>
          </a:p>
        </p:txBody>
      </p:sp>
      <p:sp>
        <p:nvSpPr>
          <p:cNvPr id="9" name="Slide Number Placeholder 8"/>
          <p:cNvSpPr>
            <a:spLocks noGrp="1"/>
          </p:cNvSpPr>
          <p:nvPr>
            <p:ph type="sldNum" sz="quarter" idx="15"/>
          </p:nvPr>
        </p:nvSpPr>
        <p:spPr/>
        <p:txBody>
          <a:bodyPr/>
          <a:lstStyle/>
          <a:p>
            <a:fld id="{941B0C8C-2007-40D5-A3F6-C8820D19E253}"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43EC78C-F49E-4F71-B802-9240F85FB661}" type="datetimeFigureOut">
              <a:rPr lang="en-US" smtClean="0"/>
              <a:pPr/>
              <a:t>10/9/2009</a:t>
            </a:fld>
            <a:endParaRPr lang="en-US"/>
          </a:p>
        </p:txBody>
      </p:sp>
      <p:sp>
        <p:nvSpPr>
          <p:cNvPr id="9" name="Slide Number Placeholder 8"/>
          <p:cNvSpPr>
            <a:spLocks noGrp="1"/>
          </p:cNvSpPr>
          <p:nvPr>
            <p:ph type="sldNum" sz="quarter" idx="11"/>
          </p:nvPr>
        </p:nvSpPr>
        <p:spPr/>
        <p:txBody>
          <a:bodyPr/>
          <a:lstStyle/>
          <a:p>
            <a:fld id="{941B0C8C-2007-40D5-A3F6-C8820D19E25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43EC78C-F49E-4F71-B802-9240F85FB661}" type="datetimeFigureOut">
              <a:rPr lang="en-US" smtClean="0"/>
              <a:pPr/>
              <a:t>10/9/2009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41B0C8C-2007-40D5-A3F6-C8820D19E253}"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lang="en-US" b="1" dirty="0" smtClean="0"/>
              <a:t>WHO IS A LINUX USER OR WHAT CONSTITUTE A USER?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a:t>The /etc/group </a:t>
            </a:r>
            <a:r>
              <a:rPr lang="en-US" b="1" dirty="0" smtClean="0"/>
              <a:t>File</a:t>
            </a:r>
          </a:p>
          <a:p>
            <a:pPr>
              <a:buNone/>
            </a:pPr>
            <a:r>
              <a:rPr lang="en-US" b="1" dirty="0" smtClean="0"/>
              <a:t>   </a:t>
            </a:r>
            <a:r>
              <a:rPr lang="en-US" dirty="0"/>
              <a:t>The </a:t>
            </a:r>
            <a:r>
              <a:rPr lang="en-US" b="1" dirty="0"/>
              <a:t>/etc/group</a:t>
            </a:r>
            <a:r>
              <a:rPr lang="en-US" dirty="0"/>
              <a:t> file contains a list of groups, with one group per line. Each group entry in the file has four standard fields, with each field </a:t>
            </a:r>
            <a:r>
              <a:rPr lang="en-US" dirty="0" smtClean="0"/>
              <a:t>colon-delimited</a:t>
            </a:r>
          </a:p>
          <a:p>
            <a:pPr marL="514350" lvl="0" indent="-514350">
              <a:buFont typeface="+mj-lt"/>
              <a:buAutoNum type="arabicPeriod"/>
            </a:pPr>
            <a:r>
              <a:rPr lang="en-US" b="1" dirty="0"/>
              <a:t>Group name</a:t>
            </a:r>
            <a:r>
              <a:rPr lang="en-US" dirty="0"/>
              <a:t> The name of the group</a:t>
            </a:r>
          </a:p>
          <a:p>
            <a:pPr marL="514350" lvl="0" indent="-514350">
              <a:buFont typeface="+mj-lt"/>
              <a:buAutoNum type="arabicPeriod"/>
            </a:pPr>
            <a:r>
              <a:rPr lang="en-US" b="1" dirty="0"/>
              <a:t>Group password</a:t>
            </a:r>
            <a:r>
              <a:rPr lang="en-US" dirty="0"/>
              <a:t> This is optional, but if set it allows users who are not part of the group to join the group </a:t>
            </a:r>
          </a:p>
          <a:p>
            <a:pPr marL="514350" lvl="0" indent="-514350">
              <a:buFont typeface="+mj-lt"/>
              <a:buAutoNum type="arabicPeriod"/>
            </a:pPr>
            <a:r>
              <a:rPr lang="en-US" b="1" dirty="0"/>
              <a:t>Group 10 (GID)</a:t>
            </a:r>
            <a:r>
              <a:rPr lang="en-US" dirty="0"/>
              <a:t> The numerical equivalent of the group name</a:t>
            </a:r>
          </a:p>
          <a:p>
            <a:pPr marL="514350" indent="-514350">
              <a:buFont typeface="+mj-lt"/>
              <a:buAutoNum type="arabicPeriod"/>
            </a:pPr>
            <a:r>
              <a:rPr lang="en-US" b="1" dirty="0"/>
              <a:t>Group members</a:t>
            </a:r>
            <a:r>
              <a:rPr lang="en-US" dirty="0"/>
              <a:t>  A comma-separated </a:t>
            </a:r>
            <a:r>
              <a:rPr lang="en-US" dirty="0" smtClean="0"/>
              <a:t>list</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r>
              <a:rPr lang="en-US" dirty="0" err="1" smtClean="0"/>
              <a:t>useradd</a:t>
            </a:r>
            <a:r>
              <a:rPr lang="en-US" dirty="0" smtClean="0"/>
              <a:t> </a:t>
            </a:r>
            <a:r>
              <a:rPr lang="en-US" dirty="0" err="1" smtClean="0"/>
              <a:t>bernice</a:t>
            </a:r>
            <a:r>
              <a:rPr lang="en-US" dirty="0" smtClean="0"/>
              <a:t>  -p  </a:t>
            </a:r>
            <a:r>
              <a:rPr lang="en-US" dirty="0" err="1" smtClean="0"/>
              <a:t>sTitcher</a:t>
            </a:r>
            <a:r>
              <a:rPr lang="en-US" dirty="0" smtClean="0"/>
              <a:t>  -s /bin/bash -u 507</a:t>
            </a:r>
          </a:p>
          <a:p>
            <a:endParaRPr lang="en-US" b="1" dirty="0" smtClean="0"/>
          </a:p>
          <a:p>
            <a:r>
              <a:rPr lang="en-US" dirty="0" smtClean="0"/>
              <a:t>The </a:t>
            </a:r>
            <a:r>
              <a:rPr lang="en-US" dirty="0" err="1" smtClean="0"/>
              <a:t>sysadmin</a:t>
            </a:r>
            <a:r>
              <a:rPr lang="en-US" dirty="0" smtClean="0"/>
              <a:t> can also use the graphical interface that Fedora provides</a:t>
            </a:r>
            <a:endParaRPr lang="en-US" b="1" dirty="0"/>
          </a:p>
        </p:txBody>
      </p:sp>
      <p:sp>
        <p:nvSpPr>
          <p:cNvPr id="2" name="Title 1"/>
          <p:cNvSpPr>
            <a:spLocks noGrp="1"/>
          </p:cNvSpPr>
          <p:nvPr>
            <p:ph type="title"/>
          </p:nvPr>
        </p:nvSpPr>
        <p:spPr/>
        <p:txBody>
          <a:bodyPr/>
          <a:lstStyle/>
          <a:p>
            <a:r>
              <a:rPr b="1" smtClean="0"/>
              <a:t>Adding New Users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lvl="0"/>
            <a:r>
              <a:rPr lang="en-US" sz="3200" dirty="0"/>
              <a:t>Under Linux, every file and program must be owned by a </a:t>
            </a:r>
            <a:r>
              <a:rPr lang="en-US" sz="3200" i="1" dirty="0"/>
              <a:t>user.</a:t>
            </a:r>
            <a:endParaRPr lang="en-US" sz="3200" dirty="0"/>
          </a:p>
          <a:p>
            <a:pPr lvl="0"/>
            <a:r>
              <a:rPr lang="en-US" sz="3200" dirty="0"/>
              <a:t>Each user has a unique identifier called a </a:t>
            </a:r>
            <a:r>
              <a:rPr lang="en-US" sz="3200" i="1" dirty="0"/>
              <a:t>user ID (UID).</a:t>
            </a:r>
            <a:endParaRPr lang="en-US" sz="3200" dirty="0"/>
          </a:p>
          <a:p>
            <a:pPr lvl="0"/>
            <a:r>
              <a:rPr lang="en-US" sz="3200" dirty="0"/>
              <a:t>Each user must also belong to at least one </a:t>
            </a:r>
            <a:r>
              <a:rPr lang="en-US" sz="3200" i="1" dirty="0"/>
              <a:t>group, </a:t>
            </a:r>
            <a:r>
              <a:rPr lang="en-US" sz="3200" dirty="0"/>
              <a:t>a </a:t>
            </a:r>
            <a:r>
              <a:rPr lang="en-US" sz="3200" dirty="0" smtClean="0"/>
              <a:t>collection </a:t>
            </a:r>
            <a:r>
              <a:rPr lang="en-US" sz="3200" dirty="0"/>
              <a:t>of users established by the system administrator.</a:t>
            </a:r>
          </a:p>
          <a:p>
            <a:pPr lvl="0"/>
            <a:r>
              <a:rPr lang="en-US" sz="3200" dirty="0"/>
              <a:t> Users may belong to multiple groups. </a:t>
            </a:r>
            <a:endParaRPr lang="en-US" sz="3200" dirty="0" smtClean="0"/>
          </a:p>
          <a:p>
            <a:r>
              <a:rPr lang="en-US" sz="3200" dirty="0"/>
              <a:t>Like users, groups also have unique identifiers, called </a:t>
            </a:r>
            <a:r>
              <a:rPr lang="en-US" sz="3200" i="1" dirty="0"/>
              <a:t>group IDs (GIDs)</a:t>
            </a:r>
            <a:endParaRPr lang="en-US" sz="3200" dirty="0"/>
          </a:p>
          <a:p>
            <a:pPr lvl="0"/>
            <a:endParaRPr lang="en-US" sz="3200" dirty="0"/>
          </a:p>
          <a:p>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r>
              <a:rPr lang="en-US" dirty="0"/>
              <a:t>The accessibility of a file or program is based on its </a:t>
            </a:r>
            <a:r>
              <a:rPr lang="en-US" dirty="0" smtClean="0"/>
              <a:t>UIDs </a:t>
            </a:r>
            <a:r>
              <a:rPr lang="en-US" dirty="0"/>
              <a:t>and GIDs</a:t>
            </a:r>
            <a:r>
              <a:rPr lang="en-US" dirty="0" smtClean="0"/>
              <a:t>.</a:t>
            </a:r>
          </a:p>
          <a:p>
            <a:pPr lvl="0"/>
            <a:endParaRPr lang="en-US" dirty="0"/>
          </a:p>
          <a:p>
            <a:pPr lvl="0"/>
            <a:r>
              <a:rPr lang="en-US" dirty="0"/>
              <a:t> A running pro­gram inherits the rights and permissions of the user who invokes it</a:t>
            </a:r>
            <a:r>
              <a:rPr lang="en-US" dirty="0" smtClean="0"/>
              <a:t>.</a:t>
            </a:r>
          </a:p>
          <a:p>
            <a:pPr lvl="0">
              <a:buNone/>
            </a:pPr>
            <a:endParaRPr lang="en-US" dirty="0"/>
          </a:p>
          <a:p>
            <a:pPr lvl="0"/>
            <a:r>
              <a:rPr lang="en-US" dirty="0"/>
              <a:t> Each user's rights can be defined in one of two ways: as those of a </a:t>
            </a:r>
            <a:r>
              <a:rPr lang="en-US" i="1" dirty="0"/>
              <a:t>normal user </a:t>
            </a:r>
            <a:r>
              <a:rPr lang="en-US" dirty="0"/>
              <a:t>or the </a:t>
            </a:r>
            <a:r>
              <a:rPr lang="en-US" i="1" dirty="0"/>
              <a:t>root user</a:t>
            </a:r>
            <a:r>
              <a:rPr lang="en-US" i="1" dirty="0" smtClean="0"/>
              <a:t>.</a:t>
            </a:r>
          </a:p>
          <a:p>
            <a:pPr lvl="0">
              <a:buNone/>
            </a:pPr>
            <a:r>
              <a:rPr lang="en-US" i="1" dirty="0" smtClean="0"/>
              <a:t> </a:t>
            </a:r>
          </a:p>
          <a:p>
            <a:pPr lvl="0"/>
            <a:r>
              <a:rPr lang="en-US" dirty="0" smtClean="0"/>
              <a:t>The root user is allowed to access all files and programs in the system, whether or not root owns them. The root user is often called a </a:t>
            </a:r>
            <a:r>
              <a:rPr lang="en-US" i="1" dirty="0" err="1" smtClean="0"/>
              <a:t>superuser</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Linux takes the path of traditional UNIX and keeps all user information in straight text files. This is beneficial for the simple reason that it allows you to make changes to user information without the need of any other tool but a text editor such as vi.</a:t>
            </a:r>
          </a:p>
          <a:p>
            <a:pPr>
              <a:buNone/>
            </a:pPr>
            <a:endParaRPr lang="en-US" dirty="0"/>
          </a:p>
        </p:txBody>
      </p:sp>
      <p:sp>
        <p:nvSpPr>
          <p:cNvPr id="2" name="Title 1"/>
          <p:cNvSpPr>
            <a:spLocks noGrp="1"/>
          </p:cNvSpPr>
          <p:nvPr>
            <p:ph type="title"/>
          </p:nvPr>
        </p:nvSpPr>
        <p:spPr/>
        <p:txBody>
          <a:bodyPr>
            <a:normAutofit fontScale="90000"/>
          </a:bodyPr>
          <a:lstStyle/>
          <a:p>
            <a:r>
              <a:rPr lang="en-US" b="1" dirty="0"/>
              <a:t>Where User Information Is Kept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The /etc/</a:t>
            </a:r>
            <a:r>
              <a:rPr lang="en-US" b="1" dirty="0" err="1"/>
              <a:t>passwd</a:t>
            </a:r>
            <a:r>
              <a:rPr lang="en-US" b="1" dirty="0"/>
              <a:t> file</a:t>
            </a:r>
            <a:endParaRPr lang="en-US" dirty="0"/>
          </a:p>
          <a:p>
            <a:pPr>
              <a:buNone/>
            </a:pPr>
            <a:r>
              <a:rPr lang="en-US" dirty="0" smtClean="0"/>
              <a:t>    The </a:t>
            </a:r>
            <a:r>
              <a:rPr lang="en-US" b="1" dirty="0"/>
              <a:t>/</a:t>
            </a:r>
            <a:r>
              <a:rPr lang="en-US" b="1" i="1" dirty="0"/>
              <a:t>etc/</a:t>
            </a:r>
            <a:r>
              <a:rPr lang="en-US" b="1" i="1" dirty="0" err="1"/>
              <a:t>passwd</a:t>
            </a:r>
            <a:r>
              <a:rPr lang="en-US" i="1" dirty="0"/>
              <a:t> </a:t>
            </a:r>
            <a:r>
              <a:rPr lang="en-US" dirty="0"/>
              <a:t>file stores the user's login, encrypted password entry, UID, default GID, name (sometimes called GECOS), home directory, and login shell. Each line in the file represents information about a user. The lines are made up of various standard fields, with each field delimited by a colon. A sample entry from a </a:t>
            </a:r>
            <a:r>
              <a:rPr lang="en-US" dirty="0" err="1"/>
              <a:t>passwd</a:t>
            </a:r>
            <a:r>
              <a:rPr lang="en-US" dirty="0"/>
              <a:t> file with its various fields is illustrated </a:t>
            </a:r>
            <a:endParaRPr lang="en-US" dirty="0" smtClean="0"/>
          </a:p>
          <a:p>
            <a:r>
              <a:rPr lang="en-US" dirty="0" smtClean="0"/>
              <a:t>The fields of the </a:t>
            </a:r>
            <a:r>
              <a:rPr lang="en-US" b="1" dirty="0" smtClean="0"/>
              <a:t>/etc/</a:t>
            </a:r>
            <a:r>
              <a:rPr lang="en-US" b="1" dirty="0" err="1" smtClean="0"/>
              <a:t>passwd</a:t>
            </a:r>
            <a:r>
              <a:rPr lang="en-US" b="1" dirty="0" smtClean="0"/>
              <a:t> </a:t>
            </a:r>
            <a:r>
              <a:rPr lang="en-US" dirty="0" smtClean="0"/>
              <a:t>file are discussed in detail in the sections that follow</a:t>
            </a:r>
            <a:endParaRPr lang="en-US" b="1" dirty="0" smtClean="0"/>
          </a:p>
          <a:p>
            <a:pPr>
              <a:buNone/>
            </a:pPr>
            <a:endParaRPr lang="en-US" dirty="0"/>
          </a:p>
        </p:txBody>
      </p:sp>
      <p:sp>
        <p:nvSpPr>
          <p:cNvPr id="2" name="Title 1"/>
          <p:cNvSpPr>
            <a:spLocks noGrp="1"/>
          </p:cNvSpPr>
          <p:nvPr>
            <p:ph type="title"/>
          </p:nvPr>
        </p:nvSpPr>
        <p:spPr/>
        <p:txBody>
          <a:bodyPr>
            <a:normAutofit fontScale="90000"/>
          </a:bodyPr>
          <a:lstStyle/>
          <a:p>
            <a:r>
              <a:rPr lang="en-US" dirty="0" smtClean="0"/>
              <a:t>Text </a:t>
            </a:r>
            <a:r>
              <a:rPr lang="en-US" dirty="0"/>
              <a:t>files that store user and group information in Linux.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The customization of each individual user environment is done through the use of shell scripts, run control files, and the like. </a:t>
            </a:r>
            <a:endParaRPr lang="en-US" dirty="0" smtClean="0"/>
          </a:p>
          <a:p>
            <a:endParaRPr lang="en-US" dirty="0"/>
          </a:p>
          <a:p>
            <a:r>
              <a:rPr lang="en-US" dirty="0"/>
              <a:t>These files can contain a series of commands to be executed by the shell that starts when a user logs in</a:t>
            </a:r>
            <a:r>
              <a:rPr lang="en-US" dirty="0" smtClean="0"/>
              <a:t>.</a:t>
            </a:r>
          </a:p>
          <a:p>
            <a:pPr>
              <a:buNone/>
            </a:pPr>
            <a:r>
              <a:rPr lang="en-US" dirty="0" smtClean="0"/>
              <a:t> </a:t>
            </a:r>
          </a:p>
          <a:p>
            <a:r>
              <a:rPr lang="en-US" dirty="0"/>
              <a:t>In the case of the BASH shell, for example, one of its startup files is the .</a:t>
            </a:r>
            <a:r>
              <a:rPr lang="en-US" dirty="0" err="1"/>
              <a:t>bashrc</a:t>
            </a:r>
            <a:r>
              <a:rPr lang="en-US" dirty="0"/>
              <a:t> file.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r>
              <a:rPr lang="en-US" b="1" dirty="0"/>
              <a:t>Username </a:t>
            </a:r>
            <a:r>
              <a:rPr lang="en-US" b="1" dirty="0" smtClean="0"/>
              <a:t>Field</a:t>
            </a:r>
          </a:p>
          <a:p>
            <a:r>
              <a:rPr lang="en-US" b="1" dirty="0"/>
              <a:t>Password Field</a:t>
            </a:r>
            <a:endParaRPr lang="en-US" dirty="0"/>
          </a:p>
          <a:p>
            <a:r>
              <a:rPr lang="en-US" b="1" dirty="0"/>
              <a:t>User-ID Field(UID)</a:t>
            </a:r>
            <a:endParaRPr lang="en-US" dirty="0"/>
          </a:p>
          <a:p>
            <a:r>
              <a:rPr lang="en-US" b="1" dirty="0"/>
              <a:t>Group-ID Field(GID)</a:t>
            </a:r>
            <a:endParaRPr lang="en-US" dirty="0"/>
          </a:p>
          <a:p>
            <a:r>
              <a:rPr lang="en-US" b="1" dirty="0" smtClean="0"/>
              <a:t>Directory</a:t>
            </a:r>
          </a:p>
          <a:p>
            <a:r>
              <a:rPr lang="en-US" b="1" dirty="0"/>
              <a:t>Startup Scripts</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334000"/>
          </a:xfrm>
        </p:spPr>
        <p:txBody>
          <a:bodyPr>
            <a:normAutofit/>
          </a:bodyPr>
          <a:lstStyle/>
          <a:p>
            <a:r>
              <a:rPr lang="en-US" dirty="0" smtClean="0"/>
              <a:t>This </a:t>
            </a:r>
            <a:r>
              <a:rPr lang="en-US" dirty="0"/>
              <a:t>first program that users encounter is called a </a:t>
            </a:r>
            <a:r>
              <a:rPr lang="en-US" i="1" dirty="0"/>
              <a:t>shell</a:t>
            </a:r>
            <a:r>
              <a:rPr lang="en-US" i="1" dirty="0" smtClean="0"/>
              <a:t>.</a:t>
            </a:r>
          </a:p>
          <a:p>
            <a:r>
              <a:rPr lang="en-US" i="1" dirty="0"/>
              <a:t> </a:t>
            </a:r>
            <a:r>
              <a:rPr lang="en-US" dirty="0"/>
              <a:t>If you're used to the Windows side of the world, you might equate this with command.com, Program Manager, or Windows </a:t>
            </a:r>
            <a:r>
              <a:rPr lang="en-US" dirty="0" smtClean="0"/>
              <a:t>Explorer</a:t>
            </a:r>
          </a:p>
          <a:p>
            <a:pPr>
              <a:buNone/>
            </a:pPr>
            <a:r>
              <a:rPr lang="en-US" dirty="0" smtClean="0"/>
              <a:t>Linux comes with several shells from which to choose.  </a:t>
            </a:r>
          </a:p>
          <a:p>
            <a:pPr>
              <a:buNone/>
            </a:pPr>
            <a:r>
              <a:rPr lang="en-US" dirty="0" smtClean="0"/>
              <a:t>Most of them can be listed in the </a:t>
            </a:r>
            <a:r>
              <a:rPr lang="en-US" b="1" dirty="0" smtClean="0"/>
              <a:t>/etc/shells</a:t>
            </a:r>
            <a:endParaRPr lang="en-US" dirty="0" smtClean="0"/>
          </a:p>
          <a:p>
            <a:pPr>
              <a:buNone/>
            </a:pPr>
            <a:r>
              <a:rPr lang="en-US" b="1" dirty="0" smtClean="0"/>
              <a:t>The </a:t>
            </a:r>
            <a:r>
              <a:rPr lang="en-US" b="1" dirty="0"/>
              <a:t>/etc/shadow File</a:t>
            </a:r>
            <a:endParaRPr lang="en-US" dirty="0"/>
          </a:p>
          <a:p>
            <a:r>
              <a:rPr lang="en-US" dirty="0"/>
              <a:t>This is the encrypted password file</a:t>
            </a:r>
            <a:r>
              <a:rPr lang="en-US" dirty="0" smtClean="0"/>
              <a:t>. </a:t>
            </a:r>
            <a:r>
              <a:rPr lang="en-US" dirty="0"/>
              <a:t>In addition to the encrypted password, the </a:t>
            </a:r>
            <a:r>
              <a:rPr lang="en-US" b="1" dirty="0"/>
              <a:t>/</a:t>
            </a:r>
            <a:r>
              <a:rPr lang="en-US" b="1" dirty="0" smtClean="0"/>
              <a:t>etc/shadow</a:t>
            </a:r>
            <a:r>
              <a:rPr lang="en-US" dirty="0" smtClean="0"/>
              <a:t> </a:t>
            </a:r>
            <a:r>
              <a:rPr lang="en-US" dirty="0"/>
              <a:t>file also stores optional password aging or expiration information</a:t>
            </a:r>
          </a:p>
        </p:txBody>
      </p:sp>
      <p:sp>
        <p:nvSpPr>
          <p:cNvPr id="2" name="Title 1"/>
          <p:cNvSpPr>
            <a:spLocks noGrp="1"/>
          </p:cNvSpPr>
          <p:nvPr>
            <p:ph type="title"/>
          </p:nvPr>
        </p:nvSpPr>
        <p:spPr>
          <a:xfrm>
            <a:off x="457200" y="274638"/>
            <a:ext cx="8229600" cy="1096962"/>
          </a:xfrm>
        </p:spPr>
        <p:txBody>
          <a:bodyPr>
            <a:normAutofit fontScale="90000"/>
          </a:bodyPr>
          <a:lstStyle/>
          <a:p>
            <a:pPr algn="l"/>
            <a:r>
              <a:rPr lang="en-US" b="1" dirty="0" smtClean="0"/>
              <a:t>Shell</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Each </a:t>
            </a:r>
            <a:r>
              <a:rPr lang="en-US" dirty="0"/>
              <a:t>line in the </a:t>
            </a:r>
            <a:r>
              <a:rPr lang="en-US" b="1" dirty="0"/>
              <a:t>/etc/shadow</a:t>
            </a:r>
            <a:r>
              <a:rPr lang="en-US" dirty="0"/>
              <a:t> file represents information about a user</a:t>
            </a:r>
            <a:r>
              <a:rPr lang="en-US" dirty="0" smtClean="0"/>
              <a:t>.</a:t>
            </a:r>
            <a:r>
              <a:rPr lang="en-US" dirty="0"/>
              <a:t> The fields are</a:t>
            </a:r>
          </a:p>
          <a:p>
            <a:pPr lvl="0"/>
            <a:r>
              <a:rPr lang="en-US" dirty="0"/>
              <a:t>Login name</a:t>
            </a:r>
          </a:p>
          <a:p>
            <a:pPr lvl="0"/>
            <a:r>
              <a:rPr lang="en-US" dirty="0"/>
              <a:t>Encrypted password</a:t>
            </a:r>
          </a:p>
          <a:p>
            <a:pPr lvl="0"/>
            <a:r>
              <a:rPr lang="en-US" dirty="0"/>
              <a:t>Days since January 1,1970, that password was last changed </a:t>
            </a:r>
          </a:p>
          <a:p>
            <a:pPr lvl="0"/>
            <a:r>
              <a:rPr lang="en-US" dirty="0"/>
              <a:t>Days before password may be changed</a:t>
            </a:r>
          </a:p>
          <a:p>
            <a:pPr lvl="0"/>
            <a:r>
              <a:rPr lang="en-US" dirty="0"/>
              <a:t>Days after which password must be changed</a:t>
            </a:r>
          </a:p>
          <a:p>
            <a:pPr lvl="0"/>
            <a:r>
              <a:rPr lang="en-US" dirty="0"/>
              <a:t>Days before password is to expire that user is warned </a:t>
            </a:r>
          </a:p>
          <a:p>
            <a:pPr lvl="0"/>
            <a:r>
              <a:rPr lang="en-US" dirty="0"/>
              <a:t>Days after password expires that account is disabled</a:t>
            </a:r>
          </a:p>
          <a:p>
            <a:pPr lvl="0"/>
            <a:r>
              <a:rPr lang="en-US" dirty="0"/>
              <a:t>Days since January 1, 1970, that account is disabled</a:t>
            </a:r>
          </a:p>
          <a:p>
            <a:pPr lvl="0"/>
            <a:r>
              <a:rPr lang="en-US" dirty="0"/>
              <a:t>A reserved field</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521</TotalTime>
  <Words>692</Words>
  <Application>Microsoft Office PowerPoint</Application>
  <PresentationFormat>On-screen Show (4:3)</PresentationFormat>
  <Paragraphs>68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WHO IS A LINUX USER OR WHAT CONSTITUTE A USER? </vt:lpstr>
      <vt:lpstr>Slide 2</vt:lpstr>
      <vt:lpstr>Slide 3</vt:lpstr>
      <vt:lpstr>Where User Information Is Kept </vt:lpstr>
      <vt:lpstr>Text files that store user and group information in Linux.</vt:lpstr>
      <vt:lpstr>Slide 6</vt:lpstr>
      <vt:lpstr>Slide 7</vt:lpstr>
      <vt:lpstr>Shell </vt:lpstr>
      <vt:lpstr>Slide 9</vt:lpstr>
      <vt:lpstr>Slide 10</vt:lpstr>
      <vt:lpstr>Adding New Users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A LINUX USER OR WHAT CONSTITUTE A USER?</dc:title>
  <dc:creator>Pierro</dc:creator>
  <cp:lastModifiedBy>ashyvic</cp:lastModifiedBy>
  <cp:revision>46</cp:revision>
  <dcterms:created xsi:type="dcterms:W3CDTF">2009-08-29T00:07:39Z</dcterms:created>
  <dcterms:modified xsi:type="dcterms:W3CDTF">2009-10-10T03:15:38Z</dcterms:modified>
</cp:coreProperties>
</file>