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90" r:id="rId2"/>
    <p:sldId id="272" r:id="rId3"/>
    <p:sldId id="264" r:id="rId4"/>
    <p:sldId id="278" r:id="rId5"/>
    <p:sldId id="279" r:id="rId6"/>
    <p:sldId id="286" r:id="rId7"/>
    <p:sldId id="287" r:id="rId8"/>
    <p:sldId id="268" r:id="rId9"/>
    <p:sldId id="280" r:id="rId10"/>
    <p:sldId id="282" r:id="rId11"/>
    <p:sldId id="283" r:id="rId12"/>
    <p:sldId id="284" r:id="rId13"/>
    <p:sldId id="288" r:id="rId14"/>
    <p:sldId id="289" r:id="rId15"/>
    <p:sldId id="269" r:id="rId16"/>
    <p:sldId id="270" r:id="rId17"/>
    <p:sldId id="271"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79" autoAdjust="0"/>
  </p:normalViewPr>
  <p:slideViewPr>
    <p:cSldViewPr>
      <p:cViewPr varScale="1">
        <p:scale>
          <a:sx n="63" d="100"/>
          <a:sy n="63" d="100"/>
        </p:scale>
        <p:origin x="930" y="60"/>
      </p:cViewPr>
      <p:guideLst>
        <p:guide orient="horz" pos="2160"/>
        <p:guide pos="2880"/>
      </p:guideLst>
    </p:cSldViewPr>
  </p:slideViewPr>
  <p:outlineViewPr>
    <p:cViewPr>
      <p:scale>
        <a:sx n="33" d="100"/>
        <a:sy n="33" d="100"/>
      </p:scale>
      <p:origin x="48" y="37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1EEFB-5F1F-41FA-8A46-4530CB8D4838}" type="datetimeFigureOut">
              <a:rPr lang="en-US" smtClean="0"/>
              <a:pPr/>
              <a:t>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2E345-E72D-4C59-9A81-13E5550884E6}" type="slidenum">
              <a:rPr lang="en-US" smtClean="0"/>
              <a:pPr/>
              <a:t>‹#›</a:t>
            </a:fld>
            <a:endParaRPr lang="en-US" dirty="0"/>
          </a:p>
        </p:txBody>
      </p:sp>
    </p:spTree>
    <p:extLst>
      <p:ext uri="{BB962C8B-B14F-4D97-AF65-F5344CB8AC3E}">
        <p14:creationId xmlns:p14="http://schemas.microsoft.com/office/powerpoint/2010/main" val="410762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2</a:t>
            </a:fld>
            <a:endParaRPr lang="en-US" dirty="0"/>
          </a:p>
        </p:txBody>
      </p:sp>
    </p:spTree>
    <p:extLst>
      <p:ext uri="{BB962C8B-B14F-4D97-AF65-F5344CB8AC3E}">
        <p14:creationId xmlns:p14="http://schemas.microsoft.com/office/powerpoint/2010/main" val="160528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3</a:t>
            </a:fld>
            <a:endParaRPr lang="en-US" dirty="0"/>
          </a:p>
        </p:txBody>
      </p:sp>
    </p:spTree>
    <p:extLst>
      <p:ext uri="{BB962C8B-B14F-4D97-AF65-F5344CB8AC3E}">
        <p14:creationId xmlns:p14="http://schemas.microsoft.com/office/powerpoint/2010/main" val="299881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8</a:t>
            </a:fld>
            <a:endParaRPr lang="en-US" dirty="0"/>
          </a:p>
        </p:txBody>
      </p:sp>
    </p:spTree>
    <p:extLst>
      <p:ext uri="{BB962C8B-B14F-4D97-AF65-F5344CB8AC3E}">
        <p14:creationId xmlns:p14="http://schemas.microsoft.com/office/powerpoint/2010/main" val="1615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15</a:t>
            </a:fld>
            <a:endParaRPr lang="en-US" dirty="0"/>
          </a:p>
        </p:txBody>
      </p:sp>
    </p:spTree>
    <p:extLst>
      <p:ext uri="{BB962C8B-B14F-4D97-AF65-F5344CB8AC3E}">
        <p14:creationId xmlns:p14="http://schemas.microsoft.com/office/powerpoint/2010/main" val="295826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16</a:t>
            </a:fld>
            <a:endParaRPr lang="en-US" dirty="0"/>
          </a:p>
        </p:txBody>
      </p:sp>
    </p:spTree>
    <p:extLst>
      <p:ext uri="{BB962C8B-B14F-4D97-AF65-F5344CB8AC3E}">
        <p14:creationId xmlns:p14="http://schemas.microsoft.com/office/powerpoint/2010/main" val="1821282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17</a:t>
            </a:fld>
            <a:endParaRPr lang="en-US" dirty="0"/>
          </a:p>
        </p:txBody>
      </p:sp>
    </p:spTree>
    <p:extLst>
      <p:ext uri="{BB962C8B-B14F-4D97-AF65-F5344CB8AC3E}">
        <p14:creationId xmlns:p14="http://schemas.microsoft.com/office/powerpoint/2010/main" val="102812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BA31558-D131-46E5-9BAD-25E43C6DDE9E}" type="datetimeFigureOut">
              <a:rPr lang="en-US" smtClean="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B82A7EA-52B7-4DB9-9DF8-9D4D22E0FDB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A31558-D131-46E5-9BAD-25E43C6DDE9E}" type="datetimeFigureOut">
              <a:rPr lang="en-US" smtClean="0"/>
              <a:pPr/>
              <a:t>2/2/2021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82A7EA-52B7-4DB9-9DF8-9D4D22E0FDB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a:t>PERMISSIONS</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674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lstStyle/>
          <a:p>
            <a:r>
              <a:rPr lang="en-GB" dirty="0"/>
              <a:t>Some files are configured to have very restrictive permissions to prevent unauthorized access.</a:t>
            </a:r>
          </a:p>
          <a:p>
            <a:r>
              <a:rPr lang="en-GB" dirty="0"/>
              <a:t>For example, the </a:t>
            </a:r>
            <a:r>
              <a:rPr lang="en-GB" i="1" dirty="0"/>
              <a:t>/etc/shadow</a:t>
            </a:r>
            <a:r>
              <a:rPr lang="en-GB" dirty="0"/>
              <a:t> file (file that stores all local user passwords) does not have permissions for regular users to read or otherwise access.</a:t>
            </a:r>
          </a:p>
          <a:p>
            <a:r>
              <a:rPr lang="en-US" dirty="0"/>
              <a:t>Permissions may be viewed by issuing the command: </a:t>
            </a:r>
            <a:r>
              <a:rPr lang="en-US" dirty="0" err="1"/>
              <a:t>ls</a:t>
            </a:r>
            <a:r>
              <a:rPr lang="en-US" dirty="0"/>
              <a:t> -l </a:t>
            </a:r>
            <a:r>
              <a:rPr lang="en-US" i="1" dirty="0"/>
              <a:t>file-name</a:t>
            </a:r>
            <a:r>
              <a:rPr lang="en-US" dirty="0"/>
              <a:t> </a:t>
            </a:r>
            <a:endParaRPr lang="en-GB" dirty="0"/>
          </a:p>
          <a:p>
            <a:endParaRPr lang="en-GB" dirty="0"/>
          </a:p>
        </p:txBody>
      </p:sp>
      <p:sp>
        <p:nvSpPr>
          <p:cNvPr id="4" name="Title 3"/>
          <p:cNvSpPr>
            <a:spLocks noGrp="1"/>
          </p:cNvSpPr>
          <p:nvPr>
            <p:ph type="title"/>
          </p:nvPr>
        </p:nvSpPr>
        <p:spPr>
          <a:xfrm>
            <a:off x="457200" y="381000"/>
            <a:ext cx="8229600" cy="838200"/>
          </a:xfrm>
        </p:spPr>
        <p:txBody>
          <a:bodyPr/>
          <a:lstStyle/>
          <a:p>
            <a:r>
              <a:rPr lang="en-US" dirty="0"/>
              <a:t>Permissions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447800"/>
          <a:ext cx="8229600" cy="515080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07884">
                <a:tc>
                  <a:txBody>
                    <a:bodyPr/>
                    <a:lstStyle/>
                    <a:p>
                      <a:pPr marL="457200" marR="0">
                        <a:lnSpc>
                          <a:spcPct val="115000"/>
                        </a:lnSpc>
                        <a:spcBef>
                          <a:spcPts val="0"/>
                        </a:spcBef>
                        <a:spcAft>
                          <a:spcPts val="0"/>
                        </a:spcAft>
                      </a:pPr>
                      <a:r>
                        <a:rPr lang="en-GB" sz="2400" b="1" dirty="0">
                          <a:latin typeface="Times New Roman"/>
                          <a:ea typeface="Calibri"/>
                          <a:cs typeface="Times New Roman"/>
                        </a:rPr>
                        <a:t>Options</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b="1" dirty="0">
                          <a:latin typeface="Times New Roman"/>
                          <a:ea typeface="Calibri"/>
                          <a:cs typeface="Times New Roman"/>
                        </a:rPr>
                        <a:t>Definition</a:t>
                      </a:r>
                      <a:endParaRPr lang="en-US" sz="2000" dirty="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0"/>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u</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Owner</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1"/>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g</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Group</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2"/>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o</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Other</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3"/>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x</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Execute</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4"/>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w</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Write</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5"/>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r</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Read</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6"/>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add permission</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7"/>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remove permission</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8"/>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dirty="0">
                          <a:latin typeface="Times New Roman"/>
                          <a:ea typeface="Calibri"/>
                          <a:cs typeface="Times New Roman"/>
                        </a:rPr>
                        <a:t>set permission</a:t>
                      </a:r>
                      <a:endParaRPr lang="en-US" sz="2000" dirty="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457200" y="304800"/>
            <a:ext cx="8229600" cy="990600"/>
          </a:xfrm>
        </p:spPr>
        <p:txBody>
          <a:bodyPr/>
          <a:lstStyle/>
          <a:p>
            <a:r>
              <a:rPr lang="en-US" i="1" dirty="0" err="1"/>
              <a:t>Chmod</a:t>
            </a:r>
            <a:r>
              <a:rPr lang="en-US" dirty="0"/>
              <a:t> with letters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6112"/>
          </a:xfrm>
        </p:spPr>
        <p:txBody>
          <a:bodyPr>
            <a:normAutofit/>
          </a:bodyPr>
          <a:lstStyle/>
          <a:p>
            <a:r>
              <a:rPr lang="en-GB" sz="4000" dirty="0"/>
              <a:t>examples of </a:t>
            </a:r>
            <a:r>
              <a:rPr lang="en-GB" sz="4000" dirty="0" err="1"/>
              <a:t>chmod</a:t>
            </a:r>
            <a:r>
              <a:rPr lang="en-GB" sz="4000" dirty="0"/>
              <a:t> usage with letters </a:t>
            </a:r>
            <a:endParaRPr lang="en-US" sz="4000" dirty="0"/>
          </a:p>
        </p:txBody>
      </p:sp>
      <p:sp>
        <p:nvSpPr>
          <p:cNvPr id="3" name="Content Placeholder 2"/>
          <p:cNvSpPr>
            <a:spLocks noGrp="1"/>
          </p:cNvSpPr>
          <p:nvPr>
            <p:ph idx="1"/>
          </p:nvPr>
        </p:nvSpPr>
        <p:spPr>
          <a:xfrm>
            <a:off x="457200" y="1143000"/>
            <a:ext cx="8229600" cy="5181600"/>
          </a:xfrm>
        </p:spPr>
        <p:txBody>
          <a:bodyPr/>
          <a:lstStyle/>
          <a:p>
            <a:r>
              <a:rPr lang="en-US" dirty="0" err="1"/>
              <a:t>user@host</a:t>
            </a:r>
            <a:r>
              <a:rPr lang="en-US" dirty="0"/>
              <a:t>:/home/user$ touch file1 file2 file3 file4</a:t>
            </a:r>
          </a:p>
          <a:p>
            <a:r>
              <a:rPr lang="en-US" dirty="0" err="1"/>
              <a:t>user@host</a:t>
            </a:r>
            <a:r>
              <a:rPr lang="en-US" dirty="0"/>
              <a:t>:/home/user$ </a:t>
            </a:r>
            <a:r>
              <a:rPr lang="en-US" dirty="0" err="1"/>
              <a:t>ls</a:t>
            </a:r>
            <a:r>
              <a:rPr lang="en-US" dirty="0"/>
              <a:t> –l</a:t>
            </a:r>
          </a:p>
          <a:p>
            <a:pPr>
              <a:buNone/>
            </a:pPr>
            <a:r>
              <a:rPr lang="en-US" dirty="0"/>
              <a:t>       -</a:t>
            </a:r>
            <a:r>
              <a:rPr lang="en-US" dirty="0" err="1"/>
              <a:t>rw</a:t>
            </a:r>
            <a:r>
              <a:rPr lang="en-US" dirty="0"/>
              <a:t>-r--r--  1 user </a:t>
            </a:r>
            <a:r>
              <a:rPr lang="en-US" dirty="0" err="1"/>
              <a:t>user</a:t>
            </a:r>
            <a:r>
              <a:rPr lang="en-US" dirty="0"/>
              <a:t> 0 Nov 19 20:13 file1</a:t>
            </a:r>
          </a:p>
          <a:p>
            <a:pPr>
              <a:buNone/>
            </a:pPr>
            <a:r>
              <a:rPr lang="en-US" dirty="0"/>
              <a:t>       -</a:t>
            </a:r>
            <a:r>
              <a:rPr lang="en-US" dirty="0" err="1"/>
              <a:t>rw</a:t>
            </a:r>
            <a:r>
              <a:rPr lang="en-US" dirty="0"/>
              <a:t>-r--r--  1 user </a:t>
            </a:r>
            <a:r>
              <a:rPr lang="en-US" dirty="0" err="1"/>
              <a:t>user</a:t>
            </a:r>
            <a:r>
              <a:rPr lang="en-US" dirty="0"/>
              <a:t> 0 Nov 19 20:13 file</a:t>
            </a:r>
          </a:p>
          <a:p>
            <a:pPr>
              <a:buNone/>
            </a:pPr>
            <a:r>
              <a:rPr lang="en-US" dirty="0"/>
              <a:t>       -</a:t>
            </a:r>
            <a:r>
              <a:rPr lang="en-US" dirty="0" err="1"/>
              <a:t>rw</a:t>
            </a:r>
            <a:r>
              <a:rPr lang="en-US" dirty="0"/>
              <a:t>-r--r--  1 user </a:t>
            </a:r>
            <a:r>
              <a:rPr lang="en-US" dirty="0" err="1"/>
              <a:t>user</a:t>
            </a:r>
            <a:r>
              <a:rPr lang="en-US" dirty="0"/>
              <a:t> 0 Nov 19 20:13 file3</a:t>
            </a:r>
          </a:p>
          <a:p>
            <a:pPr>
              <a:buNone/>
            </a:pPr>
            <a:r>
              <a:rPr lang="en-US" dirty="0"/>
              <a:t>       -</a:t>
            </a:r>
            <a:r>
              <a:rPr lang="en-US" dirty="0" err="1"/>
              <a:t>rw</a:t>
            </a:r>
            <a:r>
              <a:rPr lang="en-US" dirty="0"/>
              <a:t>-r--r--  1 user </a:t>
            </a:r>
            <a:r>
              <a:rPr lang="en-US" dirty="0" err="1"/>
              <a:t>user</a:t>
            </a:r>
            <a:r>
              <a:rPr lang="en-US" dirty="0"/>
              <a:t> 0 Nov 19 20:13 file4</a:t>
            </a:r>
          </a:p>
          <a:p>
            <a:r>
              <a:rPr lang="en-GB" dirty="0"/>
              <a:t>Add owner execute bit:</a:t>
            </a:r>
            <a:endParaRPr lang="en-US" dirty="0"/>
          </a:p>
          <a:p>
            <a:pPr>
              <a:buNone/>
            </a:pPr>
            <a:r>
              <a:rPr lang="en-US" dirty="0"/>
              <a:t>    </a:t>
            </a:r>
            <a:r>
              <a:rPr lang="en-US" dirty="0" err="1"/>
              <a:t>user@host</a:t>
            </a:r>
            <a:r>
              <a:rPr lang="en-US" dirty="0"/>
              <a:t>:/home/user$ </a:t>
            </a:r>
            <a:r>
              <a:rPr lang="en-US" dirty="0" err="1"/>
              <a:t>chmod</a:t>
            </a:r>
            <a:r>
              <a:rPr lang="en-US" dirty="0"/>
              <a:t> </a:t>
            </a:r>
            <a:r>
              <a:rPr lang="en-US" dirty="0" err="1"/>
              <a:t>u+x</a:t>
            </a:r>
            <a:r>
              <a:rPr lang="en-US" dirty="0"/>
              <a:t> file1</a:t>
            </a:r>
          </a:p>
          <a:p>
            <a:pPr>
              <a:buNone/>
            </a:pPr>
            <a:r>
              <a:rPr lang="en-US" dirty="0"/>
              <a:t>    </a:t>
            </a:r>
            <a:r>
              <a:rPr lang="en-US" dirty="0" err="1"/>
              <a:t>user@host</a:t>
            </a:r>
            <a:r>
              <a:rPr lang="en-US" dirty="0"/>
              <a:t>:/home/user$ </a:t>
            </a:r>
            <a:r>
              <a:rPr lang="en-US" dirty="0" err="1"/>
              <a:t>ls</a:t>
            </a:r>
            <a:r>
              <a:rPr lang="en-US" dirty="0"/>
              <a:t> -l file1</a:t>
            </a:r>
          </a:p>
          <a:p>
            <a:pPr>
              <a:buNone/>
            </a:pPr>
            <a:r>
              <a:rPr lang="en-US" dirty="0"/>
              <a:t>     -</a:t>
            </a:r>
            <a:r>
              <a:rPr lang="en-US" dirty="0" err="1"/>
              <a:t>rwxr</a:t>
            </a:r>
            <a:r>
              <a:rPr lang="en-US" dirty="0"/>
              <a:t>--r--  1 user </a:t>
            </a:r>
            <a:r>
              <a:rPr lang="en-US" dirty="0" err="1"/>
              <a:t>user</a:t>
            </a:r>
            <a:r>
              <a:rPr lang="en-US" dirty="0"/>
              <a:t> 0 Nov 19 20:13 file1</a:t>
            </a:r>
          </a:p>
          <a:p>
            <a:pPr>
              <a:buFont typeface="Arial" pitchFamily="34" charset="0"/>
              <a:buChar char="•"/>
            </a:pPr>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GB" dirty="0"/>
              <a:t>Examples: </a:t>
            </a:r>
          </a:p>
        </p:txBody>
      </p:sp>
      <p:sp>
        <p:nvSpPr>
          <p:cNvPr id="3" name="Content Placeholder 2"/>
          <p:cNvSpPr>
            <a:spLocks noGrp="1"/>
          </p:cNvSpPr>
          <p:nvPr>
            <p:ph idx="1"/>
          </p:nvPr>
        </p:nvSpPr>
        <p:spPr>
          <a:xfrm>
            <a:off x="152400" y="1066800"/>
            <a:ext cx="8763000" cy="5562600"/>
          </a:xfrm>
        </p:spPr>
        <p:txBody>
          <a:bodyPr>
            <a:normAutofit fontScale="92500" lnSpcReduction="10000"/>
          </a:bodyPr>
          <a:lstStyle/>
          <a:p>
            <a:r>
              <a:rPr lang="en-GB" dirty="0"/>
              <a:t>Grant read access (r) to a file to all members of your group (g): </a:t>
            </a:r>
          </a:p>
          <a:p>
            <a:pPr marL="0" indent="0">
              <a:buNone/>
            </a:pPr>
            <a:r>
              <a:rPr lang="en-GB" dirty="0"/>
              <a:t>      </a:t>
            </a:r>
            <a:r>
              <a:rPr lang="en-GB" sz="3000" i="1" dirty="0" err="1">
                <a:solidFill>
                  <a:srgbClr val="FF0000"/>
                </a:solidFill>
              </a:rPr>
              <a:t>chmod</a:t>
            </a:r>
            <a:r>
              <a:rPr lang="en-GB" sz="3000" i="1" dirty="0">
                <a:solidFill>
                  <a:srgbClr val="FF0000"/>
                </a:solidFill>
              </a:rPr>
              <a:t> </a:t>
            </a:r>
            <a:r>
              <a:rPr lang="en-GB" sz="3000" i="1" dirty="0" err="1">
                <a:solidFill>
                  <a:srgbClr val="FF0000"/>
                </a:solidFill>
              </a:rPr>
              <a:t>g+r</a:t>
            </a:r>
            <a:r>
              <a:rPr lang="en-GB" sz="3000" i="1" dirty="0">
                <a:solidFill>
                  <a:srgbClr val="FF0000"/>
                </a:solidFill>
              </a:rPr>
              <a:t> file-name</a:t>
            </a:r>
          </a:p>
          <a:p>
            <a:r>
              <a:rPr lang="en-GB" dirty="0"/>
              <a:t>Grant read access to a directory to all members your group: </a:t>
            </a:r>
          </a:p>
          <a:p>
            <a:pPr marL="0" indent="0">
              <a:buNone/>
            </a:pPr>
            <a:r>
              <a:rPr lang="en-GB" dirty="0"/>
              <a:t>      </a:t>
            </a:r>
            <a:r>
              <a:rPr lang="en-GB" sz="3000" i="1" dirty="0" err="1">
                <a:solidFill>
                  <a:srgbClr val="FF0000"/>
                </a:solidFill>
              </a:rPr>
              <a:t>chmod</a:t>
            </a:r>
            <a:r>
              <a:rPr lang="en-GB" sz="3000" i="1" dirty="0">
                <a:solidFill>
                  <a:srgbClr val="FF0000"/>
                </a:solidFill>
              </a:rPr>
              <a:t> </a:t>
            </a:r>
            <a:r>
              <a:rPr lang="en-GB" sz="3000" i="1" dirty="0" err="1">
                <a:solidFill>
                  <a:srgbClr val="FF0000"/>
                </a:solidFill>
              </a:rPr>
              <a:t>g+rx</a:t>
            </a:r>
            <a:r>
              <a:rPr lang="en-GB" sz="3000" i="1" dirty="0">
                <a:solidFill>
                  <a:srgbClr val="FF0000"/>
                </a:solidFill>
              </a:rPr>
              <a:t> directory-name </a:t>
            </a:r>
          </a:p>
          <a:p>
            <a:r>
              <a:rPr lang="en-GB" dirty="0"/>
              <a:t>Note that "execute" permission is required in order to read a directory. </a:t>
            </a:r>
          </a:p>
          <a:p>
            <a:r>
              <a:rPr lang="en-GB" dirty="0"/>
              <a:t>Grant read permissions to everyone on the system to a file which you own so that everyone may read it: (u)</a:t>
            </a:r>
            <a:r>
              <a:rPr lang="en-GB" dirty="0" err="1"/>
              <a:t>ser</a:t>
            </a:r>
            <a:r>
              <a:rPr lang="en-GB" dirty="0"/>
              <a:t>, (g)</a:t>
            </a:r>
            <a:r>
              <a:rPr lang="en-GB" dirty="0" err="1"/>
              <a:t>roup</a:t>
            </a:r>
            <a:r>
              <a:rPr lang="en-GB" dirty="0"/>
              <a:t> and (o)</a:t>
            </a:r>
            <a:r>
              <a:rPr lang="en-GB" dirty="0" err="1"/>
              <a:t>ther</a:t>
            </a:r>
            <a:r>
              <a:rPr lang="en-GB" dirty="0"/>
              <a:t>. </a:t>
            </a:r>
          </a:p>
          <a:p>
            <a:pPr marL="0" indent="0">
              <a:buNone/>
            </a:pPr>
            <a:r>
              <a:rPr lang="en-GB" dirty="0"/>
              <a:t>        </a:t>
            </a:r>
            <a:r>
              <a:rPr lang="en-GB" i="1" dirty="0" err="1">
                <a:solidFill>
                  <a:srgbClr val="FF0000"/>
                </a:solidFill>
              </a:rPr>
              <a:t>chmod</a:t>
            </a:r>
            <a:r>
              <a:rPr lang="en-GB" i="1" dirty="0">
                <a:solidFill>
                  <a:srgbClr val="FF0000"/>
                </a:solidFill>
              </a:rPr>
              <a:t> </a:t>
            </a:r>
            <a:r>
              <a:rPr lang="en-GB" i="1" dirty="0" err="1">
                <a:solidFill>
                  <a:srgbClr val="FF0000"/>
                </a:solidFill>
              </a:rPr>
              <a:t>ugo+r</a:t>
            </a:r>
            <a:r>
              <a:rPr lang="en-GB" i="1" dirty="0">
                <a:solidFill>
                  <a:srgbClr val="FF0000"/>
                </a:solidFill>
              </a:rPr>
              <a:t> file-name </a:t>
            </a:r>
          </a:p>
          <a:p>
            <a:r>
              <a:rPr lang="en-GB" dirty="0"/>
              <a:t>Grant read permissions on a directory to everyone on the system: </a:t>
            </a:r>
          </a:p>
          <a:p>
            <a:pPr marL="0" indent="0">
              <a:buNone/>
            </a:pPr>
            <a:r>
              <a:rPr lang="en-GB" dirty="0"/>
              <a:t>       </a:t>
            </a:r>
            <a:r>
              <a:rPr lang="en-GB" i="1" dirty="0" err="1">
                <a:solidFill>
                  <a:srgbClr val="FF0000"/>
                </a:solidFill>
              </a:rPr>
              <a:t>chmod</a:t>
            </a:r>
            <a:r>
              <a:rPr lang="en-GB" i="1" dirty="0">
                <a:solidFill>
                  <a:srgbClr val="FF0000"/>
                </a:solidFill>
              </a:rPr>
              <a:t> </a:t>
            </a:r>
            <a:r>
              <a:rPr lang="en-GB" i="1" dirty="0" err="1">
                <a:solidFill>
                  <a:srgbClr val="FF0000"/>
                </a:solidFill>
              </a:rPr>
              <a:t>ugo+rx</a:t>
            </a:r>
            <a:r>
              <a:rPr lang="en-GB" i="1" dirty="0">
                <a:solidFill>
                  <a:srgbClr val="FF0000"/>
                </a:solidFill>
              </a:rPr>
              <a:t> directory-name </a:t>
            </a:r>
          </a:p>
        </p:txBody>
      </p:sp>
    </p:spTree>
    <p:extLst>
      <p:ext uri="{BB962C8B-B14F-4D97-AF65-F5344CB8AC3E}">
        <p14:creationId xmlns:p14="http://schemas.microsoft.com/office/powerpoint/2010/main" val="351864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3"/>
            <a:ext cx="8229600" cy="800637"/>
          </a:xfrm>
        </p:spPr>
        <p:txBody>
          <a:bodyPr>
            <a:normAutofit/>
          </a:bodyPr>
          <a:lstStyle/>
          <a:p>
            <a:r>
              <a:rPr lang="en-GB" sz="4500" dirty="0"/>
              <a:t>More Examples</a:t>
            </a:r>
          </a:p>
        </p:txBody>
      </p:sp>
      <p:sp>
        <p:nvSpPr>
          <p:cNvPr id="3" name="Content Placeholder 2"/>
          <p:cNvSpPr>
            <a:spLocks noGrp="1"/>
          </p:cNvSpPr>
          <p:nvPr>
            <p:ph idx="1"/>
          </p:nvPr>
        </p:nvSpPr>
        <p:spPr>
          <a:xfrm>
            <a:off x="152400" y="990600"/>
            <a:ext cx="8534400" cy="5486400"/>
          </a:xfrm>
        </p:spPr>
        <p:txBody>
          <a:bodyPr>
            <a:normAutofit/>
          </a:bodyPr>
          <a:lstStyle/>
          <a:p>
            <a:r>
              <a:rPr lang="en-GB" sz="2800" dirty="0"/>
              <a:t>Grant modify or delete permissions to a file which you own for everyone in the group: </a:t>
            </a:r>
          </a:p>
          <a:p>
            <a:pPr marL="0" indent="0">
              <a:buNone/>
            </a:pPr>
            <a:r>
              <a:rPr lang="en-GB" sz="2800" i="1" dirty="0">
                <a:solidFill>
                  <a:srgbClr val="FF0000"/>
                </a:solidFill>
              </a:rPr>
              <a:t>        </a:t>
            </a:r>
            <a:r>
              <a:rPr lang="en-GB" sz="2800" i="1" dirty="0" err="1">
                <a:solidFill>
                  <a:srgbClr val="FF0000"/>
                </a:solidFill>
              </a:rPr>
              <a:t>chmod</a:t>
            </a:r>
            <a:r>
              <a:rPr lang="en-GB" sz="2800" i="1" dirty="0">
                <a:solidFill>
                  <a:srgbClr val="FF0000"/>
                </a:solidFill>
              </a:rPr>
              <a:t> </a:t>
            </a:r>
            <a:r>
              <a:rPr lang="en-GB" sz="2800" i="1" dirty="0" err="1">
                <a:solidFill>
                  <a:srgbClr val="FF0000"/>
                </a:solidFill>
              </a:rPr>
              <a:t>ugo+rw</a:t>
            </a:r>
            <a:r>
              <a:rPr lang="en-GB" sz="2800" i="1" dirty="0">
                <a:solidFill>
                  <a:srgbClr val="FF0000"/>
                </a:solidFill>
              </a:rPr>
              <a:t> file-name </a:t>
            </a:r>
          </a:p>
          <a:p>
            <a:r>
              <a:rPr lang="en-GB" sz="2800" dirty="0"/>
              <a:t>Note: In order for modify and delete permissions to be useful, one must be able to modify the directory in which the file is located:</a:t>
            </a:r>
          </a:p>
          <a:p>
            <a:pPr marL="0" indent="0">
              <a:buNone/>
            </a:pPr>
            <a:r>
              <a:rPr lang="en-GB" sz="2800" dirty="0"/>
              <a:t>      </a:t>
            </a:r>
            <a:r>
              <a:rPr lang="en-GB" sz="2800" i="1" dirty="0" err="1">
                <a:solidFill>
                  <a:srgbClr val="FF0000"/>
                </a:solidFill>
              </a:rPr>
              <a:t>chmod</a:t>
            </a:r>
            <a:r>
              <a:rPr lang="en-GB" sz="2800" i="1" dirty="0">
                <a:solidFill>
                  <a:srgbClr val="FF0000"/>
                </a:solidFill>
              </a:rPr>
              <a:t> </a:t>
            </a:r>
            <a:r>
              <a:rPr lang="en-GB" sz="2800" i="1" dirty="0" err="1">
                <a:solidFill>
                  <a:srgbClr val="FF0000"/>
                </a:solidFill>
              </a:rPr>
              <a:t>ugo+rwx</a:t>
            </a:r>
            <a:r>
              <a:rPr lang="en-GB" sz="2800" i="1" dirty="0">
                <a:solidFill>
                  <a:srgbClr val="FF0000"/>
                </a:solidFill>
              </a:rPr>
              <a:t>.</a:t>
            </a:r>
          </a:p>
          <a:p>
            <a:r>
              <a:rPr lang="en-GB" sz="2800" dirty="0"/>
              <a:t>Deny read access to a file by everyone except yourself: </a:t>
            </a:r>
          </a:p>
          <a:p>
            <a:pPr marL="0" indent="0">
              <a:buNone/>
            </a:pPr>
            <a:r>
              <a:rPr lang="en-GB" sz="2800" dirty="0"/>
              <a:t>      </a:t>
            </a:r>
            <a:r>
              <a:rPr lang="en-GB" sz="2800" i="1" dirty="0" err="1">
                <a:solidFill>
                  <a:srgbClr val="FF0000"/>
                </a:solidFill>
              </a:rPr>
              <a:t>chmod</a:t>
            </a:r>
            <a:r>
              <a:rPr lang="en-GB" sz="2800" i="1" dirty="0">
                <a:solidFill>
                  <a:srgbClr val="FF0000"/>
                </a:solidFill>
              </a:rPr>
              <a:t> go-r file-name </a:t>
            </a:r>
          </a:p>
        </p:txBody>
      </p:sp>
    </p:spTree>
    <p:extLst>
      <p:ext uri="{BB962C8B-B14F-4D97-AF65-F5344CB8AC3E}">
        <p14:creationId xmlns:p14="http://schemas.microsoft.com/office/powerpoint/2010/main" val="284815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Changing Permissions(Octal)</a:t>
            </a:r>
            <a:endParaRPr lang="en-US" dirty="0"/>
          </a:p>
        </p:txBody>
      </p:sp>
      <p:sp>
        <p:nvSpPr>
          <p:cNvPr id="3" name="Content Placeholder 2"/>
          <p:cNvSpPr>
            <a:spLocks noGrp="1"/>
          </p:cNvSpPr>
          <p:nvPr>
            <p:ph idx="1"/>
          </p:nvPr>
        </p:nvSpPr>
        <p:spPr/>
        <p:txBody>
          <a:bodyPr/>
          <a:lstStyle/>
          <a:p>
            <a:r>
              <a:rPr lang="en-US" dirty="0"/>
              <a:t>To change permissions on a file, you simply add these values together for each permission you want to apply</a:t>
            </a:r>
          </a:p>
          <a:p>
            <a:r>
              <a:rPr lang="en-US" dirty="0"/>
              <a:t>e.g.. To  change permission of a file </a:t>
            </a:r>
            <a:r>
              <a:rPr lang="en-US" i="1" dirty="0"/>
              <a:t>myfile.we </a:t>
            </a:r>
            <a:r>
              <a:rPr lang="en-US" dirty="0"/>
              <a:t> so that the user can have full access(RWX)</a:t>
            </a:r>
          </a:p>
          <a:p>
            <a:pPr>
              <a:buNone/>
            </a:pPr>
            <a:r>
              <a:rPr lang="en-US" dirty="0"/>
              <a:t>       $ </a:t>
            </a:r>
            <a:r>
              <a:rPr lang="en-US" i="1" dirty="0"/>
              <a:t>chmod 700 myfile.we</a:t>
            </a:r>
          </a:p>
          <a:p>
            <a:pPr>
              <a:buNone/>
            </a:pPr>
            <a:r>
              <a:rPr lang="en-US" i="1" dirty="0"/>
              <a:t>Note: using the octal mode replaces any permissions that has been set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2595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15240" algn="ctr">
                        <a:lnSpc>
                          <a:spcPct val="115000"/>
                        </a:lnSpc>
                        <a:spcBef>
                          <a:spcPts val="0"/>
                        </a:spcBef>
                        <a:spcAft>
                          <a:spcPts val="0"/>
                        </a:spcAft>
                      </a:pPr>
                      <a:r>
                        <a:rPr lang="en-US" sz="2000" dirty="0">
                          <a:latin typeface="Arial"/>
                          <a:ea typeface="Calibri"/>
                          <a:cs typeface="Times New Roman"/>
                        </a:rPr>
                        <a:t>Letter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b="1" dirty="0">
                          <a:latin typeface="Arial Narrow"/>
                          <a:ea typeface="Calibri"/>
                          <a:cs typeface="Arial Narrow"/>
                        </a:rPr>
                        <a:t>Permission</a:t>
                      </a:r>
                      <a:endParaRPr lang="en-US" sz="2000" dirty="0">
                        <a:latin typeface="Calibri"/>
                        <a:ea typeface="Calibri"/>
                        <a:cs typeface="Times New Roman"/>
                      </a:endParaRPr>
                    </a:p>
                  </a:txBody>
                  <a:tcPr marL="68580" marR="68580" marT="0" marB="0" anchor="ctr"/>
                </a:tc>
                <a:tc>
                  <a:txBody>
                    <a:bodyPr/>
                    <a:lstStyle/>
                    <a:p>
                      <a:pPr marL="0" marR="0" algn="ctr"/>
                      <a:r>
                        <a:rPr lang="en-US" sz="2000" b="1" dirty="0">
                          <a:latin typeface="Calibri"/>
                          <a:ea typeface="Times New Roman"/>
                        </a:rPr>
                        <a:t>Value</a:t>
                      </a:r>
                      <a:endParaRPr lang="en-US" sz="2000" dirty="0">
                        <a:latin typeface="Calibri"/>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 -</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No permissions</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0</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4</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write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6</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write,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7</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5</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--x</a:t>
                      </a:r>
                      <a:endParaRPr lang="en-US" sz="2000" dirty="0">
                        <a:latin typeface="Calibri"/>
                        <a:ea typeface="Calibri"/>
                        <a:cs typeface="Times New Roman"/>
                      </a:endParaRPr>
                    </a:p>
                  </a:txBody>
                  <a:tcPr marL="68580" marR="68580" marT="0" marB="0" anchor="ctr"/>
                </a:tc>
                <a:tc>
                  <a:txBody>
                    <a:bodyPr/>
                    <a:lstStyle/>
                    <a:p>
                      <a:pPr marL="523875" marR="15240">
                        <a:lnSpc>
                          <a:spcPct val="115000"/>
                        </a:lnSpc>
                        <a:spcBef>
                          <a:spcPts val="0"/>
                        </a:spcBef>
                        <a:spcAft>
                          <a:spcPts val="0"/>
                        </a:spcAft>
                      </a:pPr>
                      <a:r>
                        <a:rPr lang="en-US" sz="2000" dirty="0">
                          <a:latin typeface="Times New Roman"/>
                          <a:ea typeface="Calibri"/>
                          <a:cs typeface="Times New Roman"/>
                        </a:rPr>
                        <a:t>Execute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Arial Narrow"/>
                          <a:ea typeface="Calibri"/>
                          <a:cs typeface="Arial Narrow"/>
                        </a:rPr>
                        <a:t>1</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457200"/>
          <a:ext cx="8229600" cy="553491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Permission</a:t>
                      </a:r>
                    </a:p>
                  </a:txBody>
                  <a:tcPr/>
                </a:tc>
                <a:tc>
                  <a:txBody>
                    <a:bodyPr/>
                    <a:lstStyle/>
                    <a:p>
                      <a:r>
                        <a:rPr lang="en-US" dirty="0"/>
                        <a:t>Numeric Equivalent</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latin typeface="Dotum" pitchFamily="34" charset="-127"/>
                          <a:ea typeface="Dotum" pitchFamily="34" charset="-127"/>
                        </a:rPr>
                        <a:t>-rw-------</a:t>
                      </a:r>
                    </a:p>
                  </a:txBody>
                  <a:tcPr/>
                </a:tc>
                <a:tc>
                  <a:txBody>
                    <a:bodyPr/>
                    <a:lstStyle/>
                    <a:p>
                      <a:r>
                        <a:rPr lang="en-US" dirty="0"/>
                        <a:t>600</a:t>
                      </a:r>
                    </a:p>
                  </a:txBody>
                  <a:tcPr/>
                </a:tc>
                <a:tc>
                  <a:txBody>
                    <a:bodyPr/>
                    <a:lstStyle/>
                    <a:p>
                      <a:pPr marL="0" marR="0" algn="l">
                        <a:lnSpc>
                          <a:spcPts val="1630"/>
                        </a:lnSpc>
                        <a:spcBef>
                          <a:spcPts val="0"/>
                        </a:spcBef>
                        <a:spcAft>
                          <a:spcPts val="0"/>
                        </a:spcAft>
                      </a:pPr>
                      <a:r>
                        <a:rPr lang="en-US" sz="1600" dirty="0">
                          <a:latin typeface="Times New Roman"/>
                          <a:ea typeface="Times New Roman"/>
                          <a:cs typeface="Times New Roman"/>
                        </a:rPr>
                        <a:t>Owner has read and write permissions.</a:t>
                      </a:r>
                    </a:p>
                    <a:p>
                      <a:pPr marL="0" marR="0" algn="l">
                        <a:lnSpc>
                          <a:spcPts val="1630"/>
                        </a:lnSpc>
                        <a:spcBef>
                          <a:spcPts val="0"/>
                        </a:spcBef>
                        <a:spcAft>
                          <a:spcPts val="0"/>
                        </a:spcAft>
                      </a:pPr>
                      <a:endParaRPr lang="en-US" sz="1600" dirty="0">
                        <a:latin typeface="Calibri"/>
                        <a:ea typeface="Times New Roman"/>
                        <a:cs typeface="Times New Roman"/>
                      </a:endParaRPr>
                    </a:p>
                  </a:txBody>
                  <a:tcPr marL="0" marR="0" marT="0" marB="0"/>
                </a:tc>
                <a:extLst>
                  <a:ext uri="{0D108BD9-81ED-4DB2-BD59-A6C34878D82A}">
                    <a16:rowId xmlns:a16="http://schemas.microsoft.com/office/drawing/2014/main" val="10001"/>
                  </a:ext>
                </a:extLst>
              </a:tr>
              <a:tr h="370840">
                <a:tc>
                  <a:txBody>
                    <a:bodyPr/>
                    <a:lstStyle/>
                    <a:p>
                      <a:r>
                        <a:rPr lang="en-US" dirty="0"/>
                        <a:t>-rw-r—r--</a:t>
                      </a:r>
                    </a:p>
                  </a:txBody>
                  <a:tcPr/>
                </a:tc>
                <a:tc>
                  <a:txBody>
                    <a:bodyPr/>
                    <a:lstStyle/>
                    <a:p>
                      <a:r>
                        <a:rPr lang="en-US" dirty="0"/>
                        <a:t>644</a:t>
                      </a:r>
                    </a:p>
                  </a:txBody>
                  <a:tcPr/>
                </a:tc>
                <a:tc>
                  <a:txBody>
                    <a:bodyPr/>
                    <a:lstStyle/>
                    <a:p>
                      <a:pPr marL="0" marR="0" algn="just">
                        <a:lnSpc>
                          <a:spcPts val="1220"/>
                        </a:lnSpc>
                        <a:spcBef>
                          <a:spcPts val="405"/>
                        </a:spcBef>
                        <a:spcAft>
                          <a:spcPts val="0"/>
                        </a:spcAft>
                      </a:pPr>
                      <a:endParaRPr lang="en-US" sz="1000" dirty="0">
                        <a:latin typeface="Times New Roman"/>
                        <a:ea typeface="Times New Roman"/>
                        <a:cs typeface="Times New Roman"/>
                      </a:endParaRPr>
                    </a:p>
                    <a:p>
                      <a:pPr marL="0" marR="0" algn="just">
                        <a:lnSpc>
                          <a:spcPts val="1220"/>
                        </a:lnSpc>
                        <a:spcBef>
                          <a:spcPts val="405"/>
                        </a:spcBef>
                        <a:spcAft>
                          <a:spcPts val="0"/>
                        </a:spcAft>
                      </a:pPr>
                      <a:r>
                        <a:rPr lang="en-US" sz="1600" dirty="0">
                          <a:latin typeface="Times New Roman"/>
                          <a:ea typeface="Times New Roman"/>
                          <a:cs typeface="Times New Roman"/>
                        </a:rPr>
                        <a:t>Owner has read and write </a:t>
                      </a:r>
                    </a:p>
                    <a:p>
                      <a:pPr marL="0" marR="0" algn="just">
                        <a:lnSpc>
                          <a:spcPts val="1220"/>
                        </a:lnSpc>
                        <a:spcBef>
                          <a:spcPts val="405"/>
                        </a:spcBef>
                        <a:spcAft>
                          <a:spcPts val="0"/>
                        </a:spcAft>
                      </a:pPr>
                      <a:r>
                        <a:rPr lang="en-US" sz="1600" dirty="0">
                          <a:latin typeface="Times New Roman"/>
                          <a:ea typeface="Times New Roman"/>
                          <a:cs typeface="Times New Roman"/>
                        </a:rPr>
                        <a:t>permissions; group and world </a:t>
                      </a:r>
                    </a:p>
                    <a:p>
                      <a:pPr marL="0" marR="0" algn="just">
                        <a:lnSpc>
                          <a:spcPts val="1220"/>
                        </a:lnSpc>
                        <a:spcBef>
                          <a:spcPts val="405"/>
                        </a:spcBef>
                        <a:spcAft>
                          <a:spcPts val="0"/>
                        </a:spcAft>
                      </a:pPr>
                      <a:r>
                        <a:rPr lang="en-US" sz="1600" dirty="0">
                          <a:latin typeface="Times New Roman"/>
                          <a:ea typeface="Times New Roman"/>
                          <a:cs typeface="Times New Roman"/>
                        </a:rPr>
                        <a:t>have read-only</a:t>
                      </a:r>
                    </a:p>
                    <a:p>
                      <a:pPr marL="0" marR="0" algn="just">
                        <a:lnSpc>
                          <a:spcPts val="1220"/>
                        </a:lnSpc>
                        <a:spcBef>
                          <a:spcPts val="405"/>
                        </a:spcBef>
                        <a:spcAft>
                          <a:spcPts val="0"/>
                        </a:spcAft>
                      </a:pPr>
                      <a:endParaRPr lang="en-US" sz="1100" dirty="0">
                        <a:latin typeface="Calibri"/>
                        <a:ea typeface="Times New Roman"/>
                        <a:cs typeface="Times New Roman"/>
                      </a:endParaRPr>
                    </a:p>
                  </a:txBody>
                  <a:tcPr marL="0" marR="0" marT="0" marB="0"/>
                </a:tc>
                <a:extLst>
                  <a:ext uri="{0D108BD9-81ED-4DB2-BD59-A6C34878D82A}">
                    <a16:rowId xmlns:a16="http://schemas.microsoft.com/office/drawing/2014/main" val="10002"/>
                  </a:ext>
                </a:extLst>
              </a:tr>
              <a:tr h="2397760">
                <a:tc>
                  <a:txBody>
                    <a:bodyPr/>
                    <a:lstStyle/>
                    <a:p>
                      <a:r>
                        <a:rPr lang="en-US" dirty="0"/>
                        <a:t>-</a:t>
                      </a:r>
                      <a:r>
                        <a:rPr lang="en-US" dirty="0" err="1"/>
                        <a:t>rw-rw-rw</a:t>
                      </a:r>
                      <a:r>
                        <a:rPr lang="en-US" dirty="0"/>
                        <a:t>-</a:t>
                      </a:r>
                    </a:p>
                  </a:txBody>
                  <a:tcPr/>
                </a:tc>
                <a:tc>
                  <a:txBody>
                    <a:bodyPr/>
                    <a:lstStyle/>
                    <a:p>
                      <a:r>
                        <a:rPr lang="en-US" dirty="0"/>
                        <a:t>666</a:t>
                      </a:r>
                    </a:p>
                  </a:txBody>
                  <a:tcPr/>
                </a:tc>
                <a:tc>
                  <a:txBody>
                    <a:bodyPr/>
                    <a:lstStyle/>
                    <a:p>
                      <a:r>
                        <a:rPr lang="en-US" sz="1800" kern="1200" dirty="0">
                          <a:solidFill>
                            <a:schemeClr val="dk1"/>
                          </a:solidFill>
                          <a:latin typeface="+mn-lt"/>
                          <a:ea typeface="+mn-ea"/>
                          <a:cs typeface="+mn-cs"/>
                        </a:rPr>
                        <a:t>Everyone has read and write permissions. Not recommended; this combination allows the file to be accessed and changed by anyone</a:t>
                      </a:r>
                      <a:r>
                        <a:rPr lang="en-US" sz="1800" kern="1200">
                          <a:solidFill>
                            <a:schemeClr val="dk1"/>
                          </a:solidFill>
                          <a:latin typeface="+mn-lt"/>
                          <a:ea typeface="+mn-ea"/>
                          <a:cs typeface="+mn-cs"/>
                        </a:rPr>
                        <a:t>. </a:t>
                      </a:r>
                      <a:endParaRPr lang="en-US" dirty="0"/>
                    </a:p>
                  </a:txBody>
                  <a:tcPr/>
                </a:tc>
                <a:extLst>
                  <a:ext uri="{0D108BD9-81ED-4DB2-BD59-A6C34878D82A}">
                    <a16:rowId xmlns:a16="http://schemas.microsoft.com/office/drawing/2014/main" val="10003"/>
                  </a:ext>
                </a:extLst>
              </a:tr>
              <a:tr h="370840">
                <a:tc>
                  <a:txBody>
                    <a:bodyPr/>
                    <a:lstStyle/>
                    <a:p>
                      <a:r>
                        <a:rPr lang="en-US" dirty="0"/>
                        <a:t>-rwxrwxrwx</a:t>
                      </a:r>
                    </a:p>
                    <a:p>
                      <a:endParaRPr lang="en-US" dirty="0"/>
                    </a:p>
                  </a:txBody>
                  <a:tcPr/>
                </a:tc>
                <a:tc>
                  <a:txBody>
                    <a:bodyPr/>
                    <a:lstStyle/>
                    <a:p>
                      <a:r>
                        <a:rPr lang="en-US" dirty="0"/>
                        <a:t>777</a:t>
                      </a:r>
                    </a:p>
                  </a:txBody>
                  <a:tcPr/>
                </a:tc>
                <a:tc>
                  <a:txBody>
                    <a:bodyPr/>
                    <a:lstStyle/>
                    <a:p>
                      <a:r>
                        <a:rPr lang="en-US" sz="1800" kern="1200" dirty="0">
                          <a:solidFill>
                            <a:schemeClr val="dk1"/>
                          </a:solidFill>
                          <a:latin typeface="+mn-lt"/>
                          <a:ea typeface="+mn-ea"/>
                          <a:cs typeface="+mn-cs"/>
                        </a:rPr>
                        <a:t>Everyone  has read, write, and execute permissions. </a:t>
                      </a:r>
                      <a:endParaRPr lang="en-US" dirty="0"/>
                    </a:p>
                    <a:p>
                      <a:endParaRPr lang="en-US" dirty="0"/>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Wrk</a:t>
            </a:r>
            <a:r>
              <a:rPr lang="en-US" dirty="0"/>
              <a:t> 1</a:t>
            </a:r>
          </a:p>
        </p:txBody>
      </p:sp>
      <p:sp>
        <p:nvSpPr>
          <p:cNvPr id="3" name="Content Placeholder 2"/>
          <p:cNvSpPr>
            <a:spLocks noGrp="1"/>
          </p:cNvSpPr>
          <p:nvPr>
            <p:ph idx="1"/>
          </p:nvPr>
        </p:nvSpPr>
        <p:spPr/>
        <p:txBody>
          <a:bodyPr/>
          <a:lstStyle/>
          <a:p>
            <a:r>
              <a:rPr lang="en-US" dirty="0" err="1"/>
              <a:t>Mrs</a:t>
            </a:r>
            <a:r>
              <a:rPr lang="en-US" dirty="0"/>
              <a:t> Vida </a:t>
            </a:r>
            <a:r>
              <a:rPr lang="en-US" dirty="0" err="1"/>
              <a:t>Boateng</a:t>
            </a:r>
            <a:r>
              <a:rPr lang="en-US" dirty="0"/>
              <a:t> wants to create a file call </a:t>
            </a:r>
            <a:r>
              <a:rPr lang="en-US" dirty="0" err="1"/>
              <a:t>vida.bot</a:t>
            </a:r>
            <a:r>
              <a:rPr lang="en-US" dirty="0"/>
              <a:t> and make sure that the permissions of a file are set as follows: owner has read and execute, the group has read and the world has no access. Create the file and set the permissions for her</a:t>
            </a:r>
          </a:p>
        </p:txBody>
      </p:sp>
    </p:spTree>
    <p:extLst>
      <p:ext uri="{BB962C8B-B14F-4D97-AF65-F5344CB8AC3E}">
        <p14:creationId xmlns:p14="http://schemas.microsoft.com/office/powerpoint/2010/main" val="312168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400" dirty="0"/>
              <a:t>PERMISSIONS</a:t>
            </a:r>
          </a:p>
        </p:txBody>
      </p:sp>
      <p:sp>
        <p:nvSpPr>
          <p:cNvPr id="3" name="Content Placeholder 2"/>
          <p:cNvSpPr>
            <a:spLocks noGrp="1"/>
          </p:cNvSpPr>
          <p:nvPr>
            <p:ph idx="1"/>
          </p:nvPr>
        </p:nvSpPr>
        <p:spPr>
          <a:xfrm>
            <a:off x="457200" y="838200"/>
            <a:ext cx="8534400" cy="5867400"/>
          </a:xfrm>
        </p:spPr>
        <p:txBody>
          <a:bodyPr>
            <a:noAutofit/>
          </a:bodyPr>
          <a:lstStyle/>
          <a:p>
            <a:r>
              <a:rPr lang="en-GB" dirty="0"/>
              <a:t>In Linux and UNIX, everything is a file. Directories are files, files are files and devices are files. </a:t>
            </a:r>
          </a:p>
          <a:p>
            <a:r>
              <a:rPr lang="en-GB" dirty="0"/>
              <a:t>Devices are usually referred to as a node; however, they are still files. </a:t>
            </a:r>
          </a:p>
          <a:p>
            <a:r>
              <a:rPr lang="en-US" dirty="0"/>
              <a:t>And every file on your system has an accompanying set of permissions based on ownership. These permissions form the basis for security under Linux, and designate each file’s read, write, and execute permission for you, members of your group, and all others on the system.</a:t>
            </a:r>
          </a:p>
          <a:p>
            <a:r>
              <a:rPr lang="en-GB" dirty="0"/>
              <a:t>All of the files on a Linux system have permissions that allow or prevent others from viewing, modifying or executing.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5400" dirty="0"/>
              <a:t>Working with Permissions</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a:t>Directories and files within the Linux system have permissions associated with them</a:t>
            </a:r>
          </a:p>
          <a:p>
            <a:r>
              <a:rPr lang="en-US" dirty="0"/>
              <a:t>By default, permissions are set for the owner of the file, the group associated with the file, and everyone else who can access the file (also known as Owner, Group, Other).</a:t>
            </a:r>
          </a:p>
          <a:p>
            <a:r>
              <a:rPr lang="en-US" dirty="0"/>
              <a:t>When you list files or directories, you see the permissions in the first column of the output. </a:t>
            </a:r>
          </a:p>
          <a:p>
            <a:r>
              <a:rPr lang="en-GB" dirty="0"/>
              <a:t>The super user "root" has the ability to access any file on the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800" dirty="0"/>
              <a:t>Permissions</a:t>
            </a:r>
            <a:endParaRPr lang="en-US" dirty="0"/>
          </a:p>
        </p:txBody>
      </p:sp>
      <p:sp>
        <p:nvSpPr>
          <p:cNvPr id="3" name="Content Placeholder 2"/>
          <p:cNvSpPr>
            <a:spLocks noGrp="1"/>
          </p:cNvSpPr>
          <p:nvPr>
            <p:ph idx="1"/>
          </p:nvPr>
        </p:nvSpPr>
        <p:spPr>
          <a:xfrm>
            <a:off x="381000" y="1066800"/>
            <a:ext cx="8229600" cy="5638800"/>
          </a:xfrm>
        </p:spPr>
        <p:txBody>
          <a:bodyPr/>
          <a:lstStyle/>
          <a:p>
            <a:r>
              <a:rPr lang="en-US" dirty="0"/>
              <a:t>The permissions can be assigned in octal notation or in the more easily recognized character format where the command form is:</a:t>
            </a:r>
            <a:endParaRPr lang="en-GB" dirty="0"/>
          </a:p>
          <a:p>
            <a:endParaRPr lang="en-GB" dirty="0"/>
          </a:p>
          <a:p>
            <a:r>
              <a:rPr lang="en-GB" dirty="0"/>
              <a:t>Every file is secured by the following three sets of permissions, in order of importance:</a:t>
            </a:r>
          </a:p>
          <a:p>
            <a:pPr>
              <a:buNone/>
            </a:pPr>
            <a:endParaRPr lang="en-US" dirty="0"/>
          </a:p>
          <a:p>
            <a:pPr lvl="0">
              <a:buNone/>
            </a:pPr>
            <a:r>
              <a:rPr lang="en-GB" b="1" i="1" dirty="0"/>
              <a:t>     User</a:t>
            </a:r>
            <a:r>
              <a:rPr lang="en-GB" b="1" dirty="0"/>
              <a:t> :</a:t>
            </a:r>
            <a:r>
              <a:rPr lang="en-GB" dirty="0"/>
              <a:t> applies to the user who is the owner of the file</a:t>
            </a:r>
            <a:endParaRPr lang="en-US" dirty="0"/>
          </a:p>
          <a:p>
            <a:pPr lvl="0">
              <a:buNone/>
            </a:pPr>
            <a:r>
              <a:rPr lang="en-GB" b="1" i="1" dirty="0"/>
              <a:t>    Group</a:t>
            </a:r>
            <a:r>
              <a:rPr lang="en-GB" b="1" dirty="0"/>
              <a:t>:</a:t>
            </a:r>
            <a:r>
              <a:rPr lang="en-GB" dirty="0"/>
              <a:t> applies to the group that is associated with the</a:t>
            </a:r>
          </a:p>
          <a:p>
            <a:pPr lvl="0">
              <a:buNone/>
            </a:pPr>
            <a:r>
              <a:rPr lang="en-GB" dirty="0"/>
              <a:t>                 file</a:t>
            </a:r>
            <a:endParaRPr lang="en-US" dirty="0"/>
          </a:p>
          <a:p>
            <a:pPr lvl="0">
              <a:buNone/>
            </a:pPr>
            <a:r>
              <a:rPr lang="en-GB" b="1" i="1" dirty="0"/>
              <a:t>    Other</a:t>
            </a:r>
            <a:r>
              <a:rPr lang="en-GB" b="1" dirty="0"/>
              <a:t>:</a:t>
            </a:r>
            <a:r>
              <a:rPr lang="en-GB" dirty="0"/>
              <a:t> applies to all other users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sz="5400" dirty="0"/>
              <a:t>Permissions</a:t>
            </a:r>
            <a:endParaRPr lang="en-US" dirty="0"/>
          </a:p>
        </p:txBody>
      </p:sp>
      <p:sp>
        <p:nvSpPr>
          <p:cNvPr id="3" name="Content Placeholder 2"/>
          <p:cNvSpPr>
            <a:spLocks noGrp="1"/>
          </p:cNvSpPr>
          <p:nvPr>
            <p:ph idx="1"/>
          </p:nvPr>
        </p:nvSpPr>
        <p:spPr>
          <a:xfrm>
            <a:off x="457200" y="1066800"/>
            <a:ext cx="8686800" cy="5257800"/>
          </a:xfrm>
        </p:spPr>
        <p:txBody>
          <a:bodyPr>
            <a:normAutofit/>
          </a:bodyPr>
          <a:lstStyle/>
          <a:p>
            <a:r>
              <a:rPr lang="en-GB" dirty="0"/>
              <a:t>Inside each of the three sets of permissions are the actual permissions. The permissions, along with the way they apply differently to files and directories, are outlined below:</a:t>
            </a:r>
            <a:endParaRPr lang="en-US" dirty="0"/>
          </a:p>
          <a:p>
            <a:pPr lvl="0">
              <a:buNone/>
            </a:pPr>
            <a:r>
              <a:rPr lang="en-GB" b="1" i="1" dirty="0"/>
              <a:t>    Read</a:t>
            </a:r>
            <a:r>
              <a:rPr lang="en-GB" b="1" dirty="0"/>
              <a:t>:</a:t>
            </a:r>
            <a:r>
              <a:rPr lang="en-GB" dirty="0"/>
              <a:t> files can be displayed/opened, directory </a:t>
            </a:r>
          </a:p>
          <a:p>
            <a:pPr lvl="0">
              <a:buNone/>
            </a:pPr>
            <a:r>
              <a:rPr lang="en-GB" dirty="0"/>
              <a:t>                  contents can be displayed</a:t>
            </a:r>
            <a:endParaRPr lang="en-US" dirty="0"/>
          </a:p>
          <a:p>
            <a:pPr lvl="0">
              <a:buNone/>
            </a:pPr>
            <a:r>
              <a:rPr lang="en-GB" b="1" i="1" dirty="0"/>
              <a:t>    Write</a:t>
            </a:r>
            <a:r>
              <a:rPr lang="en-GB" b="1" dirty="0"/>
              <a:t>:</a:t>
            </a:r>
            <a:r>
              <a:rPr lang="en-GB" dirty="0"/>
              <a:t> files can be edited or deleted, directory contents </a:t>
            </a:r>
          </a:p>
          <a:p>
            <a:pPr lvl="0">
              <a:buNone/>
            </a:pPr>
            <a:r>
              <a:rPr lang="en-GB" dirty="0"/>
              <a:t>                 can be modified</a:t>
            </a:r>
            <a:endParaRPr lang="en-US" dirty="0"/>
          </a:p>
          <a:p>
            <a:pPr>
              <a:buNone/>
            </a:pPr>
            <a:r>
              <a:rPr lang="en-GB" b="1" i="1" dirty="0"/>
              <a:t>     Execute:</a:t>
            </a:r>
            <a:r>
              <a:rPr lang="en-GB" dirty="0"/>
              <a:t> executable files can be run as a program, </a:t>
            </a:r>
          </a:p>
          <a:p>
            <a:pPr>
              <a:buNone/>
            </a:pPr>
            <a:r>
              <a:rPr lang="en-GB" dirty="0"/>
              <a:t>                  directories can be entered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GB" dirty="0"/>
              <a:t>Permissions</a:t>
            </a:r>
          </a:p>
        </p:txBody>
      </p:sp>
      <p:sp>
        <p:nvSpPr>
          <p:cNvPr id="3" name="Content Placeholder 2"/>
          <p:cNvSpPr>
            <a:spLocks noGrp="1"/>
          </p:cNvSpPr>
          <p:nvPr>
            <p:ph idx="1"/>
          </p:nvPr>
        </p:nvSpPr>
        <p:spPr>
          <a:xfrm>
            <a:off x="457200" y="914400"/>
            <a:ext cx="8229600" cy="5791200"/>
          </a:xfrm>
        </p:spPr>
        <p:txBody>
          <a:bodyPr>
            <a:normAutofit/>
          </a:bodyPr>
          <a:lstStyle/>
          <a:p>
            <a:r>
              <a:rPr lang="en-GB" dirty="0"/>
              <a:t>File, directory and device permissions can be set to allow or deny access to members of their own group or all others. Modification of file, directory and device access is achieved with the </a:t>
            </a:r>
            <a:r>
              <a:rPr lang="en-GB" dirty="0" err="1"/>
              <a:t>chmod</a:t>
            </a:r>
            <a:r>
              <a:rPr lang="en-GB" dirty="0"/>
              <a:t> command. </a:t>
            </a:r>
          </a:p>
          <a:p>
            <a:pPr marL="0" indent="0">
              <a:buNone/>
            </a:pPr>
            <a:endParaRPr lang="en-US" dirty="0"/>
          </a:p>
          <a:p>
            <a:r>
              <a:rPr lang="en-US" dirty="0" err="1"/>
              <a:t>chmod</a:t>
            </a:r>
            <a:r>
              <a:rPr lang="en-US" dirty="0"/>
              <a:t> [</a:t>
            </a:r>
            <a:r>
              <a:rPr lang="en-US" dirty="0" err="1"/>
              <a:t>ugoa</a:t>
            </a:r>
            <a:r>
              <a:rPr lang="en-US" dirty="0"/>
              <a:t>][+-=][</a:t>
            </a:r>
            <a:r>
              <a:rPr lang="en-US" dirty="0" err="1"/>
              <a:t>rwxXst</a:t>
            </a:r>
            <a:r>
              <a:rPr lang="en-US" dirty="0"/>
              <a:t>] </a:t>
            </a:r>
            <a:r>
              <a:rPr lang="en-US" i="1" dirty="0" err="1"/>
              <a:t>fileORdirectoryName</a:t>
            </a:r>
            <a:r>
              <a:rPr lang="en-US" dirty="0"/>
              <a:t> </a:t>
            </a:r>
          </a:p>
          <a:p>
            <a:pPr marL="365760" lvl="1" indent="0">
              <a:buNone/>
            </a:pPr>
            <a:r>
              <a:rPr lang="en-US" dirty="0"/>
              <a:t>u         User access</a:t>
            </a:r>
          </a:p>
          <a:p>
            <a:pPr marL="365760" lvl="1" indent="0">
              <a:buNone/>
            </a:pPr>
            <a:r>
              <a:rPr lang="en-US" dirty="0"/>
              <a:t>g          Group access   </a:t>
            </a:r>
          </a:p>
          <a:p>
            <a:pPr marL="365760" lvl="1" indent="0">
              <a:buNone/>
            </a:pPr>
            <a:r>
              <a:rPr lang="en-US" dirty="0"/>
              <a:t>o          Other system user's access</a:t>
            </a:r>
          </a:p>
          <a:p>
            <a:pPr marL="365760" lvl="1" indent="0">
              <a:buNone/>
            </a:pPr>
            <a:r>
              <a:rPr lang="en-US" dirty="0"/>
              <a:t>a          Equivalent to "</a:t>
            </a:r>
            <a:r>
              <a:rPr lang="en-US" dirty="0" err="1"/>
              <a:t>ugo</a:t>
            </a:r>
            <a:r>
              <a:rPr lang="en-US" dirty="0"/>
              <a:t>" </a:t>
            </a:r>
          </a:p>
          <a:p>
            <a:pPr marL="365760" lvl="1" indent="0">
              <a:buNone/>
            </a:pPr>
            <a:r>
              <a:rPr lang="en-US" dirty="0"/>
              <a:t>+          Add access</a:t>
            </a:r>
          </a:p>
          <a:p>
            <a:pPr marL="365760" lvl="1" indent="0">
              <a:buNone/>
            </a:pPr>
            <a:r>
              <a:rPr lang="en-US" dirty="0"/>
              <a:t>-           Remove access</a:t>
            </a:r>
          </a:p>
          <a:p>
            <a:pPr marL="365760" lvl="1" indent="0">
              <a:buNone/>
            </a:pPr>
            <a:r>
              <a:rPr lang="en-US" dirty="0"/>
              <a:t>=           Access explicitly assigned</a:t>
            </a:r>
          </a:p>
          <a:p>
            <a:pPr marL="365760" lvl="1" indent="0">
              <a:buNone/>
            </a:pPr>
            <a:endParaRPr lang="en-US" dirty="0"/>
          </a:p>
          <a:p>
            <a:pPr marL="0" indent="0">
              <a:buNone/>
            </a:pPr>
            <a:endParaRPr lang="en-US" dirty="0"/>
          </a:p>
          <a:p>
            <a:pPr marL="0" indent="0">
              <a:buNone/>
            </a:pPr>
            <a:endParaRPr lang="en-GB" dirty="0"/>
          </a:p>
          <a:p>
            <a:pPr marL="0" indent="0">
              <a:buNone/>
            </a:pPr>
            <a:endParaRPr lang="en-GB" dirty="0"/>
          </a:p>
        </p:txBody>
      </p:sp>
      <p:sp>
        <p:nvSpPr>
          <p:cNvPr id="6" name="Rectangle 1"/>
          <p:cNvSpPr>
            <a:spLocks noChangeArrowheads="1"/>
          </p:cNvSpPr>
          <p:nvPr/>
        </p:nvSpPr>
        <p:spPr bwMode="auto">
          <a:xfrm>
            <a:off x="1433513" y="381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258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GB" dirty="0"/>
              <a:t>Permissions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5666380"/>
              </p:ext>
            </p:extLst>
          </p:nvPr>
        </p:nvGraphicFramePr>
        <p:xfrm>
          <a:off x="304800" y="914397"/>
          <a:ext cx="8458200" cy="5485837"/>
        </p:xfrm>
        <a:graphic>
          <a:graphicData uri="http://schemas.openxmlformats.org/drawingml/2006/table">
            <a:tbl>
              <a:tblPr firstRow="1" firstCol="1" bandRow="1">
                <a:tableStyleId>{5C22544A-7EE6-4342-B048-85BDC9FD1C3A}</a:tableStyleId>
              </a:tblPr>
              <a:tblGrid>
                <a:gridCol w="943044">
                  <a:extLst>
                    <a:ext uri="{9D8B030D-6E8A-4147-A177-3AD203B41FA5}">
                      <a16:colId xmlns:a16="http://schemas.microsoft.com/office/drawing/2014/main" val="20000"/>
                    </a:ext>
                  </a:extLst>
                </a:gridCol>
                <a:gridCol w="7515156">
                  <a:extLst>
                    <a:ext uri="{9D8B030D-6E8A-4147-A177-3AD203B41FA5}">
                      <a16:colId xmlns:a16="http://schemas.microsoft.com/office/drawing/2014/main" val="20001"/>
                    </a:ext>
                  </a:extLst>
                </a:gridCol>
              </a:tblGrid>
              <a:tr h="1233874">
                <a:tc>
                  <a:txBody>
                    <a:bodyPr/>
                    <a:lstStyle/>
                    <a:p>
                      <a:pPr algn="l">
                        <a:lnSpc>
                          <a:spcPct val="115000"/>
                        </a:lnSpc>
                        <a:spcAft>
                          <a:spcPts val="1000"/>
                        </a:spcAft>
                      </a:pPr>
                      <a:r>
                        <a:rPr lang="en-US" sz="4000" dirty="0">
                          <a:effectLst/>
                        </a:rPr>
                        <a:t>r</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400" dirty="0">
                          <a:effectLst/>
                        </a:rPr>
                        <a:t>Permission to read a file</a:t>
                      </a:r>
                      <a:br>
                        <a:rPr lang="en-US" sz="2400" dirty="0">
                          <a:effectLst/>
                        </a:rPr>
                      </a:br>
                      <a:r>
                        <a:rPr lang="en-US" sz="2400" dirty="0">
                          <a:effectLst/>
                        </a:rPr>
                        <a:t>Permission to read a directory (also requires "x")</a:t>
                      </a:r>
                      <a:endParaRPr lang="en-GB"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233874">
                <a:tc>
                  <a:txBody>
                    <a:bodyPr/>
                    <a:lstStyle/>
                    <a:p>
                      <a:pPr algn="l">
                        <a:lnSpc>
                          <a:spcPct val="115000"/>
                        </a:lnSpc>
                        <a:spcAft>
                          <a:spcPts val="1000"/>
                        </a:spcAft>
                      </a:pPr>
                      <a:r>
                        <a:rPr lang="en-US" sz="4000" dirty="0">
                          <a:effectLst/>
                        </a:rPr>
                        <a:t>w</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400" dirty="0">
                          <a:effectLst/>
                        </a:rPr>
                        <a:t>Permission to delete or modify a file</a:t>
                      </a:r>
                      <a:br>
                        <a:rPr lang="en-US" sz="2400" dirty="0">
                          <a:effectLst/>
                        </a:rPr>
                      </a:br>
                      <a:r>
                        <a:rPr lang="en-US" sz="2400" dirty="0">
                          <a:effectLst/>
                        </a:rPr>
                        <a:t>Permission to delete or modify files in a directory</a:t>
                      </a:r>
                      <a:endParaRPr lang="en-GB"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881758">
                <a:tc>
                  <a:txBody>
                    <a:bodyPr/>
                    <a:lstStyle/>
                    <a:p>
                      <a:pPr algn="l">
                        <a:lnSpc>
                          <a:spcPct val="115000"/>
                        </a:lnSpc>
                        <a:spcAft>
                          <a:spcPts val="1000"/>
                        </a:spcAft>
                      </a:pPr>
                      <a:r>
                        <a:rPr lang="en-US" sz="4000" dirty="0">
                          <a:effectLst/>
                        </a:rPr>
                        <a:t>x</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000" dirty="0">
                          <a:effectLst/>
                        </a:rPr>
                        <a:t>Permission to execute a file/script</a:t>
                      </a:r>
                      <a:br>
                        <a:rPr lang="en-US" sz="2000" dirty="0">
                          <a:effectLst/>
                        </a:rPr>
                      </a:br>
                      <a:r>
                        <a:rPr lang="en-US" sz="2000" dirty="0">
                          <a:effectLst/>
                        </a:rPr>
                        <a:t>Permission to read a directory (also requires "r")</a:t>
                      </a:r>
                      <a:endParaRPr lang="en-GB"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98323">
                <a:tc>
                  <a:txBody>
                    <a:bodyPr/>
                    <a:lstStyle/>
                    <a:p>
                      <a:pPr algn="l">
                        <a:lnSpc>
                          <a:spcPct val="115000"/>
                        </a:lnSpc>
                        <a:spcAft>
                          <a:spcPts val="1000"/>
                        </a:spcAft>
                      </a:pPr>
                      <a:r>
                        <a:rPr lang="en-US" sz="4000" dirty="0">
                          <a:effectLst/>
                        </a:rPr>
                        <a:t>s</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400" dirty="0">
                          <a:effectLst/>
                        </a:rPr>
                        <a:t>Set user or group ID on execution.</a:t>
                      </a:r>
                      <a:endParaRPr lang="en-GB"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9005">
                <a:tc>
                  <a:txBody>
                    <a:bodyPr/>
                    <a:lstStyle/>
                    <a:p>
                      <a:pPr algn="l">
                        <a:lnSpc>
                          <a:spcPct val="115000"/>
                        </a:lnSpc>
                        <a:spcAft>
                          <a:spcPts val="1000"/>
                        </a:spcAft>
                      </a:pPr>
                      <a:r>
                        <a:rPr lang="en-US" sz="4000" dirty="0">
                          <a:effectLst/>
                        </a:rPr>
                        <a:t>u</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400" dirty="0">
                          <a:effectLst/>
                        </a:rPr>
                        <a:t>Permissions granted to the user who owns the file</a:t>
                      </a:r>
                      <a:endParaRPr lang="en-GB"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23652">
                <a:tc>
                  <a:txBody>
                    <a:bodyPr/>
                    <a:lstStyle/>
                    <a:p>
                      <a:pPr algn="l">
                        <a:lnSpc>
                          <a:spcPct val="115000"/>
                        </a:lnSpc>
                        <a:spcAft>
                          <a:spcPts val="1000"/>
                        </a:spcAft>
                      </a:pPr>
                      <a:r>
                        <a:rPr lang="en-US" sz="4000" dirty="0">
                          <a:effectLst/>
                        </a:rPr>
                        <a:t>t</a:t>
                      </a:r>
                      <a:endParaRPr lang="en-GB" sz="40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en-US" sz="2400" dirty="0">
                          <a:effectLst/>
                        </a:rPr>
                        <a:t>Set "sticky bit. Execute file/script as user root for regular user.</a:t>
                      </a:r>
                      <a:endParaRPr lang="en-GB"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036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pPr algn="l"/>
            <a:r>
              <a:rPr lang="en-US" dirty="0"/>
              <a:t>Permissions</a:t>
            </a:r>
          </a:p>
        </p:txBody>
      </p:sp>
      <p:sp>
        <p:nvSpPr>
          <p:cNvPr id="3" name="Content Placeholder 2"/>
          <p:cNvSpPr>
            <a:spLocks noGrp="1"/>
          </p:cNvSpPr>
          <p:nvPr>
            <p:ph idx="1"/>
          </p:nvPr>
        </p:nvSpPr>
        <p:spPr>
          <a:xfrm>
            <a:off x="457200" y="914400"/>
            <a:ext cx="8229600" cy="5410200"/>
          </a:xfrm>
        </p:spPr>
        <p:txBody>
          <a:bodyPr>
            <a:normAutofit/>
          </a:bodyPr>
          <a:lstStyle/>
          <a:p>
            <a:pPr>
              <a:buNone/>
            </a:pPr>
            <a:r>
              <a:rPr lang="en-US" dirty="0"/>
              <a:t>    </a:t>
            </a:r>
            <a:r>
              <a:rPr lang="en-US" b="1" u="sng" dirty="0"/>
              <a:t>Letter </a:t>
            </a:r>
            <a:r>
              <a:rPr lang="en-US" b="1" dirty="0"/>
              <a:t>                       </a:t>
            </a:r>
            <a:r>
              <a:rPr lang="en-US" b="1" u="sng" dirty="0"/>
              <a:t>Permission</a:t>
            </a:r>
            <a:r>
              <a:rPr lang="en-US" b="1" dirty="0"/>
              <a:t>              </a:t>
            </a:r>
            <a:r>
              <a:rPr lang="en-US" b="1" u="sng" dirty="0"/>
              <a:t>Value</a:t>
            </a:r>
          </a:p>
          <a:p>
            <a:pPr>
              <a:buNone/>
            </a:pPr>
            <a:r>
              <a:rPr lang="en-US" dirty="0"/>
              <a:t>      R                                    Read                     4</a:t>
            </a:r>
          </a:p>
          <a:p>
            <a:pPr>
              <a:buNone/>
            </a:pPr>
            <a:r>
              <a:rPr lang="en-US" dirty="0"/>
              <a:t>      W                                  Write                     2</a:t>
            </a:r>
          </a:p>
          <a:p>
            <a:pPr>
              <a:buNone/>
            </a:pPr>
            <a:r>
              <a:rPr lang="en-US" dirty="0"/>
              <a:t>       X                                   Execute                 1</a:t>
            </a:r>
          </a:p>
          <a:p>
            <a:r>
              <a:rPr lang="en-US" dirty="0"/>
              <a:t>Permissions can be indicated by mnemonic or octal characters.</a:t>
            </a:r>
          </a:p>
          <a:p>
            <a:r>
              <a:rPr lang="en-US" dirty="0"/>
              <a:t>Using the numeric command mode is typically known as the </a:t>
            </a:r>
            <a:r>
              <a:rPr lang="en-US" i="1" dirty="0"/>
              <a:t>octal </a:t>
            </a:r>
            <a:r>
              <a:rPr lang="en-US" dirty="0"/>
              <a:t>permissions, since the value can range from 0-7.</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GB" sz="3600" dirty="0">
                <a:solidFill>
                  <a:schemeClr val="tx1"/>
                </a:solidFill>
              </a:rPr>
              <a:t>There are three types of access restrictions</a:t>
            </a:r>
            <a:endParaRPr lang="en-US" sz="3600" dirty="0">
              <a:solidFill>
                <a:schemeClr val="tx1"/>
              </a:solidFill>
            </a:endParaRPr>
          </a:p>
        </p:txBody>
      </p:sp>
      <p:graphicFrame>
        <p:nvGraphicFramePr>
          <p:cNvPr id="4" name="Content Placeholder 3"/>
          <p:cNvGraphicFramePr>
            <a:graphicFrameLocks noGrp="1"/>
          </p:cNvGraphicFramePr>
          <p:nvPr>
            <p:ph idx="1"/>
          </p:nvPr>
        </p:nvGraphicFramePr>
        <p:xfrm>
          <a:off x="457200" y="1524000"/>
          <a:ext cx="8229600" cy="154762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457200" marR="0">
                        <a:lnSpc>
                          <a:spcPct val="115000"/>
                        </a:lnSpc>
                        <a:spcBef>
                          <a:spcPts val="0"/>
                        </a:spcBef>
                        <a:spcAft>
                          <a:spcPts val="0"/>
                        </a:spcAft>
                      </a:pPr>
                      <a:r>
                        <a:rPr lang="en-GB" sz="2400" b="1" dirty="0">
                          <a:latin typeface="Times New Roman"/>
                          <a:ea typeface="Calibri"/>
                          <a:cs typeface="Times New Roman"/>
                        </a:rPr>
                        <a:t>Permission</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b="1" dirty="0">
                          <a:latin typeface="Times New Roman"/>
                          <a:ea typeface="Calibri"/>
                          <a:cs typeface="Times New Roman"/>
                        </a:rPr>
                        <a:t>Action</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b="1" dirty="0" err="1">
                          <a:latin typeface="Times New Roman"/>
                          <a:ea typeface="Calibri"/>
                          <a:cs typeface="Times New Roman"/>
                        </a:rPr>
                        <a:t>chmod</a:t>
                      </a:r>
                      <a:r>
                        <a:rPr lang="en-GB" sz="2400" b="1" dirty="0">
                          <a:latin typeface="Times New Roman"/>
                          <a:ea typeface="Calibri"/>
                          <a:cs typeface="Times New Roman"/>
                        </a:rPr>
                        <a:t> option</a:t>
                      </a:r>
                      <a:endParaRPr lang="en-US" sz="2400" dirty="0">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read</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(view)</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a:latin typeface="Times New Roman"/>
                          <a:ea typeface="Calibri"/>
                          <a:cs typeface="Times New Roman"/>
                        </a:rPr>
                        <a:t>r or 4</a:t>
                      </a:r>
                      <a:endParaRPr lang="en-US" sz="2400">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write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a:latin typeface="Times New Roman"/>
                          <a:ea typeface="Calibri"/>
                          <a:cs typeface="Times New Roman"/>
                        </a:rPr>
                        <a:t>(edit)</a:t>
                      </a:r>
                      <a:endParaRPr lang="en-US" sz="24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w or 2</a:t>
                      </a:r>
                      <a:endParaRPr lang="en-US" sz="2400" dirty="0">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execute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(execute)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x or 1</a:t>
                      </a:r>
                    </a:p>
                  </a:txBody>
                  <a:tcPr marL="68580" marR="68580" marT="0" marB="0"/>
                </a:tc>
                <a:extLst>
                  <a:ext uri="{0D108BD9-81ED-4DB2-BD59-A6C34878D82A}">
                    <a16:rowId xmlns:a16="http://schemas.microsoft.com/office/drawing/2014/main" val="10003"/>
                  </a:ext>
                </a:extLst>
              </a:tr>
            </a:tbl>
          </a:graphicData>
        </a:graphic>
      </p:graphicFrame>
      <p:graphicFrame>
        <p:nvGraphicFramePr>
          <p:cNvPr id="7" name="Content Placeholder 6"/>
          <p:cNvGraphicFramePr>
            <a:graphicFrameLocks noGrp="1"/>
          </p:cNvGraphicFramePr>
          <p:nvPr>
            <p:ph idx="1"/>
          </p:nvPr>
        </p:nvGraphicFramePr>
        <p:xfrm>
          <a:off x="685800" y="4419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457200" marR="0">
                        <a:lnSpc>
                          <a:spcPct val="115000"/>
                        </a:lnSpc>
                        <a:spcBef>
                          <a:spcPts val="0"/>
                        </a:spcBef>
                        <a:spcAft>
                          <a:spcPts val="0"/>
                        </a:spcAft>
                      </a:pPr>
                      <a:r>
                        <a:rPr lang="en-GB" sz="2000" b="1" dirty="0">
                          <a:latin typeface="Times New Roman"/>
                          <a:ea typeface="Calibri"/>
                          <a:cs typeface="Times New Roman"/>
                        </a:rPr>
                        <a:t>User</a:t>
                      </a:r>
                      <a:endParaRPr lang="en-US" sz="20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b="1" i="1" dirty="0" err="1">
                          <a:latin typeface="Times New Roman"/>
                          <a:ea typeface="Calibri"/>
                          <a:cs typeface="Times New Roman"/>
                        </a:rPr>
                        <a:t>ls</a:t>
                      </a:r>
                      <a:r>
                        <a:rPr lang="en-GB" sz="2000" b="1" dirty="0">
                          <a:latin typeface="Times New Roman"/>
                          <a:ea typeface="Calibri"/>
                          <a:cs typeface="Times New Roman"/>
                        </a:rPr>
                        <a:t>  output</a:t>
                      </a:r>
                      <a:endParaRPr lang="en-US" sz="2000" dirty="0">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457200" marR="0">
                        <a:lnSpc>
                          <a:spcPct val="115000"/>
                        </a:lnSpc>
                        <a:spcBef>
                          <a:spcPts val="0"/>
                        </a:spcBef>
                        <a:spcAft>
                          <a:spcPts val="0"/>
                        </a:spcAft>
                      </a:pPr>
                      <a:r>
                        <a:rPr lang="en-GB" sz="2000">
                          <a:latin typeface="Times New Roman"/>
                          <a:ea typeface="Calibri"/>
                          <a:cs typeface="Times New Roman"/>
                        </a:rPr>
                        <a:t>owner</a:t>
                      </a:r>
                      <a:endParaRPr lang="en-US" sz="20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a:latin typeface="Times New Roman"/>
                          <a:ea typeface="Calibri"/>
                          <a:cs typeface="Times New Roman"/>
                        </a:rPr>
                        <a:t>-rwx------</a:t>
                      </a:r>
                      <a:endParaRPr lang="en-US" sz="2000">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457200" marR="0">
                        <a:lnSpc>
                          <a:spcPct val="115000"/>
                        </a:lnSpc>
                        <a:spcBef>
                          <a:spcPts val="0"/>
                        </a:spcBef>
                        <a:spcAft>
                          <a:spcPts val="0"/>
                        </a:spcAft>
                      </a:pPr>
                      <a:r>
                        <a:rPr lang="en-GB" sz="2000">
                          <a:latin typeface="Times New Roman"/>
                          <a:ea typeface="Calibri"/>
                          <a:cs typeface="Times New Roman"/>
                        </a:rPr>
                        <a:t>group</a:t>
                      </a:r>
                      <a:endParaRPr lang="en-US" sz="20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a:latin typeface="Times New Roman"/>
                          <a:ea typeface="Calibri"/>
                          <a:cs typeface="Times New Roman"/>
                        </a:rPr>
                        <a:t>----rwx---</a:t>
                      </a:r>
                      <a:endParaRPr lang="en-US" sz="2000">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457200" marR="0">
                        <a:lnSpc>
                          <a:spcPct val="115000"/>
                        </a:lnSpc>
                        <a:spcBef>
                          <a:spcPts val="0"/>
                        </a:spcBef>
                        <a:spcAft>
                          <a:spcPts val="0"/>
                        </a:spcAft>
                      </a:pPr>
                      <a:r>
                        <a:rPr lang="en-GB" sz="2000" dirty="0">
                          <a:latin typeface="Times New Roman"/>
                          <a:ea typeface="Calibri"/>
                          <a:cs typeface="Times New Roman"/>
                        </a:rPr>
                        <a:t>other</a:t>
                      </a:r>
                      <a:endParaRPr lang="en-US" sz="20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dirty="0">
                          <a:latin typeface="Times New Roman"/>
                          <a:ea typeface="Calibri"/>
                          <a:cs typeface="Times New Roman"/>
                        </a:rPr>
                        <a:t>-------</a:t>
                      </a:r>
                      <a:r>
                        <a:rPr lang="en-GB" sz="2000" dirty="0" err="1">
                          <a:latin typeface="Times New Roman"/>
                          <a:ea typeface="Calibri"/>
                          <a:cs typeface="Times New Roman"/>
                        </a:rPr>
                        <a:t>rwx</a:t>
                      </a:r>
                      <a:endParaRPr lang="en-US" sz="2000" dirty="0">
                        <a:latin typeface="Times New Roman"/>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8" name="Title 1"/>
          <p:cNvSpPr txBox="1">
            <a:spLocks/>
          </p:cNvSpPr>
          <p:nvPr/>
        </p:nvSpPr>
        <p:spPr>
          <a:xfrm>
            <a:off x="381000" y="3505200"/>
            <a:ext cx="8229600" cy="591312"/>
          </a:xfrm>
          <a:prstGeom prst="rect">
            <a:avLst/>
          </a:prstGeom>
        </p:spPr>
        <p:txBody>
          <a:bodyPr vert="horz" lIns="0" rIns="0" bIns="0" anchor="b">
            <a:normAutofit fontScale="90000"/>
          </a:bodyPr>
          <a:lstStyle/>
          <a:p>
            <a:r>
              <a:rPr lang="en-GB" sz="3600" dirty="0"/>
              <a:t>There are also three types of user restrictions</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2312</TotalTime>
  <Words>1278</Words>
  <Application>Microsoft Office PowerPoint</Application>
  <PresentationFormat>On-screen Show (4:3)</PresentationFormat>
  <Paragraphs>189</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Dotum</vt:lpstr>
      <vt:lpstr>Arial</vt:lpstr>
      <vt:lpstr>Arial Narrow</vt:lpstr>
      <vt:lpstr>Calibri</vt:lpstr>
      <vt:lpstr>Constantia</vt:lpstr>
      <vt:lpstr>Times New Roman</vt:lpstr>
      <vt:lpstr>Wingdings 2</vt:lpstr>
      <vt:lpstr>Flow</vt:lpstr>
      <vt:lpstr>PERMISSIONS</vt:lpstr>
      <vt:lpstr>PERMISSIONS</vt:lpstr>
      <vt:lpstr>Working with Permissions </vt:lpstr>
      <vt:lpstr>Permissions</vt:lpstr>
      <vt:lpstr>Permissions</vt:lpstr>
      <vt:lpstr>Permissions</vt:lpstr>
      <vt:lpstr>Permissions</vt:lpstr>
      <vt:lpstr>Permissions</vt:lpstr>
      <vt:lpstr>There are three types of access restrictions</vt:lpstr>
      <vt:lpstr>Permissions</vt:lpstr>
      <vt:lpstr>Chmod with letters</vt:lpstr>
      <vt:lpstr>examples of chmod usage with letters </vt:lpstr>
      <vt:lpstr>Examples: </vt:lpstr>
      <vt:lpstr>More Examples</vt:lpstr>
      <vt:lpstr>Changing Permissions(Octal)</vt:lpstr>
      <vt:lpstr>PowerPoint Presentation</vt:lpstr>
      <vt:lpstr>PowerPoint Presentation</vt:lpstr>
      <vt:lpstr>Wrk 1</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LOADERS</dc:title>
  <dc:creator>Pierro</dc:creator>
  <cp:lastModifiedBy>Kutie</cp:lastModifiedBy>
  <cp:revision>47</cp:revision>
  <dcterms:created xsi:type="dcterms:W3CDTF">2009-10-15T23:21:58Z</dcterms:created>
  <dcterms:modified xsi:type="dcterms:W3CDTF">2021-02-02T15:29:18Z</dcterms:modified>
</cp:coreProperties>
</file>