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56" r:id="rId2"/>
    <p:sldId id="257" r:id="rId3"/>
    <p:sldId id="258" r:id="rId4"/>
    <p:sldId id="265" r:id="rId5"/>
    <p:sldId id="266" r:id="rId6"/>
    <p:sldId id="267" r:id="rId7"/>
    <p:sldId id="259" r:id="rId8"/>
    <p:sldId id="260" r:id="rId9"/>
    <p:sldId id="261" r:id="rId10"/>
    <p:sldId id="262" r:id="rId11"/>
    <p:sldId id="263" r:id="rId12"/>
    <p:sldId id="272" r:id="rId13"/>
    <p:sldId id="264" r:id="rId14"/>
    <p:sldId id="273" r:id="rId15"/>
    <p:sldId id="268" r:id="rId16"/>
    <p:sldId id="274" r:id="rId17"/>
    <p:sldId id="275" r:id="rId18"/>
    <p:sldId id="276" r:id="rId19"/>
    <p:sldId id="277" r:id="rId20"/>
    <p:sldId id="269"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3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1EEFB-5F1F-41FA-8A46-4530CB8D4838}" type="datetimeFigureOut">
              <a:rPr lang="en-US" smtClean="0"/>
              <a:pPr/>
              <a:t>10/19/2009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2E345-E72D-4C59-9A81-13E5550884E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82A7EA-52B7-4DB9-9DF8-9D4D22E0FD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A31558-D131-46E5-9BAD-25E43C6DDE9E}" type="datetimeFigureOut">
              <a:rPr lang="en-US" smtClean="0"/>
              <a:pPr/>
              <a:t>10/19/2009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B82A7EA-52B7-4DB9-9DF8-9D4D22E0FDBD}"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A31558-D131-46E5-9BAD-25E43C6DDE9E}" type="datetimeFigureOut">
              <a:rPr lang="en-US" smtClean="0"/>
              <a:pPr/>
              <a:t>10/19/2009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B82A7EA-52B7-4DB9-9DF8-9D4D22E0FDBD}"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Synchronization_(computer_scienc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en.wikipedia.org/wiki/Inter-process_communication"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GNU_GRU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NTLDR" TargetMode="External"/><Relationship Id="rId5" Type="http://schemas.openxmlformats.org/officeDocument/2006/relationships/hyperlink" Target="http://en.wikipedia.org/wiki/Linux_Loader" TargetMode="External"/><Relationship Id="rId4" Type="http://schemas.openxmlformats.org/officeDocument/2006/relationships/hyperlink" Target="http://en.wikipedia.org/wiki/BOOTMG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Abstraction_lay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ompu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en.wikipedia.org/wiki/Computer_software" TargetMode="External"/><Relationship Id="rId5" Type="http://schemas.openxmlformats.org/officeDocument/2006/relationships/hyperlink" Target="http://en.wikipedia.org/wiki/Computer_hardware" TargetMode="External"/><Relationship Id="rId4" Type="http://schemas.openxmlformats.org/officeDocument/2006/relationships/hyperlink" Target="http://en.wikipedia.org/wiki/Operating_syste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en.wikipedia.org/wiki/Input/output" TargetMode="External"/><Relationship Id="rId4" Type="http://schemas.openxmlformats.org/officeDocument/2006/relationships/hyperlink" Target="http://en.wikipedia.org/wiki/Random-access_mem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BOOT LOADERS</a:t>
            </a:r>
            <a:br>
              <a:rPr lang="en-US" dirty="0"/>
            </a:br>
            <a:endParaRPr lang="en-US" dirty="0"/>
          </a:p>
        </p:txBody>
      </p:sp>
      <p:sp>
        <p:nvSpPr>
          <p:cNvPr id="3" name="Subtitle 2"/>
          <p:cNvSpPr>
            <a:spLocks noGrp="1"/>
          </p:cNvSpPr>
          <p:nvPr>
            <p:ph type="subTitle" idx="1"/>
          </p:nvPr>
        </p:nvSpPr>
        <p:spPr/>
        <p:txBody>
          <a:bodyPr/>
          <a:lstStyle/>
          <a:p>
            <a:r>
              <a:rPr lang="en-US" dirty="0" smtClean="0"/>
              <a:t>Lesson Five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3"/>
          <a:srcRect/>
          <a:stretch>
            <a:fillRect/>
          </a:stretch>
        </p:blipFill>
        <p:spPr bwMode="auto">
          <a:xfrm>
            <a:off x="1066800" y="1219200"/>
            <a:ext cx="6858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Kernels also usually provide methods for </a:t>
            </a:r>
            <a:r>
              <a:rPr lang="en-US" u="sng" dirty="0">
                <a:hlinkClick r:id="rId3" tooltip="Synchronization (computer science)"/>
              </a:rPr>
              <a:t>synchronization</a:t>
            </a:r>
            <a:r>
              <a:rPr lang="en-US" dirty="0"/>
              <a:t> and </a:t>
            </a:r>
            <a:r>
              <a:rPr lang="en-US" u="sng" dirty="0">
                <a:hlinkClick r:id="rId4" tooltip="Inter-process communication"/>
              </a:rPr>
              <a:t>communication</a:t>
            </a:r>
            <a:r>
              <a:rPr lang="en-US" dirty="0"/>
              <a:t> between processes (called </a:t>
            </a:r>
            <a:r>
              <a:rPr lang="en-US" i="1" dirty="0"/>
              <a:t>inter-process communication</a:t>
            </a:r>
            <a:r>
              <a:rPr lang="en-US" dirty="0"/>
              <a:t> or IPC).</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400" dirty="0" smtClean="0"/>
              <a:t>PERMISSIONS</a:t>
            </a:r>
            <a:endParaRPr lang="en-US" sz="4400" dirty="0"/>
          </a:p>
        </p:txBody>
      </p:sp>
      <p:sp>
        <p:nvSpPr>
          <p:cNvPr id="3" name="Content Placeholder 2"/>
          <p:cNvSpPr>
            <a:spLocks noGrp="1"/>
          </p:cNvSpPr>
          <p:nvPr>
            <p:ph idx="1"/>
          </p:nvPr>
        </p:nvSpPr>
        <p:spPr/>
        <p:txBody>
          <a:bodyPr/>
          <a:lstStyle/>
          <a:p>
            <a:r>
              <a:rPr lang="en-US" dirty="0" smtClean="0"/>
              <a:t>Under Linux (and Unix), everything in the file system, including directories and devices, is a file. And every file on your system has an accompanying set of permissions based on ownership. These permissions form the basis for security under Linux, and designate each file’s read, write, and execute permission for you, members of your group, and all others on the system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5400" dirty="0" smtClean="0"/>
              <a:t>Working with Permissions</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Directories and files within the Linux system have permissions associated with them</a:t>
            </a:r>
          </a:p>
          <a:p>
            <a:r>
              <a:rPr lang="en-US" dirty="0" smtClean="0"/>
              <a:t>By default, permissions are set for the owner of the file, the group associated with the file, and everyone else who can access the file (also known as Owner, Group, Other).</a:t>
            </a:r>
          </a:p>
          <a:p>
            <a:r>
              <a:rPr lang="en-US" dirty="0" smtClean="0"/>
              <a:t>When you list files or directories, you see the permissions in the first column of the output.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Permissions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Under Linux, permissions are grouped by owner, group, and others, with read, write, and execute permission assigned to each, like so:</a:t>
            </a:r>
          </a:p>
          <a:p>
            <a:pPr>
              <a:buNone/>
            </a:pPr>
            <a:endParaRPr lang="en-US" dirty="0" smtClean="0"/>
          </a:p>
          <a:p>
            <a:r>
              <a:rPr lang="en-US" dirty="0" smtClean="0"/>
              <a:t>Owner           Group           Others</a:t>
            </a:r>
          </a:p>
          <a:p>
            <a:pPr>
              <a:buNone/>
            </a:pPr>
            <a:r>
              <a:rPr lang="en-US" dirty="0" smtClean="0"/>
              <a:t>     </a:t>
            </a:r>
            <a:r>
              <a:rPr lang="en-US" dirty="0" err="1" smtClean="0"/>
              <a:t>rwx</a:t>
            </a:r>
            <a:r>
              <a:rPr lang="en-US" dirty="0" smtClean="0"/>
              <a:t>                  </a:t>
            </a:r>
            <a:r>
              <a:rPr lang="en-US" dirty="0" err="1" smtClean="0"/>
              <a:t>rwx</a:t>
            </a:r>
            <a:r>
              <a:rPr lang="en-US" dirty="0" smtClean="0"/>
              <a:t>                 </a:t>
            </a:r>
            <a:r>
              <a:rPr lang="en-US" dirty="0" err="1" smtClean="0"/>
              <a:t>rwx</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Permissions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u="sng" dirty="0" smtClean="0"/>
              <a:t>Letter </a:t>
            </a:r>
            <a:r>
              <a:rPr lang="en-US" b="1" dirty="0" smtClean="0"/>
              <a:t>                       </a:t>
            </a:r>
            <a:r>
              <a:rPr lang="en-US" b="1" u="sng" dirty="0" smtClean="0"/>
              <a:t>Permission</a:t>
            </a:r>
            <a:r>
              <a:rPr lang="en-US" b="1" dirty="0" smtClean="0"/>
              <a:t>              </a:t>
            </a:r>
            <a:r>
              <a:rPr lang="en-US" b="1" u="sng" dirty="0" smtClean="0"/>
              <a:t>Value</a:t>
            </a:r>
          </a:p>
          <a:p>
            <a:pPr>
              <a:buNone/>
            </a:pPr>
            <a:r>
              <a:rPr lang="en-US" dirty="0" smtClean="0"/>
              <a:t>      R                                    Read                     4</a:t>
            </a:r>
          </a:p>
          <a:p>
            <a:pPr>
              <a:buNone/>
            </a:pPr>
            <a:r>
              <a:rPr lang="en-US" dirty="0" smtClean="0"/>
              <a:t>      W                                  Write                     2</a:t>
            </a:r>
          </a:p>
          <a:p>
            <a:pPr>
              <a:buNone/>
            </a:pPr>
            <a:r>
              <a:rPr lang="en-US" dirty="0" smtClean="0"/>
              <a:t>       X                                   Execute                 1</a:t>
            </a:r>
          </a:p>
          <a:p>
            <a:r>
              <a:rPr lang="en-US" dirty="0" smtClean="0"/>
              <a:t>Permissions can be indicated by mnemonic or octal characters.</a:t>
            </a:r>
          </a:p>
          <a:p>
            <a:r>
              <a:rPr lang="en-US" dirty="0" smtClean="0"/>
              <a:t>Using the numeric command mode is typically known as the </a:t>
            </a:r>
            <a:r>
              <a:rPr lang="en-US" i="1" dirty="0" smtClean="0"/>
              <a:t>octal </a:t>
            </a:r>
            <a:r>
              <a:rPr lang="en-US" dirty="0" smtClean="0"/>
              <a:t>permissions, since the value can range from 0-7.</a:t>
            </a:r>
            <a:endParaRPr lang="en-US" dirty="0"/>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mnemonic forms</a:t>
            </a:r>
            <a:endParaRPr lang="en-US" dirty="0"/>
          </a:p>
        </p:txBody>
      </p:sp>
      <p:sp>
        <p:nvSpPr>
          <p:cNvPr id="3" name="Content Placeholder 2"/>
          <p:cNvSpPr>
            <a:spLocks noGrp="1"/>
          </p:cNvSpPr>
          <p:nvPr>
            <p:ph idx="1"/>
          </p:nvPr>
        </p:nvSpPr>
        <p:spPr/>
        <p:txBody>
          <a:bodyPr/>
          <a:lstStyle/>
          <a:p>
            <a:r>
              <a:rPr lang="en-US" dirty="0" smtClean="0"/>
              <a:t>The mnemonic forms of </a:t>
            </a:r>
            <a:r>
              <a:rPr lang="en-US" dirty="0" err="1" smtClean="0"/>
              <a:t>chmod’s</a:t>
            </a:r>
            <a:r>
              <a:rPr lang="en-US" dirty="0" smtClean="0"/>
              <a:t> options (when used with a plus character, +, to add, or a minus sign, -, to take away) designate the following:</a:t>
            </a:r>
          </a:p>
          <a:p>
            <a:pPr>
              <a:buFont typeface="Wingdings" pitchFamily="2" charset="2"/>
              <a:buChar char="Ø"/>
            </a:pPr>
            <a:r>
              <a:rPr lang="en-US" dirty="0" smtClean="0"/>
              <a:t>u—Adds or removes user (owner) read, write, or execute permission</a:t>
            </a:r>
          </a:p>
          <a:p>
            <a:pPr>
              <a:buFont typeface="Wingdings" pitchFamily="2" charset="2"/>
              <a:buChar char="Ø"/>
            </a:pPr>
            <a:r>
              <a:rPr lang="en-US" dirty="0" smtClean="0"/>
              <a:t>g—Adds or removes group read, write, or execute permission</a:t>
            </a:r>
          </a:p>
          <a:p>
            <a:pPr>
              <a:buFont typeface="Wingdings" pitchFamily="2" charset="2"/>
              <a:buChar char="Ø"/>
            </a:pPr>
            <a:r>
              <a:rPr lang="en-US" dirty="0" smtClean="0"/>
              <a:t> o—Adds or removes read, write, or execute permission for others not in a file’s group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buFont typeface="Wingdings" pitchFamily="2" charset="2"/>
              <a:buChar char="Ø"/>
            </a:pPr>
            <a:r>
              <a:rPr lang="en-US" dirty="0" smtClean="0"/>
              <a:t>a—Adds or removes read, write, or execute permission for all users</a:t>
            </a:r>
          </a:p>
          <a:p>
            <a:pPr>
              <a:buFont typeface="Wingdings" pitchFamily="2" charset="2"/>
              <a:buChar char="Ø"/>
            </a:pPr>
            <a:r>
              <a:rPr lang="en-US" dirty="0" smtClean="0"/>
              <a:t> r—Adds or removes read permission</a:t>
            </a:r>
          </a:p>
          <a:p>
            <a:pPr>
              <a:buFont typeface="Wingdings" pitchFamily="2" charset="2"/>
              <a:buChar char="Ø"/>
            </a:pPr>
            <a:r>
              <a:rPr lang="en-US" dirty="0" smtClean="0"/>
              <a:t> w—Adds or removes write permission</a:t>
            </a:r>
          </a:p>
          <a:p>
            <a:pPr>
              <a:buFont typeface="Wingdings" pitchFamily="2" charset="2"/>
              <a:buChar char="Ø"/>
            </a:pPr>
            <a:r>
              <a:rPr lang="en-US" dirty="0" smtClean="0"/>
              <a:t> x—Adds or removes execution permission</a:t>
            </a:r>
          </a:p>
          <a:p>
            <a:pPr>
              <a:buFont typeface="Wingdings" pitchFamily="2" charset="2"/>
              <a:buChar char="Ø"/>
            </a:pPr>
            <a:endParaRPr lang="en-US" dirty="0" smtClean="0"/>
          </a:p>
          <a:p>
            <a:pPr>
              <a:buNone/>
            </a:pPr>
            <a:r>
              <a:rPr lang="en-US" dirty="0" smtClean="0"/>
              <a:t>For example, if you create a file, such as a readme.txt, the file will have default permissions</a:t>
            </a:r>
          </a:p>
          <a:p>
            <a:pPr>
              <a:buNone/>
            </a:pPr>
            <a:r>
              <a:rPr lang="en-US" sz="3600" dirty="0" smtClean="0"/>
              <a:t>-</a:t>
            </a:r>
            <a:r>
              <a:rPr lang="en-US" sz="3600" dirty="0" err="1" smtClean="0"/>
              <a:t>rw</a:t>
            </a:r>
            <a:r>
              <a:rPr lang="en-US" sz="3600" dirty="0" smtClean="0"/>
              <a:t>-</a:t>
            </a:r>
            <a:r>
              <a:rPr lang="en-US" sz="3600" dirty="0" err="1" smtClean="0"/>
              <a:t>rw</a:t>
            </a:r>
            <a:r>
              <a:rPr lang="en-US" sz="3600" dirty="0" smtClean="0"/>
              <a:t>-r—</a:t>
            </a:r>
          </a:p>
          <a:p>
            <a:pPr>
              <a:buNone/>
            </a:pPr>
            <a:endParaRPr 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dirty="0" smtClean="0"/>
              <a:t>You can remove all write permission for anyone by using </a:t>
            </a:r>
            <a:r>
              <a:rPr lang="en-US" dirty="0" err="1" smtClean="0"/>
              <a:t>chmod</a:t>
            </a:r>
            <a:r>
              <a:rPr lang="en-US" dirty="0" smtClean="0"/>
              <a:t>, the minus sign, and aw like so:</a:t>
            </a:r>
          </a:p>
          <a:p>
            <a:pPr>
              <a:buNone/>
            </a:pPr>
            <a:endParaRPr lang="en-US" dirty="0" smtClean="0"/>
          </a:p>
          <a:p>
            <a:pPr>
              <a:buNone/>
            </a:pPr>
            <a:r>
              <a:rPr lang="en-US" dirty="0" smtClean="0"/>
              <a:t>$ </a:t>
            </a:r>
            <a:r>
              <a:rPr lang="en-US" b="1" dirty="0" err="1" smtClean="0"/>
              <a:t>chmod</a:t>
            </a:r>
            <a:r>
              <a:rPr lang="en-US" b="1" dirty="0" smtClean="0"/>
              <a:t> –aw readme.txt</a:t>
            </a:r>
          </a:p>
          <a:p>
            <a:pPr>
              <a:buNone/>
            </a:pPr>
            <a:endParaRPr lang="en-US" b="1" dirty="0" smtClean="0"/>
          </a:p>
          <a:p>
            <a:pPr>
              <a:buNone/>
            </a:pPr>
            <a:r>
              <a:rPr lang="en-US" dirty="0" smtClean="0"/>
              <a:t>$ </a:t>
            </a:r>
            <a:r>
              <a:rPr lang="en-US" b="1" dirty="0" err="1" smtClean="0"/>
              <a:t>ls</a:t>
            </a:r>
            <a:r>
              <a:rPr lang="en-US" b="1" dirty="0" smtClean="0"/>
              <a:t> -l readme.txt</a:t>
            </a:r>
          </a:p>
          <a:p>
            <a:pPr>
              <a:buNone/>
            </a:pPr>
            <a:endParaRPr lang="en-US" dirty="0" smtClean="0"/>
          </a:p>
          <a:p>
            <a:pPr>
              <a:buNone/>
            </a:pPr>
            <a:r>
              <a:rPr lang="en-US" dirty="0" smtClean="0"/>
              <a:t>-r--r--r--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restore read and write permission for only you as the owner, use the plus sign and the u and </a:t>
            </a:r>
            <a:r>
              <a:rPr lang="en-US" dirty="0" err="1" smtClean="0"/>
              <a:t>rw</a:t>
            </a:r>
            <a:r>
              <a:rPr lang="en-US" dirty="0" smtClean="0"/>
              <a:t> options</a:t>
            </a:r>
          </a:p>
          <a:p>
            <a:pPr>
              <a:buNone/>
            </a:pPr>
            <a:endParaRPr lang="en-US" dirty="0" smtClean="0"/>
          </a:p>
          <a:p>
            <a:pPr>
              <a:buNone/>
            </a:pPr>
            <a:r>
              <a:rPr lang="en-US" dirty="0" smtClean="0"/>
              <a:t>$ </a:t>
            </a:r>
            <a:r>
              <a:rPr lang="en-US" b="1" dirty="0" err="1" smtClean="0"/>
              <a:t>chmod</a:t>
            </a:r>
            <a:r>
              <a:rPr lang="en-US" b="1" dirty="0" smtClean="0"/>
              <a:t> </a:t>
            </a:r>
            <a:r>
              <a:rPr lang="en-US" b="1" dirty="0" err="1" smtClean="0"/>
              <a:t>u+rw</a:t>
            </a:r>
            <a:r>
              <a:rPr lang="en-US" b="1" dirty="0" smtClean="0"/>
              <a:t> readme.txt</a:t>
            </a:r>
          </a:p>
          <a:p>
            <a:pPr>
              <a:buNone/>
            </a:pPr>
            <a:r>
              <a:rPr lang="en-US" dirty="0" smtClean="0"/>
              <a:t>$ </a:t>
            </a:r>
            <a:r>
              <a:rPr lang="en-US" b="1" dirty="0" err="1" smtClean="0"/>
              <a:t>ls</a:t>
            </a:r>
            <a:r>
              <a:rPr lang="en-US" b="1" dirty="0" smtClean="0"/>
              <a:t> -l readme.txt</a:t>
            </a:r>
          </a:p>
          <a:p>
            <a:pPr>
              <a:buNone/>
            </a:pPr>
            <a:r>
              <a:rPr lang="en-US" dirty="0" smtClean="0"/>
              <a:t>-</a:t>
            </a:r>
            <a:r>
              <a:rPr lang="en-US" dirty="0" err="1" smtClean="0"/>
              <a:t>rw</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pPr algn="l"/>
            <a:r>
              <a:rPr lang="en-US" dirty="0"/>
              <a:t>BOOT LOADERS</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The complexity of OS.</a:t>
            </a:r>
          </a:p>
          <a:p>
            <a:pPr lvl="0"/>
            <a:r>
              <a:rPr lang="en-US" dirty="0"/>
              <a:t>The boot loader is the first software program that runs when a computer starts. It is responsible for handing over the control of the system to the operating system.</a:t>
            </a:r>
          </a:p>
          <a:p>
            <a:pPr lvl="0"/>
            <a:r>
              <a:rPr lang="en-US" dirty="0"/>
              <a:t>The boot loader </a:t>
            </a:r>
            <a:r>
              <a:rPr lang="en-US" dirty="0" smtClean="0"/>
              <a:t>reside </a:t>
            </a:r>
            <a:r>
              <a:rPr lang="en-US" dirty="0"/>
              <a:t>in the Master Boot Record (MBR) of the disk and it knows how to get the operating system up and running.</a:t>
            </a:r>
          </a:p>
          <a:p>
            <a:endParaRPr lang="en-US" dirty="0"/>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mtClean="0"/>
              <a:t>Changing Permissions(Octal)</a:t>
            </a:r>
            <a:endParaRPr lang="en-US" dirty="0"/>
          </a:p>
        </p:txBody>
      </p:sp>
      <p:sp>
        <p:nvSpPr>
          <p:cNvPr id="3" name="Content Placeholder 2"/>
          <p:cNvSpPr>
            <a:spLocks noGrp="1"/>
          </p:cNvSpPr>
          <p:nvPr>
            <p:ph idx="1"/>
          </p:nvPr>
        </p:nvSpPr>
        <p:spPr/>
        <p:txBody>
          <a:bodyPr/>
          <a:lstStyle/>
          <a:p>
            <a:r>
              <a:rPr lang="en-US" dirty="0" smtClean="0"/>
              <a:t>To change permissions on a file, you simply add these values together for each permission you want to apply</a:t>
            </a:r>
          </a:p>
          <a:p>
            <a:r>
              <a:rPr lang="en-US" dirty="0" smtClean="0"/>
              <a:t>e.g.. To  change permission of a file </a:t>
            </a:r>
            <a:r>
              <a:rPr lang="en-US" i="1" dirty="0" smtClean="0"/>
              <a:t>myfile.we </a:t>
            </a:r>
            <a:r>
              <a:rPr lang="en-US" dirty="0" smtClean="0"/>
              <a:t> so that the user can have full access(RWX)</a:t>
            </a:r>
          </a:p>
          <a:p>
            <a:pPr>
              <a:buNone/>
            </a:pPr>
            <a:r>
              <a:rPr lang="en-US" dirty="0" smtClean="0"/>
              <a:t>       $ </a:t>
            </a:r>
            <a:r>
              <a:rPr lang="en-US" i="1" dirty="0" smtClean="0"/>
              <a:t>chmod 700 myfile.we</a:t>
            </a:r>
          </a:p>
          <a:p>
            <a:pPr>
              <a:buNone/>
            </a:pPr>
            <a:r>
              <a:rPr lang="en-US" i="1" dirty="0" smtClean="0"/>
              <a:t>Note: using the octal mode replaces any permissions that has been set</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24000"/>
          <a:ext cx="8229600" cy="25958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marL="0" marR="15240" algn="ctr">
                        <a:lnSpc>
                          <a:spcPct val="115000"/>
                        </a:lnSpc>
                        <a:spcBef>
                          <a:spcPts val="0"/>
                        </a:spcBef>
                        <a:spcAft>
                          <a:spcPts val="0"/>
                        </a:spcAft>
                      </a:pPr>
                      <a:r>
                        <a:rPr lang="en-US" sz="2000" dirty="0">
                          <a:latin typeface="Arial"/>
                          <a:ea typeface="Calibri"/>
                          <a:cs typeface="Times New Roman"/>
                        </a:rPr>
                        <a:t>Letter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b="1" dirty="0">
                          <a:latin typeface="Arial Narrow"/>
                          <a:ea typeface="Calibri"/>
                          <a:cs typeface="Arial Narrow"/>
                        </a:rPr>
                        <a:t>Permission</a:t>
                      </a:r>
                      <a:endParaRPr lang="en-US" sz="2000" dirty="0">
                        <a:latin typeface="Calibri"/>
                        <a:ea typeface="Calibri"/>
                        <a:cs typeface="Times New Roman"/>
                      </a:endParaRPr>
                    </a:p>
                  </a:txBody>
                  <a:tcPr marL="68580" marR="68580" marT="0" marB="0" anchor="ctr"/>
                </a:tc>
                <a:tc>
                  <a:txBody>
                    <a:bodyPr/>
                    <a:lstStyle/>
                    <a:p>
                      <a:pPr marL="0" marR="0" algn="ctr"/>
                      <a:r>
                        <a:rPr lang="en-US" sz="2000" b="1" dirty="0">
                          <a:latin typeface="Calibri"/>
                          <a:ea typeface="Times New Roman"/>
                        </a:rPr>
                        <a:t>Value</a:t>
                      </a:r>
                      <a:endParaRPr lang="en-US" sz="2000" dirty="0">
                        <a:latin typeface="Calibri"/>
                        <a:ea typeface="Times New Roman"/>
                      </a:endParaRPr>
                    </a:p>
                  </a:txBody>
                  <a:tcPr marL="68580" marR="68580" marT="0" marB="0"/>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 -</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No permissions</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0</a:t>
                      </a:r>
                      <a:endParaRPr lang="en-US" sz="2000" dirty="0">
                        <a:latin typeface="Calibri"/>
                        <a:ea typeface="Calibri"/>
                        <a:cs typeface="Times New Roman"/>
                      </a:endParaRPr>
                    </a:p>
                  </a:txBody>
                  <a:tcPr marL="68580" marR="68580" marT="0" marB="0" anchor="ctr"/>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4</a:t>
                      </a:r>
                      <a:endParaRPr lang="en-US" sz="2000" dirty="0">
                        <a:latin typeface="Calibri"/>
                        <a:ea typeface="Calibri"/>
                        <a:cs typeface="Times New Roman"/>
                      </a:endParaRPr>
                    </a:p>
                  </a:txBody>
                  <a:tcPr marL="68580" marR="68580" marT="0" marB="0" anchor="ctr"/>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write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6</a:t>
                      </a:r>
                      <a:endParaRPr lang="en-US" sz="2000" dirty="0">
                        <a:latin typeface="Calibri"/>
                        <a:ea typeface="Calibri"/>
                        <a:cs typeface="Times New Roman"/>
                      </a:endParaRPr>
                    </a:p>
                  </a:txBody>
                  <a:tcPr marL="68580" marR="68580" marT="0" marB="0" anchor="ctr"/>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write,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7</a:t>
                      </a:r>
                      <a:endParaRPr lang="en-US" sz="2000" dirty="0">
                        <a:latin typeface="Calibri"/>
                        <a:ea typeface="Calibri"/>
                        <a:cs typeface="Times New Roman"/>
                      </a:endParaRPr>
                    </a:p>
                  </a:txBody>
                  <a:tcPr marL="68580" marR="68580" marT="0" marB="0" anchor="ctr"/>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5</a:t>
                      </a:r>
                      <a:endParaRPr lang="en-US" sz="2000" dirty="0">
                        <a:latin typeface="Calibri"/>
                        <a:ea typeface="Calibri"/>
                        <a:cs typeface="Times New Roman"/>
                      </a:endParaRPr>
                    </a:p>
                  </a:txBody>
                  <a:tcPr marL="68580" marR="68580" marT="0" marB="0" anchor="ctr"/>
                </a:tc>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--x</a:t>
                      </a:r>
                      <a:endParaRPr lang="en-US" sz="2000" dirty="0">
                        <a:latin typeface="Calibri"/>
                        <a:ea typeface="Calibri"/>
                        <a:cs typeface="Times New Roman"/>
                      </a:endParaRPr>
                    </a:p>
                  </a:txBody>
                  <a:tcPr marL="68580" marR="68580" marT="0" marB="0" anchor="ctr"/>
                </a:tc>
                <a:tc>
                  <a:txBody>
                    <a:bodyPr/>
                    <a:lstStyle/>
                    <a:p>
                      <a:pPr marL="523875" marR="15240">
                        <a:lnSpc>
                          <a:spcPct val="115000"/>
                        </a:lnSpc>
                        <a:spcBef>
                          <a:spcPts val="0"/>
                        </a:spcBef>
                        <a:spcAft>
                          <a:spcPts val="0"/>
                        </a:spcAft>
                      </a:pPr>
                      <a:r>
                        <a:rPr lang="en-US" sz="2000" dirty="0">
                          <a:latin typeface="Times New Roman"/>
                          <a:ea typeface="Calibri"/>
                          <a:cs typeface="Times New Roman"/>
                        </a:rPr>
                        <a:t>Execute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Arial Narrow"/>
                          <a:ea typeface="Calibri"/>
                          <a:cs typeface="Arial Narrow"/>
                        </a:rPr>
                        <a:t>1</a:t>
                      </a:r>
                      <a:endParaRPr lang="en-US" sz="2000" dirty="0">
                        <a:latin typeface="Calibri"/>
                        <a:ea typeface="Calibri"/>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457200"/>
          <a:ext cx="8229600" cy="60807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Permission</a:t>
                      </a:r>
                      <a:endParaRPr lang="en-US" dirty="0"/>
                    </a:p>
                  </a:txBody>
                  <a:tcPr/>
                </a:tc>
                <a:tc>
                  <a:txBody>
                    <a:bodyPr/>
                    <a:lstStyle/>
                    <a:p>
                      <a:r>
                        <a:rPr lang="en-US" dirty="0" smtClean="0"/>
                        <a:t>Numeric Equivalent</a:t>
                      </a:r>
                      <a:endParaRPr lang="en-US" dirty="0"/>
                    </a:p>
                  </a:txBody>
                  <a:tcPr/>
                </a:tc>
                <a:tc>
                  <a:txBody>
                    <a:bodyPr/>
                    <a:lstStyle/>
                    <a:p>
                      <a:r>
                        <a:rPr lang="en-US" dirty="0" smtClean="0"/>
                        <a:t>Description</a:t>
                      </a:r>
                      <a:endParaRPr lang="en-US" dirty="0"/>
                    </a:p>
                  </a:txBody>
                  <a:tcPr/>
                </a:tc>
              </a:tr>
              <a:tr h="370840">
                <a:tc>
                  <a:txBody>
                    <a:bodyPr/>
                    <a:lstStyle/>
                    <a:p>
                      <a:r>
                        <a:rPr lang="en-US" dirty="0" smtClean="0">
                          <a:latin typeface="Dotum" pitchFamily="34" charset="-127"/>
                          <a:ea typeface="Dotum" pitchFamily="34" charset="-127"/>
                        </a:rPr>
                        <a:t>-rw-------</a:t>
                      </a:r>
                      <a:endParaRPr lang="en-US" dirty="0">
                        <a:latin typeface="Dotum" pitchFamily="34" charset="-127"/>
                        <a:ea typeface="Dotum" pitchFamily="34" charset="-127"/>
                      </a:endParaRPr>
                    </a:p>
                  </a:txBody>
                  <a:tcPr/>
                </a:tc>
                <a:tc>
                  <a:txBody>
                    <a:bodyPr/>
                    <a:lstStyle/>
                    <a:p>
                      <a:r>
                        <a:rPr lang="en-US" dirty="0" smtClean="0"/>
                        <a:t>600</a:t>
                      </a:r>
                      <a:endParaRPr lang="en-US" dirty="0"/>
                    </a:p>
                  </a:txBody>
                  <a:tcPr/>
                </a:tc>
                <a:tc>
                  <a:txBody>
                    <a:bodyPr/>
                    <a:lstStyle/>
                    <a:p>
                      <a:pPr marL="0" marR="0" algn="l">
                        <a:lnSpc>
                          <a:spcPts val="1630"/>
                        </a:lnSpc>
                        <a:spcBef>
                          <a:spcPts val="0"/>
                        </a:spcBef>
                        <a:spcAft>
                          <a:spcPts val="0"/>
                        </a:spcAft>
                      </a:pPr>
                      <a:r>
                        <a:rPr lang="en-US" sz="1600" dirty="0">
                          <a:latin typeface="Times New Roman"/>
                          <a:ea typeface="Times New Roman"/>
                          <a:cs typeface="Times New Roman"/>
                        </a:rPr>
                        <a:t>Owner has read and write permissions</a:t>
                      </a:r>
                      <a:r>
                        <a:rPr lang="en-US" sz="1600" dirty="0" smtClean="0">
                          <a:latin typeface="Times New Roman"/>
                          <a:ea typeface="Times New Roman"/>
                          <a:cs typeface="Times New Roman"/>
                        </a:rPr>
                        <a:t>.</a:t>
                      </a:r>
                    </a:p>
                    <a:p>
                      <a:pPr marL="0" marR="0" algn="l">
                        <a:lnSpc>
                          <a:spcPts val="1630"/>
                        </a:lnSpc>
                        <a:spcBef>
                          <a:spcPts val="0"/>
                        </a:spcBef>
                        <a:spcAft>
                          <a:spcPts val="0"/>
                        </a:spcAft>
                      </a:pPr>
                      <a:endParaRPr lang="en-US" sz="1600" dirty="0">
                        <a:latin typeface="Calibri"/>
                        <a:ea typeface="Times New Roman"/>
                        <a:cs typeface="Times New Roman"/>
                      </a:endParaRPr>
                    </a:p>
                  </a:txBody>
                  <a:tcPr marL="0" marR="0" marT="0" marB="0"/>
                </a:tc>
              </a:tr>
              <a:tr h="370840">
                <a:tc>
                  <a:txBody>
                    <a:bodyPr/>
                    <a:lstStyle/>
                    <a:p>
                      <a:r>
                        <a:rPr lang="en-US" dirty="0" smtClean="0"/>
                        <a:t>-rw-r—r--</a:t>
                      </a:r>
                      <a:endParaRPr lang="en-US" dirty="0"/>
                    </a:p>
                  </a:txBody>
                  <a:tcPr/>
                </a:tc>
                <a:tc>
                  <a:txBody>
                    <a:bodyPr/>
                    <a:lstStyle/>
                    <a:p>
                      <a:r>
                        <a:rPr lang="en-US" dirty="0" smtClean="0"/>
                        <a:t>644</a:t>
                      </a:r>
                      <a:endParaRPr lang="en-US" dirty="0"/>
                    </a:p>
                  </a:txBody>
                  <a:tcPr/>
                </a:tc>
                <a:tc>
                  <a:txBody>
                    <a:bodyPr/>
                    <a:lstStyle/>
                    <a:p>
                      <a:pPr marL="0" marR="0" algn="just">
                        <a:lnSpc>
                          <a:spcPts val="1220"/>
                        </a:lnSpc>
                        <a:spcBef>
                          <a:spcPts val="405"/>
                        </a:spcBef>
                        <a:spcAft>
                          <a:spcPts val="0"/>
                        </a:spcAft>
                      </a:pPr>
                      <a:endParaRPr lang="en-US" sz="1000" dirty="0" smtClean="0">
                        <a:latin typeface="Times New Roman"/>
                        <a:ea typeface="Times New Roman"/>
                        <a:cs typeface="Times New Roman"/>
                      </a:endParaRPr>
                    </a:p>
                    <a:p>
                      <a:pPr marL="0" marR="0" algn="just">
                        <a:lnSpc>
                          <a:spcPts val="1220"/>
                        </a:lnSpc>
                        <a:spcBef>
                          <a:spcPts val="405"/>
                        </a:spcBef>
                        <a:spcAft>
                          <a:spcPts val="0"/>
                        </a:spcAft>
                      </a:pPr>
                      <a:r>
                        <a:rPr lang="en-US" sz="1600" dirty="0" smtClean="0">
                          <a:latin typeface="Times New Roman"/>
                          <a:ea typeface="Times New Roman"/>
                          <a:cs typeface="Times New Roman"/>
                        </a:rPr>
                        <a:t>Owner </a:t>
                      </a:r>
                      <a:r>
                        <a:rPr lang="en-US" sz="1600" dirty="0">
                          <a:latin typeface="Times New Roman"/>
                          <a:ea typeface="Times New Roman"/>
                          <a:cs typeface="Times New Roman"/>
                        </a:rPr>
                        <a:t>has read and write </a:t>
                      </a:r>
                      <a:endParaRPr lang="en-US" sz="1600" dirty="0" smtClean="0">
                        <a:latin typeface="Times New Roman"/>
                        <a:ea typeface="Times New Roman"/>
                        <a:cs typeface="Times New Roman"/>
                      </a:endParaRPr>
                    </a:p>
                    <a:p>
                      <a:pPr marL="0" marR="0" algn="just">
                        <a:lnSpc>
                          <a:spcPts val="1220"/>
                        </a:lnSpc>
                        <a:spcBef>
                          <a:spcPts val="405"/>
                        </a:spcBef>
                        <a:spcAft>
                          <a:spcPts val="0"/>
                        </a:spcAft>
                      </a:pPr>
                      <a:r>
                        <a:rPr lang="en-US" sz="1600" dirty="0" smtClean="0">
                          <a:latin typeface="Times New Roman"/>
                          <a:ea typeface="Times New Roman"/>
                          <a:cs typeface="Times New Roman"/>
                        </a:rPr>
                        <a:t>permissions</a:t>
                      </a:r>
                      <a:r>
                        <a:rPr lang="en-US" sz="1600" dirty="0">
                          <a:latin typeface="Times New Roman"/>
                          <a:ea typeface="Times New Roman"/>
                          <a:cs typeface="Times New Roman"/>
                        </a:rPr>
                        <a:t>; group and world </a:t>
                      </a:r>
                      <a:endParaRPr lang="en-US" sz="1600" dirty="0" smtClean="0">
                        <a:latin typeface="Times New Roman"/>
                        <a:ea typeface="Times New Roman"/>
                        <a:cs typeface="Times New Roman"/>
                      </a:endParaRPr>
                    </a:p>
                    <a:p>
                      <a:pPr marL="0" marR="0" algn="just">
                        <a:lnSpc>
                          <a:spcPts val="1220"/>
                        </a:lnSpc>
                        <a:spcBef>
                          <a:spcPts val="405"/>
                        </a:spcBef>
                        <a:spcAft>
                          <a:spcPts val="0"/>
                        </a:spcAft>
                      </a:pPr>
                      <a:r>
                        <a:rPr lang="en-US" sz="1600" dirty="0" smtClean="0">
                          <a:latin typeface="Times New Roman"/>
                          <a:ea typeface="Times New Roman"/>
                          <a:cs typeface="Times New Roman"/>
                        </a:rPr>
                        <a:t>have read-only</a:t>
                      </a:r>
                    </a:p>
                    <a:p>
                      <a:pPr marL="0" marR="0" algn="just">
                        <a:lnSpc>
                          <a:spcPts val="1220"/>
                        </a:lnSpc>
                        <a:spcBef>
                          <a:spcPts val="405"/>
                        </a:spcBef>
                        <a:spcAft>
                          <a:spcPts val="0"/>
                        </a:spcAft>
                      </a:pPr>
                      <a:endParaRPr lang="en-US" sz="1100" dirty="0">
                        <a:latin typeface="Calibri"/>
                        <a:ea typeface="Times New Roman"/>
                        <a:cs typeface="Times New Roman"/>
                      </a:endParaRPr>
                    </a:p>
                  </a:txBody>
                  <a:tcPr marL="0" marR="0" marT="0" marB="0"/>
                </a:tc>
              </a:tr>
              <a:tr h="2397760">
                <a:tc>
                  <a:txBody>
                    <a:bodyPr/>
                    <a:lstStyle/>
                    <a:p>
                      <a:r>
                        <a:rPr lang="en-US" dirty="0" smtClean="0"/>
                        <a:t>-rw-rw-rw</a:t>
                      </a:r>
                      <a:endParaRPr lang="en-US" dirty="0"/>
                    </a:p>
                  </a:txBody>
                  <a:tcPr/>
                </a:tc>
                <a:tc>
                  <a:txBody>
                    <a:bodyPr/>
                    <a:lstStyle/>
                    <a:p>
                      <a:r>
                        <a:rPr lang="en-US" dirty="0" smtClean="0"/>
                        <a:t>666</a:t>
                      </a:r>
                      <a:endParaRPr lang="en-US" dirty="0"/>
                    </a:p>
                  </a:txBody>
                  <a:tcPr/>
                </a:tc>
                <a:tc>
                  <a:txBody>
                    <a:bodyPr/>
                    <a:lstStyle/>
                    <a:p>
                      <a:r>
                        <a:rPr lang="en-US" sz="1800" kern="1200" dirty="0" smtClean="0">
                          <a:solidFill>
                            <a:schemeClr val="dk1"/>
                          </a:solidFill>
                          <a:latin typeface="+mn-lt"/>
                          <a:ea typeface="+mn-ea"/>
                          <a:cs typeface="+mn-cs"/>
                        </a:rPr>
                        <a:t>Everyone has read and write permissions. Not recommended; this combination allows the file to be accessed and changed by anyone. Owner has read</a:t>
                      </a:r>
                      <a:endParaRPr lang="en-US" dirty="0"/>
                    </a:p>
                  </a:txBody>
                  <a:tcPr/>
                </a:tc>
              </a:tr>
              <a:tr h="370840">
                <a:tc>
                  <a:txBody>
                    <a:bodyPr/>
                    <a:lstStyle/>
                    <a:p>
                      <a:r>
                        <a:rPr lang="en-US" dirty="0" smtClean="0"/>
                        <a:t>-rwxrwxrwx</a:t>
                      </a:r>
                    </a:p>
                    <a:p>
                      <a:endParaRPr lang="en-US" dirty="0"/>
                    </a:p>
                  </a:txBody>
                  <a:tcPr/>
                </a:tc>
                <a:tc>
                  <a:txBody>
                    <a:bodyPr/>
                    <a:lstStyle/>
                    <a:p>
                      <a:r>
                        <a:rPr lang="en-US" dirty="0" smtClean="0"/>
                        <a:t>777</a:t>
                      </a:r>
                      <a:endParaRPr lang="en-US" dirty="0"/>
                    </a:p>
                  </a:txBody>
                  <a:tcPr/>
                </a:tc>
                <a:tc>
                  <a:txBody>
                    <a:bodyPr/>
                    <a:lstStyle/>
                    <a:p>
                      <a:r>
                        <a:rPr lang="en-US" sz="1800" kern="1200" dirty="0" smtClean="0">
                          <a:solidFill>
                            <a:schemeClr val="dk1"/>
                          </a:solidFill>
                          <a:latin typeface="+mn-lt"/>
                          <a:ea typeface="+mn-ea"/>
                          <a:cs typeface="+mn-cs"/>
                        </a:rPr>
                        <a:t>Owner has read, write, and execute permissions. Everyone else has read and execute permissions</a:t>
                      </a:r>
                      <a:endParaRPr lang="en-US" dirty="0" smtClean="0"/>
                    </a:p>
                    <a:p>
                      <a:endParaRPr lang="en-US"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lvl="0"/>
            <a:endParaRPr lang="en-US" dirty="0" smtClean="0"/>
          </a:p>
          <a:p>
            <a:pPr lvl="0"/>
            <a:r>
              <a:rPr lang="en-US" dirty="0" smtClean="0"/>
              <a:t>Partition </a:t>
            </a:r>
            <a:r>
              <a:rPr lang="en-US" dirty="0"/>
              <a:t>Magic comes with a tool called Boot Magic that supports Linux.</a:t>
            </a:r>
          </a:p>
          <a:p>
            <a:pPr lvl="0"/>
            <a:endParaRPr lang="en-US" dirty="0" smtClean="0"/>
          </a:p>
          <a:p>
            <a:pPr lvl="0"/>
            <a:r>
              <a:rPr lang="en-US" dirty="0" smtClean="0"/>
              <a:t>e.g. </a:t>
            </a:r>
            <a:r>
              <a:rPr lang="en-US" dirty="0"/>
              <a:t>of bootloader- </a:t>
            </a:r>
            <a:r>
              <a:rPr lang="en-US" u="sng" dirty="0">
                <a:hlinkClick r:id="rId3" tooltip="GNU GRUB"/>
              </a:rPr>
              <a:t>GRUB</a:t>
            </a:r>
            <a:r>
              <a:rPr lang="en-US" dirty="0"/>
              <a:t>, </a:t>
            </a:r>
            <a:r>
              <a:rPr lang="en-US" u="sng" dirty="0">
                <a:hlinkClick r:id="rId4" tooltip="BOOTMGR"/>
              </a:rPr>
              <a:t>BOOTMGR</a:t>
            </a:r>
            <a:r>
              <a:rPr lang="en-US" dirty="0"/>
              <a:t>, </a:t>
            </a:r>
            <a:r>
              <a:rPr lang="en-US" u="sng" dirty="0">
                <a:hlinkClick r:id="rId5" tooltip="Linux Loader"/>
              </a:rPr>
              <a:t>LILO</a:t>
            </a:r>
            <a:r>
              <a:rPr lang="en-US" dirty="0"/>
              <a:t> or </a:t>
            </a:r>
            <a:r>
              <a:rPr lang="en-US" u="sng" dirty="0" smtClean="0">
                <a:hlinkClick r:id="rId6" tooltip="NTLDR"/>
              </a:rPr>
              <a:t>NTLDR</a:t>
            </a:r>
            <a:endParaRPr lang="en-US" u="sng" dirty="0" smtClean="0"/>
          </a:p>
          <a:p>
            <a:endParaRPr lang="en-US" smtClean="0"/>
          </a:p>
          <a:p>
            <a:r>
              <a:rPr lang="en-US" smtClean="0"/>
              <a:t>The </a:t>
            </a:r>
            <a:r>
              <a:rPr lang="en-US" dirty="0"/>
              <a:t>main choices that come with Linux distributions are GRUB (the Grand Unified Bootloader) and LILO (Linux Loader). </a:t>
            </a:r>
          </a:p>
          <a:p>
            <a:pPr lvl="0"/>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GRUB</a:t>
            </a:r>
            <a:endParaRPr lang="en-US" dirty="0"/>
          </a:p>
        </p:txBody>
      </p:sp>
      <p:sp>
        <p:nvSpPr>
          <p:cNvPr id="3" name="Content Placeholder 2"/>
          <p:cNvSpPr>
            <a:spLocks noGrp="1"/>
          </p:cNvSpPr>
          <p:nvPr>
            <p:ph idx="1"/>
          </p:nvPr>
        </p:nvSpPr>
        <p:spPr>
          <a:xfrm>
            <a:off x="457200" y="1828800"/>
            <a:ext cx="8229600" cy="4648200"/>
          </a:xfrm>
        </p:spPr>
        <p:txBody>
          <a:bodyPr>
            <a:normAutofit/>
          </a:bodyPr>
          <a:lstStyle/>
          <a:p>
            <a:r>
              <a:rPr lang="en-US" dirty="0" smtClean="0"/>
              <a:t>GRUB is the most common boot loader that ships with the newer distributions of Linux  because it has a lot more features than LILO</a:t>
            </a:r>
          </a:p>
          <a:p>
            <a:r>
              <a:rPr lang="en-US" dirty="0" smtClean="0"/>
              <a:t>Most modern Linux distributions use GRUB as the default boot loader during instal­lation.</a:t>
            </a:r>
          </a:p>
          <a:p>
            <a:r>
              <a:rPr lang="en-US" dirty="0" smtClean="0"/>
              <a:t>GRUB is the default boot loader for Fedora Core, RHEL, SuSE, Mandrake, and a host of other distributions of Linux. GRUB aims to be compliant with the Multi-boot Specification and offers many features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LILO</a:t>
            </a:r>
            <a:endParaRPr lang="en-US" dirty="0"/>
          </a:p>
        </p:txBody>
      </p:sp>
      <p:sp>
        <p:nvSpPr>
          <p:cNvPr id="3" name="Content Placeholder 2"/>
          <p:cNvSpPr>
            <a:spLocks noGrp="1"/>
          </p:cNvSpPr>
          <p:nvPr>
            <p:ph idx="1"/>
          </p:nvPr>
        </p:nvSpPr>
        <p:spPr/>
        <p:txBody>
          <a:bodyPr>
            <a:normAutofit/>
          </a:bodyPr>
          <a:lstStyle/>
          <a:p>
            <a:pPr lvl="0"/>
            <a:r>
              <a:rPr lang="en-US" dirty="0" smtClean="0"/>
              <a:t>LILO is a boot manager that allows you to boot multiple operating systems, provided each system exists on its own partition. </a:t>
            </a:r>
          </a:p>
          <a:p>
            <a:pPr lvl="0"/>
            <a:r>
              <a:rPr lang="en-US" dirty="0" smtClean="0"/>
              <a:t>In addition to booting multiple operating systems, with LILO you can choose various kernel configurations or versions to boot. This is especially handy when you're trying kernel upgrades before adopting them.</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Bootstrapping</a:t>
            </a:r>
            <a:endParaRPr lang="en-US" dirty="0"/>
          </a:p>
        </p:txBody>
      </p:sp>
      <p:sp>
        <p:nvSpPr>
          <p:cNvPr id="3" name="Content Placeholder 2"/>
          <p:cNvSpPr>
            <a:spLocks noGrp="1"/>
          </p:cNvSpPr>
          <p:nvPr>
            <p:ph idx="1"/>
          </p:nvPr>
        </p:nvSpPr>
        <p:spPr/>
        <p:txBody>
          <a:bodyPr/>
          <a:lstStyle/>
          <a:p>
            <a:r>
              <a:rPr lang="en-US" b="1" dirty="0" smtClean="0"/>
              <a:t>Bootstrapping</a:t>
            </a:r>
            <a:r>
              <a:rPr lang="en-US" dirty="0" smtClean="0"/>
              <a:t> is a technique by which a simple computer program activates a more complicated system of programs.</a:t>
            </a:r>
          </a:p>
          <a:p>
            <a:pPr>
              <a:buNone/>
            </a:pPr>
            <a:r>
              <a:rPr lang="en-US" sz="2000" i="1" dirty="0" smtClean="0"/>
              <a:t>Assumption:- already familiar with boot process</a:t>
            </a:r>
          </a:p>
          <a:p>
            <a:pPr>
              <a:buNone/>
            </a:pPr>
            <a:r>
              <a:rPr lang="en-US" sz="2000" dirty="0" smtClean="0"/>
              <a:t>                       </a:t>
            </a:r>
            <a:r>
              <a:rPr lang="en-US" sz="2000" i="1" dirty="0" smtClean="0"/>
              <a:t>- Read on it</a:t>
            </a:r>
          </a:p>
          <a:p>
            <a:pPr marL="457200" indent="-457200">
              <a:buFont typeface="Wingdings" pitchFamily="2" charset="2"/>
              <a:buChar char="q"/>
            </a:pPr>
            <a:r>
              <a:rPr lang="en-US" dirty="0" smtClean="0"/>
              <a:t>The first thing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r>
              <a:rPr lang="en-US" dirty="0"/>
              <a:t>Most modern Linux distributions use GRUB as the default boot loader during instal­lation. GRUB is the default boot loader for Fedora Core, RHEL, SuSE, Mandrake, and a host of other distributions of Linux. GRUB aims to be compliant with the Multi-boot Specification and offers many </a:t>
            </a:r>
            <a:r>
              <a:rPr lang="en-US" dirty="0" smtClean="0"/>
              <a:t>features</a:t>
            </a:r>
          </a:p>
          <a:p>
            <a:r>
              <a:rPr lang="en-US" dirty="0"/>
              <a:t>Usually as a basic component of an operating system, a kernel can provide the lowest-level </a:t>
            </a:r>
            <a:r>
              <a:rPr lang="en-US" u="sng" dirty="0">
                <a:hlinkClick r:id="rId3" tooltip="Abstraction layer"/>
              </a:rPr>
              <a:t>abstraction layer</a:t>
            </a:r>
            <a:r>
              <a:rPr lang="en-US" dirty="0"/>
              <a:t> for the resources </a:t>
            </a:r>
            <a:r>
              <a:rPr lang="en-US" dirty="0" smtClean="0"/>
              <a:t>that </a:t>
            </a:r>
            <a:r>
              <a:rPr lang="en-US" dirty="0"/>
              <a:t>application software must control to perform its function.</a:t>
            </a: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THE KERNEL</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a:t>
            </a:r>
            <a:r>
              <a:rPr lang="en-US" u="sng" dirty="0">
                <a:hlinkClick r:id="rId3" tooltip="Computing"/>
              </a:rPr>
              <a:t>computing</a:t>
            </a:r>
            <a:r>
              <a:rPr lang="en-US" dirty="0"/>
              <a:t>, the 'kernel' is the central component of most computer </a:t>
            </a:r>
            <a:r>
              <a:rPr lang="en-US" u="sng" dirty="0">
                <a:hlinkClick r:id="rId4" tooltip="Operating system"/>
              </a:rPr>
              <a:t>operating systems</a:t>
            </a:r>
            <a:r>
              <a:rPr lang="en-US" dirty="0" smtClean="0"/>
              <a:t>.</a:t>
            </a:r>
          </a:p>
          <a:p>
            <a:r>
              <a:rPr lang="en-US" dirty="0"/>
              <a:t>Its responsibilities include managing the system's resources (the communication between </a:t>
            </a:r>
            <a:r>
              <a:rPr lang="en-US" u="sng" dirty="0">
                <a:hlinkClick r:id="rId5" tooltip="Computer hardware"/>
              </a:rPr>
              <a:t>hardware</a:t>
            </a:r>
            <a:r>
              <a:rPr lang="en-US" dirty="0"/>
              <a:t> and </a:t>
            </a:r>
            <a:r>
              <a:rPr lang="en-US" u="sng" dirty="0">
                <a:hlinkClick r:id="rId6" tooltip="Computer software"/>
              </a:rPr>
              <a:t>software</a:t>
            </a:r>
            <a:r>
              <a:rPr lang="en-US" dirty="0"/>
              <a:t> components</a:t>
            </a:r>
            <a:r>
              <a:rPr lang="en-US"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Kernel basic facilities</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a:t>The kernel's primary purpose is to manage the computer's resources and allow other programs to run and use these resources. Typically, the resources consist of</a:t>
            </a:r>
            <a:r>
              <a:rPr lang="en-US" dirty="0" smtClean="0"/>
              <a:t>:</a:t>
            </a:r>
          </a:p>
          <a:p>
            <a:pPr marL="971550" lvl="1" indent="-514350">
              <a:buFont typeface="+mj-lt"/>
              <a:buAutoNum type="arabicPeriod"/>
            </a:pPr>
            <a:r>
              <a:rPr lang="en-US" dirty="0"/>
              <a:t>The </a:t>
            </a:r>
            <a:r>
              <a:rPr lang="en-US" u="sng" dirty="0">
                <a:hlinkClick r:id="rId3" tooltip="Central Processing Unit"/>
              </a:rPr>
              <a:t>Central Processing Unit</a:t>
            </a:r>
            <a:r>
              <a:rPr lang="en-US" dirty="0"/>
              <a:t> (CPU, the processor</a:t>
            </a:r>
            <a:r>
              <a:rPr lang="en-US" dirty="0" smtClean="0"/>
              <a:t>).</a:t>
            </a:r>
          </a:p>
          <a:p>
            <a:pPr marL="971550" lvl="1" indent="-514350">
              <a:buFont typeface="+mj-lt"/>
              <a:buAutoNum type="arabicPeriod"/>
            </a:pPr>
            <a:r>
              <a:rPr lang="en-US" dirty="0"/>
              <a:t>The computer's </a:t>
            </a:r>
            <a:r>
              <a:rPr lang="en-US" u="sng" dirty="0">
                <a:hlinkClick r:id="rId4" tooltip="Random-access memory"/>
              </a:rPr>
              <a:t>memory</a:t>
            </a:r>
            <a:r>
              <a:rPr lang="en-US" dirty="0" smtClean="0"/>
              <a:t>.</a:t>
            </a:r>
          </a:p>
          <a:p>
            <a:pPr marL="971550" lvl="1" indent="-514350">
              <a:buFont typeface="+mj-lt"/>
              <a:buAutoNum type="arabicPeriod"/>
            </a:pPr>
            <a:endParaRPr lang="en-US" dirty="0" smtClean="0"/>
          </a:p>
          <a:p>
            <a:pPr marL="971550" lvl="1" indent="-514350">
              <a:buFont typeface="+mj-lt"/>
              <a:buAutoNum type="arabicPeriod"/>
            </a:pPr>
            <a:r>
              <a:rPr lang="en-US" dirty="0"/>
              <a:t>Any </a:t>
            </a:r>
            <a:r>
              <a:rPr lang="en-US" u="sng" dirty="0">
                <a:hlinkClick r:id="rId5" tooltip="Input/output"/>
              </a:rPr>
              <a:t>Input/Output (I/O)</a:t>
            </a:r>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788</TotalTime>
  <Words>1103</Words>
  <Application>Microsoft Office PowerPoint</Application>
  <PresentationFormat>On-screen Show (4:3)</PresentationFormat>
  <Paragraphs>145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BOOT LOADERS </vt:lpstr>
      <vt:lpstr>BOOT LOADERS </vt:lpstr>
      <vt:lpstr>Slide 3</vt:lpstr>
      <vt:lpstr>GRUB</vt:lpstr>
      <vt:lpstr>LILO</vt:lpstr>
      <vt:lpstr>Bootstrapping</vt:lpstr>
      <vt:lpstr>Slide 7</vt:lpstr>
      <vt:lpstr>THE KERNEL </vt:lpstr>
      <vt:lpstr>Kernel basic facilities </vt:lpstr>
      <vt:lpstr>Slide 10</vt:lpstr>
      <vt:lpstr>Slide 11</vt:lpstr>
      <vt:lpstr>PERMISSIONS</vt:lpstr>
      <vt:lpstr>Working with Permissions </vt:lpstr>
      <vt:lpstr>Assigning Permissions</vt:lpstr>
      <vt:lpstr>Permissions</vt:lpstr>
      <vt:lpstr>The mnemonic forms</vt:lpstr>
      <vt:lpstr>Slide 17</vt:lpstr>
      <vt:lpstr>Slide 18</vt:lpstr>
      <vt:lpstr>Slide 19</vt:lpstr>
      <vt:lpstr>Changing Permissions(Octal)</vt:lpstr>
      <vt:lpstr>Slide 21</vt:lpstr>
      <vt:lpstr>Slide 22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LOADERS </dc:title>
  <dc:creator>Pierro</dc:creator>
  <cp:lastModifiedBy>ashyvic</cp:lastModifiedBy>
  <cp:revision>18</cp:revision>
  <dcterms:created xsi:type="dcterms:W3CDTF">2009-10-15T23:21:58Z</dcterms:created>
  <dcterms:modified xsi:type="dcterms:W3CDTF">2009-10-19T12:36:01Z</dcterms:modified>
</cp:coreProperties>
</file>