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2"/>
  </p:notesMasterIdLst>
  <p:sldIdLst>
    <p:sldId id="256" r:id="rId2"/>
    <p:sldId id="257" r:id="rId3"/>
    <p:sldId id="275" r:id="rId4"/>
    <p:sldId id="265" r:id="rId5"/>
    <p:sldId id="273" r:id="rId6"/>
    <p:sldId id="266" r:id="rId7"/>
    <p:sldId id="276" r:id="rId8"/>
    <p:sldId id="277" r:id="rId9"/>
    <p:sldId id="267" r:id="rId10"/>
    <p:sldId id="260" r:id="rId11"/>
    <p:sldId id="279" r:id="rId12"/>
    <p:sldId id="268" r:id="rId13"/>
    <p:sldId id="269" r:id="rId14"/>
    <p:sldId id="261" r:id="rId15"/>
    <p:sldId id="262" r:id="rId16"/>
    <p:sldId id="263" r:id="rId17"/>
    <p:sldId id="280" r:id="rId18"/>
    <p:sldId id="281" r:id="rId19"/>
    <p:sldId id="282" r:id="rId20"/>
    <p:sldId id="283" r:id="rId21"/>
    <p:sldId id="284" r:id="rId22"/>
    <p:sldId id="285" r:id="rId23"/>
    <p:sldId id="291" r:id="rId24"/>
    <p:sldId id="292" r:id="rId25"/>
    <p:sldId id="286" r:id="rId26"/>
    <p:sldId id="287" r:id="rId27"/>
    <p:sldId id="288" r:id="rId28"/>
    <p:sldId id="270" r:id="rId29"/>
    <p:sldId id="272" r:id="rId30"/>
    <p:sldId id="27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1EEFB-5F1F-41FA-8A46-4530CB8D4838}" type="datetimeFigureOut">
              <a:rPr lang="en-US" smtClean="0"/>
              <a:pPr/>
              <a:t>2/17/2021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2E345-E72D-4C59-9A81-13E5550884E6}" type="slidenum">
              <a:rPr lang="en-US" smtClean="0"/>
              <a:pPr/>
              <a:t>‹#›</a:t>
            </a:fld>
            <a:endParaRPr lang="en-US" dirty="0"/>
          </a:p>
        </p:txBody>
      </p:sp>
    </p:spTree>
    <p:extLst>
      <p:ext uri="{BB962C8B-B14F-4D97-AF65-F5344CB8AC3E}">
        <p14:creationId xmlns:p14="http://schemas.microsoft.com/office/powerpoint/2010/main" val="62860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a:t>
            </a:fld>
            <a:endParaRPr lang="en-US" dirty="0"/>
          </a:p>
        </p:txBody>
      </p:sp>
    </p:spTree>
    <p:extLst>
      <p:ext uri="{BB962C8B-B14F-4D97-AF65-F5344CB8AC3E}">
        <p14:creationId xmlns:p14="http://schemas.microsoft.com/office/powerpoint/2010/main" val="4113088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28</a:t>
            </a:fld>
            <a:endParaRPr lang="en-US" dirty="0"/>
          </a:p>
        </p:txBody>
      </p:sp>
    </p:spTree>
    <p:extLst>
      <p:ext uri="{BB962C8B-B14F-4D97-AF65-F5344CB8AC3E}">
        <p14:creationId xmlns:p14="http://schemas.microsoft.com/office/powerpoint/2010/main" val="42996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a:t>
            </a:fld>
            <a:endParaRPr lang="en-US" dirty="0"/>
          </a:p>
        </p:txBody>
      </p:sp>
    </p:spTree>
    <p:extLst>
      <p:ext uri="{BB962C8B-B14F-4D97-AF65-F5344CB8AC3E}">
        <p14:creationId xmlns:p14="http://schemas.microsoft.com/office/powerpoint/2010/main" val="278400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4</a:t>
            </a:fld>
            <a:endParaRPr lang="en-US" dirty="0"/>
          </a:p>
        </p:txBody>
      </p:sp>
    </p:spTree>
    <p:extLst>
      <p:ext uri="{BB962C8B-B14F-4D97-AF65-F5344CB8AC3E}">
        <p14:creationId xmlns:p14="http://schemas.microsoft.com/office/powerpoint/2010/main" val="340325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6</a:t>
            </a:fld>
            <a:endParaRPr lang="en-US" dirty="0"/>
          </a:p>
        </p:txBody>
      </p:sp>
    </p:spTree>
    <p:extLst>
      <p:ext uri="{BB962C8B-B14F-4D97-AF65-F5344CB8AC3E}">
        <p14:creationId xmlns:p14="http://schemas.microsoft.com/office/powerpoint/2010/main" val="198682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9</a:t>
            </a:fld>
            <a:endParaRPr lang="en-US" dirty="0"/>
          </a:p>
        </p:txBody>
      </p:sp>
    </p:spTree>
    <p:extLst>
      <p:ext uri="{BB962C8B-B14F-4D97-AF65-F5344CB8AC3E}">
        <p14:creationId xmlns:p14="http://schemas.microsoft.com/office/powerpoint/2010/main" val="45398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10</a:t>
            </a:fld>
            <a:endParaRPr lang="en-US" dirty="0"/>
          </a:p>
        </p:txBody>
      </p:sp>
    </p:spTree>
    <p:extLst>
      <p:ext uri="{BB962C8B-B14F-4D97-AF65-F5344CB8AC3E}">
        <p14:creationId xmlns:p14="http://schemas.microsoft.com/office/powerpoint/2010/main" val="602717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14</a:t>
            </a:fld>
            <a:endParaRPr lang="en-US" dirty="0"/>
          </a:p>
        </p:txBody>
      </p:sp>
    </p:spTree>
    <p:extLst>
      <p:ext uri="{BB962C8B-B14F-4D97-AF65-F5344CB8AC3E}">
        <p14:creationId xmlns:p14="http://schemas.microsoft.com/office/powerpoint/2010/main" val="23427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15</a:t>
            </a:fld>
            <a:endParaRPr lang="en-US" dirty="0"/>
          </a:p>
        </p:txBody>
      </p:sp>
    </p:spTree>
    <p:extLst>
      <p:ext uri="{BB962C8B-B14F-4D97-AF65-F5344CB8AC3E}">
        <p14:creationId xmlns:p14="http://schemas.microsoft.com/office/powerpoint/2010/main" val="195119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16</a:t>
            </a:fld>
            <a:endParaRPr lang="en-US" dirty="0"/>
          </a:p>
        </p:txBody>
      </p:sp>
    </p:spTree>
    <p:extLst>
      <p:ext uri="{BB962C8B-B14F-4D97-AF65-F5344CB8AC3E}">
        <p14:creationId xmlns:p14="http://schemas.microsoft.com/office/powerpoint/2010/main" val="231778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BA31558-D131-46E5-9BAD-25E43C6DDE9E}" type="datetimeFigureOut">
              <a:rPr lang="en-US" smtClean="0"/>
              <a:pPr/>
              <a:t>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B82A7EA-52B7-4DB9-9DF8-9D4D22E0FDB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A31558-D131-46E5-9BAD-25E43C6DDE9E}" type="datetimeFigureOut">
              <a:rPr lang="en-US" smtClean="0"/>
              <a:pPr/>
              <a:t>2/17/2021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82A7EA-52B7-4DB9-9DF8-9D4D22E0FDB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archenterpriselinux.techtarget.com/sDefinition/0,,sid39_gci212978,00.html" TargetMode="External"/><Relationship Id="rId2" Type="http://schemas.openxmlformats.org/officeDocument/2006/relationships/hyperlink" Target="http://searchsoftwarequality.techtarget.com/sDefinition/0,,sid92_gci507192,0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en.wikipedia.org/wiki/Input/output" TargetMode="External"/><Relationship Id="rId4" Type="http://schemas.openxmlformats.org/officeDocument/2006/relationships/hyperlink" Target="http://en.wikipedia.org/wiki/Random-access_memor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Synchronization_(computer_scienc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en.wikipedia.org/wiki/Inter-process_communic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ebopedia.com/TERM/P/program.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webopedia.com/TERM/B/boot.html" TargetMode="External"/><Relationship Id="rId5" Type="http://schemas.openxmlformats.org/officeDocument/2006/relationships/hyperlink" Target="http://www.webopedia.com/TERM/M/memory.html" TargetMode="External"/><Relationship Id="rId4" Type="http://schemas.openxmlformats.org/officeDocument/2006/relationships/hyperlink" Target="http://www.webopedia.com/TERM/O/operating_system.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webopedia.com/TERM/B/boot_sequence.html" TargetMode="External"/><Relationship Id="rId3" Type="http://schemas.openxmlformats.org/officeDocument/2006/relationships/hyperlink" Target="http://www.webopedia.com/TERM/C/cold_boot.html" TargetMode="External"/><Relationship Id="rId7" Type="http://schemas.openxmlformats.org/officeDocument/2006/relationships/hyperlink" Target="http://www.webopedia.com/TERM/C/clean_boot.html" TargetMode="External"/><Relationship Id="rId2" Type="http://schemas.openxmlformats.org/officeDocument/2006/relationships/hyperlink" Target="http://www.webopedia.com/TERM/D/dual_boot.html" TargetMode="External"/><Relationship Id="rId1" Type="http://schemas.openxmlformats.org/officeDocument/2006/relationships/slideLayout" Target="../slideLayouts/slideLayout2.xml"/><Relationship Id="rId6" Type="http://schemas.openxmlformats.org/officeDocument/2006/relationships/hyperlink" Target="http://www.webopedia.com/TERM/U/USB_boot.html" TargetMode="External"/><Relationship Id="rId5" Type="http://schemas.openxmlformats.org/officeDocument/2006/relationships/hyperlink" Target="http://www.webopedia.com/TERM/W/warm_boot.html" TargetMode="External"/><Relationship Id="rId4" Type="http://schemas.openxmlformats.org/officeDocument/2006/relationships/hyperlink" Target="http://www.webopedia.com/TERM/B/boot_loader.html" TargetMode="External"/><Relationship Id="rId9" Type="http://schemas.openxmlformats.org/officeDocument/2006/relationships/hyperlink" Target="http://www.webopedia.com/TERM/L/linux_usb.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BOOT LOADERS</a:t>
            </a:r>
            <a:br>
              <a:rPr lang="en-US" dirty="0"/>
            </a:br>
            <a:endParaRPr lang="en-US" dirty="0"/>
          </a:p>
        </p:txBody>
      </p:sp>
      <p:sp>
        <p:nvSpPr>
          <p:cNvPr id="3" name="Subtitle 2"/>
          <p:cNvSpPr>
            <a:spLocks noGrp="1"/>
          </p:cNvSpPr>
          <p:nvPr>
            <p:ph type="subTitle" idx="1"/>
          </p:nvPr>
        </p:nvSpPr>
        <p:spPr/>
        <p:txBody>
          <a:bodyPr/>
          <a:lstStyle/>
          <a:p>
            <a:r>
              <a:rPr lang="en-US" dirty="0"/>
              <a:t>Lesson Six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THE KERNEL</a:t>
            </a:r>
            <a:br>
              <a:rPr lang="en-US" dirty="0"/>
            </a:br>
            <a:endParaRPr lang="en-US" dirty="0"/>
          </a:p>
        </p:txBody>
      </p:sp>
      <p:sp>
        <p:nvSpPr>
          <p:cNvPr id="3" name="Content Placeholder 2"/>
          <p:cNvSpPr>
            <a:spLocks noGrp="1"/>
          </p:cNvSpPr>
          <p:nvPr>
            <p:ph idx="1"/>
          </p:nvPr>
        </p:nvSpPr>
        <p:spPr>
          <a:xfrm>
            <a:off x="152400" y="1371600"/>
            <a:ext cx="8763000" cy="5410200"/>
          </a:xfrm>
        </p:spPr>
        <p:txBody>
          <a:bodyPr>
            <a:normAutofit/>
          </a:bodyPr>
          <a:lstStyle/>
          <a:p>
            <a:r>
              <a:rPr lang="en-GB" sz="3200" dirty="0"/>
              <a:t>A kernel is the lowest level of easily replaceable software that interfaces with the hardware in your computer. </a:t>
            </a:r>
          </a:p>
          <a:p>
            <a:r>
              <a:rPr lang="en-GB" sz="3200" dirty="0"/>
              <a:t>It is responsible for interfacing all of your applications that are running in “user mode” down to the physical hardware, and allowing processes, to get information from each other using inter-process communication (IPC).</a:t>
            </a:r>
            <a:endParaRPr lang="en-US" sz="3200" dirty="0"/>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a:t>THE KERNEL</a:t>
            </a:r>
            <a:endParaRPr lang="en-GB" dirty="0"/>
          </a:p>
        </p:txBody>
      </p:sp>
      <p:sp>
        <p:nvSpPr>
          <p:cNvPr id="3" name="Content Placeholder 2"/>
          <p:cNvSpPr>
            <a:spLocks noGrp="1"/>
          </p:cNvSpPr>
          <p:nvPr>
            <p:ph idx="1"/>
          </p:nvPr>
        </p:nvSpPr>
        <p:spPr>
          <a:xfrm>
            <a:off x="457200" y="1447800"/>
            <a:ext cx="8229600" cy="5105400"/>
          </a:xfrm>
        </p:spPr>
        <p:txBody>
          <a:bodyPr>
            <a:normAutofit/>
          </a:bodyPr>
          <a:lstStyle/>
          <a:p>
            <a:r>
              <a:rPr lang="en-GB" sz="3000" dirty="0"/>
              <a:t>The kernel is the essential </a:t>
            </a:r>
            <a:r>
              <a:rPr lang="en-GB" sz="3000" dirty="0" err="1"/>
              <a:t>center</a:t>
            </a:r>
            <a:r>
              <a:rPr lang="en-GB" sz="3000" dirty="0"/>
              <a:t> of a computer operating system, the core that provides basic services for all other parts of the operating system. A synonym is nucleus</a:t>
            </a:r>
          </a:p>
          <a:p>
            <a:r>
              <a:rPr lang="en-GB" sz="3000" dirty="0"/>
              <a:t>In computing, the 'kernel' is the central component of most computer operating systems.</a:t>
            </a:r>
          </a:p>
          <a:p>
            <a:r>
              <a:rPr lang="en-GB" sz="3000" dirty="0"/>
              <a:t>Its responsibilities include managing the system's resources (the communication between hardware and software components)</a:t>
            </a:r>
          </a:p>
          <a:p>
            <a:endParaRPr lang="en-GB" sz="3000" dirty="0"/>
          </a:p>
        </p:txBody>
      </p:sp>
    </p:spTree>
    <p:extLst>
      <p:ext uri="{BB962C8B-B14F-4D97-AF65-F5344CB8AC3E}">
        <p14:creationId xmlns:p14="http://schemas.microsoft.com/office/powerpoint/2010/main" val="179523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THE KERNEL</a:t>
            </a:r>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sz="2800" dirty="0"/>
              <a:t>Typically, a kernel includes an </a:t>
            </a:r>
            <a:r>
              <a:rPr lang="en-US" sz="2800" b="1" dirty="0"/>
              <a:t>interrupt handler </a:t>
            </a:r>
            <a:r>
              <a:rPr lang="en-US" sz="2800" dirty="0"/>
              <a:t>that handles all requests or completed I/O operations that compete for the kernel's services, </a:t>
            </a:r>
            <a:r>
              <a:rPr lang="en-US" sz="2800" b="1" dirty="0"/>
              <a:t>a scheduler</a:t>
            </a:r>
            <a:r>
              <a:rPr lang="en-US" sz="2800" dirty="0"/>
              <a:t> that determines which programs share the kernel's processing time in what order, </a:t>
            </a:r>
            <a:r>
              <a:rPr lang="en-US" sz="2800" b="1" dirty="0"/>
              <a:t>and a supervisor</a:t>
            </a:r>
            <a:r>
              <a:rPr lang="en-US" sz="2800" dirty="0"/>
              <a:t> that actually gives use of the computer to each process </a:t>
            </a:r>
          </a:p>
          <a:p>
            <a:r>
              <a:rPr lang="en-US" sz="2800" dirty="0"/>
              <a:t>A kernel may also include </a:t>
            </a:r>
            <a:r>
              <a:rPr lang="en-US" sz="2800" b="1" dirty="0"/>
              <a:t>a manager </a:t>
            </a:r>
            <a:r>
              <a:rPr lang="en-US" sz="2800" dirty="0"/>
              <a:t>of the operating system's address spaces in memory or storage, sharing these among all components and other users of the kernel's services and when it is scheduled</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t>THE KERNEL</a:t>
            </a:r>
          </a:p>
        </p:txBody>
      </p:sp>
      <p:sp>
        <p:nvSpPr>
          <p:cNvPr id="3" name="Content Placeholder 2"/>
          <p:cNvSpPr>
            <a:spLocks noGrp="1"/>
          </p:cNvSpPr>
          <p:nvPr>
            <p:ph idx="1"/>
          </p:nvPr>
        </p:nvSpPr>
        <p:spPr>
          <a:xfrm>
            <a:off x="457200" y="1524000"/>
            <a:ext cx="8229600" cy="4800600"/>
          </a:xfrm>
        </p:spPr>
        <p:txBody>
          <a:bodyPr/>
          <a:lstStyle/>
          <a:p>
            <a:r>
              <a:rPr lang="en-US" dirty="0"/>
              <a:t>A kernel's services are requested by other parts of the operating system or by </a:t>
            </a:r>
            <a:r>
              <a:rPr lang="en-US" dirty="0">
                <a:hlinkClick r:id="rId2"/>
              </a:rPr>
              <a:t>application program</a:t>
            </a:r>
            <a:r>
              <a:rPr lang="en-US" dirty="0"/>
              <a:t>s through a specified set of program interfaces sometimes known as </a:t>
            </a:r>
            <a:r>
              <a:rPr lang="en-US" b="1" dirty="0"/>
              <a:t>system calls. </a:t>
            </a:r>
          </a:p>
          <a:p>
            <a:r>
              <a:rPr lang="en-US" dirty="0"/>
              <a:t>A kernel can be contrasted with a </a:t>
            </a:r>
            <a:r>
              <a:rPr lang="en-US" dirty="0">
                <a:hlinkClick r:id="rId3"/>
              </a:rPr>
              <a:t>shell</a:t>
            </a:r>
            <a:r>
              <a:rPr lang="en-US" dirty="0"/>
              <a:t>, the outermost part of an operating system that interacts with user commands. </a:t>
            </a:r>
          </a:p>
          <a:p>
            <a:r>
              <a:rPr lang="en-US" dirty="0"/>
              <a:t>The </a:t>
            </a:r>
            <a:r>
              <a:rPr lang="en-US" b="1" dirty="0"/>
              <a:t>shell</a:t>
            </a:r>
            <a:r>
              <a:rPr lang="en-US" dirty="0"/>
              <a:t> is the interface that allows the users to communicate with the </a:t>
            </a:r>
            <a:r>
              <a:rPr lang="en-US" b="1" dirty="0"/>
              <a:t>kernel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Kernel basic facilities</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The kernel's primary purpose is to manage the computer's resources and allow other programs to run and use these resources. Typically, the resources consist of:</a:t>
            </a:r>
          </a:p>
          <a:p>
            <a:pPr marL="971550" lvl="1" indent="-514350">
              <a:buFont typeface="+mj-lt"/>
              <a:buAutoNum type="arabicPeriod"/>
            </a:pPr>
            <a:r>
              <a:rPr lang="en-US" dirty="0"/>
              <a:t>The </a:t>
            </a:r>
            <a:r>
              <a:rPr lang="en-US" u="sng" dirty="0">
                <a:hlinkClick r:id="rId3" tooltip="Central Processing Unit"/>
              </a:rPr>
              <a:t>Central Processing Unit</a:t>
            </a:r>
            <a:r>
              <a:rPr lang="en-US" dirty="0"/>
              <a:t> (CPU, the processor).</a:t>
            </a:r>
          </a:p>
          <a:p>
            <a:pPr marL="971550" lvl="1" indent="-514350">
              <a:buFont typeface="+mj-lt"/>
              <a:buAutoNum type="arabicPeriod"/>
            </a:pPr>
            <a:r>
              <a:rPr lang="en-US" dirty="0"/>
              <a:t>The computer's </a:t>
            </a:r>
            <a:r>
              <a:rPr lang="en-US" u="sng" dirty="0">
                <a:hlinkClick r:id="rId4" tooltip="Random-access memory"/>
              </a:rPr>
              <a:t>memory</a:t>
            </a:r>
            <a:r>
              <a:rPr lang="en-US" dirty="0"/>
              <a:t>.</a:t>
            </a:r>
          </a:p>
          <a:p>
            <a:pPr marL="971550" lvl="1" indent="-514350">
              <a:buFont typeface="+mj-lt"/>
              <a:buAutoNum type="arabicPeriod"/>
            </a:pPr>
            <a:r>
              <a:rPr lang="en-US" dirty="0"/>
              <a:t>Any </a:t>
            </a:r>
            <a:r>
              <a:rPr lang="en-US" u="sng" dirty="0">
                <a:hlinkClick r:id="rId5" tooltip="Input/output"/>
              </a:rPr>
              <a:t>Input/Output (I/O)</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srcRect/>
          <a:stretch>
            <a:fillRect/>
          </a:stretch>
        </p:blipFill>
        <p:spPr bwMode="auto">
          <a:xfrm>
            <a:off x="1066800" y="1219200"/>
            <a:ext cx="6858000" cy="4800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Kernels also usually provide methods for </a:t>
            </a:r>
            <a:r>
              <a:rPr lang="en-US" u="sng" dirty="0">
                <a:hlinkClick r:id="rId3" tooltip="Synchronization (computer science)"/>
              </a:rPr>
              <a:t>synchronization</a:t>
            </a:r>
            <a:r>
              <a:rPr lang="en-US" dirty="0"/>
              <a:t> and </a:t>
            </a:r>
            <a:r>
              <a:rPr lang="en-US" u="sng" dirty="0">
                <a:hlinkClick r:id="rId4" tooltip="Inter-process communication"/>
              </a:rPr>
              <a:t>communication</a:t>
            </a:r>
            <a:r>
              <a:rPr lang="en-US" dirty="0"/>
              <a:t> between processes (called </a:t>
            </a:r>
            <a:r>
              <a:rPr lang="en-US" i="1" dirty="0"/>
              <a:t>inter-process communication</a:t>
            </a:r>
            <a:r>
              <a:rPr lang="en-US" dirty="0"/>
              <a:t> or IPC).</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219200"/>
          </a:xfrm>
        </p:spPr>
        <p:txBody>
          <a:bodyPr>
            <a:normAutofit fontScale="90000"/>
          </a:bodyPr>
          <a:lstStyle/>
          <a:p>
            <a:br>
              <a:rPr lang="en-GB" b="1" dirty="0"/>
            </a:br>
            <a:br>
              <a:rPr lang="en-GB" b="1" dirty="0"/>
            </a:br>
            <a:br>
              <a:rPr lang="en-GB" b="1" dirty="0"/>
            </a:br>
            <a:br>
              <a:rPr lang="en-GB" b="1" dirty="0"/>
            </a:br>
            <a:br>
              <a:rPr lang="en-GB" b="1" dirty="0"/>
            </a:br>
            <a:br>
              <a:rPr lang="en-GB" b="1" dirty="0"/>
            </a:br>
            <a:br>
              <a:rPr lang="en-GB" b="1" dirty="0"/>
            </a:br>
            <a:br>
              <a:rPr lang="en-GB" b="1" dirty="0"/>
            </a:br>
            <a:r>
              <a:rPr lang="en-GB" b="1" dirty="0"/>
              <a:t>Different Types of Kernels</a:t>
            </a:r>
            <a:br>
              <a:rPr lang="en-GB" b="1" dirty="0"/>
            </a:br>
            <a:endParaRPr lang="en-GB" dirty="0"/>
          </a:p>
        </p:txBody>
      </p:sp>
      <p:sp>
        <p:nvSpPr>
          <p:cNvPr id="3" name="Content Placeholder 2"/>
          <p:cNvSpPr>
            <a:spLocks noGrp="1"/>
          </p:cNvSpPr>
          <p:nvPr>
            <p:ph idx="1"/>
          </p:nvPr>
        </p:nvSpPr>
        <p:spPr>
          <a:xfrm>
            <a:off x="457200" y="1066800"/>
            <a:ext cx="8229600" cy="5257800"/>
          </a:xfrm>
        </p:spPr>
        <p:txBody>
          <a:bodyPr>
            <a:normAutofit/>
          </a:bodyPr>
          <a:lstStyle/>
          <a:p>
            <a:r>
              <a:rPr lang="en-GB" sz="3200" dirty="0"/>
              <a:t>There are, of course, different ways to build a kernel and architectural considerations when building one from scratch. </a:t>
            </a:r>
          </a:p>
          <a:p>
            <a:r>
              <a:rPr lang="en-GB" sz="3200" dirty="0"/>
              <a:t>In general, most kernels fall into one of three types: monolithic, microkernel, and hybrid. </a:t>
            </a:r>
          </a:p>
          <a:p>
            <a:r>
              <a:rPr lang="en-GB" sz="3200" dirty="0"/>
              <a:t>Linux is a monolithic kernel while OS X (XNU) and Windows NT family up to Windows 10, windows server 2019 etc. use hybrid kernels. </a:t>
            </a:r>
          </a:p>
        </p:txBody>
      </p:sp>
    </p:spTree>
    <p:extLst>
      <p:ext uri="{BB962C8B-B14F-4D97-AF65-F5344CB8AC3E}">
        <p14:creationId xmlns:p14="http://schemas.microsoft.com/office/powerpoint/2010/main" val="210473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GB" b="1" dirty="0"/>
              <a:t>Microkernel</a:t>
            </a:r>
            <a:endParaRPr lang="en-GB" dirty="0"/>
          </a:p>
        </p:txBody>
      </p:sp>
      <p:sp>
        <p:nvSpPr>
          <p:cNvPr id="3" name="Content Placeholder 2"/>
          <p:cNvSpPr>
            <a:spLocks noGrp="1"/>
          </p:cNvSpPr>
          <p:nvPr>
            <p:ph idx="1"/>
          </p:nvPr>
        </p:nvSpPr>
        <p:spPr>
          <a:xfrm>
            <a:off x="304800" y="1143000"/>
            <a:ext cx="8382000" cy="5486400"/>
          </a:xfrm>
        </p:spPr>
        <p:txBody>
          <a:bodyPr>
            <a:normAutofit/>
          </a:bodyPr>
          <a:lstStyle/>
          <a:p>
            <a:r>
              <a:rPr lang="en-GB" sz="2800" dirty="0"/>
              <a:t>A microkernel takes the approach of only managing what it has to: CPU, memory, and IPC. </a:t>
            </a:r>
          </a:p>
          <a:p>
            <a:r>
              <a:rPr lang="en-GB" sz="2800" dirty="0"/>
              <a:t>Pretty much everything else in a computer can be seen as an accessory and can be handled in user mode. </a:t>
            </a:r>
          </a:p>
          <a:p>
            <a:r>
              <a:rPr lang="en-GB" sz="2800" dirty="0"/>
              <a:t>Microkernels have an advantage of portability because they don’t have to worry if you change your video card or even your operating system so long as the operating system still tries to access the hardware in the same way. </a:t>
            </a:r>
          </a:p>
        </p:txBody>
      </p:sp>
    </p:spTree>
    <p:extLst>
      <p:ext uri="{BB962C8B-B14F-4D97-AF65-F5344CB8AC3E}">
        <p14:creationId xmlns:p14="http://schemas.microsoft.com/office/powerpoint/2010/main" val="205523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GB" b="1" dirty="0"/>
              <a:t>Microkernel</a:t>
            </a:r>
            <a:endParaRPr lang="en-GB" dirty="0"/>
          </a:p>
        </p:txBody>
      </p:sp>
      <p:sp>
        <p:nvSpPr>
          <p:cNvPr id="3" name="Content Placeholder 2"/>
          <p:cNvSpPr>
            <a:spLocks noGrp="1"/>
          </p:cNvSpPr>
          <p:nvPr>
            <p:ph idx="1"/>
          </p:nvPr>
        </p:nvSpPr>
        <p:spPr>
          <a:xfrm>
            <a:off x="457200" y="1600200"/>
            <a:ext cx="8229600" cy="4724400"/>
          </a:xfrm>
        </p:spPr>
        <p:txBody>
          <a:bodyPr/>
          <a:lstStyle/>
          <a:p>
            <a:r>
              <a:rPr lang="en-GB" dirty="0"/>
              <a:t>Microkernels also have a very small footprint, for both memory and install space, and they tend to be more secure because only specific processes run in user mode which doesn’t have the high permissions as supervisor mode.</a:t>
            </a:r>
          </a:p>
          <a:p>
            <a:r>
              <a:rPr lang="en-US" dirty="0"/>
              <a:t>a </a:t>
            </a:r>
            <a:r>
              <a:rPr lang="en-US" b="1" dirty="0"/>
              <a:t>footprint</a:t>
            </a:r>
            <a:r>
              <a:rPr lang="en-US" dirty="0"/>
              <a:t> is a term used to describe how much space is occupied by an object. ... Software may also have a "</a:t>
            </a:r>
            <a:r>
              <a:rPr lang="en-US" b="1" dirty="0"/>
              <a:t>footprint</a:t>
            </a:r>
            <a:r>
              <a:rPr lang="en-US" dirty="0"/>
              <a:t>." For example, a </a:t>
            </a:r>
            <a:r>
              <a:rPr lang="en-US" b="1" dirty="0"/>
              <a:t>program's</a:t>
            </a:r>
            <a:r>
              <a:rPr lang="en-US" dirty="0"/>
              <a:t> "memory </a:t>
            </a:r>
            <a:r>
              <a:rPr lang="en-US" b="1" dirty="0"/>
              <a:t>footprint</a:t>
            </a:r>
            <a:r>
              <a:rPr lang="en-US" dirty="0"/>
              <a:t>" refers to how much memory (measured in bytes, for instance) is required to execute the </a:t>
            </a:r>
            <a:r>
              <a:rPr lang="en-US" b="1" dirty="0"/>
              <a:t>program</a:t>
            </a:r>
            <a:endParaRPr lang="en-GB" dirty="0"/>
          </a:p>
          <a:p>
            <a:endParaRPr lang="en-GB" dirty="0"/>
          </a:p>
        </p:txBody>
      </p:sp>
    </p:spTree>
    <p:extLst>
      <p:ext uri="{BB962C8B-B14F-4D97-AF65-F5344CB8AC3E}">
        <p14:creationId xmlns:p14="http://schemas.microsoft.com/office/powerpoint/2010/main" val="377404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pPr algn="l"/>
            <a:r>
              <a:rPr lang="en-US" dirty="0"/>
              <a:t>BOOT LOADERS</a:t>
            </a:r>
            <a:br>
              <a:rPr lang="en-US" dirty="0"/>
            </a:b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lvl="0"/>
            <a:r>
              <a:rPr lang="en-GB" dirty="0"/>
              <a:t>A small </a:t>
            </a:r>
            <a:r>
              <a:rPr lang="en-GB" dirty="0">
                <a:hlinkClick r:id="rId3"/>
              </a:rPr>
              <a:t>program</a:t>
            </a:r>
            <a:r>
              <a:rPr lang="en-GB" dirty="0"/>
              <a:t> that loads the </a:t>
            </a:r>
            <a:r>
              <a:rPr lang="en-GB" dirty="0">
                <a:hlinkClick r:id="rId4"/>
              </a:rPr>
              <a:t>operating system</a:t>
            </a:r>
            <a:r>
              <a:rPr lang="en-GB" dirty="0"/>
              <a:t> into the computers </a:t>
            </a:r>
            <a:r>
              <a:rPr lang="en-GB" dirty="0">
                <a:hlinkClick r:id="rId5"/>
              </a:rPr>
              <a:t>memory</a:t>
            </a:r>
            <a:r>
              <a:rPr lang="en-GB" dirty="0"/>
              <a:t> when the system is </a:t>
            </a:r>
            <a:r>
              <a:rPr lang="en-GB" dirty="0">
                <a:hlinkClick r:id="rId6"/>
              </a:rPr>
              <a:t>booted</a:t>
            </a:r>
            <a:r>
              <a:rPr lang="en-GB" dirty="0"/>
              <a:t> and also starts the operating system.</a:t>
            </a:r>
            <a:endParaRPr lang="en-US" dirty="0"/>
          </a:p>
          <a:p>
            <a:pPr lvl="0">
              <a:buNone/>
            </a:pPr>
            <a:endParaRPr lang="en-US" dirty="0"/>
          </a:p>
          <a:p>
            <a:pPr lvl="0"/>
            <a:r>
              <a:rPr lang="en-GB" dirty="0"/>
              <a:t>The bootloader is a software that executes after the hardware's BIOS completes its </a:t>
            </a:r>
            <a:r>
              <a:rPr lang="en-GB" dirty="0" err="1"/>
              <a:t>startup</a:t>
            </a:r>
            <a:r>
              <a:rPr lang="en-GB" dirty="0"/>
              <a:t> tests. </a:t>
            </a:r>
          </a:p>
          <a:p>
            <a:pPr lvl="0"/>
            <a:r>
              <a:rPr lang="en-US" dirty="0"/>
              <a:t> It is responsible for handing over the control of the system to the operating system.</a:t>
            </a:r>
          </a:p>
          <a:p>
            <a:pPr lvl="0">
              <a:buNone/>
            </a:pPr>
            <a:endParaRPr lang="en-US" dirty="0"/>
          </a:p>
          <a:p>
            <a:pPr lvl="0"/>
            <a:r>
              <a:rPr lang="en-US" dirty="0"/>
              <a:t>The boot loader reside in the Master Boot Record (MBR) of the disk and it knows how to get the operating system up and running.</a:t>
            </a:r>
          </a:p>
          <a:p>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029"/>
            <a:ext cx="8229600" cy="1143000"/>
          </a:xfrm>
        </p:spPr>
        <p:txBody>
          <a:bodyPr/>
          <a:lstStyle/>
          <a:p>
            <a:r>
              <a:rPr lang="en-GB" b="1" dirty="0"/>
              <a:t>Pros and Cons of Microkernel </a:t>
            </a:r>
            <a:endParaRPr lang="en-GB"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GB" dirty="0"/>
              <a:t>Portability</a:t>
            </a:r>
          </a:p>
          <a:p>
            <a:r>
              <a:rPr lang="en-GB" dirty="0"/>
              <a:t>Small install footprint</a:t>
            </a:r>
          </a:p>
          <a:p>
            <a:r>
              <a:rPr lang="en-GB" dirty="0"/>
              <a:t>Small memory footprint</a:t>
            </a:r>
          </a:p>
          <a:p>
            <a:r>
              <a:rPr lang="en-GB" dirty="0"/>
              <a:t>Security</a:t>
            </a:r>
          </a:p>
          <a:p>
            <a:pPr marL="0" indent="0">
              <a:buNone/>
            </a:pPr>
            <a:r>
              <a:rPr lang="en-GB" b="1" dirty="0"/>
              <a:t>Cons</a:t>
            </a:r>
            <a:endParaRPr lang="en-GB" dirty="0"/>
          </a:p>
          <a:p>
            <a:r>
              <a:rPr lang="en-GB" dirty="0"/>
              <a:t>Hardware is more abstracted through drivers</a:t>
            </a:r>
          </a:p>
          <a:p>
            <a:r>
              <a:rPr lang="en-GB" dirty="0"/>
              <a:t>Hardware may react slower because drivers are in user mode</a:t>
            </a:r>
          </a:p>
          <a:p>
            <a:r>
              <a:rPr lang="en-GB" dirty="0"/>
              <a:t>Processes have to wait in a queue to get information</a:t>
            </a:r>
          </a:p>
          <a:p>
            <a:r>
              <a:rPr lang="en-GB" dirty="0"/>
              <a:t>Processes can’t get access to other processes without waiting</a:t>
            </a:r>
          </a:p>
          <a:p>
            <a:endParaRPr lang="en-GB" dirty="0"/>
          </a:p>
        </p:txBody>
      </p:sp>
    </p:spTree>
    <p:extLst>
      <p:ext uri="{BB962C8B-B14F-4D97-AF65-F5344CB8AC3E}">
        <p14:creationId xmlns:p14="http://schemas.microsoft.com/office/powerpoint/2010/main" val="348636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GB" b="1" dirty="0"/>
              <a:t>Monolithic Kernel cont.</a:t>
            </a:r>
            <a:endParaRPr lang="en-GB" dirty="0"/>
          </a:p>
        </p:txBody>
      </p:sp>
      <p:sp>
        <p:nvSpPr>
          <p:cNvPr id="3" name="Content Placeholder 2"/>
          <p:cNvSpPr>
            <a:spLocks noGrp="1"/>
          </p:cNvSpPr>
          <p:nvPr>
            <p:ph idx="1"/>
          </p:nvPr>
        </p:nvSpPr>
        <p:spPr>
          <a:xfrm>
            <a:off x="304800" y="1143000"/>
            <a:ext cx="8382000" cy="5486400"/>
          </a:xfrm>
        </p:spPr>
        <p:txBody>
          <a:bodyPr>
            <a:noAutofit/>
          </a:bodyPr>
          <a:lstStyle/>
          <a:p>
            <a:r>
              <a:rPr lang="en-GB" sz="3000" dirty="0"/>
              <a:t>Monolithic kernels are the opposite of microkernels because they encompass not only the CPU, memory, and IPC, but they also include things like device drivers, file system management, and system server calls. </a:t>
            </a:r>
          </a:p>
          <a:p>
            <a:r>
              <a:rPr lang="en-GB" sz="3000" dirty="0"/>
              <a:t>Monolithic kernels tend to be better at accessing hardware and multitasking because if a program needs to get information from memory or another process running it has a more direct line to access it and doesn’t have to wait in a queue to get things done</a:t>
            </a:r>
          </a:p>
        </p:txBody>
      </p:sp>
    </p:spTree>
    <p:extLst>
      <p:ext uri="{BB962C8B-B14F-4D97-AF65-F5344CB8AC3E}">
        <p14:creationId xmlns:p14="http://schemas.microsoft.com/office/powerpoint/2010/main" val="229407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GB" b="1" dirty="0"/>
              <a:t>Monolithic Kernel</a:t>
            </a:r>
            <a:endParaRPr lang="en-GB" dirty="0"/>
          </a:p>
        </p:txBody>
      </p:sp>
      <p:sp>
        <p:nvSpPr>
          <p:cNvPr id="3" name="Content Placeholder 2"/>
          <p:cNvSpPr>
            <a:spLocks noGrp="1"/>
          </p:cNvSpPr>
          <p:nvPr>
            <p:ph idx="1"/>
          </p:nvPr>
        </p:nvSpPr>
        <p:spPr/>
        <p:txBody>
          <a:bodyPr>
            <a:normAutofit/>
          </a:bodyPr>
          <a:lstStyle/>
          <a:p>
            <a:r>
              <a:rPr lang="en-GB" sz="3200" dirty="0"/>
              <a:t>This however can cause problems because the more things that run in supervisor mode, the more things that can bring down your system if one doesn’t behave properly.</a:t>
            </a:r>
          </a:p>
        </p:txBody>
      </p:sp>
    </p:spTree>
    <p:extLst>
      <p:ext uri="{BB962C8B-B14F-4D97-AF65-F5344CB8AC3E}">
        <p14:creationId xmlns:p14="http://schemas.microsoft.com/office/powerpoint/2010/main" val="2841317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152400"/>
            <a:ext cx="8229600" cy="1143000"/>
          </a:xfrm>
        </p:spPr>
        <p:txBody>
          <a:bodyPr/>
          <a:lstStyle/>
          <a:p>
            <a:r>
              <a:rPr lang="en-GB" b="1" dirty="0"/>
              <a:t>Monolithic Kernel cont.</a:t>
            </a:r>
            <a:endParaRPr lang="en-US" dirty="0"/>
          </a:p>
        </p:txBody>
      </p:sp>
      <p:sp>
        <p:nvSpPr>
          <p:cNvPr id="3" name="Content Placeholder 2"/>
          <p:cNvSpPr>
            <a:spLocks noGrp="1"/>
          </p:cNvSpPr>
          <p:nvPr>
            <p:ph idx="1"/>
          </p:nvPr>
        </p:nvSpPr>
        <p:spPr>
          <a:xfrm>
            <a:off x="228600" y="1524000"/>
            <a:ext cx="8686800" cy="5105400"/>
          </a:xfrm>
        </p:spPr>
        <p:txBody>
          <a:bodyPr>
            <a:noAutofit/>
          </a:bodyPr>
          <a:lstStyle/>
          <a:p>
            <a:r>
              <a:rPr lang="en-US" sz="3200" dirty="0"/>
              <a:t>Monolithic kernels contain all drivers for all the various types of supported hardware, regardless if your system uses that hardware. </a:t>
            </a:r>
          </a:p>
          <a:p>
            <a:r>
              <a:rPr lang="en-US" sz="3200" dirty="0"/>
              <a:t>As the list of supported hardware grew the amount of code that was never used on any given system grew too. </a:t>
            </a:r>
          </a:p>
          <a:p>
            <a:r>
              <a:rPr lang="en-US" sz="3200" dirty="0"/>
              <a:t>Therefore a system was introduced that allowed the kernel to load some hardware drivers dynamically. These loadable device drivers were named "kernel modules".</a:t>
            </a:r>
          </a:p>
        </p:txBody>
      </p:sp>
    </p:spTree>
    <p:extLst>
      <p:ext uri="{BB962C8B-B14F-4D97-AF65-F5344CB8AC3E}">
        <p14:creationId xmlns:p14="http://schemas.microsoft.com/office/powerpoint/2010/main" val="195611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a:t>Monolithic Kernel cont.</a:t>
            </a:r>
          </a:p>
        </p:txBody>
      </p:sp>
      <p:sp>
        <p:nvSpPr>
          <p:cNvPr id="3" name="Content Placeholder 2"/>
          <p:cNvSpPr>
            <a:spLocks noGrp="1"/>
          </p:cNvSpPr>
          <p:nvPr>
            <p:ph idx="1"/>
          </p:nvPr>
        </p:nvSpPr>
        <p:spPr>
          <a:xfrm>
            <a:off x="152400" y="1219200"/>
            <a:ext cx="8839200" cy="5638800"/>
          </a:xfrm>
        </p:spPr>
        <p:txBody>
          <a:bodyPr>
            <a:noAutofit/>
          </a:bodyPr>
          <a:lstStyle/>
          <a:p>
            <a:r>
              <a:rPr lang="en-US" sz="3200" dirty="0"/>
              <a:t>Though the Linux kernel can load and unload modules it does not qualify as a microkernel. </a:t>
            </a:r>
          </a:p>
          <a:p>
            <a:r>
              <a:rPr lang="en-US" sz="3200" dirty="0"/>
              <a:t>Microkernels are designed such that only the least possible amount of code is run in supervisor mode -- this was never a design goal for Linux kernels. </a:t>
            </a:r>
          </a:p>
          <a:p>
            <a:r>
              <a:rPr lang="en-US" sz="3200" dirty="0"/>
              <a:t>The Linux kernel is best described as a hybrid kernel: it is capable of loading and unloading code as microkernels do, but runs almost exclusively in supervisor mode, as monolithic kernels do</a:t>
            </a:r>
          </a:p>
        </p:txBody>
      </p:sp>
    </p:spTree>
    <p:extLst>
      <p:ext uri="{BB962C8B-B14F-4D97-AF65-F5344CB8AC3E}">
        <p14:creationId xmlns:p14="http://schemas.microsoft.com/office/powerpoint/2010/main" val="25291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305800" cy="1143000"/>
          </a:xfrm>
        </p:spPr>
        <p:txBody>
          <a:bodyPr>
            <a:normAutofit fontScale="90000"/>
          </a:bodyPr>
          <a:lstStyle/>
          <a:p>
            <a:r>
              <a:rPr lang="en-GB" b="1" dirty="0"/>
              <a:t>Pros &amp; Cons of Monolithic Kernel</a:t>
            </a:r>
            <a:endParaRPr lang="en-GB" dirty="0"/>
          </a:p>
        </p:txBody>
      </p:sp>
      <p:sp>
        <p:nvSpPr>
          <p:cNvPr id="3" name="Content Placeholder 2"/>
          <p:cNvSpPr>
            <a:spLocks noGrp="1"/>
          </p:cNvSpPr>
          <p:nvPr>
            <p:ph idx="1"/>
          </p:nvPr>
        </p:nvSpPr>
        <p:spPr>
          <a:xfrm>
            <a:off x="457200" y="1219200"/>
            <a:ext cx="8229600" cy="5105400"/>
          </a:xfrm>
        </p:spPr>
        <p:txBody>
          <a:bodyPr>
            <a:normAutofit fontScale="92500"/>
          </a:bodyPr>
          <a:lstStyle/>
          <a:p>
            <a:pPr marL="0" indent="0">
              <a:buNone/>
            </a:pPr>
            <a:r>
              <a:rPr lang="en-GB" sz="3500" b="1" dirty="0"/>
              <a:t>Pros</a:t>
            </a:r>
            <a:endParaRPr lang="en-GB" sz="3500" dirty="0"/>
          </a:p>
          <a:p>
            <a:r>
              <a:rPr lang="en-GB" dirty="0"/>
              <a:t>More direct access to hardware for programs</a:t>
            </a:r>
          </a:p>
          <a:p>
            <a:r>
              <a:rPr lang="en-GB" dirty="0"/>
              <a:t>Easier for processes to communicate between each other</a:t>
            </a:r>
          </a:p>
          <a:p>
            <a:r>
              <a:rPr lang="en-GB" dirty="0"/>
              <a:t>If your device is supported, it should work with no additional installations</a:t>
            </a:r>
          </a:p>
          <a:p>
            <a:r>
              <a:rPr lang="en-GB" dirty="0"/>
              <a:t>Processes react faster because there isn’t a queue for processor time</a:t>
            </a:r>
          </a:p>
          <a:p>
            <a:pPr marL="0" indent="0">
              <a:buNone/>
            </a:pPr>
            <a:r>
              <a:rPr lang="en-GB" sz="3500" b="1" dirty="0"/>
              <a:t>Cons</a:t>
            </a:r>
            <a:endParaRPr lang="en-GB" sz="3500" dirty="0"/>
          </a:p>
          <a:p>
            <a:r>
              <a:rPr lang="en-GB" dirty="0"/>
              <a:t>Large install footprint</a:t>
            </a:r>
          </a:p>
          <a:p>
            <a:r>
              <a:rPr lang="en-GB" dirty="0"/>
              <a:t>Large memory footprint</a:t>
            </a:r>
          </a:p>
          <a:p>
            <a:r>
              <a:rPr lang="en-GB" dirty="0"/>
              <a:t>Less secure because everything runs in supervisor mode</a:t>
            </a:r>
          </a:p>
          <a:p>
            <a:endParaRPr lang="en-GB" dirty="0"/>
          </a:p>
        </p:txBody>
      </p:sp>
    </p:spTree>
    <p:extLst>
      <p:ext uri="{BB962C8B-B14F-4D97-AF65-F5344CB8AC3E}">
        <p14:creationId xmlns:p14="http://schemas.microsoft.com/office/powerpoint/2010/main" val="127879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62000"/>
          </a:xfrm>
        </p:spPr>
        <p:txBody>
          <a:bodyPr>
            <a:normAutofit fontScale="90000"/>
          </a:bodyPr>
          <a:lstStyle/>
          <a:p>
            <a:r>
              <a:rPr lang="en-GB" b="1" dirty="0"/>
              <a:t>Hybrid Kernel</a:t>
            </a:r>
            <a:endParaRPr lang="en-GB" dirty="0"/>
          </a:p>
        </p:txBody>
      </p:sp>
      <p:sp>
        <p:nvSpPr>
          <p:cNvPr id="3" name="Content Placeholder 2"/>
          <p:cNvSpPr>
            <a:spLocks noGrp="1"/>
          </p:cNvSpPr>
          <p:nvPr>
            <p:ph idx="1"/>
          </p:nvPr>
        </p:nvSpPr>
        <p:spPr>
          <a:xfrm>
            <a:off x="304800" y="1219200"/>
            <a:ext cx="8534400" cy="5410200"/>
          </a:xfrm>
        </p:spPr>
        <p:txBody>
          <a:bodyPr/>
          <a:lstStyle/>
          <a:p>
            <a:r>
              <a:rPr lang="en-GB" dirty="0"/>
              <a:t>Hybrid kernels have the ability to pick and choose what they want to run in user mode and what they want to run in supervisor mode. </a:t>
            </a:r>
          </a:p>
          <a:p>
            <a:r>
              <a:rPr lang="en-GB" dirty="0"/>
              <a:t>Often times things like device drivers and file system I/O will be run in user mode while IPC and server calls will be kept in the supervisor mode. </a:t>
            </a:r>
          </a:p>
          <a:p>
            <a:r>
              <a:rPr lang="en-GB" dirty="0"/>
              <a:t>This give the best of both worlds but often will require more work of the hardware manufacturer because all of the driver responsibility is up to them. It also can have some of the latency problems that is inherent with microkernels.</a:t>
            </a:r>
          </a:p>
        </p:txBody>
      </p:sp>
    </p:spTree>
    <p:extLst>
      <p:ext uri="{BB962C8B-B14F-4D97-AF65-F5344CB8AC3E}">
        <p14:creationId xmlns:p14="http://schemas.microsoft.com/office/powerpoint/2010/main" val="245040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GB" dirty="0"/>
              <a:t>Pros &amp; Cons of a </a:t>
            </a:r>
            <a:r>
              <a:rPr lang="en-GB" b="1" dirty="0"/>
              <a:t>Hybrid Kernel</a:t>
            </a:r>
            <a:endParaRPr lang="en-GB" dirty="0"/>
          </a:p>
        </p:txBody>
      </p:sp>
      <p:sp>
        <p:nvSpPr>
          <p:cNvPr id="3" name="Content Placeholder 2"/>
          <p:cNvSpPr>
            <a:spLocks noGrp="1"/>
          </p:cNvSpPr>
          <p:nvPr>
            <p:ph idx="1"/>
          </p:nvPr>
        </p:nvSpPr>
        <p:spPr>
          <a:xfrm>
            <a:off x="457200" y="1524000"/>
            <a:ext cx="8229600" cy="4800600"/>
          </a:xfrm>
        </p:spPr>
        <p:txBody>
          <a:bodyPr/>
          <a:lstStyle/>
          <a:p>
            <a:pPr marL="0" indent="0">
              <a:buNone/>
            </a:pPr>
            <a:r>
              <a:rPr lang="en-GB" sz="3200" b="1" dirty="0"/>
              <a:t>Pros</a:t>
            </a:r>
            <a:endParaRPr lang="en-GB" sz="3200" dirty="0"/>
          </a:p>
          <a:p>
            <a:r>
              <a:rPr lang="en-GB" dirty="0"/>
              <a:t>Developer can pick and choose what runs in user mode and what runs in supervisor mode</a:t>
            </a:r>
          </a:p>
          <a:p>
            <a:r>
              <a:rPr lang="en-GB" dirty="0"/>
              <a:t>Smaller install footprint than monolithic kernel</a:t>
            </a:r>
          </a:p>
          <a:p>
            <a:r>
              <a:rPr lang="en-GB" dirty="0"/>
              <a:t>More flexible than other models</a:t>
            </a:r>
          </a:p>
          <a:p>
            <a:pPr marL="0" indent="0">
              <a:buNone/>
            </a:pPr>
            <a:r>
              <a:rPr lang="en-GB" sz="3200" b="1" dirty="0"/>
              <a:t>Cons</a:t>
            </a:r>
            <a:endParaRPr lang="en-GB" sz="3200" dirty="0"/>
          </a:p>
          <a:p>
            <a:r>
              <a:rPr lang="en-GB" dirty="0"/>
              <a:t>Can suffer from same process lag as microkernel</a:t>
            </a:r>
          </a:p>
          <a:p>
            <a:r>
              <a:rPr lang="en-GB" dirty="0"/>
              <a:t>Device drivers need to be managed by user (typically)</a:t>
            </a:r>
          </a:p>
          <a:p>
            <a:endParaRPr lang="en-GB" dirty="0"/>
          </a:p>
        </p:txBody>
      </p:sp>
    </p:spTree>
    <p:extLst>
      <p:ext uri="{BB962C8B-B14F-4D97-AF65-F5344CB8AC3E}">
        <p14:creationId xmlns:p14="http://schemas.microsoft.com/office/powerpoint/2010/main" val="230738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The Shell</a:t>
            </a:r>
          </a:p>
        </p:txBody>
      </p:sp>
      <p:sp>
        <p:nvSpPr>
          <p:cNvPr id="3" name="Content Placeholder 2"/>
          <p:cNvSpPr>
            <a:spLocks noGrp="1"/>
          </p:cNvSpPr>
          <p:nvPr>
            <p:ph idx="1"/>
          </p:nvPr>
        </p:nvSpPr>
        <p:spPr>
          <a:xfrm>
            <a:off x="228600" y="1143000"/>
            <a:ext cx="8763000" cy="5562600"/>
          </a:xfrm>
        </p:spPr>
        <p:txBody>
          <a:bodyPr>
            <a:noAutofit/>
          </a:bodyPr>
          <a:lstStyle/>
          <a:p>
            <a:r>
              <a:rPr lang="en-US" sz="2800" dirty="0"/>
              <a:t>A </a:t>
            </a:r>
            <a:r>
              <a:rPr lang="en-US" sz="2800" b="1" dirty="0"/>
              <a:t>Unix shell</a:t>
            </a:r>
            <a:r>
              <a:rPr lang="en-US" sz="2800" dirty="0"/>
              <a:t> is a command-line interpreter and script host that provides a traditional user interface for the Unix operating system and for Unix-like systems.</a:t>
            </a:r>
          </a:p>
          <a:p>
            <a:r>
              <a:rPr lang="en-US" sz="2800" dirty="0"/>
              <a:t>Shell accepts your instruction or commands in English (mostly) and if its a valid command, it is pass to kernel</a:t>
            </a:r>
          </a:p>
          <a:p>
            <a:r>
              <a:rPr lang="en-US" sz="2800" dirty="0"/>
              <a:t>Shell is a user program or it's environment provided for user interaction. Shell is a command language interpreter that executes commands read from the standard input device (keyboard) or from a file.</a:t>
            </a:r>
          </a:p>
          <a:p>
            <a:r>
              <a:rPr lang="en-US" sz="2800" dirty="0"/>
              <a:t>Shell is not part of system kernel, but uses the system kernel to execute programs, create files etc.</a:t>
            </a: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a:t>Several shell available with Linux including</a:t>
            </a:r>
          </a:p>
        </p:txBody>
      </p:sp>
      <p:graphicFrame>
        <p:nvGraphicFramePr>
          <p:cNvPr id="1026" name="Object 2"/>
          <p:cNvGraphicFramePr>
            <a:graphicFrameLocks noChangeAspect="1"/>
          </p:cNvGraphicFramePr>
          <p:nvPr>
            <p:extLst>
              <p:ext uri="{D42A27DB-BD31-4B8C-83A1-F6EECF244321}">
                <p14:modId xmlns:p14="http://schemas.microsoft.com/office/powerpoint/2010/main" val="2383556713"/>
              </p:ext>
            </p:extLst>
          </p:nvPr>
        </p:nvGraphicFramePr>
        <p:xfrm>
          <a:off x="304800" y="1143000"/>
          <a:ext cx="8534400" cy="5486400"/>
        </p:xfrm>
        <a:graphic>
          <a:graphicData uri="http://schemas.openxmlformats.org/presentationml/2006/ole">
            <mc:AlternateContent xmlns:mc="http://schemas.openxmlformats.org/markup-compatibility/2006">
              <mc:Choice xmlns:v="urn:schemas-microsoft-com:vml" Requires="v">
                <p:oleObj name="Document" r:id="rId2" imgW="6002533" imgH="3774425" progId="Word.Document.12">
                  <p:embed/>
                </p:oleObj>
              </mc:Choice>
              <mc:Fallback>
                <p:oleObj name="Document" r:id="rId2" imgW="6002533" imgH="3774425" progId="Word.Document.12">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534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59"/>
            <a:ext cx="8229600" cy="904741"/>
          </a:xfrm>
        </p:spPr>
        <p:txBody>
          <a:bodyPr/>
          <a:lstStyle/>
          <a:p>
            <a:r>
              <a:rPr lang="en-GB" dirty="0"/>
              <a:t>Boot Loaders</a:t>
            </a:r>
          </a:p>
        </p:txBody>
      </p:sp>
      <p:sp>
        <p:nvSpPr>
          <p:cNvPr id="3" name="Content Placeholder 2"/>
          <p:cNvSpPr>
            <a:spLocks noGrp="1"/>
          </p:cNvSpPr>
          <p:nvPr>
            <p:ph idx="1"/>
          </p:nvPr>
        </p:nvSpPr>
        <p:spPr>
          <a:xfrm>
            <a:off x="457200" y="1066800"/>
            <a:ext cx="8229600" cy="5562600"/>
          </a:xfrm>
        </p:spPr>
        <p:txBody>
          <a:bodyPr>
            <a:normAutofit/>
          </a:bodyPr>
          <a:lstStyle/>
          <a:p>
            <a:r>
              <a:rPr lang="en-GB" dirty="0"/>
              <a:t>The bootloader starts the operating system or another bootloader (this is called </a:t>
            </a:r>
            <a:r>
              <a:rPr lang="en-GB" dirty="0" err="1"/>
              <a:t>chainloading</a:t>
            </a:r>
            <a:r>
              <a:rPr lang="en-GB" dirty="0"/>
              <a:t>). </a:t>
            </a:r>
          </a:p>
          <a:p>
            <a:r>
              <a:rPr lang="en-GB" dirty="0"/>
              <a:t>The operating system needs some type of software to initiate the core of the OS. </a:t>
            </a:r>
          </a:p>
          <a:p>
            <a:r>
              <a:rPr lang="en-GB" dirty="0" err="1"/>
              <a:t>Chainloading</a:t>
            </a:r>
            <a:r>
              <a:rPr lang="en-GB" dirty="0"/>
              <a:t> is usually used when a computer has many installed operating systems (multi-booting) and the primary </a:t>
            </a:r>
            <a:r>
              <a:rPr lang="en-GB" dirty="0" err="1"/>
              <a:t>bootloader</a:t>
            </a:r>
            <a:r>
              <a:rPr lang="en-GB" dirty="0"/>
              <a:t> cannot initiate one or more of the operating systems. </a:t>
            </a:r>
          </a:p>
          <a:p>
            <a:r>
              <a:rPr lang="en-GB" dirty="0"/>
              <a:t>For instance, some of the Linux </a:t>
            </a:r>
            <a:r>
              <a:rPr lang="en-GB" dirty="0" err="1"/>
              <a:t>bootloaders</a:t>
            </a:r>
            <a:r>
              <a:rPr lang="en-GB" dirty="0"/>
              <a:t> cannot boot-up Windows. </a:t>
            </a:r>
          </a:p>
          <a:p>
            <a:r>
              <a:rPr lang="en-GB" dirty="0"/>
              <a:t>Instead, these </a:t>
            </a:r>
            <a:r>
              <a:rPr lang="en-GB" dirty="0" err="1"/>
              <a:t>bootloaders</a:t>
            </a:r>
            <a:r>
              <a:rPr lang="en-GB" dirty="0"/>
              <a:t> start another </a:t>
            </a:r>
            <a:r>
              <a:rPr lang="en-GB" dirty="0" err="1"/>
              <a:t>bootloader</a:t>
            </a:r>
            <a:r>
              <a:rPr lang="en-GB" dirty="0"/>
              <a:t> that can handle Windows or some other system.</a:t>
            </a:r>
          </a:p>
        </p:txBody>
      </p:sp>
    </p:spTree>
    <p:extLst>
      <p:ext uri="{BB962C8B-B14F-4D97-AF65-F5344CB8AC3E}">
        <p14:creationId xmlns:p14="http://schemas.microsoft.com/office/powerpoint/2010/main" val="42413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GB" dirty="0"/>
              <a:t>Read</a:t>
            </a:r>
          </a:p>
        </p:txBody>
      </p:sp>
      <p:sp>
        <p:nvSpPr>
          <p:cNvPr id="3" name="Content Placeholder 2"/>
          <p:cNvSpPr>
            <a:spLocks noGrp="1"/>
          </p:cNvSpPr>
          <p:nvPr>
            <p:ph idx="1"/>
          </p:nvPr>
        </p:nvSpPr>
        <p:spPr/>
        <p:txBody>
          <a:bodyPr>
            <a:normAutofit/>
          </a:bodyPr>
          <a:lstStyle/>
          <a:p>
            <a:pPr fontAlgn="base"/>
            <a:r>
              <a:rPr lang="en-GB" sz="3000" dirty="0">
                <a:hlinkClick r:id="rId2"/>
              </a:rPr>
              <a:t>dual boot »</a:t>
            </a:r>
            <a:endParaRPr lang="en-GB" sz="3000" dirty="0"/>
          </a:p>
          <a:p>
            <a:pPr fontAlgn="base"/>
            <a:r>
              <a:rPr lang="en-GB" sz="3000" dirty="0">
                <a:hlinkClick r:id="rId3"/>
              </a:rPr>
              <a:t>cold boot »</a:t>
            </a:r>
            <a:endParaRPr lang="en-GB" sz="3000" dirty="0"/>
          </a:p>
          <a:p>
            <a:pPr fontAlgn="base"/>
            <a:r>
              <a:rPr lang="en-GB" sz="3000" dirty="0">
                <a:hlinkClick r:id="rId4"/>
              </a:rPr>
              <a:t>boot loader »</a:t>
            </a:r>
            <a:endParaRPr lang="en-GB" sz="3000" dirty="0"/>
          </a:p>
          <a:p>
            <a:pPr fontAlgn="base"/>
            <a:r>
              <a:rPr lang="en-GB" sz="3000" dirty="0">
                <a:hlinkClick r:id="rId5"/>
              </a:rPr>
              <a:t>warm boot »</a:t>
            </a:r>
            <a:endParaRPr lang="en-GB" sz="3000" dirty="0"/>
          </a:p>
          <a:p>
            <a:pPr fontAlgn="base"/>
            <a:r>
              <a:rPr lang="en-GB" sz="3000" dirty="0">
                <a:hlinkClick r:id="rId6"/>
              </a:rPr>
              <a:t>USB boot »</a:t>
            </a:r>
            <a:endParaRPr lang="en-GB" sz="3000" dirty="0"/>
          </a:p>
          <a:p>
            <a:pPr fontAlgn="base"/>
            <a:r>
              <a:rPr lang="en-GB" sz="3000" dirty="0">
                <a:hlinkClick r:id="rId7"/>
              </a:rPr>
              <a:t>clean boot »</a:t>
            </a:r>
            <a:endParaRPr lang="en-GB" sz="3000" dirty="0"/>
          </a:p>
          <a:p>
            <a:pPr fontAlgn="base"/>
            <a:r>
              <a:rPr lang="en-GB" sz="3000" dirty="0">
                <a:hlinkClick r:id="rId8"/>
              </a:rPr>
              <a:t>boot sequence »</a:t>
            </a:r>
            <a:endParaRPr lang="en-GB" sz="3000" dirty="0"/>
          </a:p>
          <a:p>
            <a:pPr fontAlgn="base"/>
            <a:r>
              <a:rPr lang="en-GB" sz="3000" dirty="0">
                <a:hlinkClick r:id="rId9"/>
              </a:rPr>
              <a:t>Linux USB »</a:t>
            </a:r>
            <a:endParaRPr lang="en-GB" sz="3000" dirty="0"/>
          </a:p>
          <a:p>
            <a:endParaRPr lang="en-GB" sz="3000" dirty="0"/>
          </a:p>
        </p:txBody>
      </p:sp>
    </p:spTree>
    <p:extLst>
      <p:ext uri="{BB962C8B-B14F-4D97-AF65-F5344CB8AC3E}">
        <p14:creationId xmlns:p14="http://schemas.microsoft.com/office/powerpoint/2010/main" val="253086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l"/>
            <a:r>
              <a:rPr lang="en-US" dirty="0"/>
              <a:t>GRUB </a:t>
            </a:r>
          </a:p>
        </p:txBody>
      </p:sp>
      <p:sp>
        <p:nvSpPr>
          <p:cNvPr id="3" name="Content Placeholder 2"/>
          <p:cNvSpPr>
            <a:spLocks noGrp="1"/>
          </p:cNvSpPr>
          <p:nvPr>
            <p:ph idx="1"/>
          </p:nvPr>
        </p:nvSpPr>
        <p:spPr>
          <a:xfrm>
            <a:off x="457200" y="1600200"/>
            <a:ext cx="8229600" cy="4876800"/>
          </a:xfrm>
        </p:spPr>
        <p:txBody>
          <a:bodyPr>
            <a:normAutofit/>
          </a:bodyPr>
          <a:lstStyle/>
          <a:p>
            <a:r>
              <a:rPr lang="en-US" dirty="0"/>
              <a:t>GRUB(</a:t>
            </a:r>
            <a:r>
              <a:rPr lang="en-US" dirty="0" err="1"/>
              <a:t>GRand</a:t>
            </a:r>
            <a:r>
              <a:rPr lang="en-US" dirty="0"/>
              <a:t> Unified Bootloader) is the most common boot loader that ships with the newer distributions of Linux  because it has a lot more features than LILO (</a:t>
            </a:r>
            <a:r>
              <a:rPr lang="en-US" dirty="0" err="1"/>
              <a:t>linux</a:t>
            </a:r>
            <a:r>
              <a:rPr lang="en-US" dirty="0"/>
              <a:t> loader)</a:t>
            </a:r>
          </a:p>
          <a:p>
            <a:r>
              <a:rPr lang="en-US" dirty="0"/>
              <a:t>Most modern Linux distributions use GRUB as the default boot loader during instal­lation.</a:t>
            </a:r>
          </a:p>
          <a:p>
            <a:r>
              <a:rPr lang="en-US" dirty="0"/>
              <a:t>GRUB is the default boot loader for Fedora Core, RHEL, </a:t>
            </a:r>
            <a:r>
              <a:rPr lang="en-US" dirty="0" err="1"/>
              <a:t>SuSE</a:t>
            </a:r>
            <a:r>
              <a:rPr lang="en-US" dirty="0"/>
              <a:t> (Software- und System-</a:t>
            </a:r>
            <a:r>
              <a:rPr lang="en-US" dirty="0" err="1"/>
              <a:t>Entwicklung</a:t>
            </a:r>
            <a:r>
              <a:rPr lang="en-US" dirty="0"/>
              <a:t> ), Mandrake, and a host of other distributions of Linux.</a:t>
            </a:r>
          </a:p>
          <a:p>
            <a:r>
              <a:rPr lang="en-US" dirty="0"/>
              <a:t>GRUB aims to be compliant with the Multi-boot Specification and offers many features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90"/>
            <a:ext cx="8229600" cy="1143000"/>
          </a:xfrm>
        </p:spPr>
        <p:txBody>
          <a:bodyPr/>
          <a:lstStyle/>
          <a:p>
            <a:r>
              <a:rPr lang="en-GB" dirty="0"/>
              <a:t>GRUB</a:t>
            </a:r>
          </a:p>
        </p:txBody>
      </p:sp>
      <p:sp>
        <p:nvSpPr>
          <p:cNvPr id="3" name="Content Placeholder 2"/>
          <p:cNvSpPr>
            <a:spLocks noGrp="1"/>
          </p:cNvSpPr>
          <p:nvPr>
            <p:ph idx="1"/>
          </p:nvPr>
        </p:nvSpPr>
        <p:spPr>
          <a:xfrm>
            <a:off x="457200" y="1143000"/>
            <a:ext cx="8229600" cy="5181600"/>
          </a:xfrm>
        </p:spPr>
        <p:txBody>
          <a:bodyPr/>
          <a:lstStyle/>
          <a:p>
            <a:r>
              <a:rPr lang="en-GB" dirty="0"/>
              <a:t>GNU GRUB is a boot loader package from the GNU Project. </a:t>
            </a:r>
          </a:p>
          <a:p>
            <a:r>
              <a:rPr lang="en-GB" dirty="0"/>
              <a:t>GRUB is the reference implementation of the Free Software Foundation's Multiboot Specification, which provides a user the choice to boot one of multiple operating systems installed on a computer or select a specific kernel configuration available on a specific operating system's partitions.</a:t>
            </a:r>
          </a:p>
          <a:p>
            <a:r>
              <a:rPr lang="en-US" dirty="0"/>
              <a:t>The main choices that come with Linux distributions are GRUB (the Grand Unified </a:t>
            </a:r>
            <a:r>
              <a:rPr lang="en-US" dirty="0" err="1"/>
              <a:t>Bootloader</a:t>
            </a:r>
            <a:r>
              <a:rPr lang="en-US" dirty="0"/>
              <a:t>) and LILO (Linux Loader). </a:t>
            </a:r>
          </a:p>
          <a:p>
            <a:pPr marL="0" indent="0">
              <a:buNone/>
            </a:pPr>
            <a:endParaRPr lang="en-GB" dirty="0"/>
          </a:p>
        </p:txBody>
      </p:sp>
    </p:spTree>
    <p:extLst>
      <p:ext uri="{BB962C8B-B14F-4D97-AF65-F5344CB8AC3E}">
        <p14:creationId xmlns:p14="http://schemas.microsoft.com/office/powerpoint/2010/main" val="21881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79"/>
            <a:ext cx="8229600" cy="672921"/>
          </a:xfrm>
        </p:spPr>
        <p:txBody>
          <a:bodyPr>
            <a:normAutofit fontScale="90000"/>
          </a:bodyPr>
          <a:lstStyle/>
          <a:p>
            <a:pPr algn="l"/>
            <a:r>
              <a:rPr lang="en-US" dirty="0"/>
              <a:t>LILO</a:t>
            </a:r>
          </a:p>
        </p:txBody>
      </p:sp>
      <p:sp>
        <p:nvSpPr>
          <p:cNvPr id="3" name="Content Placeholder 2"/>
          <p:cNvSpPr>
            <a:spLocks noGrp="1"/>
          </p:cNvSpPr>
          <p:nvPr>
            <p:ph idx="1"/>
          </p:nvPr>
        </p:nvSpPr>
        <p:spPr>
          <a:xfrm>
            <a:off x="304800" y="609600"/>
            <a:ext cx="8229600" cy="6019800"/>
          </a:xfrm>
        </p:spPr>
        <p:txBody>
          <a:bodyPr>
            <a:normAutofit/>
          </a:bodyPr>
          <a:lstStyle/>
          <a:p>
            <a:pPr lvl="0"/>
            <a:r>
              <a:rPr lang="en-GB" dirty="0"/>
              <a:t>LILO (Linux Loader) was once the default </a:t>
            </a:r>
            <a:r>
              <a:rPr lang="en-GB" dirty="0" err="1"/>
              <a:t>bootloader</a:t>
            </a:r>
            <a:r>
              <a:rPr lang="en-GB" dirty="0"/>
              <a:t> for many Linux distributions before GRUB (another </a:t>
            </a:r>
            <a:r>
              <a:rPr lang="en-GB" dirty="0" err="1"/>
              <a:t>bootloader</a:t>
            </a:r>
            <a:r>
              <a:rPr lang="en-GB" dirty="0"/>
              <a:t>) became popular.</a:t>
            </a:r>
            <a:endParaRPr lang="en-US" dirty="0"/>
          </a:p>
          <a:p>
            <a:pPr lvl="0"/>
            <a:r>
              <a:rPr lang="en-US" dirty="0"/>
              <a:t>LILO is a boot manager that allows you to boot multiple operating systems, provided each system exists on its own partition. </a:t>
            </a:r>
          </a:p>
          <a:p>
            <a:pPr lvl="0"/>
            <a:r>
              <a:rPr lang="en-US" dirty="0"/>
              <a:t>In addition to booting multiple operating systems, with LILO you can choose various kernel configurations or versions to boot. This is especially handy when you're trying kernel upgrades before adopting them.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GB" dirty="0"/>
              <a:t>LILO</a:t>
            </a:r>
          </a:p>
        </p:txBody>
      </p:sp>
      <p:sp>
        <p:nvSpPr>
          <p:cNvPr id="3" name="Content Placeholder 2"/>
          <p:cNvSpPr>
            <a:spLocks noGrp="1"/>
          </p:cNvSpPr>
          <p:nvPr>
            <p:ph idx="1"/>
          </p:nvPr>
        </p:nvSpPr>
        <p:spPr>
          <a:xfrm>
            <a:off x="459545" y="1219200"/>
            <a:ext cx="8229600" cy="5486400"/>
          </a:xfrm>
        </p:spPr>
        <p:txBody>
          <a:bodyPr/>
          <a:lstStyle/>
          <a:p>
            <a:r>
              <a:rPr lang="en-GB" dirty="0"/>
              <a:t>The advantages LILO has over many bootloaders is, it is not file system specific. </a:t>
            </a:r>
          </a:p>
          <a:p>
            <a:r>
              <a:rPr lang="en-GB" dirty="0"/>
              <a:t>This means that the operating system can exist on any file system (NTFS, EXT4, BTRFS, FAT32, HFS+, UFS, JFS, etc.) and it will still be initiated.</a:t>
            </a:r>
          </a:p>
          <a:p>
            <a:r>
              <a:rPr lang="en-GB" dirty="0"/>
              <a:t>LILO can also boot Linux kernel images from floppy disks and hard drives. </a:t>
            </a:r>
          </a:p>
          <a:p>
            <a:r>
              <a:rPr lang="en-GB" dirty="0"/>
              <a:t>LILO can handle up to sixteen operating systems. Users could have more if they </a:t>
            </a:r>
            <a:r>
              <a:rPr lang="en-GB" dirty="0" err="1"/>
              <a:t>chainload</a:t>
            </a:r>
            <a:r>
              <a:rPr lang="en-GB" dirty="0"/>
              <a:t>. </a:t>
            </a:r>
          </a:p>
          <a:p>
            <a:r>
              <a:rPr lang="en-GB" dirty="0"/>
              <a:t>LILO may be installed on the partitions boot sector or the Master Boot Record (MBR).</a:t>
            </a:r>
          </a:p>
        </p:txBody>
      </p:sp>
    </p:spTree>
    <p:extLst>
      <p:ext uri="{BB962C8B-B14F-4D97-AF65-F5344CB8AC3E}">
        <p14:creationId xmlns:p14="http://schemas.microsoft.com/office/powerpoint/2010/main" val="9887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38200"/>
          </a:xfrm>
        </p:spPr>
        <p:txBody>
          <a:bodyPr/>
          <a:lstStyle/>
          <a:p>
            <a:r>
              <a:rPr lang="en-GB" b="1" dirty="0"/>
              <a:t>ELILO</a:t>
            </a:r>
            <a:endParaRPr lang="en-GB" dirty="0"/>
          </a:p>
        </p:txBody>
      </p:sp>
      <p:sp>
        <p:nvSpPr>
          <p:cNvPr id="3" name="Content Placeholder 2"/>
          <p:cNvSpPr>
            <a:spLocks noGrp="1"/>
          </p:cNvSpPr>
          <p:nvPr>
            <p:ph idx="1"/>
          </p:nvPr>
        </p:nvSpPr>
        <p:spPr>
          <a:xfrm>
            <a:off x="457200" y="1295400"/>
            <a:ext cx="8229600" cy="5562600"/>
          </a:xfrm>
        </p:spPr>
        <p:txBody>
          <a:bodyPr>
            <a:normAutofit/>
          </a:bodyPr>
          <a:lstStyle/>
          <a:p>
            <a:r>
              <a:rPr lang="en-GB" dirty="0"/>
              <a:t>A branch of LILO was made to handle EFI-based hardware. (Extensible Firmware Interface)</a:t>
            </a:r>
          </a:p>
          <a:p>
            <a:pPr lvl="1"/>
            <a:r>
              <a:rPr lang="en-GB" dirty="0"/>
              <a:t>a specification that defines  software interface between an operating system and platform firmware. UEFI replaces the legacy Basic Input/Output System (BIOS) firmware interface originally present in all IBM PC-compatible personal computers</a:t>
            </a:r>
          </a:p>
          <a:p>
            <a:pPr lvl="1"/>
            <a:r>
              <a:rPr lang="en-GB" dirty="0"/>
              <a:t>EFI was originally invented by intel</a:t>
            </a:r>
          </a:p>
          <a:p>
            <a:r>
              <a:rPr lang="en-GB" dirty="0"/>
              <a:t>This </a:t>
            </a:r>
            <a:r>
              <a:rPr lang="en-GB" dirty="0" err="1"/>
              <a:t>bootloader</a:t>
            </a:r>
            <a:r>
              <a:rPr lang="en-GB" dirty="0"/>
              <a:t> is called ELILO (</a:t>
            </a:r>
            <a:r>
              <a:rPr lang="en-GB" dirty="0" err="1"/>
              <a:t>Efi</a:t>
            </a:r>
            <a:r>
              <a:rPr lang="en-GB" dirty="0"/>
              <a:t>-based </a:t>
            </a:r>
            <a:r>
              <a:rPr lang="en-GB" dirty="0" err="1"/>
              <a:t>LInux</a:t>
            </a:r>
            <a:r>
              <a:rPr lang="en-GB" dirty="0"/>
              <a:t> Loader) and was made by Hewlett Packard. </a:t>
            </a:r>
          </a:p>
          <a:p>
            <a:r>
              <a:rPr lang="en-GB" dirty="0"/>
              <a:t>ELILO is provided as a choice for a </a:t>
            </a:r>
            <a:r>
              <a:rPr lang="en-GB" dirty="0" err="1"/>
              <a:t>bootloader</a:t>
            </a:r>
            <a:r>
              <a:rPr lang="en-GB" dirty="0"/>
              <a:t> on Intel Macintosh systems. ELILO can also handle network booting via the TFTP/DHCP protocols.</a:t>
            </a:r>
          </a:p>
          <a:p>
            <a:endParaRPr lang="en-GB" sz="3200" dirty="0"/>
          </a:p>
          <a:p>
            <a:pPr marL="0" indent="0">
              <a:buNone/>
            </a:pPr>
            <a:endParaRPr lang="en-GB" sz="3200" dirty="0"/>
          </a:p>
        </p:txBody>
      </p:sp>
    </p:spTree>
    <p:extLst>
      <p:ext uri="{BB962C8B-B14F-4D97-AF65-F5344CB8AC3E}">
        <p14:creationId xmlns:p14="http://schemas.microsoft.com/office/powerpoint/2010/main" val="17208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85800"/>
          </a:xfrm>
        </p:spPr>
        <p:txBody>
          <a:bodyPr>
            <a:normAutofit fontScale="90000"/>
          </a:bodyPr>
          <a:lstStyle/>
          <a:p>
            <a:pPr algn="l"/>
            <a:r>
              <a:rPr lang="en-US" dirty="0"/>
              <a:t>Bootstrapping</a:t>
            </a:r>
          </a:p>
        </p:txBody>
      </p:sp>
      <p:sp>
        <p:nvSpPr>
          <p:cNvPr id="3" name="Content Placeholder 2"/>
          <p:cNvSpPr>
            <a:spLocks noGrp="1"/>
          </p:cNvSpPr>
          <p:nvPr>
            <p:ph idx="1"/>
          </p:nvPr>
        </p:nvSpPr>
        <p:spPr>
          <a:xfrm>
            <a:off x="304800" y="990600"/>
            <a:ext cx="8610600" cy="5715000"/>
          </a:xfrm>
        </p:spPr>
        <p:txBody>
          <a:bodyPr>
            <a:normAutofit/>
          </a:bodyPr>
          <a:lstStyle/>
          <a:p>
            <a:r>
              <a:rPr lang="en-US" dirty="0"/>
              <a:t>In general terms, </a:t>
            </a:r>
            <a:r>
              <a:rPr lang="en-US" b="1" dirty="0"/>
              <a:t>bootstrapping</a:t>
            </a:r>
            <a:r>
              <a:rPr lang="en-US" dirty="0"/>
              <a:t> usually refers to the starting of a self-starting process that is supposed to proceed without external input. </a:t>
            </a:r>
          </a:p>
          <a:p>
            <a:r>
              <a:rPr lang="en-US" dirty="0"/>
              <a:t>In computer technology the term (usually shortened to </a:t>
            </a:r>
            <a:r>
              <a:rPr lang="en-US" b="1" dirty="0"/>
              <a:t>booting</a:t>
            </a:r>
            <a:r>
              <a:rPr lang="en-US" dirty="0"/>
              <a:t>) usually refers to the process of loading the basic software into the memory of a computer after power-on or general reset, especially the operating system which will then take care of loading other software as needed.</a:t>
            </a:r>
            <a:endParaRPr lang="en-US" b="1" dirty="0"/>
          </a:p>
          <a:p>
            <a:r>
              <a:rPr lang="en-US" b="1" dirty="0"/>
              <a:t>Bootstrapping</a:t>
            </a:r>
            <a:r>
              <a:rPr lang="en-US" dirty="0"/>
              <a:t> is a technique by which a simple computer program activates a more complicated system of programs.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6563</TotalTime>
  <Words>2041</Words>
  <Application>Microsoft Office PowerPoint</Application>
  <PresentationFormat>On-screen Show (4:3)</PresentationFormat>
  <Paragraphs>145</Paragraphs>
  <Slides>30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Calibri</vt:lpstr>
      <vt:lpstr>Constantia</vt:lpstr>
      <vt:lpstr>Wingdings 2</vt:lpstr>
      <vt:lpstr>Flow</vt:lpstr>
      <vt:lpstr>Document</vt:lpstr>
      <vt:lpstr>BOOT LOADERS </vt:lpstr>
      <vt:lpstr>BOOT LOADERS </vt:lpstr>
      <vt:lpstr>Boot Loaders</vt:lpstr>
      <vt:lpstr>GRUB </vt:lpstr>
      <vt:lpstr>GRUB</vt:lpstr>
      <vt:lpstr>LILO</vt:lpstr>
      <vt:lpstr>LILO</vt:lpstr>
      <vt:lpstr>ELILO</vt:lpstr>
      <vt:lpstr>Bootstrapping</vt:lpstr>
      <vt:lpstr>THE KERNEL </vt:lpstr>
      <vt:lpstr>THE KERNEL</vt:lpstr>
      <vt:lpstr>THE KERNEL</vt:lpstr>
      <vt:lpstr>THE KERNEL</vt:lpstr>
      <vt:lpstr>Kernel basic facilities </vt:lpstr>
      <vt:lpstr>PowerPoint Presentation</vt:lpstr>
      <vt:lpstr>PowerPoint Presentation</vt:lpstr>
      <vt:lpstr>        Different Types of Kernels </vt:lpstr>
      <vt:lpstr>Microkernel</vt:lpstr>
      <vt:lpstr>Microkernel</vt:lpstr>
      <vt:lpstr>Pros and Cons of Microkernel </vt:lpstr>
      <vt:lpstr>Monolithic Kernel cont.</vt:lpstr>
      <vt:lpstr>Monolithic Kernel</vt:lpstr>
      <vt:lpstr>Monolithic Kernel cont.</vt:lpstr>
      <vt:lpstr>Monolithic Kernel cont.</vt:lpstr>
      <vt:lpstr>Pros &amp; Cons of Monolithic Kernel</vt:lpstr>
      <vt:lpstr>Hybrid Kernel</vt:lpstr>
      <vt:lpstr>Pros &amp; Cons of a Hybrid Kernel</vt:lpstr>
      <vt:lpstr>The Shell</vt:lpstr>
      <vt:lpstr>Several shell available with Linux including</vt:lpstr>
      <vt:lpstr>Read</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LOADERS</dc:title>
  <dc:creator>Pierro</dc:creator>
  <cp:lastModifiedBy>Kutie</cp:lastModifiedBy>
  <cp:revision>123</cp:revision>
  <dcterms:created xsi:type="dcterms:W3CDTF">2009-10-15T23:21:58Z</dcterms:created>
  <dcterms:modified xsi:type="dcterms:W3CDTF">2021-02-17T15:00:51Z</dcterms:modified>
</cp:coreProperties>
</file>