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3"/>
  </p:notesMasterIdLst>
  <p:sldIdLst>
    <p:sldId id="256" r:id="rId2"/>
    <p:sldId id="270" r:id="rId3"/>
    <p:sldId id="292" r:id="rId4"/>
    <p:sldId id="271" r:id="rId5"/>
    <p:sldId id="272" r:id="rId6"/>
    <p:sldId id="294" r:id="rId7"/>
    <p:sldId id="295" r:id="rId8"/>
    <p:sldId id="273" r:id="rId9"/>
    <p:sldId id="274" r:id="rId10"/>
    <p:sldId id="263"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57" r:id="rId24"/>
    <p:sldId id="269" r:id="rId25"/>
    <p:sldId id="261" r:id="rId26"/>
    <p:sldId id="262" r:id="rId27"/>
    <p:sldId id="287" r:id="rId28"/>
    <p:sldId id="288" r:id="rId29"/>
    <p:sldId id="289" r:id="rId30"/>
    <p:sldId id="293" r:id="rId31"/>
    <p:sldId id="290"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678" autoAdjust="0"/>
    <p:restoredTop sz="94660"/>
  </p:normalViewPr>
  <p:slideViewPr>
    <p:cSldViewPr>
      <p:cViewPr>
        <p:scale>
          <a:sx n="68" d="100"/>
          <a:sy n="68" d="100"/>
        </p:scale>
        <p:origin x="-59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934009-B4C1-439D-82C2-3ECC1BDDC2B3}" type="datetimeFigureOut">
              <a:rPr lang="en-US" smtClean="0"/>
              <a:pPr/>
              <a:t>10/26/2010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25A7F7-34DA-4DEE-ADAC-1CB7C67EA3E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25A7F7-34DA-4DEE-ADAC-1CB7C67EA3E7}"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25A7F7-34DA-4DEE-ADAC-1CB7C67EA3E7}" type="slidenum">
              <a:rPr lang="en-US" smtClean="0"/>
              <a:pPr/>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25A7F7-34DA-4DEE-ADAC-1CB7C67EA3E7}" type="slidenum">
              <a:rPr lang="en-US" smtClean="0"/>
              <a:pPr/>
              <a:t>23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25A7F7-34DA-4DEE-ADAC-1CB7C67EA3E7}" type="slidenum">
              <a:rPr lang="en-US" smtClean="0"/>
              <a:pPr/>
              <a:t>24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25A7F7-34DA-4DEE-ADAC-1CB7C67EA3E7}" type="slidenum">
              <a:rPr lang="en-US" smtClean="0"/>
              <a:pPr/>
              <a:t>25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25A7F7-34DA-4DEE-ADAC-1CB7C67EA3E7}" type="slidenum">
              <a:rPr lang="en-US" smtClean="0"/>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4F14E44-93D9-452E-A2B4-F9E450C83ECF}" type="datetimeFigureOut">
              <a:rPr lang="en-US" smtClean="0"/>
              <a:pPr/>
              <a:t>10/26/2010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936FCC8-284F-4B11-9042-5A4227323E2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4F14E44-93D9-452E-A2B4-F9E450C83ECF}" type="datetimeFigureOut">
              <a:rPr lang="en-US" smtClean="0"/>
              <a:pPr/>
              <a:t>10/26/2010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936FCC8-284F-4B11-9042-5A4227323E2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4F14E44-93D9-452E-A2B4-F9E450C83ECF}" type="datetimeFigureOut">
              <a:rPr lang="en-US" smtClean="0"/>
              <a:pPr/>
              <a:t>10/26/2010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936FCC8-284F-4B11-9042-5A4227323E2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4F14E44-93D9-452E-A2B4-F9E450C83ECF}" type="datetimeFigureOut">
              <a:rPr lang="en-US" smtClean="0"/>
              <a:pPr/>
              <a:t>10/26/2010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936FCC8-284F-4B11-9042-5A4227323E2F}"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4F14E44-93D9-452E-A2B4-F9E450C83ECF}" type="datetimeFigureOut">
              <a:rPr lang="en-US" smtClean="0"/>
              <a:pPr/>
              <a:t>10/26/2010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936FCC8-284F-4B11-9042-5A4227323E2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4F14E44-93D9-452E-A2B4-F9E450C83ECF}" type="datetimeFigureOut">
              <a:rPr lang="en-US" smtClean="0"/>
              <a:pPr/>
              <a:t>10/26/2010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936FCC8-284F-4B11-9042-5A4227323E2F}"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4F14E44-93D9-452E-A2B4-F9E450C83ECF}" type="datetimeFigureOut">
              <a:rPr lang="en-US" smtClean="0"/>
              <a:pPr/>
              <a:t>10/26/2010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936FCC8-284F-4B11-9042-5A4227323E2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4F14E44-93D9-452E-A2B4-F9E450C83ECF}" type="datetimeFigureOut">
              <a:rPr lang="en-US" smtClean="0"/>
              <a:pPr/>
              <a:t>10/26/2010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936FCC8-284F-4B11-9042-5A4227323E2F}"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4F14E44-93D9-452E-A2B4-F9E450C83ECF}" type="datetimeFigureOut">
              <a:rPr lang="en-US" smtClean="0"/>
              <a:pPr/>
              <a:t>10/26/2010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936FCC8-284F-4B11-9042-5A4227323E2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A4F14E44-93D9-452E-A2B4-F9E450C83ECF}" type="datetimeFigureOut">
              <a:rPr lang="en-US" smtClean="0"/>
              <a:pPr/>
              <a:t>10/26/2010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936FCC8-284F-4B11-9042-5A4227323E2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4F14E44-93D9-452E-A2B4-F9E450C83ECF}" type="datetimeFigureOut">
              <a:rPr lang="en-US" smtClean="0"/>
              <a:pPr/>
              <a:t>10/26/2010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936FCC8-284F-4B11-9042-5A4227323E2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4F14E44-93D9-452E-A2B4-F9E450C83ECF}" type="datetimeFigureOut">
              <a:rPr lang="en-US" smtClean="0"/>
              <a:pPr/>
              <a:t>10/26/2010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936FCC8-284F-4B11-9042-5A4227323E2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en.wikipedia.org/wiki/Time-shar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en.wikipedia.org/wiki/CP/CMS" TargetMode="External"/><Relationship Id="rId5" Type="http://schemas.openxmlformats.org/officeDocument/2006/relationships/hyperlink" Target="http://en.wikipedia.org/wiki/Time_Sharing_Option" TargetMode="External"/><Relationship Id="rId4" Type="http://schemas.openxmlformats.org/officeDocument/2006/relationships/hyperlink" Target="http://en.wikipedia.org/wiki/Hardware_interrup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en.wikipedia.org/wiki/Time-sharing" TargetMode="External"/><Relationship Id="rId3" Type="http://schemas.openxmlformats.org/officeDocument/2006/relationships/hyperlink" Target="http://en.wikipedia.org/wiki/Operating_system" TargetMode="External"/><Relationship Id="rId7" Type="http://schemas.openxmlformats.org/officeDocument/2006/relationships/hyperlink" Target="http://en.wikipedia.org/wiki/Multi-us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en.wikipedia.org/wiki/Computer_multitasking" TargetMode="External"/><Relationship Id="rId5" Type="http://schemas.openxmlformats.org/officeDocument/2006/relationships/hyperlink" Target="http://en.wikipedia.org/wiki/Porting" TargetMode="External"/><Relationship Id="rId4" Type="http://schemas.openxmlformats.org/officeDocument/2006/relationships/hyperlink" Target="http://en.wikipedia.org/wiki/American_Telephone_&amp;_Telegraph"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en.wikipedia.org/wiki/Computer_proces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en.wikipedia.org/wiki/Multiprocessor" TargetMode="External"/><Relationship Id="rId5" Type="http://schemas.openxmlformats.org/officeDocument/2006/relationships/hyperlink" Target="http://en.wikipedia.org/wiki/Context_switch" TargetMode="External"/><Relationship Id="rId4" Type="http://schemas.openxmlformats.org/officeDocument/2006/relationships/hyperlink" Target="http://en.wikipedia.org/wiki/Central_processing_unit"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en.wikipedia.org/wiki/Hardware_interrupt" TargetMode="External"/><Relationship Id="rId2" Type="http://schemas.openxmlformats.org/officeDocument/2006/relationships/hyperlink" Target="http://en.wikipedia.org/wiki/Time-sharing" TargetMode="External"/><Relationship Id="rId1" Type="http://schemas.openxmlformats.org/officeDocument/2006/relationships/slideLayout" Target="../slideLayouts/slideLayout2.xml"/><Relationship Id="rId5" Type="http://schemas.openxmlformats.org/officeDocument/2006/relationships/hyperlink" Target="http://en.wikipedia.org/wiki/CP/CMS" TargetMode="External"/><Relationship Id="rId4" Type="http://schemas.openxmlformats.org/officeDocument/2006/relationships/hyperlink" Target="http://en.wikipedia.org/wiki/Time_Sharing_Option"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www.linfo.org/linuxdef.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Operating_system" TargetMode="External"/><Relationship Id="rId2" Type="http://schemas.openxmlformats.org/officeDocument/2006/relationships/hyperlink" Target="http://en.wikipedia.org/wiki/Scheduling_%28computing%29" TargetMode="External"/><Relationship Id="rId1" Type="http://schemas.openxmlformats.org/officeDocument/2006/relationships/slideLayout" Target="../slideLayouts/slideLayout2.xml"/><Relationship Id="rId5" Type="http://schemas.openxmlformats.org/officeDocument/2006/relationships/hyperlink" Target="http://en.wikipedia.org/wiki/Shared_memory" TargetMode="External"/><Relationship Id="rId4" Type="http://schemas.openxmlformats.org/officeDocument/2006/relationships/hyperlink" Target="http://en.wikipedia.org/wiki/Process_%28computing%29"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Computer_multitasking" TargetMode="External"/><Relationship Id="rId7" Type="http://schemas.openxmlformats.org/officeDocument/2006/relationships/hyperlink" Target="http://en.wikipedia.org/wiki/Multi-core" TargetMode="External"/><Relationship Id="rId2" Type="http://schemas.openxmlformats.org/officeDocument/2006/relationships/hyperlink" Target="http://en.wikipedia.org/wiki/Time-division_multiplexing" TargetMode="External"/><Relationship Id="rId1" Type="http://schemas.openxmlformats.org/officeDocument/2006/relationships/slideLayout" Target="../slideLayouts/slideLayout2.xml"/><Relationship Id="rId6" Type="http://schemas.openxmlformats.org/officeDocument/2006/relationships/hyperlink" Target="http://en.wikipedia.org/wiki/Multiprocessor" TargetMode="External"/><Relationship Id="rId5" Type="http://schemas.openxmlformats.org/officeDocument/2006/relationships/hyperlink" Target="http://en.wikipedia.org/wiki/Context_switch" TargetMode="External"/><Relationship Id="rId4" Type="http://schemas.openxmlformats.org/officeDocument/2006/relationships/hyperlink" Target="http://en.wikipedia.org/wiki/Central_processing_uni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GB" dirty="0" smtClean="0"/>
              <a:t>PROCESSES IN LINUX</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767072"/>
          </a:xfrm>
        </p:spPr>
        <p:txBody>
          <a:bodyPr>
            <a:normAutofit/>
          </a:bodyPr>
          <a:lstStyle/>
          <a:p>
            <a:pPr lvl="0"/>
            <a:r>
              <a:rPr lang="en-US" dirty="0"/>
              <a:t>In </a:t>
            </a:r>
            <a:r>
              <a:rPr lang="en-US" i="1" u="sng" dirty="0">
                <a:hlinkClick r:id="rId3" tooltip="Time-sharing"/>
              </a:rPr>
              <a:t>time-sharing</a:t>
            </a:r>
            <a:r>
              <a:rPr lang="en-US" dirty="0"/>
              <a:t> systems, the running task is required to relinquish the CPU, either voluntarily or by an external event such as a </a:t>
            </a:r>
            <a:r>
              <a:rPr lang="en-US" u="sng" dirty="0">
                <a:hlinkClick r:id="rId4" tooltip="Hardware interrupt"/>
              </a:rPr>
              <a:t>hardware interrupt</a:t>
            </a:r>
            <a:r>
              <a:rPr lang="en-US" dirty="0" smtClean="0"/>
              <a:t>.</a:t>
            </a:r>
          </a:p>
          <a:p>
            <a:pPr lvl="0"/>
            <a:r>
              <a:rPr lang="en-US" dirty="0" smtClean="0"/>
              <a:t>Time </a:t>
            </a:r>
            <a:r>
              <a:rPr lang="en-US" dirty="0"/>
              <a:t>sharing systems are designed to allow several programs to execute apparently simultaneously. </a:t>
            </a:r>
            <a:endParaRPr lang="en-US" dirty="0" smtClean="0"/>
          </a:p>
          <a:p>
            <a:pPr lvl="0"/>
            <a:r>
              <a:rPr lang="en-US" dirty="0" smtClean="0"/>
              <a:t>The </a:t>
            </a:r>
            <a:r>
              <a:rPr lang="en-US" dirty="0"/>
              <a:t>expression 'time sharing' was usually used to designate computers shared by interactive users at terminals, such as IBM's </a:t>
            </a:r>
            <a:r>
              <a:rPr lang="en-US" u="sng" dirty="0">
                <a:hlinkClick r:id="rId5" tooltip="Time Sharing Option"/>
              </a:rPr>
              <a:t>TSO</a:t>
            </a:r>
            <a:r>
              <a:rPr lang="en-US" dirty="0"/>
              <a:t>, and </a:t>
            </a:r>
            <a:r>
              <a:rPr lang="en-US" u="sng" dirty="0">
                <a:hlinkClick r:id="rId6" tooltip="CP/CMS"/>
              </a:rPr>
              <a:t>VM/CMS</a:t>
            </a:r>
            <a:endParaRPr lang="en-US" dirty="0"/>
          </a:p>
          <a:p>
            <a:endParaRPr lang="en-US" dirty="0"/>
          </a:p>
        </p:txBody>
      </p:sp>
      <p:sp>
        <p:nvSpPr>
          <p:cNvPr id="2" name="Title 1"/>
          <p:cNvSpPr>
            <a:spLocks noGrp="1"/>
          </p:cNvSpPr>
          <p:nvPr>
            <p:ph type="title"/>
          </p:nvPr>
        </p:nvSpPr>
        <p:spPr/>
        <p:txBody>
          <a:bodyPr/>
          <a:lstStyle/>
          <a:p>
            <a:pPr algn="l"/>
            <a:r>
              <a:rPr lang="en-US" dirty="0" smtClean="0"/>
              <a:t>Time Sharing</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458200" cy="4525963"/>
          </a:xfrm>
        </p:spPr>
        <p:txBody>
          <a:bodyPr/>
          <a:lstStyle/>
          <a:p>
            <a:r>
              <a:rPr lang="en-GB" dirty="0" smtClean="0"/>
              <a:t>Each execution of the same set of instructions is known as an </a:t>
            </a:r>
            <a:r>
              <a:rPr lang="en-GB" i="1" dirty="0" smtClean="0"/>
              <a:t>instance</a:t>
            </a:r>
            <a:r>
              <a:rPr lang="en-GB" dirty="0" smtClean="0"/>
              <a:t>— a completely separate instantiation of the program.</a:t>
            </a:r>
          </a:p>
          <a:p>
            <a:r>
              <a:rPr lang="en-GB" dirty="0" smtClean="0"/>
              <a:t>For security and reliability reasons most modern operating systems prevent direct communication between 'independent' processes, providing strictly mediated and controlled inter-process communication functionality. </a:t>
            </a:r>
            <a:endParaRPr lang="en-US" dirty="0" smtClean="0"/>
          </a:p>
          <a:p>
            <a:endParaRPr lang="en-US" dirty="0"/>
          </a:p>
        </p:txBody>
      </p:sp>
      <p:sp>
        <p:nvSpPr>
          <p:cNvPr id="3" name="Title 2"/>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5181600"/>
          </a:xfrm>
        </p:spPr>
        <p:txBody>
          <a:bodyPr/>
          <a:lstStyle/>
          <a:p>
            <a:r>
              <a:rPr lang="en-GB" dirty="0" smtClean="0"/>
              <a:t>The process also includes the program counter and all of the CPU's registers as well as the process stacks containing temporary data such as routine parameters, return addresses and saved variables. </a:t>
            </a:r>
          </a:p>
          <a:p>
            <a:r>
              <a:rPr lang="en-GB" dirty="0" smtClean="0"/>
              <a:t>The current executing program, or process, includes all of the current activity in the microprocessor. </a:t>
            </a:r>
          </a:p>
          <a:p>
            <a:r>
              <a:rPr lang="en-GB" dirty="0" smtClean="0"/>
              <a:t>Linux is a multiprocessing operating system. </a:t>
            </a:r>
          </a:p>
          <a:p>
            <a:endParaRPr lang="en-US" dirty="0"/>
          </a:p>
        </p:txBody>
      </p:sp>
      <p:sp>
        <p:nvSpPr>
          <p:cNvPr id="3" name="Title 2"/>
          <p:cNvSpPr>
            <a:spLocks noGrp="1"/>
          </p:cNvSpPr>
          <p:nvPr>
            <p:ph type="title"/>
          </p:nvPr>
        </p:nvSpPr>
        <p:spPr/>
        <p:txBody>
          <a:bodyPr/>
          <a:lstStyle/>
          <a:p>
            <a:r>
              <a:rPr lang="en-US" dirty="0" smtClean="0"/>
              <a:t>Process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90872"/>
          </a:xfrm>
        </p:spPr>
        <p:txBody>
          <a:bodyPr/>
          <a:lstStyle/>
          <a:p>
            <a:r>
              <a:rPr lang="en-GB" dirty="0" smtClean="0"/>
              <a:t>Processes are separate tasks each with their own rights and responsibilities. If one process crashes it will not cause another process in the system to crash.</a:t>
            </a:r>
          </a:p>
          <a:p>
            <a:r>
              <a:rPr lang="en-GB" dirty="0" smtClean="0"/>
              <a:t> Each individual process runs in its own virtual address space and is not capable of interacting with another process except through secure, kernel managed mechanisms. </a:t>
            </a:r>
            <a:endParaRPr lang="en-US" dirty="0" smtClean="0"/>
          </a:p>
          <a:p>
            <a:r>
              <a:rPr lang="en-GB" dirty="0" smtClean="0"/>
              <a:t>Linux is a multiprocessing operating system.</a:t>
            </a:r>
            <a:endParaRPr lang="en-US" dirty="0"/>
          </a:p>
        </p:txBody>
      </p:sp>
      <p:sp>
        <p:nvSpPr>
          <p:cNvPr id="3" name="Title 2"/>
          <p:cNvSpPr>
            <a:spLocks noGrp="1"/>
          </p:cNvSpPr>
          <p:nvPr>
            <p:ph type="title"/>
          </p:nvPr>
        </p:nvSpPr>
        <p:spPr/>
        <p:txBody>
          <a:bodyPr/>
          <a:lstStyle/>
          <a:p>
            <a:r>
              <a:rPr lang="en-US" dirty="0" smtClean="0"/>
              <a:t>Processes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Processes are separate tasks each with their own rights and responsibilities. </a:t>
            </a:r>
          </a:p>
          <a:p>
            <a:pPr>
              <a:buNone/>
            </a:pPr>
            <a:endParaRPr lang="en-GB" dirty="0" smtClean="0"/>
          </a:p>
          <a:p>
            <a:r>
              <a:rPr lang="en-GB" dirty="0" smtClean="0"/>
              <a:t>If one process crashes it will not cause another process in the system to crash. </a:t>
            </a:r>
          </a:p>
          <a:p>
            <a:pPr>
              <a:buNone/>
            </a:pPr>
            <a:endParaRPr lang="en-GB" dirty="0" smtClean="0"/>
          </a:p>
          <a:p>
            <a:r>
              <a:rPr lang="en-GB" dirty="0" smtClean="0"/>
              <a:t>Each individual process runs in its own virtual address space and is not capable of interacting with another process except through secure, kernel managed mechanisms</a:t>
            </a:r>
            <a:endParaRPr lang="en-US" dirty="0"/>
          </a:p>
        </p:txBody>
      </p:sp>
      <p:sp>
        <p:nvSpPr>
          <p:cNvPr id="3" name="Title 2"/>
          <p:cNvSpPr>
            <a:spLocks noGrp="1"/>
          </p:cNvSpPr>
          <p:nvPr>
            <p:ph type="title"/>
          </p:nvPr>
        </p:nvSpPr>
        <p:spPr/>
        <p:txBody>
          <a:bodyPr/>
          <a:lstStyle/>
          <a:p>
            <a:r>
              <a:rPr lang="en-US" dirty="0" smtClean="0"/>
              <a:t>Processes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GB" dirty="0" smtClean="0"/>
              <a:t>During the lifetime of a process it will use many system resources.</a:t>
            </a:r>
          </a:p>
          <a:p>
            <a:pPr lvl="1"/>
            <a:r>
              <a:rPr lang="en-GB" dirty="0" smtClean="0"/>
              <a:t> It will use the CPUs in the system to run its instructions and the system's physical memory to hold it and its data.</a:t>
            </a:r>
          </a:p>
          <a:p>
            <a:pPr lvl="1">
              <a:buNone/>
            </a:pPr>
            <a:endParaRPr lang="en-GB" dirty="0" smtClean="0"/>
          </a:p>
          <a:p>
            <a:pPr lvl="1"/>
            <a:r>
              <a:rPr lang="en-GB" dirty="0" smtClean="0"/>
              <a:t> It will open and use files within the file systems and may directly or indirectly use the physical devices in the system. </a:t>
            </a:r>
          </a:p>
          <a:p>
            <a:r>
              <a:rPr lang="en-GB" dirty="0" smtClean="0"/>
              <a:t>Linux must keep track of the process itself and of the system resources that it has so that it can manage it and the other processes in the system fairly. </a:t>
            </a:r>
            <a:endParaRPr lang="en-US" dirty="0"/>
          </a:p>
        </p:txBody>
      </p:sp>
      <p:sp>
        <p:nvSpPr>
          <p:cNvPr id="3" name="Title 2"/>
          <p:cNvSpPr>
            <a:spLocks noGrp="1"/>
          </p:cNvSpPr>
          <p:nvPr>
            <p:ph type="title"/>
          </p:nvPr>
        </p:nvSpPr>
        <p:spPr/>
        <p:txBody>
          <a:bodyPr/>
          <a:lstStyle/>
          <a:p>
            <a:r>
              <a:rPr lang="en-US" dirty="0" smtClean="0"/>
              <a:t>Processes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43272"/>
          </a:xfrm>
        </p:spPr>
        <p:txBody>
          <a:bodyPr>
            <a:normAutofit/>
          </a:bodyPr>
          <a:lstStyle/>
          <a:p>
            <a:r>
              <a:rPr lang="en-GB" dirty="0" smtClean="0"/>
              <a:t>The most precious resource in the system is the CPU, usually there is only one.</a:t>
            </a:r>
          </a:p>
          <a:p>
            <a:r>
              <a:rPr lang="en-GB" dirty="0" smtClean="0"/>
              <a:t> Linux is a multiprocessing operating system; its objective is to have a process running on each CPU in the system at all times, to maximize CPU utilization.</a:t>
            </a:r>
          </a:p>
          <a:p>
            <a:r>
              <a:rPr lang="en-GB" dirty="0" smtClean="0"/>
              <a:t>If there are more processes than CPUs (and there usually are), the rest of the processes must wait before a CPU becomes free until they can be run.</a:t>
            </a:r>
          </a:p>
        </p:txBody>
      </p:sp>
      <p:sp>
        <p:nvSpPr>
          <p:cNvPr id="3" name="Title 2"/>
          <p:cNvSpPr>
            <a:spLocks noGrp="1"/>
          </p:cNvSpPr>
          <p:nvPr>
            <p:ph type="title"/>
          </p:nvPr>
        </p:nvSpPr>
        <p:spPr/>
        <p:txBody>
          <a:bodyPr/>
          <a:lstStyle/>
          <a:p>
            <a:r>
              <a:rPr lang="en-US" dirty="0" smtClean="0"/>
              <a:t>Processes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90872"/>
          </a:xfrm>
        </p:spPr>
        <p:txBody>
          <a:bodyPr>
            <a:normAutofit fontScale="92500" lnSpcReduction="10000"/>
          </a:bodyPr>
          <a:lstStyle/>
          <a:p>
            <a:r>
              <a:rPr lang="en-GB" dirty="0" smtClean="0"/>
              <a:t>In a </a:t>
            </a:r>
            <a:r>
              <a:rPr lang="en-GB" dirty="0" err="1" smtClean="0"/>
              <a:t>uniprocessing</a:t>
            </a:r>
            <a:r>
              <a:rPr lang="en-GB" dirty="0" smtClean="0"/>
              <a:t> system, </a:t>
            </a:r>
            <a:r>
              <a:rPr lang="en-GB" dirty="0" err="1" smtClean="0"/>
              <a:t>eg</a:t>
            </a:r>
            <a:r>
              <a:rPr lang="en-GB" dirty="0" smtClean="0"/>
              <a:t> DOS, the CPU would simply sit idle and the waiting time would be wasted.</a:t>
            </a:r>
          </a:p>
          <a:p>
            <a:r>
              <a:rPr lang="en-GB" dirty="0" smtClean="0"/>
              <a:t>In a multiprocessing system many processes are kept in memory at the same time. Whenever a process has to wait the operating system takes the CPU away from that process and gives it to another, more deserving process.</a:t>
            </a:r>
          </a:p>
          <a:p>
            <a:r>
              <a:rPr lang="en-GB" dirty="0" smtClean="0"/>
              <a:t>It is the scheduler which chooses which is the most appropriate process to run next and Linux uses a number of scheduling strategies to ensure fairness. </a:t>
            </a:r>
            <a:endParaRPr lang="en-US" dirty="0"/>
          </a:p>
        </p:txBody>
      </p:sp>
      <p:sp>
        <p:nvSpPr>
          <p:cNvPr id="3" name="Title 2"/>
          <p:cNvSpPr>
            <a:spLocks noGrp="1"/>
          </p:cNvSpPr>
          <p:nvPr>
            <p:ph type="title"/>
          </p:nvPr>
        </p:nvSpPr>
        <p:spPr>
          <a:xfrm>
            <a:off x="457200" y="274638"/>
            <a:ext cx="8229600" cy="1020762"/>
          </a:xfrm>
        </p:spPr>
        <p:txBody>
          <a:bodyPr/>
          <a:lstStyle/>
          <a:p>
            <a:r>
              <a:rPr lang="en-US" dirty="0" smtClean="0"/>
              <a:t>Processes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dirty="0" smtClean="0"/>
              <a:t>Three basic Process States.</a:t>
            </a:r>
            <a:endParaRPr lang="en-US" dirty="0"/>
          </a:p>
        </p:txBody>
      </p:sp>
      <p:pic>
        <p:nvPicPr>
          <p:cNvPr id="4" name="Content Placeholder 3" descr="D:\Linux-State transition diagram-1.png"/>
          <p:cNvPicPr>
            <a:picLocks noGrp="1"/>
          </p:cNvPicPr>
          <p:nvPr>
            <p:ph idx="1"/>
          </p:nvPr>
        </p:nvPicPr>
        <p:blipFill>
          <a:blip r:embed="rId2"/>
          <a:srcRect/>
          <a:stretch>
            <a:fillRect/>
          </a:stretch>
        </p:blipFill>
        <p:spPr bwMode="auto">
          <a:xfrm>
            <a:off x="838200" y="1481138"/>
            <a:ext cx="7315200" cy="3243262"/>
          </a:xfrm>
          <a:prstGeom prst="rect">
            <a:avLst/>
          </a:prstGeom>
          <a:noFill/>
          <a:ln>
            <a:solidFill>
              <a:schemeClr val="tx1"/>
            </a:solidFill>
          </a:ln>
        </p:spPr>
      </p:pic>
      <p:sp>
        <p:nvSpPr>
          <p:cNvPr id="2049" name="Rectangle 1"/>
          <p:cNvSpPr>
            <a:spLocks noChangeArrowheads="1"/>
          </p:cNvSpPr>
          <p:nvPr/>
        </p:nvSpPr>
        <p:spPr bwMode="auto">
          <a:xfrm>
            <a:off x="228600" y="4953000"/>
            <a:ext cx="8305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q"/>
              <a:tabLst/>
            </a:pPr>
            <a:r>
              <a:rPr kumimoji="0" lang="en-GB"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With Linux and other variants of the Linux system there is a</a:t>
            </a:r>
          </a:p>
          <a:p>
            <a:pPr marL="0" marR="0" lvl="0" indent="0" algn="l" defTabSz="914400" rtl="0" eaLnBrk="1" fontAlgn="base" latinLnBrk="0" hangingPunct="1">
              <a:lnSpc>
                <a:spcPct val="100000"/>
              </a:lnSpc>
              <a:spcBef>
                <a:spcPct val="0"/>
              </a:spcBef>
              <a:spcAft>
                <a:spcPct val="0"/>
              </a:spcAft>
              <a:buClrTx/>
              <a:buSzTx/>
              <a:tabLst/>
            </a:pPr>
            <a:r>
              <a:rPr lang="en-GB" sz="2400" dirty="0" smtClean="0">
                <a:latin typeface="Times New Roman" pitchFamily="18" charset="0"/>
                <a:ea typeface="Calibri" pitchFamily="34" charset="0"/>
                <a:cs typeface="Times New Roman" pitchFamily="18" charset="0"/>
              </a:rPr>
              <a:t>     </a:t>
            </a:r>
            <a:r>
              <a:rPr kumimoji="0" lang="en-GB"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slight addition to the process model. </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q"/>
              <a:tabLst/>
            </a:pPr>
            <a:r>
              <a:rPr lang="en-GB" sz="2400" dirty="0" smtClean="0">
                <a:latin typeface="Times New Roman" pitchFamily="18" charset="0"/>
                <a:ea typeface="Calibri" pitchFamily="34" charset="0"/>
                <a:cs typeface="Times New Roman" pitchFamily="18" charset="0"/>
              </a:rPr>
              <a:t> </a:t>
            </a:r>
            <a:r>
              <a:rPr kumimoji="0" lang="en-GB"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lifecycle of a typical Linux process is displayed below.</a:t>
            </a: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 typical Linux Process</a:t>
            </a:r>
            <a:endParaRPr lang="en-US" dirty="0"/>
          </a:p>
        </p:txBody>
      </p:sp>
      <p:pic>
        <p:nvPicPr>
          <p:cNvPr id="4" name="Content Placeholder 3" descr="D:\Linux-State Model-1.png"/>
          <p:cNvPicPr>
            <a:picLocks noGrp="1"/>
          </p:cNvPicPr>
          <p:nvPr>
            <p:ph idx="1"/>
          </p:nvPr>
        </p:nvPicPr>
        <p:blipFill>
          <a:blip r:embed="rId2"/>
          <a:srcRect/>
          <a:stretch>
            <a:fillRect/>
          </a:stretch>
        </p:blipFill>
        <p:spPr bwMode="auto">
          <a:xfrm>
            <a:off x="609600" y="1481138"/>
            <a:ext cx="8001000" cy="4525962"/>
          </a:xfrm>
          <a:prstGeom prst="rect">
            <a:avLst/>
          </a:prstGeom>
          <a:noFill/>
          <a:ln>
            <a:solidFill>
              <a:schemeClr val="tx1"/>
            </a:solid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50000"/>
              </a:lnSpc>
            </a:pPr>
            <a:r>
              <a:rPr lang="en-GB" sz="3200" b="1" dirty="0" smtClean="0"/>
              <a:t>Processes in Linux</a:t>
            </a:r>
            <a:endParaRPr lang="en-US" sz="3200" dirty="0" smtClean="0"/>
          </a:p>
          <a:p>
            <a:pPr lvl="1">
              <a:lnSpc>
                <a:spcPct val="150000"/>
              </a:lnSpc>
            </a:pPr>
            <a:r>
              <a:rPr lang="en-GB" sz="3200" b="1" dirty="0" smtClean="0"/>
              <a:t> Definition of a Process</a:t>
            </a:r>
            <a:endParaRPr lang="en-US" sz="3200" dirty="0" smtClean="0"/>
          </a:p>
          <a:p>
            <a:pPr lvl="1">
              <a:lnSpc>
                <a:spcPct val="150000"/>
              </a:lnSpc>
            </a:pPr>
            <a:r>
              <a:rPr lang="en-GB" sz="3200" b="1" dirty="0" smtClean="0"/>
              <a:t> Process States</a:t>
            </a:r>
            <a:endParaRPr lang="en-US" sz="3200" dirty="0" smtClean="0"/>
          </a:p>
          <a:p>
            <a:pPr lvl="1">
              <a:lnSpc>
                <a:spcPct val="150000"/>
              </a:lnSpc>
            </a:pPr>
            <a:r>
              <a:rPr lang="en-GB" sz="3200" b="1" dirty="0" smtClean="0"/>
              <a:t> Process Concepts</a:t>
            </a:r>
            <a:endParaRPr lang="en-US" sz="3200" dirty="0" smtClean="0"/>
          </a:p>
          <a:p>
            <a:pPr lvl="1">
              <a:lnSpc>
                <a:spcPct val="150000"/>
              </a:lnSpc>
            </a:pPr>
            <a:r>
              <a:rPr lang="en-GB" sz="3200" b="1" dirty="0" smtClean="0"/>
              <a:t>Process Creation in Linux</a:t>
            </a:r>
            <a:endParaRPr lang="en-US" sz="3200" dirty="0" smtClean="0"/>
          </a:p>
        </p:txBody>
      </p:sp>
      <p:sp>
        <p:nvSpPr>
          <p:cNvPr id="3" name="Title 2"/>
          <p:cNvSpPr>
            <a:spLocks noGrp="1"/>
          </p:cNvSpPr>
          <p:nvPr>
            <p:ph type="title"/>
          </p:nvPr>
        </p:nvSpPr>
        <p:spPr/>
        <p:txBody>
          <a:bodyPr>
            <a:normAutofit/>
          </a:bodyPr>
          <a:lstStyle/>
          <a:p>
            <a:r>
              <a:rPr lang="en-GB" dirty="0" smtClean="0"/>
              <a:t>Unit content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550091"/>
          </a:xfrm>
        </p:spPr>
        <p:txBody>
          <a:bodyPr/>
          <a:lstStyle/>
          <a:p>
            <a:pPr>
              <a:buNone/>
            </a:pPr>
            <a:r>
              <a:rPr lang="en-GB" sz="3200" b="1" dirty="0" smtClean="0"/>
              <a:t>Ready</a:t>
            </a:r>
            <a:endParaRPr lang="en-US" sz="3200" dirty="0" smtClean="0"/>
          </a:p>
          <a:p>
            <a:pPr>
              <a:buFont typeface="Wingdings" pitchFamily="2" charset="2"/>
              <a:buChar char="q"/>
            </a:pPr>
            <a:r>
              <a:rPr lang="en-US" dirty="0" smtClean="0"/>
              <a:t> At this stage the processes compute for allocation of CPU and it is usually contained in one or more queues called the ready queue. </a:t>
            </a:r>
          </a:p>
          <a:p>
            <a:pPr>
              <a:buFont typeface="Wingdings" pitchFamily="2" charset="2"/>
              <a:buChar char="q"/>
            </a:pPr>
            <a:r>
              <a:rPr lang="en-GB" dirty="0" smtClean="0"/>
              <a:t>The OS has two components for allocation the CPU namely the </a:t>
            </a:r>
          </a:p>
          <a:p>
            <a:pPr marL="850392" lvl="1" indent="-457200">
              <a:buFont typeface="+mj-lt"/>
              <a:buAutoNum type="arabicPeriod"/>
            </a:pPr>
            <a:r>
              <a:rPr lang="en-US" b="1" dirty="0" smtClean="0"/>
              <a:t>Scheduler</a:t>
            </a:r>
            <a:r>
              <a:rPr lang="en-US" dirty="0" smtClean="0"/>
              <a:t> </a:t>
            </a:r>
          </a:p>
          <a:p>
            <a:pPr marL="850392" lvl="1" indent="-457200">
              <a:buFont typeface="+mj-lt"/>
              <a:buAutoNum type="arabicPeriod"/>
            </a:pPr>
            <a:r>
              <a:rPr lang="en-US" dirty="0" smtClean="0"/>
              <a:t> </a:t>
            </a:r>
            <a:r>
              <a:rPr lang="en-US" b="1" dirty="0" smtClean="0"/>
              <a:t>Dispatcher</a:t>
            </a:r>
            <a:r>
              <a:rPr lang="en-US" dirty="0" smtClean="0"/>
              <a:t>. </a:t>
            </a:r>
          </a:p>
          <a:p>
            <a:pPr marL="850392" lvl="1" indent="-457200">
              <a:buFont typeface="Wingdings" pitchFamily="2" charset="2"/>
              <a:buChar char="q"/>
            </a:pPr>
            <a:r>
              <a:rPr lang="en-US" dirty="0" smtClean="0"/>
              <a:t>The scheduler is responsible for strategy and planning of allocation of the CPU whilst the Dispatcher does actual allocation and context switch</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normAutofit fontScale="92500" lnSpcReduction="10000"/>
          </a:bodyPr>
          <a:lstStyle/>
          <a:p>
            <a:r>
              <a:rPr lang="en-GB" b="1" dirty="0" smtClean="0"/>
              <a:t>Running</a:t>
            </a:r>
            <a:endParaRPr lang="en-US" dirty="0" smtClean="0"/>
          </a:p>
          <a:p>
            <a:pPr>
              <a:buNone/>
            </a:pPr>
            <a:r>
              <a:rPr lang="en-GB" dirty="0" smtClean="0"/>
              <a:t>   The process is either running (it is the current process in the system) or it is ready to run (it is waiting to be assigned to one of the system's CPUs). </a:t>
            </a:r>
            <a:endParaRPr lang="en-US" dirty="0" smtClean="0"/>
          </a:p>
          <a:p>
            <a:endParaRPr lang="en-US" dirty="0" smtClean="0"/>
          </a:p>
          <a:p>
            <a:r>
              <a:rPr lang="en-GB" b="1" dirty="0" smtClean="0"/>
              <a:t>Waiting</a:t>
            </a:r>
            <a:endParaRPr lang="en-US" dirty="0" smtClean="0"/>
          </a:p>
          <a:p>
            <a:pPr>
              <a:buNone/>
            </a:pPr>
            <a:r>
              <a:rPr lang="en-GB" dirty="0" smtClean="0"/>
              <a:t>   The process is waiting for an event or for a resource. </a:t>
            </a:r>
          </a:p>
          <a:p>
            <a:pPr>
              <a:buNone/>
            </a:pPr>
            <a:r>
              <a:rPr lang="en-GB" dirty="0" smtClean="0"/>
              <a:t>   Linux differentiates between two types of waiting process;</a:t>
            </a:r>
          </a:p>
          <a:p>
            <a:pPr lvl="1">
              <a:buNone/>
            </a:pPr>
            <a:r>
              <a:rPr lang="en-GB" dirty="0" smtClean="0"/>
              <a:t>   </a:t>
            </a:r>
            <a:r>
              <a:rPr lang="en-GB" b="1" dirty="0" smtClean="0"/>
              <a:t>Interruptible</a:t>
            </a:r>
            <a:r>
              <a:rPr lang="en-GB" dirty="0" smtClean="0"/>
              <a:t> and </a:t>
            </a:r>
            <a:r>
              <a:rPr lang="en-GB" b="1" dirty="0" smtClean="0"/>
              <a:t>Uninterruptible</a:t>
            </a:r>
            <a:r>
              <a:rPr lang="en-GB" dirty="0" smtClean="0"/>
              <a:t>. Interruptible waiting processes can be interrupted by signals whereas uninterruptible waiting processes are waiting directly on hardware conditions and cannot be interrupted under any circumstances.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5397691"/>
          </a:xfrm>
        </p:spPr>
        <p:txBody>
          <a:bodyPr/>
          <a:lstStyle/>
          <a:p>
            <a:r>
              <a:rPr lang="en-GB" b="1" dirty="0" smtClean="0"/>
              <a:t>Stopped</a:t>
            </a:r>
            <a:endParaRPr lang="en-US" dirty="0" smtClean="0"/>
          </a:p>
          <a:p>
            <a:pPr>
              <a:buNone/>
            </a:pPr>
            <a:r>
              <a:rPr lang="en-GB" dirty="0" smtClean="0"/>
              <a:t>   The process has been stopped, usually by receiving a signal. A process that is being debugged can be in a stopped state. </a:t>
            </a:r>
          </a:p>
          <a:p>
            <a:pPr>
              <a:buNone/>
            </a:pPr>
            <a:endParaRPr lang="en-US" dirty="0" smtClean="0"/>
          </a:p>
          <a:p>
            <a:r>
              <a:rPr lang="en-GB" b="1" dirty="0" smtClean="0"/>
              <a:t>Zombie</a:t>
            </a:r>
            <a:endParaRPr lang="en-US" dirty="0" smtClean="0"/>
          </a:p>
          <a:p>
            <a:pPr>
              <a:buNone/>
            </a:pPr>
            <a:r>
              <a:rPr lang="en-GB" dirty="0" smtClean="0"/>
              <a:t>   This is a halted process which, for some reason, still has a data structure entry in the main memory. It is what it sounds like, a dead process.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Unix is a computer </a:t>
            </a:r>
            <a:r>
              <a:rPr lang="en-US" dirty="0">
                <a:hlinkClick r:id="rId3" tooltip="Operating system"/>
              </a:rPr>
              <a:t>operating system</a:t>
            </a:r>
            <a:r>
              <a:rPr lang="en-US" dirty="0"/>
              <a:t> originally developed in 1969 by a group of </a:t>
            </a:r>
            <a:r>
              <a:rPr lang="en-US" dirty="0">
                <a:hlinkClick r:id="rId4" tooltip="American Telephone &amp; Telegraph"/>
              </a:rPr>
              <a:t>AT&amp;T</a:t>
            </a:r>
            <a:r>
              <a:rPr lang="en-US" dirty="0"/>
              <a:t> </a:t>
            </a:r>
            <a:r>
              <a:rPr lang="en-US" dirty="0" smtClean="0"/>
              <a:t>employees</a:t>
            </a:r>
          </a:p>
          <a:p>
            <a:endParaRPr lang="en-US" dirty="0" smtClean="0"/>
          </a:p>
          <a:p>
            <a:r>
              <a:rPr lang="en-US" dirty="0" smtClean="0"/>
              <a:t>Unix  Design</a:t>
            </a:r>
          </a:p>
          <a:p>
            <a:pPr>
              <a:buNone/>
            </a:pPr>
            <a:r>
              <a:rPr lang="en-US" dirty="0"/>
              <a:t>	</a:t>
            </a:r>
            <a:r>
              <a:rPr lang="en-US" dirty="0" smtClean="0"/>
              <a:t>-</a:t>
            </a:r>
            <a:r>
              <a:rPr lang="en-US" u="sng" dirty="0" smtClean="0">
                <a:hlinkClick r:id="rId5" tooltip="Porting"/>
              </a:rPr>
              <a:t>Portable</a:t>
            </a:r>
            <a:endParaRPr lang="en-US" u="sng" dirty="0" smtClean="0"/>
          </a:p>
          <a:p>
            <a:pPr>
              <a:buNone/>
            </a:pPr>
            <a:r>
              <a:rPr lang="en-US" dirty="0"/>
              <a:t>	</a:t>
            </a:r>
            <a:r>
              <a:rPr lang="en-US" dirty="0" smtClean="0"/>
              <a:t>- </a:t>
            </a:r>
            <a:r>
              <a:rPr lang="en-US" u="sng" dirty="0">
                <a:hlinkClick r:id="rId6" tooltip="Computer multitasking"/>
              </a:rPr>
              <a:t>multi-tasking</a:t>
            </a:r>
            <a:r>
              <a:rPr lang="en-US" u="sng" dirty="0"/>
              <a:t> </a:t>
            </a:r>
            <a:endParaRPr lang="en-US" u="sng" dirty="0" smtClean="0"/>
          </a:p>
          <a:p>
            <a:pPr>
              <a:buNone/>
            </a:pPr>
            <a:r>
              <a:rPr lang="en-US" dirty="0"/>
              <a:t>	</a:t>
            </a:r>
            <a:r>
              <a:rPr lang="en-US" dirty="0" smtClean="0"/>
              <a:t>- </a:t>
            </a:r>
            <a:r>
              <a:rPr lang="en-US" u="sng" dirty="0">
                <a:hlinkClick r:id="rId7" tooltip="Multi-user"/>
              </a:rPr>
              <a:t>multi-user</a:t>
            </a:r>
            <a:r>
              <a:rPr lang="en-US" dirty="0"/>
              <a:t> in a </a:t>
            </a:r>
            <a:r>
              <a:rPr lang="en-US" u="sng" dirty="0">
                <a:hlinkClick r:id="rId8" tooltip="Time-sharing"/>
              </a:rPr>
              <a:t>time-sharing</a:t>
            </a:r>
            <a:r>
              <a:rPr lang="en-US" dirty="0"/>
              <a:t> configuration. </a:t>
            </a:r>
          </a:p>
        </p:txBody>
      </p:sp>
      <p:sp>
        <p:nvSpPr>
          <p:cNvPr id="2" name="Title 1"/>
          <p:cNvSpPr>
            <a:spLocks noGrp="1"/>
          </p:cNvSpPr>
          <p:nvPr>
            <p:ph type="title"/>
          </p:nvPr>
        </p:nvSpPr>
        <p:spPr>
          <a:xfrm>
            <a:off x="304800" y="274638"/>
            <a:ext cx="8610600" cy="1096962"/>
          </a:xfrm>
        </p:spPr>
        <p:txBody>
          <a:bodyPr>
            <a:normAutofit fontScale="90000"/>
          </a:bodyPr>
          <a:lstStyle/>
          <a:p>
            <a:r>
              <a:rPr lang="en-GB" dirty="0" smtClean="0"/>
              <a:t>Process Concepts: </a:t>
            </a:r>
            <a:r>
              <a:rPr lang="en-US" sz="3600" dirty="0" smtClean="0"/>
              <a:t>The Basics of OSOS</a:t>
            </a:r>
            <a:endParaRPr lang="en-US" sz="36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What is OS?</a:t>
            </a:r>
          </a:p>
          <a:p>
            <a:pPr lvl="0">
              <a:buFont typeface="Wingdings" pitchFamily="2" charset="2"/>
              <a:buChar char="Ø"/>
            </a:pPr>
            <a:r>
              <a:rPr lang="en-US" dirty="0" smtClean="0"/>
              <a:t>Linux is developed and maintained by a worldwide team of volunteer programmers, working together over the Internet. Linux is great for many reasons, including the fact that the folks who built it from the ground up wanted it to be</a:t>
            </a:r>
          </a:p>
          <a:p>
            <a:pPr>
              <a:buFont typeface="Wingdings" pitchFamily="2" charset="2"/>
              <a:buChar char="Ø"/>
            </a:pPr>
            <a:r>
              <a:rPr lang="en-US" dirty="0" smtClean="0"/>
              <a:t> </a:t>
            </a:r>
            <a:r>
              <a:rPr lang="en-US" b="1" dirty="0" smtClean="0"/>
              <a:t>Multiuser: </a:t>
            </a:r>
            <a:r>
              <a:rPr lang="en-US" dirty="0" smtClean="0"/>
              <a:t>More than one user can be logged in to a single computer at one time.</a:t>
            </a:r>
          </a:p>
          <a:p>
            <a:pPr lvl="0">
              <a:buFont typeface="Wingdings" pitchFamily="2" charset="2"/>
              <a:buChar char="Ø"/>
            </a:pPr>
            <a:endParaRPr lang="en-US" dirty="0" smtClean="0"/>
          </a:p>
          <a:p>
            <a:pPr>
              <a:buNone/>
            </a:pPr>
            <a:endParaRPr lang="en-US" dirty="0"/>
          </a:p>
        </p:txBody>
      </p:sp>
      <p:sp>
        <p:nvSpPr>
          <p:cNvPr id="3" name="Title 2"/>
          <p:cNvSpPr>
            <a:spLocks noGrp="1"/>
          </p:cNvSpPr>
          <p:nvPr>
            <p:ph type="title"/>
          </p:nvPr>
        </p:nvSpPr>
        <p:spPr>
          <a:xfrm>
            <a:off x="381000" y="304800"/>
            <a:ext cx="8229600" cy="1143000"/>
          </a:xfrm>
        </p:spPr>
        <p:txBody>
          <a:bodyPr>
            <a:normAutofit fontScale="90000"/>
          </a:bodyPr>
          <a:lstStyle/>
          <a:p>
            <a:r>
              <a:rPr lang="en-US" dirty="0" smtClean="0"/>
              <a:t>Overview of Linux OS/Getting Acquainted with Linux</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A </a:t>
            </a:r>
            <a:r>
              <a:rPr lang="en-US" dirty="0"/>
              <a:t>method by which multiple tasks, also known as </a:t>
            </a:r>
            <a:r>
              <a:rPr lang="en-US" u="sng" dirty="0">
                <a:hlinkClick r:id="rId3" tooltip="Computer process"/>
              </a:rPr>
              <a:t>processes</a:t>
            </a:r>
            <a:r>
              <a:rPr lang="en-US" dirty="0"/>
              <a:t>, share common processing resources such as a </a:t>
            </a:r>
            <a:r>
              <a:rPr lang="en-US" u="sng" dirty="0" smtClean="0">
                <a:hlinkClick r:id="rId4" tooltip="Central processing unit"/>
              </a:rPr>
              <a:t>CPU</a:t>
            </a:r>
            <a:endParaRPr lang="en-US" u="sng" dirty="0" smtClean="0"/>
          </a:p>
          <a:p>
            <a:r>
              <a:rPr lang="en-US" dirty="0"/>
              <a:t>The act of reassigning a CPU from one task to another one is called a </a:t>
            </a:r>
            <a:r>
              <a:rPr lang="en-US" u="sng" dirty="0">
                <a:hlinkClick r:id="rId5" tooltip="Context switch"/>
              </a:rPr>
              <a:t>context switch</a:t>
            </a:r>
            <a:r>
              <a:rPr lang="en-US" dirty="0"/>
              <a:t>. </a:t>
            </a:r>
            <a:endParaRPr lang="en-US" dirty="0" smtClean="0"/>
          </a:p>
          <a:p>
            <a:r>
              <a:rPr lang="en-US" dirty="0"/>
              <a:t> Even on computers with more than one CPU (called </a:t>
            </a:r>
            <a:r>
              <a:rPr lang="en-US" u="sng" dirty="0">
                <a:hlinkClick r:id="rId6" tooltip="Multiprocessor"/>
              </a:rPr>
              <a:t>multiprocessor</a:t>
            </a:r>
            <a:r>
              <a:rPr lang="en-US" dirty="0"/>
              <a:t> machines), multitasking allows many more tasks to be run than there are CPUs</a:t>
            </a:r>
          </a:p>
        </p:txBody>
      </p:sp>
      <p:sp>
        <p:nvSpPr>
          <p:cNvPr id="2" name="Title 1"/>
          <p:cNvSpPr>
            <a:spLocks noGrp="1"/>
          </p:cNvSpPr>
          <p:nvPr>
            <p:ph type="title"/>
          </p:nvPr>
        </p:nvSpPr>
        <p:spPr/>
        <p:txBody>
          <a:bodyPr/>
          <a:lstStyle/>
          <a:p>
            <a:pPr algn="l"/>
            <a:r>
              <a:rPr lang="en-US" b="1" dirty="0" smtClean="0"/>
              <a:t>Multitasking</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In multiprogramming </a:t>
            </a:r>
            <a:r>
              <a:rPr lang="en-US" dirty="0"/>
              <a:t>systems, the running task keeps running until it performs an operation that requires waiting for an external event (e.g. reading from a tape) or until the computer's scheduler forcibly swaps the running task out of the CPU</a:t>
            </a:r>
            <a:r>
              <a:rPr lang="en-US" dirty="0" smtClean="0"/>
              <a:t>.</a:t>
            </a:r>
          </a:p>
          <a:p>
            <a:pPr lvl="0"/>
            <a:r>
              <a:rPr lang="en-US" dirty="0" smtClean="0"/>
              <a:t> </a:t>
            </a:r>
            <a:r>
              <a:rPr lang="en-US" dirty="0"/>
              <a:t>Multiprogramming systems are designed to maximize CPU usage.</a:t>
            </a:r>
          </a:p>
          <a:p>
            <a:endParaRPr lang="en-US" dirty="0"/>
          </a:p>
        </p:txBody>
      </p:sp>
      <p:sp>
        <p:nvSpPr>
          <p:cNvPr id="2" name="Title 1"/>
          <p:cNvSpPr>
            <a:spLocks noGrp="1"/>
          </p:cNvSpPr>
          <p:nvPr>
            <p:ph type="title"/>
          </p:nvPr>
        </p:nvSpPr>
        <p:spPr/>
        <p:txBody>
          <a:bodyPr/>
          <a:lstStyle/>
          <a:p>
            <a:pPr algn="l"/>
            <a:r>
              <a:rPr lang="en-US" dirty="0" smtClean="0"/>
              <a:t>Multiprogramming</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016691"/>
          </a:xfrm>
        </p:spPr>
        <p:txBody>
          <a:bodyPr/>
          <a:lstStyle/>
          <a:p>
            <a:r>
              <a:rPr lang="en-GB" dirty="0" smtClean="0"/>
              <a:t>In </a:t>
            </a:r>
            <a:r>
              <a:rPr lang="en-GB" u="sng" dirty="0" smtClean="0">
                <a:hlinkClick r:id="rId2"/>
              </a:rPr>
              <a:t>time-sharing</a:t>
            </a:r>
            <a:r>
              <a:rPr lang="en-GB" dirty="0" smtClean="0"/>
              <a:t> systems, the running task is required to relinquish the CPU, either voluntarily or by an external event such as a </a:t>
            </a:r>
            <a:r>
              <a:rPr lang="en-GB" u="sng" dirty="0" smtClean="0">
                <a:hlinkClick r:id="rId3"/>
              </a:rPr>
              <a:t>hardware interrupt</a:t>
            </a:r>
            <a:r>
              <a:rPr lang="en-GB" dirty="0" smtClean="0"/>
              <a:t>. </a:t>
            </a:r>
          </a:p>
          <a:p>
            <a:r>
              <a:rPr lang="en-GB" dirty="0" smtClean="0"/>
              <a:t>Time sharing systems are designed to allow several programs to execute apparently simultaneously.</a:t>
            </a:r>
          </a:p>
          <a:p>
            <a:r>
              <a:rPr lang="en-GB" dirty="0" smtClean="0"/>
              <a:t>The expression 'time sharing' was usually used to designate computers shared by interactive users at terminals, such as IBM's </a:t>
            </a:r>
            <a:r>
              <a:rPr lang="en-GB" u="sng" dirty="0" smtClean="0">
                <a:hlinkClick r:id="rId4"/>
              </a:rPr>
              <a:t>TSO</a:t>
            </a:r>
            <a:r>
              <a:rPr lang="en-GB" dirty="0" smtClean="0"/>
              <a:t>, and </a:t>
            </a:r>
            <a:r>
              <a:rPr lang="en-GB" u="sng" dirty="0" smtClean="0">
                <a:hlinkClick r:id="rId5"/>
              </a:rPr>
              <a:t>VM/CMS</a:t>
            </a:r>
            <a:r>
              <a:rPr lang="en-GB" dirty="0" smtClean="0"/>
              <a:t> </a:t>
            </a:r>
            <a:endParaRPr lang="en-US" dirty="0" smtClean="0"/>
          </a:p>
          <a:p>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GB" dirty="0" smtClean="0"/>
              <a:t>Time Sharing</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914400"/>
            <a:ext cx="8229600" cy="4525963"/>
          </a:xfrm>
        </p:spPr>
        <p:txBody>
          <a:bodyPr>
            <a:normAutofit/>
          </a:bodyPr>
          <a:lstStyle/>
          <a:p>
            <a:r>
              <a:rPr lang="en-GB" dirty="0" smtClean="0"/>
              <a:t>A context switch is the process of storing and restoring the state (context) of a CPU such that multiple processes can share a single CPU resource. </a:t>
            </a:r>
          </a:p>
          <a:p>
            <a:r>
              <a:rPr lang="en-GB" dirty="0" smtClean="0"/>
              <a:t>In a context switch the contents of one process are saved and the contents of the other process are loaded into memory</a:t>
            </a:r>
          </a:p>
          <a:p>
            <a:r>
              <a:rPr lang="en-GB" dirty="0" smtClean="0"/>
              <a:t>A context switch can mean a register context switch, a task context switch, thread context switch, or a process context switch. </a:t>
            </a:r>
          </a:p>
          <a:p>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GB" dirty="0" smtClean="0"/>
              <a:t>Context Switch</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638800"/>
          </a:xfrm>
        </p:spPr>
        <p:txBody>
          <a:bodyPr>
            <a:normAutofit/>
          </a:bodyPr>
          <a:lstStyle/>
          <a:p>
            <a:r>
              <a:rPr lang="en-GB" dirty="0" smtClean="0"/>
              <a:t>IPC is a set of techniques for the exchange of data among multiple threads in one or more processes. </a:t>
            </a:r>
          </a:p>
          <a:p>
            <a:r>
              <a:rPr lang="en-GB" dirty="0" smtClean="0"/>
              <a:t>Processes may be running on one or more computers connected by a network.</a:t>
            </a:r>
          </a:p>
          <a:p>
            <a:r>
              <a:rPr lang="en-GB" dirty="0" smtClean="0"/>
              <a:t>IPC techniques are divided into methods for message passing, synchronization, shared memory, and remote procedure calls (RPC). </a:t>
            </a:r>
            <a:endParaRPr lang="en-GB" dirty="0" smtClean="0"/>
          </a:p>
          <a:p>
            <a:r>
              <a:rPr lang="en-GB" dirty="0" smtClean="0"/>
              <a:t>The method of IPC used may vary based on the bandwidth and latency of communication between the threads, and the type of data being communicated</a:t>
            </a:r>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GB" dirty="0" err="1" smtClean="0"/>
              <a:t>Interprocess</a:t>
            </a:r>
            <a:r>
              <a:rPr lang="en-GB" dirty="0" smtClean="0"/>
              <a:t> Communication(IPC)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GB" sz="3600" dirty="0" smtClean="0"/>
          </a:p>
          <a:p>
            <a:r>
              <a:rPr lang="en-GB" sz="3600" dirty="0" smtClean="0"/>
              <a:t>This unit </a:t>
            </a:r>
            <a:r>
              <a:rPr lang="en-GB" sz="3600" dirty="0" smtClean="0"/>
              <a:t>describes what a process is and how the Linux kernel creates, manages and deletes the processes in the system. </a:t>
            </a:r>
            <a:endParaRPr lang="en-US" sz="3600" dirty="0"/>
          </a:p>
        </p:txBody>
      </p:sp>
      <p:sp>
        <p:nvSpPr>
          <p:cNvPr id="3" name="Title 2"/>
          <p:cNvSpPr>
            <a:spLocks noGrp="1"/>
          </p:cNvSpPr>
          <p:nvPr>
            <p:ph type="title"/>
          </p:nvPr>
        </p:nvSpPr>
        <p:spPr/>
        <p:txBody>
          <a:bodyPr/>
          <a:lstStyle/>
          <a:p>
            <a:r>
              <a:rPr lang="en-US" dirty="0" smtClean="0"/>
              <a:t>Objective</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5562600"/>
          </a:xfrm>
        </p:spPr>
        <p:txBody>
          <a:bodyPr>
            <a:normAutofit/>
          </a:bodyPr>
          <a:lstStyle/>
          <a:p>
            <a:r>
              <a:rPr lang="en-GB" sz="3600" dirty="0" smtClean="0"/>
              <a:t>There are several reasons for providing an environment that allows process cooperation:</a:t>
            </a:r>
            <a:endParaRPr lang="en-US" sz="3600" dirty="0" smtClean="0"/>
          </a:p>
          <a:p>
            <a:pPr lvl="2"/>
            <a:r>
              <a:rPr lang="en-GB" sz="3000" dirty="0" smtClean="0"/>
              <a:t>Information </a:t>
            </a:r>
            <a:r>
              <a:rPr lang="en-GB" sz="3000" dirty="0" smtClean="0"/>
              <a:t>sharing</a:t>
            </a:r>
            <a:endParaRPr lang="en-US" sz="3000" dirty="0" smtClean="0"/>
          </a:p>
          <a:p>
            <a:pPr lvl="2"/>
            <a:r>
              <a:rPr lang="en-GB" sz="3000" dirty="0" smtClean="0"/>
              <a:t>Computation </a:t>
            </a:r>
            <a:r>
              <a:rPr lang="en-GB" sz="3000" dirty="0" smtClean="0"/>
              <a:t>speedup</a:t>
            </a:r>
            <a:endParaRPr lang="en-US" sz="3000" dirty="0" smtClean="0"/>
          </a:p>
          <a:p>
            <a:pPr lvl="2"/>
            <a:r>
              <a:rPr lang="en-GB" sz="3000" dirty="0" smtClean="0"/>
              <a:t>Modularity</a:t>
            </a:r>
            <a:endParaRPr lang="en-US" sz="3000" dirty="0" smtClean="0"/>
          </a:p>
          <a:p>
            <a:pPr lvl="2"/>
            <a:r>
              <a:rPr lang="en-GB" sz="3000" dirty="0" smtClean="0"/>
              <a:t>Convenience</a:t>
            </a:r>
          </a:p>
          <a:p>
            <a:r>
              <a:rPr lang="en-GB" sz="3600" dirty="0" smtClean="0"/>
              <a:t>IPC may also be referred to as I</a:t>
            </a:r>
            <a:r>
              <a:rPr lang="en-GB" sz="3600" dirty="0" smtClean="0"/>
              <a:t>nter-thread </a:t>
            </a:r>
            <a:r>
              <a:rPr lang="en-GB" sz="3600" dirty="0" smtClean="0"/>
              <a:t>communication and </a:t>
            </a:r>
            <a:r>
              <a:rPr lang="en-GB" sz="3600" dirty="0" smtClean="0"/>
              <a:t>Inter-application </a:t>
            </a:r>
            <a:r>
              <a:rPr lang="en-GB" sz="3600" dirty="0" smtClean="0"/>
              <a:t>communication</a:t>
            </a:r>
            <a:endParaRPr lang="en-US" sz="3600" dirty="0"/>
          </a:p>
        </p:txBody>
      </p:sp>
      <p:sp>
        <p:nvSpPr>
          <p:cNvPr id="3" name="Title 2"/>
          <p:cNvSpPr>
            <a:spLocks noGrp="1"/>
          </p:cNvSpPr>
          <p:nvPr>
            <p:ph type="title"/>
          </p:nvPr>
        </p:nvSpPr>
        <p:spPr>
          <a:xfrm>
            <a:off x="457200" y="274638"/>
            <a:ext cx="8229600" cy="792162"/>
          </a:xfrm>
        </p:spPr>
        <p:txBody>
          <a:bodyPr>
            <a:normAutofit/>
          </a:bodyPr>
          <a:lstStyle/>
          <a:p>
            <a:r>
              <a:rPr lang="en-US" dirty="0" smtClean="0"/>
              <a:t>IPC</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486400"/>
          </a:xfrm>
        </p:spPr>
        <p:txBody>
          <a:bodyPr>
            <a:normAutofit/>
          </a:bodyPr>
          <a:lstStyle/>
          <a:p>
            <a:r>
              <a:rPr lang="en-GB" dirty="0" smtClean="0"/>
              <a:t>A pipe is a form of </a:t>
            </a:r>
            <a:r>
              <a:rPr lang="en-GB" u="sng" dirty="0" smtClean="0"/>
              <a:t>redirection</a:t>
            </a:r>
            <a:r>
              <a:rPr lang="en-GB" dirty="0" smtClean="0"/>
              <a:t> that is used in </a:t>
            </a:r>
            <a:r>
              <a:rPr lang="en-GB" dirty="0" smtClean="0">
                <a:hlinkClick r:id="rId2"/>
              </a:rPr>
              <a:t>Linux</a:t>
            </a:r>
            <a:r>
              <a:rPr lang="en-GB" dirty="0" smtClean="0"/>
              <a:t> and other </a:t>
            </a:r>
            <a:r>
              <a:rPr lang="en-GB" u="sng" dirty="0" smtClean="0"/>
              <a:t>Unix-like</a:t>
            </a:r>
            <a:r>
              <a:rPr lang="en-GB" dirty="0" smtClean="0"/>
              <a:t> operating systems to send the output of one program to another program for further processing. </a:t>
            </a:r>
          </a:p>
          <a:p>
            <a:r>
              <a:rPr lang="en-GB" dirty="0" smtClean="0"/>
              <a:t>Redirection is the transferring of </a:t>
            </a:r>
            <a:r>
              <a:rPr lang="en-GB" u="sng" dirty="0" smtClean="0"/>
              <a:t>standard output</a:t>
            </a:r>
            <a:r>
              <a:rPr lang="en-GB" dirty="0" smtClean="0"/>
              <a:t> to some other destination, such as another program, a </a:t>
            </a:r>
            <a:r>
              <a:rPr lang="en-GB" u="sng" dirty="0" smtClean="0"/>
              <a:t>file</a:t>
            </a:r>
            <a:r>
              <a:rPr lang="en-GB" dirty="0" smtClean="0"/>
              <a:t> or a printer, instead of the display monitor(default destination).</a:t>
            </a:r>
          </a:p>
          <a:p>
            <a:r>
              <a:rPr lang="en-GB" dirty="0" smtClean="0"/>
              <a:t>Pipes are used to create what can be visualized as a pipeline of commands, which is a temporary direct connection between two or more simple programs</a:t>
            </a:r>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GB" dirty="0" smtClean="0"/>
              <a:t>Pipes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0000" lnSpcReduction="20000"/>
          </a:bodyPr>
          <a:lstStyle/>
          <a:p>
            <a:pPr>
              <a:lnSpc>
                <a:spcPct val="200000"/>
              </a:lnSpc>
            </a:pPr>
            <a:r>
              <a:rPr lang="en-GB" sz="6500" dirty="0" smtClean="0"/>
              <a:t>A process is an instance of a computer program, consisting of one or more threads, that is being sequentially executed by a computer system that has the ability to run several computer programs concurrently</a:t>
            </a:r>
            <a:r>
              <a:rPr lang="en-GB" sz="4000" dirty="0" smtClean="0"/>
              <a:t>.</a:t>
            </a:r>
          </a:p>
          <a:p>
            <a:endParaRPr lang="en-US" dirty="0"/>
          </a:p>
        </p:txBody>
      </p:sp>
      <p:sp>
        <p:nvSpPr>
          <p:cNvPr id="3" name="Title 2"/>
          <p:cNvSpPr>
            <a:spLocks noGrp="1"/>
          </p:cNvSpPr>
          <p:nvPr>
            <p:ph type="title"/>
          </p:nvPr>
        </p:nvSpPr>
        <p:spPr/>
        <p:txBody>
          <a:bodyPr/>
          <a:lstStyle/>
          <a:p>
            <a:pPr lvl="1">
              <a:lnSpc>
                <a:spcPct val="150000"/>
              </a:lnSpc>
            </a:pPr>
            <a:r>
              <a:rPr lang="en-GB" b="1" dirty="0" smtClean="0"/>
              <a:t> </a:t>
            </a:r>
            <a:r>
              <a:rPr lang="en-GB" sz="4400" b="1" dirty="0" smtClean="0"/>
              <a:t>Definition of a Process</a:t>
            </a:r>
            <a:endParaRPr lang="en-US" sz="44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305800" cy="5105400"/>
          </a:xfrm>
        </p:spPr>
        <p:txBody>
          <a:bodyPr>
            <a:noAutofit/>
          </a:bodyPr>
          <a:lstStyle/>
          <a:p>
            <a:pPr>
              <a:lnSpc>
                <a:spcPct val="150000"/>
              </a:lnSpc>
            </a:pPr>
            <a:r>
              <a:rPr lang="en-GB" sz="2400" b="1" dirty="0" smtClean="0"/>
              <a:t>A program is a set of machine code instructions and data stored in an executable image on disk and is, as such, a passive entity;</a:t>
            </a:r>
          </a:p>
          <a:p>
            <a:pPr>
              <a:lnSpc>
                <a:spcPct val="150000"/>
              </a:lnSpc>
            </a:pPr>
            <a:r>
              <a:rPr lang="en-GB" sz="2400" b="1" dirty="0" smtClean="0"/>
              <a:t> A process can be thought of as a computer program in action.</a:t>
            </a:r>
          </a:p>
          <a:p>
            <a:pPr>
              <a:lnSpc>
                <a:spcPct val="150000"/>
              </a:lnSpc>
            </a:pPr>
            <a:r>
              <a:rPr lang="en-GB" sz="2400" b="1" dirty="0" smtClean="0"/>
              <a:t>Several processes may be associated with the same program; for example, opening up several instances of the same program often means more than one process is being executed. </a:t>
            </a:r>
            <a:endParaRPr lang="en-US" sz="2400" b="1" dirty="0" smtClean="0"/>
          </a:p>
          <a:p>
            <a:pPr>
              <a:lnSpc>
                <a:spcPct val="150000"/>
              </a:lnSpc>
            </a:pPr>
            <a:endParaRPr lang="en-US" sz="2000" b="1" dirty="0"/>
          </a:p>
        </p:txBody>
      </p:sp>
      <p:sp>
        <p:nvSpPr>
          <p:cNvPr id="3" name="Title 2"/>
          <p:cNvSpPr>
            <a:spLocks noGrp="1"/>
          </p:cNvSpPr>
          <p:nvPr>
            <p:ph type="title"/>
          </p:nvPr>
        </p:nvSpPr>
        <p:spPr/>
        <p:txBody>
          <a:bodyPr/>
          <a:lstStyle/>
          <a:p>
            <a:r>
              <a:rPr lang="en-GB" sz="4000" dirty="0" smtClean="0"/>
              <a:t>Process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43272"/>
          </a:xfrm>
        </p:spPr>
        <p:txBody>
          <a:bodyPr>
            <a:normAutofit/>
          </a:bodyPr>
          <a:lstStyle/>
          <a:p>
            <a:r>
              <a:rPr lang="en-US" dirty="0" smtClean="0"/>
              <a:t>A </a:t>
            </a:r>
            <a:r>
              <a:rPr lang="en-US" b="1" dirty="0" smtClean="0"/>
              <a:t>thread of execution</a:t>
            </a:r>
            <a:r>
              <a:rPr lang="en-US" dirty="0" smtClean="0"/>
              <a:t> is the smallest unit of processing that can be </a:t>
            </a:r>
            <a:r>
              <a:rPr lang="en-US" dirty="0" smtClean="0">
                <a:hlinkClick r:id="rId2"/>
              </a:rPr>
              <a:t>scheduled</a:t>
            </a:r>
            <a:r>
              <a:rPr lang="en-US" dirty="0" smtClean="0"/>
              <a:t> by </a:t>
            </a:r>
            <a:r>
              <a:rPr lang="en-US" dirty="0" smtClean="0"/>
              <a:t>an </a:t>
            </a:r>
            <a:r>
              <a:rPr lang="en-US" dirty="0" smtClean="0">
                <a:hlinkClick r:id="rId3"/>
              </a:rPr>
              <a:t>operating system</a:t>
            </a:r>
            <a:r>
              <a:rPr lang="en-US" dirty="0" smtClean="0"/>
              <a:t>.</a:t>
            </a:r>
          </a:p>
          <a:p>
            <a:r>
              <a:rPr lang="en-US" dirty="0" smtClean="0"/>
              <a:t>The </a:t>
            </a:r>
            <a:r>
              <a:rPr lang="en-US" dirty="0" smtClean="0"/>
              <a:t>implementation of threads and </a:t>
            </a:r>
            <a:r>
              <a:rPr lang="en-US" dirty="0" smtClean="0">
                <a:hlinkClick r:id="rId4"/>
              </a:rPr>
              <a:t>processes</a:t>
            </a:r>
            <a:r>
              <a:rPr lang="en-US" dirty="0" smtClean="0"/>
              <a:t> differs from one </a:t>
            </a:r>
            <a:r>
              <a:rPr lang="en-US" dirty="0" smtClean="0">
                <a:hlinkClick r:id="rId3"/>
              </a:rPr>
              <a:t>operating system</a:t>
            </a:r>
            <a:r>
              <a:rPr lang="en-US" dirty="0" smtClean="0"/>
              <a:t> to another, but in most cases, a thread is contained inside a </a:t>
            </a:r>
            <a:r>
              <a:rPr lang="en-US" dirty="0" smtClean="0"/>
              <a:t>process</a:t>
            </a:r>
          </a:p>
          <a:p>
            <a:r>
              <a:rPr lang="en-US" dirty="0" smtClean="0"/>
              <a:t>Multiple </a:t>
            </a:r>
            <a:r>
              <a:rPr lang="en-US" dirty="0" smtClean="0"/>
              <a:t>threads can exist within the same process and share resources such as </a:t>
            </a:r>
            <a:r>
              <a:rPr lang="en-US" u="sng" dirty="0" smtClean="0">
                <a:hlinkClick r:id="rId5"/>
              </a:rPr>
              <a:t>memory</a:t>
            </a:r>
            <a:r>
              <a:rPr lang="en-US" dirty="0" smtClean="0"/>
              <a:t>, while different </a:t>
            </a:r>
            <a:r>
              <a:rPr lang="en-US" u="sng" dirty="0" smtClean="0">
                <a:hlinkClick r:id="rId4"/>
              </a:rPr>
              <a:t>processes</a:t>
            </a:r>
            <a:r>
              <a:rPr lang="en-US" dirty="0" smtClean="0"/>
              <a:t> do not share these resources</a:t>
            </a:r>
            <a:endParaRPr lang="en-US" dirty="0"/>
          </a:p>
        </p:txBody>
      </p:sp>
      <p:sp>
        <p:nvSpPr>
          <p:cNvPr id="3" name="Title 2"/>
          <p:cNvSpPr>
            <a:spLocks noGrp="1"/>
          </p:cNvSpPr>
          <p:nvPr>
            <p:ph type="title"/>
          </p:nvPr>
        </p:nvSpPr>
        <p:spPr/>
        <p:txBody>
          <a:bodyPr/>
          <a:lstStyle/>
          <a:p>
            <a:r>
              <a:rPr lang="en-US" dirty="0" smtClean="0"/>
              <a:t>Threads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solidFill>
                  <a:schemeClr val="tx1">
                    <a:lumMod val="95000"/>
                    <a:lumOff val="5000"/>
                  </a:schemeClr>
                </a:solidFill>
              </a:rPr>
              <a:t>On a single processor, </a:t>
            </a:r>
            <a:r>
              <a:rPr lang="en-US" b="1" dirty="0" smtClean="0">
                <a:solidFill>
                  <a:schemeClr val="tx1">
                    <a:lumMod val="95000"/>
                    <a:lumOff val="5000"/>
                  </a:schemeClr>
                </a:solidFill>
              </a:rPr>
              <a:t>multithreading</a:t>
            </a:r>
            <a:r>
              <a:rPr lang="en-US" dirty="0" smtClean="0">
                <a:solidFill>
                  <a:schemeClr val="tx1">
                    <a:lumMod val="95000"/>
                    <a:lumOff val="5000"/>
                  </a:schemeClr>
                </a:solidFill>
              </a:rPr>
              <a:t> generally occurs by </a:t>
            </a:r>
            <a:r>
              <a:rPr lang="en-US" u="sng" dirty="0" smtClean="0">
                <a:solidFill>
                  <a:schemeClr val="bg2">
                    <a:lumMod val="10000"/>
                  </a:schemeClr>
                </a:solidFill>
                <a:hlinkClick r:id="rId2"/>
              </a:rPr>
              <a:t>time-division </a:t>
            </a:r>
            <a:r>
              <a:rPr lang="en-US" u="sng" dirty="0" smtClean="0">
                <a:solidFill>
                  <a:schemeClr val="tx1">
                    <a:lumMod val="95000"/>
                    <a:lumOff val="5000"/>
                  </a:schemeClr>
                </a:solidFill>
                <a:hlinkClick r:id="rId2"/>
              </a:rPr>
              <a:t>multiplexing</a:t>
            </a:r>
            <a:r>
              <a:rPr lang="en-US" dirty="0" smtClean="0">
                <a:solidFill>
                  <a:schemeClr val="tx1">
                    <a:lumMod val="95000"/>
                    <a:lumOff val="5000"/>
                  </a:schemeClr>
                </a:solidFill>
              </a:rPr>
              <a:t> (as in </a:t>
            </a:r>
            <a:r>
              <a:rPr lang="en-US" u="sng" dirty="0" smtClean="0">
                <a:solidFill>
                  <a:schemeClr val="tx1">
                    <a:lumMod val="95000"/>
                    <a:lumOff val="5000"/>
                  </a:schemeClr>
                </a:solidFill>
                <a:hlinkClick r:id="rId3"/>
              </a:rPr>
              <a:t>multitasking</a:t>
            </a:r>
            <a:r>
              <a:rPr lang="en-US" dirty="0" smtClean="0">
                <a:solidFill>
                  <a:schemeClr val="tx1">
                    <a:lumMod val="95000"/>
                    <a:lumOff val="5000"/>
                  </a:schemeClr>
                </a:solidFill>
              </a:rPr>
              <a:t>)</a:t>
            </a:r>
          </a:p>
          <a:p>
            <a:r>
              <a:rPr lang="en-US" dirty="0" smtClean="0">
                <a:solidFill>
                  <a:schemeClr val="tx1">
                    <a:lumMod val="95000"/>
                    <a:lumOff val="5000"/>
                  </a:schemeClr>
                </a:solidFill>
              </a:rPr>
              <a:t>The </a:t>
            </a:r>
            <a:r>
              <a:rPr lang="en-US" u="sng" dirty="0" smtClean="0">
                <a:solidFill>
                  <a:schemeClr val="tx1">
                    <a:lumMod val="95000"/>
                    <a:lumOff val="5000"/>
                  </a:schemeClr>
                </a:solidFill>
                <a:hlinkClick r:id="rId4"/>
              </a:rPr>
              <a:t>processor</a:t>
            </a:r>
            <a:r>
              <a:rPr lang="en-US" dirty="0" smtClean="0">
                <a:solidFill>
                  <a:schemeClr val="tx1">
                    <a:lumMod val="95000"/>
                    <a:lumOff val="5000"/>
                  </a:schemeClr>
                </a:solidFill>
              </a:rPr>
              <a:t> switches between different threads. </a:t>
            </a:r>
            <a:endParaRPr lang="en-US" dirty="0" smtClean="0">
              <a:solidFill>
                <a:schemeClr val="tx1">
                  <a:lumMod val="95000"/>
                  <a:lumOff val="5000"/>
                </a:schemeClr>
              </a:solidFill>
            </a:endParaRPr>
          </a:p>
          <a:p>
            <a:r>
              <a:rPr lang="en-US" dirty="0" smtClean="0">
                <a:solidFill>
                  <a:schemeClr val="tx1">
                    <a:lumMod val="95000"/>
                    <a:lumOff val="5000"/>
                  </a:schemeClr>
                </a:solidFill>
              </a:rPr>
              <a:t>This </a:t>
            </a:r>
            <a:r>
              <a:rPr lang="en-US" u="sng" dirty="0" smtClean="0">
                <a:solidFill>
                  <a:schemeClr val="tx1">
                    <a:lumMod val="95000"/>
                    <a:lumOff val="5000"/>
                  </a:schemeClr>
                </a:solidFill>
                <a:hlinkClick r:id="rId5"/>
              </a:rPr>
              <a:t>context switching</a:t>
            </a:r>
            <a:r>
              <a:rPr lang="en-US" dirty="0" smtClean="0">
                <a:solidFill>
                  <a:schemeClr val="tx1">
                    <a:lumMod val="95000"/>
                    <a:lumOff val="5000"/>
                  </a:schemeClr>
                </a:solidFill>
              </a:rPr>
              <a:t> generally happens frequently enough that the user perceives the threads or tasks as running at the same time. </a:t>
            </a:r>
            <a:endParaRPr lang="en-US" dirty="0" smtClean="0">
              <a:solidFill>
                <a:schemeClr val="tx1">
                  <a:lumMod val="95000"/>
                  <a:lumOff val="5000"/>
                </a:schemeClr>
              </a:solidFill>
            </a:endParaRPr>
          </a:p>
          <a:p>
            <a:r>
              <a:rPr lang="en-US" dirty="0" smtClean="0">
                <a:solidFill>
                  <a:schemeClr val="tx1">
                    <a:lumMod val="95000"/>
                    <a:lumOff val="5000"/>
                  </a:schemeClr>
                </a:solidFill>
              </a:rPr>
              <a:t>On </a:t>
            </a:r>
            <a:r>
              <a:rPr lang="en-US" dirty="0" smtClean="0">
                <a:solidFill>
                  <a:schemeClr val="tx1">
                    <a:lumMod val="95000"/>
                    <a:lumOff val="5000"/>
                  </a:schemeClr>
                </a:solidFill>
              </a:rPr>
              <a:t>a </a:t>
            </a:r>
            <a:r>
              <a:rPr lang="en-US" u="sng" dirty="0" smtClean="0">
                <a:solidFill>
                  <a:schemeClr val="tx1">
                    <a:lumMod val="95000"/>
                    <a:lumOff val="5000"/>
                  </a:schemeClr>
                </a:solidFill>
                <a:hlinkClick r:id="rId6"/>
              </a:rPr>
              <a:t>multiprocessor</a:t>
            </a:r>
            <a:r>
              <a:rPr lang="en-US" dirty="0" smtClean="0">
                <a:solidFill>
                  <a:schemeClr val="tx1">
                    <a:lumMod val="95000"/>
                    <a:lumOff val="5000"/>
                  </a:schemeClr>
                </a:solidFill>
              </a:rPr>
              <a:t> or </a:t>
            </a:r>
            <a:r>
              <a:rPr lang="en-US" u="sng" dirty="0" smtClean="0">
                <a:solidFill>
                  <a:schemeClr val="tx1">
                    <a:lumMod val="95000"/>
                    <a:lumOff val="5000"/>
                  </a:schemeClr>
                </a:solidFill>
                <a:hlinkClick r:id="rId7"/>
              </a:rPr>
              <a:t>multi-core</a:t>
            </a:r>
            <a:r>
              <a:rPr lang="en-US" dirty="0" smtClean="0">
                <a:solidFill>
                  <a:schemeClr val="tx1">
                    <a:lumMod val="95000"/>
                    <a:lumOff val="5000"/>
                  </a:schemeClr>
                </a:solidFill>
              </a:rPr>
              <a:t> system, the threads or tasks will actually run at the same time, with each processor or core running a particular thread or task.</a:t>
            </a:r>
          </a:p>
          <a:p>
            <a:endParaRPr lang="en-US" dirty="0"/>
          </a:p>
        </p:txBody>
      </p:sp>
      <p:sp>
        <p:nvSpPr>
          <p:cNvPr id="3" name="Title 2"/>
          <p:cNvSpPr>
            <a:spLocks noGrp="1"/>
          </p:cNvSpPr>
          <p:nvPr>
            <p:ph type="title"/>
          </p:nvPr>
        </p:nvSpPr>
        <p:spPr/>
        <p:txBody>
          <a:bodyPr/>
          <a:lstStyle/>
          <a:p>
            <a:r>
              <a:rPr lang="en-US" dirty="0" smtClean="0"/>
              <a:t>Multithreading</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95672"/>
          </a:xfrm>
        </p:spPr>
        <p:txBody>
          <a:bodyPr>
            <a:normAutofit/>
          </a:bodyPr>
          <a:lstStyle/>
          <a:p>
            <a:r>
              <a:rPr lang="en-GB" dirty="0" smtClean="0"/>
              <a:t>A single computer processor executes one or more instructions at the same time, one after the other. </a:t>
            </a:r>
          </a:p>
          <a:p>
            <a:r>
              <a:rPr lang="en-GB" dirty="0" smtClean="0"/>
              <a:t>To allow users to run several programs at once (e.g., so that processor time is not wasted waiting for input from a resource), single-processor computer can perform time-sharing.</a:t>
            </a:r>
          </a:p>
          <a:p>
            <a:r>
              <a:rPr lang="en-GB" dirty="0" smtClean="0"/>
              <a:t>Time-sharing allows processes to switch between being executed and waiting (to continue) to be executed.</a:t>
            </a:r>
            <a:endParaRPr lang="en-US" dirty="0"/>
          </a:p>
        </p:txBody>
      </p:sp>
      <p:sp>
        <p:nvSpPr>
          <p:cNvPr id="3" name="Title 2"/>
          <p:cNvSpPr>
            <a:spLocks noGrp="1"/>
          </p:cNvSpPr>
          <p:nvPr>
            <p:ph type="title"/>
          </p:nvPr>
        </p:nvSpPr>
        <p:spPr/>
        <p:txBody>
          <a:bodyPr/>
          <a:lstStyle/>
          <a:p>
            <a:r>
              <a:rPr lang="en-GB" dirty="0" smtClean="0"/>
              <a:t>Time-sharing(1)</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788091"/>
          </a:xfrm>
        </p:spPr>
        <p:txBody>
          <a:bodyPr/>
          <a:lstStyle/>
          <a:p>
            <a:r>
              <a:rPr lang="en-GB" dirty="0" smtClean="0"/>
              <a:t>This is done very rapidly, providing the illusion that several processes are executing 'at once'. (This is known as concurrency or multiprogramming.)</a:t>
            </a:r>
            <a:endParaRPr lang="en-US" dirty="0" smtClean="0"/>
          </a:p>
          <a:p>
            <a:r>
              <a:rPr lang="en-GB" dirty="0" smtClean="0"/>
              <a:t>Using more than one physical processor on a computer, permits actual simultaneous execution of more than one stream of instructions from different processes, but time-sharing is still typically used to allow more than one process to run at a time.</a:t>
            </a:r>
            <a:endParaRPr lang="en-US" dirty="0"/>
          </a:p>
        </p:txBody>
      </p:sp>
      <p:sp>
        <p:nvSpPr>
          <p:cNvPr id="3" name="Title 2"/>
          <p:cNvSpPr>
            <a:spLocks noGrp="1"/>
          </p:cNvSpPr>
          <p:nvPr>
            <p:ph type="title"/>
          </p:nvPr>
        </p:nvSpPr>
        <p:spPr>
          <a:xfrm>
            <a:off x="457200" y="274638"/>
            <a:ext cx="8229600" cy="1020762"/>
          </a:xfrm>
        </p:spPr>
        <p:txBody>
          <a:bodyPr/>
          <a:lstStyle/>
          <a:p>
            <a:r>
              <a:rPr lang="en-GB" dirty="0" smtClean="0"/>
              <a:t>Time-sharing(2)</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3782</TotalTime>
  <Words>1771</Words>
  <Application>Microsoft Office PowerPoint</Application>
  <PresentationFormat>On-screen Show (4:3)</PresentationFormat>
  <Paragraphs>137</Paragraphs>
  <Slides>31</Slides>
  <Notes>6</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Concourse</vt:lpstr>
      <vt:lpstr>PROCESSES IN LINUX</vt:lpstr>
      <vt:lpstr>Unit content</vt:lpstr>
      <vt:lpstr>Objective</vt:lpstr>
      <vt:lpstr> Definition of a Process</vt:lpstr>
      <vt:lpstr>Process</vt:lpstr>
      <vt:lpstr>Threads</vt:lpstr>
      <vt:lpstr>Multithreading</vt:lpstr>
      <vt:lpstr>Time-sharing(1)</vt:lpstr>
      <vt:lpstr>Time-sharing(2)</vt:lpstr>
      <vt:lpstr>Time Sharing</vt:lpstr>
      <vt:lpstr>Slide 11</vt:lpstr>
      <vt:lpstr>Process</vt:lpstr>
      <vt:lpstr>Processes</vt:lpstr>
      <vt:lpstr>Processes</vt:lpstr>
      <vt:lpstr>Processes</vt:lpstr>
      <vt:lpstr>Processes</vt:lpstr>
      <vt:lpstr>Processes</vt:lpstr>
      <vt:lpstr>Three basic Process States.</vt:lpstr>
      <vt:lpstr>A typical Linux Process</vt:lpstr>
      <vt:lpstr>Slide 20</vt:lpstr>
      <vt:lpstr>Slide 21</vt:lpstr>
      <vt:lpstr>Slide 22</vt:lpstr>
      <vt:lpstr>Process Concepts: The Basics of OSOS</vt:lpstr>
      <vt:lpstr>Overview of Linux OS/Getting Acquainted with Linux</vt:lpstr>
      <vt:lpstr>Multitasking</vt:lpstr>
      <vt:lpstr>Multiprogramming</vt:lpstr>
      <vt:lpstr>Time Sharing</vt:lpstr>
      <vt:lpstr>Context Switch</vt:lpstr>
      <vt:lpstr>Interprocess Communication(IPC) </vt:lpstr>
      <vt:lpstr>IPC</vt:lpstr>
      <vt:lpstr>Pipes</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Open Source Definition</dc:title>
  <dc:creator>Pierro</dc:creator>
  <cp:lastModifiedBy>pierro</cp:lastModifiedBy>
  <cp:revision>77</cp:revision>
  <dcterms:created xsi:type="dcterms:W3CDTF">2009-08-28T02:07:54Z</dcterms:created>
  <dcterms:modified xsi:type="dcterms:W3CDTF">2010-10-27T16:14:14Z</dcterms:modified>
</cp:coreProperties>
</file>