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1"/>
  </p:notesMasterIdLst>
  <p:handoutMasterIdLst>
    <p:handoutMasterId r:id="rId42"/>
  </p:handoutMasterIdLst>
  <p:sldIdLst>
    <p:sldId id="256" r:id="rId2"/>
    <p:sldId id="270" r:id="rId3"/>
    <p:sldId id="292" r:id="rId4"/>
    <p:sldId id="298" r:id="rId5"/>
    <p:sldId id="271" r:id="rId6"/>
    <p:sldId id="299" r:id="rId7"/>
    <p:sldId id="272" r:id="rId8"/>
    <p:sldId id="294" r:id="rId9"/>
    <p:sldId id="300" r:id="rId10"/>
    <p:sldId id="295" r:id="rId11"/>
    <p:sldId id="273" r:id="rId12"/>
    <p:sldId id="274" r:id="rId13"/>
    <p:sldId id="263" r:id="rId14"/>
    <p:sldId id="275" r:id="rId15"/>
    <p:sldId id="276" r:id="rId16"/>
    <p:sldId id="277" r:id="rId17"/>
    <p:sldId id="278" r:id="rId18"/>
    <p:sldId id="279" r:id="rId19"/>
    <p:sldId id="280" r:id="rId20"/>
    <p:sldId id="281" r:id="rId21"/>
    <p:sldId id="282" r:id="rId22"/>
    <p:sldId id="301" r:id="rId23"/>
    <p:sldId id="283" r:id="rId24"/>
    <p:sldId id="284" r:id="rId25"/>
    <p:sldId id="285" r:id="rId26"/>
    <p:sldId id="302" r:id="rId27"/>
    <p:sldId id="286" r:id="rId28"/>
    <p:sldId id="303" r:id="rId29"/>
    <p:sldId id="257" r:id="rId30"/>
    <p:sldId id="269" r:id="rId31"/>
    <p:sldId id="261" r:id="rId32"/>
    <p:sldId id="262" r:id="rId33"/>
    <p:sldId id="296" r:id="rId34"/>
    <p:sldId id="297" r:id="rId35"/>
    <p:sldId id="288" r:id="rId36"/>
    <p:sldId id="289" r:id="rId37"/>
    <p:sldId id="293" r:id="rId38"/>
    <p:sldId id="290" r:id="rId39"/>
    <p:sldId id="291" r:id="rId4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78" autoAdjust="0"/>
    <p:restoredTop sz="94660"/>
  </p:normalViewPr>
  <p:slideViewPr>
    <p:cSldViewPr>
      <p:cViewPr varScale="1">
        <p:scale>
          <a:sx n="64" d="100"/>
          <a:sy n="64" d="100"/>
        </p:scale>
        <p:origin x="160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D0079B5D-2ECC-441E-9AD3-4A0653F09B8B}" type="datetimeFigureOut">
              <a:rPr lang="en-US" smtClean="0"/>
              <a:t>3/11/2021</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835959F6-3F40-4507-BF0A-355EA61CAFEB}" type="slidenum">
              <a:rPr lang="en-US" smtClean="0"/>
              <a:t>‹#›</a:t>
            </a:fld>
            <a:endParaRPr lang="en-US"/>
          </a:p>
        </p:txBody>
      </p:sp>
    </p:spTree>
    <p:extLst>
      <p:ext uri="{BB962C8B-B14F-4D97-AF65-F5344CB8AC3E}">
        <p14:creationId xmlns:p14="http://schemas.microsoft.com/office/powerpoint/2010/main" val="9234942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B3934009-B4C1-439D-82C2-3ECC1BDDC2B3}" type="datetimeFigureOut">
              <a:rPr lang="en-US" smtClean="0"/>
              <a:pPr/>
              <a:t>3/11/2021</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BD25A7F7-34DA-4DEE-ADAC-1CB7C67EA3E7}" type="slidenum">
              <a:rPr lang="en-US" smtClean="0"/>
              <a:pPr/>
              <a:t>‹#›</a:t>
            </a:fld>
            <a:endParaRPr lang="en-US"/>
          </a:p>
        </p:txBody>
      </p:sp>
    </p:spTree>
    <p:extLst>
      <p:ext uri="{BB962C8B-B14F-4D97-AF65-F5344CB8AC3E}">
        <p14:creationId xmlns:p14="http://schemas.microsoft.com/office/powerpoint/2010/main" val="1122171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25A7F7-34DA-4DEE-ADAC-1CB7C67EA3E7}" type="slidenum">
              <a:rPr lang="en-US" smtClean="0"/>
              <a:pPr/>
              <a:t>1</a:t>
            </a:fld>
            <a:endParaRPr lang="en-US"/>
          </a:p>
        </p:txBody>
      </p:sp>
    </p:spTree>
    <p:extLst>
      <p:ext uri="{BB962C8B-B14F-4D97-AF65-F5344CB8AC3E}">
        <p14:creationId xmlns:p14="http://schemas.microsoft.com/office/powerpoint/2010/main" val="1297659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25A7F7-34DA-4DEE-ADAC-1CB7C67EA3E7}" type="slidenum">
              <a:rPr lang="en-US" smtClean="0"/>
              <a:pPr/>
              <a:t>13</a:t>
            </a:fld>
            <a:endParaRPr lang="en-US"/>
          </a:p>
        </p:txBody>
      </p:sp>
    </p:spTree>
    <p:extLst>
      <p:ext uri="{BB962C8B-B14F-4D97-AF65-F5344CB8AC3E}">
        <p14:creationId xmlns:p14="http://schemas.microsoft.com/office/powerpoint/2010/main" val="3779709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25A7F7-34DA-4DEE-ADAC-1CB7C67EA3E7}" type="slidenum">
              <a:rPr lang="en-US" smtClean="0"/>
              <a:pPr/>
              <a:t>29</a:t>
            </a:fld>
            <a:endParaRPr lang="en-US"/>
          </a:p>
        </p:txBody>
      </p:sp>
    </p:spTree>
    <p:extLst>
      <p:ext uri="{BB962C8B-B14F-4D97-AF65-F5344CB8AC3E}">
        <p14:creationId xmlns:p14="http://schemas.microsoft.com/office/powerpoint/2010/main" val="107113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25A7F7-34DA-4DEE-ADAC-1CB7C67EA3E7}" type="slidenum">
              <a:rPr lang="en-US" smtClean="0"/>
              <a:pPr/>
              <a:t>30</a:t>
            </a:fld>
            <a:endParaRPr lang="en-US"/>
          </a:p>
        </p:txBody>
      </p:sp>
    </p:spTree>
    <p:extLst>
      <p:ext uri="{BB962C8B-B14F-4D97-AF65-F5344CB8AC3E}">
        <p14:creationId xmlns:p14="http://schemas.microsoft.com/office/powerpoint/2010/main" val="518681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25A7F7-34DA-4DEE-ADAC-1CB7C67EA3E7}" type="slidenum">
              <a:rPr lang="en-US" smtClean="0"/>
              <a:pPr/>
              <a:t>31</a:t>
            </a:fld>
            <a:endParaRPr lang="en-US"/>
          </a:p>
        </p:txBody>
      </p:sp>
    </p:spTree>
    <p:extLst>
      <p:ext uri="{BB962C8B-B14F-4D97-AF65-F5344CB8AC3E}">
        <p14:creationId xmlns:p14="http://schemas.microsoft.com/office/powerpoint/2010/main" val="3859149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D25A7F7-34DA-4DEE-ADAC-1CB7C67EA3E7}" type="slidenum">
              <a:rPr lang="en-US" smtClean="0"/>
              <a:pPr/>
              <a:t>32</a:t>
            </a:fld>
            <a:endParaRPr lang="en-US"/>
          </a:p>
        </p:txBody>
      </p:sp>
    </p:spTree>
    <p:extLst>
      <p:ext uri="{BB962C8B-B14F-4D97-AF65-F5344CB8AC3E}">
        <p14:creationId xmlns:p14="http://schemas.microsoft.com/office/powerpoint/2010/main" val="1787635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D25A7F7-34DA-4DEE-ADAC-1CB7C67EA3E7}" type="slidenum">
              <a:rPr lang="en-US" smtClean="0"/>
              <a:pPr/>
              <a:t>39</a:t>
            </a:fld>
            <a:endParaRPr lang="en-US"/>
          </a:p>
        </p:txBody>
      </p:sp>
    </p:spTree>
    <p:extLst>
      <p:ext uri="{BB962C8B-B14F-4D97-AF65-F5344CB8AC3E}">
        <p14:creationId xmlns:p14="http://schemas.microsoft.com/office/powerpoint/2010/main" val="2837416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A4F14E44-93D9-452E-A2B4-F9E450C83ECF}" type="datetimeFigureOut">
              <a:rPr lang="en-US" smtClean="0"/>
              <a:pPr/>
              <a:t>3/11/2021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936FCC8-284F-4B11-9042-5A4227323E2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4F14E44-93D9-452E-A2B4-F9E450C83ECF}" type="datetimeFigureOut">
              <a:rPr lang="en-US" smtClean="0"/>
              <a:pPr/>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6FCC8-284F-4B11-9042-5A4227323E2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4F14E44-93D9-452E-A2B4-F9E450C83ECF}" type="datetimeFigureOut">
              <a:rPr lang="en-US" smtClean="0"/>
              <a:pPr/>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6FCC8-284F-4B11-9042-5A4227323E2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4F14E44-93D9-452E-A2B4-F9E450C83ECF}" type="datetimeFigureOut">
              <a:rPr lang="en-US" smtClean="0"/>
              <a:pPr/>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6FCC8-284F-4B11-9042-5A4227323E2F}"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4F14E44-93D9-452E-A2B4-F9E450C83ECF}" type="datetimeFigureOut">
              <a:rPr lang="en-US" smtClean="0"/>
              <a:pPr/>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36FCC8-284F-4B11-9042-5A4227323E2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4F14E44-93D9-452E-A2B4-F9E450C83ECF}" type="datetimeFigureOut">
              <a:rPr lang="en-US" smtClean="0"/>
              <a:pPr/>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36FCC8-284F-4B11-9042-5A4227323E2F}"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4F14E44-93D9-452E-A2B4-F9E450C83ECF}" type="datetimeFigureOut">
              <a:rPr lang="en-US" smtClean="0"/>
              <a:pPr/>
              <a:t>3/11/2021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36FCC8-284F-4B11-9042-5A4227323E2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4F14E44-93D9-452E-A2B4-F9E450C83ECF}" type="datetimeFigureOut">
              <a:rPr lang="en-US" smtClean="0"/>
              <a:pPr/>
              <a:t>3/11/2021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36FCC8-284F-4B11-9042-5A4227323E2F}"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14E44-93D9-452E-A2B4-F9E450C83ECF}" type="datetimeFigureOut">
              <a:rPr lang="en-US" smtClean="0"/>
              <a:pPr/>
              <a:t>3/11/2021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36FCC8-284F-4B11-9042-5A4227323E2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A4F14E44-93D9-452E-A2B4-F9E450C83ECF}" type="datetimeFigureOut">
              <a:rPr lang="en-US" smtClean="0"/>
              <a:pPr/>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36FCC8-284F-4B11-9042-5A4227323E2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4F14E44-93D9-452E-A2B4-F9E450C83ECF}" type="datetimeFigureOut">
              <a:rPr lang="en-US" smtClean="0"/>
              <a:pPr/>
              <a:t>3/11/2021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936FCC8-284F-4B11-9042-5A4227323E2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4F14E44-93D9-452E-A2B4-F9E450C83ECF}" type="datetimeFigureOut">
              <a:rPr lang="en-US" smtClean="0"/>
              <a:pPr/>
              <a:t>3/11/2021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936FCC8-284F-4B11-9042-5A4227323E2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en.wikipedia.org/wiki/Computer_multitasking" TargetMode="External"/><Relationship Id="rId7" Type="http://schemas.openxmlformats.org/officeDocument/2006/relationships/hyperlink" Target="http://en.wikipedia.org/wiki/Multi-core" TargetMode="External"/><Relationship Id="rId2" Type="http://schemas.openxmlformats.org/officeDocument/2006/relationships/hyperlink" Target="http://en.wikipedia.org/wiki/Time-division_multiplexing" TargetMode="External"/><Relationship Id="rId1" Type="http://schemas.openxmlformats.org/officeDocument/2006/relationships/slideLayout" Target="../slideLayouts/slideLayout2.xml"/><Relationship Id="rId6" Type="http://schemas.openxmlformats.org/officeDocument/2006/relationships/hyperlink" Target="http://en.wikipedia.org/wiki/Multiprocessor" TargetMode="External"/><Relationship Id="rId5" Type="http://schemas.openxmlformats.org/officeDocument/2006/relationships/hyperlink" Target="http://en.wikipedia.org/wiki/Context_switch" TargetMode="External"/><Relationship Id="rId4" Type="http://schemas.openxmlformats.org/officeDocument/2006/relationships/hyperlink" Target="http://en.wikipedia.org/wiki/Central_processing_uni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en.wikipedia.org/wiki/Time-shar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en.wikipedia.org/wiki/Hardware_interrup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en.wikipedia.org/wiki/Time-sharing" TargetMode="External"/><Relationship Id="rId3" Type="http://schemas.openxmlformats.org/officeDocument/2006/relationships/hyperlink" Target="http://en.wikipedia.org/wiki/Operating_system" TargetMode="External"/><Relationship Id="rId7" Type="http://schemas.openxmlformats.org/officeDocument/2006/relationships/hyperlink" Target="http://en.wikipedia.org/wiki/Multi-us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en.wikipedia.org/wiki/Computer_multitasking" TargetMode="External"/><Relationship Id="rId5" Type="http://schemas.openxmlformats.org/officeDocument/2006/relationships/hyperlink" Target="http://en.wikipedia.org/wiki/Porting" TargetMode="External"/><Relationship Id="rId4" Type="http://schemas.openxmlformats.org/officeDocument/2006/relationships/hyperlink" Target="http://en.wikipedia.org/wiki/American_Telephone_&amp;_Telegrap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en.wikipedia.org/wiki/Computer_proces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en.wikipedia.org/wiki/Multiprocessor" TargetMode="External"/><Relationship Id="rId5" Type="http://schemas.openxmlformats.org/officeDocument/2006/relationships/hyperlink" Target="http://en.wikipedia.org/wiki/Context_switch" TargetMode="External"/><Relationship Id="rId4" Type="http://schemas.openxmlformats.org/officeDocument/2006/relationships/hyperlink" Target="http://en.wikipedia.org/wiki/Central_processing_unit"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en.wikipedia.org/wiki/Virtual_machine" TargetMode="External"/><Relationship Id="rId2" Type="http://schemas.openxmlformats.org/officeDocument/2006/relationships/hyperlink" Target="http://en.wikipedia.org/wiki/Virtual_memory"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en.wikipedia.org/w/index.php?title=Macro-instructions&amp;action=edit&amp;redlink=1" TargetMode="External"/><Relationship Id="rId2" Type="http://schemas.openxmlformats.org/officeDocument/2006/relationships/hyperlink" Target="http://en.wikipedia.org/wiki/Job_control" TargetMode="External"/><Relationship Id="rId1" Type="http://schemas.openxmlformats.org/officeDocument/2006/relationships/slideLayout" Target="../slideLayouts/slideLayout2.xml"/><Relationship Id="rId5" Type="http://schemas.openxmlformats.org/officeDocument/2006/relationships/hyperlink" Target="http://en.wikipedia.org/wiki/Application_program" TargetMode="External"/><Relationship Id="rId4" Type="http://schemas.openxmlformats.org/officeDocument/2006/relationships/hyperlink" Target="http://en.wikipedia.org/wiki/System_utility"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www.linfo.org/linuxdef.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Operating_system" TargetMode="External"/><Relationship Id="rId2" Type="http://schemas.openxmlformats.org/officeDocument/2006/relationships/hyperlink" Target="http://en.wikipedia.org/wiki/Scheduling_(computing)" TargetMode="External"/><Relationship Id="rId1" Type="http://schemas.openxmlformats.org/officeDocument/2006/relationships/slideLayout" Target="../slideLayouts/slideLayout2.xml"/><Relationship Id="rId5" Type="http://schemas.openxmlformats.org/officeDocument/2006/relationships/hyperlink" Target="http://en.wikipedia.org/wiki/Shared_memory" TargetMode="External"/><Relationship Id="rId4" Type="http://schemas.openxmlformats.org/officeDocument/2006/relationships/hyperlink" Target="http://en.wikipedia.org/wiki/Process_(comput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GB" dirty="0"/>
              <a:t>PROCESSES IN LINUX</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solidFill>
                  <a:schemeClr val="tx1">
                    <a:lumMod val="95000"/>
                    <a:lumOff val="5000"/>
                  </a:schemeClr>
                </a:solidFill>
              </a:rPr>
              <a:t>On a single processor, </a:t>
            </a:r>
            <a:r>
              <a:rPr lang="en-US" b="1" dirty="0">
                <a:solidFill>
                  <a:schemeClr val="tx1">
                    <a:lumMod val="95000"/>
                    <a:lumOff val="5000"/>
                  </a:schemeClr>
                </a:solidFill>
              </a:rPr>
              <a:t>multithreading</a:t>
            </a:r>
            <a:r>
              <a:rPr lang="en-US" dirty="0">
                <a:solidFill>
                  <a:schemeClr val="tx1">
                    <a:lumMod val="95000"/>
                    <a:lumOff val="5000"/>
                  </a:schemeClr>
                </a:solidFill>
              </a:rPr>
              <a:t> generally occurs by </a:t>
            </a:r>
            <a:r>
              <a:rPr lang="en-US" u="sng" dirty="0">
                <a:solidFill>
                  <a:schemeClr val="bg2">
                    <a:lumMod val="10000"/>
                  </a:schemeClr>
                </a:solidFill>
                <a:hlinkClick r:id="rId2"/>
              </a:rPr>
              <a:t>time-division </a:t>
            </a:r>
            <a:r>
              <a:rPr lang="en-US" u="sng" dirty="0">
                <a:solidFill>
                  <a:schemeClr val="tx1">
                    <a:lumMod val="95000"/>
                    <a:lumOff val="5000"/>
                  </a:schemeClr>
                </a:solidFill>
                <a:hlinkClick r:id="rId2"/>
              </a:rPr>
              <a:t>multiplexing</a:t>
            </a:r>
            <a:r>
              <a:rPr lang="en-US" dirty="0">
                <a:solidFill>
                  <a:schemeClr val="tx1">
                    <a:lumMod val="95000"/>
                    <a:lumOff val="5000"/>
                  </a:schemeClr>
                </a:solidFill>
              </a:rPr>
              <a:t> (as in </a:t>
            </a:r>
            <a:r>
              <a:rPr lang="en-US" u="sng" dirty="0">
                <a:solidFill>
                  <a:schemeClr val="tx1">
                    <a:lumMod val="95000"/>
                    <a:lumOff val="5000"/>
                  </a:schemeClr>
                </a:solidFill>
                <a:hlinkClick r:id="rId3"/>
              </a:rPr>
              <a:t>multitasking</a:t>
            </a:r>
            <a:r>
              <a:rPr lang="en-US" dirty="0">
                <a:solidFill>
                  <a:schemeClr val="tx1">
                    <a:lumMod val="95000"/>
                    <a:lumOff val="5000"/>
                  </a:schemeClr>
                </a:solidFill>
              </a:rPr>
              <a:t>)</a:t>
            </a:r>
          </a:p>
          <a:p>
            <a:r>
              <a:rPr lang="en-US" dirty="0">
                <a:solidFill>
                  <a:schemeClr val="tx1">
                    <a:lumMod val="95000"/>
                    <a:lumOff val="5000"/>
                  </a:schemeClr>
                </a:solidFill>
              </a:rPr>
              <a:t>The </a:t>
            </a:r>
            <a:r>
              <a:rPr lang="en-US" u="sng" dirty="0">
                <a:solidFill>
                  <a:schemeClr val="tx1">
                    <a:lumMod val="95000"/>
                    <a:lumOff val="5000"/>
                  </a:schemeClr>
                </a:solidFill>
                <a:hlinkClick r:id="rId4"/>
              </a:rPr>
              <a:t>processor</a:t>
            </a:r>
            <a:r>
              <a:rPr lang="en-US" dirty="0">
                <a:solidFill>
                  <a:schemeClr val="tx1">
                    <a:lumMod val="95000"/>
                    <a:lumOff val="5000"/>
                  </a:schemeClr>
                </a:solidFill>
              </a:rPr>
              <a:t> switches between different threads. </a:t>
            </a:r>
          </a:p>
          <a:p>
            <a:r>
              <a:rPr lang="en-US" dirty="0">
                <a:solidFill>
                  <a:schemeClr val="tx1">
                    <a:lumMod val="95000"/>
                    <a:lumOff val="5000"/>
                  </a:schemeClr>
                </a:solidFill>
              </a:rPr>
              <a:t>This </a:t>
            </a:r>
            <a:r>
              <a:rPr lang="en-US" u="sng" dirty="0">
                <a:solidFill>
                  <a:schemeClr val="tx1">
                    <a:lumMod val="95000"/>
                    <a:lumOff val="5000"/>
                  </a:schemeClr>
                </a:solidFill>
                <a:hlinkClick r:id="rId5"/>
              </a:rPr>
              <a:t>context switching</a:t>
            </a:r>
            <a:r>
              <a:rPr lang="en-US" dirty="0">
                <a:solidFill>
                  <a:schemeClr val="tx1">
                    <a:lumMod val="95000"/>
                    <a:lumOff val="5000"/>
                  </a:schemeClr>
                </a:solidFill>
              </a:rPr>
              <a:t> generally happens frequently enough that the user perceives the threads or tasks as running at the same time. </a:t>
            </a:r>
          </a:p>
          <a:p>
            <a:r>
              <a:rPr lang="en-US" dirty="0">
                <a:solidFill>
                  <a:schemeClr val="tx1">
                    <a:lumMod val="95000"/>
                    <a:lumOff val="5000"/>
                  </a:schemeClr>
                </a:solidFill>
              </a:rPr>
              <a:t>On a </a:t>
            </a:r>
            <a:r>
              <a:rPr lang="en-US" u="sng" dirty="0">
                <a:solidFill>
                  <a:schemeClr val="tx1">
                    <a:lumMod val="95000"/>
                    <a:lumOff val="5000"/>
                  </a:schemeClr>
                </a:solidFill>
                <a:hlinkClick r:id="rId6"/>
              </a:rPr>
              <a:t>multiprocessor</a:t>
            </a:r>
            <a:r>
              <a:rPr lang="en-US" dirty="0">
                <a:solidFill>
                  <a:schemeClr val="tx1">
                    <a:lumMod val="95000"/>
                    <a:lumOff val="5000"/>
                  </a:schemeClr>
                </a:solidFill>
              </a:rPr>
              <a:t> or </a:t>
            </a:r>
            <a:r>
              <a:rPr lang="en-US" u="sng" dirty="0">
                <a:solidFill>
                  <a:schemeClr val="tx1">
                    <a:lumMod val="95000"/>
                    <a:lumOff val="5000"/>
                  </a:schemeClr>
                </a:solidFill>
                <a:hlinkClick r:id="rId7"/>
              </a:rPr>
              <a:t>multi-core</a:t>
            </a:r>
            <a:r>
              <a:rPr lang="en-US" dirty="0">
                <a:solidFill>
                  <a:schemeClr val="tx1">
                    <a:lumMod val="95000"/>
                    <a:lumOff val="5000"/>
                  </a:schemeClr>
                </a:solidFill>
              </a:rPr>
              <a:t> system, the threads or tasks will actually run at the same time, with each processor or core running a particular thread or task.</a:t>
            </a:r>
          </a:p>
          <a:p>
            <a:endParaRPr lang="en-US" dirty="0"/>
          </a:p>
        </p:txBody>
      </p:sp>
      <p:sp>
        <p:nvSpPr>
          <p:cNvPr id="3" name="Title 2"/>
          <p:cNvSpPr>
            <a:spLocks noGrp="1"/>
          </p:cNvSpPr>
          <p:nvPr>
            <p:ph type="title"/>
          </p:nvPr>
        </p:nvSpPr>
        <p:spPr/>
        <p:txBody>
          <a:bodyPr/>
          <a:lstStyle/>
          <a:p>
            <a:r>
              <a:rPr lang="en-US" dirty="0"/>
              <a:t>Multithreading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300578"/>
            <a:ext cx="8839200" cy="5257800"/>
          </a:xfrm>
        </p:spPr>
        <p:txBody>
          <a:bodyPr>
            <a:noAutofit/>
          </a:bodyPr>
          <a:lstStyle/>
          <a:p>
            <a:r>
              <a:rPr lang="en-GB" sz="2900" dirty="0"/>
              <a:t>A single computer processor executes one or more instructions at the same time, one after the other. </a:t>
            </a:r>
          </a:p>
          <a:p>
            <a:r>
              <a:rPr lang="en-GB" sz="2900" dirty="0"/>
              <a:t>To allow users to run several programs at once (e.g., so that processor time is not wasted waiting for input from a resource), single-processor computer can perform time-sharing.</a:t>
            </a:r>
          </a:p>
          <a:p>
            <a:r>
              <a:rPr lang="en-GB" sz="2900" dirty="0"/>
              <a:t>Time-sharing allows processes to switch between being executed and waiting (to continue) to be executed.</a:t>
            </a:r>
            <a:endParaRPr lang="en-US" sz="2900" dirty="0"/>
          </a:p>
        </p:txBody>
      </p:sp>
      <p:sp>
        <p:nvSpPr>
          <p:cNvPr id="3" name="Title 2"/>
          <p:cNvSpPr>
            <a:spLocks noGrp="1"/>
          </p:cNvSpPr>
          <p:nvPr>
            <p:ph type="title"/>
          </p:nvPr>
        </p:nvSpPr>
        <p:spPr/>
        <p:txBody>
          <a:bodyPr/>
          <a:lstStyle/>
          <a:p>
            <a:r>
              <a:rPr lang="en-GB" dirty="0"/>
              <a:t>Time-sharing(1)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788091"/>
          </a:xfrm>
        </p:spPr>
        <p:txBody>
          <a:bodyPr/>
          <a:lstStyle/>
          <a:p>
            <a:r>
              <a:rPr lang="en-GB" dirty="0"/>
              <a:t>This is done very rapidly, providing the illusion that several processes are executing 'at once'. (This is known as concurrency or multiprogramming.)</a:t>
            </a:r>
            <a:endParaRPr lang="en-US" dirty="0"/>
          </a:p>
          <a:p>
            <a:r>
              <a:rPr lang="en-GB" dirty="0"/>
              <a:t>Using more than one physical processor on a computer, permits actual simultaneous execution of more than one stream of instructions from different processes, but time-sharing is still typically used to allow more than one process to run at a time.</a:t>
            </a:r>
            <a:endParaRPr lang="en-US" dirty="0"/>
          </a:p>
        </p:txBody>
      </p:sp>
      <p:sp>
        <p:nvSpPr>
          <p:cNvPr id="3" name="Title 2"/>
          <p:cNvSpPr>
            <a:spLocks noGrp="1"/>
          </p:cNvSpPr>
          <p:nvPr>
            <p:ph type="title"/>
          </p:nvPr>
        </p:nvSpPr>
        <p:spPr>
          <a:xfrm>
            <a:off x="457200" y="274638"/>
            <a:ext cx="8229600" cy="1020762"/>
          </a:xfrm>
        </p:spPr>
        <p:txBody>
          <a:bodyPr/>
          <a:lstStyle/>
          <a:p>
            <a:r>
              <a:rPr lang="en-GB" dirty="0"/>
              <a:t>Time-sharing(2)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29600" cy="4767072"/>
          </a:xfrm>
        </p:spPr>
        <p:txBody>
          <a:bodyPr>
            <a:normAutofit/>
          </a:bodyPr>
          <a:lstStyle/>
          <a:p>
            <a:pPr lvl="0"/>
            <a:r>
              <a:rPr lang="en-US" dirty="0"/>
              <a:t>In </a:t>
            </a:r>
            <a:r>
              <a:rPr lang="en-US" i="1" u="sng" dirty="0">
                <a:hlinkClick r:id="rId3" tooltip="Time-sharing"/>
              </a:rPr>
              <a:t>time-sharing</a:t>
            </a:r>
            <a:r>
              <a:rPr lang="en-US" dirty="0"/>
              <a:t> systems, the running task is required to relinquish the CPU, either voluntarily or by an external event such as a </a:t>
            </a:r>
            <a:r>
              <a:rPr lang="en-US" u="sng" dirty="0">
                <a:hlinkClick r:id="rId4" tooltip="Hardware interrupt"/>
              </a:rPr>
              <a:t>hardware interrupt</a:t>
            </a:r>
            <a:r>
              <a:rPr lang="en-US" dirty="0"/>
              <a:t>.</a:t>
            </a:r>
          </a:p>
          <a:p>
            <a:pPr lvl="0"/>
            <a:r>
              <a:rPr lang="en-US" dirty="0"/>
              <a:t>Time sharing systems are designed to allow several programs to execute apparently simultaneously. </a:t>
            </a:r>
          </a:p>
          <a:p>
            <a:endParaRPr lang="en-US" dirty="0"/>
          </a:p>
        </p:txBody>
      </p:sp>
      <p:sp>
        <p:nvSpPr>
          <p:cNvPr id="2" name="Title 1"/>
          <p:cNvSpPr>
            <a:spLocks noGrp="1"/>
          </p:cNvSpPr>
          <p:nvPr>
            <p:ph type="title"/>
          </p:nvPr>
        </p:nvSpPr>
        <p:spPr/>
        <p:txBody>
          <a:bodyPr/>
          <a:lstStyle/>
          <a:p>
            <a:pPr algn="l"/>
            <a:r>
              <a:rPr lang="en-US" dirty="0"/>
              <a:t>Time Sharing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458200" cy="5169091"/>
          </a:xfrm>
        </p:spPr>
        <p:txBody>
          <a:bodyPr>
            <a:normAutofit/>
          </a:bodyPr>
          <a:lstStyle/>
          <a:p>
            <a:r>
              <a:rPr lang="en-GB" sz="3100" dirty="0"/>
              <a:t>Each execution of the same set of instructions is known as an </a:t>
            </a:r>
            <a:r>
              <a:rPr lang="en-GB" sz="3100" i="1" dirty="0"/>
              <a:t>instance</a:t>
            </a:r>
            <a:r>
              <a:rPr lang="en-GB" sz="3100" dirty="0"/>
              <a:t>— a completely separate instantiation of the program.</a:t>
            </a:r>
          </a:p>
          <a:p>
            <a:r>
              <a:rPr lang="en-GB" sz="3100" dirty="0"/>
              <a:t>For security and reliability reasons most modern operating systems prevent direct communication between 'independent' processes, providing strictly mediated and controlled inter-process communication functionality. </a:t>
            </a:r>
            <a:endParaRPr lang="en-US" sz="3100" dirty="0"/>
          </a:p>
          <a:p>
            <a:endParaRPr lang="en-US" sz="31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5181600"/>
          </a:xfrm>
        </p:spPr>
        <p:txBody>
          <a:bodyPr/>
          <a:lstStyle/>
          <a:p>
            <a:r>
              <a:rPr lang="en-GB" dirty="0"/>
              <a:t>The process also includes the program counter and all of the CPU's registers as well as the process stacks containing temporary data such as routine parameters, return addresses and saved variables. </a:t>
            </a:r>
          </a:p>
          <a:p>
            <a:r>
              <a:rPr lang="en-GB" dirty="0"/>
              <a:t>The current executing program, or process, includes all of the current activity in the microprocessor. </a:t>
            </a:r>
          </a:p>
          <a:p>
            <a:r>
              <a:rPr lang="en-GB" dirty="0"/>
              <a:t>Linux is a multiprocessing operating system. </a:t>
            </a:r>
          </a:p>
          <a:p>
            <a:endParaRPr lang="en-US" dirty="0"/>
          </a:p>
        </p:txBody>
      </p:sp>
      <p:sp>
        <p:nvSpPr>
          <p:cNvPr id="3" name="Title 2"/>
          <p:cNvSpPr>
            <a:spLocks noGrp="1"/>
          </p:cNvSpPr>
          <p:nvPr>
            <p:ph type="title"/>
          </p:nvPr>
        </p:nvSpPr>
        <p:spPr/>
        <p:txBody>
          <a:bodyPr/>
          <a:lstStyle/>
          <a:p>
            <a:r>
              <a:rPr lang="en-US" dirty="0"/>
              <a:t>Process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90872"/>
          </a:xfrm>
        </p:spPr>
        <p:txBody>
          <a:bodyPr/>
          <a:lstStyle/>
          <a:p>
            <a:r>
              <a:rPr lang="en-GB" dirty="0"/>
              <a:t>Processes are separate tasks each with their own rights and responsibilities. If one process crashes it will not cause another process in the system to crash.</a:t>
            </a:r>
          </a:p>
          <a:p>
            <a:r>
              <a:rPr lang="en-GB" dirty="0"/>
              <a:t> Each individual process runs in its own virtual address space and is not capable of interacting with another process except through secure, kernel managed mechanisms. </a:t>
            </a:r>
            <a:endParaRPr lang="en-US" dirty="0"/>
          </a:p>
          <a:p>
            <a:r>
              <a:rPr lang="en-GB" dirty="0"/>
              <a:t>Linux is a multiprocessing operating system.</a:t>
            </a:r>
            <a:endParaRPr lang="en-US" dirty="0"/>
          </a:p>
        </p:txBody>
      </p:sp>
      <p:sp>
        <p:nvSpPr>
          <p:cNvPr id="3" name="Title 2"/>
          <p:cNvSpPr>
            <a:spLocks noGrp="1"/>
          </p:cNvSpPr>
          <p:nvPr>
            <p:ph type="title"/>
          </p:nvPr>
        </p:nvSpPr>
        <p:spPr/>
        <p:txBody>
          <a:bodyPr/>
          <a:lstStyle/>
          <a:p>
            <a:r>
              <a:rPr lang="en-US" dirty="0"/>
              <a:t>Processes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Processes are separate tasks each with their own rights and responsibilities. </a:t>
            </a:r>
          </a:p>
          <a:p>
            <a:pPr>
              <a:buNone/>
            </a:pPr>
            <a:endParaRPr lang="en-GB" dirty="0"/>
          </a:p>
          <a:p>
            <a:r>
              <a:rPr lang="en-GB" dirty="0"/>
              <a:t>If one process crashes it will not cause another process in the system to crash. </a:t>
            </a:r>
          </a:p>
          <a:p>
            <a:pPr>
              <a:buNone/>
            </a:pPr>
            <a:endParaRPr lang="en-GB" dirty="0"/>
          </a:p>
          <a:p>
            <a:r>
              <a:rPr lang="en-GB" dirty="0"/>
              <a:t>Each individual process runs in its own virtual address space and is not capable of interacting with another process except through secure, kernel managed mechanisms</a:t>
            </a:r>
            <a:endParaRPr lang="en-US" dirty="0"/>
          </a:p>
        </p:txBody>
      </p:sp>
      <p:sp>
        <p:nvSpPr>
          <p:cNvPr id="3" name="Title 2"/>
          <p:cNvSpPr>
            <a:spLocks noGrp="1"/>
          </p:cNvSpPr>
          <p:nvPr>
            <p:ph type="title"/>
          </p:nvPr>
        </p:nvSpPr>
        <p:spPr/>
        <p:txBody>
          <a:bodyPr/>
          <a:lstStyle/>
          <a:p>
            <a:r>
              <a:rPr lang="en-US" dirty="0"/>
              <a:t>Processes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GB" dirty="0"/>
              <a:t>During the lifetime of a process it will use many system resources.</a:t>
            </a:r>
          </a:p>
          <a:p>
            <a:pPr lvl="1"/>
            <a:r>
              <a:rPr lang="en-GB" dirty="0"/>
              <a:t> It will use the CPUs in the system to run its instructions and the system's physical memory to hold it and its data.</a:t>
            </a:r>
          </a:p>
          <a:p>
            <a:pPr lvl="1">
              <a:buNone/>
            </a:pPr>
            <a:endParaRPr lang="en-GB" dirty="0"/>
          </a:p>
          <a:p>
            <a:pPr lvl="1"/>
            <a:r>
              <a:rPr lang="en-GB" dirty="0"/>
              <a:t> It will open and use files within the file systems and may directly or indirectly use the physical devices in the system. </a:t>
            </a:r>
          </a:p>
          <a:p>
            <a:r>
              <a:rPr lang="en-GB" dirty="0"/>
              <a:t>Linux must keep track of the process itself and of the system resources that it has so that it can manage it and the other processes in the system fairly. </a:t>
            </a:r>
            <a:endParaRPr lang="en-US" dirty="0"/>
          </a:p>
        </p:txBody>
      </p:sp>
      <p:sp>
        <p:nvSpPr>
          <p:cNvPr id="3" name="Title 2"/>
          <p:cNvSpPr>
            <a:spLocks noGrp="1"/>
          </p:cNvSpPr>
          <p:nvPr>
            <p:ph type="title"/>
          </p:nvPr>
        </p:nvSpPr>
        <p:spPr/>
        <p:txBody>
          <a:bodyPr/>
          <a:lstStyle/>
          <a:p>
            <a:r>
              <a:rPr lang="en-US" dirty="0"/>
              <a:t>Processes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43272"/>
          </a:xfrm>
        </p:spPr>
        <p:txBody>
          <a:bodyPr>
            <a:normAutofit/>
          </a:bodyPr>
          <a:lstStyle/>
          <a:p>
            <a:r>
              <a:rPr lang="en-GB" dirty="0"/>
              <a:t>The most precious resource in the system is the CPU, usually there is only one.</a:t>
            </a:r>
          </a:p>
          <a:p>
            <a:r>
              <a:rPr lang="en-GB" dirty="0"/>
              <a:t> Linux is a multiprocessing operating system; its objective is to have a process running on each CPU in the system at all times, to maximize CPU utilization.</a:t>
            </a:r>
          </a:p>
          <a:p>
            <a:r>
              <a:rPr lang="en-GB" dirty="0"/>
              <a:t>If there are more processes than CPUs (and there usually are), the rest of the processes must wait before a CPU becomes free until they can be run.</a:t>
            </a:r>
          </a:p>
        </p:txBody>
      </p:sp>
      <p:sp>
        <p:nvSpPr>
          <p:cNvPr id="3" name="Title 2"/>
          <p:cNvSpPr>
            <a:spLocks noGrp="1"/>
          </p:cNvSpPr>
          <p:nvPr>
            <p:ph type="title"/>
          </p:nvPr>
        </p:nvSpPr>
        <p:spPr/>
        <p:txBody>
          <a:bodyPr/>
          <a:lstStyle/>
          <a:p>
            <a:r>
              <a:rPr lang="en-US" dirty="0"/>
              <a:t>Processes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50000"/>
              </a:lnSpc>
            </a:pPr>
            <a:r>
              <a:rPr lang="en-GB" sz="3200" b="1" dirty="0"/>
              <a:t>Processes in Linux</a:t>
            </a:r>
            <a:endParaRPr lang="en-US" sz="3200" dirty="0"/>
          </a:p>
          <a:p>
            <a:pPr lvl="1">
              <a:lnSpc>
                <a:spcPct val="150000"/>
              </a:lnSpc>
            </a:pPr>
            <a:r>
              <a:rPr lang="en-GB" sz="3200" b="1" dirty="0"/>
              <a:t> Definition of a Process</a:t>
            </a:r>
            <a:endParaRPr lang="en-US" sz="3200" dirty="0"/>
          </a:p>
          <a:p>
            <a:pPr lvl="1">
              <a:lnSpc>
                <a:spcPct val="150000"/>
              </a:lnSpc>
            </a:pPr>
            <a:r>
              <a:rPr lang="en-GB" sz="3200" b="1" dirty="0"/>
              <a:t> Process States</a:t>
            </a:r>
            <a:endParaRPr lang="en-US" sz="3200" dirty="0"/>
          </a:p>
          <a:p>
            <a:pPr lvl="1">
              <a:lnSpc>
                <a:spcPct val="150000"/>
              </a:lnSpc>
            </a:pPr>
            <a:r>
              <a:rPr lang="en-GB" sz="3200" b="1" dirty="0"/>
              <a:t> Process Concepts</a:t>
            </a:r>
            <a:endParaRPr lang="en-US" sz="3200" dirty="0"/>
          </a:p>
          <a:p>
            <a:pPr lvl="1">
              <a:lnSpc>
                <a:spcPct val="150000"/>
              </a:lnSpc>
            </a:pPr>
            <a:r>
              <a:rPr lang="en-GB" sz="3200" b="1" dirty="0"/>
              <a:t>Process Creation in Linux</a:t>
            </a:r>
            <a:endParaRPr lang="en-US" sz="3200" dirty="0"/>
          </a:p>
        </p:txBody>
      </p:sp>
      <p:sp>
        <p:nvSpPr>
          <p:cNvPr id="3" name="Title 2"/>
          <p:cNvSpPr>
            <a:spLocks noGrp="1"/>
          </p:cNvSpPr>
          <p:nvPr>
            <p:ph type="title"/>
          </p:nvPr>
        </p:nvSpPr>
        <p:spPr/>
        <p:txBody>
          <a:bodyPr>
            <a:normAutofit/>
          </a:bodyPr>
          <a:lstStyle/>
          <a:p>
            <a:r>
              <a:rPr lang="en-GB" dirty="0"/>
              <a:t>Unit content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690872"/>
          </a:xfrm>
        </p:spPr>
        <p:txBody>
          <a:bodyPr>
            <a:normAutofit fontScale="92500" lnSpcReduction="10000"/>
          </a:bodyPr>
          <a:lstStyle/>
          <a:p>
            <a:r>
              <a:rPr lang="en-GB" dirty="0"/>
              <a:t>In a </a:t>
            </a:r>
            <a:r>
              <a:rPr lang="en-GB" dirty="0" err="1"/>
              <a:t>uniprocessing</a:t>
            </a:r>
            <a:r>
              <a:rPr lang="en-GB" dirty="0"/>
              <a:t> system, </a:t>
            </a:r>
            <a:r>
              <a:rPr lang="en-GB" dirty="0" err="1"/>
              <a:t>eg</a:t>
            </a:r>
            <a:r>
              <a:rPr lang="en-GB" dirty="0"/>
              <a:t> DOS, the CPU would simply sit idle and the waiting time would be wasted.</a:t>
            </a:r>
          </a:p>
          <a:p>
            <a:r>
              <a:rPr lang="en-GB" dirty="0"/>
              <a:t>In a multiprocessing system many processes are kept in memory at the same time. Whenever a process has to wait the operating system takes the CPU away from that process and gives it to another, more deserving process.</a:t>
            </a:r>
          </a:p>
          <a:p>
            <a:r>
              <a:rPr lang="en-GB" dirty="0"/>
              <a:t>It is the scheduler which chooses which is the most appropriate process to run next and Linux uses a number of scheduling strategies to ensure fairness. </a:t>
            </a:r>
            <a:endParaRPr lang="en-US" dirty="0"/>
          </a:p>
        </p:txBody>
      </p:sp>
      <p:sp>
        <p:nvSpPr>
          <p:cNvPr id="3" name="Title 2"/>
          <p:cNvSpPr>
            <a:spLocks noGrp="1"/>
          </p:cNvSpPr>
          <p:nvPr>
            <p:ph type="title"/>
          </p:nvPr>
        </p:nvSpPr>
        <p:spPr>
          <a:xfrm>
            <a:off x="457200" y="274638"/>
            <a:ext cx="8229600" cy="1020762"/>
          </a:xfrm>
        </p:spPr>
        <p:txBody>
          <a:bodyPr/>
          <a:lstStyle/>
          <a:p>
            <a:r>
              <a:rPr lang="en-US" dirty="0"/>
              <a:t>Processes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a:t>Three basic Process States.</a:t>
            </a:r>
            <a:endParaRPr lang="en-US" dirty="0"/>
          </a:p>
        </p:txBody>
      </p:sp>
      <p:pic>
        <p:nvPicPr>
          <p:cNvPr id="4" name="Content Placeholder 3" descr="D:\Linux-State transition diagram-1.png"/>
          <p:cNvPicPr>
            <a:picLocks noGrp="1"/>
          </p:cNvPicPr>
          <p:nvPr>
            <p:ph idx="1"/>
          </p:nvPr>
        </p:nvPicPr>
        <p:blipFill>
          <a:blip r:embed="rId2" cstate="print"/>
          <a:srcRect/>
          <a:stretch>
            <a:fillRect/>
          </a:stretch>
        </p:blipFill>
        <p:spPr bwMode="auto">
          <a:xfrm>
            <a:off x="838200" y="1481138"/>
            <a:ext cx="7315200" cy="3243262"/>
          </a:xfrm>
          <a:prstGeom prst="rect">
            <a:avLst/>
          </a:prstGeom>
          <a:noFill/>
          <a:ln>
            <a:solidFill>
              <a:schemeClr val="tx1"/>
            </a:solidFill>
          </a:ln>
        </p:spPr>
      </p:pic>
      <p:sp>
        <p:nvSpPr>
          <p:cNvPr id="2049" name="Rectangle 1"/>
          <p:cNvSpPr>
            <a:spLocks noChangeArrowheads="1"/>
          </p:cNvSpPr>
          <p:nvPr/>
        </p:nvSpPr>
        <p:spPr bwMode="auto">
          <a:xfrm>
            <a:off x="228600" y="4953000"/>
            <a:ext cx="8305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q"/>
              <a:tabLst/>
            </a:pPr>
            <a:r>
              <a:rPr kumimoji="0" lang="en-GB"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With Linux and other variants of the Linux system there is a</a:t>
            </a:r>
          </a:p>
          <a:p>
            <a:pPr marL="0" marR="0" lvl="0" indent="0" algn="l" defTabSz="914400" rtl="0" eaLnBrk="1" fontAlgn="base" latinLnBrk="0" hangingPunct="1">
              <a:lnSpc>
                <a:spcPct val="100000"/>
              </a:lnSpc>
              <a:spcBef>
                <a:spcPct val="0"/>
              </a:spcBef>
              <a:spcAft>
                <a:spcPct val="0"/>
              </a:spcAft>
              <a:buClrTx/>
              <a:buSzTx/>
              <a:tabLst/>
            </a:pPr>
            <a:r>
              <a:rPr lang="en-GB" sz="2400" dirty="0">
                <a:latin typeface="Times New Roman" pitchFamily="18" charset="0"/>
                <a:ea typeface="Calibri" pitchFamily="34" charset="0"/>
                <a:cs typeface="Times New Roman" pitchFamily="18" charset="0"/>
              </a:rPr>
              <a:t>     </a:t>
            </a:r>
            <a:r>
              <a:rPr kumimoji="0" lang="en-GB"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slight addition to the process model. </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q"/>
              <a:tabLst/>
            </a:pPr>
            <a:r>
              <a:rPr lang="en-GB" sz="2400" dirty="0">
                <a:latin typeface="Times New Roman" pitchFamily="18" charset="0"/>
                <a:ea typeface="Calibri" pitchFamily="34" charset="0"/>
                <a:cs typeface="Times New Roman" pitchFamily="18" charset="0"/>
              </a:rPr>
              <a:t> </a:t>
            </a:r>
            <a:r>
              <a:rPr kumimoji="0" lang="en-GB" sz="2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lifecycle of a typical Linux process is displayed below.</a:t>
            </a:r>
            <a:endParaRPr kumimoji="0" lang="en-GB" sz="24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2400" y="-152400"/>
            <a:ext cx="9296400" cy="7010400"/>
          </a:xfrm>
          <a:prstGeom prst="rect">
            <a:avLst/>
          </a:prstGeom>
        </p:spPr>
      </p:pic>
    </p:spTree>
    <p:extLst>
      <p:ext uri="{BB962C8B-B14F-4D97-AF65-F5344CB8AC3E}">
        <p14:creationId xmlns:p14="http://schemas.microsoft.com/office/powerpoint/2010/main" val="511799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 typical Linux Process</a:t>
            </a:r>
            <a:endParaRPr lang="en-US" dirty="0"/>
          </a:p>
        </p:txBody>
      </p:sp>
      <p:pic>
        <p:nvPicPr>
          <p:cNvPr id="4" name="Content Placeholder 3" descr="D:\Linux-State Model-1.png"/>
          <p:cNvPicPr>
            <a:picLocks noGrp="1"/>
          </p:cNvPicPr>
          <p:nvPr>
            <p:ph idx="1"/>
          </p:nvPr>
        </p:nvPicPr>
        <p:blipFill>
          <a:blip r:embed="rId2" cstate="print"/>
          <a:srcRect/>
          <a:stretch>
            <a:fillRect/>
          </a:stretch>
        </p:blipFill>
        <p:spPr bwMode="auto">
          <a:xfrm>
            <a:off x="609600" y="1481138"/>
            <a:ext cx="8001000" cy="4525962"/>
          </a:xfrm>
          <a:prstGeom prst="rect">
            <a:avLst/>
          </a:prstGeom>
          <a:noFill/>
          <a:ln>
            <a:solidFill>
              <a:schemeClr val="tx1"/>
            </a:solid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550091"/>
          </a:xfrm>
        </p:spPr>
        <p:txBody>
          <a:bodyPr/>
          <a:lstStyle/>
          <a:p>
            <a:pPr>
              <a:buNone/>
            </a:pPr>
            <a:r>
              <a:rPr lang="en-GB" sz="3200" b="1" dirty="0"/>
              <a:t>Ready</a:t>
            </a:r>
            <a:endParaRPr lang="en-US" sz="3200" dirty="0"/>
          </a:p>
          <a:p>
            <a:pPr>
              <a:buFont typeface="Wingdings" pitchFamily="2" charset="2"/>
              <a:buChar char="q"/>
            </a:pPr>
            <a:r>
              <a:rPr lang="en-US" dirty="0"/>
              <a:t> At this stage the processes compute for allocation of CPU and it is usually contained in one or more queues called the ready queue. </a:t>
            </a:r>
          </a:p>
          <a:p>
            <a:pPr>
              <a:buFont typeface="Wingdings" pitchFamily="2" charset="2"/>
              <a:buChar char="q"/>
            </a:pPr>
            <a:r>
              <a:rPr lang="en-GB" dirty="0"/>
              <a:t>The OS has two components for allocation the CPU namely the </a:t>
            </a:r>
          </a:p>
          <a:p>
            <a:pPr marL="850392" lvl="1" indent="-457200">
              <a:buFont typeface="+mj-lt"/>
              <a:buAutoNum type="arabicPeriod"/>
            </a:pPr>
            <a:r>
              <a:rPr lang="en-US" b="1" dirty="0"/>
              <a:t>Scheduler</a:t>
            </a:r>
            <a:r>
              <a:rPr lang="en-US" dirty="0"/>
              <a:t> </a:t>
            </a:r>
          </a:p>
          <a:p>
            <a:pPr marL="850392" lvl="1" indent="-457200">
              <a:buFont typeface="+mj-lt"/>
              <a:buAutoNum type="arabicPeriod"/>
            </a:pPr>
            <a:r>
              <a:rPr lang="en-US" dirty="0"/>
              <a:t> </a:t>
            </a:r>
            <a:r>
              <a:rPr lang="en-US" b="1" dirty="0"/>
              <a:t>Dispatcher</a:t>
            </a:r>
            <a:r>
              <a:rPr lang="en-US" dirty="0"/>
              <a:t>. </a:t>
            </a:r>
          </a:p>
          <a:p>
            <a:pPr marL="850392" lvl="1" indent="-457200">
              <a:buFont typeface="Wingdings" pitchFamily="2" charset="2"/>
              <a:buChar char="q"/>
            </a:pPr>
            <a:r>
              <a:rPr lang="en-US" dirty="0"/>
              <a:t>The scheduler is responsible for strategy and planning of allocation of the CPU whilst the Dispatcher does actual allocation and context switch</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normAutofit fontScale="92500" lnSpcReduction="10000"/>
          </a:bodyPr>
          <a:lstStyle/>
          <a:p>
            <a:r>
              <a:rPr lang="en-GB" b="1" dirty="0"/>
              <a:t>Running</a:t>
            </a:r>
            <a:endParaRPr lang="en-US" dirty="0"/>
          </a:p>
          <a:p>
            <a:pPr>
              <a:buNone/>
            </a:pPr>
            <a:r>
              <a:rPr lang="en-GB" dirty="0"/>
              <a:t>   The process is either running (it is the current process in the system) or it is ready to run (it is waiting to be assigned to one of the system's CPUs). </a:t>
            </a:r>
            <a:endParaRPr lang="en-US" dirty="0"/>
          </a:p>
          <a:p>
            <a:endParaRPr lang="en-US" dirty="0"/>
          </a:p>
          <a:p>
            <a:r>
              <a:rPr lang="en-GB" b="1" dirty="0"/>
              <a:t>Waiting</a:t>
            </a:r>
            <a:endParaRPr lang="en-US" dirty="0"/>
          </a:p>
          <a:p>
            <a:pPr>
              <a:buNone/>
            </a:pPr>
            <a:r>
              <a:rPr lang="en-GB" dirty="0"/>
              <a:t>   The process is waiting for an event or for a resource. </a:t>
            </a:r>
          </a:p>
          <a:p>
            <a:pPr>
              <a:buNone/>
            </a:pPr>
            <a:r>
              <a:rPr lang="en-GB" dirty="0"/>
              <a:t>   Linux differentiates between two types of waiting process;</a:t>
            </a:r>
          </a:p>
          <a:p>
            <a:pPr lvl="1">
              <a:buNone/>
            </a:pPr>
            <a:r>
              <a:rPr lang="en-GB" dirty="0"/>
              <a:t>   </a:t>
            </a:r>
            <a:r>
              <a:rPr lang="en-GB" b="1" dirty="0"/>
              <a:t>Interruptible</a:t>
            </a:r>
            <a:r>
              <a:rPr lang="en-GB" dirty="0"/>
              <a:t> and </a:t>
            </a:r>
            <a:r>
              <a:rPr lang="en-GB" b="1" dirty="0"/>
              <a:t>Uninterruptible</a:t>
            </a:r>
            <a:r>
              <a:rPr lang="en-GB" dirty="0"/>
              <a:t>. Interruptible waiting processes can be interrupted by signals whereas uninterruptible waiting processes are waiting directly on hardware conditions and cannot be interrupted under any circumstances.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1"/>
            <a:ext cx="8915400" cy="6755642"/>
          </a:xfrm>
        </p:spPr>
        <p:txBody>
          <a:bodyPr>
            <a:noAutofit/>
          </a:bodyPr>
          <a:lstStyle/>
          <a:p>
            <a:pPr marL="109728" indent="0">
              <a:buNone/>
            </a:pPr>
            <a:r>
              <a:rPr lang="en-US" sz="3200" b="1" dirty="0"/>
              <a:t>Blocked</a:t>
            </a:r>
            <a:r>
              <a:rPr lang="en-US" sz="3200" dirty="0"/>
              <a:t>: A process may be blocked due to various reasons such as when a particular process has exhausted the CPU time allocated to it  or it is waiting for an event to occur.</a:t>
            </a:r>
          </a:p>
          <a:p>
            <a:pPr marL="109728" indent="0">
              <a:buNone/>
            </a:pPr>
            <a:r>
              <a:rPr lang="en-GB" sz="3200" b="1" dirty="0"/>
              <a:t>Stopped/Terminated</a:t>
            </a:r>
          </a:p>
          <a:p>
            <a:r>
              <a:rPr lang="en-GB" sz="3200" dirty="0"/>
              <a:t>A process may be terminated, either from the running state by completing its execution or by explicitly being killed. </a:t>
            </a:r>
          </a:p>
          <a:p>
            <a:r>
              <a:rPr lang="en-GB" sz="3200" dirty="0"/>
              <a:t>The underlying program is no longer executing but the process remains in the </a:t>
            </a:r>
            <a:r>
              <a:rPr lang="en-GB" sz="3200" b="1" dirty="0"/>
              <a:t>process table</a:t>
            </a:r>
            <a:r>
              <a:rPr lang="en-GB" sz="3200" dirty="0"/>
              <a:t> as a </a:t>
            </a:r>
            <a:r>
              <a:rPr lang="en-GB" sz="3200" b="1" dirty="0"/>
              <a:t>zombie</a:t>
            </a:r>
            <a:endParaRPr lang="en-GB" sz="3200" dirty="0"/>
          </a:p>
          <a:p>
            <a:endParaRPr lang="en-US" sz="3200" dirty="0"/>
          </a:p>
          <a:p>
            <a:endParaRPr lang="en-US" sz="3200" dirty="0"/>
          </a:p>
        </p:txBody>
      </p:sp>
    </p:spTree>
    <p:extLst>
      <p:ext uri="{BB962C8B-B14F-4D97-AF65-F5344CB8AC3E}">
        <p14:creationId xmlns:p14="http://schemas.microsoft.com/office/powerpoint/2010/main" val="3858777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
            <a:ext cx="8763000" cy="6629400"/>
          </a:xfrm>
        </p:spPr>
        <p:txBody>
          <a:bodyPr>
            <a:normAutofit lnSpcReduction="10000"/>
          </a:bodyPr>
          <a:lstStyle/>
          <a:p>
            <a:r>
              <a:rPr lang="en-GB" b="1" dirty="0"/>
              <a:t>process(</a:t>
            </a:r>
            <a:r>
              <a:rPr lang="en-GB" dirty="0"/>
              <a:t>or defunct process is a process that has completed </a:t>
            </a:r>
            <a:r>
              <a:rPr lang="en-GB" dirty="0" err="1"/>
              <a:t>execution|via</a:t>
            </a:r>
            <a:r>
              <a:rPr lang="en-GB" dirty="0"/>
              <a:t> the exit system call| but still has an entry in the process table</a:t>
            </a:r>
            <a:r>
              <a:rPr lang="en-GB" b="1" dirty="0"/>
              <a:t>)</a:t>
            </a:r>
            <a:r>
              <a:rPr lang="en-GB" dirty="0"/>
              <a:t> until.</a:t>
            </a:r>
            <a:endParaRPr lang="en-US" dirty="0"/>
          </a:p>
          <a:p>
            <a:pPr>
              <a:buNone/>
            </a:pPr>
            <a:r>
              <a:rPr lang="en-GB" dirty="0"/>
              <a:t>   The process has been stopped, usually by receiving a signal. A process that is being debugged can be in a stopped state. A stopped or halted and can be restarted by some other process</a:t>
            </a:r>
            <a:endParaRPr lang="en-US" dirty="0"/>
          </a:p>
          <a:p>
            <a:endParaRPr lang="en-GB" b="1" dirty="0"/>
          </a:p>
          <a:p>
            <a:r>
              <a:rPr lang="en-GB" b="1" dirty="0"/>
              <a:t>Zombie</a:t>
            </a:r>
            <a:endParaRPr lang="en-US" dirty="0"/>
          </a:p>
          <a:p>
            <a:pPr>
              <a:buNone/>
            </a:pPr>
            <a:r>
              <a:rPr lang="en-GB" dirty="0"/>
              <a:t>   This is a halted process which, for some reason, still has a data structure entry in the main memory. It is what it sounds like, a dead process. In this state, the process will be terminated and the information will still be available in the process table.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481328"/>
            <a:ext cx="8991600" cy="4767072"/>
          </a:xfrm>
        </p:spPr>
        <p:txBody>
          <a:bodyPr>
            <a:normAutofit/>
          </a:bodyPr>
          <a:lstStyle/>
          <a:p>
            <a:pPr marL="109728" indent="0">
              <a:buNone/>
            </a:pPr>
            <a:r>
              <a:rPr lang="en-GB" sz="3400" dirty="0"/>
              <a:t>1. Responsiveness</a:t>
            </a:r>
            <a:endParaRPr lang="en-US" sz="3400" dirty="0"/>
          </a:p>
          <a:p>
            <a:pPr marL="109728" indent="0">
              <a:buNone/>
            </a:pPr>
            <a:r>
              <a:rPr lang="en-GB" sz="3400" dirty="0"/>
              <a:t>2. Faster Execution</a:t>
            </a:r>
            <a:endParaRPr lang="en-US" sz="3400" dirty="0"/>
          </a:p>
          <a:p>
            <a:pPr marL="109728" indent="0">
              <a:buNone/>
            </a:pPr>
            <a:r>
              <a:rPr lang="en-GB" sz="3400" dirty="0"/>
              <a:t>3. Less Resource Intensive</a:t>
            </a:r>
            <a:endParaRPr lang="en-US" sz="3400" dirty="0"/>
          </a:p>
          <a:p>
            <a:pPr marL="109728" indent="0">
              <a:buNone/>
            </a:pPr>
            <a:r>
              <a:rPr lang="en-GB" sz="3400" dirty="0"/>
              <a:t>4. Better System Utilization</a:t>
            </a:r>
            <a:endParaRPr lang="en-US" sz="3400" dirty="0"/>
          </a:p>
          <a:p>
            <a:pPr marL="109728" indent="0">
              <a:buNone/>
            </a:pPr>
            <a:r>
              <a:rPr lang="en-GB" sz="3400" dirty="0"/>
              <a:t>5. Simplified sharing and Communication</a:t>
            </a:r>
            <a:endParaRPr lang="en-US" sz="3400" dirty="0"/>
          </a:p>
          <a:p>
            <a:pPr marL="109728" indent="0">
              <a:buNone/>
            </a:pPr>
            <a:r>
              <a:rPr lang="en-GB" sz="3400" dirty="0"/>
              <a:t>6.Parallelization</a:t>
            </a:r>
            <a:endParaRPr lang="en-US" sz="3400" dirty="0"/>
          </a:p>
        </p:txBody>
      </p:sp>
      <p:sp>
        <p:nvSpPr>
          <p:cNvPr id="3" name="Title 2"/>
          <p:cNvSpPr>
            <a:spLocks noGrp="1"/>
          </p:cNvSpPr>
          <p:nvPr>
            <p:ph type="title"/>
          </p:nvPr>
        </p:nvSpPr>
        <p:spPr/>
        <p:txBody>
          <a:bodyPr>
            <a:normAutofit fontScale="90000"/>
          </a:bodyPr>
          <a:lstStyle/>
          <a:p>
            <a:r>
              <a:rPr lang="en-GB" dirty="0">
                <a:effectLst/>
              </a:rPr>
              <a:t>Advantages of multi-threaded application</a:t>
            </a:r>
            <a:endParaRPr lang="en-US" dirty="0">
              <a:effectLst/>
            </a:endParaRPr>
          </a:p>
        </p:txBody>
      </p:sp>
    </p:spTree>
    <p:extLst>
      <p:ext uri="{BB962C8B-B14F-4D97-AF65-F5344CB8AC3E}">
        <p14:creationId xmlns:p14="http://schemas.microsoft.com/office/powerpoint/2010/main" val="2122689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Unix is a computer </a:t>
            </a:r>
            <a:r>
              <a:rPr lang="en-US" dirty="0">
                <a:hlinkClick r:id="rId3" tooltip="Operating system"/>
              </a:rPr>
              <a:t>operating system</a:t>
            </a:r>
            <a:r>
              <a:rPr lang="en-US" dirty="0"/>
              <a:t> originally developed in 1969 by a group of </a:t>
            </a:r>
            <a:r>
              <a:rPr lang="en-US" dirty="0">
                <a:hlinkClick r:id="rId4" tooltip="American Telephone &amp; Telegraph"/>
              </a:rPr>
              <a:t>AT&amp;T</a:t>
            </a:r>
            <a:r>
              <a:rPr lang="en-US" dirty="0"/>
              <a:t> employees</a:t>
            </a:r>
          </a:p>
          <a:p>
            <a:endParaRPr lang="en-US" dirty="0"/>
          </a:p>
          <a:p>
            <a:r>
              <a:rPr lang="en-US" dirty="0"/>
              <a:t>Unix  Design</a:t>
            </a:r>
          </a:p>
          <a:p>
            <a:pPr>
              <a:buNone/>
            </a:pPr>
            <a:r>
              <a:rPr lang="en-US" dirty="0"/>
              <a:t>	-</a:t>
            </a:r>
            <a:r>
              <a:rPr lang="en-US" u="sng" dirty="0">
                <a:hlinkClick r:id="rId5" tooltip="Porting"/>
              </a:rPr>
              <a:t>Portable</a:t>
            </a:r>
            <a:endParaRPr lang="en-US" u="sng" dirty="0"/>
          </a:p>
          <a:p>
            <a:pPr>
              <a:buNone/>
            </a:pPr>
            <a:r>
              <a:rPr lang="en-US" dirty="0"/>
              <a:t>	- </a:t>
            </a:r>
            <a:r>
              <a:rPr lang="en-US" u="sng" dirty="0">
                <a:hlinkClick r:id="rId6" tooltip="Computer multitasking"/>
              </a:rPr>
              <a:t>multi-tasking</a:t>
            </a:r>
            <a:r>
              <a:rPr lang="en-US" u="sng" dirty="0"/>
              <a:t> </a:t>
            </a:r>
          </a:p>
          <a:p>
            <a:pPr>
              <a:buNone/>
            </a:pPr>
            <a:r>
              <a:rPr lang="en-US" dirty="0"/>
              <a:t>	- </a:t>
            </a:r>
            <a:r>
              <a:rPr lang="en-US" u="sng" dirty="0">
                <a:hlinkClick r:id="rId7" tooltip="Multi-user"/>
              </a:rPr>
              <a:t>multi-user</a:t>
            </a:r>
            <a:r>
              <a:rPr lang="en-US" dirty="0"/>
              <a:t> in a </a:t>
            </a:r>
            <a:r>
              <a:rPr lang="en-US" u="sng" dirty="0">
                <a:hlinkClick r:id="rId8" tooltip="Time-sharing"/>
              </a:rPr>
              <a:t>time-sharing</a:t>
            </a:r>
            <a:r>
              <a:rPr lang="en-US" dirty="0"/>
              <a:t> configuration. </a:t>
            </a:r>
          </a:p>
        </p:txBody>
      </p:sp>
      <p:sp>
        <p:nvSpPr>
          <p:cNvPr id="2" name="Title 1"/>
          <p:cNvSpPr>
            <a:spLocks noGrp="1"/>
          </p:cNvSpPr>
          <p:nvPr>
            <p:ph type="title"/>
          </p:nvPr>
        </p:nvSpPr>
        <p:spPr>
          <a:xfrm>
            <a:off x="304800" y="274638"/>
            <a:ext cx="8610600" cy="1096962"/>
          </a:xfrm>
        </p:spPr>
        <p:txBody>
          <a:bodyPr>
            <a:normAutofit fontScale="90000"/>
          </a:bodyPr>
          <a:lstStyle/>
          <a:p>
            <a:r>
              <a:rPr lang="en-GB" dirty="0"/>
              <a:t>Process Concepts: </a:t>
            </a:r>
            <a:r>
              <a:rPr lang="en-US" sz="3600" dirty="0"/>
              <a:t>The Basics of OSOS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GB" sz="3600" dirty="0"/>
          </a:p>
          <a:p>
            <a:r>
              <a:rPr lang="en-GB" sz="3600" dirty="0"/>
              <a:t>This unit describes what a process is and how the Linux kernel creates, manages and deletes the processes in the system. </a:t>
            </a:r>
            <a:endParaRPr lang="en-US" sz="3600" dirty="0"/>
          </a:p>
        </p:txBody>
      </p:sp>
      <p:sp>
        <p:nvSpPr>
          <p:cNvPr id="3" name="Title 2"/>
          <p:cNvSpPr>
            <a:spLocks noGrp="1"/>
          </p:cNvSpPr>
          <p:nvPr>
            <p:ph type="title"/>
          </p:nvPr>
        </p:nvSpPr>
        <p:spPr/>
        <p:txBody>
          <a:bodyPr/>
          <a:lstStyle/>
          <a:p>
            <a:r>
              <a:rPr lang="en-US" dirty="0"/>
              <a:t>Objective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buFont typeface="Wingdings" pitchFamily="2" charset="2"/>
              <a:buChar char="Ø"/>
            </a:pPr>
            <a:r>
              <a:rPr lang="en-US" dirty="0"/>
              <a:t>Linux is developed and maintained by a worldwide team of volunteer programmers, working together over the Internet. Linux is great for many reasons, including the fact that the folks who built it from the ground up wanted it to be</a:t>
            </a:r>
          </a:p>
          <a:p>
            <a:pPr lvl="0">
              <a:buNone/>
            </a:pPr>
            <a:endParaRPr lang="en-US" dirty="0"/>
          </a:p>
          <a:p>
            <a:pPr>
              <a:buFont typeface="Wingdings" pitchFamily="2" charset="2"/>
              <a:buChar char="Ø"/>
            </a:pPr>
            <a:r>
              <a:rPr lang="en-US" dirty="0"/>
              <a:t> </a:t>
            </a:r>
            <a:r>
              <a:rPr lang="en-US" b="1" dirty="0"/>
              <a:t>Multiuser: </a:t>
            </a:r>
            <a:r>
              <a:rPr lang="en-US" dirty="0"/>
              <a:t>More than one user can be logged in to a single computer at one time.</a:t>
            </a:r>
          </a:p>
          <a:p>
            <a:pPr lvl="0">
              <a:buFont typeface="Wingdings" pitchFamily="2" charset="2"/>
              <a:buChar char="Ø"/>
            </a:pPr>
            <a:endParaRPr lang="en-US" dirty="0"/>
          </a:p>
          <a:p>
            <a:pPr>
              <a:buNone/>
            </a:pPr>
            <a:endParaRPr lang="en-US" dirty="0"/>
          </a:p>
        </p:txBody>
      </p:sp>
      <p:sp>
        <p:nvSpPr>
          <p:cNvPr id="3" name="Title 2"/>
          <p:cNvSpPr>
            <a:spLocks noGrp="1"/>
          </p:cNvSpPr>
          <p:nvPr>
            <p:ph type="title"/>
          </p:nvPr>
        </p:nvSpPr>
        <p:spPr>
          <a:xfrm>
            <a:off x="381000" y="304800"/>
            <a:ext cx="8229600" cy="1143000"/>
          </a:xfrm>
        </p:spPr>
        <p:txBody>
          <a:bodyPr>
            <a:normAutofit fontScale="90000"/>
          </a:bodyPr>
          <a:lstStyle/>
          <a:p>
            <a:r>
              <a:rPr lang="en-US" dirty="0"/>
              <a:t>Overview of Linux OS/Getting Acquainted with Linux</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81328"/>
            <a:ext cx="8915400" cy="4525963"/>
          </a:xfrm>
        </p:spPr>
        <p:txBody>
          <a:bodyPr>
            <a:normAutofit/>
          </a:bodyPr>
          <a:lstStyle/>
          <a:p>
            <a:r>
              <a:rPr lang="en-US" dirty="0"/>
              <a:t>A method by which multiple tasks, also known as </a:t>
            </a:r>
            <a:r>
              <a:rPr lang="en-US" u="sng" dirty="0">
                <a:hlinkClick r:id="rId3" tooltip="Computer process"/>
              </a:rPr>
              <a:t>processes</a:t>
            </a:r>
            <a:r>
              <a:rPr lang="en-US" dirty="0"/>
              <a:t>, share common processing resources such as a </a:t>
            </a:r>
            <a:r>
              <a:rPr lang="en-US" u="sng" dirty="0">
                <a:hlinkClick r:id="rId4" tooltip="Central processing unit"/>
              </a:rPr>
              <a:t>CPU</a:t>
            </a:r>
            <a:endParaRPr lang="en-US" u="sng" dirty="0"/>
          </a:p>
          <a:p>
            <a:r>
              <a:rPr lang="en-US" dirty="0"/>
              <a:t>The act of reassigning a CPU from one task to another one is called a </a:t>
            </a:r>
            <a:r>
              <a:rPr lang="en-US" u="sng" dirty="0">
                <a:hlinkClick r:id="rId5" tooltip="Context switch"/>
              </a:rPr>
              <a:t>context switch</a:t>
            </a:r>
            <a:r>
              <a:rPr lang="en-US" dirty="0"/>
              <a:t>. </a:t>
            </a:r>
          </a:p>
          <a:p>
            <a:r>
              <a:rPr lang="en-US" dirty="0"/>
              <a:t> Even on computers with more than one CPU (called </a:t>
            </a:r>
            <a:r>
              <a:rPr lang="en-US" u="sng" dirty="0">
                <a:hlinkClick r:id="rId6" tooltip="Multiprocessor"/>
              </a:rPr>
              <a:t>multiprocessor</a:t>
            </a:r>
            <a:r>
              <a:rPr lang="en-US" dirty="0"/>
              <a:t> machines), multitasking allows many more tasks to be run than there are CPUs</a:t>
            </a:r>
          </a:p>
        </p:txBody>
      </p:sp>
      <p:sp>
        <p:nvSpPr>
          <p:cNvPr id="2" name="Title 1"/>
          <p:cNvSpPr>
            <a:spLocks noGrp="1"/>
          </p:cNvSpPr>
          <p:nvPr>
            <p:ph type="title"/>
          </p:nvPr>
        </p:nvSpPr>
        <p:spPr/>
        <p:txBody>
          <a:bodyPr/>
          <a:lstStyle/>
          <a:p>
            <a:pPr algn="l"/>
            <a:r>
              <a:rPr lang="en-US" b="1" dirty="0"/>
              <a:t>Multitasking</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788091"/>
          </a:xfrm>
        </p:spPr>
        <p:txBody>
          <a:bodyPr>
            <a:normAutofit lnSpcReduction="10000"/>
          </a:bodyPr>
          <a:lstStyle/>
          <a:p>
            <a:pPr lvl="0"/>
            <a:r>
              <a:rPr lang="en-GB" dirty="0"/>
              <a:t>Computer </a:t>
            </a:r>
            <a:r>
              <a:rPr lang="en-GB" b="1" dirty="0"/>
              <a:t>multiprogramming</a:t>
            </a:r>
            <a:r>
              <a:rPr lang="en-GB" dirty="0"/>
              <a:t> is the allocation of a computer system and its resources to more than one concurrent </a:t>
            </a:r>
            <a:r>
              <a:rPr lang="en-GB" i="1" dirty="0"/>
              <a:t>application</a:t>
            </a:r>
            <a:r>
              <a:rPr lang="en-GB" dirty="0"/>
              <a:t>, </a:t>
            </a:r>
            <a:r>
              <a:rPr lang="en-GB" i="1" dirty="0"/>
              <a:t>job</a:t>
            </a:r>
            <a:r>
              <a:rPr lang="en-GB" dirty="0"/>
              <a:t> or </a:t>
            </a:r>
            <a:r>
              <a:rPr lang="en-GB" i="1" dirty="0"/>
              <a:t>user</a:t>
            </a:r>
            <a:r>
              <a:rPr lang="en-GB" dirty="0"/>
              <a:t> </a:t>
            </a:r>
          </a:p>
          <a:p>
            <a:pPr lvl="0"/>
            <a:r>
              <a:rPr lang="en-US" dirty="0"/>
              <a:t>In multiprogramming systems, the running task keeps running until it performs an operation that requires waiting for an external event (e.g. reading from a tape) or until the computer's scheduler forcibly swaps the running task out of the CPU.</a:t>
            </a:r>
          </a:p>
          <a:p>
            <a:pPr lvl="0"/>
            <a:r>
              <a:rPr lang="en-US" dirty="0"/>
              <a:t> Multiprogramming systems are designed to maximize CPU usage.</a:t>
            </a:r>
          </a:p>
          <a:p>
            <a:endParaRPr lang="en-US" dirty="0"/>
          </a:p>
        </p:txBody>
      </p:sp>
      <p:sp>
        <p:nvSpPr>
          <p:cNvPr id="2" name="Title 1"/>
          <p:cNvSpPr>
            <a:spLocks noGrp="1"/>
          </p:cNvSpPr>
          <p:nvPr>
            <p:ph type="title"/>
          </p:nvPr>
        </p:nvSpPr>
        <p:spPr>
          <a:xfrm>
            <a:off x="457200" y="274638"/>
            <a:ext cx="8229600" cy="868362"/>
          </a:xfrm>
        </p:spPr>
        <p:txBody>
          <a:bodyPr/>
          <a:lstStyle/>
          <a:p>
            <a:pPr algn="l"/>
            <a:r>
              <a:rPr lang="en-US" dirty="0"/>
              <a:t>Multiprogramming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867400"/>
          </a:xfrm>
        </p:spPr>
        <p:txBody>
          <a:bodyPr>
            <a:normAutofit lnSpcReduction="10000"/>
          </a:bodyPr>
          <a:lstStyle/>
          <a:p>
            <a:r>
              <a:rPr lang="en-GB" dirty="0"/>
              <a:t>The use of multiprogramming was enhanced by the arrival of </a:t>
            </a:r>
            <a:r>
              <a:rPr lang="en-GB" dirty="0">
                <a:hlinkClick r:id="rId2" action="ppaction://hlinkfile" tooltip="Virtual memory"/>
              </a:rPr>
              <a:t>virtual memory</a:t>
            </a:r>
            <a:r>
              <a:rPr lang="en-GB" dirty="0"/>
              <a:t> and </a:t>
            </a:r>
            <a:r>
              <a:rPr lang="en-GB" dirty="0">
                <a:hlinkClick r:id="rId3" action="ppaction://hlinkfile" tooltip="Virtual machine"/>
              </a:rPr>
              <a:t>virtual machine</a:t>
            </a:r>
            <a:r>
              <a:rPr lang="en-GB" dirty="0"/>
              <a:t> technology, which enabled individual programs to make use of memory and operating system resources as if other concurrently running programs were, for all practical purposes, non-existent and invisible to them.</a:t>
            </a:r>
          </a:p>
          <a:p>
            <a:r>
              <a:rPr lang="en-GB" dirty="0"/>
              <a:t>Multiprogramming should be differentiated from multi-tasking since </a:t>
            </a:r>
            <a:r>
              <a:rPr lang="en-GB" i="1" dirty="0"/>
              <a:t>not all</a:t>
            </a:r>
            <a:r>
              <a:rPr lang="en-GB" dirty="0"/>
              <a:t> multiprogramming entails—or has the capability for-- "true" multi-tasking.</a:t>
            </a:r>
          </a:p>
          <a:p>
            <a:r>
              <a:rPr lang="en-GB" dirty="0"/>
              <a:t>This is the case even though the use of multi-tasking generally implies the use of some multiprogramming methods</a:t>
            </a:r>
          </a:p>
        </p:txBody>
      </p:sp>
      <p:sp>
        <p:nvSpPr>
          <p:cNvPr id="3" name="Title 2"/>
          <p:cNvSpPr>
            <a:spLocks noGrp="1"/>
          </p:cNvSpPr>
          <p:nvPr>
            <p:ph type="title"/>
          </p:nvPr>
        </p:nvSpPr>
        <p:spPr>
          <a:xfrm>
            <a:off x="457200" y="274638"/>
            <a:ext cx="8229600" cy="792162"/>
          </a:xfrm>
        </p:spPr>
        <p:txBody>
          <a:bodyPr>
            <a:normAutofit/>
          </a:bodyPr>
          <a:lstStyle/>
          <a:p>
            <a:r>
              <a:rPr lang="en-US" sz="3500" dirty="0"/>
              <a:t>Multiprogramming</a:t>
            </a:r>
            <a:endParaRPr lang="en-GB" sz="35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143000"/>
            <a:ext cx="8686800" cy="5410200"/>
          </a:xfrm>
        </p:spPr>
        <p:txBody>
          <a:bodyPr>
            <a:normAutofit fontScale="92500" lnSpcReduction="10000"/>
          </a:bodyPr>
          <a:lstStyle/>
          <a:p>
            <a:r>
              <a:rPr lang="en-GB" dirty="0"/>
              <a:t>In this context, the root word "program" does not necessarily refer to a compiled application, rather, any set of commands submitted for execution by a user or operator</a:t>
            </a:r>
          </a:p>
          <a:p>
            <a:r>
              <a:rPr lang="en-GB" dirty="0"/>
              <a:t>Such "program" could include a script or </a:t>
            </a:r>
            <a:r>
              <a:rPr lang="en-GB" dirty="0">
                <a:hlinkClick r:id="rId2" action="ppaction://hlinkfile" tooltip="Job control"/>
              </a:rPr>
              <a:t>job control stream</a:t>
            </a:r>
            <a:r>
              <a:rPr lang="en-GB" dirty="0"/>
              <a:t> and any included calls to </a:t>
            </a:r>
            <a:r>
              <a:rPr lang="en-GB" dirty="0">
                <a:hlinkClick r:id="rId3" action="ppaction://hlinkfile" tooltip="Macro-instructions (Seite nicht vorhanden)"/>
              </a:rPr>
              <a:t>macro-instructions</a:t>
            </a:r>
            <a:r>
              <a:rPr lang="en-GB" dirty="0"/>
              <a:t>, </a:t>
            </a:r>
            <a:r>
              <a:rPr lang="en-GB" dirty="0">
                <a:hlinkClick r:id="rId4" action="ppaction://hlinkfile" tooltip="System utility"/>
              </a:rPr>
              <a:t>system utilities</a:t>
            </a:r>
            <a:r>
              <a:rPr lang="en-GB" dirty="0"/>
              <a:t> or </a:t>
            </a:r>
            <a:r>
              <a:rPr lang="en-GB" dirty="0">
                <a:hlinkClick r:id="rId5" action="ppaction://hlinkfile" tooltip="Application program"/>
              </a:rPr>
              <a:t>application program</a:t>
            </a:r>
            <a:r>
              <a:rPr lang="en-GB" dirty="0"/>
              <a:t> modules</a:t>
            </a:r>
          </a:p>
          <a:p>
            <a:r>
              <a:rPr lang="en-GB" dirty="0"/>
              <a:t>A program generally comprises numerous </a:t>
            </a:r>
            <a:r>
              <a:rPr lang="en-GB" i="1" dirty="0"/>
              <a:t>tasks</a:t>
            </a:r>
            <a:r>
              <a:rPr lang="en-GB" dirty="0"/>
              <a:t>, a task being a relatively small group of processor instructions which together achieve a definable logical step in the completion of a job or the execution of a continuous-running application program.</a:t>
            </a:r>
          </a:p>
        </p:txBody>
      </p:sp>
      <p:sp>
        <p:nvSpPr>
          <p:cNvPr id="3" name="Title 2"/>
          <p:cNvSpPr>
            <a:spLocks noGrp="1"/>
          </p:cNvSpPr>
          <p:nvPr>
            <p:ph type="title"/>
          </p:nvPr>
        </p:nvSpPr>
        <p:spPr>
          <a:xfrm>
            <a:off x="457200" y="274638"/>
            <a:ext cx="8229600" cy="868362"/>
          </a:xfrm>
        </p:spPr>
        <p:txBody>
          <a:bodyPr>
            <a:normAutofit/>
          </a:bodyPr>
          <a:lstStyle/>
          <a:p>
            <a:r>
              <a:rPr lang="en-US" sz="3500" dirty="0"/>
              <a:t>Multiprogramming</a:t>
            </a:r>
            <a:endParaRPr lang="en-GB" sz="35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914400"/>
            <a:ext cx="8229600" cy="5181600"/>
          </a:xfrm>
        </p:spPr>
        <p:txBody>
          <a:bodyPr>
            <a:normAutofit/>
          </a:bodyPr>
          <a:lstStyle/>
          <a:p>
            <a:r>
              <a:rPr lang="en-GB" dirty="0"/>
              <a:t>A context switch is the process of storing and restoring the state (context) of a CPU such that multiple processes can share a single CPU resource. </a:t>
            </a:r>
          </a:p>
          <a:p>
            <a:r>
              <a:rPr lang="en-GB" dirty="0"/>
              <a:t>In a context switch the contents of one process are saved and the contents of the other process are loaded into memory</a:t>
            </a:r>
          </a:p>
          <a:p>
            <a:r>
              <a:rPr lang="en-GB" dirty="0"/>
              <a:t>A context switch can mean a register context switch, a task context switch, thread context switch, or a process context switch. </a:t>
            </a:r>
          </a:p>
          <a:p>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GB" dirty="0"/>
              <a:t>Context Switch</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638800"/>
          </a:xfrm>
        </p:spPr>
        <p:txBody>
          <a:bodyPr>
            <a:normAutofit/>
          </a:bodyPr>
          <a:lstStyle/>
          <a:p>
            <a:r>
              <a:rPr lang="en-GB" dirty="0"/>
              <a:t>IPC is a set of techniques for the exchange of data among multiple threads in one or more processes. </a:t>
            </a:r>
          </a:p>
          <a:p>
            <a:r>
              <a:rPr lang="en-GB" dirty="0"/>
              <a:t>Processes may be running on one or more computers connected by a network.</a:t>
            </a:r>
          </a:p>
          <a:p>
            <a:r>
              <a:rPr lang="en-GB" dirty="0"/>
              <a:t>IPC techniques are divided into methods for message passing, synchronization, shared memory, and remote procedure calls (RPC). </a:t>
            </a:r>
          </a:p>
          <a:p>
            <a:r>
              <a:rPr lang="en-GB" dirty="0"/>
              <a:t>The method of IPC used may vary based on the bandwidth and latency of communication between the threads, and the type of data being communicated</a:t>
            </a:r>
            <a:endParaRPr lang="en-US" dirty="0"/>
          </a:p>
        </p:txBody>
      </p:sp>
      <p:sp>
        <p:nvSpPr>
          <p:cNvPr id="3" name="Title 2"/>
          <p:cNvSpPr>
            <a:spLocks noGrp="1"/>
          </p:cNvSpPr>
          <p:nvPr>
            <p:ph type="title"/>
          </p:nvPr>
        </p:nvSpPr>
        <p:spPr>
          <a:xfrm>
            <a:off x="457200" y="274638"/>
            <a:ext cx="8229600" cy="715962"/>
          </a:xfrm>
        </p:spPr>
        <p:txBody>
          <a:bodyPr>
            <a:normAutofit fontScale="90000"/>
          </a:bodyPr>
          <a:lstStyle/>
          <a:p>
            <a:r>
              <a:rPr lang="en-GB" dirty="0" err="1"/>
              <a:t>Interprocess</a:t>
            </a:r>
            <a:r>
              <a:rPr lang="en-GB" dirty="0"/>
              <a:t> Communication(IPC) </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562600"/>
          </a:xfrm>
        </p:spPr>
        <p:txBody>
          <a:bodyPr>
            <a:normAutofit/>
          </a:bodyPr>
          <a:lstStyle/>
          <a:p>
            <a:r>
              <a:rPr lang="en-GB" sz="3600" dirty="0"/>
              <a:t>There are several reasons for providing an environment that allows process cooperation:</a:t>
            </a:r>
            <a:endParaRPr lang="en-US" sz="3600" dirty="0"/>
          </a:p>
          <a:p>
            <a:pPr lvl="2"/>
            <a:r>
              <a:rPr lang="en-GB" sz="3000" dirty="0"/>
              <a:t>Information sharing</a:t>
            </a:r>
            <a:endParaRPr lang="en-US" sz="3000" dirty="0"/>
          </a:p>
          <a:p>
            <a:pPr lvl="2"/>
            <a:r>
              <a:rPr lang="en-GB" sz="3000" dirty="0"/>
              <a:t>Computation speedup</a:t>
            </a:r>
            <a:endParaRPr lang="en-US" sz="3000" dirty="0"/>
          </a:p>
          <a:p>
            <a:pPr lvl="2"/>
            <a:r>
              <a:rPr lang="en-GB" sz="3000" dirty="0"/>
              <a:t>Modularity</a:t>
            </a:r>
            <a:endParaRPr lang="en-US" sz="3000" dirty="0"/>
          </a:p>
          <a:p>
            <a:pPr lvl="2"/>
            <a:r>
              <a:rPr lang="en-GB" sz="3000" dirty="0"/>
              <a:t>Convenience</a:t>
            </a:r>
          </a:p>
          <a:p>
            <a:r>
              <a:rPr lang="en-GB" sz="3600" dirty="0"/>
              <a:t>IPC may also be referred to as Inter-thread communication and Inter-application communication</a:t>
            </a:r>
            <a:endParaRPr lang="en-US" sz="3600" dirty="0"/>
          </a:p>
        </p:txBody>
      </p:sp>
      <p:sp>
        <p:nvSpPr>
          <p:cNvPr id="3" name="Title 2"/>
          <p:cNvSpPr>
            <a:spLocks noGrp="1"/>
          </p:cNvSpPr>
          <p:nvPr>
            <p:ph type="title"/>
          </p:nvPr>
        </p:nvSpPr>
        <p:spPr>
          <a:xfrm>
            <a:off x="457200" y="274638"/>
            <a:ext cx="8229600" cy="792162"/>
          </a:xfrm>
        </p:spPr>
        <p:txBody>
          <a:bodyPr>
            <a:normAutofit/>
          </a:bodyPr>
          <a:lstStyle/>
          <a:p>
            <a:r>
              <a:rPr lang="en-US" dirty="0"/>
              <a:t>IPC</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486400"/>
          </a:xfrm>
        </p:spPr>
        <p:txBody>
          <a:bodyPr>
            <a:normAutofit/>
          </a:bodyPr>
          <a:lstStyle/>
          <a:p>
            <a:r>
              <a:rPr lang="en-GB" dirty="0"/>
              <a:t>A pipe is a form of </a:t>
            </a:r>
            <a:r>
              <a:rPr lang="en-GB" u="sng" dirty="0"/>
              <a:t>redirection</a:t>
            </a:r>
            <a:r>
              <a:rPr lang="en-GB" dirty="0"/>
              <a:t> that is used in </a:t>
            </a:r>
            <a:r>
              <a:rPr lang="en-GB" dirty="0">
                <a:hlinkClick r:id="rId2"/>
              </a:rPr>
              <a:t>Linux</a:t>
            </a:r>
            <a:r>
              <a:rPr lang="en-GB" dirty="0"/>
              <a:t> and other </a:t>
            </a:r>
            <a:r>
              <a:rPr lang="en-GB" u="sng" dirty="0"/>
              <a:t>Unix-like</a:t>
            </a:r>
            <a:r>
              <a:rPr lang="en-GB" dirty="0"/>
              <a:t> operating systems to send the output of one program to another program for further processing. </a:t>
            </a:r>
          </a:p>
          <a:p>
            <a:r>
              <a:rPr lang="en-GB" dirty="0"/>
              <a:t>Redirection is the transferring of </a:t>
            </a:r>
            <a:r>
              <a:rPr lang="en-GB" u="sng" dirty="0"/>
              <a:t>standard output</a:t>
            </a:r>
            <a:r>
              <a:rPr lang="en-GB" dirty="0"/>
              <a:t> to some other destination, such as another program, a </a:t>
            </a:r>
            <a:r>
              <a:rPr lang="en-GB" u="sng" dirty="0"/>
              <a:t>file</a:t>
            </a:r>
            <a:r>
              <a:rPr lang="en-GB" dirty="0"/>
              <a:t> or a printer, instead of the display monitor(default destination).</a:t>
            </a:r>
          </a:p>
          <a:p>
            <a:r>
              <a:rPr lang="en-GB" dirty="0"/>
              <a:t>Pipes are used to create what can be visualized as a pipeline of commands, which is a temporary direct connection between two or more simple programs</a:t>
            </a:r>
            <a:endParaRPr lang="en-US" dirty="0"/>
          </a:p>
        </p:txBody>
      </p:sp>
      <p:sp>
        <p:nvSpPr>
          <p:cNvPr id="3" name="Title 2"/>
          <p:cNvSpPr>
            <a:spLocks noGrp="1"/>
          </p:cNvSpPr>
          <p:nvPr>
            <p:ph type="title"/>
          </p:nvPr>
        </p:nvSpPr>
        <p:spPr>
          <a:xfrm>
            <a:off x="457200" y="274638"/>
            <a:ext cx="8229600" cy="639762"/>
          </a:xfrm>
        </p:spPr>
        <p:txBody>
          <a:bodyPr>
            <a:normAutofit fontScale="90000"/>
          </a:bodyPr>
          <a:lstStyle/>
          <a:p>
            <a:r>
              <a:rPr lang="en-GB" dirty="0"/>
              <a:t>Pipes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8229600" cy="4525963"/>
          </a:xfrm>
        </p:spPr>
        <p:txBody>
          <a:bodyPr>
            <a:normAutofit fontScale="92500"/>
          </a:bodyPr>
          <a:lstStyle/>
          <a:p>
            <a:pPr>
              <a:buNone/>
            </a:pPr>
            <a:r>
              <a:rPr lang="en-GB" dirty="0"/>
              <a:t>1. What is a process?</a:t>
            </a:r>
            <a:endParaRPr lang="en-US" dirty="0"/>
          </a:p>
          <a:p>
            <a:pPr>
              <a:buNone/>
            </a:pPr>
            <a:r>
              <a:rPr lang="en-GB" dirty="0"/>
              <a:t> </a:t>
            </a:r>
            <a:endParaRPr lang="en-US" dirty="0"/>
          </a:p>
          <a:p>
            <a:pPr>
              <a:buNone/>
            </a:pPr>
            <a:r>
              <a:rPr lang="en-GB" dirty="0"/>
              <a:t>2. Describe the primary process states.</a:t>
            </a:r>
            <a:endParaRPr lang="en-US" dirty="0"/>
          </a:p>
          <a:p>
            <a:pPr>
              <a:buNone/>
            </a:pPr>
            <a:r>
              <a:rPr lang="en-GB" dirty="0"/>
              <a:t> </a:t>
            </a:r>
            <a:endParaRPr lang="en-US" dirty="0"/>
          </a:p>
          <a:p>
            <a:pPr>
              <a:buNone/>
            </a:pPr>
            <a:r>
              <a:rPr lang="en-GB" dirty="0"/>
              <a:t>3. Differentiate between a </a:t>
            </a:r>
            <a:r>
              <a:rPr lang="en-GB" b="1" i="1" dirty="0"/>
              <a:t>Blocked</a:t>
            </a:r>
            <a:r>
              <a:rPr lang="en-GB" dirty="0"/>
              <a:t> Process and a </a:t>
            </a:r>
            <a:r>
              <a:rPr lang="en-GB" b="1" i="1" dirty="0"/>
              <a:t>Waiting</a:t>
            </a:r>
            <a:r>
              <a:rPr lang="en-GB" dirty="0"/>
              <a:t> Process</a:t>
            </a:r>
            <a:endParaRPr lang="en-US" dirty="0"/>
          </a:p>
          <a:p>
            <a:pPr>
              <a:buNone/>
            </a:pPr>
            <a:r>
              <a:rPr lang="en-GB" dirty="0"/>
              <a:t> </a:t>
            </a:r>
            <a:endParaRPr lang="en-US" dirty="0"/>
          </a:p>
          <a:p>
            <a:pPr>
              <a:buNone/>
            </a:pPr>
            <a:r>
              <a:rPr lang="en-GB" dirty="0"/>
              <a:t>4. What does it mean for a process to be a </a:t>
            </a:r>
            <a:r>
              <a:rPr lang="en-GB" b="1" i="1" dirty="0"/>
              <a:t>Zombie</a:t>
            </a:r>
          </a:p>
          <a:p>
            <a:pPr>
              <a:buNone/>
            </a:pPr>
            <a:endParaRPr lang="en-GB" b="1" i="1" dirty="0"/>
          </a:p>
          <a:p>
            <a:pPr>
              <a:buNone/>
            </a:pPr>
            <a:r>
              <a:rPr lang="en-GB" b="1" i="1" dirty="0"/>
              <a:t> </a:t>
            </a:r>
            <a:endParaRPr lang="en-US" dirty="0"/>
          </a:p>
          <a:p>
            <a:endParaRPr lang="en-US" dirty="0"/>
          </a:p>
        </p:txBody>
      </p:sp>
      <p:sp>
        <p:nvSpPr>
          <p:cNvPr id="3" name="Title 2"/>
          <p:cNvSpPr>
            <a:spLocks noGrp="1"/>
          </p:cNvSpPr>
          <p:nvPr>
            <p:ph type="title"/>
          </p:nvPr>
        </p:nvSpPr>
        <p:spPr>
          <a:xfrm>
            <a:off x="457200" y="274638"/>
            <a:ext cx="8229600" cy="944562"/>
          </a:xfrm>
        </p:spPr>
        <p:txBody>
          <a:bodyPr/>
          <a:lstStyle/>
          <a:p>
            <a:r>
              <a:rPr lang="en-GB" dirty="0"/>
              <a:t>Self Assessment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Introduction</a:t>
            </a:r>
          </a:p>
        </p:txBody>
      </p:sp>
      <p:sp>
        <p:nvSpPr>
          <p:cNvPr id="3" name="Content Placeholder 2"/>
          <p:cNvSpPr>
            <a:spLocks noGrp="1"/>
          </p:cNvSpPr>
          <p:nvPr>
            <p:ph idx="1"/>
          </p:nvPr>
        </p:nvSpPr>
        <p:spPr>
          <a:xfrm>
            <a:off x="152400" y="1272382"/>
            <a:ext cx="8860632" cy="5135562"/>
          </a:xfrm>
        </p:spPr>
        <p:txBody>
          <a:bodyPr>
            <a:normAutofit/>
          </a:bodyPr>
          <a:lstStyle/>
          <a:p>
            <a:r>
              <a:rPr lang="en-US" sz="2800" dirty="0"/>
              <a:t>Linux is one of multi-user and multiprocessing operating systems,</a:t>
            </a:r>
          </a:p>
          <a:p>
            <a:r>
              <a:rPr lang="en-US" sz="2800" dirty="0"/>
              <a:t>Linux has its solution to the system resource management. </a:t>
            </a:r>
          </a:p>
          <a:p>
            <a:r>
              <a:rPr lang="en-US" sz="2800" dirty="0"/>
              <a:t>Linux kernel handles almost all the basic issues related to process management, memory management, file system, and I/O system, and provide well-defined system programs that have the clear-cut assignment of responsibility in order to allow user programs to call them with system calls</a:t>
            </a:r>
          </a:p>
        </p:txBody>
      </p:sp>
      <p:sp>
        <p:nvSpPr>
          <p:cNvPr id="4" name="Slide Number Placeholder 3"/>
          <p:cNvSpPr>
            <a:spLocks noGrp="1"/>
          </p:cNvSpPr>
          <p:nvPr>
            <p:ph type="sldNum" sz="quarter" idx="11"/>
          </p:nvPr>
        </p:nvSpPr>
        <p:spPr/>
        <p:txBody>
          <a:bodyPr/>
          <a:lstStyle/>
          <a:p>
            <a:fld id="{F8ECD38D-188D-448F-B182-287BB7128A2D}" type="slidenum">
              <a:rPr lang="en-GB" smtClean="0"/>
              <a:pPr/>
              <a:t>4</a:t>
            </a:fld>
            <a:endParaRPr lang="en-GB"/>
          </a:p>
        </p:txBody>
      </p:sp>
      <p:sp>
        <p:nvSpPr>
          <p:cNvPr id="5" name="Date Placeholder 4"/>
          <p:cNvSpPr>
            <a:spLocks noGrp="1"/>
          </p:cNvSpPr>
          <p:nvPr>
            <p:ph type="dt" sz="half" idx="12"/>
          </p:nvPr>
        </p:nvSpPr>
        <p:spPr/>
        <p:txBody>
          <a:bodyPr/>
          <a:lstStyle/>
          <a:p>
            <a:fld id="{DB415C81-15E4-4C8F-92D8-9911303F60D5}" type="datetime1">
              <a:rPr lang="en-GB" smtClean="0"/>
              <a:pPr/>
              <a:t>11/03/2021</a:t>
            </a:fld>
            <a:endParaRPr lang="en-GB"/>
          </a:p>
        </p:txBody>
      </p:sp>
    </p:spTree>
    <p:extLst>
      <p:ext uri="{BB962C8B-B14F-4D97-AF65-F5344CB8AC3E}">
        <p14:creationId xmlns:p14="http://schemas.microsoft.com/office/powerpoint/2010/main" val="316798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102034"/>
          </a:xfrm>
        </p:spPr>
        <p:txBody>
          <a:bodyPr>
            <a:normAutofit fontScale="25000" lnSpcReduction="20000"/>
          </a:bodyPr>
          <a:lstStyle/>
          <a:p>
            <a:pPr>
              <a:lnSpc>
                <a:spcPct val="200000"/>
              </a:lnSpc>
            </a:pPr>
            <a:r>
              <a:rPr lang="en-GB" sz="9600" dirty="0"/>
              <a:t>A process is an instance of a computer program, consisting of one or more threads, that is being sequentially executed by a computer system that has the ability to run several computer programs concurrently.</a:t>
            </a:r>
          </a:p>
          <a:p>
            <a:pPr>
              <a:lnSpc>
                <a:spcPct val="200000"/>
              </a:lnSpc>
            </a:pPr>
            <a:r>
              <a:rPr lang="en-US" sz="9600" b="0" i="0" dirty="0">
                <a:solidFill>
                  <a:srgbClr val="111111"/>
                </a:solidFill>
                <a:effectLst/>
              </a:rPr>
              <a:t>A thread of </a:t>
            </a:r>
            <a:r>
              <a:rPr lang="en-US" sz="11200" b="0" i="0" dirty="0">
                <a:solidFill>
                  <a:srgbClr val="111111"/>
                </a:solidFill>
                <a:effectLst/>
              </a:rPr>
              <a:t>execution</a:t>
            </a:r>
            <a:r>
              <a:rPr lang="en-US" sz="9600" b="0" i="0" dirty="0">
                <a:solidFill>
                  <a:srgbClr val="111111"/>
                </a:solidFill>
                <a:effectLst/>
              </a:rPr>
              <a:t> is often regarded as the smallest unit of processing that a scheduler works on.</a:t>
            </a:r>
            <a:endParaRPr lang="en-GB" sz="9600" dirty="0"/>
          </a:p>
          <a:p>
            <a:endParaRPr lang="en-US" dirty="0"/>
          </a:p>
        </p:txBody>
      </p:sp>
      <p:sp>
        <p:nvSpPr>
          <p:cNvPr id="3" name="Title 2"/>
          <p:cNvSpPr>
            <a:spLocks noGrp="1"/>
          </p:cNvSpPr>
          <p:nvPr>
            <p:ph type="title"/>
          </p:nvPr>
        </p:nvSpPr>
        <p:spPr/>
        <p:txBody>
          <a:bodyPr/>
          <a:lstStyle/>
          <a:p>
            <a:pPr lvl="1">
              <a:lnSpc>
                <a:spcPct val="150000"/>
              </a:lnSpc>
            </a:pPr>
            <a:r>
              <a:rPr lang="en-GB" b="1" dirty="0"/>
              <a:t> </a:t>
            </a:r>
            <a:r>
              <a:rPr lang="en-GB" sz="4400" b="1" dirty="0"/>
              <a:t>Definition of a Process</a:t>
            </a:r>
            <a:endParaRPr lang="en-US" sz="4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838200"/>
            <a:ext cx="8839200" cy="5867400"/>
          </a:xfrm>
        </p:spPr>
        <p:txBody>
          <a:bodyPr/>
          <a:lstStyle/>
          <a:p>
            <a:r>
              <a:rPr lang="en-US" dirty="0"/>
              <a:t>In a very basic form, Linux process can be visualized as running instance of a program. </a:t>
            </a:r>
          </a:p>
          <a:p>
            <a:r>
              <a:rPr lang="en-US" dirty="0"/>
              <a:t>Processes are fundamental to Linux as each and every work done by the OS is done in terms of and by the processes.</a:t>
            </a:r>
          </a:p>
          <a:p>
            <a:pPr marL="109728" indent="0">
              <a:buNone/>
            </a:pPr>
            <a:endParaRPr lang="en-US" dirty="0"/>
          </a:p>
          <a:p>
            <a:r>
              <a:rPr lang="en-US" dirty="0"/>
              <a:t>This is because any work that is intended to be done requires system resources ( that are provided by kernel)</a:t>
            </a:r>
          </a:p>
        </p:txBody>
      </p:sp>
      <p:sp>
        <p:nvSpPr>
          <p:cNvPr id="3" name="Title 2"/>
          <p:cNvSpPr>
            <a:spLocks noGrp="1"/>
          </p:cNvSpPr>
          <p:nvPr>
            <p:ph type="title"/>
          </p:nvPr>
        </p:nvSpPr>
        <p:spPr>
          <a:xfrm>
            <a:off x="457200" y="274638"/>
            <a:ext cx="8229600" cy="944562"/>
          </a:xfrm>
        </p:spPr>
        <p:txBody>
          <a:bodyPr>
            <a:normAutofit fontScale="90000"/>
          </a:bodyPr>
          <a:lstStyle/>
          <a:p>
            <a:r>
              <a:rPr lang="en-US" b="0" dirty="0">
                <a:effectLst/>
              </a:rPr>
              <a:t>Linux Processes</a:t>
            </a:r>
            <a:br>
              <a:rPr lang="en-US" b="0" dirty="0">
                <a:effectLst/>
              </a:rPr>
            </a:br>
            <a:endParaRPr lang="en-US" dirty="0"/>
          </a:p>
        </p:txBody>
      </p:sp>
    </p:spTree>
    <p:extLst>
      <p:ext uri="{BB962C8B-B14F-4D97-AF65-F5344CB8AC3E}">
        <p14:creationId xmlns:p14="http://schemas.microsoft.com/office/powerpoint/2010/main" val="3765981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305800" cy="5105400"/>
          </a:xfrm>
        </p:spPr>
        <p:txBody>
          <a:bodyPr>
            <a:noAutofit/>
          </a:bodyPr>
          <a:lstStyle/>
          <a:p>
            <a:pPr>
              <a:lnSpc>
                <a:spcPct val="150000"/>
              </a:lnSpc>
            </a:pPr>
            <a:r>
              <a:rPr lang="en-GB" sz="2400" dirty="0"/>
              <a:t>A program is a set of machine code instructions and data stored in an executable image on disk and is, as such, a passive entity;</a:t>
            </a:r>
          </a:p>
          <a:p>
            <a:pPr>
              <a:lnSpc>
                <a:spcPct val="150000"/>
              </a:lnSpc>
            </a:pPr>
            <a:r>
              <a:rPr lang="en-GB" sz="2400" dirty="0"/>
              <a:t> A process can be thought of as a computer program in action.</a:t>
            </a:r>
          </a:p>
          <a:p>
            <a:pPr>
              <a:lnSpc>
                <a:spcPct val="150000"/>
              </a:lnSpc>
            </a:pPr>
            <a:r>
              <a:rPr lang="en-GB" sz="2400" dirty="0"/>
              <a:t>Several processes may be associated with the same program; for example, opening up several instances of the same program often means more than one process is being executed. </a:t>
            </a:r>
            <a:endParaRPr lang="en-US" sz="2400" dirty="0"/>
          </a:p>
          <a:p>
            <a:pPr>
              <a:lnSpc>
                <a:spcPct val="150000"/>
              </a:lnSpc>
            </a:pPr>
            <a:endParaRPr lang="en-US" sz="2000" b="1" dirty="0"/>
          </a:p>
        </p:txBody>
      </p:sp>
      <p:sp>
        <p:nvSpPr>
          <p:cNvPr id="3" name="Title 2"/>
          <p:cNvSpPr>
            <a:spLocks noGrp="1"/>
          </p:cNvSpPr>
          <p:nvPr>
            <p:ph type="title"/>
          </p:nvPr>
        </p:nvSpPr>
        <p:spPr/>
        <p:txBody>
          <a:bodyPr/>
          <a:lstStyle/>
          <a:p>
            <a:r>
              <a:rPr lang="en-GB" sz="4000" dirty="0"/>
              <a:t>Process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9763" y="1417638"/>
            <a:ext cx="8327037" cy="4855564"/>
          </a:xfrm>
        </p:spPr>
        <p:txBody>
          <a:bodyPr>
            <a:normAutofit/>
          </a:bodyPr>
          <a:lstStyle/>
          <a:p>
            <a:r>
              <a:rPr lang="en-US" dirty="0"/>
              <a:t>A </a:t>
            </a:r>
            <a:r>
              <a:rPr lang="en-US" b="1" dirty="0"/>
              <a:t>thread of execution</a:t>
            </a:r>
            <a:r>
              <a:rPr lang="en-US" dirty="0"/>
              <a:t> is the smallest unit of processing that can be </a:t>
            </a:r>
            <a:r>
              <a:rPr lang="en-US" dirty="0">
                <a:hlinkClick r:id="rId2"/>
              </a:rPr>
              <a:t>scheduled</a:t>
            </a:r>
            <a:r>
              <a:rPr lang="en-US" dirty="0"/>
              <a:t> by an </a:t>
            </a:r>
            <a:r>
              <a:rPr lang="en-US" dirty="0">
                <a:hlinkClick r:id="rId3"/>
              </a:rPr>
              <a:t>operating system</a:t>
            </a:r>
            <a:r>
              <a:rPr lang="en-US" dirty="0"/>
              <a:t>.</a:t>
            </a:r>
          </a:p>
          <a:p>
            <a:r>
              <a:rPr lang="en-US" dirty="0"/>
              <a:t>The implementation of threads and </a:t>
            </a:r>
            <a:r>
              <a:rPr lang="en-US" dirty="0">
                <a:hlinkClick r:id="rId4"/>
              </a:rPr>
              <a:t>processes</a:t>
            </a:r>
            <a:r>
              <a:rPr lang="en-US" dirty="0"/>
              <a:t> differs from one </a:t>
            </a:r>
            <a:r>
              <a:rPr lang="en-US" dirty="0">
                <a:hlinkClick r:id="rId3"/>
              </a:rPr>
              <a:t>operating system</a:t>
            </a:r>
            <a:r>
              <a:rPr lang="en-US" dirty="0"/>
              <a:t> to another, but in most cases, a thread is contained inside a process</a:t>
            </a:r>
          </a:p>
          <a:p>
            <a:r>
              <a:rPr lang="en-US" dirty="0"/>
              <a:t>Multiple threads can exist within the same process and share resources such as </a:t>
            </a:r>
            <a:r>
              <a:rPr lang="en-US" u="sng" dirty="0">
                <a:hlinkClick r:id="rId5"/>
              </a:rPr>
              <a:t>memory</a:t>
            </a:r>
            <a:r>
              <a:rPr lang="en-US" dirty="0"/>
              <a:t>, while different </a:t>
            </a:r>
            <a:r>
              <a:rPr lang="en-US" u="sng" dirty="0">
                <a:hlinkClick r:id="rId4"/>
              </a:rPr>
              <a:t>processes</a:t>
            </a:r>
            <a:r>
              <a:rPr lang="en-US" dirty="0"/>
              <a:t> do not share these resources</a:t>
            </a:r>
          </a:p>
        </p:txBody>
      </p:sp>
      <p:sp>
        <p:nvSpPr>
          <p:cNvPr id="3" name="Title 2"/>
          <p:cNvSpPr>
            <a:spLocks noGrp="1"/>
          </p:cNvSpPr>
          <p:nvPr>
            <p:ph type="title"/>
          </p:nvPr>
        </p:nvSpPr>
        <p:spPr/>
        <p:txBody>
          <a:bodyPr/>
          <a:lstStyle/>
          <a:p>
            <a:r>
              <a:rPr lang="en-US" dirty="0"/>
              <a:t>Threads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143000"/>
            <a:ext cx="8839200" cy="5486400"/>
          </a:xfrm>
        </p:spPr>
        <p:txBody>
          <a:bodyPr>
            <a:normAutofit/>
          </a:bodyPr>
          <a:lstStyle/>
          <a:p>
            <a:r>
              <a:rPr lang="en-US" sz="3100" dirty="0"/>
              <a:t>In computer architecture, multithreading is the ability of a central processing unit (CPU) or a single core in a multi-core processor to execute multiple processes or threads concurrently, appropriately supported by the operating system. </a:t>
            </a:r>
          </a:p>
          <a:p>
            <a:pPr marL="109728" indent="0">
              <a:buNone/>
            </a:pPr>
            <a:endParaRPr lang="en-US" sz="3100" dirty="0"/>
          </a:p>
          <a:p>
            <a:r>
              <a:rPr lang="en-US" sz="3100" dirty="0"/>
              <a:t>This approach differs from multiprocessing, as with multithreading the processes and threads have to share the resources of a single or multiple cores</a:t>
            </a:r>
          </a:p>
        </p:txBody>
      </p:sp>
      <p:sp>
        <p:nvSpPr>
          <p:cNvPr id="3" name="Title 2"/>
          <p:cNvSpPr>
            <a:spLocks noGrp="1"/>
          </p:cNvSpPr>
          <p:nvPr>
            <p:ph type="title"/>
          </p:nvPr>
        </p:nvSpPr>
        <p:spPr/>
        <p:txBody>
          <a:bodyPr/>
          <a:lstStyle/>
          <a:p>
            <a:r>
              <a:rPr lang="en-US" dirty="0"/>
              <a:t>Multithreading</a:t>
            </a:r>
          </a:p>
        </p:txBody>
      </p:sp>
    </p:spTree>
    <p:extLst>
      <p:ext uri="{BB962C8B-B14F-4D97-AF65-F5344CB8AC3E}">
        <p14:creationId xmlns:p14="http://schemas.microsoft.com/office/powerpoint/2010/main" val="791536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16107</TotalTime>
  <Words>2427</Words>
  <Application>Microsoft Office PowerPoint</Application>
  <PresentationFormat>On-screen Show (4:3)</PresentationFormat>
  <Paragraphs>179</Paragraphs>
  <Slides>39</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Lucida Sans Unicode</vt:lpstr>
      <vt:lpstr>Times New Roman</vt:lpstr>
      <vt:lpstr>Verdana</vt:lpstr>
      <vt:lpstr>Wingdings</vt:lpstr>
      <vt:lpstr>Wingdings 2</vt:lpstr>
      <vt:lpstr>Wingdings 3</vt:lpstr>
      <vt:lpstr>Concourse</vt:lpstr>
      <vt:lpstr>PROCESSES IN LINUX</vt:lpstr>
      <vt:lpstr>Unit content</vt:lpstr>
      <vt:lpstr>Objective</vt:lpstr>
      <vt:lpstr>Introduction</vt:lpstr>
      <vt:lpstr> Definition of a Process</vt:lpstr>
      <vt:lpstr>Linux Processes </vt:lpstr>
      <vt:lpstr>Process</vt:lpstr>
      <vt:lpstr>Threads</vt:lpstr>
      <vt:lpstr>Multithreading</vt:lpstr>
      <vt:lpstr>Multithreading</vt:lpstr>
      <vt:lpstr>Time-sharing(1)</vt:lpstr>
      <vt:lpstr>Time-sharing(2)</vt:lpstr>
      <vt:lpstr>Time Sharing</vt:lpstr>
      <vt:lpstr>PowerPoint Presentation</vt:lpstr>
      <vt:lpstr>Process</vt:lpstr>
      <vt:lpstr>Processes</vt:lpstr>
      <vt:lpstr>Processes</vt:lpstr>
      <vt:lpstr>Processes</vt:lpstr>
      <vt:lpstr>Processes</vt:lpstr>
      <vt:lpstr>Processes</vt:lpstr>
      <vt:lpstr>Three basic Process States.</vt:lpstr>
      <vt:lpstr>PowerPoint Presentation</vt:lpstr>
      <vt:lpstr>A typical Linux Process</vt:lpstr>
      <vt:lpstr>PowerPoint Presentation</vt:lpstr>
      <vt:lpstr>PowerPoint Presentation</vt:lpstr>
      <vt:lpstr>PowerPoint Presentation</vt:lpstr>
      <vt:lpstr>PowerPoint Presentation</vt:lpstr>
      <vt:lpstr>Advantages of multi-threaded application</vt:lpstr>
      <vt:lpstr>Process Concepts: The Basics of OSOS</vt:lpstr>
      <vt:lpstr>Overview of Linux OS/Getting Acquainted with Linux</vt:lpstr>
      <vt:lpstr>Multitasking</vt:lpstr>
      <vt:lpstr>Multiprogramming</vt:lpstr>
      <vt:lpstr>Multiprogramming</vt:lpstr>
      <vt:lpstr>Multiprogramming</vt:lpstr>
      <vt:lpstr>Context Switch</vt:lpstr>
      <vt:lpstr>Interprocess Communication(IPC) </vt:lpstr>
      <vt:lpstr>IPC</vt:lpstr>
      <vt:lpstr>Pipes</vt:lpstr>
      <vt:lpstr>Self Assessment </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Open Source Definition</dc:title>
  <dc:creator>Pierro</dc:creator>
  <cp:lastModifiedBy>Kutie</cp:lastModifiedBy>
  <cp:revision>100</cp:revision>
  <cp:lastPrinted>2015-11-18T10:23:19Z</cp:lastPrinted>
  <dcterms:created xsi:type="dcterms:W3CDTF">2009-08-28T02:07:54Z</dcterms:created>
  <dcterms:modified xsi:type="dcterms:W3CDTF">2021-03-11T17:04:01Z</dcterms:modified>
</cp:coreProperties>
</file>