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notesMasterIdLst>
    <p:notesMasterId r:id="rId26"/>
  </p:notesMasterIdLst>
  <p:handoutMasterIdLst>
    <p:handoutMasterId r:id="rId27"/>
  </p:handoutMasterIdLst>
  <p:sldIdLst>
    <p:sldId id="293" r:id="rId2"/>
    <p:sldId id="294" r:id="rId3"/>
    <p:sldId id="278" r:id="rId4"/>
    <p:sldId id="279" r:id="rId5"/>
    <p:sldId id="295" r:id="rId6"/>
    <p:sldId id="296" r:id="rId7"/>
    <p:sldId id="297" r:id="rId8"/>
    <p:sldId id="298" r:id="rId9"/>
    <p:sldId id="262" r:id="rId10"/>
    <p:sldId id="263" r:id="rId11"/>
    <p:sldId id="265" r:id="rId12"/>
    <p:sldId id="264" r:id="rId13"/>
    <p:sldId id="266" r:id="rId14"/>
    <p:sldId id="267" r:id="rId15"/>
    <p:sldId id="269" r:id="rId16"/>
    <p:sldId id="270" r:id="rId17"/>
    <p:sldId id="271" r:id="rId18"/>
    <p:sldId id="272" r:id="rId19"/>
    <p:sldId id="274" r:id="rId20"/>
    <p:sldId id="273" r:id="rId21"/>
    <p:sldId id="275" r:id="rId22"/>
    <p:sldId id="276" r:id="rId23"/>
    <p:sldId id="277" r:id="rId24"/>
    <p:sldId id="299"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182" autoAdjust="0"/>
  </p:normalViewPr>
  <p:slideViewPr>
    <p:cSldViewPr showGuides="1">
      <p:cViewPr varScale="1">
        <p:scale>
          <a:sx n="72" d="100"/>
          <a:sy n="72" d="100"/>
        </p:scale>
        <p:origin x="660" y="78"/>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16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2/12/2021</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2/12/2021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nvGrpSpPr>
            <p:cNvPr id="12" name="Group 11"/>
            <p:cNvGrpSpPr/>
            <p:nvPr/>
          </p:nvGrpSpPr>
          <p:grpSpPr>
            <a:xfrm>
              <a:off x="0" y="0"/>
              <a:ext cx="4742741" cy="6858000"/>
              <a:chOff x="0" y="0"/>
              <a:chExt cx="4742741" cy="6858000"/>
            </a:xfrm>
          </p:grpSpPr>
          <p:pic>
            <p:nvPicPr>
              <p:cNvPr id="9" name="Picture 8"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605581"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5706A09E-12D5-4B1D-B8BB-C300B1DDD423}" type="datetime1">
              <a:rPr lang="en-US" smtClean="0"/>
              <a:t>2/12/2021</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322012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5pPr>
              <a:defRPr/>
            </a:lvl5pPr>
            <a:lvl6pPr marL="2418976" indent="-285750">
              <a:buFont typeface="Century Gothic" panose="020B0502020202020204" pitchFamily="34" charset="0"/>
              <a:buChar cha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D91CA53D-4C84-40AA-983E-A1E818A7FEFC}" type="datetime1">
              <a:rPr lang="en-US" smtClean="0"/>
              <a:t>2/12/2021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181761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1117309" y="274638"/>
            <a:ext cx="8532178" cy="5897561"/>
          </a:xfrm>
        </p:spPr>
        <p:txBody>
          <a:bodyPr vert="eaVert"/>
          <a:lstStyle>
            <a:lvl5pPr>
              <a:defRPr/>
            </a:lvl5pPr>
            <a:lvl6pPr marL="2418976" indent="-285750">
              <a:buFont typeface="Century Gothic" panose="020B0502020202020204" pitchFamily="34" charset="0"/>
              <a:buChar cha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C8E2FCEE-AE66-4EAB-9C04-97F8A56A6354}" type="datetime1">
              <a:rPr lang="en-US" smtClean="0"/>
              <a:t>2/12/2021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372369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5A9377B-053C-438C-8A98-92C419A6701C}" type="datetime1">
              <a:rPr lang="en-US" smtClean="0"/>
              <a:t>2/12/2021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28653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B07CEF46-0123-4A75-9835-49DC49D53DE2}" type="datetime1">
              <a:rPr lang="en-US" smtClean="0"/>
              <a:t>2/12/2021</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52582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buFont typeface="Century Gothic" panose="020B0502020202020204" pitchFamily="34" charset="0"/>
              <a:buChar char="–"/>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8"/>
            <a:endParaRPr dirty="0"/>
          </a:p>
        </p:txBody>
      </p:sp>
      <p:sp>
        <p:nvSpPr>
          <p:cNvPr id="4" name="Content Placeholder 3"/>
          <p:cNvSpPr>
            <a:spLocks noGrp="1"/>
          </p:cNvSpPr>
          <p:nvPr>
            <p:ph sz="half" idx="2" hasCustomPrompt="1"/>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Date Placeholder 4"/>
          <p:cNvSpPr>
            <a:spLocks noGrp="1"/>
          </p:cNvSpPr>
          <p:nvPr>
            <p:ph type="dt" sz="half" idx="10"/>
          </p:nvPr>
        </p:nvSpPr>
        <p:spPr/>
        <p:txBody>
          <a:bodyPr/>
          <a:lstStyle/>
          <a:p>
            <a:fld id="{62A6378D-18AE-47D1-B10A-42F623B40082}" type="datetime1">
              <a:rPr lang="en-US" smtClean="0"/>
              <a:t>2/12/2021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02504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hasCustomPrompt="1"/>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hasCustomPrompt="1"/>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Date Placeholder 6"/>
          <p:cNvSpPr>
            <a:spLocks noGrp="1"/>
          </p:cNvSpPr>
          <p:nvPr>
            <p:ph type="dt" sz="half" idx="10"/>
          </p:nvPr>
        </p:nvSpPr>
        <p:spPr/>
        <p:txBody>
          <a:bodyPr/>
          <a:lstStyle/>
          <a:p>
            <a:fld id="{321F6AE8-D704-41F6-B16A-5547B5672AC1}" type="datetime1">
              <a:rPr lang="en-US" smtClean="0"/>
              <a:t>2/12/2021</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92007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8AB9538-6F63-4C0B-916D-ED3F4E0A1B28}" type="datetime1">
              <a:rPr lang="en-US" smtClean="0"/>
              <a:t>2/12/2021</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3048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F15BF-7116-4A9E-8022-5A2DC937F971}" type="datetime1">
              <a:rPr lang="en-US" smtClean="0"/>
              <a:t>2/12/2021</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1950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hasCustomPrompt="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marL="2418976" indent="-285750">
              <a:buFont typeface="Century Gothic" panose="020B0502020202020204" pitchFamily="34" charset="0"/>
              <a:buChar cha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1B8DC91-5A3B-40CE-8C1D-279A8EF6E008}" type="datetime1">
              <a:rPr lang="en-US" smtClean="0"/>
              <a:t>2/12/2021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78911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36B7C20A-B94A-4E20-B4B2-88A7825AE904}" type="datetime1">
              <a:rPr lang="en-US" smtClean="0"/>
              <a:t>2/12/2021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352137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859468AF-EFCF-4AAD-ACF4-3BA83EC4AF4E}" type="datetime1">
              <a:rPr lang="en-US" smtClean="0"/>
              <a:pPr/>
              <a:t>2/12/2021</a:t>
            </a:fld>
            <a:endParaRPr lang="en-US" dirty="0"/>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06018772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133226" indent="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62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72267"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75986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node1.yo-linux.com/cgi-bin/man2html?cgi_command=groupmod" TargetMode="External"/><Relationship Id="rId2" Type="http://schemas.openxmlformats.org/officeDocument/2006/relationships/hyperlink" Target="http://node1.yo-linux.com/cgi-bin/man2html?cgi_command=groupadd" TargetMode="External"/><Relationship Id="rId1" Type="http://schemas.openxmlformats.org/officeDocument/2006/relationships/slideLayout" Target="../slideLayouts/slideLayout2.xml"/><Relationship Id="rId4" Type="http://schemas.openxmlformats.org/officeDocument/2006/relationships/hyperlink" Target="http://node1.yo-linux.com/cgi-bin/man2html?cgi_command=groupde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linfo.org/rootkit.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linfo.org/kdesu.html" TargetMode="External"/><Relationship Id="rId2" Type="http://schemas.openxmlformats.org/officeDocument/2006/relationships/hyperlink" Target="http://www.linfo.org/su.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cap="all" dirty="0"/>
              <a:t>files, users and groups</a:t>
            </a:r>
            <a:endParaRPr lang="en-US" b="1" dirty="0"/>
          </a:p>
        </p:txBody>
      </p:sp>
      <p:sp>
        <p:nvSpPr>
          <p:cNvPr id="3" name="Subtitle 2"/>
          <p:cNvSpPr>
            <a:spLocks noGrp="1"/>
          </p:cNvSpPr>
          <p:nvPr>
            <p:ph type="subTitle" idx="1"/>
          </p:nvPr>
        </p:nvSpPr>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412" y="457200"/>
            <a:ext cx="8915400" cy="6172200"/>
          </a:xfrm>
        </p:spPr>
        <p:txBody>
          <a:bodyPr>
            <a:noAutofit/>
          </a:bodyPr>
          <a:lstStyle/>
          <a:p>
            <a:r>
              <a:rPr lang="en-GB" sz="2800" dirty="0"/>
              <a:t>Because there are three types of permissions for each of three types of users for each object, there are therefore nine bits of permission information associated with each object. </a:t>
            </a:r>
          </a:p>
          <a:p>
            <a:r>
              <a:rPr lang="en-GB" sz="2800" dirty="0"/>
              <a:t>Each of these bits can have either of two values: permitted or denied. </a:t>
            </a:r>
            <a:endParaRPr lang="en-US" sz="2800" dirty="0"/>
          </a:p>
          <a:p>
            <a:r>
              <a:rPr lang="en-GB" sz="2800" dirty="0"/>
              <a:t>There are several ways that permissions can be changed. </a:t>
            </a:r>
          </a:p>
          <a:p>
            <a:r>
              <a:rPr lang="en-GB" sz="2800" dirty="0"/>
              <a:t>They include use of the </a:t>
            </a:r>
            <a:r>
              <a:rPr lang="en-GB" sz="2800" b="1" i="1" dirty="0" err="1"/>
              <a:t>chmod</a:t>
            </a:r>
            <a:r>
              <a:rPr lang="en-GB" sz="2800" dirty="0"/>
              <a:t> command (which can change permissions)</a:t>
            </a:r>
          </a:p>
          <a:p>
            <a:r>
              <a:rPr lang="en-GB" sz="2800" dirty="0"/>
              <a:t>The </a:t>
            </a:r>
            <a:r>
              <a:rPr lang="en-GB" sz="2800" b="1" i="1" dirty="0" err="1"/>
              <a:t>chown</a:t>
            </a:r>
            <a:r>
              <a:rPr lang="en-GB" sz="2800" dirty="0"/>
              <a:t> command (which changes the owner) and the </a:t>
            </a:r>
            <a:r>
              <a:rPr lang="en-GB" sz="2800" b="1" i="1" dirty="0" err="1"/>
              <a:t>chgrp</a:t>
            </a:r>
            <a:r>
              <a:rPr lang="en-GB" sz="2800" dirty="0"/>
              <a:t> command (which changes the group ownership). </a:t>
            </a:r>
            <a:endParaRPr lang="en-US" sz="2800" dirty="0"/>
          </a:p>
          <a:p>
            <a:endParaRPr 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Linux Users</a:t>
            </a:r>
          </a:p>
        </p:txBody>
      </p:sp>
      <p:sp>
        <p:nvSpPr>
          <p:cNvPr id="3" name="Content Placeholder 2"/>
          <p:cNvSpPr>
            <a:spLocks noGrp="1"/>
          </p:cNvSpPr>
          <p:nvPr>
            <p:ph idx="1"/>
          </p:nvPr>
        </p:nvSpPr>
        <p:spPr/>
        <p:txBody>
          <a:bodyPr/>
          <a:lstStyle/>
          <a:p>
            <a:r>
              <a:rPr lang="en-GB" dirty="0"/>
              <a:t>File, directory and device (special file) permissions are granted based on "user", "group" or "other" (world) identification status. Permission is granted (or denied) for read, write and execute access. </a:t>
            </a:r>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3412" y="457200"/>
            <a:ext cx="8229600" cy="1143000"/>
          </a:xfrm>
        </p:spPr>
        <p:txBody>
          <a:bodyPr/>
          <a:lstStyle/>
          <a:p>
            <a:pPr algn="l"/>
            <a:r>
              <a:rPr lang="en-US" dirty="0"/>
              <a:t>Linux Users</a:t>
            </a:r>
          </a:p>
        </p:txBody>
      </p:sp>
      <p:sp>
        <p:nvSpPr>
          <p:cNvPr id="3" name="Content Placeholder 2"/>
          <p:cNvSpPr>
            <a:spLocks noGrp="1"/>
          </p:cNvSpPr>
          <p:nvPr>
            <p:ph idx="1"/>
          </p:nvPr>
        </p:nvSpPr>
        <p:spPr/>
        <p:txBody>
          <a:bodyPr>
            <a:normAutofit/>
          </a:bodyPr>
          <a:lstStyle/>
          <a:p>
            <a:r>
              <a:rPr lang="en-GB" dirty="0"/>
              <a:t>All Linux users have a user ID and a group ID. They are unique numerical identification numbers called a </a:t>
            </a:r>
            <a:r>
              <a:rPr lang="en-GB" dirty="0" err="1"/>
              <a:t>userid</a:t>
            </a:r>
            <a:r>
              <a:rPr lang="en-GB" dirty="0"/>
              <a:t> (UID) and a </a:t>
            </a:r>
            <a:r>
              <a:rPr lang="en-GB" dirty="0" err="1"/>
              <a:t>groupid</a:t>
            </a:r>
            <a:r>
              <a:rPr lang="en-GB" dirty="0"/>
              <a:t> (GID) respectively.</a:t>
            </a:r>
          </a:p>
          <a:p>
            <a:pPr>
              <a:buNone/>
            </a:pPr>
            <a:endParaRPr lang="en-GB" dirty="0"/>
          </a:p>
          <a:p>
            <a:r>
              <a:rPr lang="en-GB" dirty="0"/>
              <a:t> Groups can be assigned to logically tie users together for a common security, privilege and access purpose. It is the foundation of Linux security and access. Files and devices may be granted access based on a users ID or group ID.</a:t>
            </a:r>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Linux Groups</a:t>
            </a:r>
          </a:p>
        </p:txBody>
      </p:sp>
      <p:sp>
        <p:nvSpPr>
          <p:cNvPr id="3" name="Content Placeholder 2"/>
          <p:cNvSpPr>
            <a:spLocks noGrp="1"/>
          </p:cNvSpPr>
          <p:nvPr>
            <p:ph idx="1"/>
          </p:nvPr>
        </p:nvSpPr>
        <p:spPr/>
        <p:txBody>
          <a:bodyPr>
            <a:normAutofit/>
          </a:bodyPr>
          <a:lstStyle/>
          <a:p>
            <a:endParaRPr lang="en-GB" dirty="0"/>
          </a:p>
          <a:p>
            <a:r>
              <a:rPr lang="en-GB" dirty="0"/>
              <a:t>Linux groups are a mechanism to manage a collection of computer system users.</a:t>
            </a:r>
          </a:p>
          <a:p>
            <a:endParaRPr lang="en-GB" dirty="0"/>
          </a:p>
          <a:p>
            <a:r>
              <a:rPr lang="en-GB" dirty="0"/>
              <a:t>Users are members of a default group. </a:t>
            </a:r>
            <a:r>
              <a:rPr lang="en-GB" dirty="0" err="1"/>
              <a:t>Ubuntu</a:t>
            </a:r>
            <a:r>
              <a:rPr lang="en-GB" dirty="0"/>
              <a:t> Linux (also Fedora Core, </a:t>
            </a:r>
            <a:r>
              <a:rPr lang="en-GB" dirty="0" err="1"/>
              <a:t>CentOS</a:t>
            </a:r>
            <a:r>
              <a:rPr lang="en-GB" dirty="0"/>
              <a:t>, etc.) will add new users to a group of the same group name as the user name. The default group for a user is specified in the file /etc/</a:t>
            </a:r>
            <a:r>
              <a:rPr lang="en-GB" dirty="0" err="1"/>
              <a:t>passwd</a:t>
            </a:r>
            <a:r>
              <a:rPr lang="en-GB" dirty="0"/>
              <a:t> </a:t>
            </a:r>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Linux Groups Cont.</a:t>
            </a:r>
          </a:p>
        </p:txBody>
      </p:sp>
      <p:sp>
        <p:nvSpPr>
          <p:cNvPr id="3" name="Content Placeholder 2"/>
          <p:cNvSpPr>
            <a:spLocks noGrp="1"/>
          </p:cNvSpPr>
          <p:nvPr>
            <p:ph idx="1"/>
          </p:nvPr>
        </p:nvSpPr>
        <p:spPr/>
        <p:txBody>
          <a:bodyPr>
            <a:normAutofit lnSpcReduction="10000"/>
          </a:bodyPr>
          <a:lstStyle/>
          <a:p>
            <a:r>
              <a:rPr lang="en-GB" dirty="0"/>
              <a:t>A new user may be created and assigned a group with the</a:t>
            </a:r>
            <a:r>
              <a:rPr lang="en-GB" b="1" i="1" dirty="0"/>
              <a:t> </a:t>
            </a:r>
            <a:r>
              <a:rPr lang="en-GB" b="1" i="1" dirty="0" err="1"/>
              <a:t>useradd</a:t>
            </a:r>
            <a:r>
              <a:rPr lang="en-GB" b="1" i="1" dirty="0"/>
              <a:t> </a:t>
            </a:r>
            <a:r>
              <a:rPr lang="en-GB" dirty="0"/>
              <a:t>command:</a:t>
            </a:r>
          </a:p>
          <a:p>
            <a:pPr>
              <a:buNone/>
            </a:pPr>
            <a:endParaRPr lang="en-US" dirty="0"/>
          </a:p>
          <a:p>
            <a:r>
              <a:rPr lang="en-GB" dirty="0"/>
              <a:t>Use the </a:t>
            </a:r>
            <a:r>
              <a:rPr lang="en-GB" b="1" i="1" dirty="0" err="1"/>
              <a:t>groupadd</a:t>
            </a:r>
            <a:r>
              <a:rPr lang="en-GB" b="1" i="1" dirty="0"/>
              <a:t> </a:t>
            </a:r>
            <a:r>
              <a:rPr lang="en-GB" dirty="0"/>
              <a:t>command. Example: </a:t>
            </a:r>
            <a:r>
              <a:rPr lang="en-GB" dirty="0" err="1">
                <a:solidFill>
                  <a:srgbClr val="FF0000"/>
                </a:solidFill>
              </a:rPr>
              <a:t>groupadd</a:t>
            </a:r>
            <a:r>
              <a:rPr lang="en-GB" dirty="0">
                <a:solidFill>
                  <a:srgbClr val="FF0000"/>
                </a:solidFill>
              </a:rPr>
              <a:t> accounting </a:t>
            </a:r>
          </a:p>
          <a:p>
            <a:pPr>
              <a:buNone/>
            </a:pPr>
            <a:endParaRPr lang="en-US" dirty="0">
              <a:solidFill>
                <a:srgbClr val="FF0000"/>
              </a:solidFill>
            </a:endParaRPr>
          </a:p>
          <a:p>
            <a:r>
              <a:rPr lang="en-GB" dirty="0"/>
              <a:t>Use the graphical interface from either GNOME (GNU Network Object Model Environment) or KDE ( K Desktop Environment).</a:t>
            </a:r>
            <a:endParaRPr lang="en-US" dirty="0"/>
          </a:p>
          <a:p>
            <a:endParaRPr lang="en-GB" dirty="0"/>
          </a:p>
          <a:p>
            <a:pPr>
              <a:buNone/>
            </a:pPr>
            <a:r>
              <a:rPr lang="en-GB" dirty="0"/>
              <a:t>   </a:t>
            </a:r>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9612" y="533400"/>
            <a:ext cx="8382000" cy="5867400"/>
          </a:xfrm>
        </p:spPr>
        <p:txBody>
          <a:bodyPr>
            <a:normAutofit fontScale="92500" lnSpcReduction="20000"/>
          </a:bodyPr>
          <a:lstStyle/>
          <a:p>
            <a:r>
              <a:rPr lang="en-GB" sz="2900" b="1" dirty="0" err="1">
                <a:solidFill>
                  <a:schemeClr val="accent1"/>
                </a:solidFill>
                <a:hlinkClick r:id="rId2"/>
              </a:rPr>
              <a:t>groupadd</a:t>
            </a:r>
            <a:r>
              <a:rPr lang="en-GB" sz="2900" b="1" dirty="0"/>
              <a:t>:</a:t>
            </a:r>
            <a:r>
              <a:rPr lang="en-GB" sz="2900" dirty="0"/>
              <a:t> Create a new group </a:t>
            </a:r>
          </a:p>
          <a:p>
            <a:r>
              <a:rPr lang="en-GB" sz="2900" b="1" dirty="0" err="1">
                <a:hlinkClick r:id="rId3"/>
              </a:rPr>
              <a:t>groupmod</a:t>
            </a:r>
            <a:r>
              <a:rPr lang="en-GB" sz="2900" b="1" dirty="0"/>
              <a:t>:</a:t>
            </a:r>
            <a:r>
              <a:rPr lang="en-GB" sz="2900" dirty="0"/>
              <a:t> Modify a group</a:t>
            </a:r>
          </a:p>
          <a:p>
            <a:r>
              <a:rPr lang="en-GB" sz="2900" b="1" dirty="0" err="1">
                <a:hlinkClick r:id="rId4"/>
              </a:rPr>
              <a:t>groupdel</a:t>
            </a:r>
            <a:r>
              <a:rPr lang="en-GB" sz="2900" b="1" dirty="0"/>
              <a:t>:</a:t>
            </a:r>
            <a:r>
              <a:rPr lang="en-GB" sz="2900" dirty="0"/>
              <a:t> Delete a group </a:t>
            </a:r>
          </a:p>
          <a:p>
            <a:r>
              <a:rPr lang="en-GB" sz="2900" b="1" u="sng" dirty="0" err="1">
                <a:solidFill>
                  <a:srgbClr val="FFC000"/>
                </a:solidFill>
              </a:rPr>
              <a:t>Chown</a:t>
            </a:r>
            <a:r>
              <a:rPr lang="en-GB" sz="2900" b="1" dirty="0"/>
              <a:t>: </a:t>
            </a:r>
            <a:r>
              <a:rPr lang="en-GB" sz="2900" dirty="0"/>
              <a:t>This command is used by root (system superuser) only. As root, the group ownership of a file, directory or device can be changed with the "</a:t>
            </a:r>
            <a:r>
              <a:rPr lang="en-GB" sz="2900" dirty="0" err="1">
                <a:solidFill>
                  <a:srgbClr val="0000FF"/>
                </a:solidFill>
              </a:rPr>
              <a:t>chmod</a:t>
            </a:r>
            <a:r>
              <a:rPr lang="en-GB" sz="2900" dirty="0"/>
              <a:t>" command: </a:t>
            </a:r>
            <a:endParaRPr lang="en-US" sz="2900" dirty="0"/>
          </a:p>
          <a:p>
            <a:r>
              <a:rPr lang="en-GB" sz="2900" dirty="0"/>
              <a:t>   Change the ownership of the file to the group "accounting": </a:t>
            </a:r>
            <a:br>
              <a:rPr lang="en-GB" sz="2900" dirty="0"/>
            </a:br>
            <a:r>
              <a:rPr lang="en-GB" sz="2900" dirty="0" err="1"/>
              <a:t>chown</a:t>
            </a:r>
            <a:r>
              <a:rPr lang="en-GB" sz="2900" dirty="0"/>
              <a:t> :accounting </a:t>
            </a:r>
            <a:r>
              <a:rPr lang="en-GB" sz="2900" i="1" dirty="0"/>
              <a:t>filename</a:t>
            </a:r>
            <a:r>
              <a:rPr lang="en-GB" sz="2900" dirty="0"/>
              <a:t> </a:t>
            </a:r>
            <a:endParaRPr lang="en-US" sz="2900" dirty="0"/>
          </a:p>
          <a:p>
            <a:r>
              <a:rPr lang="en-GB" sz="2900" b="1" u="sng" dirty="0" err="1">
                <a:solidFill>
                  <a:srgbClr val="FFC000"/>
                </a:solidFill>
              </a:rPr>
              <a:t>chgrp</a:t>
            </a:r>
            <a:r>
              <a:rPr lang="en-GB" sz="2900" b="1" dirty="0"/>
              <a:t>:  C</a:t>
            </a:r>
            <a:r>
              <a:rPr lang="en-GB" sz="2900" dirty="0"/>
              <a:t>hange a file ownership to another group of which one is a member </a:t>
            </a:r>
            <a:endParaRPr lang="en-US" sz="2900" dirty="0"/>
          </a:p>
          <a:p>
            <a:pPr>
              <a:buNone/>
            </a:pPr>
            <a:br>
              <a:rPr lang="en-GB" dirty="0"/>
            </a:b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3412" y="457200"/>
            <a:ext cx="8229600" cy="1143000"/>
          </a:xfrm>
        </p:spPr>
        <p:txBody>
          <a:bodyPr/>
          <a:lstStyle/>
          <a:p>
            <a:pPr algn="l"/>
            <a:r>
              <a:rPr lang="en-GB" dirty="0"/>
              <a:t>The Linux Super User</a:t>
            </a:r>
            <a:endParaRPr lang="en-US" dirty="0"/>
          </a:p>
        </p:txBody>
      </p:sp>
      <p:sp>
        <p:nvSpPr>
          <p:cNvPr id="3" name="Content Placeholder 2"/>
          <p:cNvSpPr>
            <a:spLocks noGrp="1"/>
          </p:cNvSpPr>
          <p:nvPr>
            <p:ph idx="1"/>
          </p:nvPr>
        </p:nvSpPr>
        <p:spPr>
          <a:xfrm>
            <a:off x="1979612" y="1935480"/>
            <a:ext cx="8382000" cy="4389120"/>
          </a:xfrm>
        </p:spPr>
        <p:txBody>
          <a:bodyPr>
            <a:normAutofit lnSpcReduction="10000"/>
          </a:bodyPr>
          <a:lstStyle/>
          <a:p>
            <a:r>
              <a:rPr lang="en-GB" b="1" i="1" dirty="0"/>
              <a:t>root</a:t>
            </a:r>
            <a:r>
              <a:rPr lang="en-GB" dirty="0"/>
              <a:t> is the user name or account that by default has access to all commands and files on a Linux or other Unix-like operating system. It is also referred to as the </a:t>
            </a:r>
            <a:r>
              <a:rPr lang="en-GB" b="1" i="1" dirty="0"/>
              <a:t>root</a:t>
            </a:r>
            <a:r>
              <a:rPr lang="en-GB" i="1" dirty="0"/>
              <a:t> </a:t>
            </a:r>
            <a:r>
              <a:rPr lang="en-GB" b="1" i="1" dirty="0"/>
              <a:t>account</a:t>
            </a:r>
            <a:r>
              <a:rPr lang="en-GB" dirty="0"/>
              <a:t>, </a:t>
            </a:r>
            <a:r>
              <a:rPr lang="en-GB" b="1" i="1" dirty="0"/>
              <a:t>root</a:t>
            </a:r>
            <a:r>
              <a:rPr lang="en-GB" i="1" dirty="0"/>
              <a:t> </a:t>
            </a:r>
            <a:r>
              <a:rPr lang="en-GB" b="1" i="1" dirty="0"/>
              <a:t>user</a:t>
            </a:r>
            <a:r>
              <a:rPr lang="en-GB" dirty="0"/>
              <a:t> and the </a:t>
            </a:r>
            <a:r>
              <a:rPr lang="en-GB" b="1" i="1" dirty="0" err="1"/>
              <a:t>superuser</a:t>
            </a:r>
            <a:r>
              <a:rPr lang="en-GB" dirty="0"/>
              <a:t>.</a:t>
            </a:r>
          </a:p>
          <a:p>
            <a:pPr>
              <a:buNone/>
            </a:pPr>
            <a:r>
              <a:rPr lang="en-GB" dirty="0"/>
              <a:t> </a:t>
            </a:r>
          </a:p>
          <a:p>
            <a:r>
              <a:rPr lang="en-GB" dirty="0"/>
              <a:t>The root directory is designated by a forward slash ( / ).</a:t>
            </a:r>
          </a:p>
          <a:p>
            <a:pPr>
              <a:buNone/>
            </a:pPr>
            <a:r>
              <a:rPr lang="en-GB" dirty="0"/>
              <a:t> </a:t>
            </a:r>
            <a:endParaRPr lang="en-US" dirty="0"/>
          </a:p>
          <a:p>
            <a:r>
              <a:rPr lang="en-GB" i="1" dirty="0"/>
              <a:t>/root</a:t>
            </a:r>
            <a:r>
              <a:rPr lang="en-GB" dirty="0"/>
              <a:t> (pronounced </a:t>
            </a:r>
            <a:r>
              <a:rPr lang="en-GB" i="1" dirty="0"/>
              <a:t>slash root</a:t>
            </a:r>
            <a:r>
              <a:rPr lang="en-GB" dirty="0"/>
              <a:t>) is the root user's </a:t>
            </a:r>
            <a:r>
              <a:rPr lang="en-GB" i="1" dirty="0"/>
              <a:t>home directory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9612" y="228600"/>
            <a:ext cx="8229600" cy="6248400"/>
          </a:xfrm>
        </p:spPr>
        <p:txBody>
          <a:bodyPr>
            <a:normAutofit/>
          </a:bodyPr>
          <a:lstStyle/>
          <a:p>
            <a:endParaRPr lang="en-GB" dirty="0"/>
          </a:p>
          <a:p>
            <a:r>
              <a:rPr lang="en-GB" dirty="0"/>
              <a:t>A home directory is the primary repository of a user's files, including that user's configuration files, and it is usually the directory in which a user finds itself when it logs into a system. </a:t>
            </a:r>
          </a:p>
          <a:p>
            <a:pPr>
              <a:buNone/>
            </a:pPr>
            <a:endParaRPr lang="en-GB" dirty="0"/>
          </a:p>
          <a:p>
            <a:r>
              <a:rPr lang="en-GB" dirty="0"/>
              <a:t>/root is a subdirectory of the root directory, as indicated by the forward slash that begins its name, and should not to be confused with that directory.</a:t>
            </a:r>
          </a:p>
          <a:p>
            <a:pPr>
              <a:buNone/>
            </a:pPr>
            <a:endParaRPr lang="en-GB" dirty="0"/>
          </a:p>
          <a:p>
            <a:r>
              <a:rPr lang="en-GB" dirty="0"/>
              <a:t>Home directories for users other than root are by default created in the </a:t>
            </a:r>
            <a:r>
              <a:rPr lang="en-GB" i="1" dirty="0"/>
              <a:t>/home</a:t>
            </a:r>
            <a:r>
              <a:rPr lang="en-GB" dirty="0"/>
              <a:t> directory, which is another standard subdirectory of the root directory.</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2" y="381000"/>
            <a:ext cx="8229600" cy="1143000"/>
          </a:xfrm>
        </p:spPr>
        <p:txBody>
          <a:bodyPr/>
          <a:lstStyle/>
          <a:p>
            <a:pPr algn="l"/>
            <a:r>
              <a:rPr lang="en-GB" dirty="0"/>
              <a:t>The Linux Super User Cont.</a:t>
            </a:r>
            <a:endParaRPr lang="en-US" dirty="0"/>
          </a:p>
        </p:txBody>
      </p:sp>
      <p:sp>
        <p:nvSpPr>
          <p:cNvPr id="3" name="Content Placeholder 2"/>
          <p:cNvSpPr>
            <a:spLocks noGrp="1"/>
          </p:cNvSpPr>
          <p:nvPr>
            <p:ph idx="1"/>
          </p:nvPr>
        </p:nvSpPr>
        <p:spPr/>
        <p:txBody>
          <a:bodyPr>
            <a:normAutofit lnSpcReduction="10000"/>
          </a:bodyPr>
          <a:lstStyle/>
          <a:p>
            <a:r>
              <a:rPr lang="en-GB" i="1" dirty="0"/>
              <a:t>Root privileges</a:t>
            </a:r>
            <a:r>
              <a:rPr lang="en-GB" dirty="0"/>
              <a:t> are the powers that the root account has on the system. The root account is the most privileged on the system and has absolute power over it (i.e., complete access to all files and commands)</a:t>
            </a:r>
          </a:p>
          <a:p>
            <a:pPr>
              <a:buNone/>
            </a:pPr>
            <a:endParaRPr lang="en-GB" dirty="0"/>
          </a:p>
          <a:p>
            <a:r>
              <a:rPr lang="en-GB" dirty="0"/>
              <a:t>Among root's powers are the ability to modify the system in any way desired and to grant and revoke </a:t>
            </a:r>
            <a:r>
              <a:rPr lang="en-GB" i="1" dirty="0"/>
              <a:t>access permissions</a:t>
            </a:r>
          </a:p>
          <a:p>
            <a:r>
              <a:rPr lang="en-GB" dirty="0"/>
              <a:t>Every user account is automatically assigned an identification number, the UID (i.e., user ID), by a Unix-like system, and the system uses these numbers instead of the user names to identify and keep track of the users. </a:t>
            </a:r>
          </a:p>
          <a:p>
            <a:endParaRPr lang="en-GB" i="1" dirty="0"/>
          </a:p>
          <a:p>
            <a:endParaRPr lang="en-GB"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Linux Super User Cont.</a:t>
            </a:r>
            <a:endParaRPr lang="en-US" dirty="0"/>
          </a:p>
        </p:txBody>
      </p:sp>
      <p:sp>
        <p:nvSpPr>
          <p:cNvPr id="3" name="Content Placeholder 2"/>
          <p:cNvSpPr>
            <a:spLocks noGrp="1"/>
          </p:cNvSpPr>
          <p:nvPr>
            <p:ph idx="1"/>
          </p:nvPr>
        </p:nvSpPr>
        <p:spPr/>
        <p:txBody>
          <a:bodyPr/>
          <a:lstStyle/>
          <a:p>
            <a:r>
              <a:rPr lang="en-GB" dirty="0"/>
              <a:t>Use </a:t>
            </a:r>
            <a:r>
              <a:rPr lang="en-GB" i="1" dirty="0"/>
              <a:t>echo</a:t>
            </a:r>
            <a:r>
              <a:rPr lang="en-GB" dirty="0"/>
              <a:t> command to display the UID of the current user, i.e., echo $UID </a:t>
            </a:r>
          </a:p>
          <a:p>
            <a:r>
              <a:rPr lang="en-GB" dirty="0"/>
              <a:t>The dollar sign preceding UID tells echo to display its value rather than its name. </a:t>
            </a:r>
          </a:p>
          <a:p>
            <a:r>
              <a:rPr lang="en-GB" dirty="0"/>
              <a:t>In Ubuntu and Fedora, UID for new users starts from 1000.</a:t>
            </a:r>
            <a:endParaRPr lang="en-US" dirty="0"/>
          </a:p>
          <a:p>
            <a:r>
              <a:rPr lang="en-GB" dirty="0"/>
              <a:t>The UID of the root can be found in the /etc/passwd file</a:t>
            </a:r>
          </a:p>
          <a:p>
            <a:r>
              <a:rPr lang="en-GB" dirty="0"/>
              <a:t>Root always has a UID of zero.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2" y="274638"/>
            <a:ext cx="8229600" cy="944562"/>
          </a:xfrm>
        </p:spPr>
        <p:txBody>
          <a:bodyPr>
            <a:normAutofit fontScale="90000"/>
          </a:bodyPr>
          <a:lstStyle/>
          <a:p>
            <a:br>
              <a:rPr lang="en-GB" dirty="0"/>
            </a:br>
            <a:br>
              <a:rPr lang="en-GB" dirty="0"/>
            </a:br>
            <a:br>
              <a:rPr lang="en-GB" dirty="0"/>
            </a:br>
            <a:br>
              <a:rPr lang="en-GB" dirty="0"/>
            </a:br>
            <a:br>
              <a:rPr lang="en-GB" dirty="0"/>
            </a:br>
            <a:r>
              <a:rPr lang="en-GB" dirty="0"/>
              <a:t>Learning Objectives</a:t>
            </a:r>
            <a:endParaRPr lang="en-US" dirty="0"/>
          </a:p>
        </p:txBody>
      </p:sp>
      <p:sp>
        <p:nvSpPr>
          <p:cNvPr id="3" name="Content Placeholder 2"/>
          <p:cNvSpPr>
            <a:spLocks noGrp="1"/>
          </p:cNvSpPr>
          <p:nvPr>
            <p:ph idx="1"/>
          </p:nvPr>
        </p:nvSpPr>
        <p:spPr>
          <a:xfrm>
            <a:off x="2055812" y="1828800"/>
            <a:ext cx="8229600" cy="4389120"/>
          </a:xfrm>
        </p:spPr>
        <p:txBody>
          <a:bodyPr/>
          <a:lstStyle/>
          <a:p>
            <a:pPr lvl="0"/>
            <a:r>
              <a:rPr lang="en-GB" dirty="0"/>
              <a:t>Understand what a user, a group and a file are</a:t>
            </a:r>
          </a:p>
          <a:p>
            <a:pPr lvl="0">
              <a:buNone/>
            </a:pPr>
            <a:endParaRPr lang="en-US" dirty="0"/>
          </a:p>
          <a:p>
            <a:r>
              <a:rPr lang="en-GB" dirty="0"/>
              <a:t>Understand the Linux file system, file structure and directory structure.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2" y="274638"/>
            <a:ext cx="8229600" cy="944562"/>
          </a:xfrm>
        </p:spPr>
        <p:txBody>
          <a:bodyPr/>
          <a:lstStyle/>
          <a:p>
            <a:r>
              <a:rPr lang="en-GB" dirty="0"/>
              <a:t>The Linux Super User Cont.</a:t>
            </a:r>
            <a:endParaRPr lang="en-US" dirty="0"/>
          </a:p>
        </p:txBody>
      </p:sp>
      <p:sp>
        <p:nvSpPr>
          <p:cNvPr id="3" name="Content Placeholder 2"/>
          <p:cNvSpPr>
            <a:spLocks noGrp="1"/>
          </p:cNvSpPr>
          <p:nvPr>
            <p:ph idx="1"/>
          </p:nvPr>
        </p:nvSpPr>
        <p:spPr>
          <a:xfrm>
            <a:off x="1979612" y="1295400"/>
            <a:ext cx="8229600" cy="5257800"/>
          </a:xfrm>
        </p:spPr>
        <p:txBody>
          <a:bodyPr>
            <a:normAutofit/>
          </a:bodyPr>
          <a:lstStyle/>
          <a:p>
            <a:r>
              <a:rPr lang="en-GB" dirty="0"/>
              <a:t>A </a:t>
            </a:r>
            <a:r>
              <a:rPr lang="en-GB" i="1" u="sng" dirty="0">
                <a:hlinkClick r:id="rId2"/>
              </a:rPr>
              <a:t>rootkit</a:t>
            </a:r>
            <a:r>
              <a:rPr lang="en-GB" dirty="0"/>
              <a:t> is a set of software tools secretly installed by an intruder into a computer that allows such intruder to use that computer for its own, usually for evil or malicious, purposes when desired.</a:t>
            </a:r>
          </a:p>
          <a:p>
            <a:pPr>
              <a:buNone/>
            </a:pPr>
            <a:endParaRPr lang="en-GB"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2" y="457200"/>
            <a:ext cx="8229600" cy="1143000"/>
          </a:xfrm>
        </p:spPr>
        <p:txBody>
          <a:bodyPr/>
          <a:lstStyle/>
          <a:p>
            <a:pPr algn="l"/>
            <a:r>
              <a:rPr lang="en-GB" dirty="0"/>
              <a:t>The Linux Super User Cont.</a:t>
            </a:r>
            <a:endParaRPr lang="en-US" dirty="0"/>
          </a:p>
        </p:txBody>
      </p:sp>
      <p:sp>
        <p:nvSpPr>
          <p:cNvPr id="3" name="Content Placeholder 2"/>
          <p:cNvSpPr>
            <a:spLocks noGrp="1"/>
          </p:cNvSpPr>
          <p:nvPr>
            <p:ph idx="1"/>
          </p:nvPr>
        </p:nvSpPr>
        <p:spPr/>
        <p:txBody>
          <a:bodyPr>
            <a:normAutofit/>
          </a:bodyPr>
          <a:lstStyle/>
          <a:p>
            <a:pPr>
              <a:buNone/>
            </a:pPr>
            <a:endParaRPr lang="en-GB" dirty="0"/>
          </a:p>
          <a:p>
            <a:r>
              <a:rPr lang="en-GB" dirty="0"/>
              <a:t>Avoid the  of use the root account except when absolutely necessary, even by knowledgeable and experienced system administrators. This is to preventing users from directly damaging Unix-like systems or increasing the vulnerability of such systems to damage by others.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2" y="533400"/>
            <a:ext cx="8229600" cy="1143000"/>
          </a:xfrm>
        </p:spPr>
        <p:txBody>
          <a:bodyPr/>
          <a:lstStyle/>
          <a:p>
            <a:pPr algn="l"/>
            <a:r>
              <a:rPr lang="en-GB" dirty="0"/>
              <a:t>The Linux Super User Cont.</a:t>
            </a:r>
            <a:endParaRPr lang="en-US" dirty="0"/>
          </a:p>
        </p:txBody>
      </p:sp>
      <p:sp>
        <p:nvSpPr>
          <p:cNvPr id="3" name="Content Placeholder 2"/>
          <p:cNvSpPr>
            <a:spLocks noGrp="1"/>
          </p:cNvSpPr>
          <p:nvPr>
            <p:ph idx="1"/>
          </p:nvPr>
        </p:nvSpPr>
        <p:spPr/>
        <p:txBody>
          <a:bodyPr>
            <a:normAutofit/>
          </a:bodyPr>
          <a:lstStyle/>
          <a:p>
            <a:r>
              <a:rPr lang="en-GB" dirty="0"/>
              <a:t>Administrators should log in with their ordinary user accounts and then use commands, such as </a:t>
            </a:r>
            <a:r>
              <a:rPr lang="en-GB" i="1" u="sng" dirty="0" err="1">
                <a:hlinkClick r:id="rId2"/>
              </a:rPr>
              <a:t>su</a:t>
            </a:r>
            <a:r>
              <a:rPr lang="en-GB" dirty="0"/>
              <a:t>, </a:t>
            </a:r>
            <a:r>
              <a:rPr lang="en-GB" i="1" u="sng" dirty="0" err="1">
                <a:hlinkClick r:id="rId3"/>
              </a:rPr>
              <a:t>kdesu</a:t>
            </a:r>
            <a:r>
              <a:rPr lang="en-GB" dirty="0"/>
              <a:t> and </a:t>
            </a:r>
            <a:r>
              <a:rPr lang="en-GB" i="1" dirty="0" err="1"/>
              <a:t>sudo</a:t>
            </a:r>
            <a:r>
              <a:rPr lang="en-GB" dirty="0"/>
              <a:t>, that provide them with root privileges only as needed and without requiring a new login. </a:t>
            </a:r>
          </a:p>
          <a:p>
            <a:pPr>
              <a:buNone/>
            </a:pPr>
            <a:endParaRPr lang="en-GB" dirty="0"/>
          </a:p>
          <a:p>
            <a:r>
              <a:rPr lang="en-GB" dirty="0"/>
              <a:t>Root privileges are usually required for installing software in RPM (Red Hat Package Manager) package format because of the need to write to system directories.</a:t>
            </a:r>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2" y="533400"/>
            <a:ext cx="8229600" cy="1143000"/>
          </a:xfrm>
        </p:spPr>
        <p:txBody>
          <a:bodyPr/>
          <a:lstStyle/>
          <a:p>
            <a:pPr algn="l"/>
            <a:r>
              <a:rPr lang="en-GB" dirty="0"/>
              <a:t>The Linux Super User Cont.</a:t>
            </a:r>
            <a:endParaRPr lang="en-US" dirty="0"/>
          </a:p>
        </p:txBody>
      </p:sp>
      <p:sp>
        <p:nvSpPr>
          <p:cNvPr id="3" name="Content Placeholder 2"/>
          <p:cNvSpPr>
            <a:spLocks noGrp="1"/>
          </p:cNvSpPr>
          <p:nvPr>
            <p:ph idx="1"/>
          </p:nvPr>
        </p:nvSpPr>
        <p:spPr/>
        <p:txBody>
          <a:bodyPr>
            <a:normAutofit/>
          </a:bodyPr>
          <a:lstStyle/>
          <a:p>
            <a:r>
              <a:rPr lang="en-GB" dirty="0"/>
              <a:t>Root privileges are not needed by an ordinary user to compile and install software in its </a:t>
            </a:r>
            <a:r>
              <a:rPr lang="en-GB"/>
              <a:t>home directory</a:t>
            </a:r>
          </a:p>
          <a:p>
            <a:pPr>
              <a:buNone/>
            </a:pPr>
            <a:endParaRPr lang="en-GB" dirty="0"/>
          </a:p>
          <a:p>
            <a:r>
              <a:rPr lang="en-GB" dirty="0"/>
              <a:t>On large systems used by businesses and other organizations, there will likely be several system administrators. Each will have its own account in which it will ordinarily work but will also have access to the root account for use when necessary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FD344-A0DD-4CF4-B7CD-EC7B1F9A2A18}"/>
              </a:ext>
            </a:extLst>
          </p:cNvPr>
          <p:cNvSpPr>
            <a:spLocks noGrp="1"/>
          </p:cNvSpPr>
          <p:nvPr>
            <p:ph type="title"/>
          </p:nvPr>
        </p:nvSpPr>
        <p:spPr>
          <a:xfrm>
            <a:off x="2204899" y="2857680"/>
            <a:ext cx="7467120" cy="1142640"/>
          </a:xfrm>
        </p:spPr>
        <p:txBody>
          <a:bodyPr/>
          <a:lstStyle/>
          <a:p>
            <a:pPr algn="ctr"/>
            <a:r>
              <a:rPr lang="en-US" dirty="0"/>
              <a:t>END OF UNIT 2</a:t>
            </a:r>
            <a:endParaRPr lang="en-GH" dirty="0"/>
          </a:p>
        </p:txBody>
      </p:sp>
    </p:spTree>
    <p:extLst>
      <p:ext uri="{BB962C8B-B14F-4D97-AF65-F5344CB8AC3E}">
        <p14:creationId xmlns:p14="http://schemas.microsoft.com/office/powerpoint/2010/main" val="2244162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4412" y="-152400"/>
            <a:ext cx="7924800" cy="1143000"/>
          </a:xfrm>
        </p:spPr>
        <p:txBody>
          <a:bodyPr/>
          <a:lstStyle/>
          <a:p>
            <a:r>
              <a:rPr lang="en-US" dirty="0"/>
              <a:t>Introduction</a:t>
            </a:r>
          </a:p>
        </p:txBody>
      </p:sp>
      <p:sp>
        <p:nvSpPr>
          <p:cNvPr id="3" name="Content Placeholder 2"/>
          <p:cNvSpPr>
            <a:spLocks noGrp="1"/>
          </p:cNvSpPr>
          <p:nvPr>
            <p:ph idx="1"/>
          </p:nvPr>
        </p:nvSpPr>
        <p:spPr>
          <a:xfrm>
            <a:off x="1751012" y="914400"/>
            <a:ext cx="8915400" cy="5715000"/>
          </a:xfrm>
        </p:spPr>
        <p:txBody>
          <a:bodyPr>
            <a:noAutofit/>
          </a:bodyPr>
          <a:lstStyle/>
          <a:p>
            <a:r>
              <a:rPr lang="en-US" sz="3000" dirty="0"/>
              <a:t>Linux/Unix operating systems have the ability to multitask in a manner similar to other operating systems. </a:t>
            </a:r>
          </a:p>
          <a:p>
            <a:r>
              <a:rPr lang="en-US" sz="3000" dirty="0"/>
              <a:t>However, Linux’s major difference from other operating systems is its ability to have multiple users. </a:t>
            </a:r>
          </a:p>
          <a:p>
            <a:r>
              <a:rPr lang="en-US" sz="3000" dirty="0"/>
              <a:t>Linux was designed to allow more than one user to have access to the system at the same time. </a:t>
            </a:r>
          </a:p>
          <a:p>
            <a:r>
              <a:rPr lang="en-US" sz="3000" dirty="0"/>
              <a:t>In order for this multiuser design to work properly, there needs to be a method to protect users from each other. This is where permissions come in to play.</a:t>
            </a:r>
          </a:p>
        </p:txBody>
      </p:sp>
    </p:spTree>
    <p:extLst>
      <p:ext uri="{BB962C8B-B14F-4D97-AF65-F5344CB8AC3E}">
        <p14:creationId xmlns:p14="http://schemas.microsoft.com/office/powerpoint/2010/main" val="142904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2" y="6927"/>
            <a:ext cx="8229600" cy="1143000"/>
          </a:xfrm>
        </p:spPr>
        <p:txBody>
          <a:bodyPr/>
          <a:lstStyle/>
          <a:p>
            <a:r>
              <a:rPr lang="en-US" dirty="0"/>
              <a:t>Introduction </a:t>
            </a:r>
          </a:p>
        </p:txBody>
      </p:sp>
      <p:sp>
        <p:nvSpPr>
          <p:cNvPr id="3" name="Content Placeholder 2"/>
          <p:cNvSpPr>
            <a:spLocks noGrp="1"/>
          </p:cNvSpPr>
          <p:nvPr>
            <p:ph idx="1"/>
          </p:nvPr>
        </p:nvSpPr>
        <p:spPr>
          <a:xfrm>
            <a:off x="1751012" y="1295400"/>
            <a:ext cx="8686800" cy="5410200"/>
          </a:xfrm>
        </p:spPr>
        <p:txBody>
          <a:bodyPr>
            <a:normAutofit lnSpcReduction="10000"/>
          </a:bodyPr>
          <a:lstStyle/>
          <a:p>
            <a:r>
              <a:rPr lang="en-US" sz="2900" dirty="0"/>
              <a:t>Users and groups are used on GNU/Linux  for access control — that is, to control access to the system's files, directories, and peripherals. </a:t>
            </a:r>
          </a:p>
          <a:p>
            <a:r>
              <a:rPr lang="en-US" sz="2900" dirty="0"/>
              <a:t>Linux offers relatively simple/coarse access control mechanisms by default. </a:t>
            </a:r>
          </a:p>
          <a:p>
            <a:r>
              <a:rPr lang="en-US" sz="2900" dirty="0"/>
              <a:t>A </a:t>
            </a:r>
            <a:r>
              <a:rPr lang="en-US" sz="2900" i="1" dirty="0"/>
              <a:t>user</a:t>
            </a:r>
            <a:r>
              <a:rPr lang="en-US" sz="2900" dirty="0"/>
              <a:t> is anyone who uses a computer.</a:t>
            </a:r>
          </a:p>
          <a:p>
            <a:r>
              <a:rPr lang="en-US" sz="2900" dirty="0"/>
              <a:t>In this case, we are describing the names which represent those users. </a:t>
            </a:r>
          </a:p>
          <a:p>
            <a:r>
              <a:rPr lang="en-US" sz="2900" dirty="0"/>
              <a:t>It may be Mary or Kofi, and they may use the names </a:t>
            </a:r>
            <a:r>
              <a:rPr lang="en-US" sz="2900" dirty="0" err="1"/>
              <a:t>Dragonlady</a:t>
            </a:r>
            <a:r>
              <a:rPr lang="en-US" sz="2900" dirty="0"/>
              <a:t> or </a:t>
            </a:r>
            <a:r>
              <a:rPr lang="en-US" sz="2900" dirty="0" err="1"/>
              <a:t>PirateRambo</a:t>
            </a:r>
            <a:r>
              <a:rPr lang="en-US" sz="2900" dirty="0"/>
              <a:t> in place of their real name</a:t>
            </a:r>
            <a:endParaRPr lang="en-GB" sz="2900" dirty="0"/>
          </a:p>
          <a:p>
            <a:endParaRPr lang="en-US" sz="2900" dirty="0"/>
          </a:p>
        </p:txBody>
      </p:sp>
    </p:spTree>
    <p:extLst>
      <p:ext uri="{BB962C8B-B14F-4D97-AF65-F5344CB8AC3E}">
        <p14:creationId xmlns:p14="http://schemas.microsoft.com/office/powerpoint/2010/main" val="179603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212" y="-304800"/>
            <a:ext cx="8229600" cy="1143000"/>
          </a:xfrm>
        </p:spPr>
        <p:txBody>
          <a:bodyPr/>
          <a:lstStyle/>
          <a:p>
            <a:pPr algn="l"/>
            <a:r>
              <a:rPr lang="en-GB" dirty="0"/>
              <a:t>Linux Users</a:t>
            </a:r>
            <a:endParaRPr lang="en-US" dirty="0"/>
          </a:p>
        </p:txBody>
      </p:sp>
      <p:sp>
        <p:nvSpPr>
          <p:cNvPr id="3" name="Content Placeholder 2"/>
          <p:cNvSpPr>
            <a:spLocks noGrp="1"/>
          </p:cNvSpPr>
          <p:nvPr>
            <p:ph idx="1"/>
          </p:nvPr>
        </p:nvSpPr>
        <p:spPr>
          <a:xfrm>
            <a:off x="1674812" y="914400"/>
            <a:ext cx="8991600" cy="5791200"/>
          </a:xfrm>
        </p:spPr>
        <p:txBody>
          <a:bodyPr>
            <a:noAutofit/>
          </a:bodyPr>
          <a:lstStyle/>
          <a:p>
            <a:r>
              <a:rPr lang="en-GB" sz="2800" dirty="0"/>
              <a:t>A user in Linux is any one with valid access to the system. This is similar to the account system in Windows.</a:t>
            </a:r>
          </a:p>
          <a:p>
            <a:r>
              <a:rPr lang="en-GB" sz="2800" dirty="0"/>
              <a:t>Every user has to have an account on the system to enable him to use it.</a:t>
            </a:r>
          </a:p>
          <a:p>
            <a:r>
              <a:rPr lang="en-GB" sz="2800" dirty="0"/>
              <a:t>With a valid username and password the individual is given access to the system.</a:t>
            </a:r>
          </a:p>
          <a:p>
            <a:r>
              <a:rPr lang="en-US" sz="2800" dirty="0"/>
              <a:t>Users may be grouped together into a "group", and users may be added to an existing group to utilize the privileged access it grants.</a:t>
            </a:r>
            <a:endParaRPr lang="en-GB" sz="2800" dirty="0"/>
          </a:p>
          <a:p>
            <a:r>
              <a:rPr lang="en-GB" sz="2800" dirty="0" err="1"/>
              <a:t>ie</a:t>
            </a:r>
            <a:r>
              <a:rPr lang="en-GB" sz="2800" dirty="0"/>
              <a:t> in Linux a collection of users form a group. This system allows for shared privileges and access controls.</a:t>
            </a:r>
            <a:endParaRPr lang="en-US" sz="2800" dirty="0"/>
          </a:p>
          <a:p>
            <a:endParaRPr 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9612" y="503238"/>
            <a:ext cx="8382000" cy="5668963"/>
          </a:xfrm>
        </p:spPr>
        <p:txBody>
          <a:bodyPr>
            <a:normAutofit fontScale="92500" lnSpcReduction="20000"/>
          </a:bodyPr>
          <a:lstStyle/>
          <a:p>
            <a:r>
              <a:rPr lang="en-GB" sz="3200" dirty="0"/>
              <a:t>A major feature of Linux and other Unix-like operating systems is the system of mandatory  access </a:t>
            </a:r>
            <a:r>
              <a:rPr lang="en-GB" sz="3200" i="1" dirty="0"/>
              <a:t>permissions</a:t>
            </a:r>
            <a:r>
              <a:rPr lang="en-GB" sz="3200" dirty="0"/>
              <a:t> for every </a:t>
            </a:r>
            <a:r>
              <a:rPr lang="en-GB" sz="3200" i="1" dirty="0"/>
              <a:t>object</a:t>
            </a:r>
            <a:r>
              <a:rPr lang="en-GB" sz="3200" dirty="0"/>
              <a:t> (i.e., </a:t>
            </a:r>
            <a:r>
              <a:rPr lang="en-GB" sz="3200" b="1" dirty="0"/>
              <a:t>file, directory and link</a:t>
            </a:r>
            <a:r>
              <a:rPr lang="en-GB" sz="3200" dirty="0"/>
              <a:t>).</a:t>
            </a:r>
          </a:p>
          <a:p>
            <a:pPr>
              <a:buNone/>
            </a:pPr>
            <a:endParaRPr lang="en-GB" sz="3200" dirty="0"/>
          </a:p>
          <a:p>
            <a:r>
              <a:rPr lang="en-GB" sz="3200" dirty="0"/>
              <a:t>This system plays a key role in providing the very high level of security and stability that characterizes such operating systems. </a:t>
            </a:r>
          </a:p>
          <a:p>
            <a:pPr>
              <a:buNone/>
            </a:pPr>
            <a:endParaRPr lang="en-GB" sz="3200" dirty="0"/>
          </a:p>
          <a:p>
            <a:r>
              <a:rPr lang="en-GB" sz="3200" dirty="0"/>
              <a:t>Each object has three types of permissions: </a:t>
            </a:r>
            <a:r>
              <a:rPr lang="en-GB" sz="3200" i="1" dirty="0"/>
              <a:t>read</a:t>
            </a:r>
            <a:r>
              <a:rPr lang="en-GB" sz="3200" dirty="0"/>
              <a:t>, </a:t>
            </a:r>
            <a:r>
              <a:rPr lang="en-GB" sz="3200" i="1" dirty="0"/>
              <a:t>write</a:t>
            </a:r>
            <a:r>
              <a:rPr lang="en-GB" sz="3200" dirty="0"/>
              <a:t> (i.e., modify) and </a:t>
            </a:r>
            <a:r>
              <a:rPr lang="en-GB" sz="3200" i="1" dirty="0"/>
              <a:t>execute</a:t>
            </a:r>
            <a:r>
              <a:rPr lang="en-GB" sz="3200" dirty="0"/>
              <a:t> (i.e., run as a program).</a:t>
            </a:r>
          </a:p>
          <a:p>
            <a:endParaRPr lang="en-US" sz="3200"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9612" y="304800"/>
            <a:ext cx="8229600" cy="5943600"/>
          </a:xfrm>
        </p:spPr>
        <p:txBody>
          <a:bodyPr>
            <a:normAutofit lnSpcReduction="10000"/>
          </a:bodyPr>
          <a:lstStyle/>
          <a:p>
            <a:endParaRPr lang="en-GB" dirty="0"/>
          </a:p>
          <a:p>
            <a:r>
              <a:rPr lang="en-GB" dirty="0"/>
              <a:t>And each of these is defined for </a:t>
            </a:r>
            <a:r>
              <a:rPr lang="en-GB" b="1" i="1" dirty="0"/>
              <a:t>three</a:t>
            </a:r>
            <a:r>
              <a:rPr lang="en-GB" dirty="0"/>
              <a:t> types of users: the </a:t>
            </a:r>
            <a:r>
              <a:rPr lang="en-GB" b="1" i="1" dirty="0"/>
              <a:t>owner</a:t>
            </a:r>
            <a:r>
              <a:rPr lang="en-GB" dirty="0"/>
              <a:t> of the object, the </a:t>
            </a:r>
            <a:r>
              <a:rPr lang="en-GB" b="1" i="1" dirty="0"/>
              <a:t>group</a:t>
            </a:r>
            <a:r>
              <a:rPr lang="en-GB" dirty="0"/>
              <a:t> (i.e., a set of users that share the same access rights) that the owner belongs to and all </a:t>
            </a:r>
            <a:r>
              <a:rPr lang="en-GB" b="1" i="1" dirty="0"/>
              <a:t>others</a:t>
            </a:r>
            <a:r>
              <a:rPr lang="en-GB" dirty="0"/>
              <a:t>. The owner is by default the user that created the object. </a:t>
            </a:r>
          </a:p>
          <a:p>
            <a:pPr>
              <a:buNone/>
            </a:pPr>
            <a:endParaRPr lang="en-GB" dirty="0"/>
          </a:p>
          <a:p>
            <a:r>
              <a:rPr lang="en-GB" dirty="0"/>
              <a:t>The </a:t>
            </a:r>
            <a:r>
              <a:rPr lang="en-GB" i="1" dirty="0"/>
              <a:t>root</a:t>
            </a:r>
            <a:r>
              <a:rPr lang="en-GB" dirty="0"/>
              <a:t> (i.e., administrative) user differs from ordinary users in that it has all three types of permissions for every object on the system. </a:t>
            </a:r>
          </a:p>
          <a:p>
            <a:pPr>
              <a:buNone/>
            </a:pPr>
            <a:endParaRPr lang="en-GB" dirty="0"/>
          </a:p>
          <a:p>
            <a:r>
              <a:rPr lang="en-GB" dirty="0"/>
              <a:t>The root user can also change permissions for any object on the system for any user and can transfer ownership of objects among users. </a:t>
            </a:r>
            <a:endParaRPr lang="en-US" dirty="0"/>
          </a:p>
          <a:p>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7212" y="533400"/>
            <a:ext cx="8458200" cy="5867400"/>
          </a:xfrm>
        </p:spPr>
        <p:txBody>
          <a:bodyPr>
            <a:normAutofit fontScale="92500" lnSpcReduction="20000"/>
          </a:bodyPr>
          <a:lstStyle/>
          <a:p>
            <a:endParaRPr lang="en-GB" sz="3200" dirty="0"/>
          </a:p>
          <a:p>
            <a:r>
              <a:rPr lang="en-GB" sz="3200" dirty="0"/>
              <a:t>Group permissions were designed to facilitate cooperative work. </a:t>
            </a:r>
          </a:p>
          <a:p>
            <a:pPr marL="0" indent="0">
              <a:buNone/>
            </a:pPr>
            <a:endParaRPr lang="en-GB" sz="3200" dirty="0"/>
          </a:p>
          <a:p>
            <a:r>
              <a:rPr lang="en-GB" sz="3200" dirty="0"/>
              <a:t>They allow the owner of an object to associate users with a group rather than having to grant access rights independently to a number of users. </a:t>
            </a:r>
          </a:p>
          <a:p>
            <a:endParaRPr lang="en-GB" sz="3200" dirty="0"/>
          </a:p>
          <a:p>
            <a:r>
              <a:rPr lang="en-GB" sz="3200" dirty="0"/>
              <a:t>This can be convenient when a number of objects require access by the same set of users. </a:t>
            </a:r>
            <a:endParaRPr lang="en-US" sz="3200" dirty="0"/>
          </a:p>
          <a:p>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9612" y="609601"/>
            <a:ext cx="8534400" cy="5516563"/>
          </a:xfrm>
        </p:spPr>
        <p:txBody>
          <a:bodyPr>
            <a:normAutofit lnSpcReduction="10000"/>
          </a:bodyPr>
          <a:lstStyle/>
          <a:p>
            <a:r>
              <a:rPr lang="en-GB" dirty="0"/>
              <a:t>The meanings of these three types of permissions are slightly different for directories than they are for files.</a:t>
            </a:r>
          </a:p>
          <a:p>
            <a:pPr>
              <a:buNone/>
            </a:pPr>
            <a:r>
              <a:rPr lang="en-GB" dirty="0"/>
              <a:t> </a:t>
            </a:r>
          </a:p>
          <a:p>
            <a:r>
              <a:rPr lang="en-GB" b="1" dirty="0"/>
              <a:t>Read permission </a:t>
            </a:r>
            <a:r>
              <a:rPr lang="en-GB" dirty="0"/>
              <a:t>for a directory provides the ability to see the names and other information about objects contained in it</a:t>
            </a:r>
          </a:p>
          <a:p>
            <a:pPr>
              <a:buNone/>
            </a:pPr>
            <a:endParaRPr lang="en-GB" dirty="0"/>
          </a:p>
          <a:p>
            <a:r>
              <a:rPr lang="en-GB" b="1" dirty="0"/>
              <a:t>Write permission </a:t>
            </a:r>
            <a:r>
              <a:rPr lang="en-GB" dirty="0"/>
              <a:t>provides the ability to create and delete objects in it.</a:t>
            </a:r>
          </a:p>
          <a:p>
            <a:pPr>
              <a:buNone/>
            </a:pPr>
            <a:endParaRPr lang="en-GB" dirty="0"/>
          </a:p>
          <a:p>
            <a:r>
              <a:rPr lang="en-GB" b="1" dirty="0"/>
              <a:t>Execute permission </a:t>
            </a:r>
            <a:r>
              <a:rPr lang="en-GB" dirty="0"/>
              <a:t>allows entering the directory to open objects within it. </a:t>
            </a:r>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lass open house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Classroom open house presentation.potx" id="{AB7D8AB0-4323-4322-AB21-8CB398DB9E96}" vid="{5BFEA1FF-C39F-48A2-B239-4B55565FC3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open house presentation</Template>
  <TotalTime>568</TotalTime>
  <Words>1646</Words>
  <Application>Microsoft Office PowerPoint</Application>
  <PresentationFormat>Custom</PresentationFormat>
  <Paragraphs>115</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Century Gothic</vt:lpstr>
      <vt:lpstr>Class open house presentation</vt:lpstr>
      <vt:lpstr>files, users and groups</vt:lpstr>
      <vt:lpstr>     Learning Objectives</vt:lpstr>
      <vt:lpstr>Introduction</vt:lpstr>
      <vt:lpstr>Introduction </vt:lpstr>
      <vt:lpstr>Linux Users</vt:lpstr>
      <vt:lpstr>PowerPoint Presentation</vt:lpstr>
      <vt:lpstr>PowerPoint Presentation</vt:lpstr>
      <vt:lpstr>PowerPoint Presentation</vt:lpstr>
      <vt:lpstr>PowerPoint Presentation</vt:lpstr>
      <vt:lpstr>PowerPoint Presentation</vt:lpstr>
      <vt:lpstr>Linux Users</vt:lpstr>
      <vt:lpstr>Linux Users</vt:lpstr>
      <vt:lpstr>Linux Groups</vt:lpstr>
      <vt:lpstr>Linux Groups Cont.</vt:lpstr>
      <vt:lpstr>PowerPoint Presentation</vt:lpstr>
      <vt:lpstr>The Linux Super User</vt:lpstr>
      <vt:lpstr>PowerPoint Presentation</vt:lpstr>
      <vt:lpstr>The Linux Super User Cont.</vt:lpstr>
      <vt:lpstr>The Linux Super User Cont.</vt:lpstr>
      <vt:lpstr>The Linux Super User Cont.</vt:lpstr>
      <vt:lpstr>The Linux Super User Cont.</vt:lpstr>
      <vt:lpstr>The Linux Super User Cont.</vt:lpstr>
      <vt:lpstr>The Linux Super User Cont.</vt:lpstr>
      <vt:lpstr>END OF UNIT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files, users and groups</dc:title>
  <dc:creator>Kutie</dc:creator>
  <cp:lastModifiedBy>Kutie</cp:lastModifiedBy>
  <cp:revision>1</cp:revision>
  <dcterms:created xsi:type="dcterms:W3CDTF">2021-01-31T19:23:15Z</dcterms:created>
  <dcterms:modified xsi:type="dcterms:W3CDTF">2021-02-12T22:38:02Z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