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handoutMasterIdLst>
    <p:handoutMasterId r:id="rId79"/>
  </p:handoutMasterIdLst>
  <p:sldIdLst>
    <p:sldId id="256" r:id="rId2"/>
    <p:sldId id="257" r:id="rId3"/>
    <p:sldId id="258" r:id="rId4"/>
    <p:sldId id="274" r:id="rId5"/>
    <p:sldId id="262" r:id="rId6"/>
    <p:sldId id="276" r:id="rId7"/>
    <p:sldId id="314" r:id="rId8"/>
    <p:sldId id="263" r:id="rId9"/>
    <p:sldId id="315" r:id="rId10"/>
    <p:sldId id="277" r:id="rId11"/>
    <p:sldId id="264" r:id="rId12"/>
    <p:sldId id="270" r:id="rId13"/>
    <p:sldId id="278" r:id="rId14"/>
    <p:sldId id="265" r:id="rId15"/>
    <p:sldId id="275" r:id="rId16"/>
    <p:sldId id="271" r:id="rId17"/>
    <p:sldId id="279" r:id="rId18"/>
    <p:sldId id="280" r:id="rId19"/>
    <p:sldId id="281" r:id="rId20"/>
    <p:sldId id="282" r:id="rId21"/>
    <p:sldId id="283" r:id="rId22"/>
    <p:sldId id="316" r:id="rId23"/>
    <p:sldId id="322" r:id="rId24"/>
    <p:sldId id="284" r:id="rId25"/>
    <p:sldId id="317" r:id="rId26"/>
    <p:sldId id="285" r:id="rId27"/>
    <p:sldId id="286" r:id="rId28"/>
    <p:sldId id="318" r:id="rId29"/>
    <p:sldId id="319" r:id="rId30"/>
    <p:sldId id="287" r:id="rId31"/>
    <p:sldId id="323" r:id="rId32"/>
    <p:sldId id="324" r:id="rId33"/>
    <p:sldId id="288" r:id="rId34"/>
    <p:sldId id="320" r:id="rId35"/>
    <p:sldId id="289" r:id="rId36"/>
    <p:sldId id="290" r:id="rId37"/>
    <p:sldId id="325" r:id="rId38"/>
    <p:sldId id="291" r:id="rId39"/>
    <p:sldId id="321" r:id="rId40"/>
    <p:sldId id="326" r:id="rId41"/>
    <p:sldId id="292" r:id="rId42"/>
    <p:sldId id="293" r:id="rId43"/>
    <p:sldId id="300" r:id="rId44"/>
    <p:sldId id="299" r:id="rId45"/>
    <p:sldId id="327" r:id="rId46"/>
    <p:sldId id="301" r:id="rId47"/>
    <p:sldId id="328" r:id="rId48"/>
    <p:sldId id="302" r:id="rId49"/>
    <p:sldId id="295" r:id="rId50"/>
    <p:sldId id="303" r:id="rId51"/>
    <p:sldId id="304" r:id="rId52"/>
    <p:sldId id="305" r:id="rId53"/>
    <p:sldId id="306" r:id="rId54"/>
    <p:sldId id="307" r:id="rId55"/>
    <p:sldId id="329" r:id="rId56"/>
    <p:sldId id="296" r:id="rId57"/>
    <p:sldId id="297" r:id="rId58"/>
    <p:sldId id="298" r:id="rId59"/>
    <p:sldId id="308" r:id="rId60"/>
    <p:sldId id="309" r:id="rId61"/>
    <p:sldId id="330" r:id="rId62"/>
    <p:sldId id="310" r:id="rId63"/>
    <p:sldId id="311" r:id="rId64"/>
    <p:sldId id="312" r:id="rId65"/>
    <p:sldId id="313" r:id="rId66"/>
    <p:sldId id="331" r:id="rId67"/>
    <p:sldId id="332" r:id="rId68"/>
    <p:sldId id="333" r:id="rId69"/>
    <p:sldId id="334" r:id="rId70"/>
    <p:sldId id="336" r:id="rId71"/>
    <p:sldId id="335" r:id="rId72"/>
    <p:sldId id="337" r:id="rId73"/>
    <p:sldId id="338" r:id="rId74"/>
    <p:sldId id="339" r:id="rId75"/>
    <p:sldId id="340" r:id="rId76"/>
    <p:sldId id="341" r:id="rId77"/>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snapToGrid="0" snapToObjects="1">
      <p:cViewPr>
        <p:scale>
          <a:sx n="82" d="100"/>
          <a:sy n="82" d="100"/>
        </p:scale>
        <p:origin x="1474" y="48"/>
      </p:cViewPr>
      <p:guideLst>
        <p:guide orient="horz" pos="2160"/>
        <p:guide pos="2880"/>
      </p:guideLst>
    </p:cSldViewPr>
  </p:slideViewPr>
  <p:outlineViewPr>
    <p:cViewPr>
      <p:scale>
        <a:sx n="33" d="100"/>
        <a:sy n="33" d="100"/>
      </p:scale>
      <p:origin x="0" y="19896"/>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handoutMaster" Target="handoutMasters/handoutMaster1.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notesMaster" Target="notesMasters/notesMaster1.xml" /><Relationship Id="rId8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presProps" Target="pres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93A38B-9AA9-4B1F-B806-4479C9AB029E}"/>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2B27B3E1-16E6-4091-960C-64B876E1DC7F}"/>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1C0F2B17-17FC-4D0D-82D0-178F78328EEB}" type="datetimeFigureOut">
              <a:rPr lang="en-US"/>
              <a:pPr>
                <a:defRPr/>
              </a:pPr>
              <a:t>2/10/2021</a:t>
            </a:fld>
            <a:endParaRPr lang="en-US"/>
          </a:p>
        </p:txBody>
      </p:sp>
      <p:sp>
        <p:nvSpPr>
          <p:cNvPr id="4" name="Footer Placeholder 3">
            <a:extLst>
              <a:ext uri="{FF2B5EF4-FFF2-40B4-BE49-F238E27FC236}">
                <a16:creationId xmlns:a16="http://schemas.microsoft.com/office/drawing/2014/main" id="{BC2AB04C-D77A-4DDC-B790-0468C6E21B87}"/>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a:extLst>
              <a:ext uri="{FF2B5EF4-FFF2-40B4-BE49-F238E27FC236}">
                <a16:creationId xmlns:a16="http://schemas.microsoft.com/office/drawing/2014/main" id="{F5212D7D-9C88-4076-9820-A83EF04A41B4}"/>
              </a:ext>
            </a:extLst>
          </p:cNvPr>
          <p:cNvSpPr>
            <a:spLocks noGrp="1"/>
          </p:cNvSpPr>
          <p:nvPr>
            <p:ph type="sldNum" sz="quarter" idx="3"/>
          </p:nvPr>
        </p:nvSpPr>
        <p:spPr>
          <a:xfrm>
            <a:off x="3970338" y="8829675"/>
            <a:ext cx="3038475" cy="466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9ECECD6-CF5D-4901-A415-D6BD7B571D26}"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11AB27-A2C0-4D6B-A1C8-32F759DEE720}"/>
              </a:ext>
            </a:extLst>
          </p:cNvPr>
          <p:cNvSpPr>
            <a:spLocks noGrp="1"/>
          </p:cNvSpPr>
          <p:nvPr>
            <p:ph type="hdr" sz="quarter"/>
          </p:nvPr>
        </p:nvSpPr>
        <p:spPr>
          <a:xfrm>
            <a:off x="0" y="0"/>
            <a:ext cx="3038475" cy="46513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FA140FDC-658A-4D6C-BD75-260318CAEA1A}"/>
              </a:ext>
            </a:extLst>
          </p:cNvPr>
          <p:cNvSpPr>
            <a:spLocks noGrp="1"/>
          </p:cNvSpPr>
          <p:nvPr>
            <p:ph type="dt" idx="1"/>
          </p:nvPr>
        </p:nvSpPr>
        <p:spPr>
          <a:xfrm>
            <a:off x="3970338" y="0"/>
            <a:ext cx="3038475" cy="46513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A295CEFF-3F96-4E93-ABC0-7AF65117BC7B}" type="datetimeFigureOut">
              <a:rPr lang="en-US"/>
              <a:pPr>
                <a:defRPr/>
              </a:pPr>
              <a:t>2/10/2021</a:t>
            </a:fld>
            <a:endParaRPr lang="en-US"/>
          </a:p>
        </p:txBody>
      </p:sp>
      <p:sp>
        <p:nvSpPr>
          <p:cNvPr id="4" name="Slide Image Placeholder 3">
            <a:extLst>
              <a:ext uri="{FF2B5EF4-FFF2-40B4-BE49-F238E27FC236}">
                <a16:creationId xmlns:a16="http://schemas.microsoft.com/office/drawing/2014/main" id="{D6FA3C5A-BF96-4A8B-A027-D7A97772733C}"/>
              </a:ext>
            </a:extLst>
          </p:cNvPr>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90241FB4-01EF-4C8D-8029-1912506560AA}"/>
              </a:ext>
            </a:extLst>
          </p:cNvPr>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451AD90-CB49-4D3E-A836-487D6CFD8C49}"/>
              </a:ext>
            </a:extLst>
          </p:cNvPr>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553FD597-546D-4820-A1E2-C654ED3B49E7}"/>
              </a:ext>
            </a:extLst>
          </p:cNvPr>
          <p:cNvSpPr>
            <a:spLocks noGrp="1"/>
          </p:cNvSpPr>
          <p:nvPr>
            <p:ph type="sldNum" sz="quarter" idx="5"/>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6A861B72-26E7-4926-AF5C-20605067B01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0AEE2EBA-0E2C-43F9-AD35-F89AE67893A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BCD41901-EE58-435E-B781-15291EC548C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96" name="Slide Number Placeholder 3">
            <a:extLst>
              <a:ext uri="{FF2B5EF4-FFF2-40B4-BE49-F238E27FC236}">
                <a16:creationId xmlns:a16="http://schemas.microsoft.com/office/drawing/2014/main" id="{C7CC9E45-BB2F-4C3E-BAA2-A7E0B6C27F8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9E9E523-348A-4698-9F5C-3DD540E4748C}" type="slidenum">
              <a:rPr lang="en-US" altLang="en-US" smtClean="0">
                <a:latin typeface="Calibri" panose="020F0502020204030204" pitchFamily="34" charset="0"/>
              </a:rPr>
              <a:pPr/>
              <a:t>2</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54AD8607-AC0B-413C-A341-0E6C48EA30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0D911464-8ADE-4CE1-8464-FAA25E5465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4" name="Slide Number Placeholder 3">
            <a:extLst>
              <a:ext uri="{FF2B5EF4-FFF2-40B4-BE49-F238E27FC236}">
                <a16:creationId xmlns:a16="http://schemas.microsoft.com/office/drawing/2014/main" id="{AED175D0-1C49-4DB8-9C4E-F8083D52325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FCE205B-ECAF-43FB-88F2-26B0C573BD16}" type="slidenum">
              <a:rPr lang="en-US" altLang="en-US" smtClean="0"/>
              <a:pPr>
                <a:spcBef>
                  <a:spcPct val="0"/>
                </a:spcBef>
              </a:pPr>
              <a:t>8</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knust.edu.gh/" TargetMode="External" /><Relationship Id="rId7"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Master" Target="../slideMasters/slideMaster1.xml" /><Relationship Id="rId6" Type="http://schemas.openxmlformats.org/officeDocument/2006/relationships/hyperlink" Target="https://www.facebook.com/knust.Ghana/" TargetMode="External" /><Relationship Id="rId5" Type="http://schemas.openxmlformats.org/officeDocument/2006/relationships/image" Target="../media/image2.jpeg" /><Relationship Id="rId4" Type="http://schemas.openxmlformats.org/officeDocument/2006/relationships/hyperlink" Target="https://twitter.com/_knust_" TargetMode="Externa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A2D7E28E-B028-46C6-A856-C667023946AD}"/>
              </a:ext>
            </a:extLst>
          </p:cNvPr>
          <p:cNvGrpSpPr>
            <a:grpSpLocks/>
          </p:cNvGrpSpPr>
          <p:nvPr userDrawn="1"/>
        </p:nvGrpSpPr>
        <p:grpSpPr bwMode="auto">
          <a:xfrm>
            <a:off x="0" y="0"/>
            <a:ext cx="9144000" cy="854075"/>
            <a:chOff x="0" y="1"/>
            <a:chExt cx="9144000" cy="854748"/>
          </a:xfrm>
        </p:grpSpPr>
        <p:sp>
          <p:nvSpPr>
            <p:cNvPr id="5" name="Rectangle 4">
              <a:extLst>
                <a:ext uri="{FF2B5EF4-FFF2-40B4-BE49-F238E27FC236}">
                  <a16:creationId xmlns:a16="http://schemas.microsoft.com/office/drawing/2014/main" id="{D96871BF-22AB-4480-96A6-09F2FDA7B4AC}"/>
                </a:ext>
              </a:extLst>
            </p:cNvPr>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TextBox 5">
              <a:extLst>
                <a:ext uri="{FF2B5EF4-FFF2-40B4-BE49-F238E27FC236}">
                  <a16:creationId xmlns:a16="http://schemas.microsoft.com/office/drawing/2014/main" id="{B12600C5-19C7-42F0-98AD-A699396E6B0A}"/>
                </a:ext>
              </a:extLst>
            </p:cNvPr>
            <p:cNvSpPr txBox="1">
              <a:spLocks noChangeArrowheads="1"/>
            </p:cNvSpPr>
            <p:nvPr/>
          </p:nvSpPr>
          <p:spPr bwMode="auto">
            <a:xfrm>
              <a:off x="5487988" y="241491"/>
              <a:ext cx="3444875" cy="522700"/>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400">
                  <a:solidFill>
                    <a:schemeClr val="bg1"/>
                  </a:solidFill>
                  <a:latin typeface="Helvetica" panose="020B0604020202020204" pitchFamily="34" charset="0"/>
                  <a:ea typeface="Helvetica" panose="020B0604020202020204" pitchFamily="34" charset="0"/>
                  <a:cs typeface="Helvetica" panose="020B0604020202020204" pitchFamily="34" charset="0"/>
                </a:rPr>
                <a:t>Kwame Nkrumah University of </a:t>
              </a:r>
            </a:p>
            <a:p>
              <a:pPr eaLnBrk="1" hangingPunct="1">
                <a:defRPr/>
              </a:pPr>
              <a:r>
                <a:rPr lang="en-US" altLang="en-US" sz="1400">
                  <a:solidFill>
                    <a:schemeClr val="bg1"/>
                  </a:solidFill>
                  <a:latin typeface="Helvetica" panose="020B0604020202020204" pitchFamily="34" charset="0"/>
                  <a:ea typeface="Helvetica" panose="020B0604020202020204" pitchFamily="34" charset="0"/>
                  <a:cs typeface="Helvetica" panose="020B0604020202020204" pitchFamily="34" charset="0"/>
                </a:rPr>
                <a:t>Science &amp; Technology, Kumasi, Ghana</a:t>
              </a:r>
            </a:p>
          </p:txBody>
        </p:sp>
        <p:pic>
          <p:nvPicPr>
            <p:cNvPr id="7" name="Picture 9" descr="KNUST_logo Vector.png">
              <a:extLst>
                <a:ext uri="{FF2B5EF4-FFF2-40B4-BE49-F238E27FC236}">
                  <a16:creationId xmlns:a16="http://schemas.microsoft.com/office/drawing/2014/main" id="{28D0062B-1F34-4282-9F01-67D8EDD9B0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95789" y="157852"/>
              <a:ext cx="491867" cy="62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p:cNvSpPr>
            <a:spLocks noGrp="1"/>
          </p:cNvSpPr>
          <p:nvPr>
            <p:ph type="ctrTitle"/>
          </p:nvPr>
        </p:nvSpPr>
        <p:spPr>
          <a:xfrm>
            <a:off x="685800" y="2167738"/>
            <a:ext cx="7772400" cy="1470025"/>
          </a:xfrm>
          <a:prstGeom prst="rect">
            <a:avLst/>
          </a:prstGeom>
        </p:spPr>
        <p:txBody>
          <a:bodyPr>
            <a:normAutofit/>
          </a:bodyPr>
          <a:lstStyle/>
          <a:p>
            <a:r>
              <a:rPr lang="en-US" dirty="0"/>
              <a:t>Title</a:t>
            </a:r>
          </a:p>
        </p:txBody>
      </p:sp>
      <p:sp>
        <p:nvSpPr>
          <p:cNvPr id="12" name="Subtitle 2"/>
          <p:cNvSpPr>
            <a:spLocks noGrp="1"/>
          </p:cNvSpPr>
          <p:nvPr>
            <p:ph type="subTitle" idx="1"/>
          </p:nvPr>
        </p:nvSpPr>
        <p:spPr>
          <a:xfrm>
            <a:off x="728506" y="4010849"/>
            <a:ext cx="6400800" cy="1599330"/>
          </a:xfrm>
        </p:spPr>
        <p:txBody>
          <a:bodyPr>
            <a:normAutofit/>
          </a:bodyPr>
          <a:lstStyle>
            <a:lvl1pPr marL="0" indent="0">
              <a:buNone/>
              <a:defRPr>
                <a:solidFill>
                  <a:schemeClr val="bg1">
                    <a:lumMod val="50000"/>
                  </a:schemeClr>
                </a:solidFill>
              </a:defRPr>
            </a:lvl1pPr>
          </a:lstStyle>
          <a:p>
            <a:r>
              <a:rPr lang="en-US" dirty="0"/>
              <a:t>Name</a:t>
            </a:r>
          </a:p>
          <a:p>
            <a:r>
              <a:rPr lang="en-US" dirty="0"/>
              <a:t>Department</a:t>
            </a:r>
          </a:p>
          <a:p>
            <a:r>
              <a:rPr lang="en-US" dirty="0"/>
              <a:t>Faculty &amp; College</a:t>
            </a:r>
          </a:p>
        </p:txBody>
      </p:sp>
      <p:sp>
        <p:nvSpPr>
          <p:cNvPr id="8" name="Date Placeholder 3">
            <a:extLst>
              <a:ext uri="{FF2B5EF4-FFF2-40B4-BE49-F238E27FC236}">
                <a16:creationId xmlns:a16="http://schemas.microsoft.com/office/drawing/2014/main" id="{704F7973-2EAA-4118-B3A8-E7BC98F7AFB8}"/>
              </a:ext>
            </a:extLst>
          </p:cNvPr>
          <p:cNvSpPr>
            <a:spLocks noGrp="1"/>
          </p:cNvSpPr>
          <p:nvPr>
            <p:ph type="dt" sz="half" idx="10"/>
          </p:nvPr>
        </p:nvSpPr>
        <p:spPr/>
        <p:txBody>
          <a:bodyPr/>
          <a:lstStyle>
            <a:lvl1pPr>
              <a:defRPr/>
            </a:lvl1pPr>
          </a:lstStyle>
          <a:p>
            <a:pPr>
              <a:defRPr/>
            </a:pPr>
            <a:fld id="{6DA24CED-9A62-4225-AE53-C5FAD8BB6F70}" type="datetimeFigureOut">
              <a:rPr lang="en-US"/>
              <a:pPr>
                <a:defRPr/>
              </a:pPr>
              <a:t>2/10/2021</a:t>
            </a:fld>
            <a:endParaRPr lang="en-US"/>
          </a:p>
        </p:txBody>
      </p:sp>
      <p:sp>
        <p:nvSpPr>
          <p:cNvPr id="9" name="Slide Number Placeholder 5">
            <a:extLst>
              <a:ext uri="{FF2B5EF4-FFF2-40B4-BE49-F238E27FC236}">
                <a16:creationId xmlns:a16="http://schemas.microsoft.com/office/drawing/2014/main" id="{13156AFB-AC8D-4974-8DC0-301F69BC6BB2}"/>
              </a:ext>
            </a:extLst>
          </p:cNvPr>
          <p:cNvSpPr>
            <a:spLocks noGrp="1"/>
          </p:cNvSpPr>
          <p:nvPr>
            <p:ph type="sldNum" sz="quarter" idx="11"/>
          </p:nvPr>
        </p:nvSpPr>
        <p:spPr/>
        <p:txBody>
          <a:bodyPr/>
          <a:lstStyle>
            <a:lvl1pPr>
              <a:defRPr/>
            </a:lvl1pPr>
          </a:lstStyle>
          <a:p>
            <a:pPr>
              <a:defRPr/>
            </a:pPr>
            <a:fld id="{CBAA584C-0B76-4133-A160-043DA0C73FC8}" type="slidenum">
              <a:rPr lang="en-US" altLang="en-US"/>
              <a:pPr>
                <a:defRPr/>
              </a:pPr>
              <a:t>‹#›</a:t>
            </a:fld>
            <a:endParaRPr lang="en-US" altLang="en-US"/>
          </a:p>
        </p:txBody>
      </p:sp>
    </p:spTree>
    <p:extLst>
      <p:ext uri="{BB962C8B-B14F-4D97-AF65-F5344CB8AC3E}">
        <p14:creationId xmlns:p14="http://schemas.microsoft.com/office/powerpoint/2010/main" val="95479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4A80E-82DB-414F-9A36-1AE7C55408A2}"/>
              </a:ext>
            </a:extLst>
          </p:cNvPr>
          <p:cNvSpPr>
            <a:spLocks noGrp="1"/>
          </p:cNvSpPr>
          <p:nvPr>
            <p:ph type="dt" sz="half" idx="10"/>
          </p:nvPr>
        </p:nvSpPr>
        <p:spPr/>
        <p:txBody>
          <a:bodyPr/>
          <a:lstStyle>
            <a:lvl1pPr>
              <a:defRPr/>
            </a:lvl1pPr>
          </a:lstStyle>
          <a:p>
            <a:pPr>
              <a:defRPr/>
            </a:pPr>
            <a:fld id="{3EC07D1A-B4BD-4BBA-A5AD-EF2FFC1EA4C7}" type="datetimeFigureOut">
              <a:rPr lang="en-US"/>
              <a:pPr>
                <a:defRPr/>
              </a:pPr>
              <a:t>2/10/2021</a:t>
            </a:fld>
            <a:endParaRPr lang="en-US"/>
          </a:p>
        </p:txBody>
      </p:sp>
      <p:sp>
        <p:nvSpPr>
          <p:cNvPr id="5" name="Footer Placeholder 4">
            <a:extLst>
              <a:ext uri="{FF2B5EF4-FFF2-40B4-BE49-F238E27FC236}">
                <a16:creationId xmlns:a16="http://schemas.microsoft.com/office/drawing/2014/main" id="{19556C73-40F5-4D58-87AF-8C254E550F8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CF312B7-3291-4D55-B30C-B2DC52961A8D}"/>
              </a:ext>
            </a:extLst>
          </p:cNvPr>
          <p:cNvSpPr>
            <a:spLocks noGrp="1"/>
          </p:cNvSpPr>
          <p:nvPr>
            <p:ph type="sldNum" sz="quarter" idx="12"/>
          </p:nvPr>
        </p:nvSpPr>
        <p:spPr/>
        <p:txBody>
          <a:bodyPr/>
          <a:lstStyle>
            <a:lvl1pPr>
              <a:defRPr/>
            </a:lvl1pPr>
          </a:lstStyle>
          <a:p>
            <a:pPr>
              <a:defRPr/>
            </a:pPr>
            <a:fld id="{D3F81968-D0FA-4189-93B7-0B01F177010B}" type="slidenum">
              <a:rPr lang="en-US" altLang="en-US"/>
              <a:pPr>
                <a:defRPr/>
              </a:pPr>
              <a:t>‹#›</a:t>
            </a:fld>
            <a:endParaRPr lang="en-US" altLang="en-US"/>
          </a:p>
        </p:txBody>
      </p:sp>
    </p:spTree>
    <p:extLst>
      <p:ext uri="{BB962C8B-B14F-4D97-AF65-F5344CB8AC3E}">
        <p14:creationId xmlns:p14="http://schemas.microsoft.com/office/powerpoint/2010/main" val="1208544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86DFA-8D25-4DAA-A576-CA7A94DD9B6F}"/>
              </a:ext>
            </a:extLst>
          </p:cNvPr>
          <p:cNvSpPr>
            <a:spLocks noGrp="1"/>
          </p:cNvSpPr>
          <p:nvPr>
            <p:ph type="dt" sz="half" idx="10"/>
          </p:nvPr>
        </p:nvSpPr>
        <p:spPr/>
        <p:txBody>
          <a:bodyPr/>
          <a:lstStyle>
            <a:lvl1pPr>
              <a:defRPr/>
            </a:lvl1pPr>
          </a:lstStyle>
          <a:p>
            <a:pPr>
              <a:defRPr/>
            </a:pPr>
            <a:fld id="{D6EA836A-0FD8-4B1C-B10C-D5059405E2F6}" type="datetimeFigureOut">
              <a:rPr lang="en-US"/>
              <a:pPr>
                <a:defRPr/>
              </a:pPr>
              <a:t>2/10/2021</a:t>
            </a:fld>
            <a:endParaRPr lang="en-US"/>
          </a:p>
        </p:txBody>
      </p:sp>
      <p:sp>
        <p:nvSpPr>
          <p:cNvPr id="5" name="Footer Placeholder 4">
            <a:extLst>
              <a:ext uri="{FF2B5EF4-FFF2-40B4-BE49-F238E27FC236}">
                <a16:creationId xmlns:a16="http://schemas.microsoft.com/office/drawing/2014/main" id="{DA5F7F5D-D2C5-413F-BFEA-08EFA7BB5AB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CE3FA66-0823-48FD-A86F-F3F2E1F0E3A4}"/>
              </a:ext>
            </a:extLst>
          </p:cNvPr>
          <p:cNvSpPr>
            <a:spLocks noGrp="1"/>
          </p:cNvSpPr>
          <p:nvPr>
            <p:ph type="sldNum" sz="quarter" idx="12"/>
          </p:nvPr>
        </p:nvSpPr>
        <p:spPr/>
        <p:txBody>
          <a:bodyPr/>
          <a:lstStyle>
            <a:lvl1pPr>
              <a:defRPr/>
            </a:lvl1pPr>
          </a:lstStyle>
          <a:p>
            <a:pPr>
              <a:defRPr/>
            </a:pPr>
            <a:fld id="{4E5D6F5E-AC73-4D2E-B932-D8ADB4A40EA0}" type="slidenum">
              <a:rPr lang="en-US" altLang="en-US"/>
              <a:pPr>
                <a:defRPr/>
              </a:pPr>
              <a:t>‹#›</a:t>
            </a:fld>
            <a:endParaRPr lang="en-US" altLang="en-US"/>
          </a:p>
        </p:txBody>
      </p:sp>
    </p:spTree>
    <p:extLst>
      <p:ext uri="{BB962C8B-B14F-4D97-AF65-F5344CB8AC3E}">
        <p14:creationId xmlns:p14="http://schemas.microsoft.com/office/powerpoint/2010/main" val="2788702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3" name="Group 6">
            <a:extLst>
              <a:ext uri="{FF2B5EF4-FFF2-40B4-BE49-F238E27FC236}">
                <a16:creationId xmlns:a16="http://schemas.microsoft.com/office/drawing/2014/main" id="{C9D3CEF5-2961-4E8C-8607-C25ECFABB07E}"/>
              </a:ext>
            </a:extLst>
          </p:cNvPr>
          <p:cNvGrpSpPr>
            <a:grpSpLocks/>
          </p:cNvGrpSpPr>
          <p:nvPr userDrawn="1"/>
        </p:nvGrpSpPr>
        <p:grpSpPr bwMode="auto">
          <a:xfrm>
            <a:off x="0" y="5992813"/>
            <a:ext cx="9144000" cy="865187"/>
            <a:chOff x="0" y="5992943"/>
            <a:chExt cx="9144000" cy="865057"/>
          </a:xfrm>
        </p:grpSpPr>
        <p:sp>
          <p:nvSpPr>
            <p:cNvPr id="4" name="Rectangle 3">
              <a:extLst>
                <a:ext uri="{FF2B5EF4-FFF2-40B4-BE49-F238E27FC236}">
                  <a16:creationId xmlns:a16="http://schemas.microsoft.com/office/drawing/2014/main" id="{3CAAABA0-8627-425C-8B84-FD4D83AF4FCF}"/>
                </a:ext>
              </a:extLst>
            </p:cNvPr>
            <p:cNvSpPr/>
            <p:nvPr/>
          </p:nvSpPr>
          <p:spPr>
            <a:xfrm>
              <a:off x="0" y="6377060"/>
              <a:ext cx="9144000" cy="480940"/>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16BB06F9-8AA4-4E8A-8F6E-4CFE9AB8D55A}"/>
                </a:ext>
              </a:extLst>
            </p:cNvPr>
            <p:cNvSpPr/>
            <p:nvPr/>
          </p:nvSpPr>
          <p:spPr>
            <a:xfrm>
              <a:off x="0" y="5992943"/>
              <a:ext cx="9144000" cy="363482"/>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 name="Picture 9" descr="KNUST_logo Vector.png">
              <a:extLst>
                <a:ext uri="{FF2B5EF4-FFF2-40B4-BE49-F238E27FC236}">
                  <a16:creationId xmlns:a16="http://schemas.microsoft.com/office/drawing/2014/main" id="{8B7A185D-5797-4DC0-956B-16F2D53686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47208" y="6021427"/>
              <a:ext cx="205238" cy="283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hlinkClick r:id="rId3"/>
              <a:extLst>
                <a:ext uri="{FF2B5EF4-FFF2-40B4-BE49-F238E27FC236}">
                  <a16:creationId xmlns:a16="http://schemas.microsoft.com/office/drawing/2014/main" id="{9BAE9C4C-9C3D-41EB-B098-67E96F864DA5}"/>
                </a:ext>
              </a:extLst>
            </p:cNvPr>
            <p:cNvSpPr txBox="1">
              <a:spLocks noChangeArrowheads="1"/>
            </p:cNvSpPr>
            <p:nvPr/>
          </p:nvSpPr>
          <p:spPr bwMode="auto">
            <a:xfrm>
              <a:off x="7137400" y="6035799"/>
              <a:ext cx="1549400" cy="277771"/>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chemeClr val="bg1"/>
                  </a:solidFill>
                  <a:latin typeface="Helvetica" panose="020B0604020202020204" pitchFamily="34" charset="0"/>
                  <a:ea typeface="Helvetica" panose="020B0604020202020204" pitchFamily="34" charset="0"/>
                  <a:cs typeface="Helvetica" panose="020B0604020202020204" pitchFamily="34" charset="0"/>
                </a:rPr>
                <a:t>www.knust.edu.gh</a:t>
              </a:r>
            </a:p>
          </p:txBody>
        </p:sp>
        <p:pic>
          <p:nvPicPr>
            <p:cNvPr id="8" name="Picture 11">
              <a:hlinkClick r:id="rId4"/>
              <a:extLst>
                <a:ext uri="{FF2B5EF4-FFF2-40B4-BE49-F238E27FC236}">
                  <a16:creationId xmlns:a16="http://schemas.microsoft.com/office/drawing/2014/main" id="{85105A6D-2330-43F9-82C8-77350026F8A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61258" y="6042056"/>
              <a:ext cx="268162" cy="26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a:hlinkClick r:id="rId6"/>
              <a:extLst>
                <a:ext uri="{FF2B5EF4-FFF2-40B4-BE49-F238E27FC236}">
                  <a16:creationId xmlns:a16="http://schemas.microsoft.com/office/drawing/2014/main" id="{B4312F23-551D-417D-895C-776747FD323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97791" y="6029719"/>
              <a:ext cx="292217" cy="29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Title 1"/>
          <p:cNvSpPr>
            <a:spLocks noGrp="1"/>
          </p:cNvSpPr>
          <p:nvPr>
            <p:ph type="title"/>
          </p:nvPr>
        </p:nvSpPr>
        <p:spPr>
          <a:xfrm>
            <a:off x="457200" y="274638"/>
            <a:ext cx="8229600" cy="1143000"/>
          </a:xfrm>
          <a:prstGeom prst="rect">
            <a:avLst/>
          </a:prstGeom>
        </p:spPr>
        <p:txBody>
          <a:bodyPr/>
          <a:lstStyle/>
          <a:p>
            <a:r>
              <a:rPr lang="en-US" dirty="0"/>
              <a:t>Introduction</a:t>
            </a:r>
          </a:p>
        </p:txBody>
      </p:sp>
      <p:sp>
        <p:nvSpPr>
          <p:cNvPr id="10" name="Date Placeholder 3">
            <a:extLst>
              <a:ext uri="{FF2B5EF4-FFF2-40B4-BE49-F238E27FC236}">
                <a16:creationId xmlns:a16="http://schemas.microsoft.com/office/drawing/2014/main" id="{CDAC4B0C-50BD-4ACB-AFE6-2851FC86A20B}"/>
              </a:ext>
            </a:extLst>
          </p:cNvPr>
          <p:cNvSpPr>
            <a:spLocks noGrp="1"/>
          </p:cNvSpPr>
          <p:nvPr>
            <p:ph type="dt" sz="half" idx="10"/>
          </p:nvPr>
        </p:nvSpPr>
        <p:spPr/>
        <p:txBody>
          <a:bodyPr/>
          <a:lstStyle>
            <a:lvl1pPr>
              <a:defRPr/>
            </a:lvl1pPr>
          </a:lstStyle>
          <a:p>
            <a:pPr>
              <a:defRPr/>
            </a:pPr>
            <a:fld id="{AD97F6D8-0777-40FA-96E0-34AB5DD9D9EE}" type="datetimeFigureOut">
              <a:rPr lang="en-US"/>
              <a:pPr>
                <a:defRPr/>
              </a:pPr>
              <a:t>2/10/2021</a:t>
            </a:fld>
            <a:endParaRPr lang="en-US"/>
          </a:p>
        </p:txBody>
      </p:sp>
      <p:sp>
        <p:nvSpPr>
          <p:cNvPr id="11" name="Footer Placeholder 4">
            <a:extLst>
              <a:ext uri="{FF2B5EF4-FFF2-40B4-BE49-F238E27FC236}">
                <a16:creationId xmlns:a16="http://schemas.microsoft.com/office/drawing/2014/main" id="{6D09FFAC-FBAA-4264-B0F1-5A7EC34380AE}"/>
              </a:ext>
            </a:extLst>
          </p:cNvPr>
          <p:cNvSpPr>
            <a:spLocks noGrp="1"/>
          </p:cNvSpPr>
          <p:nvPr>
            <p:ph type="ftr" sz="quarter" idx="11"/>
          </p:nvPr>
        </p:nvSpPr>
        <p:spPr/>
        <p:txBody>
          <a:bodyPr/>
          <a:lstStyle>
            <a:lvl1pPr>
              <a:defRPr/>
            </a:lvl1pPr>
          </a:lstStyle>
          <a:p>
            <a:pPr>
              <a:defRPr/>
            </a:pPr>
            <a:endParaRPr lang="en-US"/>
          </a:p>
        </p:txBody>
      </p:sp>
      <p:sp>
        <p:nvSpPr>
          <p:cNvPr id="12" name="Slide Number Placeholder 5">
            <a:extLst>
              <a:ext uri="{FF2B5EF4-FFF2-40B4-BE49-F238E27FC236}">
                <a16:creationId xmlns:a16="http://schemas.microsoft.com/office/drawing/2014/main" id="{1D368185-8ACE-4B51-9974-A42EA4CA6641}"/>
              </a:ext>
            </a:extLst>
          </p:cNvPr>
          <p:cNvSpPr>
            <a:spLocks noGrp="1"/>
          </p:cNvSpPr>
          <p:nvPr>
            <p:ph type="sldNum" sz="quarter" idx="12"/>
          </p:nvPr>
        </p:nvSpPr>
        <p:spPr/>
        <p:txBody>
          <a:bodyPr/>
          <a:lstStyle>
            <a:lvl1pPr>
              <a:defRPr/>
            </a:lvl1pPr>
          </a:lstStyle>
          <a:p>
            <a:pPr>
              <a:defRPr/>
            </a:pPr>
            <a:fld id="{34ECEC64-B826-48DE-BD9A-5828665C45D1}" type="slidenum">
              <a:rPr lang="en-US" altLang="en-US"/>
              <a:pPr>
                <a:defRPr/>
              </a:pPr>
              <a:t>‹#›</a:t>
            </a:fld>
            <a:endParaRPr lang="en-US" altLang="en-US"/>
          </a:p>
        </p:txBody>
      </p:sp>
    </p:spTree>
    <p:extLst>
      <p:ext uri="{BB962C8B-B14F-4D97-AF65-F5344CB8AC3E}">
        <p14:creationId xmlns:p14="http://schemas.microsoft.com/office/powerpoint/2010/main" val="1517505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10C3E6-5655-44F7-8DC8-853121BED11B}"/>
              </a:ext>
            </a:extLst>
          </p:cNvPr>
          <p:cNvSpPr>
            <a:spLocks noGrp="1"/>
          </p:cNvSpPr>
          <p:nvPr>
            <p:ph type="dt" sz="half" idx="10"/>
          </p:nvPr>
        </p:nvSpPr>
        <p:spPr/>
        <p:txBody>
          <a:bodyPr/>
          <a:lstStyle>
            <a:lvl1pPr>
              <a:defRPr/>
            </a:lvl1pPr>
          </a:lstStyle>
          <a:p>
            <a:pPr>
              <a:defRPr/>
            </a:pPr>
            <a:fld id="{441B910C-AFEB-4AAB-8621-CF644B78C5DE}" type="datetimeFigureOut">
              <a:rPr lang="en-US"/>
              <a:pPr>
                <a:defRPr/>
              </a:pPr>
              <a:t>2/10/2021</a:t>
            </a:fld>
            <a:endParaRPr lang="en-US"/>
          </a:p>
        </p:txBody>
      </p:sp>
      <p:sp>
        <p:nvSpPr>
          <p:cNvPr id="5" name="Footer Placeholder 4">
            <a:extLst>
              <a:ext uri="{FF2B5EF4-FFF2-40B4-BE49-F238E27FC236}">
                <a16:creationId xmlns:a16="http://schemas.microsoft.com/office/drawing/2014/main" id="{9255E4E6-9C87-4EAE-995D-262C1FAFEB7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491B5B2-9151-4B12-8E05-B8B1E5B78EC6}"/>
              </a:ext>
            </a:extLst>
          </p:cNvPr>
          <p:cNvSpPr>
            <a:spLocks noGrp="1"/>
          </p:cNvSpPr>
          <p:nvPr>
            <p:ph type="sldNum" sz="quarter" idx="12"/>
          </p:nvPr>
        </p:nvSpPr>
        <p:spPr/>
        <p:txBody>
          <a:bodyPr/>
          <a:lstStyle>
            <a:lvl1pPr>
              <a:defRPr/>
            </a:lvl1pPr>
          </a:lstStyle>
          <a:p>
            <a:pPr>
              <a:defRPr/>
            </a:pPr>
            <a:fld id="{A40C95B3-69C6-4719-BD4B-466DE4395E82}" type="slidenum">
              <a:rPr lang="en-US" altLang="en-US"/>
              <a:pPr>
                <a:defRPr/>
              </a:pPr>
              <a:t>‹#›</a:t>
            </a:fld>
            <a:endParaRPr lang="en-US" altLang="en-US"/>
          </a:p>
        </p:txBody>
      </p:sp>
    </p:spTree>
    <p:extLst>
      <p:ext uri="{BB962C8B-B14F-4D97-AF65-F5344CB8AC3E}">
        <p14:creationId xmlns:p14="http://schemas.microsoft.com/office/powerpoint/2010/main" val="1846071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22964E2-6B46-4DE0-A6BE-B1177BE95D27}"/>
              </a:ext>
            </a:extLst>
          </p:cNvPr>
          <p:cNvSpPr>
            <a:spLocks noGrp="1"/>
          </p:cNvSpPr>
          <p:nvPr>
            <p:ph type="dt" sz="half" idx="10"/>
          </p:nvPr>
        </p:nvSpPr>
        <p:spPr/>
        <p:txBody>
          <a:bodyPr/>
          <a:lstStyle>
            <a:lvl1pPr>
              <a:defRPr/>
            </a:lvl1pPr>
          </a:lstStyle>
          <a:p>
            <a:pPr>
              <a:defRPr/>
            </a:pPr>
            <a:fld id="{A077E564-D33C-4CD0-AF84-9D551FB662AA}" type="datetimeFigureOut">
              <a:rPr lang="en-US"/>
              <a:pPr>
                <a:defRPr/>
              </a:pPr>
              <a:t>2/10/2021</a:t>
            </a:fld>
            <a:endParaRPr lang="en-US"/>
          </a:p>
        </p:txBody>
      </p:sp>
      <p:sp>
        <p:nvSpPr>
          <p:cNvPr id="6" name="Footer Placeholder 4">
            <a:extLst>
              <a:ext uri="{FF2B5EF4-FFF2-40B4-BE49-F238E27FC236}">
                <a16:creationId xmlns:a16="http://schemas.microsoft.com/office/drawing/2014/main" id="{DCA201C3-E36F-46F8-9C90-11EE9D4F5AA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D968E6C-5822-47AD-B6FE-D30028FA05C4}"/>
              </a:ext>
            </a:extLst>
          </p:cNvPr>
          <p:cNvSpPr>
            <a:spLocks noGrp="1"/>
          </p:cNvSpPr>
          <p:nvPr>
            <p:ph type="sldNum" sz="quarter" idx="12"/>
          </p:nvPr>
        </p:nvSpPr>
        <p:spPr/>
        <p:txBody>
          <a:bodyPr/>
          <a:lstStyle>
            <a:lvl1pPr>
              <a:defRPr/>
            </a:lvl1pPr>
          </a:lstStyle>
          <a:p>
            <a:pPr>
              <a:defRPr/>
            </a:pPr>
            <a:fld id="{B3F76891-75CD-4D12-8F39-2F2015485DDF}" type="slidenum">
              <a:rPr lang="en-US" altLang="en-US"/>
              <a:pPr>
                <a:defRPr/>
              </a:pPr>
              <a:t>‹#›</a:t>
            </a:fld>
            <a:endParaRPr lang="en-US" altLang="en-US"/>
          </a:p>
        </p:txBody>
      </p:sp>
    </p:spTree>
    <p:extLst>
      <p:ext uri="{BB962C8B-B14F-4D97-AF65-F5344CB8AC3E}">
        <p14:creationId xmlns:p14="http://schemas.microsoft.com/office/powerpoint/2010/main" val="10342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6EAB6AA-9A57-41FB-A6E1-9CBBAEF90CB5}"/>
              </a:ext>
            </a:extLst>
          </p:cNvPr>
          <p:cNvSpPr>
            <a:spLocks noGrp="1"/>
          </p:cNvSpPr>
          <p:nvPr>
            <p:ph type="dt" sz="half" idx="10"/>
          </p:nvPr>
        </p:nvSpPr>
        <p:spPr/>
        <p:txBody>
          <a:bodyPr/>
          <a:lstStyle>
            <a:lvl1pPr>
              <a:defRPr/>
            </a:lvl1pPr>
          </a:lstStyle>
          <a:p>
            <a:pPr>
              <a:defRPr/>
            </a:pPr>
            <a:fld id="{2539F4FF-7C07-494F-A156-95EA03301C6C}" type="datetimeFigureOut">
              <a:rPr lang="en-US"/>
              <a:pPr>
                <a:defRPr/>
              </a:pPr>
              <a:t>2/10/2021</a:t>
            </a:fld>
            <a:endParaRPr lang="en-US"/>
          </a:p>
        </p:txBody>
      </p:sp>
      <p:sp>
        <p:nvSpPr>
          <p:cNvPr id="8" name="Footer Placeholder 4">
            <a:extLst>
              <a:ext uri="{FF2B5EF4-FFF2-40B4-BE49-F238E27FC236}">
                <a16:creationId xmlns:a16="http://schemas.microsoft.com/office/drawing/2014/main" id="{86AD2FAE-1D18-49CD-BB82-BAB970FA724D}"/>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45362C8-4EFE-4DDD-8D6F-8DB7EEC93777}"/>
              </a:ext>
            </a:extLst>
          </p:cNvPr>
          <p:cNvSpPr>
            <a:spLocks noGrp="1"/>
          </p:cNvSpPr>
          <p:nvPr>
            <p:ph type="sldNum" sz="quarter" idx="12"/>
          </p:nvPr>
        </p:nvSpPr>
        <p:spPr/>
        <p:txBody>
          <a:bodyPr/>
          <a:lstStyle>
            <a:lvl1pPr>
              <a:defRPr/>
            </a:lvl1pPr>
          </a:lstStyle>
          <a:p>
            <a:pPr>
              <a:defRPr/>
            </a:pPr>
            <a:fld id="{CF29421C-3E8F-4138-9893-EE081C541856}" type="slidenum">
              <a:rPr lang="en-US" altLang="en-US"/>
              <a:pPr>
                <a:defRPr/>
              </a:pPr>
              <a:t>‹#›</a:t>
            </a:fld>
            <a:endParaRPr lang="en-US" altLang="en-US"/>
          </a:p>
        </p:txBody>
      </p:sp>
    </p:spTree>
    <p:extLst>
      <p:ext uri="{BB962C8B-B14F-4D97-AF65-F5344CB8AC3E}">
        <p14:creationId xmlns:p14="http://schemas.microsoft.com/office/powerpoint/2010/main" val="142261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a:extLst>
              <a:ext uri="{FF2B5EF4-FFF2-40B4-BE49-F238E27FC236}">
                <a16:creationId xmlns:a16="http://schemas.microsoft.com/office/drawing/2014/main" id="{A6D1BD82-F20B-46D3-AB71-2D6963A91015}"/>
              </a:ext>
            </a:extLst>
          </p:cNvPr>
          <p:cNvSpPr>
            <a:spLocks noGrp="1"/>
          </p:cNvSpPr>
          <p:nvPr>
            <p:ph type="dt" sz="half" idx="10"/>
          </p:nvPr>
        </p:nvSpPr>
        <p:spPr/>
        <p:txBody>
          <a:bodyPr/>
          <a:lstStyle>
            <a:lvl1pPr>
              <a:defRPr/>
            </a:lvl1pPr>
          </a:lstStyle>
          <a:p>
            <a:pPr>
              <a:defRPr/>
            </a:pPr>
            <a:fld id="{98A4453B-4E27-4360-8EE5-BF4F1A4CA99D}" type="datetimeFigureOut">
              <a:rPr lang="en-US"/>
              <a:pPr>
                <a:defRPr/>
              </a:pPr>
              <a:t>2/10/2021</a:t>
            </a:fld>
            <a:endParaRPr lang="en-US"/>
          </a:p>
        </p:txBody>
      </p:sp>
      <p:sp>
        <p:nvSpPr>
          <p:cNvPr id="4" name="Footer Placeholder 4">
            <a:extLst>
              <a:ext uri="{FF2B5EF4-FFF2-40B4-BE49-F238E27FC236}">
                <a16:creationId xmlns:a16="http://schemas.microsoft.com/office/drawing/2014/main" id="{60B8D916-E334-4467-8723-8683631A7DE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D17E21A-2D8A-4174-BB82-2682DABCBA11}"/>
              </a:ext>
            </a:extLst>
          </p:cNvPr>
          <p:cNvSpPr>
            <a:spLocks noGrp="1"/>
          </p:cNvSpPr>
          <p:nvPr>
            <p:ph type="sldNum" sz="quarter" idx="12"/>
          </p:nvPr>
        </p:nvSpPr>
        <p:spPr/>
        <p:txBody>
          <a:bodyPr/>
          <a:lstStyle>
            <a:lvl1pPr>
              <a:defRPr/>
            </a:lvl1pPr>
          </a:lstStyle>
          <a:p>
            <a:pPr>
              <a:defRPr/>
            </a:pPr>
            <a:fld id="{47404C23-DE00-44C2-81A6-11A13FC868AE}" type="slidenum">
              <a:rPr lang="en-US" altLang="en-US"/>
              <a:pPr>
                <a:defRPr/>
              </a:pPr>
              <a:t>‹#›</a:t>
            </a:fld>
            <a:endParaRPr lang="en-US" altLang="en-US"/>
          </a:p>
        </p:txBody>
      </p:sp>
    </p:spTree>
    <p:extLst>
      <p:ext uri="{BB962C8B-B14F-4D97-AF65-F5344CB8AC3E}">
        <p14:creationId xmlns:p14="http://schemas.microsoft.com/office/powerpoint/2010/main" val="1217417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C6D4802-A162-4492-A6BD-775C1C63B0EB}"/>
              </a:ext>
            </a:extLst>
          </p:cNvPr>
          <p:cNvSpPr>
            <a:spLocks noGrp="1"/>
          </p:cNvSpPr>
          <p:nvPr>
            <p:ph type="dt" sz="half" idx="10"/>
          </p:nvPr>
        </p:nvSpPr>
        <p:spPr/>
        <p:txBody>
          <a:bodyPr/>
          <a:lstStyle>
            <a:lvl1pPr>
              <a:defRPr/>
            </a:lvl1pPr>
          </a:lstStyle>
          <a:p>
            <a:pPr>
              <a:defRPr/>
            </a:pPr>
            <a:fld id="{193E6F31-AAF6-44B8-BD7B-642681017A8D}" type="datetimeFigureOut">
              <a:rPr lang="en-US"/>
              <a:pPr>
                <a:defRPr/>
              </a:pPr>
              <a:t>2/10/2021</a:t>
            </a:fld>
            <a:endParaRPr lang="en-US"/>
          </a:p>
        </p:txBody>
      </p:sp>
      <p:sp>
        <p:nvSpPr>
          <p:cNvPr id="3" name="Footer Placeholder 4">
            <a:extLst>
              <a:ext uri="{FF2B5EF4-FFF2-40B4-BE49-F238E27FC236}">
                <a16:creationId xmlns:a16="http://schemas.microsoft.com/office/drawing/2014/main" id="{AF69E59A-42AF-400A-9156-3A9B65DB74F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ED17AC2-C7E9-4A49-BCF3-0AF754A95748}"/>
              </a:ext>
            </a:extLst>
          </p:cNvPr>
          <p:cNvSpPr>
            <a:spLocks noGrp="1"/>
          </p:cNvSpPr>
          <p:nvPr>
            <p:ph type="sldNum" sz="quarter" idx="12"/>
          </p:nvPr>
        </p:nvSpPr>
        <p:spPr/>
        <p:txBody>
          <a:bodyPr/>
          <a:lstStyle>
            <a:lvl1pPr>
              <a:defRPr/>
            </a:lvl1pPr>
          </a:lstStyle>
          <a:p>
            <a:pPr>
              <a:defRPr/>
            </a:pPr>
            <a:fld id="{5362B31B-ED99-4EF7-8DDA-1E3A256F9F88}" type="slidenum">
              <a:rPr lang="en-US" altLang="en-US"/>
              <a:pPr>
                <a:defRPr/>
              </a:pPr>
              <a:t>‹#›</a:t>
            </a:fld>
            <a:endParaRPr lang="en-US" altLang="en-US"/>
          </a:p>
        </p:txBody>
      </p:sp>
    </p:spTree>
    <p:extLst>
      <p:ext uri="{BB962C8B-B14F-4D97-AF65-F5344CB8AC3E}">
        <p14:creationId xmlns:p14="http://schemas.microsoft.com/office/powerpoint/2010/main" val="341845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5641A48-AE76-4690-B4CE-4A1F61C360F3}"/>
              </a:ext>
            </a:extLst>
          </p:cNvPr>
          <p:cNvSpPr>
            <a:spLocks noGrp="1"/>
          </p:cNvSpPr>
          <p:nvPr>
            <p:ph type="dt" sz="half" idx="10"/>
          </p:nvPr>
        </p:nvSpPr>
        <p:spPr/>
        <p:txBody>
          <a:bodyPr/>
          <a:lstStyle>
            <a:lvl1pPr>
              <a:defRPr/>
            </a:lvl1pPr>
          </a:lstStyle>
          <a:p>
            <a:pPr>
              <a:defRPr/>
            </a:pPr>
            <a:fld id="{B0EAE221-F7A9-4698-B8A4-4E7AB611A59E}" type="datetimeFigureOut">
              <a:rPr lang="en-US"/>
              <a:pPr>
                <a:defRPr/>
              </a:pPr>
              <a:t>2/10/2021</a:t>
            </a:fld>
            <a:endParaRPr lang="en-US"/>
          </a:p>
        </p:txBody>
      </p:sp>
      <p:sp>
        <p:nvSpPr>
          <p:cNvPr id="6" name="Footer Placeholder 4">
            <a:extLst>
              <a:ext uri="{FF2B5EF4-FFF2-40B4-BE49-F238E27FC236}">
                <a16:creationId xmlns:a16="http://schemas.microsoft.com/office/drawing/2014/main" id="{2B3F2D05-E50C-4A7A-96FA-6E50D1138EF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82DF873-4918-427A-940D-3F7A86BD41A7}"/>
              </a:ext>
            </a:extLst>
          </p:cNvPr>
          <p:cNvSpPr>
            <a:spLocks noGrp="1"/>
          </p:cNvSpPr>
          <p:nvPr>
            <p:ph type="sldNum" sz="quarter" idx="12"/>
          </p:nvPr>
        </p:nvSpPr>
        <p:spPr/>
        <p:txBody>
          <a:bodyPr/>
          <a:lstStyle>
            <a:lvl1pPr>
              <a:defRPr/>
            </a:lvl1pPr>
          </a:lstStyle>
          <a:p>
            <a:pPr>
              <a:defRPr/>
            </a:pPr>
            <a:fld id="{E4583CC6-5F62-4141-98E7-1509EEED5612}" type="slidenum">
              <a:rPr lang="en-US" altLang="en-US"/>
              <a:pPr>
                <a:defRPr/>
              </a:pPr>
              <a:t>‹#›</a:t>
            </a:fld>
            <a:endParaRPr lang="en-US" altLang="en-US"/>
          </a:p>
        </p:txBody>
      </p:sp>
    </p:spTree>
    <p:extLst>
      <p:ext uri="{BB962C8B-B14F-4D97-AF65-F5344CB8AC3E}">
        <p14:creationId xmlns:p14="http://schemas.microsoft.com/office/powerpoint/2010/main" val="2782946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CAF407A-58AA-4A2F-A6EC-8F444EF70FBE}"/>
              </a:ext>
            </a:extLst>
          </p:cNvPr>
          <p:cNvSpPr>
            <a:spLocks noGrp="1"/>
          </p:cNvSpPr>
          <p:nvPr>
            <p:ph type="dt" sz="half" idx="10"/>
          </p:nvPr>
        </p:nvSpPr>
        <p:spPr/>
        <p:txBody>
          <a:bodyPr/>
          <a:lstStyle>
            <a:lvl1pPr>
              <a:defRPr/>
            </a:lvl1pPr>
          </a:lstStyle>
          <a:p>
            <a:pPr>
              <a:defRPr/>
            </a:pPr>
            <a:fld id="{A9944924-7864-4779-A5B2-EE52D2B235B2}" type="datetimeFigureOut">
              <a:rPr lang="en-US"/>
              <a:pPr>
                <a:defRPr/>
              </a:pPr>
              <a:t>2/10/2021</a:t>
            </a:fld>
            <a:endParaRPr lang="en-US"/>
          </a:p>
        </p:txBody>
      </p:sp>
      <p:sp>
        <p:nvSpPr>
          <p:cNvPr id="6" name="Footer Placeholder 4">
            <a:extLst>
              <a:ext uri="{FF2B5EF4-FFF2-40B4-BE49-F238E27FC236}">
                <a16:creationId xmlns:a16="http://schemas.microsoft.com/office/drawing/2014/main" id="{C450F499-2659-4904-ACCD-CD029551BB7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E67822F-1756-42ED-8051-2406424B30E6}"/>
              </a:ext>
            </a:extLst>
          </p:cNvPr>
          <p:cNvSpPr>
            <a:spLocks noGrp="1"/>
          </p:cNvSpPr>
          <p:nvPr>
            <p:ph type="sldNum" sz="quarter" idx="12"/>
          </p:nvPr>
        </p:nvSpPr>
        <p:spPr/>
        <p:txBody>
          <a:bodyPr/>
          <a:lstStyle>
            <a:lvl1pPr>
              <a:defRPr/>
            </a:lvl1pPr>
          </a:lstStyle>
          <a:p>
            <a:pPr>
              <a:defRPr/>
            </a:pPr>
            <a:fld id="{CACB4DBC-9B93-4F92-85AD-5266D95C3BF5}" type="slidenum">
              <a:rPr lang="en-US" altLang="en-US"/>
              <a:pPr>
                <a:defRPr/>
              </a:pPr>
              <a:t>‹#›</a:t>
            </a:fld>
            <a:endParaRPr lang="en-US" altLang="en-US"/>
          </a:p>
        </p:txBody>
      </p:sp>
    </p:spTree>
    <p:extLst>
      <p:ext uri="{BB962C8B-B14F-4D97-AF65-F5344CB8AC3E}">
        <p14:creationId xmlns:p14="http://schemas.microsoft.com/office/powerpoint/2010/main" val="1259673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a16="http://schemas.microsoft.com/office/drawing/2014/main" id="{4B22B2F9-6DCF-4040-A990-B828C7F55E50}"/>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1DA2FD2-4343-4E74-BADD-FE37468F2889}"/>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FD1F93E5-D31B-45F4-AB29-764BE67480C9}" type="datetimeFigureOut">
              <a:rPr lang="en-US"/>
              <a:pPr>
                <a:defRPr/>
              </a:pPr>
              <a:t>2/10/2021</a:t>
            </a:fld>
            <a:endParaRPr lang="en-US"/>
          </a:p>
        </p:txBody>
      </p:sp>
      <p:sp>
        <p:nvSpPr>
          <p:cNvPr id="5" name="Footer Placeholder 4">
            <a:extLst>
              <a:ext uri="{FF2B5EF4-FFF2-40B4-BE49-F238E27FC236}">
                <a16:creationId xmlns:a16="http://schemas.microsoft.com/office/drawing/2014/main" id="{ACDA6BAF-1966-408C-9606-778C7C94648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88643A90-88AE-4A49-89B6-8B2612D7826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60A9A947-09FD-4EFE-B830-9447F8AE640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C1B3EAB3-842F-4C18-BB28-545078798FF9}"/>
              </a:ext>
            </a:extLst>
          </p:cNvPr>
          <p:cNvSpPr>
            <a:spLocks noGrp="1"/>
          </p:cNvSpPr>
          <p:nvPr>
            <p:ph type="ctrTitle"/>
          </p:nvPr>
        </p:nvSpPr>
        <p:spPr bwMode="auto">
          <a:xfrm>
            <a:off x="685800" y="1308100"/>
            <a:ext cx="7772400" cy="160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4000" b="1">
                <a:latin typeface="Helvetica" panose="020B0604020202020204" pitchFamily="34" charset="0"/>
                <a:ea typeface="Helvetica" panose="020B0604020202020204" pitchFamily="34" charset="0"/>
                <a:cs typeface="Helvetica" panose="020B0604020202020204" pitchFamily="34" charset="0"/>
              </a:rPr>
              <a:t>Communication Skills </a:t>
            </a:r>
            <a:br>
              <a:rPr lang="en-US" altLang="en-US" sz="4000" b="1">
                <a:latin typeface="Helvetica" panose="020B0604020202020204" pitchFamily="34" charset="0"/>
                <a:ea typeface="Helvetica" panose="020B0604020202020204" pitchFamily="34" charset="0"/>
                <a:cs typeface="Helvetica" panose="020B0604020202020204" pitchFamily="34" charset="0"/>
              </a:rPr>
            </a:br>
            <a:r>
              <a:rPr lang="en-US" altLang="en-US" sz="4000" b="1">
                <a:latin typeface="Helvetica" panose="020B0604020202020204" pitchFamily="34" charset="0"/>
                <a:ea typeface="Helvetica" panose="020B0604020202020204" pitchFamily="34" charset="0"/>
                <a:cs typeface="Helvetica" panose="020B0604020202020204" pitchFamily="34" charset="0"/>
              </a:rPr>
              <a:t>ENGL 157</a:t>
            </a:r>
          </a:p>
        </p:txBody>
      </p:sp>
      <p:sp>
        <p:nvSpPr>
          <p:cNvPr id="5" name="Subtitle 2">
            <a:extLst>
              <a:ext uri="{FF2B5EF4-FFF2-40B4-BE49-F238E27FC236}">
                <a16:creationId xmlns:a16="http://schemas.microsoft.com/office/drawing/2014/main" id="{83AECB84-7CBD-49C3-B51C-73CFC9371B4D}"/>
              </a:ext>
            </a:extLst>
          </p:cNvPr>
          <p:cNvSpPr>
            <a:spLocks noGrp="1"/>
          </p:cNvSpPr>
          <p:nvPr>
            <p:ph type="subTitle" idx="1"/>
          </p:nvPr>
        </p:nvSpPr>
        <p:spPr>
          <a:xfrm>
            <a:off x="1371600" y="4413250"/>
            <a:ext cx="6400800" cy="1598613"/>
          </a:xfrm>
        </p:spPr>
        <p:txBody>
          <a:bodyPr rtlCol="0"/>
          <a:lstStyle/>
          <a:p>
            <a:pPr algn="ctr" eaLnBrk="1" fontAlgn="auto" hangingPunct="1">
              <a:spcAft>
                <a:spcPts val="0"/>
              </a:spcAft>
              <a:buFont typeface="Arial"/>
              <a:buNone/>
              <a:defRPr/>
            </a:pPr>
            <a:r>
              <a:rPr lang="en-US" sz="4000" b="1" dirty="0">
                <a:latin typeface="Helvetica"/>
                <a:cs typeface="Helvetica"/>
              </a:rPr>
              <a:t>SENTENCE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4B5357A-1BC2-406D-9510-79C49E1AD11A}"/>
              </a:ext>
            </a:extLst>
          </p:cNvPr>
          <p:cNvSpPr>
            <a:spLocks noGrp="1"/>
          </p:cNvSpPr>
          <p:nvPr>
            <p:ph type="title"/>
          </p:nvPr>
        </p:nvSpPr>
        <p:spPr bwMode="auto">
          <a:xfrm>
            <a:off x="0" y="190500"/>
            <a:ext cx="8229600" cy="519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sz="2800"/>
              <a:t>							Activity</a:t>
            </a:r>
            <a:br>
              <a:rPr lang="en-US" altLang="en-US"/>
            </a:br>
            <a:r>
              <a:rPr lang="en-US" altLang="en-US" sz="2800" b="1" i="1">
                <a:latin typeface="Times New Roman" panose="02020603050405020304" pitchFamily="18" charset="0"/>
                <a:cs typeface="Times New Roman" panose="02020603050405020304" pitchFamily="18" charset="0"/>
              </a:rPr>
              <a:t>Use an appropriate coordination conjunction to join the following clauses together</a:t>
            </a:r>
            <a:r>
              <a:rPr lang="en-US" altLang="en-US" sz="2400">
                <a:latin typeface="Times New Roman" panose="02020603050405020304" pitchFamily="18" charset="0"/>
                <a:cs typeface="Times New Roman" panose="02020603050405020304" pitchFamily="18" charset="0"/>
              </a:rPr>
              <a:t>.</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We didn’t understand the  assignment.</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We asked Michael to explain the assignment to us.</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Martin found that his house had been broken into.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Martin returned home.</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The students studied well for the examination.</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The students wrote the examination well.</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The students did not pass the examination well.</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t>
            </a:r>
            <a:br>
              <a:rPr lang="en-US" altLang="en-US" sz="2800">
                <a:latin typeface="Times New Roman" panose="02020603050405020304" pitchFamily="18" charset="0"/>
                <a:cs typeface="Times New Roman" panose="02020603050405020304" pitchFamily="18" charset="0"/>
              </a:rPr>
            </a:br>
            <a:br>
              <a:rPr lang="en-US" altLang="en-US" sz="2000">
                <a:latin typeface="Times New Roman" panose="02020603050405020304" pitchFamily="18" charset="0"/>
                <a:cs typeface="Times New Roman" panose="02020603050405020304" pitchFamily="18" charset="0"/>
              </a:rPr>
            </a:br>
            <a:r>
              <a:rPr lang="en-US" alt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5821D9DA-A65D-4EFB-AFB4-914226E443A0}"/>
              </a:ext>
            </a:extLst>
          </p:cNvPr>
          <p:cNvSpPr>
            <a:spLocks noGrp="1"/>
          </p:cNvSpPr>
          <p:nvPr>
            <p:ph type="title"/>
          </p:nvPr>
        </p:nvSpPr>
        <p:spPr bwMode="auto">
          <a:xfrm>
            <a:off x="457200" y="146050"/>
            <a:ext cx="8229600" cy="1006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altLang="en-US" b="1"/>
              <a:t>Complex Sentence </a:t>
            </a:r>
            <a:br>
              <a:rPr lang="en-US" altLang="en-US"/>
            </a:br>
            <a:endParaRPr lang="en-US" altLang="en-US"/>
          </a:p>
        </p:txBody>
      </p:sp>
      <p:sp>
        <p:nvSpPr>
          <p:cNvPr id="3" name="TextBox 2">
            <a:extLst>
              <a:ext uri="{FF2B5EF4-FFF2-40B4-BE49-F238E27FC236}">
                <a16:creationId xmlns:a16="http://schemas.microsoft.com/office/drawing/2014/main" id="{1236BE46-7208-40EB-8C8C-75D973BACEA6}"/>
              </a:ext>
            </a:extLst>
          </p:cNvPr>
          <p:cNvSpPr txBox="1"/>
          <p:nvPr/>
        </p:nvSpPr>
        <p:spPr>
          <a:xfrm>
            <a:off x="457200" y="1408113"/>
            <a:ext cx="8229600" cy="5048250"/>
          </a:xfrm>
          <a:prstGeom prst="rect">
            <a:avLst/>
          </a:prstGeom>
          <a:noFill/>
        </p:spPr>
        <p:txBody>
          <a:bodyPr>
            <a:spAutoFit/>
          </a:bodyPr>
          <a:lstStyle/>
          <a:p>
            <a:pPr algn="just" eaLnBrk="1" fontAlgn="auto" hangingPunct="1">
              <a:spcBef>
                <a:spcPts val="0"/>
              </a:spcBef>
              <a:spcAft>
                <a:spcPts val="0"/>
              </a:spcAft>
              <a:defRPr/>
            </a:pPr>
            <a:r>
              <a:rPr lang="en-GB" sz="2800" dirty="0">
                <a:latin typeface="Times New Roman" pitchFamily="18" charset="0"/>
                <a:cs typeface="Times New Roman" pitchFamily="18" charset="0"/>
              </a:rPr>
              <a:t>A </a:t>
            </a:r>
            <a:r>
              <a:rPr lang="en-GB" sz="2800" b="1" i="1" dirty="0">
                <a:latin typeface="Times New Roman" pitchFamily="18" charset="0"/>
                <a:cs typeface="Times New Roman" pitchFamily="18" charset="0"/>
              </a:rPr>
              <a:t>complex sentence</a:t>
            </a:r>
            <a:r>
              <a:rPr lang="en-GB" sz="2800" dirty="0">
                <a:latin typeface="Times New Roman" pitchFamily="18" charset="0"/>
                <a:cs typeface="Times New Roman" pitchFamily="18" charset="0"/>
              </a:rPr>
              <a:t> has one independent clause and one or more dependent clauses. </a:t>
            </a:r>
          </a:p>
          <a:p>
            <a:pPr algn="just" eaLnBrk="1" fontAlgn="auto" hangingPunct="1">
              <a:spcBef>
                <a:spcPts val="0"/>
              </a:spcBef>
              <a:spcAft>
                <a:spcPts val="0"/>
              </a:spcAft>
              <a:defRPr/>
            </a:pPr>
            <a:endParaRPr lang="en-GB" sz="2800" dirty="0">
              <a:latin typeface="Times New Roman" pitchFamily="18" charset="0"/>
              <a:cs typeface="Times New Roman" pitchFamily="18" charset="0"/>
            </a:endParaRPr>
          </a:p>
          <a:p>
            <a:pPr algn="just" eaLnBrk="1" fontAlgn="auto" hangingPunct="1">
              <a:spcBef>
                <a:spcPts val="0"/>
              </a:spcBef>
              <a:spcAft>
                <a:spcPts val="0"/>
              </a:spcAft>
              <a:defRPr/>
            </a:pPr>
            <a:r>
              <a:rPr lang="en-GB" sz="2800" dirty="0">
                <a:latin typeface="Times New Roman" pitchFamily="18" charset="0"/>
                <a:cs typeface="Times New Roman" pitchFamily="18" charset="0"/>
              </a:rPr>
              <a:t>The dependent clauses usually begin with a relative pronoun such as </a:t>
            </a:r>
            <a:r>
              <a:rPr lang="en-GB" sz="2800" i="1" dirty="0">
                <a:solidFill>
                  <a:srgbClr val="FF0000"/>
                </a:solidFill>
                <a:latin typeface="Times New Roman" pitchFamily="18" charset="0"/>
                <a:cs typeface="Times New Roman" pitchFamily="18" charset="0"/>
              </a:rPr>
              <a:t>when, who, where </a:t>
            </a:r>
            <a:r>
              <a:rPr lang="en-GB" sz="2800" dirty="0">
                <a:latin typeface="Times New Roman" pitchFamily="18" charset="0"/>
                <a:cs typeface="Times New Roman" pitchFamily="18" charset="0"/>
              </a:rPr>
              <a:t>or a subordinating conjunction such as </a:t>
            </a:r>
            <a:r>
              <a:rPr lang="en-GB" sz="2800" i="1" dirty="0">
                <a:solidFill>
                  <a:srgbClr val="FF0000"/>
                </a:solidFill>
                <a:latin typeface="Times New Roman" pitchFamily="18" charset="0"/>
                <a:cs typeface="Times New Roman" pitchFamily="18" charset="0"/>
              </a:rPr>
              <a:t>until, so that, because, while</a:t>
            </a:r>
            <a:r>
              <a:rPr lang="en-GB" sz="2800" dirty="0">
                <a:latin typeface="Times New Roman" pitchFamily="18" charset="0"/>
                <a:cs typeface="Times New Roman" pitchFamily="18" charset="0"/>
              </a:rPr>
              <a:t>. </a:t>
            </a:r>
          </a:p>
          <a:p>
            <a:pPr algn="just" eaLnBrk="1" fontAlgn="auto" hangingPunct="1">
              <a:spcBef>
                <a:spcPts val="0"/>
              </a:spcBef>
              <a:spcAft>
                <a:spcPts val="0"/>
              </a:spcAft>
              <a:defRPr/>
            </a:pPr>
            <a:endParaRPr lang="en-GB" sz="2800" dirty="0">
              <a:latin typeface="Times New Roman" pitchFamily="18" charset="0"/>
              <a:cs typeface="Times New Roman" pitchFamily="18" charset="0"/>
            </a:endParaRPr>
          </a:p>
          <a:p>
            <a:pPr algn="just" eaLnBrk="1" fontAlgn="auto" hangingPunct="1">
              <a:spcBef>
                <a:spcPts val="0"/>
              </a:spcBef>
              <a:spcAft>
                <a:spcPts val="0"/>
              </a:spcAft>
              <a:defRPr/>
            </a:pPr>
            <a:r>
              <a:rPr lang="en-GB" sz="2800" dirty="0">
                <a:latin typeface="Times New Roman" pitchFamily="18" charset="0"/>
                <a:cs typeface="Times New Roman" pitchFamily="18" charset="0"/>
              </a:rPr>
              <a:t>Such a clause might tell when something happens, which person was involved, or where the event took place. For example:</a:t>
            </a:r>
          </a:p>
          <a:p>
            <a:pPr algn="just" eaLnBrk="1" fontAlgn="auto" hangingPunct="1">
              <a:spcBef>
                <a:spcPts val="0"/>
              </a:spcBef>
              <a:spcAft>
                <a:spcPts val="0"/>
              </a:spcAft>
              <a:defRPr/>
            </a:pPr>
            <a:endParaRPr lang="en-GB" sz="2800" dirty="0">
              <a:latin typeface="Times New Roman" pitchFamily="18" charset="0"/>
              <a:cs typeface="Times New Roman" pitchFamily="18" charset="0"/>
            </a:endParaRPr>
          </a:p>
          <a:p>
            <a:pPr marL="457200" indent="-457200" eaLnBrk="1" fontAlgn="auto" hangingPunct="1">
              <a:spcBef>
                <a:spcPts val="0"/>
              </a:spcBef>
              <a:spcAft>
                <a:spcPts val="0"/>
              </a:spcAft>
              <a:defRPr/>
            </a:pPr>
            <a:endParaRPr lang="en-US" sz="1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A56B897F-56DB-4FBD-B0CD-45807A2677A8}"/>
              </a:ext>
            </a:extLst>
          </p:cNvPr>
          <p:cNvSpPr>
            <a:spLocks noGrp="1"/>
          </p:cNvSpPr>
          <p:nvPr>
            <p:ph type="title"/>
          </p:nvPr>
        </p:nvSpPr>
        <p:spPr bwMode="auto">
          <a:xfrm>
            <a:off x="457200" y="274638"/>
            <a:ext cx="8229600" cy="14430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altLang="en-US" b="1"/>
              <a:t>Complex Sentence </a:t>
            </a:r>
            <a:br>
              <a:rPr lang="en-GB" altLang="en-US" b="1"/>
            </a:br>
            <a:endParaRPr lang="en-US" altLang="en-US"/>
          </a:p>
        </p:txBody>
      </p:sp>
      <p:sp>
        <p:nvSpPr>
          <p:cNvPr id="4" name="Rectangle 3">
            <a:extLst>
              <a:ext uri="{FF2B5EF4-FFF2-40B4-BE49-F238E27FC236}">
                <a16:creationId xmlns:a16="http://schemas.microsoft.com/office/drawing/2014/main" id="{8A899413-901E-4477-B76F-921BFE6C1798}"/>
              </a:ext>
            </a:extLst>
          </p:cNvPr>
          <p:cNvSpPr/>
          <p:nvPr/>
        </p:nvSpPr>
        <p:spPr>
          <a:xfrm>
            <a:off x="803275" y="1717675"/>
            <a:ext cx="7523163" cy="5140325"/>
          </a:xfrm>
          <a:prstGeom prst="rect">
            <a:avLst/>
          </a:prstGeom>
        </p:spPr>
        <p:txBody>
          <a:bodyPr>
            <a:spAutoFit/>
          </a:bodyPr>
          <a:lstStyle/>
          <a:p>
            <a:pPr algn="just" eaLnBrk="1" fontAlgn="auto" hangingPunct="1">
              <a:spcBef>
                <a:spcPts val="0"/>
              </a:spcBef>
              <a:spcAft>
                <a:spcPts val="0"/>
              </a:spcAft>
              <a:defRPr/>
            </a:pPr>
            <a:r>
              <a:rPr lang="en-GB" sz="1600" dirty="0">
                <a:latin typeface="Times New Roman" pitchFamily="18" charset="0"/>
                <a:cs typeface="Times New Roman" pitchFamily="18" charset="0"/>
              </a:rPr>
              <a:t>1. </a:t>
            </a:r>
            <a:r>
              <a:rPr lang="en-GB" sz="2400" i="1" u="sng" dirty="0">
                <a:solidFill>
                  <a:srgbClr val="FF0000"/>
                </a:solidFill>
                <a:latin typeface="Times New Roman" pitchFamily="18" charset="0"/>
                <a:cs typeface="Times New Roman" pitchFamily="18" charset="0"/>
              </a:rPr>
              <a:t>When</a:t>
            </a:r>
            <a:r>
              <a:rPr lang="en-GB" sz="2400" i="1" dirty="0">
                <a:latin typeface="Times New Roman" pitchFamily="18" charset="0"/>
                <a:cs typeface="Times New Roman" pitchFamily="18" charset="0"/>
              </a:rPr>
              <a:t> </a:t>
            </a:r>
            <a:r>
              <a:rPr lang="en-GB" sz="2400" dirty="0">
                <a:latin typeface="Times New Roman" pitchFamily="18" charset="0"/>
                <a:cs typeface="Times New Roman" pitchFamily="18" charset="0"/>
              </a:rPr>
              <a:t>we visited the Major Owusu, // he shared his memories of working in the army during World War II.</a:t>
            </a:r>
          </a:p>
          <a:p>
            <a:pPr algn="just" eaLnBrk="1" fontAlgn="auto" hangingPunct="1">
              <a:spcBef>
                <a:spcPts val="0"/>
              </a:spcBef>
              <a:spcAft>
                <a:spcPts val="0"/>
              </a:spcAft>
              <a:defRPr/>
            </a:pPr>
            <a:endParaRPr lang="en-GB" sz="2400" dirty="0">
              <a:latin typeface="Times New Roman" pitchFamily="18" charset="0"/>
              <a:cs typeface="Times New Roman" pitchFamily="18" charset="0"/>
            </a:endParaRPr>
          </a:p>
          <a:p>
            <a:pPr algn="just" eaLnBrk="1" fontAlgn="auto" hangingPunct="1">
              <a:spcBef>
                <a:spcPts val="0"/>
              </a:spcBef>
              <a:spcAft>
                <a:spcPts val="0"/>
              </a:spcAft>
              <a:defRPr/>
            </a:pPr>
            <a:r>
              <a:rPr lang="en-GB" sz="2400" dirty="0">
                <a:latin typeface="Times New Roman" pitchFamily="18" charset="0"/>
                <a:cs typeface="Times New Roman" pitchFamily="18" charset="0"/>
              </a:rPr>
              <a:t>2. </a:t>
            </a:r>
            <a:r>
              <a:rPr lang="en-GB" sz="2400" i="1" u="sng" dirty="0">
                <a:solidFill>
                  <a:srgbClr val="FF0000"/>
                </a:solidFill>
                <a:latin typeface="Times New Roman" pitchFamily="18" charset="0"/>
                <a:cs typeface="Times New Roman" pitchFamily="18" charset="0"/>
              </a:rPr>
              <a:t>When</a:t>
            </a:r>
            <a:r>
              <a:rPr lang="en-GB" sz="2400" i="1" dirty="0">
                <a:latin typeface="Times New Roman" pitchFamily="18" charset="0"/>
                <a:cs typeface="Times New Roman" pitchFamily="18" charset="0"/>
              </a:rPr>
              <a:t> </a:t>
            </a:r>
            <a:r>
              <a:rPr lang="en-GB" sz="2400" dirty="0">
                <a:latin typeface="Times New Roman" pitchFamily="18" charset="0"/>
                <a:cs typeface="Times New Roman" pitchFamily="18" charset="0"/>
              </a:rPr>
              <a:t>I heard her stories</a:t>
            </a:r>
            <a:r>
              <a:rPr lang="en-GB" sz="2400" i="1" dirty="0">
                <a:latin typeface="Times New Roman" pitchFamily="18" charset="0"/>
                <a:cs typeface="Times New Roman" pitchFamily="18" charset="0"/>
              </a:rPr>
              <a:t>,//  </a:t>
            </a:r>
            <a:r>
              <a:rPr lang="en-GB" sz="2400" dirty="0">
                <a:latin typeface="Times New Roman" pitchFamily="18" charset="0"/>
                <a:cs typeface="Times New Roman" pitchFamily="18" charset="0"/>
              </a:rPr>
              <a:t>I enjoyed them // </a:t>
            </a:r>
            <a:r>
              <a:rPr lang="en-GB" sz="2400" i="1" u="sng" dirty="0">
                <a:solidFill>
                  <a:srgbClr val="FF0000"/>
                </a:solidFill>
                <a:latin typeface="Times New Roman" pitchFamily="18" charset="0"/>
                <a:cs typeface="Times New Roman" pitchFamily="18" charset="0"/>
              </a:rPr>
              <a:t>because</a:t>
            </a:r>
            <a:r>
              <a:rPr lang="en-GB" sz="2400" i="1" dirty="0">
                <a:latin typeface="Times New Roman" pitchFamily="18" charset="0"/>
                <a:cs typeface="Times New Roman" pitchFamily="18" charset="0"/>
              </a:rPr>
              <a:t> </a:t>
            </a:r>
            <a:r>
              <a:rPr lang="en-GB" sz="2400" dirty="0">
                <a:latin typeface="Times New Roman" pitchFamily="18" charset="0"/>
                <a:cs typeface="Times New Roman" pitchFamily="18" charset="0"/>
              </a:rPr>
              <a:t>they are true to life.</a:t>
            </a:r>
          </a:p>
          <a:p>
            <a:pPr algn="just" eaLnBrk="1" fontAlgn="auto" hangingPunct="1">
              <a:spcBef>
                <a:spcPts val="0"/>
              </a:spcBef>
              <a:spcAft>
                <a:spcPts val="0"/>
              </a:spcAft>
              <a:defRPr/>
            </a:pPr>
            <a:endParaRPr lang="en-GB" sz="2400" dirty="0">
              <a:latin typeface="Times New Roman" pitchFamily="18" charset="0"/>
              <a:cs typeface="Times New Roman" pitchFamily="18" charset="0"/>
            </a:endParaRPr>
          </a:p>
          <a:p>
            <a:pPr algn="just" eaLnBrk="1" fontAlgn="auto" hangingPunct="1">
              <a:spcBef>
                <a:spcPts val="0"/>
              </a:spcBef>
              <a:spcAft>
                <a:spcPts val="0"/>
              </a:spcAft>
              <a:defRPr/>
            </a:pPr>
            <a:r>
              <a:rPr lang="en-GB" sz="2400" dirty="0">
                <a:latin typeface="Times New Roman" pitchFamily="18" charset="0"/>
                <a:cs typeface="Times New Roman" pitchFamily="18" charset="0"/>
              </a:rPr>
              <a:t>3. </a:t>
            </a:r>
            <a:r>
              <a:rPr lang="en-GB" sz="2400" i="1" u="sng" dirty="0">
                <a:solidFill>
                  <a:srgbClr val="FF0000"/>
                </a:solidFill>
                <a:latin typeface="Times New Roman" pitchFamily="18" charset="0"/>
                <a:cs typeface="Times New Roman" pitchFamily="18" charset="0"/>
              </a:rPr>
              <a:t>Even though </a:t>
            </a:r>
            <a:r>
              <a:rPr lang="en-GB" sz="2400" dirty="0">
                <a:latin typeface="Times New Roman" pitchFamily="18" charset="0"/>
                <a:cs typeface="Times New Roman" pitchFamily="18" charset="0"/>
              </a:rPr>
              <a:t>John worked hard</a:t>
            </a:r>
            <a:r>
              <a:rPr lang="en-GB" sz="2400" i="1" dirty="0">
                <a:latin typeface="Times New Roman" pitchFamily="18" charset="0"/>
                <a:cs typeface="Times New Roman" pitchFamily="18" charset="0"/>
              </a:rPr>
              <a:t>,</a:t>
            </a:r>
            <a:r>
              <a:rPr lang="en-GB" sz="2400" dirty="0">
                <a:latin typeface="Times New Roman" pitchFamily="18" charset="0"/>
                <a:cs typeface="Times New Roman" pitchFamily="18" charset="0"/>
              </a:rPr>
              <a:t>// he lost the election.</a:t>
            </a:r>
          </a:p>
          <a:p>
            <a:pPr algn="just" eaLnBrk="1" fontAlgn="auto" hangingPunct="1">
              <a:spcBef>
                <a:spcPts val="0"/>
              </a:spcBef>
              <a:spcAft>
                <a:spcPts val="0"/>
              </a:spcAft>
              <a:defRPr/>
            </a:pPr>
            <a:endParaRPr lang="en-GB" sz="2400" dirty="0">
              <a:latin typeface="Times New Roman" pitchFamily="18" charset="0"/>
              <a:cs typeface="Times New Roman" pitchFamily="18" charset="0"/>
            </a:endParaRPr>
          </a:p>
          <a:p>
            <a:pPr algn="just" eaLnBrk="1" fontAlgn="auto" hangingPunct="1">
              <a:spcBef>
                <a:spcPts val="0"/>
              </a:spcBef>
              <a:spcAft>
                <a:spcPts val="0"/>
              </a:spcAft>
              <a:defRPr/>
            </a:pPr>
            <a:r>
              <a:rPr lang="en-GB" sz="2400" dirty="0">
                <a:latin typeface="Times New Roman" pitchFamily="18" charset="0"/>
                <a:cs typeface="Times New Roman" pitchFamily="18" charset="0"/>
              </a:rPr>
              <a:t>In the above sentences, the subordinate clauses are introduced by the subordinate conjunctions- </a:t>
            </a:r>
            <a:r>
              <a:rPr lang="en-GB" sz="2400" dirty="0">
                <a:solidFill>
                  <a:srgbClr val="FF0000"/>
                </a:solidFill>
                <a:latin typeface="Times New Roman" pitchFamily="18" charset="0"/>
                <a:cs typeface="Times New Roman" pitchFamily="18" charset="0"/>
              </a:rPr>
              <a:t>when, because, </a:t>
            </a:r>
            <a:r>
              <a:rPr lang="en-GB" sz="2400" dirty="0">
                <a:latin typeface="Times New Roman" pitchFamily="18" charset="0"/>
                <a:cs typeface="Times New Roman" pitchFamily="18" charset="0"/>
              </a:rPr>
              <a:t>and</a:t>
            </a:r>
            <a:r>
              <a:rPr lang="en-GB" sz="2400" dirty="0">
                <a:solidFill>
                  <a:srgbClr val="FF0000"/>
                </a:solidFill>
                <a:latin typeface="Times New Roman" pitchFamily="18" charset="0"/>
                <a:cs typeface="Times New Roman" pitchFamily="18" charset="0"/>
              </a:rPr>
              <a:t> even though. </a:t>
            </a:r>
          </a:p>
          <a:p>
            <a:pPr algn="just" eaLnBrk="1" fontAlgn="auto" hangingPunct="1">
              <a:spcBef>
                <a:spcPts val="0"/>
              </a:spcBef>
              <a:spcAft>
                <a:spcPts val="0"/>
              </a:spcAft>
              <a:defRPr/>
            </a:pPr>
            <a:endParaRPr lang="en-GB" sz="1600" dirty="0">
              <a:latin typeface="Times New Roman" pitchFamily="18" charset="0"/>
              <a:cs typeface="Times New Roman" pitchFamily="18" charset="0"/>
            </a:endParaRPr>
          </a:p>
          <a:p>
            <a:pPr algn="just" eaLnBrk="1" fontAlgn="auto" hangingPunct="1">
              <a:spcBef>
                <a:spcPts val="0"/>
              </a:spcBef>
              <a:spcAft>
                <a:spcPts val="0"/>
              </a:spcAft>
              <a:defRPr/>
            </a:pPr>
            <a:endParaRPr lang="en-GB" sz="1600" dirty="0">
              <a:latin typeface="Times New Roman" pitchFamily="18" charset="0"/>
              <a:cs typeface="Times New Roman" pitchFamily="18" charset="0"/>
            </a:endParaRPr>
          </a:p>
          <a:p>
            <a:pPr algn="just" eaLnBrk="1" fontAlgn="auto" hangingPunct="1">
              <a:spcBef>
                <a:spcPts val="0"/>
              </a:spcBef>
              <a:spcAft>
                <a:spcPts val="0"/>
              </a:spcAft>
              <a:defRPr/>
            </a:pPr>
            <a:endParaRPr lang="en-GB" sz="1600" dirty="0">
              <a:latin typeface="Times New Roman" pitchFamily="18" charset="0"/>
              <a:cs typeface="Times New Roman" pitchFamily="18" charset="0"/>
            </a:endParaRPr>
          </a:p>
          <a:p>
            <a:pPr marL="457200" indent="-457200" eaLnBrk="1" fontAlgn="auto" hangingPunct="1">
              <a:spcBef>
                <a:spcPts val="0"/>
              </a:spcBef>
              <a:spcAft>
                <a:spcPts val="0"/>
              </a:spcAft>
              <a:defRPr/>
            </a:pPr>
            <a:endParaRPr lang="en-US" sz="1600" dirty="0">
              <a:latin typeface="Helvetica" panose="020B0604020202020204" pitchFamily="34" charset="0"/>
              <a:cs typeface="Helvetica"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8EBE8957-CE2D-44E9-80D1-2E5055B067AF}"/>
              </a:ext>
            </a:extLst>
          </p:cNvPr>
          <p:cNvSpPr>
            <a:spLocks noGrp="1"/>
          </p:cNvSpPr>
          <p:nvPr>
            <p:ph type="title"/>
          </p:nvPr>
        </p:nvSpPr>
        <p:spPr bwMode="auto">
          <a:xfrm>
            <a:off x="457200" y="274638"/>
            <a:ext cx="8229600" cy="769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a:t>						Activity </a:t>
            </a:r>
            <a:br>
              <a:rPr lang="en-US" altLang="en-US"/>
            </a:br>
            <a:r>
              <a:rPr lang="en-US" altLang="en-US" sz="2800" b="1" i="1">
                <a:latin typeface="Times New Roman" panose="02020603050405020304" pitchFamily="18" charset="0"/>
                <a:cs typeface="Times New Roman" panose="02020603050405020304" pitchFamily="18" charset="0"/>
              </a:rPr>
              <a:t>Make one of  the sentences a subordinate(dependent) clause.</a:t>
            </a:r>
            <a:br>
              <a:rPr lang="en-US" altLang="en-US" sz="2800" b="1" i="1">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1. </a:t>
            </a:r>
            <a:r>
              <a:rPr lang="en-US" altLang="en-US" sz="2800" b="1" i="1">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English is not our mother tongue. English has gradually become the most important language in Ghana.</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2. The students are very serious this year. The students will pass the exams.</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3.  The students are very serious this year. They can not pass the exams</a:t>
            </a:r>
            <a:endParaRPr lang="en-US" altLang="en-US" sz="2800" b="1" i="1">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E649E87-945C-4E60-8FDB-8A62192CDC91}"/>
              </a:ext>
            </a:extLst>
          </p:cNvPr>
          <p:cNvSpPr>
            <a:spLocks noGrp="1"/>
          </p:cNvSpPr>
          <p:nvPr>
            <p:ph type="title"/>
          </p:nvPr>
        </p:nvSpPr>
        <p:spPr bwMode="auto">
          <a:xfrm>
            <a:off x="457200" y="274638"/>
            <a:ext cx="8229600" cy="527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altLang="en-US" sz="2800" b="1">
                <a:latin typeface="Times New Roman" panose="02020603050405020304" pitchFamily="18" charset="0"/>
                <a:cs typeface="Times New Roman" panose="02020603050405020304" pitchFamily="18" charset="0"/>
              </a:rPr>
              <a:t>Compound-complex</a:t>
            </a:r>
            <a:r>
              <a:rPr lang="en-GB" altLang="en-US" sz="2800" b="1" i="1">
                <a:latin typeface="Times New Roman" panose="02020603050405020304" pitchFamily="18" charset="0"/>
                <a:cs typeface="Times New Roman" panose="02020603050405020304" pitchFamily="18" charset="0"/>
              </a:rPr>
              <a:t> Sentence</a:t>
            </a:r>
            <a:endParaRPr lang="en-US" altLang="en-US" sz="2800" i="1"/>
          </a:p>
        </p:txBody>
      </p:sp>
      <p:sp>
        <p:nvSpPr>
          <p:cNvPr id="3" name="TextBox 2">
            <a:extLst>
              <a:ext uri="{FF2B5EF4-FFF2-40B4-BE49-F238E27FC236}">
                <a16:creationId xmlns:a16="http://schemas.microsoft.com/office/drawing/2014/main" id="{31C330DD-F89C-4ACE-8C3D-544F5A0A11E1}"/>
              </a:ext>
            </a:extLst>
          </p:cNvPr>
          <p:cNvSpPr txBox="1"/>
          <p:nvPr/>
        </p:nvSpPr>
        <p:spPr>
          <a:xfrm>
            <a:off x="252413" y="920750"/>
            <a:ext cx="8677275" cy="5016500"/>
          </a:xfrm>
          <a:prstGeom prst="rect">
            <a:avLst/>
          </a:prstGeom>
          <a:noFill/>
        </p:spPr>
        <p:txBody>
          <a:bodyPr>
            <a:spAutoFit/>
          </a:bodyPr>
          <a:lstStyle/>
          <a:p>
            <a:pPr algn="just" eaLnBrk="1" fontAlgn="auto" hangingPunct="1">
              <a:spcBef>
                <a:spcPts val="0"/>
              </a:spcBef>
              <a:spcAft>
                <a:spcPts val="0"/>
              </a:spcAft>
              <a:defRPr/>
            </a:pPr>
            <a:r>
              <a:rPr lang="en-GB" sz="2400" dirty="0">
                <a:latin typeface="Times New Roman" pitchFamily="18" charset="0"/>
                <a:cs typeface="Times New Roman" pitchFamily="18" charset="0"/>
              </a:rPr>
              <a:t>A </a:t>
            </a:r>
            <a:r>
              <a:rPr lang="en-GB" sz="2400" b="1" i="1" dirty="0">
                <a:latin typeface="Times New Roman" pitchFamily="18" charset="0"/>
                <a:cs typeface="Times New Roman" pitchFamily="18" charset="0"/>
              </a:rPr>
              <a:t>compound-complex sentence</a:t>
            </a:r>
            <a:r>
              <a:rPr lang="en-GB" sz="2400" dirty="0">
                <a:latin typeface="Times New Roman" pitchFamily="18" charset="0"/>
                <a:cs typeface="Times New Roman" pitchFamily="18" charset="0"/>
              </a:rPr>
              <a:t> as the name suggests, contains two or more independent clauses and one or more dependent clauses. Consider the following:</a:t>
            </a:r>
          </a:p>
          <a:p>
            <a:pPr marL="457200" indent="-457200" algn="just" eaLnBrk="1" fontAlgn="auto" hangingPunct="1">
              <a:spcBef>
                <a:spcPts val="0"/>
              </a:spcBef>
              <a:spcAft>
                <a:spcPts val="0"/>
              </a:spcAft>
              <a:buFontTx/>
              <a:buAutoNum type="arabicPeriod"/>
              <a:defRPr/>
            </a:pPr>
            <a:r>
              <a:rPr lang="en-GB" sz="2400" dirty="0">
                <a:latin typeface="Times New Roman" pitchFamily="18" charset="0"/>
                <a:cs typeface="Times New Roman" pitchFamily="18" charset="0"/>
              </a:rPr>
              <a:t>Kofi played his best drum this morning </a:t>
            </a:r>
            <a:r>
              <a:rPr lang="en-GB" sz="2400" u="sng" dirty="0">
                <a:solidFill>
                  <a:srgbClr val="FF0000"/>
                </a:solidFill>
                <a:latin typeface="Times New Roman" pitchFamily="18" charset="0"/>
                <a:cs typeface="Times New Roman" pitchFamily="18" charset="0"/>
              </a:rPr>
              <a:t>but</a:t>
            </a:r>
            <a:r>
              <a:rPr lang="en-GB" sz="2400" dirty="0">
                <a:latin typeface="Times New Roman" pitchFamily="18" charset="0"/>
                <a:cs typeface="Times New Roman" pitchFamily="18" charset="0"/>
              </a:rPr>
              <a:t> Ama didn’t dance   </a:t>
            </a:r>
            <a:r>
              <a:rPr lang="en-GB" sz="2400" u="sng" dirty="0">
                <a:solidFill>
                  <a:srgbClr val="FF0000"/>
                </a:solidFill>
                <a:latin typeface="Times New Roman" pitchFamily="18" charset="0"/>
                <a:cs typeface="Times New Roman" pitchFamily="18" charset="0"/>
              </a:rPr>
              <a:t>because</a:t>
            </a:r>
            <a:r>
              <a:rPr lang="en-GB" sz="2400" dirty="0">
                <a:latin typeface="Times New Roman" pitchFamily="18" charset="0"/>
                <a:cs typeface="Times New Roman" pitchFamily="18" charset="0"/>
              </a:rPr>
              <a:t> Charles was not there.</a:t>
            </a:r>
          </a:p>
          <a:p>
            <a:pPr marL="457200" indent="-457200" algn="just" eaLnBrk="1" fontAlgn="auto" hangingPunct="1">
              <a:spcBef>
                <a:spcPts val="0"/>
              </a:spcBef>
              <a:spcAft>
                <a:spcPts val="0"/>
              </a:spcAft>
              <a:buFontTx/>
              <a:buAutoNum type="arabicPeriod"/>
              <a:defRPr/>
            </a:pPr>
            <a:endParaRPr lang="en-GB" sz="2400" dirty="0">
              <a:latin typeface="Times New Roman" pitchFamily="18" charset="0"/>
              <a:cs typeface="Times New Roman" pitchFamily="18" charset="0"/>
            </a:endParaRPr>
          </a:p>
          <a:p>
            <a:pPr marL="457200" indent="-457200" algn="just" eaLnBrk="1" fontAlgn="auto" hangingPunct="1">
              <a:spcBef>
                <a:spcPts val="0"/>
              </a:spcBef>
              <a:spcAft>
                <a:spcPts val="0"/>
              </a:spcAft>
              <a:defRPr/>
            </a:pPr>
            <a:r>
              <a:rPr lang="en-GB" sz="2400" dirty="0">
                <a:latin typeface="Times New Roman" pitchFamily="18" charset="0"/>
                <a:cs typeface="Times New Roman" pitchFamily="18" charset="0"/>
              </a:rPr>
              <a:t>2. </a:t>
            </a:r>
            <a:r>
              <a:rPr lang="en-GB" sz="2400" u="sng" dirty="0">
                <a:solidFill>
                  <a:srgbClr val="FF0000"/>
                </a:solidFill>
                <a:latin typeface="Times New Roman" pitchFamily="18" charset="0"/>
                <a:cs typeface="Times New Roman" pitchFamily="18" charset="0"/>
              </a:rPr>
              <a:t>When</a:t>
            </a:r>
            <a:r>
              <a:rPr lang="en-GB" sz="2400" dirty="0">
                <a:latin typeface="Times New Roman" pitchFamily="18" charset="0"/>
                <a:cs typeface="Times New Roman" pitchFamily="18" charset="0"/>
              </a:rPr>
              <a:t> our school celebrated its Founder’s Day, we signed up for environmental projects, which were targeted at cleaning the environment, </a:t>
            </a:r>
            <a:r>
              <a:rPr lang="en-GB" sz="2400" u="sng" dirty="0">
                <a:solidFill>
                  <a:srgbClr val="FF0000"/>
                </a:solidFill>
                <a:latin typeface="Times New Roman" pitchFamily="18" charset="0"/>
                <a:cs typeface="Times New Roman" pitchFamily="18" charset="0"/>
              </a:rPr>
              <a:t>and</a:t>
            </a:r>
            <a:r>
              <a:rPr lang="en-GB" sz="2400" dirty="0">
                <a:latin typeface="Times New Roman" pitchFamily="18" charset="0"/>
                <a:cs typeface="Times New Roman" pitchFamily="18" charset="0"/>
              </a:rPr>
              <a:t> we try to complete them all in one day.</a:t>
            </a:r>
          </a:p>
          <a:p>
            <a:pPr marL="457200" indent="-457200" algn="just" eaLnBrk="1" fontAlgn="auto" hangingPunct="1">
              <a:spcBef>
                <a:spcPts val="0"/>
              </a:spcBef>
              <a:spcAft>
                <a:spcPts val="0"/>
              </a:spcAft>
              <a:defRPr/>
            </a:pPr>
            <a:endParaRPr lang="en-GB" sz="2400" dirty="0">
              <a:latin typeface="Times New Roman" pitchFamily="18" charset="0"/>
              <a:cs typeface="Times New Roman" pitchFamily="18" charset="0"/>
            </a:endParaRPr>
          </a:p>
          <a:p>
            <a:pPr marL="457200" indent="-457200" algn="just" eaLnBrk="1" fontAlgn="auto" hangingPunct="1">
              <a:spcBef>
                <a:spcPts val="0"/>
              </a:spcBef>
              <a:spcAft>
                <a:spcPts val="0"/>
              </a:spcAft>
              <a:defRPr/>
            </a:pPr>
            <a:r>
              <a:rPr lang="en-GB" sz="2400" dirty="0">
                <a:latin typeface="Times New Roman" pitchFamily="18" charset="0"/>
                <a:cs typeface="Times New Roman" pitchFamily="18" charset="0"/>
              </a:rPr>
              <a:t>3.  Students have cleaned up the beaches, </a:t>
            </a:r>
            <a:r>
              <a:rPr lang="en-GB" sz="2400" b="1" dirty="0">
                <a:latin typeface="Times New Roman" pitchFamily="18" charset="0"/>
                <a:cs typeface="Times New Roman" pitchFamily="18" charset="0"/>
              </a:rPr>
              <a:t>and</a:t>
            </a:r>
            <a:r>
              <a:rPr lang="en-GB" sz="2400" dirty="0">
                <a:latin typeface="Times New Roman" pitchFamily="18" charset="0"/>
                <a:cs typeface="Times New Roman" pitchFamily="18" charset="0"/>
              </a:rPr>
              <a:t> they have planted flowers in the parks </a:t>
            </a:r>
            <a:r>
              <a:rPr lang="en-GB" sz="2400" b="1" dirty="0">
                <a:latin typeface="Times New Roman" pitchFamily="18" charset="0"/>
                <a:cs typeface="Times New Roman" pitchFamily="18" charset="0"/>
              </a:rPr>
              <a:t>so that </a:t>
            </a:r>
            <a:r>
              <a:rPr lang="en-GB" sz="2400" dirty="0">
                <a:latin typeface="Times New Roman" pitchFamily="18" charset="0"/>
                <a:cs typeface="Times New Roman" pitchFamily="18" charset="0"/>
              </a:rPr>
              <a:t>the shores look inviting to visitors.</a:t>
            </a:r>
          </a:p>
          <a:p>
            <a:pPr eaLnBrk="1" fontAlgn="auto" hangingPunct="1">
              <a:spcBef>
                <a:spcPts val="0"/>
              </a:spcBef>
              <a:spcAft>
                <a:spcPts val="0"/>
              </a:spcAft>
              <a:defRPr/>
            </a:pPr>
            <a:endParaRPr lang="en-US" sz="32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2E4D727-D704-405E-93F4-4D2961EF9371}"/>
              </a:ext>
            </a:extLst>
          </p:cNvPr>
          <p:cNvSpPr>
            <a:spLocks noGrp="1"/>
          </p:cNvSpPr>
          <p:nvPr>
            <p:ph type="title"/>
          </p:nvPr>
        </p:nvSpPr>
        <p:spPr bwMode="auto">
          <a:xfrm>
            <a:off x="457200" y="-44450"/>
            <a:ext cx="8229600" cy="639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sz="2800"/>
              <a:t>Activity </a:t>
            </a:r>
            <a:br>
              <a:rPr lang="en-US" altLang="en-US"/>
            </a:br>
            <a:br>
              <a:rPr lang="en-US" altLang="en-US"/>
            </a:br>
            <a:r>
              <a:rPr lang="en-US" altLang="en-US" sz="2000" b="1"/>
              <a:t>Read the text carefully and identify (if any) the following: simple sentences, compound sentences , complex sentences and compound complex sentences.</a:t>
            </a:r>
            <a:br>
              <a:rPr lang="en-US" altLang="en-US" sz="2000" b="1"/>
            </a:br>
            <a:r>
              <a:rPr lang="en-US" altLang="en-US" sz="2400" i="1">
                <a:latin typeface="Times New Roman" panose="02020603050405020304" pitchFamily="18" charset="0"/>
                <a:ea typeface="Calibri" panose="020F0502020204030204" pitchFamily="34" charset="0"/>
                <a:cs typeface="Times New Roman" panose="02020603050405020304" pitchFamily="18" charset="0"/>
              </a:rPr>
              <a:t>She wore a dark striped dress reaching down to her shoe tops, an and equally long apron of bleached sugar sacks with a full packet: all neat and tidy, but every time she took a step, she might have fallen over her shoe lace, which dragged from unlaced shoe. She looks straight ahead. Her eyes were blue with age. Her skin had a pattern, all her own, of numberless branching wrinkles and as though a whole little tree stood in the middle of her forehead, but a golden colour ran underneath, and the two knobs of her cheeks were illumined by a yellow burning under the dark. Under the red hair came down on her neck in the frailest of ringlets, still black, and with an odor like copper. </a:t>
            </a:r>
            <a:br>
              <a:rPr lang="en-US" altLang="en-US" sz="2400">
                <a:ea typeface="Calibri" panose="020F0502020204030204" pitchFamily="34" charset="0"/>
                <a:cs typeface="Times New Roman" panose="02020603050405020304" pitchFamily="18" charset="0"/>
              </a:rPr>
            </a:br>
            <a:endParaRPr lang="en-US"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1D8B26A5-029C-491B-815E-085E918881F3}"/>
              </a:ext>
            </a:extLst>
          </p:cNvPr>
          <p:cNvSpPr>
            <a:spLocks noGrp="1"/>
          </p:cNvSpPr>
          <p:nvPr>
            <p:ph type="title"/>
          </p:nvPr>
        </p:nvSpPr>
        <p:spPr bwMode="auto">
          <a:xfrm>
            <a:off x="457200" y="274638"/>
            <a:ext cx="8229600" cy="5668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r>
              <a:rPr lang="en-US" altLang="en-US"/>
            </a:br>
            <a:br>
              <a:rPr lang="en-US" altLang="en-US"/>
            </a:br>
            <a:br>
              <a:rPr lang="en-US" altLang="en-US"/>
            </a:br>
            <a:br>
              <a:rPr lang="en-US" altLang="en-US"/>
            </a:br>
            <a:r>
              <a:rPr lang="en-US" altLang="en-US" sz="4800" b="1"/>
              <a:t>THANK YOU</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32EB93C7-63AC-4F5A-8E3D-A93505D32AEF}"/>
              </a:ext>
            </a:extLst>
          </p:cNvPr>
          <p:cNvSpPr>
            <a:spLocks noGrp="1"/>
          </p:cNvSpPr>
          <p:nvPr>
            <p:ph type="title"/>
          </p:nvPr>
        </p:nvSpPr>
        <p:spPr bwMode="auto">
          <a:xfrm>
            <a:off x="457200" y="274638"/>
            <a:ext cx="82296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sz="2800" b="1">
                <a:latin typeface="Times New Roman" panose="02020603050405020304" pitchFamily="18" charset="0"/>
                <a:cs typeface="Times New Roman" panose="02020603050405020304" pitchFamily="18" charset="0"/>
              </a:rPr>
              <a:t>TYPES OF SENTENCE II- FUNCTIONAL</a:t>
            </a:r>
            <a:br>
              <a:rPr lang="en-US" altLang="en-US" sz="3600">
                <a:latin typeface="Times New Roman" panose="02020603050405020304" pitchFamily="18" charset="0"/>
                <a:cs typeface="Times New Roman" panose="02020603050405020304" pitchFamily="18" charset="0"/>
              </a:rPr>
            </a:br>
            <a:br>
              <a:rPr lang="en-US" altLang="en-US" sz="36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OBJECTIVES</a:t>
            </a:r>
            <a:br>
              <a:rPr lang="en-US" altLang="en-US" sz="36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By the end of the lesson, the students will be able to:</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1. distinguish among declarative, interrogative, imperative and exclamatory sentences in terms of function and structure</a:t>
            </a:r>
            <a:br>
              <a:rPr lang="en-GB" altLang="en-US" sz="2400">
                <a:latin typeface="Times New Roman" panose="02020603050405020304" pitchFamily="18" charset="0"/>
                <a:cs typeface="Times New Roman" panose="02020603050405020304" pitchFamily="18" charset="0"/>
              </a:rPr>
            </a:br>
            <a:r>
              <a:rPr lang="en-GB" altLang="en-US" sz="2400">
                <a:latin typeface="Times New Roman" panose="02020603050405020304" pitchFamily="18" charset="0"/>
                <a:cs typeface="Times New Roman" panose="02020603050405020304" pitchFamily="18" charset="0"/>
              </a:rPr>
              <a:t>2. use appropriate sentence forms to convey different communicative functions. </a:t>
            </a:r>
            <a:br>
              <a:rPr lang="en-GB" altLang="en-US" sz="2400">
                <a:latin typeface="Times New Roman" panose="02020603050405020304" pitchFamily="18" charset="0"/>
                <a:cs typeface="Times New Roman" panose="02020603050405020304" pitchFamily="18" charset="0"/>
              </a:rPr>
            </a:br>
            <a:br>
              <a:rPr lang="en-GB" altLang="en-US" sz="2400"/>
            </a:br>
            <a:br>
              <a:rPr lang="en-US" altLang="en-US" sz="24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 </a:t>
            </a:r>
            <a:br>
              <a:rPr lang="en-US" altLang="en-US" sz="3600">
                <a:latin typeface="Times New Roman" panose="02020603050405020304" pitchFamily="18" charset="0"/>
                <a:cs typeface="Times New Roman" panose="02020603050405020304" pitchFamily="18" charset="0"/>
              </a:rPr>
            </a:br>
            <a:endParaRPr lang="en-US" altLang="en-US" sz="360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7FC460E-EE40-4B7B-BFBF-F76C2BE3CC27}"/>
              </a:ext>
            </a:extLst>
          </p:cNvPr>
          <p:cNvSpPr>
            <a:spLocks noGrp="1"/>
          </p:cNvSpPr>
          <p:nvPr>
            <p:ph type="title"/>
          </p:nvPr>
        </p:nvSpPr>
        <p:spPr bwMode="auto">
          <a:xfrm>
            <a:off x="457200" y="419100"/>
            <a:ext cx="8229600" cy="99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sz="2800" b="1">
                <a:latin typeface="Times New Roman" panose="02020603050405020304" pitchFamily="18" charset="0"/>
                <a:cs typeface="Times New Roman" panose="02020603050405020304" pitchFamily="18" charset="0"/>
              </a:rPr>
              <a:t>TYPES OF SENTENCE II- FUNCTIONAL</a:t>
            </a:r>
            <a:br>
              <a:rPr lang="en-US" altLang="en-US">
                <a:latin typeface="Times New Roman" panose="02020603050405020304" pitchFamily="18" charset="0"/>
                <a:cs typeface="Times New Roman" panose="02020603050405020304" pitchFamily="18" charset="0"/>
              </a:rPr>
            </a:br>
            <a:br>
              <a:rPr lang="en-US" altLang="en-US">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Four main types of sentences can be identified according to their functions</a:t>
            </a:r>
            <a:r>
              <a:rPr lang="en-US" altLang="en-US" sz="2400">
                <a:latin typeface="Times New Roman" panose="02020603050405020304" pitchFamily="18" charset="0"/>
                <a:cs typeface="Times New Roman" panose="02020603050405020304" pitchFamily="18" charset="0"/>
              </a:rPr>
              <a:t>.</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3200" i="1">
                <a:latin typeface="Times New Roman" panose="02020603050405020304" pitchFamily="18" charset="0"/>
                <a:cs typeface="Times New Roman" panose="02020603050405020304" pitchFamily="18" charset="0"/>
              </a:rPr>
              <a:t>Declarative</a:t>
            </a:r>
            <a:br>
              <a:rPr lang="en-US" altLang="en-US" sz="3200" i="1">
                <a:latin typeface="Times New Roman" panose="02020603050405020304" pitchFamily="18" charset="0"/>
                <a:cs typeface="Times New Roman" panose="02020603050405020304" pitchFamily="18" charset="0"/>
              </a:rPr>
            </a:br>
            <a:r>
              <a:rPr lang="en-US" altLang="en-US" sz="3200" i="1">
                <a:latin typeface="Times New Roman" panose="02020603050405020304" pitchFamily="18" charset="0"/>
                <a:cs typeface="Times New Roman" panose="02020603050405020304" pitchFamily="18" charset="0"/>
              </a:rPr>
              <a:t>		Interrogative</a:t>
            </a:r>
            <a:br>
              <a:rPr lang="en-US" altLang="en-US" sz="3200" i="1">
                <a:latin typeface="Times New Roman" panose="02020603050405020304" pitchFamily="18" charset="0"/>
                <a:cs typeface="Times New Roman" panose="02020603050405020304" pitchFamily="18" charset="0"/>
              </a:rPr>
            </a:br>
            <a:r>
              <a:rPr lang="en-US" altLang="en-US" sz="3200" i="1">
                <a:latin typeface="Times New Roman" panose="02020603050405020304" pitchFamily="18" charset="0"/>
                <a:cs typeface="Times New Roman" panose="02020603050405020304" pitchFamily="18" charset="0"/>
              </a:rPr>
              <a:t>		Imperative </a:t>
            </a:r>
            <a:br>
              <a:rPr lang="en-US" altLang="en-US" sz="3200" i="1">
                <a:latin typeface="Times New Roman" panose="02020603050405020304" pitchFamily="18" charset="0"/>
                <a:cs typeface="Times New Roman" panose="02020603050405020304" pitchFamily="18" charset="0"/>
              </a:rPr>
            </a:br>
            <a:r>
              <a:rPr lang="en-US" altLang="en-US" sz="3200" i="1">
                <a:latin typeface="Times New Roman" panose="02020603050405020304" pitchFamily="18" charset="0"/>
                <a:cs typeface="Times New Roman" panose="02020603050405020304" pitchFamily="18" charset="0"/>
              </a:rPr>
              <a:t>		Exclamatory </a:t>
            </a:r>
            <a:br>
              <a:rPr lang="en-US" altLang="en-US" sz="32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endParaRPr lang="en-US"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587668DD-EA1A-44AE-9A3B-F5767CC1B004}"/>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a:t>			Declarative Sentence</a:t>
            </a:r>
            <a:br>
              <a:rPr lang="en-US" altLang="en-US"/>
            </a:br>
            <a:br>
              <a:rPr lang="en-US" altLang="en-US"/>
            </a:br>
            <a:r>
              <a:rPr lang="en-US" altLang="en-US" sz="2800"/>
              <a:t>Declarative sentence is  a sentence that makes a </a:t>
            </a:r>
            <a:r>
              <a:rPr lang="en-US" altLang="en-US" sz="2800" b="1"/>
              <a:t>statement or declaration</a:t>
            </a:r>
            <a:r>
              <a:rPr lang="en-US" altLang="en-US" sz="2800"/>
              <a:t>. That is a proposition that expresses opinion, fact, or judgment. A statement may be true or false, positive or negative</a:t>
            </a:r>
            <a:r>
              <a:rPr lang="en-US" altLang="en-US" sz="3200"/>
              <a:t>. Consider the following examples: </a:t>
            </a:r>
            <a:br>
              <a:rPr lang="en-US" altLang="en-US" sz="3200"/>
            </a:br>
            <a:r>
              <a:rPr lang="en-US" altLang="en-US" sz="3200"/>
              <a:t>		1. </a:t>
            </a:r>
            <a:r>
              <a:rPr lang="en-US" altLang="en-US" sz="2800"/>
              <a:t>Mondays follows Sunday. (True)</a:t>
            </a:r>
            <a:br>
              <a:rPr lang="en-US" altLang="en-US" sz="2800"/>
            </a:br>
            <a:r>
              <a:rPr lang="en-US" altLang="en-US" sz="2800"/>
              <a:t>		2. Two and two are sometimes three. (False)</a:t>
            </a:r>
            <a:br>
              <a:rPr lang="en-US" altLang="en-US" sz="2800"/>
            </a:br>
            <a:r>
              <a:rPr lang="en-US" altLang="en-US" sz="2800"/>
              <a:t>		3. Kwame will marry Alice. (Positive)</a:t>
            </a:r>
            <a:br>
              <a:rPr lang="en-US" altLang="en-US" sz="2800"/>
            </a:br>
            <a:r>
              <a:rPr lang="en-US" altLang="en-US" sz="2800"/>
              <a:t>		4. Alice will not marry Kwame. (Negative)</a:t>
            </a:r>
            <a:br>
              <a:rPr lang="en-US" altLang="en-US" sz="2800"/>
            </a:br>
            <a:endParaRPr lang="en-US" alt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0A82213-634F-4B5D-BB29-EB1F457D141A}"/>
              </a:ext>
            </a:extLst>
          </p:cNvPr>
          <p:cNvSpPr>
            <a:spLocks noGrp="1"/>
          </p:cNvSpPr>
          <p:nvPr>
            <p:ph type="title"/>
          </p:nvPr>
        </p:nvSpPr>
        <p:spPr bwMode="auto">
          <a:xfrm>
            <a:off x="457200" y="274638"/>
            <a:ext cx="8229600" cy="903287"/>
          </a:xfrm>
        </p:spPr>
        <p:txBody>
          <a:bodyPr vert="horz" wrap="square" lIns="91440" tIns="45720" rIns="91440" bIns="45720" numCol="1" anchor="t" anchorCtr="0" compatLnSpc="1">
            <a:prstTxWarp prst="textNoShape">
              <a:avLst/>
            </a:prstTxWarp>
            <a:normAutofit fontScale="90000"/>
          </a:bodyPr>
          <a:lstStyle/>
          <a:p>
            <a:pPr algn="l" eaLnBrk="1" hangingPunct="1">
              <a:defRPr/>
            </a:pPr>
            <a:r>
              <a:rPr lang="en-US" altLang="en-US" dirty="0">
                <a:solidFill>
                  <a:srgbClr val="008000"/>
                </a:solidFill>
                <a:latin typeface="Times New Roman" panose="02020603050405020304" pitchFamily="18" charset="0"/>
                <a:cs typeface="Times New Roman" panose="02020603050405020304" pitchFamily="18" charset="0"/>
              </a:rPr>
              <a:t>                OBJECTIVES </a:t>
            </a:r>
            <a:br>
              <a:rPr lang="en-US" altLang="en-US" dirty="0">
                <a:solidFill>
                  <a:srgbClr val="008000"/>
                </a:solidFill>
                <a:latin typeface="Times New Roman" panose="02020603050405020304" pitchFamily="18" charset="0"/>
                <a:cs typeface="Times New Roman" panose="02020603050405020304" pitchFamily="18" charset="0"/>
              </a:rPr>
            </a:br>
            <a:br>
              <a:rPr lang="en-US" altLang="en-US" dirty="0">
                <a:solidFill>
                  <a:srgbClr val="008000"/>
                </a:solidFill>
                <a:latin typeface="Times New Roman" panose="02020603050405020304" pitchFamily="18" charset="0"/>
                <a:cs typeface="Times New Roman" panose="02020603050405020304" pitchFamily="18" charset="0"/>
              </a:rPr>
            </a:br>
            <a:r>
              <a:rPr lang="en-GB" altLang="en-US" sz="2400" dirty="0">
                <a:latin typeface="Times New Roman" panose="02020603050405020304" pitchFamily="18" charset="0"/>
                <a:cs typeface="Times New Roman" panose="02020603050405020304" pitchFamily="18" charset="0"/>
              </a:rPr>
              <a:t>By the end of this lesson, the students will be able to: </a:t>
            </a:r>
            <a:br>
              <a:rPr lang="en-GB" altLang="en-US" sz="2400" dirty="0">
                <a:latin typeface="Times New Roman" panose="02020603050405020304" pitchFamily="18" charset="0"/>
                <a:cs typeface="Times New Roman" panose="02020603050405020304" pitchFamily="18" charset="0"/>
              </a:rPr>
            </a:br>
            <a:r>
              <a:rPr lang="en-GB" altLang="en-US" sz="2400" dirty="0">
                <a:latin typeface="Times New Roman" panose="02020603050405020304" pitchFamily="18" charset="0"/>
                <a:cs typeface="Times New Roman" panose="02020603050405020304" pitchFamily="18" charset="0"/>
              </a:rPr>
              <a:t>1. explain what a sentence is about .</a:t>
            </a:r>
            <a:br>
              <a:rPr lang="en-GB" altLang="en-US" sz="2400" dirty="0">
                <a:latin typeface="Times New Roman" panose="02020603050405020304" pitchFamily="18" charset="0"/>
                <a:cs typeface="Times New Roman" panose="02020603050405020304" pitchFamily="18" charset="0"/>
              </a:rPr>
            </a:br>
            <a:r>
              <a:rPr lang="en-GB" altLang="en-US" sz="2400" dirty="0">
                <a:latin typeface="Times New Roman" panose="02020603050405020304" pitchFamily="18" charset="0"/>
                <a:cs typeface="Times New Roman" panose="02020603050405020304" pitchFamily="18" charset="0"/>
              </a:rPr>
              <a:t>2. describe the four traditional sentence types and their structural distinctions </a:t>
            </a:r>
            <a:br>
              <a:rPr lang="en-GB" altLang="en-US" sz="2400" dirty="0">
                <a:latin typeface="Times New Roman" panose="02020603050405020304" pitchFamily="18" charset="0"/>
                <a:cs typeface="Times New Roman" panose="02020603050405020304" pitchFamily="18" charset="0"/>
              </a:rPr>
            </a:br>
            <a:r>
              <a:rPr lang="en-GB" altLang="en-US" sz="2400" dirty="0">
                <a:latin typeface="Times New Roman" panose="02020603050405020304" pitchFamily="18" charset="0"/>
                <a:cs typeface="Times New Roman" panose="02020603050405020304" pitchFamily="18" charset="0"/>
              </a:rPr>
              <a:t>3.  distinguish between simple, compound and complex sentences.</a:t>
            </a:r>
            <a:br>
              <a:rPr lang="en-GB" altLang="en-US" sz="2400" dirty="0">
                <a:latin typeface="Times New Roman" panose="02020603050405020304" pitchFamily="18" charset="0"/>
                <a:cs typeface="Times New Roman" panose="02020603050405020304" pitchFamily="18" charset="0"/>
              </a:rPr>
            </a:br>
            <a:br>
              <a:rPr lang="en-GB" altLang="en-US" sz="2400" dirty="0">
                <a:latin typeface="Times New Roman" panose="02020603050405020304" pitchFamily="18" charset="0"/>
                <a:cs typeface="Times New Roman" panose="02020603050405020304" pitchFamily="18" charset="0"/>
              </a:rPr>
            </a:br>
            <a:br>
              <a:rPr lang="en-GB" altLang="en-US" sz="2000" dirty="0"/>
            </a:br>
            <a:br>
              <a:rPr lang="en-US" altLang="en-US" sz="2000" dirty="0"/>
            </a:br>
            <a:br>
              <a:rPr lang="en-US" altLang="en-US" dirty="0">
                <a:solidFill>
                  <a:srgbClr val="008000"/>
                </a:solidFill>
                <a:latin typeface="Helvetica" panose="020B0604020202020204" pitchFamily="34" charset="0"/>
                <a:ea typeface="Helvetica" panose="020B0604020202020204" pitchFamily="34" charset="0"/>
                <a:cs typeface="Helvetica" panose="020B0604020202020204" pitchFamily="34" charset="0"/>
              </a:rPr>
            </a:br>
            <a:endParaRPr lang="en-US" altLang="en-US" dirty="0">
              <a:solidFill>
                <a:srgbClr val="008000"/>
              </a:solidFill>
              <a:latin typeface="Helvetica" panose="020B0604020202020204" pitchFamily="34" charset="0"/>
              <a:ea typeface="Helvetica" panose="020B0604020202020204" pitchFamily="34" charset="0"/>
              <a:cs typeface="Helvetica" panose="020B0604020202020204" pitchFamily="34" charset="0"/>
            </a:endParaRPr>
          </a:p>
        </p:txBody>
      </p:sp>
      <p:sp>
        <p:nvSpPr>
          <p:cNvPr id="7171" name="TextBox 1">
            <a:extLst>
              <a:ext uri="{FF2B5EF4-FFF2-40B4-BE49-F238E27FC236}">
                <a16:creationId xmlns:a16="http://schemas.microsoft.com/office/drawing/2014/main" id="{654344F5-59D0-4E48-8134-554A9D2D24C6}"/>
              </a:ext>
            </a:extLst>
          </p:cNvPr>
          <p:cNvSpPr txBox="1">
            <a:spLocks noChangeArrowheads="1"/>
          </p:cNvSpPr>
          <p:nvPr/>
        </p:nvSpPr>
        <p:spPr bwMode="auto">
          <a:xfrm>
            <a:off x="457200" y="1076325"/>
            <a:ext cx="8229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GB" altLang="en-US" b="1">
              <a:latin typeface="Helvetica" panose="020B0604020202020204" pitchFamily="34" charset="0"/>
              <a:ea typeface="Helvetica" panose="020B0604020202020204" pitchFamily="34" charset="0"/>
              <a:cs typeface="Helvetica" panose="020B0604020202020204" pitchFamily="34" charset="0"/>
            </a:endParaRPr>
          </a:p>
          <a:p>
            <a:pPr eaLnBrk="1" hangingPunct="1">
              <a:spcBef>
                <a:spcPct val="0"/>
              </a:spcBef>
              <a:buFontTx/>
              <a:buNone/>
            </a:pPr>
            <a:endParaRPr lang="en-US" altLang="en-US">
              <a:latin typeface="Helvetica" panose="020B0604020202020204" pitchFamily="34" charset="0"/>
              <a:ea typeface="Helvetica" panose="020B0604020202020204" pitchFamily="34" charset="0"/>
              <a:cs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8E408508-2A12-497D-BAC2-A151D37B9C5C}"/>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a:latin typeface="Times New Roman" panose="02020603050405020304" pitchFamily="18" charset="0"/>
                <a:cs typeface="Times New Roman" panose="02020603050405020304" pitchFamily="18" charset="0"/>
              </a:rPr>
              <a:t>Structure of Declarative Sentence</a:t>
            </a:r>
            <a:br>
              <a:rPr lang="en-US" altLang="en-US">
                <a:latin typeface="Times New Roman" panose="02020603050405020304" pitchFamily="18" charset="0"/>
                <a:cs typeface="Times New Roman" panose="02020603050405020304" pitchFamily="18" charset="0"/>
              </a:rPr>
            </a:br>
            <a:br>
              <a:rPr lang="en-US" altLang="en-US">
                <a:latin typeface="Times New Roman" panose="02020603050405020304" pitchFamily="18" charset="0"/>
                <a:cs typeface="Times New Roman" panose="02020603050405020304" pitchFamily="18" charset="0"/>
              </a:rPr>
            </a:br>
            <a:r>
              <a:rPr lang="en-US" altLang="en-US" sz="2800" b="1">
                <a:latin typeface="Times New Roman" panose="02020603050405020304" pitchFamily="18" charset="0"/>
                <a:cs typeface="Times New Roman" panose="02020603050405020304" pitchFamily="18" charset="0"/>
              </a:rPr>
              <a:t> 1. Declarative sentences have subjects followed by verbs [ SV (O)(C)(A)]</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Example: </a:t>
            </a:r>
            <a:r>
              <a:rPr lang="en-US" altLang="en-US" sz="2800" b="1">
                <a:latin typeface="Times New Roman" panose="02020603050405020304" pitchFamily="18" charset="0"/>
                <a:cs typeface="Times New Roman" panose="02020603050405020304" pitchFamily="18" charset="0"/>
              </a:rPr>
              <a:t>The boy </a:t>
            </a:r>
            <a:r>
              <a:rPr lang="en-US" altLang="en-US" sz="2800">
                <a:latin typeface="Times New Roman" panose="02020603050405020304" pitchFamily="18" charset="0"/>
                <a:cs typeface="Times New Roman" panose="02020603050405020304" pitchFamily="18" charset="0"/>
              </a:rPr>
              <a:t>snores noisily.(SVA)</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The girl </a:t>
            </a:r>
            <a:r>
              <a:rPr lang="en-US" altLang="en-US" sz="2800">
                <a:latin typeface="Times New Roman" panose="02020603050405020304" pitchFamily="18" charset="0"/>
                <a:cs typeface="Times New Roman" panose="02020603050405020304" pitchFamily="18" charset="0"/>
              </a:rPr>
              <a:t>is clever. (SVC)</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2. </a:t>
            </a:r>
            <a:r>
              <a:rPr lang="en-US" altLang="en-US" sz="2800" b="1">
                <a:latin typeface="Times New Roman" panose="02020603050405020304" pitchFamily="18" charset="0"/>
                <a:cs typeface="Times New Roman" panose="02020603050405020304" pitchFamily="18" charset="0"/>
              </a:rPr>
              <a:t>Declarative sentences may have no subject. </a:t>
            </a:r>
            <a:br>
              <a:rPr lang="en-US" altLang="en-US" sz="2800" i="1">
                <a:latin typeface="Times New Roman" panose="02020603050405020304" pitchFamily="18" charset="0"/>
                <a:cs typeface="Times New Roman" panose="02020603050405020304" pitchFamily="18" charset="0"/>
              </a:rPr>
            </a:br>
            <a:r>
              <a:rPr lang="en-US" altLang="en-US" sz="2800" i="1">
                <a:latin typeface="Times New Roman" panose="02020603050405020304" pitchFamily="18" charset="0"/>
                <a:cs typeface="Times New Roman" panose="02020603050405020304" pitchFamily="18" charset="0"/>
              </a:rPr>
              <a:t> - Good to see you. (It’s good to see you.)</a:t>
            </a:r>
            <a:br>
              <a:rPr lang="en-US" altLang="en-US" sz="2800" i="1">
                <a:latin typeface="Times New Roman" panose="02020603050405020304" pitchFamily="18" charset="0"/>
                <a:cs typeface="Times New Roman" panose="02020603050405020304" pitchFamily="18" charset="0"/>
              </a:rPr>
            </a:br>
            <a:r>
              <a:rPr lang="en-US" altLang="en-US" sz="2800" i="1">
                <a:latin typeface="Times New Roman" panose="02020603050405020304" pitchFamily="18" charset="0"/>
                <a:cs typeface="Times New Roman" panose="02020603050405020304" pitchFamily="18" charset="0"/>
              </a:rPr>
              <a:t> - Serves you right. (It serves you right.)</a:t>
            </a:r>
            <a:br>
              <a:rPr lang="en-US" altLang="en-US" sz="2800" i="1">
                <a:latin typeface="Times New Roman" panose="02020603050405020304" pitchFamily="18" charset="0"/>
                <a:cs typeface="Times New Roman" panose="02020603050405020304" pitchFamily="18" charset="0"/>
              </a:rPr>
            </a:br>
            <a:r>
              <a:rPr lang="en-US" altLang="en-US" sz="2800" i="1">
                <a:latin typeface="Times New Roman" panose="02020603050405020304" pitchFamily="18" charset="0"/>
                <a:cs typeface="Times New Roman" panose="02020603050405020304" pitchFamily="18" charset="0"/>
              </a:rPr>
              <a:t> - John bought the and </a:t>
            </a:r>
            <a:r>
              <a:rPr lang="en-US" altLang="en-US" sz="2800" i="1">
                <a:solidFill>
                  <a:srgbClr val="FF0000"/>
                </a:solidFill>
                <a:latin typeface="Times New Roman" panose="02020603050405020304" pitchFamily="18" charset="0"/>
                <a:cs typeface="Times New Roman" panose="02020603050405020304" pitchFamily="18" charset="0"/>
              </a:rPr>
              <a:t>(he) </a:t>
            </a:r>
            <a:r>
              <a:rPr lang="en-US" altLang="en-US" sz="2800" i="1">
                <a:latin typeface="Times New Roman" panose="02020603050405020304" pitchFamily="18" charset="0"/>
                <a:cs typeface="Times New Roman" panose="02020603050405020304" pitchFamily="18" charset="0"/>
              </a:rPr>
              <a:t>paid for it.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4674A189-FB84-4574-96AB-910A64CDD340}"/>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a:t>Declarative cont.</a:t>
            </a:r>
            <a:br>
              <a:rPr lang="en-US" altLang="en-US"/>
            </a:br>
            <a:br>
              <a:rPr lang="en-US" altLang="en-US"/>
            </a:br>
            <a:r>
              <a:rPr lang="en-US" altLang="en-US" sz="2400"/>
              <a:t>3</a:t>
            </a:r>
            <a:r>
              <a:rPr lang="en-US" altLang="en-US" sz="2800"/>
              <a:t>. </a:t>
            </a:r>
            <a:r>
              <a:rPr lang="en-US" altLang="en-US" sz="2800" b="1">
                <a:latin typeface="Times New Roman" panose="02020603050405020304" pitchFamily="18" charset="0"/>
                <a:cs typeface="Times New Roman" panose="02020603050405020304" pitchFamily="18" charset="0"/>
              </a:rPr>
              <a:t>A verb may precede the subject in front shifted adverbials</a:t>
            </a:r>
            <a:r>
              <a:rPr lang="en-US" altLang="en-US" sz="2800">
                <a:latin typeface="Times New Roman" panose="02020603050405020304" pitchFamily="18" charset="0"/>
                <a:cs typeface="Times New Roman" panose="02020603050405020304" pitchFamily="18" charset="0"/>
              </a:rPr>
              <a:t>.</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Some adverbs that bear negative meanings may be moved to the position before subject. Auxiliary </a:t>
            </a:r>
            <a:r>
              <a:rPr lang="en-US" altLang="en-US" sz="2800">
                <a:solidFill>
                  <a:srgbClr val="FF0000"/>
                </a:solidFill>
                <a:latin typeface="Times New Roman" panose="02020603050405020304" pitchFamily="18" charset="0"/>
                <a:cs typeface="Times New Roman" panose="02020603050405020304" pitchFamily="18" charset="0"/>
              </a:rPr>
              <a:t>‘do’ </a:t>
            </a:r>
            <a:r>
              <a:rPr lang="en-US" altLang="en-US" sz="2800">
                <a:latin typeface="Times New Roman" panose="02020603050405020304" pitchFamily="18" charset="0"/>
                <a:cs typeface="Times New Roman" panose="02020603050405020304" pitchFamily="18" charset="0"/>
              </a:rPr>
              <a:t>may be inserted to make the sentence grammatical.</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I scarcely visit my hometown these days.</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Scarcely </a:t>
            </a:r>
            <a:r>
              <a:rPr lang="en-US" altLang="en-US" sz="2800">
                <a:solidFill>
                  <a:srgbClr val="FF0000"/>
                </a:solidFill>
                <a:latin typeface="Times New Roman" panose="02020603050405020304" pitchFamily="18" charset="0"/>
                <a:cs typeface="Times New Roman" panose="02020603050405020304" pitchFamily="18" charset="0"/>
              </a:rPr>
              <a:t>do</a:t>
            </a:r>
            <a:r>
              <a:rPr lang="en-US" altLang="en-US" sz="2800">
                <a:latin typeface="Times New Roman" panose="02020603050405020304" pitchFamily="18" charset="0"/>
                <a:cs typeface="Times New Roman" panose="02020603050405020304" pitchFamily="18" charset="0"/>
              </a:rPr>
              <a:t> I visit my hometown these days.</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Scarcely I visit my hometown these days.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5134C846-5E83-462E-909D-9C7B0C2BE11A}"/>
              </a:ext>
            </a:extLst>
          </p:cNvPr>
          <p:cNvSpPr>
            <a:spLocks noGrp="1" noChangeArrowheads="1"/>
          </p:cNvSpPr>
          <p:nvPr>
            <p:ph type="title"/>
          </p:nvPr>
        </p:nvSpPr>
        <p:spPr bwMode="auto">
          <a:xfrm>
            <a:off x="457200" y="274638"/>
            <a:ext cx="8229600" cy="238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br>
              <a:rPr lang="en-US" altLang="en-US"/>
            </a:br>
            <a:r>
              <a:rPr lang="en-US" altLang="en-US" sz="2800"/>
              <a:t>I can hardly imagine what to say.</a:t>
            </a:r>
            <a:br>
              <a:rPr lang="en-US" altLang="en-US" sz="2800"/>
            </a:br>
            <a:r>
              <a:rPr lang="en-US" altLang="en-US" sz="2800"/>
              <a:t>Hardly can imagine what to say.</a:t>
            </a:r>
            <a:br>
              <a:rPr lang="en-US" altLang="en-US" sz="2800"/>
            </a:br>
            <a:br>
              <a:rPr lang="en-US" altLang="en-US" sz="2800"/>
            </a:br>
            <a:r>
              <a:rPr lang="en-US" altLang="en-US" sz="2800"/>
              <a:t>When the adverbs are placed before the subjects in declarative sentences, they trigger subject-verb inversion.  </a:t>
            </a:r>
            <a:br>
              <a:rPr lang="en-US" altLang="en-US" sz="2800"/>
            </a:br>
            <a:br>
              <a:rPr lang="en-US" altLang="en-US" sz="2800"/>
            </a:br>
            <a:r>
              <a:rPr lang="en-US" altLang="en-US" sz="2800" i="1">
                <a:solidFill>
                  <a:srgbClr val="FF0000"/>
                </a:solidFill>
              </a:rPr>
              <a:t>Let students invert the sentences below:</a:t>
            </a:r>
            <a:br>
              <a:rPr lang="en-US" altLang="en-US" sz="2800"/>
            </a:br>
            <a:r>
              <a:rPr lang="en-US" altLang="en-US" sz="2800"/>
              <a:t>1. He </a:t>
            </a:r>
            <a:r>
              <a:rPr lang="en-US" altLang="en-US" sz="2800">
                <a:solidFill>
                  <a:srgbClr val="FF0000"/>
                </a:solidFill>
              </a:rPr>
              <a:t>barely</a:t>
            </a:r>
            <a:r>
              <a:rPr lang="en-US" altLang="en-US" sz="2800"/>
              <a:t> entered his car when the robbers attacked.</a:t>
            </a:r>
            <a:br>
              <a:rPr lang="en-US" altLang="en-US" sz="2800"/>
            </a:br>
            <a:r>
              <a:rPr lang="en-US" altLang="en-US" sz="2800"/>
              <a:t>2. My brothers </a:t>
            </a:r>
            <a:r>
              <a:rPr lang="en-US" altLang="en-US" sz="2800">
                <a:solidFill>
                  <a:srgbClr val="FF0000"/>
                </a:solidFill>
              </a:rPr>
              <a:t>rarely</a:t>
            </a:r>
            <a:r>
              <a:rPr lang="en-US" altLang="en-US" sz="2800"/>
              <a:t> quarrel.</a:t>
            </a:r>
            <a:br>
              <a:rPr lang="en-US" altLang="en-US" sz="2800"/>
            </a:br>
            <a:r>
              <a:rPr lang="en-US" altLang="en-US" sz="2800"/>
              <a:t>3. My sister </a:t>
            </a:r>
            <a:r>
              <a:rPr lang="en-US" altLang="en-US" sz="2800">
                <a:solidFill>
                  <a:srgbClr val="FF0000"/>
                </a:solidFill>
              </a:rPr>
              <a:t>seldom</a:t>
            </a:r>
            <a:r>
              <a:rPr lang="en-US" altLang="en-US" sz="2800"/>
              <a:t> accommodates visitors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CE41547B-244D-4DB8-91C5-C967A3123373}"/>
              </a:ext>
            </a:extLst>
          </p:cNvPr>
          <p:cNvSpPr>
            <a:spLocks noGrp="1" noChangeArrowheads="1"/>
          </p:cNvSpPr>
          <p:nvPr>
            <p:ph type="title"/>
          </p:nvPr>
        </p:nvSpPr>
        <p:spPr bwMode="auto">
          <a:xfrm>
            <a:off x="457200" y="274638"/>
            <a:ext cx="8229600" cy="668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sz="2800" b="1"/>
              <a:t>Other functions of declarative sentences</a:t>
            </a:r>
            <a:br>
              <a:rPr lang="en-US" altLang="en-US" sz="2800" b="1"/>
            </a:br>
            <a:br>
              <a:rPr lang="en-US" altLang="en-US" sz="2800" b="1"/>
            </a:br>
            <a:r>
              <a:rPr lang="en-US" altLang="en-US" sz="2800"/>
              <a:t>Declarative sentences can perform the following other functions:</a:t>
            </a:r>
            <a:br>
              <a:rPr lang="en-US" altLang="en-US" sz="2800"/>
            </a:br>
            <a:r>
              <a:rPr lang="en-US" altLang="en-US" sz="2800"/>
              <a:t>- To ask questions: </a:t>
            </a:r>
            <a:r>
              <a:rPr lang="en-US" altLang="en-US" sz="2800" i="1"/>
              <a:t>You have paid your fees?</a:t>
            </a:r>
            <a:br>
              <a:rPr lang="en-US" altLang="en-US" sz="2800"/>
            </a:br>
            <a:r>
              <a:rPr lang="en-US" altLang="en-US" sz="2800"/>
              <a:t>- To make a request: </a:t>
            </a:r>
            <a:r>
              <a:rPr lang="en-US" altLang="en-US" sz="2800" i="1"/>
              <a:t>I would love a cup of tea.</a:t>
            </a:r>
            <a:br>
              <a:rPr lang="en-US" altLang="en-US" sz="2800"/>
            </a:br>
            <a:r>
              <a:rPr lang="en-US" altLang="en-US" sz="2800"/>
              <a:t>- To give a command : </a:t>
            </a:r>
            <a:r>
              <a:rPr lang="en-US" altLang="en-US" sz="2800" i="1"/>
              <a:t>You will leave the room now!</a:t>
            </a:r>
            <a:br>
              <a:rPr lang="en-US" altLang="en-US" sz="2800"/>
            </a:br>
            <a:r>
              <a:rPr lang="en-US" altLang="en-US" sz="2800"/>
              <a:t>- To express prohibition: </a:t>
            </a:r>
            <a:r>
              <a:rPr lang="en-US" altLang="en-US" sz="2800" i="1"/>
              <a:t>You can’t go out now.</a:t>
            </a:r>
            <a:br>
              <a:rPr lang="en-US" altLang="en-US" sz="2800"/>
            </a:br>
            <a:r>
              <a:rPr lang="en-US" altLang="en-US" sz="2800"/>
              <a:t>- To express emotion: </a:t>
            </a:r>
            <a:r>
              <a:rPr lang="en-US" altLang="en-US" sz="2800" i="1"/>
              <a:t>God saves the king!</a:t>
            </a:r>
            <a:br>
              <a:rPr lang="en-US" altLang="en-US" sz="2800"/>
            </a:br>
            <a:r>
              <a:rPr lang="en-US" altLang="en-US" sz="2800"/>
              <a:t>- To make a suggestion: </a:t>
            </a:r>
            <a:r>
              <a:rPr lang="en-US" altLang="en-US" sz="2800" i="1"/>
              <a:t>You could be cooking while I do the washing.</a:t>
            </a:r>
            <a:br>
              <a:rPr lang="en-US" altLang="en-US" sz="2800"/>
            </a:br>
            <a:r>
              <a:rPr lang="en-US" altLang="en-US" sz="2800"/>
              <a:t>- To give a warning: </a:t>
            </a:r>
            <a:r>
              <a:rPr lang="en-US" altLang="en-US" sz="2800" i="1"/>
              <a:t>That dog is dangerous</a:t>
            </a:r>
            <a:r>
              <a:rPr lang="en-US" altLang="en-US" sz="280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F121AF7A-6DD2-492D-B8B0-38FD441124AC}"/>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a:t>Interrogative Sentence</a:t>
            </a:r>
            <a:br>
              <a:rPr lang="en-US" altLang="en-US"/>
            </a:br>
            <a:br>
              <a:rPr lang="en-US" altLang="en-US"/>
            </a:br>
            <a:r>
              <a:rPr lang="en-US" altLang="en-US" sz="2800">
                <a:latin typeface="Times New Roman" panose="02020603050405020304" pitchFamily="18" charset="0"/>
                <a:cs typeface="Times New Roman" panose="02020603050405020304" pitchFamily="18" charset="0"/>
              </a:rPr>
              <a:t>Interrogative sentence asks </a:t>
            </a:r>
            <a:r>
              <a:rPr lang="en-US" altLang="en-US" sz="2800" b="1">
                <a:latin typeface="Times New Roman" panose="02020603050405020304" pitchFamily="18" charset="0"/>
                <a:cs typeface="Times New Roman" panose="02020603050405020304" pitchFamily="18" charset="0"/>
              </a:rPr>
              <a:t>questions</a:t>
            </a:r>
            <a:r>
              <a:rPr lang="en-US" altLang="en-US" sz="2800">
                <a:latin typeface="Times New Roman" panose="02020603050405020304" pitchFamily="18" charset="0"/>
                <a:cs typeface="Times New Roman" panose="02020603050405020304" pitchFamily="18" charset="0"/>
              </a:rPr>
              <a:t>. They are  sentences that may demand answers. </a:t>
            </a:r>
            <a:br>
              <a:rPr lang="en-US" altLang="en-US" sz="2800">
                <a:latin typeface="Times New Roman" panose="02020603050405020304" pitchFamily="18" charset="0"/>
                <a:cs typeface="Times New Roman" panose="02020603050405020304" pitchFamily="18" charset="0"/>
              </a:rPr>
            </a:br>
            <a:r>
              <a:rPr lang="en-US" altLang="en-US" sz="2800" i="1">
                <a:latin typeface="Times New Roman" panose="02020603050405020304" pitchFamily="18" charset="0"/>
                <a:cs typeface="Times New Roman" panose="02020603050405020304" pitchFamily="18" charset="0"/>
              </a:rPr>
              <a:t>Example:  How old are your?</a:t>
            </a:r>
            <a:br>
              <a:rPr lang="en-US" altLang="en-US" sz="2800" i="1">
                <a:latin typeface="Times New Roman" panose="02020603050405020304" pitchFamily="18" charset="0"/>
                <a:cs typeface="Times New Roman" panose="02020603050405020304" pitchFamily="18" charset="0"/>
              </a:rPr>
            </a:br>
            <a:r>
              <a:rPr lang="en-US" altLang="en-US" sz="2800" i="1">
                <a:latin typeface="Times New Roman" panose="02020603050405020304" pitchFamily="18" charset="0"/>
                <a:cs typeface="Times New Roman" panose="02020603050405020304" pitchFamily="18" charset="0"/>
              </a:rPr>
              <a:t>                 When did you arrive? </a:t>
            </a:r>
            <a:br>
              <a:rPr lang="en-US" altLang="en-US" sz="2800" i="1">
                <a:latin typeface="Times New Roman" panose="02020603050405020304" pitchFamily="18" charset="0"/>
                <a:cs typeface="Times New Roman" panose="02020603050405020304" pitchFamily="18" charset="0"/>
              </a:rPr>
            </a:br>
            <a:r>
              <a:rPr lang="en-US" altLang="en-US" sz="2800" i="1">
                <a:latin typeface="Times New Roman" panose="02020603050405020304" pitchFamily="18" charset="0"/>
                <a:cs typeface="Times New Roman" panose="02020603050405020304" pitchFamily="18" charset="0"/>
              </a:rPr>
              <a:t>			 Have you eaten?</a:t>
            </a:r>
            <a:br>
              <a:rPr lang="en-US" altLang="en-US" sz="2800" i="1">
                <a:latin typeface="Times New Roman" panose="02020603050405020304" pitchFamily="18" charset="0"/>
                <a:cs typeface="Times New Roman" panose="02020603050405020304" pitchFamily="18" charset="0"/>
              </a:rPr>
            </a:br>
            <a:r>
              <a:rPr lang="en-US" altLang="en-US" sz="2800" i="1">
                <a:latin typeface="Times New Roman" panose="02020603050405020304" pitchFamily="18" charset="0"/>
                <a:cs typeface="Times New Roman" panose="02020603050405020304" pitchFamily="18" charset="0"/>
              </a:rPr>
              <a:t>			Your father has come?</a:t>
            </a:r>
            <a:br>
              <a:rPr lang="en-US" altLang="en-US" sz="2800" i="1">
                <a:latin typeface="Times New Roman" panose="02020603050405020304" pitchFamily="18" charset="0"/>
                <a:cs typeface="Times New Roman" panose="02020603050405020304" pitchFamily="18" charset="0"/>
              </a:rPr>
            </a:br>
            <a:r>
              <a:rPr lang="en-US" altLang="en-US" i="1"/>
              <a:t> </a:t>
            </a:r>
            <a:br>
              <a:rPr lang="en-US" altLang="en-US" i="1"/>
            </a:br>
            <a:endParaRPr lang="en-US" altLang="en-US" i="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D6E0DF25-D85D-4660-B482-97C11ED6347C}"/>
              </a:ext>
            </a:extLst>
          </p:cNvPr>
          <p:cNvSpPr>
            <a:spLocks noGrp="1" noChangeArrowheads="1"/>
          </p:cNvSpPr>
          <p:nvPr>
            <p:ph type="title"/>
          </p:nvPr>
        </p:nvSpPr>
        <p:spPr bwMode="auto">
          <a:xfrm>
            <a:off x="457200" y="274638"/>
            <a:ext cx="8229600" cy="639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a:t> 			</a:t>
            </a:r>
            <a:r>
              <a:rPr lang="en-US" altLang="en-US" sz="2800" b="1">
                <a:latin typeface="Times New Roman" panose="02020603050405020304" pitchFamily="18" charset="0"/>
                <a:cs typeface="Times New Roman" panose="02020603050405020304" pitchFamily="18" charset="0"/>
              </a:rPr>
              <a:t>The structure of interrogatives</a:t>
            </a:r>
            <a:br>
              <a:rPr lang="en-US" altLang="en-US">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Interrogative sentences in English have the structure VS (V)(O)(C)(A).</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The verbs that are placed before the subjects are always  auxiliary verbs. For example:</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Interrogative sentences always end in question marks in writing.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In speech, interrogatives end in rising intonation for yes/no question whereas wh-questions end in falling intonation.</a:t>
            </a:r>
            <a:br>
              <a:rPr lang="en-US" altLang="en-US" sz="2800">
                <a:latin typeface="Times New Roman" panose="02020603050405020304" pitchFamily="18" charset="0"/>
                <a:cs typeface="Times New Roman" panose="02020603050405020304" pitchFamily="18" charset="0"/>
              </a:rPr>
            </a:br>
            <a:r>
              <a:rPr lang="en-US" altLang="en-US" sz="280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DF101663-8743-426A-970C-C20DF113AF16}"/>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b="1"/>
              <a:t>Types of Interrogatives </a:t>
            </a:r>
            <a:br>
              <a:rPr lang="en-US" altLang="en-US"/>
            </a:br>
            <a:br>
              <a:rPr lang="en-US" altLang="en-US"/>
            </a:br>
            <a:r>
              <a:rPr lang="en-US" altLang="en-US" sz="3200">
                <a:latin typeface="Times New Roman" panose="02020603050405020304" pitchFamily="18" charset="0"/>
                <a:cs typeface="Times New Roman" panose="02020603050405020304" pitchFamily="18" charset="0"/>
              </a:rPr>
              <a:t>Interrogative sentences are divided into two main types.</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a:t>
            </a:r>
            <a:r>
              <a:rPr lang="en-US" altLang="en-US" sz="3200" i="1">
                <a:latin typeface="Times New Roman" panose="02020603050405020304" pitchFamily="18" charset="0"/>
                <a:cs typeface="Times New Roman" panose="02020603050405020304" pitchFamily="18" charset="0"/>
              </a:rPr>
              <a:t>Yes/ No  questions </a:t>
            </a:r>
            <a:br>
              <a:rPr lang="en-US" altLang="en-US" sz="3200" i="1">
                <a:latin typeface="Times New Roman" panose="02020603050405020304" pitchFamily="18" charset="0"/>
                <a:cs typeface="Times New Roman" panose="02020603050405020304" pitchFamily="18" charset="0"/>
              </a:rPr>
            </a:br>
            <a:r>
              <a:rPr lang="en-US" altLang="en-US" sz="3200" i="1">
                <a:latin typeface="Times New Roman" panose="02020603050405020304" pitchFamily="18" charset="0"/>
                <a:cs typeface="Times New Roman" panose="02020603050405020304" pitchFamily="18" charset="0"/>
              </a:rPr>
              <a:t>			Wh-questions </a:t>
            </a:r>
            <a:br>
              <a:rPr lang="en-US" altLang="en-US" sz="3200" i="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There are other types of questions but they are formed from either yes/no questions or wh-questions. </a:t>
            </a:r>
            <a:endParaRPr lang="en-US" altLang="en-US" sz="3200" i="1">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20E529E3-9C2C-4DFB-A3BE-9E1E5BC45E4C}"/>
              </a:ext>
            </a:extLst>
          </p:cNvPr>
          <p:cNvSpPr>
            <a:spLocks noGrp="1"/>
          </p:cNvSpPr>
          <p:nvPr>
            <p:ph type="title"/>
          </p:nvPr>
        </p:nvSpPr>
        <p:spPr bwMode="auto">
          <a:xfrm>
            <a:off x="457200" y="274638"/>
            <a:ext cx="8229600" cy="704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sz="2800" b="1"/>
              <a:t>					Yes/ No Questions </a:t>
            </a:r>
            <a:br>
              <a:rPr lang="en-US" altLang="en-US"/>
            </a:br>
            <a:br>
              <a:rPr lang="en-US" altLang="en-US"/>
            </a:br>
            <a:r>
              <a:rPr lang="en-US" altLang="en-US" sz="2800"/>
              <a:t>Yes/no questions are questions that demand  yes or no for an answer. </a:t>
            </a:r>
            <a:br>
              <a:rPr lang="en-US" altLang="en-US" sz="2800"/>
            </a:br>
            <a:r>
              <a:rPr lang="en-US" altLang="en-US" sz="2800"/>
              <a:t>Example: Are you tired? </a:t>
            </a:r>
            <a:br>
              <a:rPr lang="en-US" altLang="en-US" sz="2800"/>
            </a:br>
            <a:br>
              <a:rPr lang="en-US" altLang="en-US" sz="2800"/>
            </a:br>
            <a:r>
              <a:rPr lang="en-US" altLang="en-US" sz="2800"/>
              <a:t>Yes or no questions are formed from statements  by placing the auxiliary before the subject. </a:t>
            </a:r>
            <a:br>
              <a:rPr lang="en-US" altLang="en-US" sz="2800"/>
            </a:br>
            <a:r>
              <a:rPr lang="en-US" altLang="en-US" sz="2800"/>
              <a:t>Example:  You </a:t>
            </a:r>
            <a:r>
              <a:rPr lang="en-US" altLang="en-US" sz="2800" b="1"/>
              <a:t>have</a:t>
            </a:r>
            <a:r>
              <a:rPr lang="en-US" altLang="en-US" sz="2800"/>
              <a:t> eaten. (statement)  </a:t>
            </a:r>
            <a:br>
              <a:rPr lang="en-US" altLang="en-US" sz="2800"/>
            </a:br>
            <a:r>
              <a:rPr lang="en-US" altLang="en-US" sz="2800"/>
              <a:t>                  </a:t>
            </a:r>
            <a:r>
              <a:rPr lang="en-US" altLang="en-US" sz="2800" b="1"/>
              <a:t>Have </a:t>
            </a:r>
            <a:r>
              <a:rPr lang="en-US" altLang="en-US" sz="2800"/>
              <a:t>you </a:t>
            </a:r>
            <a:r>
              <a:rPr lang="en-US" altLang="en-US" sz="2800">
                <a:latin typeface="Times New Roman" panose="02020603050405020304" pitchFamily="18" charset="0"/>
                <a:cs typeface="Times New Roman" panose="02020603050405020304" pitchFamily="18" charset="0"/>
              </a:rPr>
              <a:t>eaten?  (question)</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622DD3FE-8D21-49D3-BAC0-2DD8511D2F8A}"/>
              </a:ext>
            </a:extLst>
          </p:cNvPr>
          <p:cNvSpPr>
            <a:spLocks noGrp="1" noChangeArrowheads="1"/>
          </p:cNvSpPr>
          <p:nvPr>
            <p:ph type="title"/>
          </p:nvPr>
        </p:nvSpPr>
        <p:spPr bwMode="auto">
          <a:xfrm>
            <a:off x="457200" y="274638"/>
            <a:ext cx="8229600" cy="182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br>
              <a:rPr lang="en-US" altLang="en-US"/>
            </a:br>
            <a:r>
              <a:rPr lang="en-US" altLang="en-US" sz="2800">
                <a:latin typeface="Times New Roman" panose="02020603050405020304" pitchFamily="18" charset="0"/>
                <a:cs typeface="Times New Roman" panose="02020603050405020304" pitchFamily="18" charset="0"/>
              </a:rPr>
              <a:t>Where there is no auxiliary verb in the statement, the auxiliary </a:t>
            </a:r>
            <a:r>
              <a:rPr lang="en-US" altLang="en-US" sz="2800">
                <a:solidFill>
                  <a:srgbClr val="FF0000"/>
                </a:solidFill>
                <a:latin typeface="Times New Roman" panose="02020603050405020304" pitchFamily="18" charset="0"/>
                <a:cs typeface="Times New Roman" panose="02020603050405020304" pitchFamily="18" charset="0"/>
              </a:rPr>
              <a:t>‘do’ </a:t>
            </a:r>
            <a:r>
              <a:rPr lang="en-US" altLang="en-US" sz="2800">
                <a:latin typeface="Times New Roman" panose="02020603050405020304" pitchFamily="18" charset="0"/>
                <a:cs typeface="Times New Roman" panose="02020603050405020304" pitchFamily="18" charset="0"/>
              </a:rPr>
              <a:t>is introduced to match up the inflected form of the verb before inversion or movement is done.</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For example:</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t>
            </a:r>
            <a:r>
              <a:rPr lang="en-US" altLang="en-US" sz="2800" i="1">
                <a:latin typeface="Times New Roman" panose="02020603050405020304" pitchFamily="18" charset="0"/>
                <a:cs typeface="Times New Roman" panose="02020603050405020304" pitchFamily="18" charset="0"/>
              </a:rPr>
              <a:t>Ama sells rice. – statement </a:t>
            </a:r>
            <a:br>
              <a:rPr lang="en-US" altLang="en-US" sz="2800" i="1">
                <a:latin typeface="Times New Roman" panose="02020603050405020304" pitchFamily="18" charset="0"/>
                <a:cs typeface="Times New Roman" panose="02020603050405020304" pitchFamily="18" charset="0"/>
              </a:rPr>
            </a:br>
            <a:r>
              <a:rPr lang="en-US" altLang="en-US" sz="2800" i="1">
                <a:latin typeface="Times New Roman" panose="02020603050405020304" pitchFamily="18" charset="0"/>
                <a:cs typeface="Times New Roman" panose="02020603050405020304" pitchFamily="18" charset="0"/>
              </a:rPr>
              <a:t>*Ama do sell rice. – Introduction of  “dummy do”</a:t>
            </a:r>
            <a:br>
              <a:rPr lang="en-US" altLang="en-US" sz="2800" i="1">
                <a:latin typeface="Times New Roman" panose="02020603050405020304" pitchFamily="18" charset="0"/>
                <a:cs typeface="Times New Roman" panose="02020603050405020304" pitchFamily="18" charset="0"/>
              </a:rPr>
            </a:br>
            <a:r>
              <a:rPr lang="en-US" altLang="en-US" sz="2800" i="1">
                <a:latin typeface="Times New Roman" panose="02020603050405020304" pitchFamily="18" charset="0"/>
                <a:cs typeface="Times New Roman" panose="02020603050405020304" pitchFamily="18" charset="0"/>
              </a:rPr>
              <a:t>Ama does sell rice – “ do” matching the singular form of main verb.</a:t>
            </a:r>
            <a:br>
              <a:rPr lang="en-US" altLang="en-US" sz="2800" i="1">
                <a:latin typeface="Times New Roman" panose="02020603050405020304" pitchFamily="18" charset="0"/>
                <a:cs typeface="Times New Roman" panose="02020603050405020304" pitchFamily="18" charset="0"/>
              </a:rPr>
            </a:br>
            <a:r>
              <a:rPr lang="en-US" altLang="en-US" sz="2800" i="1">
                <a:latin typeface="Times New Roman" panose="02020603050405020304" pitchFamily="18" charset="0"/>
                <a:cs typeface="Times New Roman" panose="02020603050405020304" pitchFamily="18" charset="0"/>
              </a:rPr>
              <a:t>Does Ama sell rice</a:t>
            </a:r>
            <a:r>
              <a:rPr lang="en-US" altLang="en-US" sz="2800">
                <a:latin typeface="Times New Roman" panose="02020603050405020304" pitchFamily="18" charset="0"/>
                <a:cs typeface="Times New Roman" panose="02020603050405020304" pitchFamily="18" charset="0"/>
              </a:rPr>
              <a:t>? – Question</a:t>
            </a:r>
            <a:endParaRPr lang="en-US" altLang="en-US"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51C945AF-4279-4670-8922-C8EDE9FEFDE4}"/>
              </a:ext>
            </a:extLst>
          </p:cNvPr>
          <p:cNvSpPr>
            <a:spLocks noGrp="1" noChangeArrowheads="1"/>
          </p:cNvSpPr>
          <p:nvPr>
            <p:ph type="title"/>
          </p:nvPr>
        </p:nvSpPr>
        <p:spPr bwMode="auto">
          <a:xfrm>
            <a:off x="457200" y="274638"/>
            <a:ext cx="8229600" cy="257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br>
              <a:rPr lang="en-US" altLang="en-US"/>
            </a:br>
            <a:r>
              <a:rPr lang="en-US" altLang="en-US" sz="2800" i="1">
                <a:latin typeface="Times New Roman" panose="02020603050405020304" pitchFamily="18" charset="0"/>
                <a:cs typeface="Times New Roman" panose="02020603050405020304" pitchFamily="18" charset="0"/>
              </a:rPr>
              <a:t>Ama sold rice. – statement </a:t>
            </a:r>
            <a:br>
              <a:rPr lang="en-US" altLang="en-US" sz="2800" i="1">
                <a:latin typeface="Times New Roman" panose="02020603050405020304" pitchFamily="18" charset="0"/>
                <a:cs typeface="Times New Roman" panose="02020603050405020304" pitchFamily="18" charset="0"/>
              </a:rPr>
            </a:br>
            <a:r>
              <a:rPr lang="en-US" altLang="en-US" sz="2800" i="1">
                <a:latin typeface="Times New Roman" panose="02020603050405020304" pitchFamily="18" charset="0"/>
                <a:cs typeface="Times New Roman" panose="02020603050405020304" pitchFamily="18" charset="0"/>
              </a:rPr>
              <a:t>*Ama do sold rice. – Introduction of  “dummy do”</a:t>
            </a:r>
            <a:br>
              <a:rPr lang="en-US" altLang="en-US" sz="2800" i="1">
                <a:latin typeface="Times New Roman" panose="02020603050405020304" pitchFamily="18" charset="0"/>
                <a:cs typeface="Times New Roman" panose="02020603050405020304" pitchFamily="18" charset="0"/>
              </a:rPr>
            </a:br>
            <a:r>
              <a:rPr lang="en-US" altLang="en-US" sz="2800" i="1">
                <a:latin typeface="Times New Roman" panose="02020603050405020304" pitchFamily="18" charset="0"/>
                <a:cs typeface="Times New Roman" panose="02020603050405020304" pitchFamily="18" charset="0"/>
              </a:rPr>
              <a:t>Ama did sell rice – “ do” matching the past tense form of main verb.</a:t>
            </a:r>
            <a:br>
              <a:rPr lang="en-US" altLang="en-US" sz="2800" i="1">
                <a:latin typeface="Times New Roman" panose="02020603050405020304" pitchFamily="18" charset="0"/>
                <a:cs typeface="Times New Roman" panose="02020603050405020304" pitchFamily="18" charset="0"/>
              </a:rPr>
            </a:br>
            <a:r>
              <a:rPr lang="en-US" altLang="en-US" sz="2800" i="1">
                <a:latin typeface="Times New Roman" panose="02020603050405020304" pitchFamily="18" charset="0"/>
                <a:cs typeface="Times New Roman" panose="02020603050405020304" pitchFamily="18" charset="0"/>
              </a:rPr>
              <a:t>Did Ama sell rice</a:t>
            </a:r>
            <a:r>
              <a:rPr lang="en-US" altLang="en-US" sz="2800">
                <a:latin typeface="Times New Roman" panose="02020603050405020304" pitchFamily="18" charset="0"/>
                <a:cs typeface="Times New Roman" panose="02020603050405020304" pitchFamily="18" charset="0"/>
              </a:rPr>
              <a:t>? – Question</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Let students form yes/no question from the following statements.</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1. The student attended lectures last week.</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2. Monday comes before Tuesday.</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endParaRPr lang="en-US"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2FE9032-6978-4842-BDD0-2B37DED965AF}"/>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altLang="en-US" b="1"/>
              <a:t>What is a sentence? </a:t>
            </a:r>
            <a:br>
              <a:rPr lang="en-US" altLang="en-US"/>
            </a:br>
            <a:endParaRPr lang="en-US" altLang="en-US"/>
          </a:p>
        </p:txBody>
      </p:sp>
      <p:sp>
        <p:nvSpPr>
          <p:cNvPr id="9219" name="TextBox 2">
            <a:extLst>
              <a:ext uri="{FF2B5EF4-FFF2-40B4-BE49-F238E27FC236}">
                <a16:creationId xmlns:a16="http://schemas.microsoft.com/office/drawing/2014/main" id="{083EDF92-551E-4CC0-B4FC-6FB067EDC261}"/>
              </a:ext>
            </a:extLst>
          </p:cNvPr>
          <p:cNvSpPr txBox="1">
            <a:spLocks noChangeArrowheads="1"/>
          </p:cNvSpPr>
          <p:nvPr/>
        </p:nvSpPr>
        <p:spPr bwMode="auto">
          <a:xfrm>
            <a:off x="3587750" y="1417638"/>
            <a:ext cx="185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4" name="TextBox 3">
            <a:extLst>
              <a:ext uri="{FF2B5EF4-FFF2-40B4-BE49-F238E27FC236}">
                <a16:creationId xmlns:a16="http://schemas.microsoft.com/office/drawing/2014/main" id="{0305F33F-86E3-4DA1-B0BA-01ADC90EAF0C}"/>
              </a:ext>
            </a:extLst>
          </p:cNvPr>
          <p:cNvSpPr txBox="1"/>
          <p:nvPr/>
        </p:nvSpPr>
        <p:spPr>
          <a:xfrm>
            <a:off x="112713" y="1417638"/>
            <a:ext cx="8807450" cy="5508625"/>
          </a:xfrm>
          <a:prstGeom prst="rect">
            <a:avLst/>
          </a:prstGeom>
          <a:noFill/>
        </p:spPr>
        <p:txBody>
          <a:bodyPr>
            <a:spAutoFit/>
          </a:bodyPr>
          <a:lstStyle/>
          <a:p>
            <a:pPr eaLnBrk="1" fontAlgn="auto" hangingPunct="1">
              <a:spcBef>
                <a:spcPts val="0"/>
              </a:spcBef>
              <a:spcAft>
                <a:spcPts val="0"/>
              </a:spcAft>
              <a:defRPr/>
            </a:pPr>
            <a:r>
              <a:rPr lang="en-GB" sz="3200" dirty="0">
                <a:latin typeface="+mn-lt"/>
                <a:cs typeface="+mn-cs"/>
              </a:rPr>
              <a:t>A </a:t>
            </a:r>
            <a:r>
              <a:rPr lang="en-GB" sz="3200" b="1" i="1" dirty="0">
                <a:latin typeface="+mn-lt"/>
                <a:cs typeface="+mn-cs"/>
              </a:rPr>
              <a:t>sentence</a:t>
            </a:r>
            <a:r>
              <a:rPr lang="en-GB" sz="3200" dirty="0">
                <a:latin typeface="+mn-lt"/>
                <a:cs typeface="+mn-cs"/>
              </a:rPr>
              <a:t> is a group of words which expresses a complete thought.</a:t>
            </a:r>
          </a:p>
          <a:p>
            <a:pPr eaLnBrk="1" fontAlgn="auto" hangingPunct="1">
              <a:spcBef>
                <a:spcPts val="0"/>
              </a:spcBef>
              <a:spcAft>
                <a:spcPts val="0"/>
              </a:spcAft>
              <a:defRPr/>
            </a:pPr>
            <a:endParaRPr lang="en-US" sz="3200" dirty="0">
              <a:latin typeface="Helvetica" panose="020B0604020202020204" pitchFamily="34" charset="0"/>
              <a:cs typeface="Helvetica" panose="020B0604020202020204" pitchFamily="34" charset="0"/>
            </a:endParaRPr>
          </a:p>
          <a:p>
            <a:pPr eaLnBrk="1" fontAlgn="auto" hangingPunct="1">
              <a:spcBef>
                <a:spcPts val="0"/>
              </a:spcBef>
              <a:spcAft>
                <a:spcPts val="0"/>
              </a:spcAft>
              <a:defRPr/>
            </a:pPr>
            <a:r>
              <a:rPr lang="en-US" sz="3200" dirty="0">
                <a:latin typeface="Helvetica" panose="020B0604020202020204" pitchFamily="34" charset="0"/>
                <a:cs typeface="Helvetica" panose="020B0604020202020204" pitchFamily="34" charset="0"/>
              </a:rPr>
              <a:t>A sentence has three main components:</a:t>
            </a:r>
          </a:p>
          <a:p>
            <a:pPr lvl="3" eaLnBrk="1" fontAlgn="auto" hangingPunct="1">
              <a:spcBef>
                <a:spcPts val="0"/>
              </a:spcBef>
              <a:spcAft>
                <a:spcPts val="0"/>
              </a:spcAft>
              <a:buFont typeface="Arial" pitchFamily="34" charset="0"/>
              <a:buChar char="•"/>
              <a:defRPr/>
            </a:pPr>
            <a:r>
              <a:rPr lang="en-US" sz="3200" dirty="0">
                <a:latin typeface="Helvetica" panose="020B0604020202020204" pitchFamily="34" charset="0"/>
                <a:cs typeface="Helvetica" panose="020B0604020202020204" pitchFamily="34" charset="0"/>
              </a:rPr>
              <a:t>    </a:t>
            </a:r>
            <a:r>
              <a:rPr lang="en-US" sz="3200" i="1" dirty="0">
                <a:latin typeface="Helvetica" panose="020B0604020202020204" pitchFamily="34" charset="0"/>
                <a:cs typeface="Helvetica" panose="020B0604020202020204" pitchFamily="34" charset="0"/>
              </a:rPr>
              <a:t>Subject</a:t>
            </a:r>
          </a:p>
          <a:p>
            <a:pPr lvl="3" eaLnBrk="1" fontAlgn="auto" hangingPunct="1">
              <a:spcBef>
                <a:spcPts val="0"/>
              </a:spcBef>
              <a:spcAft>
                <a:spcPts val="0"/>
              </a:spcAft>
              <a:buFont typeface="Arial" pitchFamily="34" charset="0"/>
              <a:buChar char="•"/>
              <a:defRPr/>
            </a:pPr>
            <a:r>
              <a:rPr lang="en-US" sz="3200" i="1" dirty="0">
                <a:latin typeface="Helvetica" panose="020B0604020202020204" pitchFamily="34" charset="0"/>
                <a:cs typeface="Helvetica" panose="020B0604020202020204" pitchFamily="34" charset="0"/>
              </a:rPr>
              <a:t>    Verb</a:t>
            </a:r>
          </a:p>
          <a:p>
            <a:pPr lvl="3" eaLnBrk="1" fontAlgn="auto" hangingPunct="1">
              <a:spcBef>
                <a:spcPts val="0"/>
              </a:spcBef>
              <a:spcAft>
                <a:spcPts val="0"/>
              </a:spcAft>
              <a:buFont typeface="Arial" pitchFamily="34" charset="0"/>
              <a:buChar char="•"/>
              <a:defRPr/>
            </a:pPr>
            <a:r>
              <a:rPr lang="en-US" sz="3200" i="1" dirty="0">
                <a:latin typeface="Helvetica" panose="020B0604020202020204" pitchFamily="34" charset="0"/>
                <a:cs typeface="Helvetica" panose="020B0604020202020204" pitchFamily="34" charset="0"/>
              </a:rPr>
              <a:t>    Meaning</a:t>
            </a:r>
          </a:p>
          <a:p>
            <a:pPr eaLnBrk="1" fontAlgn="auto" hangingPunct="1">
              <a:spcBef>
                <a:spcPts val="0"/>
              </a:spcBef>
              <a:spcAft>
                <a:spcPts val="0"/>
              </a:spcAft>
              <a:defRPr/>
            </a:pPr>
            <a:endParaRPr lang="en-US" sz="3200" dirty="0">
              <a:latin typeface="Helvetica" panose="020B0604020202020204" pitchFamily="34" charset="0"/>
              <a:cs typeface="Helvetica" panose="020B0604020202020204" pitchFamily="34" charset="0"/>
            </a:endParaRPr>
          </a:p>
          <a:p>
            <a:pPr eaLnBrk="1" fontAlgn="auto" hangingPunct="1">
              <a:spcBef>
                <a:spcPts val="0"/>
              </a:spcBef>
              <a:spcAft>
                <a:spcPts val="0"/>
              </a:spcAft>
              <a:defRPr/>
            </a:pPr>
            <a:endParaRPr lang="en-US" sz="3200" dirty="0">
              <a:latin typeface="Helvetica" panose="020B0604020202020204" pitchFamily="34" charset="0"/>
              <a:cs typeface="Helvetica" panose="020B0604020202020204" pitchFamily="34" charset="0"/>
            </a:endParaRPr>
          </a:p>
          <a:p>
            <a:pPr eaLnBrk="1" fontAlgn="auto" hangingPunct="1">
              <a:spcBef>
                <a:spcPts val="0"/>
              </a:spcBef>
              <a:spcAft>
                <a:spcPts val="0"/>
              </a:spcAft>
              <a:defRPr/>
            </a:pPr>
            <a:endParaRPr lang="en-US" sz="3200" dirty="0">
              <a:latin typeface="Helvetica" panose="020B0604020202020204" pitchFamily="34" charset="0"/>
              <a:cs typeface="Helvetica" panose="020B0604020202020204" pitchFamily="34" charset="0"/>
            </a:endParaRPr>
          </a:p>
          <a:p>
            <a:pPr eaLnBrk="1" fontAlgn="auto" hangingPunct="1">
              <a:spcBef>
                <a:spcPts val="0"/>
              </a:spcBef>
              <a:spcAft>
                <a:spcPts val="0"/>
              </a:spcAft>
              <a:defRPr/>
            </a:pPr>
            <a:endParaRPr lang="en-US" sz="3200" dirty="0">
              <a:latin typeface="Helvetica" panose="020B0604020202020204" pitchFamily="34" charset="0"/>
              <a:cs typeface="Helvetica"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27070F1B-0DA2-43CF-B2C3-7A7B565BF2BA}"/>
              </a:ext>
            </a:extLst>
          </p:cNvPr>
          <p:cNvSpPr>
            <a:spLocks noGrp="1"/>
          </p:cNvSpPr>
          <p:nvPr>
            <p:ph type="title"/>
          </p:nvPr>
        </p:nvSpPr>
        <p:spPr bwMode="auto">
          <a:xfrm>
            <a:off x="457200" y="274638"/>
            <a:ext cx="8229600" cy="695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sz="2800" b="1"/>
              <a:t>						Wh-Questions </a:t>
            </a:r>
            <a:br>
              <a:rPr lang="en-US" altLang="en-US" sz="2800" b="1"/>
            </a:br>
            <a:br>
              <a:rPr lang="en-US" altLang="en-US"/>
            </a:br>
            <a:r>
              <a:rPr lang="en-US" altLang="en-US" sz="2800">
                <a:latin typeface="Times New Roman" panose="02020603050405020304" pitchFamily="18" charset="0"/>
                <a:cs typeface="Times New Roman" panose="02020603050405020304" pitchFamily="18" charset="0"/>
              </a:rPr>
              <a:t>Wh-question are formed with any of the wh-words: </a:t>
            </a:r>
            <a:r>
              <a:rPr lang="en-US" altLang="en-US" sz="2800" i="1">
                <a:latin typeface="Times New Roman" panose="02020603050405020304" pitchFamily="18" charset="0"/>
                <a:cs typeface="Times New Roman" panose="02020603050405020304" pitchFamily="18" charset="0"/>
              </a:rPr>
              <a:t>who, what, which, whose, when, where, why,  and how</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Wh-questions  are question that demand a piece of  information as an answer.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Examples:  </a:t>
            </a:r>
            <a:r>
              <a:rPr lang="en-US" altLang="en-US" sz="2800" i="1">
                <a:latin typeface="Times New Roman" panose="02020603050405020304" pitchFamily="18" charset="0"/>
                <a:cs typeface="Times New Roman" panose="02020603050405020304" pitchFamily="18" charset="0"/>
              </a:rPr>
              <a:t>Who won the prize?     </a:t>
            </a:r>
            <a:br>
              <a:rPr lang="en-US" altLang="en-US" sz="2800" i="1">
                <a:latin typeface="Times New Roman" panose="02020603050405020304" pitchFamily="18" charset="0"/>
                <a:cs typeface="Times New Roman" panose="02020603050405020304" pitchFamily="18" charset="0"/>
              </a:rPr>
            </a:br>
            <a:r>
              <a:rPr lang="en-US" altLang="en-US" sz="2800" i="1">
                <a:latin typeface="Times New Roman" panose="02020603050405020304" pitchFamily="18" charset="0"/>
                <a:cs typeface="Times New Roman" panose="02020603050405020304" pitchFamily="18" charset="0"/>
              </a:rPr>
              <a:t>                   What is your name?</a:t>
            </a:r>
            <a:br>
              <a:rPr lang="en-US" altLang="en-US" sz="2800" i="1">
                <a:latin typeface="Times New Roman" panose="02020603050405020304" pitchFamily="18" charset="0"/>
                <a:cs typeface="Times New Roman" panose="02020603050405020304" pitchFamily="18" charset="0"/>
              </a:rPr>
            </a:br>
            <a:r>
              <a:rPr lang="en-US" altLang="en-US" sz="2800" i="1">
                <a:latin typeface="Times New Roman" panose="02020603050405020304" pitchFamily="18" charset="0"/>
                <a:cs typeface="Times New Roman" panose="02020603050405020304" pitchFamily="18" charset="0"/>
              </a:rPr>
              <a:t>                   When did you come?</a:t>
            </a:r>
            <a:br>
              <a:rPr lang="en-US" altLang="en-US" sz="2800" i="1">
                <a:latin typeface="Times New Roman" panose="02020603050405020304" pitchFamily="18" charset="0"/>
                <a:cs typeface="Times New Roman" panose="02020603050405020304" pitchFamily="18" charset="0"/>
              </a:rPr>
            </a:br>
            <a:r>
              <a:rPr lang="en-US" altLang="en-US" sz="2800" i="1">
                <a:latin typeface="Times New Roman" panose="02020603050405020304" pitchFamily="18" charset="0"/>
                <a:cs typeface="Times New Roman" panose="02020603050405020304" pitchFamily="18" charset="0"/>
              </a:rPr>
              <a:t>                    How old are you?</a:t>
            </a:r>
            <a:br>
              <a:rPr lang="en-US" altLang="en-US" sz="2800" i="1">
                <a:latin typeface="Times New Roman" panose="02020603050405020304" pitchFamily="18" charset="0"/>
                <a:cs typeface="Times New Roman" panose="02020603050405020304" pitchFamily="18" charset="0"/>
              </a:rPr>
            </a:br>
            <a:br>
              <a:rPr lang="en-US" altLang="en-US" sz="2800" i="1">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AD204B9B-189E-438B-80F9-80AD6CD3A830}"/>
              </a:ext>
            </a:extLst>
          </p:cNvPr>
          <p:cNvSpPr>
            <a:spLocks noGrp="1" noChangeArrowheads="1"/>
          </p:cNvSpPr>
          <p:nvPr>
            <p:ph type="title"/>
          </p:nvPr>
        </p:nvSpPr>
        <p:spPr bwMode="auto">
          <a:xfrm>
            <a:off x="457200" y="274638"/>
            <a:ext cx="8229600" cy="649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sz="2800" b="1"/>
              <a:t>Other types of interrogative sentences</a:t>
            </a:r>
            <a:br>
              <a:rPr lang="en-US" altLang="en-US" sz="2800" b="1"/>
            </a:br>
            <a:br>
              <a:rPr lang="en-US" altLang="en-US" sz="2800" b="1"/>
            </a:br>
            <a:r>
              <a:rPr lang="en-US" altLang="en-US" sz="2800" b="1"/>
              <a:t>-</a:t>
            </a:r>
            <a:r>
              <a:rPr lang="en-US" altLang="en-US" sz="2800" b="1">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Rhetorical Questions</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Direct Questions</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Indirect Questions</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Alternative Questions</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Declarative Questions</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Echo Questions</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Exclamatory Questions</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Tag Questions</a:t>
            </a:r>
            <a:br>
              <a:rPr lang="en-US" altLang="en-US" sz="2800" b="1"/>
            </a:br>
            <a:endParaRPr lang="en-US" altLang="en-US" sz="28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584B1D75-BFE9-4A61-AE5C-D33BE2EAC23B}"/>
              </a:ext>
            </a:extLst>
          </p:cNvPr>
          <p:cNvSpPr>
            <a:spLocks noGrp="1" noChangeArrowheads="1"/>
          </p:cNvSpPr>
          <p:nvPr>
            <p:ph type="title"/>
          </p:nvPr>
        </p:nvSpPr>
        <p:spPr bwMode="auto">
          <a:xfrm>
            <a:off x="457200" y="274638"/>
            <a:ext cx="8229600" cy="500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sz="2800" b="1"/>
              <a:t>		</a:t>
            </a:r>
            <a:r>
              <a:rPr lang="en-US" altLang="en-US" sz="2800" b="1">
                <a:latin typeface="Times New Roman" panose="02020603050405020304" pitchFamily="18" charset="0"/>
                <a:cs typeface="Times New Roman" panose="02020603050405020304" pitchFamily="18" charset="0"/>
              </a:rPr>
              <a:t>Other functions of interrogative sentences</a:t>
            </a:r>
            <a:br>
              <a:rPr lang="en-US" altLang="en-US" sz="2800" b="1">
                <a:latin typeface="Times New Roman" panose="02020603050405020304" pitchFamily="18" charset="0"/>
                <a:cs typeface="Times New Roman" panose="02020603050405020304" pitchFamily="18" charset="0"/>
              </a:rPr>
            </a:br>
            <a:br>
              <a:rPr lang="en-US" altLang="en-US" sz="2800" b="1">
                <a:latin typeface="Times New Roman" panose="02020603050405020304" pitchFamily="18" charset="0"/>
                <a:cs typeface="Times New Roman" panose="02020603050405020304" pitchFamily="18" charset="0"/>
              </a:rPr>
            </a:br>
            <a:r>
              <a:rPr lang="en-US" altLang="en-US" sz="2800" b="1">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To make assertion: </a:t>
            </a:r>
            <a:r>
              <a:rPr lang="en-US" altLang="en-US" sz="2800" i="1">
                <a:latin typeface="Times New Roman" panose="02020603050405020304" pitchFamily="18" charset="0"/>
                <a:cs typeface="Times New Roman" panose="02020603050405020304" pitchFamily="18" charset="0"/>
              </a:rPr>
              <a:t>Isn’t it Abu who is praising me?</a:t>
            </a:r>
            <a:br>
              <a:rPr lang="en-US" altLang="en-US" sz="2800" i="1">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To give a command: </a:t>
            </a:r>
            <a:r>
              <a:rPr lang="en-US" altLang="en-US" sz="2800" i="1">
                <a:latin typeface="Times New Roman" panose="02020603050405020304" pitchFamily="18" charset="0"/>
                <a:cs typeface="Times New Roman" panose="02020603050405020304" pitchFamily="18" charset="0"/>
              </a:rPr>
              <a:t>What are you looking at on your phone?</a:t>
            </a:r>
            <a:r>
              <a:rPr lang="en-US" altLang="en-US" sz="2800">
                <a:latin typeface="Times New Roman" panose="02020603050405020304" pitchFamily="18" charset="0"/>
                <a:cs typeface="Times New Roman" panose="02020603050405020304" pitchFamily="18" charset="0"/>
              </a:rPr>
              <a:t> (while teaching and somebody is playing with the phone)</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To give invitation: </a:t>
            </a:r>
            <a:r>
              <a:rPr lang="en-US" altLang="en-US" sz="2800" i="1">
                <a:latin typeface="Times New Roman" panose="02020603050405020304" pitchFamily="18" charset="0"/>
                <a:cs typeface="Times New Roman" panose="02020603050405020304" pitchFamily="18" charset="0"/>
              </a:rPr>
              <a:t>Won’t you have a glass of beer?</a:t>
            </a:r>
            <a:br>
              <a:rPr lang="en-US" altLang="en-US" sz="2800" i="1">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To insult: </a:t>
            </a:r>
            <a:r>
              <a:rPr lang="en-US" altLang="en-US" sz="2800" i="1">
                <a:latin typeface="Times New Roman" panose="02020603050405020304" pitchFamily="18" charset="0"/>
                <a:cs typeface="Times New Roman" panose="02020603050405020304" pitchFamily="18" charset="0"/>
              </a:rPr>
              <a:t>Can’t you think?</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To make a request: </a:t>
            </a:r>
            <a:r>
              <a:rPr lang="en-US" altLang="en-US" sz="2800" i="1">
                <a:latin typeface="Times New Roman" panose="02020603050405020304" pitchFamily="18" charset="0"/>
                <a:cs typeface="Times New Roman" panose="02020603050405020304" pitchFamily="18" charset="0"/>
              </a:rPr>
              <a:t>Would you read through the script for me, please?</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-To express emotion: </a:t>
            </a:r>
            <a:r>
              <a:rPr lang="en-US" altLang="en-US" sz="2800" i="1">
                <a:latin typeface="Times New Roman" panose="02020603050405020304" pitchFamily="18" charset="0"/>
                <a:cs typeface="Times New Roman" panose="02020603050405020304" pitchFamily="18" charset="0"/>
              </a:rPr>
              <a:t>Isn’t Ellen beauty?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274C5B2D-4E09-4D2B-8F92-7A3CEACF6441}"/>
              </a:ext>
            </a:extLst>
          </p:cNvPr>
          <p:cNvSpPr>
            <a:spLocks noGrp="1"/>
          </p:cNvSpPr>
          <p:nvPr>
            <p:ph type="title"/>
          </p:nvPr>
        </p:nvSpPr>
        <p:spPr bwMode="auto">
          <a:xfrm>
            <a:off x="457200" y="274638"/>
            <a:ext cx="8229600" cy="928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a:t>			</a:t>
            </a:r>
            <a:r>
              <a:rPr lang="en-US" altLang="en-US" sz="2800" b="1">
                <a:latin typeface="Times New Roman" panose="02020603050405020304" pitchFamily="18" charset="0"/>
                <a:cs typeface="Times New Roman" panose="02020603050405020304" pitchFamily="18" charset="0"/>
              </a:rPr>
              <a:t>Imperative sentences</a:t>
            </a:r>
            <a:br>
              <a:rPr lang="en-US" altLang="en-US">
                <a:latin typeface="Times New Roman" panose="02020603050405020304" pitchFamily="18" charset="0"/>
                <a:cs typeface="Times New Roman" panose="02020603050405020304" pitchFamily="18" charset="0"/>
              </a:rPr>
            </a:br>
            <a:br>
              <a:rPr lang="en-US" altLang="en-US">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Imperative sentences are sentences that give command. Imperative sentences are used in the following situations:</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 when giving a direct command</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 directions</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 instructions</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 orders</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Example: </a:t>
            </a:r>
            <a:r>
              <a:rPr lang="en-US" altLang="en-US" sz="2800" i="1">
                <a:latin typeface="Times New Roman" panose="02020603050405020304" pitchFamily="18" charset="0"/>
                <a:cs typeface="Times New Roman" panose="02020603050405020304" pitchFamily="18" charset="0"/>
              </a:rPr>
              <a:t>Stand up. Sit down. Go straight</a:t>
            </a:r>
            <a:r>
              <a:rPr lang="en-US" altLang="en-US" sz="3200" i="1">
                <a:latin typeface="Times New Roman" panose="02020603050405020304" pitchFamily="18" charset="0"/>
                <a:cs typeface="Times New Roman" panose="02020603050405020304" pitchFamily="18"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D154860F-3A79-4C5A-9734-3BDCBB1E0853}"/>
              </a:ext>
            </a:extLst>
          </p:cNvPr>
          <p:cNvSpPr>
            <a:spLocks noGrp="1" noChangeArrowheads="1"/>
          </p:cNvSpPr>
          <p:nvPr>
            <p:ph type="title"/>
          </p:nvPr>
        </p:nvSpPr>
        <p:spPr bwMode="auto">
          <a:xfrm>
            <a:off x="457200" y="274638"/>
            <a:ext cx="8229600" cy="630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sz="2800" b="1"/>
              <a:t>			The structure of imperative sentences</a:t>
            </a:r>
            <a:br>
              <a:rPr lang="en-US" altLang="en-US" sz="2800" b="1"/>
            </a:br>
            <a:br>
              <a:rPr lang="en-US" altLang="en-US" sz="2800" b="1"/>
            </a:br>
            <a:r>
              <a:rPr lang="en-US" altLang="en-US" sz="2800">
                <a:latin typeface="Times New Roman" panose="02020603050405020304" pitchFamily="18" charset="0"/>
                <a:cs typeface="Times New Roman" panose="02020603050405020304" pitchFamily="18" charset="0"/>
              </a:rPr>
              <a:t>The imperative sentences have the structure V(O)(C)(A)</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For example:</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Sit down            (VA)</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Close the door  (VO)</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Be a man           (VC)</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Close the door immediately. (VOA)</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The imperative marks no tense, number or person. It is the base form of the verb which may be followed by an object, complement and/or adjunct.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F6F7583E-7FEC-4B6E-8BBA-BF4DAEA0DE56}"/>
              </a:ext>
            </a:extLst>
          </p:cNvPr>
          <p:cNvSpPr>
            <a:spLocks noGrp="1"/>
          </p:cNvSpPr>
          <p:nvPr>
            <p:ph type="title"/>
          </p:nvPr>
        </p:nvSpPr>
        <p:spPr bwMode="auto">
          <a:xfrm>
            <a:off x="457200" y="274638"/>
            <a:ext cx="8229600" cy="901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sz="2800" b="1">
                <a:latin typeface="Times New Roman" panose="02020603050405020304" pitchFamily="18" charset="0"/>
                <a:cs typeface="Times New Roman" panose="02020603050405020304" pitchFamily="18" charset="0"/>
              </a:rPr>
              <a:t>			Types of Imperative Sentence: Second 						  person imperative</a:t>
            </a:r>
            <a:br>
              <a:rPr lang="en-US" altLang="en-US">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Two main types of imperative sentences can be identified.</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 </a:t>
            </a:r>
            <a:r>
              <a:rPr lang="en-US" altLang="en-US" sz="2800" i="1">
                <a:solidFill>
                  <a:srgbClr val="FF0000"/>
                </a:solidFill>
                <a:latin typeface="Times New Roman" panose="02020603050405020304" pitchFamily="18" charset="0"/>
                <a:cs typeface="Times New Roman" panose="02020603050405020304" pitchFamily="18" charset="0"/>
              </a:rPr>
              <a:t>Second person imperative</a:t>
            </a:r>
            <a:br>
              <a:rPr lang="en-US" altLang="en-US" sz="2800" i="1">
                <a:solidFill>
                  <a:srgbClr val="FF0000"/>
                </a:solidFill>
                <a:latin typeface="Times New Roman" panose="02020603050405020304" pitchFamily="18" charset="0"/>
                <a:cs typeface="Times New Roman" panose="02020603050405020304" pitchFamily="18" charset="0"/>
              </a:rPr>
            </a:br>
            <a:r>
              <a:rPr lang="en-US" altLang="en-US" sz="2800" i="1">
                <a:solidFill>
                  <a:srgbClr val="FF0000"/>
                </a:solidFill>
                <a:latin typeface="Times New Roman" panose="02020603050405020304" pitchFamily="18" charset="0"/>
                <a:cs typeface="Times New Roman" panose="02020603050405020304" pitchFamily="18" charset="0"/>
              </a:rPr>
              <a:t>		- First and Third persons imperative</a:t>
            </a:r>
            <a:r>
              <a:rPr lang="en-US" altLang="en-US" sz="2800" i="1">
                <a:latin typeface="Times New Roman" panose="02020603050405020304" pitchFamily="18" charset="0"/>
                <a:cs typeface="Times New Roman" panose="02020603050405020304" pitchFamily="18" charset="0"/>
              </a:rPr>
              <a:t>.</a:t>
            </a:r>
            <a:br>
              <a:rPr lang="en-US" altLang="en-US" sz="2800" i="1">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In  the second person imperatives, there is no overt subject. The imperative verbs begin the sentences. The subject “you” is implied in the imperative verb when giving second person command.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Example: Keep off the grass.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(You) keep off the grass. </a:t>
            </a:r>
            <a:br>
              <a:rPr lang="en-US" altLang="en-US" sz="2800" i="1">
                <a:latin typeface="Times New Roman" panose="02020603050405020304" pitchFamily="18" charset="0"/>
                <a:cs typeface="Times New Roman" panose="02020603050405020304" pitchFamily="18" charset="0"/>
              </a:rPr>
            </a:br>
            <a:br>
              <a:rPr lang="en-US" altLang="en-US">
                <a:latin typeface="Times New Roman" panose="02020603050405020304" pitchFamily="18" charset="0"/>
                <a:cs typeface="Times New Roman" panose="02020603050405020304" pitchFamily="18" charset="0"/>
              </a:rPr>
            </a:br>
            <a:br>
              <a:rPr lang="en-US" altLang="en-US">
                <a:latin typeface="Times New Roman" panose="02020603050405020304" pitchFamily="18" charset="0"/>
                <a:cs typeface="Times New Roman" panose="02020603050405020304" pitchFamily="18" charset="0"/>
              </a:rPr>
            </a:b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CDA46AAA-DAF7-4360-9A7A-8A31A5471B63}"/>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a:t>First and Third Person Command</a:t>
            </a:r>
            <a:br>
              <a:rPr lang="en-US" altLang="en-US"/>
            </a:br>
            <a:br>
              <a:rPr lang="en-US" altLang="en-US"/>
            </a:br>
            <a:r>
              <a:rPr lang="en-US" altLang="en-US" sz="2800">
                <a:latin typeface="Times New Roman" panose="02020603050405020304" pitchFamily="18" charset="0"/>
                <a:cs typeface="Times New Roman" panose="02020603050405020304" pitchFamily="18" charset="0"/>
              </a:rPr>
              <a:t>The first and third persons imperatives are  introduced by the word </a:t>
            </a:r>
            <a:r>
              <a:rPr lang="en-US" altLang="en-US" sz="2800" b="1">
                <a:latin typeface="Times New Roman" panose="02020603050405020304" pitchFamily="18" charset="0"/>
                <a:cs typeface="Times New Roman" panose="02020603050405020304" pitchFamily="18" charset="0"/>
              </a:rPr>
              <a:t>“ let” </a:t>
            </a:r>
            <a:r>
              <a:rPr lang="en-US" altLang="en-US" sz="2800">
                <a:latin typeface="Times New Roman" panose="02020603050405020304" pitchFamily="18" charset="0"/>
                <a:cs typeface="Times New Roman" panose="02020603050405020304" pitchFamily="18" charset="0"/>
              </a:rPr>
              <a:t>before the subject.</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Examples:  </a:t>
            </a:r>
            <a:r>
              <a:rPr lang="en-US" altLang="en-US" sz="2800" i="1">
                <a:latin typeface="Times New Roman" panose="02020603050405020304" pitchFamily="18" charset="0"/>
                <a:cs typeface="Times New Roman" panose="02020603050405020304" pitchFamily="18" charset="0"/>
              </a:rPr>
              <a:t>Let us keep off the grass. (first person)</a:t>
            </a:r>
            <a:br>
              <a:rPr lang="en-US" altLang="en-US" sz="2800" i="1">
                <a:latin typeface="Times New Roman" panose="02020603050405020304" pitchFamily="18" charset="0"/>
                <a:cs typeface="Times New Roman" panose="02020603050405020304" pitchFamily="18" charset="0"/>
              </a:rPr>
            </a:br>
            <a:r>
              <a:rPr lang="en-US" altLang="en-US" sz="2800" i="1">
                <a:latin typeface="Times New Roman" panose="02020603050405020304" pitchFamily="18" charset="0"/>
                <a:cs typeface="Times New Roman" panose="02020603050405020304" pitchFamily="18" charset="0"/>
              </a:rPr>
              <a:t>                    Let me rest for today. (first person)</a:t>
            </a:r>
            <a:br>
              <a:rPr lang="en-US" altLang="en-US" sz="2800" i="1">
                <a:latin typeface="Times New Roman" panose="02020603050405020304" pitchFamily="18" charset="0"/>
                <a:cs typeface="Times New Roman" panose="02020603050405020304" pitchFamily="18" charset="0"/>
              </a:rPr>
            </a:br>
            <a:r>
              <a:rPr lang="en-US" altLang="en-US" sz="2800" i="1">
                <a:latin typeface="Times New Roman" panose="02020603050405020304" pitchFamily="18" charset="0"/>
                <a:cs typeface="Times New Roman" panose="02020603050405020304" pitchFamily="18" charset="0"/>
              </a:rPr>
              <a:t>                    Let them pay their dues. (third person)</a:t>
            </a:r>
            <a:br>
              <a:rPr lang="en-US" altLang="en-US" sz="2800" i="1">
                <a:latin typeface="Times New Roman" panose="02020603050405020304" pitchFamily="18" charset="0"/>
                <a:cs typeface="Times New Roman" panose="02020603050405020304" pitchFamily="18" charset="0"/>
              </a:rPr>
            </a:br>
            <a:r>
              <a:rPr lang="en-US" altLang="en-US" sz="2800" i="1">
                <a:latin typeface="Times New Roman" panose="02020603050405020304" pitchFamily="18" charset="0"/>
                <a:cs typeface="Times New Roman" panose="02020603050405020304" pitchFamily="18" charset="0"/>
              </a:rPr>
              <a:t>                    Let them come. (third person)</a:t>
            </a:r>
            <a:br>
              <a:rPr lang="en-US" altLang="en-US" sz="2800">
                <a:latin typeface="Times New Roman" panose="02020603050405020304" pitchFamily="18" charset="0"/>
                <a:cs typeface="Times New Roman" panose="02020603050405020304" pitchFamily="18" charset="0"/>
              </a:rPr>
            </a:b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BBDA1D4E-39E1-43C2-B9E6-262CD09D7E36}"/>
              </a:ext>
            </a:extLst>
          </p:cNvPr>
          <p:cNvSpPr>
            <a:spLocks noGrp="1" noChangeArrowheads="1"/>
          </p:cNvSpPr>
          <p:nvPr>
            <p:ph type="title"/>
          </p:nvPr>
        </p:nvSpPr>
        <p:spPr bwMode="auto">
          <a:xfrm>
            <a:off x="457200" y="274638"/>
            <a:ext cx="8229600" cy="527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sz="2800" b="1"/>
              <a:t>Other functions of imperative sentences</a:t>
            </a:r>
            <a:br>
              <a:rPr lang="en-US" altLang="en-US" sz="2800" b="1"/>
            </a:br>
            <a:br>
              <a:rPr lang="en-US" altLang="en-US" sz="2800" b="1"/>
            </a:br>
            <a:r>
              <a:rPr lang="en-US" altLang="en-US" sz="2800" b="1"/>
              <a:t>- </a:t>
            </a:r>
            <a:r>
              <a:rPr lang="en-US" altLang="en-US" sz="2800">
                <a:latin typeface="Times New Roman" panose="02020603050405020304" pitchFamily="18" charset="0"/>
                <a:cs typeface="Times New Roman" panose="02020603050405020304" pitchFamily="18" charset="0"/>
              </a:rPr>
              <a:t>To make a wish: </a:t>
            </a:r>
            <a:r>
              <a:rPr lang="en-US" altLang="en-US" sz="2800" i="1">
                <a:latin typeface="Times New Roman" panose="02020603050405020304" pitchFamily="18" charset="0"/>
                <a:cs typeface="Times New Roman" panose="02020603050405020304" pitchFamily="18" charset="0"/>
              </a:rPr>
              <a:t>Have a nice week-end.</a:t>
            </a:r>
            <a:br>
              <a:rPr lang="en-US" altLang="en-US" sz="2800" i="1">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To give invitation: </a:t>
            </a:r>
            <a:r>
              <a:rPr lang="en-US" altLang="en-US" sz="2800" i="1">
                <a:latin typeface="Times New Roman" panose="02020603050405020304" pitchFamily="18" charset="0"/>
                <a:cs typeface="Times New Roman" panose="02020603050405020304" pitchFamily="18" charset="0"/>
              </a:rPr>
              <a:t>Let’s share a cup of tea</a:t>
            </a:r>
            <a:r>
              <a:rPr lang="en-US" altLang="en-US" sz="2800">
                <a:latin typeface="Times New Roman" panose="02020603050405020304" pitchFamily="18" charset="0"/>
                <a:cs typeface="Times New Roman" panose="02020603050405020304" pitchFamily="18" charset="0"/>
              </a:rPr>
              <a:t>.</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To give warning: </a:t>
            </a:r>
            <a:r>
              <a:rPr lang="en-US" altLang="en-US" sz="2800" i="1">
                <a:latin typeface="Times New Roman" panose="02020603050405020304" pitchFamily="18" charset="0"/>
                <a:cs typeface="Times New Roman" panose="02020603050405020304" pitchFamily="18" charset="0"/>
              </a:rPr>
              <a:t>Mind your language.</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To make a threat: </a:t>
            </a:r>
            <a:r>
              <a:rPr lang="en-US" altLang="en-US" sz="2800" i="1">
                <a:latin typeface="Times New Roman" panose="02020603050405020304" pitchFamily="18" charset="0"/>
                <a:cs typeface="Times New Roman" panose="02020603050405020304" pitchFamily="18" charset="0"/>
              </a:rPr>
              <a:t>Laugh again and I you / Don’t 	laugh again or I punish you.</a:t>
            </a:r>
            <a:br>
              <a:rPr lang="en-US" altLang="en-US" sz="2800" i="1">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To make prohibition: </a:t>
            </a:r>
            <a:r>
              <a:rPr lang="en-US" altLang="en-US" sz="2800" i="1">
                <a:latin typeface="Times New Roman" panose="02020603050405020304" pitchFamily="18" charset="0"/>
                <a:cs typeface="Times New Roman" panose="02020603050405020304" pitchFamily="18" charset="0"/>
              </a:rPr>
              <a:t>Don’t go out in that dress.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6D46E7A3-13F1-44F8-9498-B89871345357}"/>
              </a:ext>
            </a:extLst>
          </p:cNvPr>
          <p:cNvSpPr>
            <a:spLocks noGrp="1"/>
          </p:cNvSpPr>
          <p:nvPr>
            <p:ph type="title"/>
          </p:nvPr>
        </p:nvSpPr>
        <p:spPr bwMode="auto">
          <a:xfrm>
            <a:off x="457200" y="274638"/>
            <a:ext cx="8229600" cy="527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sz="2800" b="1"/>
              <a:t>					Exclamatory Sentences</a:t>
            </a:r>
            <a:br>
              <a:rPr lang="en-US" altLang="en-US"/>
            </a:br>
            <a:r>
              <a:rPr lang="en-US" altLang="en-US" sz="2800">
                <a:latin typeface="Times New Roman" panose="02020603050405020304" pitchFamily="18" charset="0"/>
                <a:cs typeface="Times New Roman" panose="02020603050405020304" pitchFamily="18" charset="0"/>
              </a:rPr>
              <a:t>Exclamatory sentences are sentences that express exclamation. When we exclaim at something or at someone has done, we are expressing surprise, emotion, or feeling.</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Exclamatory sentences end in exclamation mark.</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Example: </a:t>
            </a:r>
            <a:r>
              <a:rPr lang="en-US" altLang="en-US" sz="2800" i="1">
                <a:latin typeface="Times New Roman" panose="02020603050405020304" pitchFamily="18" charset="0"/>
                <a:cs typeface="Times New Roman" panose="02020603050405020304" pitchFamily="18" charset="0"/>
              </a:rPr>
              <a:t>What a fantastic goal!</a:t>
            </a:r>
            <a:br>
              <a:rPr lang="en-US" altLang="en-US" sz="2800" i="1">
                <a:latin typeface="Times New Roman" panose="02020603050405020304" pitchFamily="18" charset="0"/>
                <a:cs typeface="Times New Roman" panose="02020603050405020304" pitchFamily="18" charset="0"/>
              </a:rPr>
            </a:br>
            <a:r>
              <a:rPr lang="en-US" altLang="en-US" sz="2800" i="1">
                <a:latin typeface="Times New Roman" panose="02020603050405020304" pitchFamily="18" charset="0"/>
                <a:cs typeface="Times New Roman" panose="02020603050405020304" pitchFamily="18" charset="0"/>
              </a:rPr>
              <a:t>                 Aren’t this girl beautiful!</a:t>
            </a:r>
            <a:br>
              <a:rPr lang="en-US" altLang="en-US" sz="2800" i="1">
                <a:latin typeface="Times New Roman" panose="02020603050405020304" pitchFamily="18" charset="0"/>
                <a:cs typeface="Times New Roman" panose="02020603050405020304" pitchFamily="18" charset="0"/>
              </a:rPr>
            </a:br>
            <a:r>
              <a:rPr lang="en-US" altLang="en-US" sz="2800" i="1">
                <a:latin typeface="Times New Roman" panose="02020603050405020304" pitchFamily="18" charset="0"/>
                <a:cs typeface="Times New Roman" panose="02020603050405020304" pitchFamily="18" charset="0"/>
              </a:rPr>
              <a:t>                 You are fantastic!</a:t>
            </a:r>
            <a:br>
              <a:rPr lang="en-US" altLang="en-US" sz="2800" i="1">
                <a:latin typeface="Times New Roman" panose="02020603050405020304" pitchFamily="18" charset="0"/>
                <a:cs typeface="Times New Roman" panose="02020603050405020304" pitchFamily="18" charset="0"/>
              </a:rPr>
            </a:br>
            <a:r>
              <a:rPr lang="en-US" altLang="en-US" sz="2800" i="1">
                <a:latin typeface="Times New Roman" panose="02020603050405020304" pitchFamily="18" charset="0"/>
                <a:cs typeface="Times New Roman" panose="02020603050405020304" pitchFamily="18" charset="0"/>
              </a:rPr>
              <a:t>                 That’s a great goal!</a:t>
            </a:r>
            <a:endParaRPr lang="en-US" altLang="en-US" i="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830FF7C1-A425-4898-8156-6B5BACC0B6B5}"/>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a:t>Activity </a:t>
            </a:r>
            <a:br>
              <a:rPr lang="en-US" altLang="en-US"/>
            </a:br>
            <a:br>
              <a:rPr lang="en-US" altLang="en-US"/>
            </a:br>
            <a:r>
              <a:rPr lang="en-US" altLang="en-US" sz="2800">
                <a:latin typeface="Times New Roman" panose="02020603050405020304" pitchFamily="18" charset="0"/>
                <a:cs typeface="Times New Roman" panose="02020603050405020304" pitchFamily="18" charset="0"/>
              </a:rPr>
              <a:t>Identify the mood(declarative, interrogative etc. of the following sentences:</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1. The man was arrested last week.</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2. Shut the door!</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3. Can you repair my car?</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4. He cried.</a:t>
            </a:r>
            <a:br>
              <a:rPr lang="en-US" altLang="en-US">
                <a:latin typeface="Times New Roman" panose="02020603050405020304" pitchFamily="18" charset="0"/>
                <a:cs typeface="Times New Roman" panose="02020603050405020304" pitchFamily="18" charset="0"/>
              </a:rPr>
            </a:b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004808E4-C39E-4D2C-8D71-5DB6B0C20BCE}"/>
              </a:ext>
            </a:extLst>
          </p:cNvPr>
          <p:cNvSpPr>
            <a:spLocks noGrp="1"/>
          </p:cNvSpPr>
          <p:nvPr>
            <p:ph type="title"/>
          </p:nvPr>
        </p:nvSpPr>
        <p:spPr bwMode="auto">
          <a:xfrm>
            <a:off x="457200" y="274638"/>
            <a:ext cx="8229600" cy="83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GB" altLang="en-US" b="1"/>
              <a:t>Types of Sentence 1- Structure</a:t>
            </a:r>
            <a:br>
              <a:rPr lang="en-GB" altLang="en-US" b="1"/>
            </a:br>
            <a:br>
              <a:rPr lang="en-GB" altLang="en-US" b="1"/>
            </a:br>
            <a:r>
              <a:rPr lang="en-GB" altLang="en-US" sz="3200"/>
              <a:t>Sentences are grouped into four main types according to their structures.</a:t>
            </a:r>
            <a:br>
              <a:rPr lang="en-GB" altLang="en-US" sz="3200"/>
            </a:br>
            <a:r>
              <a:rPr lang="en-GB" altLang="en-US" sz="3200"/>
              <a:t>		</a:t>
            </a:r>
            <a:r>
              <a:rPr lang="en-GB" altLang="en-US" sz="3200" i="1"/>
              <a:t>Simple sentence</a:t>
            </a:r>
            <a:br>
              <a:rPr lang="en-GB" altLang="en-US" sz="3200" i="1"/>
            </a:br>
            <a:r>
              <a:rPr lang="en-GB" altLang="en-US" sz="3200" i="1"/>
              <a:t>		Compound sentence </a:t>
            </a:r>
            <a:br>
              <a:rPr lang="en-GB" altLang="en-US" sz="3200" i="1"/>
            </a:br>
            <a:r>
              <a:rPr lang="en-GB" altLang="en-US" sz="3200" i="1"/>
              <a:t>		Complex sentence</a:t>
            </a:r>
            <a:br>
              <a:rPr lang="en-GB" altLang="en-US" sz="3200" i="1"/>
            </a:br>
            <a:r>
              <a:rPr lang="en-GB" altLang="en-US" sz="3200" i="1"/>
              <a:t>		Compound complex compound </a:t>
            </a:r>
            <a:endParaRPr lang="en-US" altLang="en-US" sz="3200" i="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FDFABBFC-A1CE-4927-AE43-9C1BBAE0A07C}"/>
              </a:ext>
            </a:extLst>
          </p:cNvPr>
          <p:cNvSpPr>
            <a:spLocks noGrp="1" noChangeArrowheads="1"/>
          </p:cNvSpPr>
          <p:nvPr>
            <p:ph type="title"/>
          </p:nvPr>
        </p:nvSpPr>
        <p:spPr bwMode="auto">
          <a:xfrm>
            <a:off x="457200" y="274638"/>
            <a:ext cx="8229600" cy="40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br>
              <a:rPr lang="en-US" altLang="en-US" sz="2800"/>
            </a:br>
            <a:br>
              <a:rPr lang="en-US" altLang="en-US" sz="2800"/>
            </a:br>
            <a:br>
              <a:rPr lang="en-US" altLang="en-US" sz="2800"/>
            </a:br>
            <a:br>
              <a:rPr lang="en-US" altLang="en-US" sz="2800"/>
            </a:br>
            <a:br>
              <a:rPr lang="en-US" altLang="en-US" sz="2800"/>
            </a:br>
            <a:r>
              <a:rPr lang="en-US" altLang="en-US" b="1"/>
              <a:t>THANK YOU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685DF28A-B8A4-43A4-913C-312799768D8C}"/>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a:t>Error in Sentences</a:t>
            </a:r>
            <a:br>
              <a:rPr lang="en-US" altLang="en-US"/>
            </a:br>
            <a:br>
              <a:rPr lang="en-US" altLang="en-US"/>
            </a:br>
            <a:r>
              <a:rPr lang="en-US" altLang="en-US" sz="2800" b="1">
                <a:latin typeface="Times New Roman" panose="02020603050405020304" pitchFamily="18" charset="0"/>
                <a:cs typeface="Times New Roman" panose="02020603050405020304" pitchFamily="18" charset="0"/>
              </a:rPr>
              <a:t>OBJECTIVES</a:t>
            </a:r>
            <a:br>
              <a:rPr lang="en-US" altLang="en-US">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By the end of the lesson, the students will be able to: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1.  Identify fragment sentences in English.</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2. recognize comma splice, run-on, and parallel structures in a text.</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3. write to avoid fragment sentences, comma splice, parallelism (shift), and run-on sentences</a:t>
            </a:r>
            <a:r>
              <a:rPr lang="en-US" altLang="en-US" sz="280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BAB017F1-B8C1-4052-A88A-D7311DF49D46}"/>
              </a:ext>
            </a:extLst>
          </p:cNvPr>
          <p:cNvSpPr>
            <a:spLocks noGrp="1"/>
          </p:cNvSpPr>
          <p:nvPr>
            <p:ph type="title"/>
          </p:nvPr>
        </p:nvSpPr>
        <p:spPr bwMode="auto">
          <a:xfrm>
            <a:off x="457200" y="274638"/>
            <a:ext cx="8229600" cy="749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a:t>        </a:t>
            </a:r>
            <a:r>
              <a:rPr lang="en-US" altLang="en-US" sz="2800" b="1"/>
              <a:t>Sentence Fragment: What is it?</a:t>
            </a:r>
            <a:br>
              <a:rPr lang="en-US" altLang="en-US" sz="2800" b="1"/>
            </a:br>
            <a:br>
              <a:rPr lang="en-US" altLang="en-US"/>
            </a:br>
            <a:r>
              <a:rPr lang="en-US" altLang="en-US" sz="2400"/>
              <a:t>1</a:t>
            </a:r>
            <a:r>
              <a:rPr lang="en-US" altLang="en-US" sz="2400">
                <a:latin typeface="Times New Roman" panose="02020603050405020304" pitchFamily="18" charset="0"/>
                <a:cs typeface="Times New Roman" panose="02020603050405020304" pitchFamily="18" charset="0"/>
              </a:rPr>
              <a:t>.  A </a:t>
            </a:r>
            <a:r>
              <a:rPr lang="en-US" altLang="en-US" sz="2400" b="1">
                <a:solidFill>
                  <a:srgbClr val="FF0000"/>
                </a:solidFill>
                <a:latin typeface="Times New Roman" panose="02020603050405020304" pitchFamily="18" charset="0"/>
                <a:cs typeface="Times New Roman" panose="02020603050405020304" pitchFamily="18" charset="0"/>
              </a:rPr>
              <a:t>Sentence</a:t>
            </a:r>
            <a:r>
              <a:rPr lang="en-US" altLang="en-US" sz="2400">
                <a:latin typeface="Times New Roman" panose="02020603050405020304" pitchFamily="18" charset="0"/>
                <a:cs typeface="Times New Roman" panose="02020603050405020304" pitchFamily="18" charset="0"/>
              </a:rPr>
              <a:t> </a:t>
            </a:r>
            <a:r>
              <a:rPr lang="en-US" altLang="en-US" sz="2400" b="1">
                <a:solidFill>
                  <a:srgbClr val="FF0000"/>
                </a:solidFill>
                <a:latin typeface="Times New Roman" panose="02020603050405020304" pitchFamily="18" charset="0"/>
                <a:cs typeface="Times New Roman" panose="02020603050405020304" pitchFamily="18" charset="0"/>
              </a:rPr>
              <a:t>fragment</a:t>
            </a:r>
            <a:r>
              <a:rPr lang="en-US" altLang="en-US" sz="2400">
                <a:solidFill>
                  <a:srgbClr val="FF0000"/>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is a word group that lacks a subject or a verb and /or one that does not express a complete thought.</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2.  </a:t>
            </a:r>
            <a:r>
              <a:rPr lang="en-US" altLang="en-US" sz="2400" b="1">
                <a:solidFill>
                  <a:srgbClr val="FF0000"/>
                </a:solidFill>
                <a:latin typeface="Times New Roman" panose="02020603050405020304" pitchFamily="18" charset="0"/>
                <a:cs typeface="Times New Roman" panose="02020603050405020304" pitchFamily="18" charset="0"/>
              </a:rPr>
              <a:t>Sentence fragment </a:t>
            </a:r>
            <a:r>
              <a:rPr lang="en-US" altLang="en-US" sz="2400">
                <a:latin typeface="Times New Roman" panose="02020603050405020304" pitchFamily="18" charset="0"/>
                <a:cs typeface="Times New Roman" panose="02020603050405020304" pitchFamily="18" charset="0"/>
              </a:rPr>
              <a:t>is an error that occurs when  incomplete sentences are punctuated as though they were complete sentence. </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GB" altLang="en-US" sz="2400">
                <a:latin typeface="Times New Roman" panose="02020603050405020304" pitchFamily="18" charset="0"/>
                <a:cs typeface="Times New Roman" panose="02020603050405020304" pitchFamily="18" charset="0"/>
              </a:rPr>
              <a:t> 3. A </a:t>
            </a:r>
            <a:r>
              <a:rPr lang="en-GB" altLang="en-US" sz="2400" b="1">
                <a:solidFill>
                  <a:srgbClr val="FF0000"/>
                </a:solidFill>
                <a:latin typeface="Times New Roman" panose="02020603050405020304" pitchFamily="18" charset="0"/>
                <a:cs typeface="Times New Roman" panose="02020603050405020304" pitchFamily="18" charset="0"/>
              </a:rPr>
              <a:t>sentence fragment </a:t>
            </a:r>
            <a:r>
              <a:rPr lang="en-GB" altLang="en-US" sz="2400">
                <a:latin typeface="Times New Roman" panose="02020603050405020304" pitchFamily="18" charset="0"/>
                <a:cs typeface="Times New Roman" panose="02020603050405020304" pitchFamily="18" charset="0"/>
              </a:rPr>
              <a:t>is a group of words-a phrase or a dependent clause that is punctuated like a sentence. It however does not express a complete thought or idea </a:t>
            </a:r>
            <a:br>
              <a:rPr lang="en-US" altLang="en-US" sz="2400">
                <a:latin typeface="Times New Roman" panose="02020603050405020304" pitchFamily="18" charset="0"/>
                <a:cs typeface="Times New Roman" panose="02020603050405020304" pitchFamily="18" charset="0"/>
              </a:rPr>
            </a:br>
            <a:endParaRPr lang="en-US" altLang="en-US" sz="2400" i="1">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78851F49-FF70-4A48-97B9-672A57DD3B4A}"/>
              </a:ext>
            </a:extLst>
          </p:cNvPr>
          <p:cNvSpPr>
            <a:spLocks noGrp="1"/>
          </p:cNvSpPr>
          <p:nvPr>
            <p:ph type="title"/>
          </p:nvPr>
        </p:nvSpPr>
        <p:spPr bwMode="auto">
          <a:xfrm>
            <a:off x="457200" y="274638"/>
            <a:ext cx="8229600" cy="649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sz="2400" b="1"/>
              <a:t>		</a:t>
            </a:r>
            <a:r>
              <a:rPr lang="en-US" altLang="en-US" sz="2400" b="1">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Sentence Fragment Cont.</a:t>
            </a:r>
            <a:br>
              <a:rPr lang="en-US" altLang="en-US" sz="2000">
                <a:latin typeface="Times New Roman" panose="02020603050405020304" pitchFamily="18" charset="0"/>
                <a:cs typeface="Times New Roman" panose="02020603050405020304" pitchFamily="18" charset="0"/>
              </a:rPr>
            </a:br>
            <a:br>
              <a:rPr lang="en-US" altLang="en-US" sz="20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Every sentence must a subject and a verb and must express a complete  thought. </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 word group that lacks a subject or a verb and fails to express a complete thought is a fragment.  </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Let us look at these examples.</a:t>
            </a:r>
            <a:br>
              <a:rPr lang="en-US" altLang="en-US" sz="2800">
                <a:latin typeface="Times New Roman" panose="02020603050405020304" pitchFamily="18" charset="0"/>
                <a:cs typeface="Times New Roman" panose="02020603050405020304" pitchFamily="18" charset="0"/>
              </a:rPr>
            </a:br>
            <a:r>
              <a:rPr lang="en-US" altLang="en-US" sz="2800">
                <a:solidFill>
                  <a:srgbClr val="FF0000"/>
                </a:solidFill>
                <a:latin typeface="Times New Roman" panose="02020603050405020304" pitchFamily="18" charset="0"/>
                <a:cs typeface="Times New Roman" panose="02020603050405020304" pitchFamily="18" charset="0"/>
              </a:rPr>
              <a:t>1. </a:t>
            </a:r>
            <a:r>
              <a:rPr lang="en-GB" altLang="en-US" sz="2800">
                <a:solidFill>
                  <a:srgbClr val="FF0000"/>
                </a:solidFill>
                <a:latin typeface="Times New Roman" panose="02020603050405020304" pitchFamily="18" charset="0"/>
                <a:cs typeface="Times New Roman" panose="02020603050405020304" pitchFamily="18" charset="0"/>
              </a:rPr>
              <a:t>When I was going home.</a:t>
            </a:r>
            <a:br>
              <a:rPr lang="en-US" altLang="en-US" sz="2800">
                <a:solidFill>
                  <a:srgbClr val="FF0000"/>
                </a:solidFill>
                <a:latin typeface="Times New Roman" panose="02020603050405020304" pitchFamily="18" charset="0"/>
                <a:cs typeface="Times New Roman" panose="02020603050405020304" pitchFamily="18" charset="0"/>
              </a:rPr>
            </a:br>
            <a:r>
              <a:rPr lang="en-US" altLang="en-US" sz="2800">
                <a:solidFill>
                  <a:srgbClr val="FF0000"/>
                </a:solidFill>
                <a:latin typeface="Times New Roman" panose="02020603050405020304" pitchFamily="18" charset="0"/>
                <a:cs typeface="Times New Roman" panose="02020603050405020304" pitchFamily="18" charset="0"/>
              </a:rPr>
              <a:t>2. </a:t>
            </a:r>
            <a:r>
              <a:rPr lang="en-GB" altLang="en-US" sz="2800">
                <a:solidFill>
                  <a:srgbClr val="FF0000"/>
                </a:solidFill>
                <a:latin typeface="Times New Roman" panose="02020603050405020304" pitchFamily="18" charset="0"/>
                <a:cs typeface="Times New Roman" panose="02020603050405020304" pitchFamily="18" charset="0"/>
              </a:rPr>
              <a:t>By the coconut tree.</a:t>
            </a:r>
            <a:br>
              <a:rPr lang="en-US" altLang="en-US" sz="2800">
                <a:latin typeface="Times New Roman" panose="02020603050405020304" pitchFamily="18" charset="0"/>
                <a:cs typeface="Times New Roman" panose="02020603050405020304" pitchFamily="18" charset="0"/>
              </a:rPr>
            </a:b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99D4D339-EE80-4753-8333-E013A9A848EB}"/>
              </a:ext>
            </a:extLst>
          </p:cNvPr>
          <p:cNvSpPr>
            <a:spLocks noGrp="1"/>
          </p:cNvSpPr>
          <p:nvPr>
            <p:ph type="title"/>
          </p:nvPr>
        </p:nvSpPr>
        <p:spPr bwMode="auto">
          <a:xfrm>
            <a:off x="457200" y="274638"/>
            <a:ext cx="8229600" cy="776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sz="3200"/>
              <a:t>							Activity</a:t>
            </a:r>
            <a:br>
              <a:rPr lang="en-US" altLang="en-US" sz="3200"/>
            </a:br>
            <a:br>
              <a:rPr lang="en-US" altLang="en-US" sz="3200"/>
            </a:br>
            <a:r>
              <a:rPr lang="en-US" altLang="en-US" sz="2400" b="1" i="1">
                <a:latin typeface="Times New Roman" panose="02020603050405020304" pitchFamily="18" charset="0"/>
                <a:cs typeface="Times New Roman" panose="02020603050405020304" pitchFamily="18" charset="0"/>
              </a:rPr>
              <a:t>Working with a partner or group, correct the following fragments:</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1. Whenever I am waiting for an important phone call.</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2. If I can finish writing my paper tonight. I can go to the gym with you tomorrow.</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3. When I want to brighten up my day, I buy a bunch of colourful flowers. Such as carnations or daisies.</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4. At the end of the movie, when the battle began.</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5. Although I had never played soccer before.</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6. In addition, the job is part-time.</a:t>
            </a:r>
            <a:br>
              <a:rPr lang="en-US" altLang="en-US" sz="2000">
                <a:latin typeface="Times New Roman" panose="02020603050405020304" pitchFamily="18" charset="0"/>
                <a:cs typeface="Times New Roman" panose="02020603050405020304" pitchFamily="18" charset="0"/>
              </a:rPr>
            </a:br>
            <a:br>
              <a:rPr lang="en-US" altLang="en-US">
                <a:latin typeface="Times New Roman" panose="02020603050405020304" pitchFamily="18" charset="0"/>
                <a:cs typeface="Times New Roman" panose="02020603050405020304" pitchFamily="18" charset="0"/>
              </a:rPr>
            </a:br>
            <a:br>
              <a:rPr lang="en-US" altLang="en-US"/>
            </a:br>
            <a:r>
              <a:rPr lang="en-US" altLang="en-US"/>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D31C15D7-D9CB-4AA3-B79E-96D4B6B42A52}"/>
              </a:ext>
            </a:extLst>
          </p:cNvPr>
          <p:cNvSpPr>
            <a:spLocks noGrp="1" noChangeArrowheads="1"/>
          </p:cNvSpPr>
          <p:nvPr>
            <p:ph type="title"/>
          </p:nvPr>
        </p:nvSpPr>
        <p:spPr bwMode="auto">
          <a:xfrm>
            <a:off x="457200" y="274638"/>
            <a:ext cx="8229600" cy="153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br>
              <a:rPr lang="en-US" altLang="en-US" sz="2800"/>
            </a:br>
            <a:br>
              <a:rPr lang="en-US" altLang="en-US" sz="2800"/>
            </a:br>
            <a:r>
              <a:rPr lang="en-GB" altLang="en-US" sz="2800">
                <a:latin typeface="Times New Roman" panose="02020603050405020304" pitchFamily="18" charset="0"/>
                <a:cs typeface="Times New Roman" panose="02020603050405020304" pitchFamily="18" charset="0"/>
              </a:rPr>
              <a:t>The above examples may seem to be complete sentences since they end with a full stop, but as I stated earlier, they a do not express a complete thought or idea. Therefore, we need to revise them by adding a main or independent clause for the sentence to give the required information.</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9C2D6A82-0FA7-487B-B62C-F05509ABBAF8}"/>
              </a:ext>
            </a:extLst>
          </p:cNvPr>
          <p:cNvSpPr>
            <a:spLocks noGrp="1"/>
          </p:cNvSpPr>
          <p:nvPr>
            <p:ph type="title"/>
          </p:nvPr>
        </p:nvSpPr>
        <p:spPr bwMode="auto">
          <a:xfrm>
            <a:off x="457200" y="274638"/>
            <a:ext cx="8229600" cy="835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Sentence Fragment Cont.</a:t>
            </a:r>
            <a:br>
              <a:rPr lang="en-US" altLang="en-US" sz="2000"/>
            </a:br>
            <a:br>
              <a:rPr lang="en-US" altLang="en-US" sz="2000"/>
            </a:br>
            <a:br>
              <a:rPr lang="en-US" altLang="en-US" sz="2000"/>
            </a:br>
            <a:r>
              <a:rPr lang="en-GB" altLang="en-US" sz="2800">
                <a:latin typeface="Times New Roman" panose="02020603050405020304" pitchFamily="18" charset="0"/>
                <a:cs typeface="Times New Roman" panose="02020603050405020304" pitchFamily="18" charset="0"/>
              </a:rPr>
              <a:t>Let us consider the revised versions below: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(a).  </a:t>
            </a:r>
            <a:r>
              <a:rPr lang="en-GB" altLang="en-US" sz="2800">
                <a:solidFill>
                  <a:srgbClr val="FF0000"/>
                </a:solidFill>
                <a:latin typeface="Times New Roman" panose="02020603050405020304" pitchFamily="18" charset="0"/>
                <a:cs typeface="Times New Roman" panose="02020603050405020304" pitchFamily="18" charset="0"/>
              </a:rPr>
              <a:t>When I was going home. (Fragment)</a:t>
            </a:r>
            <a:br>
              <a:rPr lang="en-US" altLang="en-US" sz="2800">
                <a:solidFill>
                  <a:srgbClr val="FF0000"/>
                </a:solidFill>
                <a:latin typeface="Times New Roman" panose="02020603050405020304" pitchFamily="18" charset="0"/>
                <a:cs typeface="Times New Roman" panose="02020603050405020304" pitchFamily="18" charset="0"/>
              </a:rPr>
            </a:br>
            <a:r>
              <a:rPr lang="en-US" altLang="en-US" sz="2800">
                <a:solidFill>
                  <a:srgbClr val="FF0000"/>
                </a:solidFill>
                <a:latin typeface="Times New Roman" panose="02020603050405020304" pitchFamily="18" charset="0"/>
                <a:cs typeface="Times New Roman" panose="02020603050405020304" pitchFamily="18" charset="0"/>
              </a:rPr>
              <a:t>(b).  </a:t>
            </a:r>
            <a:r>
              <a:rPr lang="en-GB" altLang="en-US" sz="2800">
                <a:solidFill>
                  <a:srgbClr val="FF0000"/>
                </a:solidFill>
                <a:latin typeface="Times New Roman" panose="02020603050405020304" pitchFamily="18" charset="0"/>
                <a:cs typeface="Times New Roman" panose="02020603050405020304" pitchFamily="18" charset="0"/>
              </a:rPr>
              <a:t>When I was going home, </a:t>
            </a:r>
            <a:r>
              <a:rPr lang="en-GB" altLang="en-US" sz="2800" u="sng">
                <a:solidFill>
                  <a:srgbClr val="FF0000"/>
                </a:solidFill>
                <a:latin typeface="Times New Roman" panose="02020603050405020304" pitchFamily="18" charset="0"/>
                <a:cs typeface="Times New Roman" panose="02020603050405020304" pitchFamily="18" charset="0"/>
              </a:rPr>
              <a:t>I met the doctor.</a:t>
            </a:r>
            <a:r>
              <a:rPr lang="en-GB" altLang="en-US" sz="2800">
                <a:solidFill>
                  <a:srgbClr val="FF0000"/>
                </a:solidFill>
                <a:latin typeface="Times New Roman" panose="02020603050405020304" pitchFamily="18" charset="0"/>
                <a:cs typeface="Times New Roman" panose="02020603050405020304" pitchFamily="18" charset="0"/>
              </a:rPr>
              <a:t>  </a:t>
            </a:r>
            <a:r>
              <a:rPr lang="en-GB" altLang="en-US" sz="2800">
                <a:latin typeface="Times New Roman" panose="02020603050405020304" pitchFamily="18" charset="0"/>
                <a:cs typeface="Times New Roman" panose="02020603050405020304" pitchFamily="18" charset="0"/>
              </a:rPr>
              <a:t>(revised) </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GB" altLang="en-US" sz="2800">
                <a:latin typeface="Times New Roman" panose="02020603050405020304" pitchFamily="18" charset="0"/>
                <a:cs typeface="Times New Roman" panose="02020603050405020304" pitchFamily="18" charset="0"/>
              </a:rPr>
              <a:t>Example (a) is a fragment and example (b) is a complete sentence where the fragment has been joined to a main clause, which I have underlined, to give it a complete thought. </a:t>
            </a:r>
            <a:endParaRPr lang="en-US" altLang="en-US" sz="240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D727C599-8CEC-417E-9615-4AD368212BB7}"/>
              </a:ext>
            </a:extLst>
          </p:cNvPr>
          <p:cNvSpPr>
            <a:spLocks noGrp="1" noChangeArrowheads="1"/>
          </p:cNvSpPr>
          <p:nvPr>
            <p:ph type="title"/>
          </p:nvPr>
        </p:nvSpPr>
        <p:spPr bwMode="auto">
          <a:xfrm>
            <a:off x="457200" y="274638"/>
            <a:ext cx="8229600" cy="377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br>
              <a:rPr lang="en-US" altLang="en-US" sz="2800"/>
            </a:br>
            <a:br>
              <a:rPr lang="en-US" altLang="en-US" sz="2800"/>
            </a:br>
            <a:r>
              <a:rPr lang="en-GB" altLang="en-US" sz="2800">
                <a:latin typeface="Times New Roman" panose="02020603050405020304" pitchFamily="18" charset="0"/>
                <a:cs typeface="Times New Roman" panose="02020603050405020304" pitchFamily="18" charset="0"/>
              </a:rPr>
              <a:t>Let us also consider the second fragment I gave as an example earlier on.</a:t>
            </a:r>
            <a:r>
              <a:rPr lang="en-US" altLang="en-US" sz="2800">
                <a:latin typeface="Times New Roman" panose="02020603050405020304" pitchFamily="18" charset="0"/>
                <a:cs typeface="Times New Roman" panose="02020603050405020304" pitchFamily="18" charset="0"/>
              </a:rPr>
              <a:t> </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GB" altLang="en-US" sz="2800">
                <a:solidFill>
                  <a:srgbClr val="FF0000"/>
                </a:solidFill>
                <a:latin typeface="Times New Roman" panose="02020603050405020304" pitchFamily="18" charset="0"/>
                <a:cs typeface="Times New Roman" panose="02020603050405020304" pitchFamily="18" charset="0"/>
              </a:rPr>
              <a:t>By the coconut tree. ( fragment )</a:t>
            </a:r>
            <a:br>
              <a:rPr lang="en-US" altLang="en-US" sz="2800">
                <a:solidFill>
                  <a:srgbClr val="FF0000"/>
                </a:solidFill>
                <a:latin typeface="Times New Roman" panose="02020603050405020304" pitchFamily="18" charset="0"/>
                <a:cs typeface="Times New Roman" panose="02020603050405020304" pitchFamily="18" charset="0"/>
              </a:rPr>
            </a:br>
            <a:br>
              <a:rPr lang="en-US" altLang="en-US" sz="2800">
                <a:solidFill>
                  <a:srgbClr val="FF0000"/>
                </a:solidFill>
                <a:latin typeface="Times New Roman" panose="02020603050405020304" pitchFamily="18" charset="0"/>
                <a:cs typeface="Times New Roman" panose="02020603050405020304" pitchFamily="18" charset="0"/>
              </a:rPr>
            </a:br>
            <a:r>
              <a:rPr lang="en-GB" altLang="en-US" sz="2800" u="sng">
                <a:solidFill>
                  <a:srgbClr val="FF0000"/>
                </a:solidFill>
                <a:latin typeface="Times New Roman" panose="02020603050405020304" pitchFamily="18" charset="0"/>
                <a:cs typeface="Times New Roman" panose="02020603050405020304" pitchFamily="18" charset="0"/>
              </a:rPr>
              <a:t>I hid the money</a:t>
            </a:r>
            <a:r>
              <a:rPr lang="en-GB" altLang="en-US" sz="2800">
                <a:solidFill>
                  <a:srgbClr val="FF0000"/>
                </a:solidFill>
                <a:latin typeface="Times New Roman" panose="02020603050405020304" pitchFamily="18" charset="0"/>
                <a:cs typeface="Times New Roman" panose="02020603050405020304" pitchFamily="18" charset="0"/>
              </a:rPr>
              <a:t> by the coconut tree. (revised</a:t>
            </a:r>
            <a:r>
              <a:rPr lang="en-GB" altLang="en-US" sz="2400">
                <a:solidFill>
                  <a:srgbClr val="FF0000"/>
                </a:solidFill>
                <a:latin typeface="Times New Roman" panose="02020603050405020304" pitchFamily="18" charset="0"/>
                <a:cs typeface="Times New Roman" panose="02020603050405020304" pitchFamily="18" charset="0"/>
              </a:rPr>
              <a:t>)</a:t>
            </a:r>
            <a:br>
              <a:rPr lang="en-US" altLang="en-US" sz="2400">
                <a:solidFill>
                  <a:srgbClr val="FF0000"/>
                </a:solidFill>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61558F8B-8A73-4CD6-84CF-E00E44B95D11}"/>
              </a:ext>
            </a:extLst>
          </p:cNvPr>
          <p:cNvSpPr>
            <a:spLocks noGrp="1"/>
          </p:cNvSpPr>
          <p:nvPr>
            <p:ph type="title"/>
          </p:nvPr>
        </p:nvSpPr>
        <p:spPr bwMode="auto">
          <a:xfrm>
            <a:off x="457200" y="274638"/>
            <a:ext cx="8229600" cy="928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sz="2000"/>
              <a:t>      </a:t>
            </a:r>
            <a:br>
              <a:rPr lang="en-US" altLang="en-US" sz="2800" b="1"/>
            </a:br>
            <a:r>
              <a:rPr lang="en-US" altLang="en-US" sz="2800" b="1"/>
              <a:t>		</a:t>
            </a:r>
            <a:r>
              <a:rPr lang="en-US" altLang="en-US" sz="2800" b="1">
                <a:latin typeface="Times New Roman" panose="02020603050405020304" pitchFamily="18" charset="0"/>
                <a:cs typeface="Times New Roman" panose="02020603050405020304" pitchFamily="18" charset="0"/>
              </a:rPr>
              <a:t>	Sentence Fragment  Cont.</a:t>
            </a:r>
            <a:br>
              <a:rPr lang="en-US" altLang="en-US" sz="2000">
                <a:latin typeface="Times New Roman" panose="02020603050405020304" pitchFamily="18" charset="0"/>
                <a:cs typeface="Times New Roman" panose="02020603050405020304" pitchFamily="18" charset="0"/>
              </a:rPr>
            </a:br>
            <a:br>
              <a:rPr lang="en-US" altLang="en-US" sz="2000">
                <a:latin typeface="Times New Roman" panose="02020603050405020304" pitchFamily="18" charset="0"/>
                <a:cs typeface="Times New Roman" panose="02020603050405020304" pitchFamily="18" charset="0"/>
              </a:rPr>
            </a:br>
            <a:br>
              <a:rPr lang="en-US" altLang="en-US" sz="2000">
                <a:latin typeface="Times New Roman" panose="02020603050405020304" pitchFamily="18" charset="0"/>
                <a:cs typeface="Times New Roman" panose="02020603050405020304" pitchFamily="18" charset="0"/>
              </a:rPr>
            </a:br>
            <a:r>
              <a:rPr lang="en-GB" altLang="en-US" sz="2400">
                <a:latin typeface="Times New Roman" panose="02020603050405020304" pitchFamily="18" charset="0"/>
                <a:cs typeface="Times New Roman" panose="02020603050405020304" pitchFamily="18" charset="0"/>
              </a:rPr>
              <a:t>Y</a:t>
            </a:r>
            <a:r>
              <a:rPr lang="en-GB" altLang="en-US" sz="2800">
                <a:latin typeface="Times New Roman" panose="02020603050405020304" pitchFamily="18" charset="0"/>
                <a:cs typeface="Times New Roman" panose="02020603050405020304" pitchFamily="18" charset="0"/>
              </a:rPr>
              <a:t>ou may have noted that I placed the main clause first before attaching the sentence fragment. On the whole, the revised sentence provides something meaningful, that which I call a complete thought.</a:t>
            </a:r>
            <a:br>
              <a:rPr lang="en-GB"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GB" altLang="en-US" sz="2800">
                <a:latin typeface="Times New Roman" panose="02020603050405020304" pitchFamily="18" charset="0"/>
                <a:cs typeface="Times New Roman" panose="02020603050405020304" pitchFamily="18" charset="0"/>
              </a:rPr>
              <a:t>We expect that your essays or your writings should be free of sentence fragments since sentence fragments do not make a complete meaning. </a:t>
            </a:r>
            <a:br>
              <a:rPr lang="en-GB"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6214-D201-48DA-BD3E-D880D3C1A253}"/>
              </a:ext>
            </a:extLst>
          </p:cNvPr>
          <p:cNvSpPr>
            <a:spLocks noGrp="1"/>
          </p:cNvSpPr>
          <p:nvPr>
            <p:ph type="title"/>
          </p:nvPr>
        </p:nvSpPr>
        <p:spPr>
          <a:xfrm>
            <a:off x="457200" y="274638"/>
            <a:ext cx="8229600" cy="768350"/>
          </a:xfrm>
        </p:spPr>
        <p:txBody>
          <a:bodyPr>
            <a:normAutofit fontScale="90000"/>
          </a:bodyPr>
          <a:lstStyle/>
          <a:p>
            <a:pPr algn="l">
              <a:defRPr/>
            </a:pPr>
            <a:r>
              <a:rPr lang="en-US" sz="3600" dirty="0"/>
              <a:t>			</a:t>
            </a:r>
            <a:r>
              <a:rPr lang="en-US" sz="3600" dirty="0">
                <a:latin typeface="Times New Roman" panose="02020603050405020304" pitchFamily="18" charset="0"/>
                <a:cs typeface="Times New Roman" panose="02020603050405020304" pitchFamily="18" charset="0"/>
              </a:rPr>
              <a:t>Consider the following Examples :</a:t>
            </a:r>
            <a:br>
              <a:rPr lang="en-US"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1.	</a:t>
            </a:r>
            <a:r>
              <a:rPr lang="en-US" sz="2700" b="1" dirty="0">
                <a:latin typeface="Times New Roman" panose="02020603050405020304" pitchFamily="18" charset="0"/>
                <a:cs typeface="Times New Roman" panose="02020603050405020304" pitchFamily="18" charset="0"/>
              </a:rPr>
              <a:t> </a:t>
            </a:r>
            <a:r>
              <a:rPr lang="en-US" sz="2700" b="1" dirty="0">
                <a:solidFill>
                  <a:srgbClr val="FF0000"/>
                </a:solidFill>
                <a:latin typeface="Times New Roman" panose="02020603050405020304" pitchFamily="18" charset="0"/>
                <a:cs typeface="Times New Roman" panose="02020603050405020304" pitchFamily="18" charset="0"/>
              </a:rPr>
              <a:t>The apartment building with the mural on the side.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The apartment building with the mural on the side burned down. (Revised)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2. 	</a:t>
            </a:r>
            <a:r>
              <a:rPr lang="en-US" sz="2700" b="1" dirty="0">
                <a:solidFill>
                  <a:srgbClr val="FF0000"/>
                </a:solidFill>
                <a:latin typeface="Times New Roman" panose="02020603050405020304" pitchFamily="18" charset="0"/>
                <a:cs typeface="Times New Roman" panose="02020603050405020304" pitchFamily="18" charset="0"/>
              </a:rPr>
              <a:t>The police officer looking for the robbery suspects</a:t>
            </a:r>
            <a:r>
              <a:rPr lang="en-US" sz="2700" b="1" dirty="0">
                <a:latin typeface="Times New Roman" panose="02020603050405020304" pitchFamily="18" charset="0"/>
                <a:cs typeface="Times New Roman" panose="02020603050405020304" pitchFamily="18" charset="0"/>
              </a:rPr>
              <a:t>.</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The police officer is looking for the robbery suspects. (Revised)</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The police officer looked for the robbery suspects. (Revised)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3. </a:t>
            </a:r>
            <a:r>
              <a:rPr lang="en-US" sz="2700" dirty="0">
                <a:solidFill>
                  <a:srgbClr val="FF0000"/>
                </a:solidFill>
                <a:latin typeface="Times New Roman" panose="02020603050405020304" pitchFamily="18" charset="0"/>
                <a:cs typeface="Times New Roman" panose="02020603050405020304" pitchFamily="18" charset="0"/>
              </a:rPr>
              <a:t>  	</a:t>
            </a:r>
            <a:r>
              <a:rPr lang="en-US" sz="2700" b="1" dirty="0">
                <a:solidFill>
                  <a:srgbClr val="FF0000"/>
                </a:solidFill>
                <a:latin typeface="Times New Roman" panose="02020603050405020304" pitchFamily="18" charset="0"/>
                <a:cs typeface="Times New Roman" panose="02020603050405020304" pitchFamily="18" charset="0"/>
              </a:rPr>
              <a:t>Whenever I go to school.</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Whenever I go to school, I take the bus. (Revised) </a:t>
            </a:r>
            <a:br>
              <a:rPr lang="en-US" sz="2700" dirty="0">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br>
            <a:br>
              <a:rPr lang="en-US" dirty="0"/>
            </a:br>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E43DAD9A-2A61-4A2D-9157-F33C70727AFE}"/>
              </a:ext>
            </a:extLst>
          </p:cNvPr>
          <p:cNvSpPr>
            <a:spLocks noGrp="1"/>
          </p:cNvSpPr>
          <p:nvPr>
            <p:ph type="title"/>
          </p:nvPr>
        </p:nvSpPr>
        <p:spPr bwMode="auto">
          <a:xfrm>
            <a:off x="457200" y="274638"/>
            <a:ext cx="8229600" cy="1106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altLang="en-US">
                <a:solidFill>
                  <a:srgbClr val="FF0000"/>
                </a:solidFill>
                <a:latin typeface="Helvetica" panose="020B0604020202020204" pitchFamily="34" charset="0"/>
                <a:ea typeface="Helvetica" panose="020B0604020202020204" pitchFamily="34" charset="0"/>
                <a:cs typeface="Helvetica" panose="020B0604020202020204" pitchFamily="34" charset="0"/>
              </a:rPr>
              <a:t> </a:t>
            </a:r>
            <a:r>
              <a:rPr lang="en-GB" altLang="en-US" sz="2800" b="1">
                <a:latin typeface="Helvetica" panose="020B0604020202020204" pitchFamily="34" charset="0"/>
                <a:ea typeface="Helvetica" panose="020B0604020202020204" pitchFamily="34" charset="0"/>
                <a:cs typeface="Helvetica" panose="020B0604020202020204" pitchFamily="34" charset="0"/>
              </a:rPr>
              <a:t>Simple Sentence</a:t>
            </a:r>
            <a:endParaRPr lang="en-US" altLang="en-US" sz="2800" b="1"/>
          </a:p>
        </p:txBody>
      </p:sp>
      <p:sp>
        <p:nvSpPr>
          <p:cNvPr id="3" name="TextBox 2">
            <a:extLst>
              <a:ext uri="{FF2B5EF4-FFF2-40B4-BE49-F238E27FC236}">
                <a16:creationId xmlns:a16="http://schemas.microsoft.com/office/drawing/2014/main" id="{6CD8E019-113B-4538-AB3E-81A5BAAF0C9D}"/>
              </a:ext>
            </a:extLst>
          </p:cNvPr>
          <p:cNvSpPr txBox="1"/>
          <p:nvPr/>
        </p:nvSpPr>
        <p:spPr>
          <a:xfrm>
            <a:off x="0" y="965200"/>
            <a:ext cx="8694738" cy="6616700"/>
          </a:xfrm>
          <a:prstGeom prst="rect">
            <a:avLst/>
          </a:prstGeom>
          <a:noFill/>
        </p:spPr>
        <p:txBody>
          <a:bodyPr>
            <a:spAutoFit/>
          </a:bodyPr>
          <a:lstStyle/>
          <a:p>
            <a:pPr marL="457200" indent="-457200" eaLnBrk="1" fontAlgn="auto" hangingPunct="1">
              <a:spcBef>
                <a:spcPts val="0"/>
              </a:spcBef>
              <a:spcAft>
                <a:spcPts val="0"/>
              </a:spcAft>
              <a:defRPr/>
            </a:pPr>
            <a:r>
              <a:rPr lang="en-GB" sz="2800" dirty="0">
                <a:latin typeface="Times New Roman" pitchFamily="18" charset="0"/>
                <a:cs typeface="Times New Roman" pitchFamily="18" charset="0"/>
              </a:rPr>
              <a:t>A </a:t>
            </a:r>
            <a:r>
              <a:rPr lang="en-GB" sz="2800" b="1" i="1" dirty="0">
                <a:latin typeface="Times New Roman" pitchFamily="18" charset="0"/>
                <a:cs typeface="Times New Roman" pitchFamily="18" charset="0"/>
              </a:rPr>
              <a:t>simple sentence</a:t>
            </a:r>
            <a:r>
              <a:rPr lang="en-GB" sz="2800" dirty="0">
                <a:latin typeface="Times New Roman" pitchFamily="18" charset="0"/>
                <a:cs typeface="Times New Roman" pitchFamily="18" charset="0"/>
              </a:rPr>
              <a:t> consists of a single </a:t>
            </a:r>
            <a:r>
              <a:rPr lang="en-GB" sz="2800" b="1" i="1" dirty="0">
                <a:latin typeface="Times New Roman" pitchFamily="18" charset="0"/>
                <a:cs typeface="Times New Roman" pitchFamily="18" charset="0"/>
              </a:rPr>
              <a:t>independent</a:t>
            </a:r>
            <a:r>
              <a:rPr lang="en-GB" sz="2800" b="1" dirty="0">
                <a:latin typeface="Times New Roman" pitchFamily="18" charset="0"/>
                <a:cs typeface="Times New Roman" pitchFamily="18" charset="0"/>
              </a:rPr>
              <a:t> </a:t>
            </a:r>
            <a:r>
              <a:rPr lang="en-GB" sz="2800" b="1" i="1" dirty="0">
                <a:latin typeface="Times New Roman" pitchFamily="18" charset="0"/>
                <a:cs typeface="Times New Roman" pitchFamily="18" charset="0"/>
              </a:rPr>
              <a:t>clause</a:t>
            </a:r>
            <a:r>
              <a:rPr lang="en-GB" sz="2800" dirty="0">
                <a:latin typeface="Times New Roman" pitchFamily="18" charset="0"/>
                <a:cs typeface="Times New Roman" pitchFamily="18" charset="0"/>
              </a:rPr>
              <a:t> and no subordinate or a </a:t>
            </a:r>
            <a:r>
              <a:rPr lang="en-GB" sz="2800" i="1" dirty="0">
                <a:latin typeface="Times New Roman" pitchFamily="18" charset="0"/>
                <a:cs typeface="Times New Roman" pitchFamily="18" charset="0"/>
              </a:rPr>
              <a:t>dependent clause</a:t>
            </a:r>
            <a:r>
              <a:rPr lang="en-GB" sz="2800" dirty="0">
                <a:latin typeface="Times New Roman" pitchFamily="18" charset="0"/>
                <a:cs typeface="Times New Roman" pitchFamily="18" charset="0"/>
              </a:rPr>
              <a:t>. It is a sentence that has only one subject and  a finite verb.</a:t>
            </a:r>
          </a:p>
          <a:p>
            <a:pPr algn="just" eaLnBrk="1" fontAlgn="auto" hangingPunct="1">
              <a:spcBef>
                <a:spcPts val="0"/>
              </a:spcBef>
              <a:spcAft>
                <a:spcPts val="0"/>
              </a:spcAft>
              <a:defRPr/>
            </a:pPr>
            <a:r>
              <a:rPr lang="en-GB" sz="2800" b="1" i="1" dirty="0">
                <a:latin typeface="Times New Roman" pitchFamily="18" charset="0"/>
                <a:cs typeface="Times New Roman" pitchFamily="18" charset="0"/>
              </a:rPr>
              <a:t>		</a:t>
            </a:r>
            <a:r>
              <a:rPr lang="en-GB" sz="2800" b="1" i="1" u="sng" dirty="0">
                <a:solidFill>
                  <a:srgbClr val="FF0000"/>
                </a:solidFill>
                <a:latin typeface="Times New Roman" pitchFamily="18" charset="0"/>
                <a:cs typeface="Times New Roman" pitchFamily="18" charset="0"/>
              </a:rPr>
              <a:t>The students </a:t>
            </a:r>
            <a:r>
              <a:rPr lang="en-GB" sz="2800" dirty="0">
                <a:latin typeface="Times New Roman" pitchFamily="18" charset="0"/>
                <a:cs typeface="Times New Roman" pitchFamily="18" charset="0"/>
              </a:rPr>
              <a:t>always </a:t>
            </a:r>
            <a:r>
              <a:rPr lang="en-GB" sz="2800" b="1" dirty="0">
                <a:latin typeface="Times New Roman" pitchFamily="18" charset="0"/>
                <a:cs typeface="Times New Roman" pitchFamily="18" charset="0"/>
              </a:rPr>
              <a:t>go</a:t>
            </a:r>
            <a:r>
              <a:rPr lang="en-GB" sz="2800" dirty="0">
                <a:latin typeface="Times New Roman" pitchFamily="18" charset="0"/>
                <a:cs typeface="Times New Roman" pitchFamily="18" charset="0"/>
              </a:rPr>
              <a:t> church</a:t>
            </a:r>
            <a:r>
              <a:rPr lang="en-GB" sz="2800" i="1" dirty="0">
                <a:latin typeface="Times New Roman" pitchFamily="18" charset="0"/>
                <a:cs typeface="Times New Roman" pitchFamily="18" charset="0"/>
              </a:rPr>
              <a:t>.</a:t>
            </a:r>
            <a:endParaRPr lang="en-GB" sz="2800" dirty="0">
              <a:latin typeface="Times New Roman" pitchFamily="18" charset="0"/>
              <a:cs typeface="Times New Roman" pitchFamily="18" charset="0"/>
            </a:endParaRPr>
          </a:p>
          <a:p>
            <a:pPr algn="just" eaLnBrk="1" fontAlgn="auto" hangingPunct="1">
              <a:spcBef>
                <a:spcPts val="0"/>
              </a:spcBef>
              <a:spcAft>
                <a:spcPts val="0"/>
              </a:spcAft>
              <a:defRPr/>
            </a:pPr>
            <a:r>
              <a:rPr lang="en-GB" sz="2800" b="1" i="1" dirty="0">
                <a:latin typeface="Times New Roman" pitchFamily="18" charset="0"/>
                <a:cs typeface="Times New Roman" pitchFamily="18" charset="0"/>
              </a:rPr>
              <a:t>		</a:t>
            </a:r>
            <a:r>
              <a:rPr lang="en-GB" sz="2800" b="1" i="1" u="sng" dirty="0">
                <a:solidFill>
                  <a:srgbClr val="FF0000"/>
                </a:solidFill>
                <a:latin typeface="Times New Roman" pitchFamily="18" charset="0"/>
                <a:cs typeface="Times New Roman" pitchFamily="18" charset="0"/>
              </a:rPr>
              <a:t>The director of the company</a:t>
            </a:r>
            <a:r>
              <a:rPr lang="en-GB" sz="2800" u="sng" dirty="0">
                <a:solidFill>
                  <a:srgbClr val="FF0000"/>
                </a:solidFill>
                <a:latin typeface="Times New Roman" pitchFamily="18" charset="0"/>
                <a:cs typeface="Times New Roman" pitchFamily="18" charset="0"/>
              </a:rPr>
              <a:t>  </a:t>
            </a:r>
            <a:r>
              <a:rPr lang="en-GB" sz="2800" b="1" dirty="0">
                <a:latin typeface="Times New Roman" pitchFamily="18" charset="0"/>
                <a:cs typeface="Times New Roman" pitchFamily="18" charset="0"/>
              </a:rPr>
              <a:t>walked</a:t>
            </a:r>
            <a:r>
              <a:rPr lang="en-GB" sz="2800" dirty="0">
                <a:latin typeface="Times New Roman" pitchFamily="18" charset="0"/>
                <a:cs typeface="Times New Roman" pitchFamily="18" charset="0"/>
              </a:rPr>
              <a:t> into the office.</a:t>
            </a:r>
          </a:p>
          <a:p>
            <a:pPr algn="just" eaLnBrk="1" fontAlgn="auto" hangingPunct="1">
              <a:spcBef>
                <a:spcPts val="0"/>
              </a:spcBef>
              <a:spcAft>
                <a:spcPts val="0"/>
              </a:spcAft>
              <a:defRPr/>
            </a:pPr>
            <a:r>
              <a:rPr lang="en-GB" sz="2800" dirty="0">
                <a:latin typeface="Times New Roman" pitchFamily="18" charset="0"/>
                <a:cs typeface="Times New Roman" pitchFamily="18" charset="0"/>
              </a:rPr>
              <a:t>In the above sentences, the subjects of the verb are underlined and the verbs are written in boldface. </a:t>
            </a:r>
          </a:p>
          <a:p>
            <a:pPr algn="just" eaLnBrk="1" fontAlgn="auto" hangingPunct="1">
              <a:spcBef>
                <a:spcPts val="0"/>
              </a:spcBef>
              <a:spcAft>
                <a:spcPts val="0"/>
              </a:spcAft>
              <a:defRPr/>
            </a:pPr>
            <a:r>
              <a:rPr lang="en-GB" sz="2800" dirty="0">
                <a:latin typeface="Times New Roman" pitchFamily="18" charset="0"/>
                <a:cs typeface="Times New Roman" pitchFamily="18" charset="0"/>
              </a:rPr>
              <a:t>A simple sentence may have a compound subject as exemplified in the following sentences.</a:t>
            </a:r>
          </a:p>
          <a:p>
            <a:pPr eaLnBrk="1" fontAlgn="auto" hangingPunct="1">
              <a:spcBef>
                <a:spcPts val="0"/>
              </a:spcBef>
              <a:spcAft>
                <a:spcPts val="0"/>
              </a:spcAft>
              <a:defRPr/>
            </a:pPr>
            <a:r>
              <a:rPr lang="en-GB" sz="2800" dirty="0">
                <a:latin typeface="Times New Roman" pitchFamily="18" charset="0"/>
                <a:cs typeface="Times New Roman" pitchFamily="18" charset="0"/>
              </a:rPr>
              <a:t>	        </a:t>
            </a:r>
            <a:r>
              <a:rPr lang="en-GB" sz="2800" b="1" i="1" u="sng" dirty="0">
                <a:solidFill>
                  <a:srgbClr val="FF0000"/>
                </a:solidFill>
                <a:latin typeface="Times New Roman" pitchFamily="18" charset="0"/>
                <a:cs typeface="Times New Roman" pitchFamily="18" charset="0"/>
              </a:rPr>
              <a:t>The houses</a:t>
            </a:r>
            <a:r>
              <a:rPr lang="en-GB" sz="2800" u="sng" dirty="0">
                <a:solidFill>
                  <a:srgbClr val="FF0000"/>
                </a:solidFill>
                <a:latin typeface="Times New Roman" pitchFamily="18" charset="0"/>
                <a:cs typeface="Times New Roman" pitchFamily="18" charset="0"/>
              </a:rPr>
              <a:t> and  </a:t>
            </a:r>
            <a:r>
              <a:rPr lang="en-GB" sz="2800" b="1" i="1" u="sng" dirty="0">
                <a:solidFill>
                  <a:srgbClr val="FF0000"/>
                </a:solidFill>
                <a:latin typeface="Times New Roman" pitchFamily="18" charset="0"/>
                <a:cs typeface="Times New Roman" pitchFamily="18" charset="0"/>
              </a:rPr>
              <a:t>the cars</a:t>
            </a:r>
            <a:r>
              <a:rPr lang="en-GB" sz="2800" u="sng" dirty="0">
                <a:solidFill>
                  <a:srgbClr val="FF0000"/>
                </a:solidFill>
                <a:latin typeface="Times New Roman" pitchFamily="18" charset="0"/>
                <a:cs typeface="Times New Roman" pitchFamily="18" charset="0"/>
              </a:rPr>
              <a:t> </a:t>
            </a:r>
            <a:r>
              <a:rPr lang="en-GB" sz="2800" b="1" dirty="0">
                <a:latin typeface="Times New Roman" pitchFamily="18" charset="0"/>
                <a:cs typeface="Times New Roman" pitchFamily="18" charset="0"/>
              </a:rPr>
              <a:t>were</a:t>
            </a:r>
            <a:r>
              <a:rPr lang="en-GB" sz="2800" dirty="0">
                <a:latin typeface="Times New Roman" pitchFamily="18" charset="0"/>
                <a:cs typeface="Times New Roman" pitchFamily="18" charset="0"/>
              </a:rPr>
              <a:t> </a:t>
            </a:r>
            <a:r>
              <a:rPr lang="en-GB" sz="2800" b="1" dirty="0">
                <a:latin typeface="Times New Roman" pitchFamily="18" charset="0"/>
                <a:cs typeface="Times New Roman" pitchFamily="18" charset="0"/>
              </a:rPr>
              <a:t>damaged</a:t>
            </a:r>
            <a:r>
              <a:rPr lang="en-GB" sz="2800" dirty="0">
                <a:latin typeface="Times New Roman" pitchFamily="18" charset="0"/>
                <a:cs typeface="Times New Roman" pitchFamily="18" charset="0"/>
              </a:rPr>
              <a:t>.</a:t>
            </a:r>
          </a:p>
          <a:p>
            <a:pPr eaLnBrk="1" fontAlgn="auto" hangingPunct="1">
              <a:spcBef>
                <a:spcPts val="0"/>
              </a:spcBef>
              <a:spcAft>
                <a:spcPts val="0"/>
              </a:spcAft>
              <a:defRPr/>
            </a:pPr>
            <a:r>
              <a:rPr lang="en-GB" sz="2800" dirty="0">
                <a:latin typeface="Times New Roman" pitchFamily="18" charset="0"/>
                <a:cs typeface="Times New Roman" pitchFamily="18" charset="0"/>
              </a:rPr>
              <a:t>		</a:t>
            </a:r>
            <a:r>
              <a:rPr lang="en-GB" sz="2800" b="1" i="1" u="sng" dirty="0">
                <a:solidFill>
                  <a:srgbClr val="FF0000"/>
                </a:solidFill>
                <a:latin typeface="Times New Roman" pitchFamily="18" charset="0"/>
                <a:cs typeface="Times New Roman" pitchFamily="18" charset="0"/>
              </a:rPr>
              <a:t>The teacher </a:t>
            </a:r>
            <a:r>
              <a:rPr lang="en-GB" sz="2800" i="1" u="sng" dirty="0">
                <a:solidFill>
                  <a:srgbClr val="FF0000"/>
                </a:solidFill>
                <a:latin typeface="Times New Roman" pitchFamily="18" charset="0"/>
                <a:cs typeface="Times New Roman" pitchFamily="18" charset="0"/>
              </a:rPr>
              <a:t>or</a:t>
            </a:r>
            <a:r>
              <a:rPr lang="en-GB" sz="2800" b="1" i="1" u="sng" dirty="0">
                <a:solidFill>
                  <a:srgbClr val="FF0000"/>
                </a:solidFill>
                <a:latin typeface="Times New Roman" pitchFamily="18" charset="0"/>
                <a:cs typeface="Times New Roman" pitchFamily="18" charset="0"/>
              </a:rPr>
              <a:t> his student </a:t>
            </a:r>
            <a:r>
              <a:rPr lang="en-GB" sz="2800" b="1" dirty="0">
                <a:latin typeface="Times New Roman" pitchFamily="18" charset="0"/>
                <a:cs typeface="Times New Roman" pitchFamily="18" charset="0"/>
              </a:rPr>
              <a:t>pays</a:t>
            </a:r>
            <a:r>
              <a:rPr lang="en-GB" sz="2800" dirty="0">
                <a:latin typeface="Times New Roman" pitchFamily="18" charset="0"/>
                <a:cs typeface="Times New Roman" pitchFamily="18" charset="0"/>
              </a:rPr>
              <a:t> for the book. </a:t>
            </a:r>
          </a:p>
          <a:p>
            <a:pPr eaLnBrk="1" fontAlgn="auto" hangingPunct="1">
              <a:spcBef>
                <a:spcPts val="0"/>
              </a:spcBef>
              <a:spcAft>
                <a:spcPts val="0"/>
              </a:spcAft>
              <a:defRPr/>
            </a:pPr>
            <a:endParaRPr lang="en-GB" sz="2800" dirty="0">
              <a:latin typeface="Times New Roman" pitchFamily="18" charset="0"/>
              <a:cs typeface="Times New Roman" pitchFamily="18" charset="0"/>
            </a:endParaRPr>
          </a:p>
          <a:p>
            <a:pPr algn="just" eaLnBrk="1" fontAlgn="auto" hangingPunct="1">
              <a:spcBef>
                <a:spcPts val="0"/>
              </a:spcBef>
              <a:spcAft>
                <a:spcPts val="0"/>
              </a:spcAft>
              <a:defRPr/>
            </a:pPr>
            <a:endParaRPr lang="en-GB" sz="2800" dirty="0">
              <a:latin typeface="Times New Roman" pitchFamily="18" charset="0"/>
              <a:cs typeface="Times New Roman" pitchFamily="18" charset="0"/>
            </a:endParaRPr>
          </a:p>
          <a:p>
            <a:pPr algn="just" eaLnBrk="1" fontAlgn="auto" hangingPunct="1">
              <a:spcBef>
                <a:spcPts val="0"/>
              </a:spcBef>
              <a:spcAft>
                <a:spcPts val="0"/>
              </a:spcAft>
              <a:defRPr/>
            </a:pPr>
            <a:r>
              <a:rPr lang="en-GB" sz="2800"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eaLnBrk="1" fontAlgn="auto" hangingPunct="1">
              <a:spcBef>
                <a:spcPts val="0"/>
              </a:spcBef>
              <a:spcAft>
                <a:spcPts val="0"/>
              </a:spcAft>
              <a:defRPr/>
            </a:pPr>
            <a:endParaRPr lang="en-US" sz="3200" dirty="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49168896-D6E3-4680-A75C-2196BA763AAA}"/>
              </a:ext>
            </a:extLst>
          </p:cNvPr>
          <p:cNvSpPr>
            <a:spLocks noGrp="1"/>
          </p:cNvSpPr>
          <p:nvPr>
            <p:ph type="title"/>
          </p:nvPr>
        </p:nvSpPr>
        <p:spPr bwMode="auto">
          <a:xfrm>
            <a:off x="457200" y="274638"/>
            <a:ext cx="8229600" cy="603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sz="2800" b="1"/>
              <a:t>			</a:t>
            </a:r>
            <a:r>
              <a:rPr lang="en-US" altLang="en-US" sz="2800" b="1">
                <a:latin typeface="Times New Roman" panose="02020603050405020304" pitchFamily="18" charset="0"/>
                <a:cs typeface="Times New Roman" panose="02020603050405020304" pitchFamily="18" charset="0"/>
              </a:rPr>
              <a:t>Types of Sentence Fragment </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Here the most common types of sentence fragment</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Dependent-word fragment</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Ing fragment</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Added-details fragment</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Missing-subject fragment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429602C6-E723-4C8A-B6FC-17BAAB63A868}"/>
              </a:ext>
            </a:extLst>
          </p:cNvPr>
          <p:cNvSpPr>
            <a:spLocks noGrp="1"/>
          </p:cNvSpPr>
          <p:nvPr>
            <p:ph type="title"/>
          </p:nvPr>
        </p:nvSpPr>
        <p:spPr bwMode="auto">
          <a:xfrm>
            <a:off x="457200" y="274638"/>
            <a:ext cx="8229600" cy="536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sz="2800" b="1"/>
              <a:t>			</a:t>
            </a:r>
            <a:r>
              <a:rPr lang="en-US" altLang="en-US" sz="2800" b="1">
                <a:latin typeface="Times New Roman" panose="02020603050405020304" pitchFamily="18" charset="0"/>
                <a:cs typeface="Times New Roman" panose="02020603050405020304" pitchFamily="18" charset="0"/>
              </a:rPr>
              <a:t>	Dependent-word fragment</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Some word group that begin with dependent words are fragments. When you start a sentence with a dependent word, be careful not to create a fragment.</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Examples:</a:t>
            </a:r>
            <a:br>
              <a:rPr lang="en-US" altLang="en-US" sz="2800">
                <a:latin typeface="Times New Roman" panose="02020603050405020304" pitchFamily="18" charset="0"/>
                <a:cs typeface="Times New Roman" panose="02020603050405020304" pitchFamily="18" charset="0"/>
              </a:rPr>
            </a:br>
            <a:r>
              <a:rPr lang="en-US" altLang="en-US" sz="2800">
                <a:solidFill>
                  <a:srgbClr val="FF0000"/>
                </a:solidFill>
                <a:latin typeface="Times New Roman" panose="02020603050405020304" pitchFamily="18" charset="0"/>
                <a:cs typeface="Times New Roman" panose="02020603050405020304" pitchFamily="18" charset="0"/>
              </a:rPr>
              <a:t>After I cashed my paycheck. I  treated myself to dinner. (Fragment</a:t>
            </a:r>
            <a:r>
              <a:rPr lang="en-US" altLang="en-US" sz="2800" b="1">
                <a:solidFill>
                  <a:srgbClr val="FF0000"/>
                </a:solidFill>
                <a:latin typeface="Times New Roman" panose="02020603050405020304" pitchFamily="18" charset="0"/>
                <a:cs typeface="Times New Roman" panose="02020603050405020304" pitchFamily="18" charset="0"/>
              </a:rPr>
              <a:t>)</a:t>
            </a:r>
            <a:br>
              <a:rPr lang="en-US" altLang="en-US" sz="2800">
                <a:latin typeface="Times New Roman" panose="02020603050405020304" pitchFamily="18" charset="0"/>
                <a:cs typeface="Times New Roman" panose="02020603050405020304" pitchFamily="18" charset="0"/>
              </a:rPr>
            </a:br>
            <a:r>
              <a:rPr lang="en-US" altLang="en-US" sz="2800">
                <a:solidFill>
                  <a:srgbClr val="000000"/>
                </a:solidFill>
                <a:latin typeface="Times New Roman" panose="02020603050405020304" pitchFamily="18" charset="0"/>
                <a:cs typeface="Times New Roman" panose="02020603050405020304" pitchFamily="18" charset="0"/>
              </a:rPr>
              <a:t> After I cashed my paycheck, I  treated myself to dinner. (Revised)</a:t>
            </a:r>
            <a:br>
              <a:rPr lang="en-US" altLang="en-US" sz="2800">
                <a:solidFill>
                  <a:srgbClr val="000000"/>
                </a:solidFill>
                <a:latin typeface="Times New Roman" panose="02020603050405020304" pitchFamily="18" charset="0"/>
                <a:cs typeface="Times New Roman" panose="02020603050405020304" pitchFamily="18" charset="0"/>
              </a:rPr>
            </a:br>
            <a:r>
              <a:rPr lang="en-US" altLang="en-US" sz="2800">
                <a:solidFill>
                  <a:srgbClr val="FF0000"/>
                </a:solidFill>
                <a:latin typeface="Times New Roman" panose="02020603050405020304" pitchFamily="18" charset="0"/>
                <a:cs typeface="Times New Roman" panose="02020603050405020304" pitchFamily="18" charset="0"/>
              </a:rPr>
              <a:t>I won’t leave the house. Until I hear from you.  (Fragment)</a:t>
            </a:r>
            <a:br>
              <a:rPr lang="en-US" altLang="en-US" sz="2800">
                <a:solidFill>
                  <a:srgbClr val="000000"/>
                </a:solidFill>
                <a:latin typeface="Times New Roman" panose="02020603050405020304" pitchFamily="18" charset="0"/>
                <a:cs typeface="Times New Roman" panose="02020603050405020304" pitchFamily="18" charset="0"/>
              </a:rPr>
            </a:br>
            <a:r>
              <a:rPr lang="en-US" altLang="en-US" sz="2800">
                <a:solidFill>
                  <a:srgbClr val="000000"/>
                </a:solidFill>
                <a:latin typeface="Times New Roman" panose="02020603050405020304" pitchFamily="18" charset="0"/>
                <a:cs typeface="Times New Roman" panose="02020603050405020304" pitchFamily="18" charset="0"/>
              </a:rPr>
              <a:t>I won’t leave the house until I hear from you. (Revised)</a:t>
            </a:r>
            <a:br>
              <a:rPr lang="en-US" altLang="en-US" sz="2800">
                <a:solidFill>
                  <a:srgbClr val="000000"/>
                </a:solidFill>
                <a:latin typeface="Times New Roman" panose="02020603050405020304" pitchFamily="18" charset="0"/>
                <a:cs typeface="Times New Roman" panose="02020603050405020304" pitchFamily="18" charset="0"/>
              </a:rPr>
            </a:br>
            <a:r>
              <a:rPr lang="en-US" altLang="en-US" sz="2800">
                <a:solidFill>
                  <a:srgbClr val="000000"/>
                </a:solidFill>
                <a:latin typeface="Times New Roman" panose="02020603050405020304" pitchFamily="18" charset="0"/>
                <a:cs typeface="Times New Roman" panose="02020603050405020304" pitchFamily="18" charset="0"/>
              </a:rPr>
              <a:t>Until I hear from you, I won’t leave the house. (Revised)</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br>
              <a:rPr lang="en-US" altLang="en-US"/>
            </a:br>
            <a:br>
              <a:rPr lang="en-US" altLang="en-US"/>
            </a:br>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02A4625E-8BD9-40B1-BF67-1B6F05EED4CA}"/>
              </a:ext>
            </a:extLst>
          </p:cNvPr>
          <p:cNvSpPr>
            <a:spLocks noGrp="1"/>
          </p:cNvSpPr>
          <p:nvPr>
            <p:ph type="title"/>
          </p:nvPr>
        </p:nvSpPr>
        <p:spPr bwMode="auto">
          <a:xfrm>
            <a:off x="457200" y="274638"/>
            <a:ext cx="8229600" cy="731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sz="2800"/>
              <a:t>				</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Ing fragment</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When an –ing word appears at or near the start of a word group, a fragment may result. Such fragments often lack a subject and part of the verb.</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Boatemaa walked all over the neibourhood yesterday. </a:t>
            </a:r>
            <a:r>
              <a:rPr lang="en-US" altLang="en-US" sz="2800">
                <a:solidFill>
                  <a:srgbClr val="FF0000"/>
                </a:solidFill>
                <a:latin typeface="Times New Roman" panose="02020603050405020304" pitchFamily="18" charset="0"/>
                <a:cs typeface="Times New Roman" panose="02020603050405020304" pitchFamily="18" charset="0"/>
              </a:rPr>
              <a:t>Trying to find her dog. </a:t>
            </a:r>
            <a:r>
              <a:rPr lang="en-US" altLang="en-US" sz="2800">
                <a:latin typeface="Times New Roman" panose="02020603050405020304" pitchFamily="18" charset="0"/>
                <a:cs typeface="Times New Roman" panose="02020603050405020304" pitchFamily="18" charset="0"/>
              </a:rPr>
              <a:t>Many people claimed they had seen it only hours before. (Fragment)</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Boatemaa walked all over the neibourhood yesterday </a:t>
            </a:r>
            <a:r>
              <a:rPr lang="en-US" altLang="en-US" sz="2800">
                <a:solidFill>
                  <a:srgbClr val="FF0000"/>
                </a:solidFill>
                <a:latin typeface="Times New Roman" panose="02020603050405020304" pitchFamily="18" charset="0"/>
                <a:cs typeface="Times New Roman" panose="02020603050405020304" pitchFamily="18" charset="0"/>
              </a:rPr>
              <a:t>trying to find her dog. </a:t>
            </a:r>
            <a:r>
              <a:rPr lang="en-US" altLang="en-US" sz="2800">
                <a:latin typeface="Times New Roman" panose="02020603050405020304" pitchFamily="18" charset="0"/>
                <a:cs typeface="Times New Roman" panose="02020603050405020304" pitchFamily="18" charset="0"/>
              </a:rPr>
              <a:t>Many people claimed they had seen it only hours before. (Revised</a:t>
            </a:r>
            <a:r>
              <a:rPr lang="en-US" altLang="en-US" sz="2400"/>
              <a:t>) </a:t>
            </a:r>
            <a:br>
              <a:rPr lang="en-US" altLang="en-US" sz="2400"/>
            </a:br>
            <a:br>
              <a:rPr lang="en-US" altLang="en-US" sz="2400"/>
            </a:br>
            <a:endParaRPr lang="en-US" altLang="en-US" sz="2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1E4F8DF4-2B88-4CB6-8396-CEF90B0E55C1}"/>
              </a:ext>
            </a:extLst>
          </p:cNvPr>
          <p:cNvSpPr>
            <a:spLocks noGrp="1"/>
          </p:cNvSpPr>
          <p:nvPr>
            <p:ph type="title"/>
          </p:nvPr>
        </p:nvSpPr>
        <p:spPr bwMode="auto">
          <a:xfrm>
            <a:off x="457200" y="274638"/>
            <a:ext cx="8229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sz="2800" b="1"/>
              <a:t>				</a:t>
            </a:r>
            <a:r>
              <a:rPr lang="en-US" altLang="en-US" sz="2800" b="1">
                <a:latin typeface="Times New Roman" panose="02020603050405020304" pitchFamily="18" charset="0"/>
                <a:cs typeface="Times New Roman" panose="02020603050405020304" pitchFamily="18" charset="0"/>
              </a:rPr>
              <a:t>Added-details fragment</a:t>
            </a:r>
            <a:br>
              <a:rPr lang="en-US" altLang="en-US" sz="2800" b="1">
                <a:latin typeface="Times New Roman" panose="02020603050405020304" pitchFamily="18" charset="0"/>
                <a:cs typeface="Times New Roman" panose="02020603050405020304" pitchFamily="18" charset="0"/>
              </a:rPr>
            </a:br>
            <a:br>
              <a:rPr lang="en-US" altLang="en-US" sz="2800" b="1">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Added-details fragment lacks a subject and verb. They often begin with one of the following words: also, especially, like, including, except, for example, such as, etc.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Before a race, I eat starchy foods. </a:t>
            </a:r>
            <a:r>
              <a:rPr lang="en-US" altLang="en-US" sz="2800">
                <a:solidFill>
                  <a:srgbClr val="FF0000"/>
                </a:solidFill>
                <a:latin typeface="Times New Roman" panose="02020603050405020304" pitchFamily="18" charset="0"/>
                <a:cs typeface="Times New Roman" panose="02020603050405020304" pitchFamily="18" charset="0"/>
              </a:rPr>
              <a:t>Such as bread and spaghetti.</a:t>
            </a:r>
            <a:r>
              <a:rPr lang="en-US" altLang="en-US" sz="2800">
                <a:latin typeface="Times New Roman" panose="02020603050405020304" pitchFamily="18" charset="0"/>
                <a:cs typeface="Times New Roman" panose="02020603050405020304" pitchFamily="18" charset="0"/>
              </a:rPr>
              <a:t> The carbohydrates provide quick energy. (Fragment)</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Before a race, I eat starchy foods </a:t>
            </a:r>
            <a:r>
              <a:rPr lang="en-US" altLang="en-US" sz="2800">
                <a:solidFill>
                  <a:srgbClr val="FF0000"/>
                </a:solidFill>
                <a:latin typeface="Times New Roman" panose="02020603050405020304" pitchFamily="18" charset="0"/>
                <a:cs typeface="Times New Roman" panose="02020603050405020304" pitchFamily="18" charset="0"/>
              </a:rPr>
              <a:t>such as bread and spaghetti.</a:t>
            </a:r>
            <a:r>
              <a:rPr lang="en-US" altLang="en-US" sz="2800">
                <a:latin typeface="Times New Roman" panose="02020603050405020304" pitchFamily="18" charset="0"/>
                <a:cs typeface="Times New Roman" panose="02020603050405020304" pitchFamily="18" charset="0"/>
              </a:rPr>
              <a:t> The carbohydrates provide quick energy. (Revised)</a:t>
            </a:r>
            <a:endParaRPr lang="en-US" altLang="en-US" sz="2800" b="1">
              <a:latin typeface="Times New Roman" panose="02020603050405020304" pitchFamily="18" charset="0"/>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A3D8BAED-D7A7-4619-BC3B-3C6E9981C077}"/>
              </a:ext>
            </a:extLst>
          </p:cNvPr>
          <p:cNvSpPr>
            <a:spLocks noGrp="1"/>
          </p:cNvSpPr>
          <p:nvPr>
            <p:ph type="title"/>
          </p:nvPr>
        </p:nvSpPr>
        <p:spPr bwMode="auto">
          <a:xfrm>
            <a:off x="457200" y="274638"/>
            <a:ext cx="8229600" cy="676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sz="2800"/>
              <a:t>			</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Missing-subject fragment</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b="1" i="1">
                <a:latin typeface="Times New Roman" panose="02020603050405020304" pitchFamily="18" charset="0"/>
                <a:cs typeface="Times New Roman" panose="02020603050405020304" pitchFamily="18" charset="0"/>
              </a:rPr>
              <a:t>I</a:t>
            </a:r>
            <a:r>
              <a:rPr lang="en-US" altLang="en-US" sz="2400" b="1" i="1">
                <a:latin typeface="Times New Roman" panose="02020603050405020304" pitchFamily="18" charset="0"/>
                <a:cs typeface="Times New Roman" panose="02020603050405020304" pitchFamily="18" charset="0"/>
              </a:rPr>
              <a:t>n each of the following sentences, underline the word group in which the subject is missing</a:t>
            </a:r>
            <a:r>
              <a:rPr lang="en-US" altLang="en-US" sz="2400" i="1">
                <a:latin typeface="Times New Roman" panose="02020603050405020304" pitchFamily="18" charset="0"/>
                <a:cs typeface="Times New Roman" panose="02020603050405020304" pitchFamily="18" charset="0"/>
              </a:rPr>
              <a:t>. </a:t>
            </a:r>
            <a:br>
              <a:rPr lang="en-US" altLang="en-US" sz="24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Akosua loved getting wedding presents. </a:t>
            </a:r>
            <a:r>
              <a:rPr lang="en-US" altLang="en-US" sz="2800" u="sng">
                <a:solidFill>
                  <a:srgbClr val="FF0000"/>
                </a:solidFill>
                <a:latin typeface="Times New Roman" panose="02020603050405020304" pitchFamily="18" charset="0"/>
                <a:cs typeface="Times New Roman" panose="02020603050405020304" pitchFamily="18" charset="0"/>
              </a:rPr>
              <a:t>But hated writing thank-you notes</a:t>
            </a:r>
            <a:r>
              <a:rPr lang="en-US" altLang="en-US" sz="2800">
                <a:solidFill>
                  <a:srgbClr val="FF0000"/>
                </a:solidFill>
                <a:latin typeface="Times New Roman" panose="02020603050405020304" pitchFamily="18" charset="0"/>
                <a:cs typeface="Times New Roman" panose="02020603050405020304" pitchFamily="18" charset="0"/>
              </a:rPr>
              <a:t>. (Fragment)</a:t>
            </a:r>
            <a:br>
              <a:rPr lang="en-US" altLang="en-US" sz="2800">
                <a:solidFill>
                  <a:srgbClr val="FF0000"/>
                </a:solidFill>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Akosua loved getting wedding presents b</a:t>
            </a:r>
            <a:r>
              <a:rPr lang="en-US" altLang="en-US" sz="2800">
                <a:solidFill>
                  <a:srgbClr val="FF0000"/>
                </a:solidFill>
                <a:latin typeface="Times New Roman" panose="02020603050405020304" pitchFamily="18" charset="0"/>
                <a:cs typeface="Times New Roman" panose="02020603050405020304" pitchFamily="18" charset="0"/>
              </a:rPr>
              <a:t>ut hated writing thank-you notes (Revised)</a:t>
            </a:r>
            <a:br>
              <a:rPr lang="en-US" altLang="en-US" sz="2800">
                <a:solidFill>
                  <a:srgbClr val="FF0000"/>
                </a:solidFill>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Akosua loved getting wedding presents </a:t>
            </a:r>
            <a:r>
              <a:rPr lang="en-US" altLang="en-US" sz="2800">
                <a:solidFill>
                  <a:srgbClr val="FF0000"/>
                </a:solidFill>
                <a:latin typeface="Times New Roman" panose="02020603050405020304" pitchFamily="18" charset="0"/>
                <a:cs typeface="Times New Roman" panose="02020603050405020304" pitchFamily="18" charset="0"/>
              </a:rPr>
              <a:t>but, she hated writing thank-you notes. (Revised) </a:t>
            </a:r>
            <a:br>
              <a:rPr lang="en-US" altLang="en-US" sz="2800">
                <a:solidFill>
                  <a:srgbClr val="FF0000"/>
                </a:solidFill>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br>
              <a:rPr lang="en-US" altLang="en-US" sz="2400"/>
            </a:br>
            <a:endParaRPr lang="en-US" altLang="en-US"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7C8A2DA6-5EB4-4B54-BB4A-94183ECAE968}"/>
              </a:ext>
            </a:extLst>
          </p:cNvPr>
          <p:cNvSpPr>
            <a:spLocks noGrp="1" noChangeArrowheads="1"/>
          </p:cNvSpPr>
          <p:nvPr>
            <p:ph type="title"/>
          </p:nvPr>
        </p:nvSpPr>
        <p:spPr bwMode="auto">
          <a:xfrm>
            <a:off x="457200" y="274638"/>
            <a:ext cx="8229600" cy="247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Tom has orange soda and potato chips for breakfast. </a:t>
            </a:r>
            <a:r>
              <a:rPr lang="en-US" altLang="en-US" sz="2800" u="sng">
                <a:solidFill>
                  <a:srgbClr val="FF0000"/>
                </a:solidFill>
                <a:latin typeface="Times New Roman" panose="02020603050405020304" pitchFamily="18" charset="0"/>
                <a:cs typeface="Times New Roman" panose="02020603050405020304" pitchFamily="18" charset="0"/>
              </a:rPr>
              <a:t>Then eats </a:t>
            </a:r>
            <a:r>
              <a:rPr lang="en-US" altLang="en-US" sz="2800">
                <a:solidFill>
                  <a:srgbClr val="FF0000"/>
                </a:solidFill>
                <a:latin typeface="Times New Roman" panose="02020603050405020304" pitchFamily="18" charset="0"/>
                <a:cs typeface="Times New Roman" panose="02020603050405020304" pitchFamily="18" charset="0"/>
              </a:rPr>
              <a:t>more junk food, like root beer and cookies, for lunch.</a:t>
            </a:r>
            <a:br>
              <a:rPr lang="en-US" altLang="en-US" sz="2800">
                <a:solidFill>
                  <a:srgbClr val="FF0000"/>
                </a:solidFill>
                <a:latin typeface="Times New Roman" panose="02020603050405020304" pitchFamily="18" charset="0"/>
                <a:cs typeface="Times New Roman" panose="02020603050405020304" pitchFamily="18" charset="0"/>
              </a:rPr>
            </a:br>
            <a:br>
              <a:rPr lang="en-US" altLang="en-US" sz="2800">
                <a:solidFill>
                  <a:srgbClr val="FF0000"/>
                </a:solidFill>
                <a:latin typeface="Times New Roman" panose="02020603050405020304" pitchFamily="18" charset="0"/>
                <a:cs typeface="Times New Roman" panose="02020603050405020304" pitchFamily="18" charset="0"/>
              </a:rPr>
            </a:br>
            <a:r>
              <a:rPr lang="en-US" altLang="en-US" sz="2800">
                <a:solidFill>
                  <a:srgbClr val="FF0000"/>
                </a:solidFill>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Tom has orange soda and potato chips for breakfast. </a:t>
            </a:r>
            <a:r>
              <a:rPr lang="en-US" altLang="en-US" sz="2800">
                <a:solidFill>
                  <a:srgbClr val="FF0000"/>
                </a:solidFill>
                <a:latin typeface="Times New Roman" panose="02020603050405020304" pitchFamily="18" charset="0"/>
                <a:cs typeface="Times New Roman" panose="02020603050405020304" pitchFamily="18" charset="0"/>
              </a:rPr>
              <a:t>Then he eats more junk food, like root beer and cookies, for lunch.</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3EDA246F-F6DD-489D-8E84-CC779B6CEB86}"/>
              </a:ext>
            </a:extLst>
          </p:cNvPr>
          <p:cNvSpPr>
            <a:spLocks noGrp="1"/>
          </p:cNvSpPr>
          <p:nvPr>
            <p:ph type="title"/>
          </p:nvPr>
        </p:nvSpPr>
        <p:spPr bwMode="auto">
          <a:xfrm>
            <a:off x="457200" y="274638"/>
            <a:ext cx="8229600" cy="722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sz="2800"/>
              <a:t>		</a:t>
            </a:r>
            <a:r>
              <a:rPr lang="en-US" altLang="en-US" sz="2800" b="1">
                <a:latin typeface="Times New Roman" panose="02020603050405020304" pitchFamily="18" charset="0"/>
                <a:cs typeface="Times New Roman" panose="02020603050405020304" pitchFamily="18" charset="0"/>
              </a:rPr>
              <a:t>Correction of fragment sentences</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To correct fragment sentences, consider the following:</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1. Check for a subject and a verb.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b="1">
                <a:solidFill>
                  <a:srgbClr val="FF0000"/>
                </a:solidFill>
                <a:latin typeface="Times New Roman" panose="02020603050405020304" pitchFamily="18" charset="0"/>
                <a:cs typeface="Times New Roman" panose="02020603050405020304" pitchFamily="18" charset="0"/>
              </a:rPr>
              <a:t>The dog in the pet store window. (Fragment)</a:t>
            </a:r>
            <a:r>
              <a:rPr lang="en-US" altLang="en-US" sz="2400" b="1">
                <a:latin typeface="Times New Roman" panose="02020603050405020304" pitchFamily="18" charset="0"/>
                <a:cs typeface="Times New Roman" panose="02020603050405020304" pitchFamily="18" charset="0"/>
              </a:rPr>
              <a:t>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The dog in the pet store window has eaten. (Revised)</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The dog is in the pet store window. (Revised)</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2. –ing verb by itself cannot be the main verb in a sentence.</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b="1">
                <a:solidFill>
                  <a:srgbClr val="FF0000"/>
                </a:solidFill>
                <a:latin typeface="Times New Roman" panose="02020603050405020304" pitchFamily="18" charset="0"/>
                <a:cs typeface="Times New Roman" panose="02020603050405020304" pitchFamily="18" charset="0"/>
              </a:rPr>
              <a:t>Your sister having all the skills required of a good salesperson. </a:t>
            </a:r>
            <a:r>
              <a:rPr lang="en-US" altLang="en-US" sz="2400">
                <a:latin typeface="Times New Roman" panose="02020603050405020304" pitchFamily="18" charset="0"/>
                <a:cs typeface="Times New Roman" panose="02020603050405020304" pitchFamily="18" charset="0"/>
              </a:rPr>
              <a:t>Your sister </a:t>
            </a:r>
            <a:r>
              <a:rPr lang="en-US" altLang="en-US" sz="2400">
                <a:solidFill>
                  <a:srgbClr val="00B0F0"/>
                </a:solidFill>
                <a:latin typeface="Times New Roman" panose="02020603050405020304" pitchFamily="18" charset="0"/>
                <a:cs typeface="Times New Roman" panose="02020603050405020304" pitchFamily="18" charset="0"/>
              </a:rPr>
              <a:t>is having </a:t>
            </a:r>
            <a:r>
              <a:rPr lang="en-US" altLang="en-US" sz="2400">
                <a:latin typeface="Times New Roman" panose="02020603050405020304" pitchFamily="18" charset="0"/>
                <a:cs typeface="Times New Roman" panose="02020603050405020304" pitchFamily="18" charset="0"/>
              </a:rPr>
              <a:t>all the skills required of a good salesperson.  Your sister </a:t>
            </a:r>
            <a:r>
              <a:rPr lang="en-US" altLang="en-US" sz="2400">
                <a:solidFill>
                  <a:srgbClr val="00B0F0"/>
                </a:solidFill>
                <a:latin typeface="Times New Roman" panose="02020603050405020304" pitchFamily="18" charset="0"/>
                <a:cs typeface="Times New Roman" panose="02020603050405020304" pitchFamily="18" charset="0"/>
              </a:rPr>
              <a:t>has</a:t>
            </a:r>
            <a:r>
              <a:rPr lang="en-US" altLang="en-US" sz="2400">
                <a:latin typeface="Times New Roman" panose="02020603050405020304" pitchFamily="18" charset="0"/>
                <a:cs typeface="Times New Roman" panose="02020603050405020304" pitchFamily="18" charset="0"/>
              </a:rPr>
              <a:t> all the skills required of a good salesperson.</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0AFAB54B-6033-443C-A9DE-75782DCBB96E}"/>
              </a:ext>
            </a:extLst>
          </p:cNvPr>
          <p:cNvSpPr>
            <a:spLocks noGrp="1"/>
          </p:cNvSpPr>
          <p:nvPr>
            <p:ph type="title"/>
          </p:nvPr>
        </p:nvSpPr>
        <p:spPr bwMode="auto">
          <a:xfrm>
            <a:off x="457200" y="-163513"/>
            <a:ext cx="8229600" cy="712788"/>
          </a:xfrm>
          <a:ln>
            <a:miter lim="800000"/>
            <a:headEnd/>
            <a:tailEnd/>
          </a:ln>
        </p:spPr>
        <p:txBody>
          <a:bodyPr vert="horz" wrap="square" lIns="91440" tIns="45720" rIns="91440" bIns="45720" numCol="1" anchor="t" anchorCtr="0" compatLnSpc="1">
            <a:prstTxWarp prst="textNoShape">
              <a:avLst/>
            </a:prstTxWarp>
          </a:bodyPr>
          <a:lstStyle/>
          <a:p>
            <a:pPr algn="l">
              <a:defRPr/>
            </a:pPr>
            <a:r>
              <a:rPr lang="en-US" sz="3200" dirty="0"/>
              <a:t>					</a:t>
            </a:r>
            <a:r>
              <a:rPr lang="en-US" sz="3200" b="1" dirty="0">
                <a:latin typeface="Times New Roman" panose="02020603050405020304" pitchFamily="18" charset="0"/>
                <a:cs typeface="Times New Roman" panose="02020603050405020304" pitchFamily="18" charset="0"/>
              </a:rPr>
              <a:t>Correction cont</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  An infinitive (to plus a verb) cannot be the verb in a sentence.</a:t>
            </a:r>
            <a:br>
              <a:rPr lang="en-US" sz="2400" dirty="0">
                <a:latin typeface="Times New Roman" panose="02020603050405020304" pitchFamily="18" charset="0"/>
                <a:cs typeface="Times New Roman" panose="02020603050405020304" pitchFamily="18" charset="0"/>
              </a:rPr>
            </a:br>
            <a:r>
              <a:rPr lang="en-US" sz="2400" b="1" dirty="0">
                <a:solidFill>
                  <a:srgbClr val="FF0000"/>
                </a:solidFill>
                <a:latin typeface="Times New Roman" panose="02020603050405020304" pitchFamily="18" charset="0"/>
                <a:cs typeface="Times New Roman" panose="02020603050405020304" pitchFamily="18" charset="0"/>
              </a:rPr>
              <a:t>The manager of the store to attend the meeting of regional managers next month in Accra</a:t>
            </a:r>
            <a:r>
              <a:rPr lang="en-US" sz="2400" dirty="0">
                <a:latin typeface="Times New Roman" panose="02020603050405020304" pitchFamily="18" charset="0"/>
                <a:cs typeface="Times New Roman" panose="02020603050405020304" pitchFamily="18" charset="0"/>
              </a:rPr>
              <a:t>. (Fragment)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manager of the store </a:t>
            </a:r>
            <a:r>
              <a:rPr lang="en-US" sz="2400" u="sng" dirty="0">
                <a:solidFill>
                  <a:srgbClr val="00B0F0"/>
                </a:solidFill>
                <a:latin typeface="Times New Roman" panose="02020603050405020304" pitchFamily="18" charset="0"/>
                <a:cs typeface="Times New Roman" panose="02020603050405020304" pitchFamily="18" charset="0"/>
              </a:rPr>
              <a:t>is to attend </a:t>
            </a:r>
            <a:r>
              <a:rPr lang="en-US" sz="2400" dirty="0">
                <a:latin typeface="Times New Roman" panose="02020603050405020304" pitchFamily="18" charset="0"/>
                <a:cs typeface="Times New Roman" panose="02020603050405020304" pitchFamily="18" charset="0"/>
              </a:rPr>
              <a:t>the meeting of regional managers next month in Accra. (Revised)</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4. Group of words beginning with words like</a:t>
            </a:r>
            <a:r>
              <a:rPr lang="en-US" sz="2400" i="1" dirty="0">
                <a:latin typeface="Times New Roman" panose="02020603050405020304" pitchFamily="18" charset="0"/>
                <a:cs typeface="Times New Roman" panose="02020603050405020304" pitchFamily="18" charset="0"/>
              </a:rPr>
              <a:t> also, especially, expect, for example, in addition, moreover, furthermore etc</a:t>
            </a:r>
            <a:r>
              <a:rPr lang="en-US" sz="2400" dirty="0">
                <a:latin typeface="Times New Roman" panose="02020603050405020304" pitchFamily="18" charset="0"/>
                <a:cs typeface="Times New Roman" panose="02020603050405020304" pitchFamily="18" charset="0"/>
              </a:rPr>
              <a:t>. need subject and verb to make a sentence.  </a:t>
            </a:r>
            <a:br>
              <a:rPr lang="en-US" sz="2400" dirty="0">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Especially the youngest member of the group. (Fragment)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For example, a person without a university degree. (Fragment)</a:t>
            </a:r>
            <a:br>
              <a:rPr lang="en-US" sz="2400" dirty="0">
                <a:latin typeface="Times New Roman" panose="02020603050405020304" pitchFamily="18" charset="0"/>
                <a:cs typeface="Times New Roman" panose="02020603050405020304" pitchFamily="18" charset="0"/>
              </a:rPr>
            </a:br>
            <a:r>
              <a:rPr lang="en-US" sz="2400" u="sng" dirty="0">
                <a:solidFill>
                  <a:schemeClr val="accent5"/>
                </a:solidFill>
                <a:latin typeface="Times New Roman" panose="02020603050405020304" pitchFamily="18" charset="0"/>
                <a:cs typeface="Times New Roman" panose="02020603050405020304" pitchFamily="18" charset="0"/>
              </a:rPr>
              <a:t>The group is vibrant </a:t>
            </a:r>
            <a:r>
              <a:rPr lang="en-US" sz="2400" dirty="0">
                <a:latin typeface="Times New Roman" panose="02020603050405020304" pitchFamily="18" charset="0"/>
                <a:cs typeface="Times New Roman" panose="02020603050405020304" pitchFamily="18" charset="0"/>
              </a:rPr>
              <a:t>especially the youngest member of the group. (Revised)</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43E95E89-D792-4FEA-AE21-76746DAE033C}"/>
              </a:ext>
            </a:extLst>
          </p:cNvPr>
          <p:cNvSpPr>
            <a:spLocks noGrp="1"/>
          </p:cNvSpPr>
          <p:nvPr>
            <p:ph type="title"/>
          </p:nvPr>
        </p:nvSpPr>
        <p:spPr bwMode="auto">
          <a:xfrm>
            <a:off x="457200" y="274638"/>
            <a:ext cx="8229600"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sz="3200"/>
              <a:t>					</a:t>
            </a:r>
            <a:r>
              <a:rPr lang="en-US" altLang="en-US" sz="3200" b="1">
                <a:latin typeface="Times New Roman" panose="02020603050405020304" pitchFamily="18" charset="0"/>
                <a:cs typeface="Times New Roman" panose="02020603050405020304" pitchFamily="18" charset="0"/>
              </a:rPr>
              <a:t>Correction cont.</a:t>
            </a:r>
            <a:br>
              <a:rPr lang="en-US" altLang="en-US" sz="32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5. When a phrase is left to stand alone, it is phrase fragment.</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b="1">
                <a:solidFill>
                  <a:srgbClr val="FF0000"/>
                </a:solidFill>
                <a:latin typeface="Times New Roman" panose="02020603050405020304" pitchFamily="18" charset="0"/>
                <a:cs typeface="Times New Roman" panose="02020603050405020304" pitchFamily="18" charset="0"/>
              </a:rPr>
              <a:t>will soon be sleeping. </a:t>
            </a:r>
            <a:br>
              <a:rPr lang="en-US" altLang="en-US" sz="2400" b="1">
                <a:solidFill>
                  <a:srgbClr val="FF0000"/>
                </a:solidFill>
                <a:latin typeface="Times New Roman" panose="02020603050405020304" pitchFamily="18" charset="0"/>
                <a:cs typeface="Times New Roman" panose="02020603050405020304" pitchFamily="18" charset="0"/>
              </a:rPr>
            </a:br>
            <a:r>
              <a:rPr lang="en-US" altLang="en-US" sz="2400" b="1">
                <a:solidFill>
                  <a:srgbClr val="FF0000"/>
                </a:solidFill>
                <a:latin typeface="Times New Roman" panose="02020603050405020304" pitchFamily="18" charset="0"/>
                <a:cs typeface="Times New Roman" panose="02020603050405020304" pitchFamily="18" charset="0"/>
              </a:rPr>
              <a:t>                             inside the house.</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To correct phrase fragment, you need to supply the missing elements.</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a:solidFill>
                  <a:srgbClr val="00B0F0"/>
                </a:solidFill>
                <a:latin typeface="Times New Roman" panose="02020603050405020304" pitchFamily="18" charset="0"/>
                <a:cs typeface="Times New Roman" panose="02020603050405020304" pitchFamily="18" charset="0"/>
              </a:rPr>
              <a:t>The baby </a:t>
            </a:r>
            <a:r>
              <a:rPr lang="en-US" altLang="en-US" sz="2400">
                <a:latin typeface="Times New Roman" panose="02020603050405020304" pitchFamily="18" charset="0"/>
                <a:cs typeface="Times New Roman" panose="02020603050405020304" pitchFamily="18" charset="0"/>
              </a:rPr>
              <a:t>will soon be sleeping</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a:solidFill>
                  <a:srgbClr val="00B0F0"/>
                </a:solidFill>
                <a:latin typeface="Times New Roman" panose="02020603050405020304" pitchFamily="18" charset="0"/>
                <a:cs typeface="Times New Roman" panose="02020603050405020304" pitchFamily="18" charset="0"/>
              </a:rPr>
              <a:t>The missing necklace was found </a:t>
            </a:r>
            <a:r>
              <a:rPr lang="en-US" altLang="en-US" sz="2400">
                <a:latin typeface="Times New Roman" panose="02020603050405020304" pitchFamily="18" charset="0"/>
                <a:cs typeface="Times New Roman" panose="02020603050405020304" pitchFamily="18" charset="0"/>
              </a:rPr>
              <a:t>inside the house.</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6. When a subordinate clause is left to stand alone, it is subordinate clause fragment.</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r>
              <a:rPr lang="en-US" altLang="en-US" sz="2400" b="1">
                <a:solidFill>
                  <a:srgbClr val="FF0000"/>
                </a:solidFill>
                <a:latin typeface="Times New Roman" panose="02020603050405020304" pitchFamily="18" charset="0"/>
                <a:cs typeface="Times New Roman" panose="02020603050405020304" pitchFamily="18" charset="0"/>
              </a:rPr>
              <a:t>After the candidates arrive</a:t>
            </a:r>
            <a:r>
              <a:rPr lang="en-US" altLang="en-US" sz="2400">
                <a:solidFill>
                  <a:srgbClr val="FF0000"/>
                </a:solidFill>
                <a:latin typeface="Times New Roman" panose="02020603050405020304" pitchFamily="18" charset="0"/>
                <a:cs typeface="Times New Roman" panose="02020603050405020304" pitchFamily="18" charset="0"/>
              </a:rPr>
              <a:t>.</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After the candidates arrive, </a:t>
            </a:r>
            <a:r>
              <a:rPr lang="en-US" altLang="en-US" sz="2400">
                <a:solidFill>
                  <a:srgbClr val="00B0F0"/>
                </a:solidFill>
                <a:latin typeface="Times New Roman" panose="02020603050405020304" pitchFamily="18" charset="0"/>
                <a:cs typeface="Times New Roman" panose="02020603050405020304" pitchFamily="18" charset="0"/>
              </a:rPr>
              <a:t>the inter halls debate will begin.</a:t>
            </a:r>
            <a:br>
              <a:rPr lang="en-US" altLang="en-US" sz="2400">
                <a:solidFill>
                  <a:srgbClr val="00B0F0"/>
                </a:solidFill>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The candidates arrive by limousine.</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 </a:t>
            </a:r>
            <a:br>
              <a:rPr lang="en-US" altLang="en-US" sz="2400">
                <a:latin typeface="Times New Roman" panose="02020603050405020304" pitchFamily="18" charset="0"/>
                <a:cs typeface="Times New Roman" panose="02020603050405020304" pitchFamily="18" charset="0"/>
              </a:rPr>
            </a:br>
            <a:br>
              <a:rPr lang="en-US" altLang="en-US" sz="2000"/>
            </a:br>
            <a:endParaRPr lang="en-US" altLang="en-US" sz="2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64C6F329-3475-4846-A82A-D132B9593BFB}"/>
              </a:ext>
            </a:extLst>
          </p:cNvPr>
          <p:cNvSpPr>
            <a:spLocks noGrp="1"/>
          </p:cNvSpPr>
          <p:nvPr>
            <p:ph type="title"/>
          </p:nvPr>
        </p:nvSpPr>
        <p:spPr bwMode="auto">
          <a:xfrm>
            <a:off x="338138" y="274638"/>
            <a:ext cx="8229600" cy="474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GB" altLang="en-US" sz="2800">
                <a:latin typeface="Times New Roman" panose="02020603050405020304" pitchFamily="18" charset="0"/>
                <a:cs typeface="Times New Roman" panose="02020603050405020304" pitchFamily="18" charset="0"/>
              </a:rPr>
              <a:t>					</a:t>
            </a:r>
            <a:r>
              <a:rPr lang="en-GB" altLang="en-US" sz="2800" b="1">
                <a:latin typeface="Times New Roman" panose="02020603050405020304" pitchFamily="18" charset="0"/>
                <a:cs typeface="Times New Roman" panose="02020603050405020304" pitchFamily="18" charset="0"/>
              </a:rPr>
              <a:t>Run-on sentences </a:t>
            </a:r>
            <a:br>
              <a:rPr lang="en-US" altLang="en-US" sz="2800">
                <a:latin typeface="Times New Roman" panose="02020603050405020304" pitchFamily="18" charset="0"/>
                <a:cs typeface="Times New Roman" panose="02020603050405020304" pitchFamily="18" charset="0"/>
              </a:rPr>
            </a:br>
            <a:r>
              <a:rPr lang="en-US" altLang="en-US" sz="2000" b="1" i="1">
                <a:latin typeface="Times New Roman" panose="02020603050405020304" pitchFamily="18" charset="0"/>
                <a:cs typeface="Times New Roman" panose="02020603050405020304" pitchFamily="18" charset="0"/>
              </a:rPr>
              <a:t>Read the following group of sentences and give your comments on them.</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1a. The bus stopped suddenly I found myself in an old man’s lap.</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1b. </a:t>
            </a:r>
            <a:r>
              <a:rPr lang="en-US" altLang="en-US" sz="2000">
                <a:solidFill>
                  <a:srgbClr val="FF0000"/>
                </a:solidFill>
                <a:latin typeface="Times New Roman" panose="02020603050405020304" pitchFamily="18" charset="0"/>
                <a:cs typeface="Times New Roman" panose="02020603050405020304" pitchFamily="18" charset="0"/>
              </a:rPr>
              <a:t>The bus stopped suddenly, I found myself in an old man’s lap.</a:t>
            </a:r>
            <a:br>
              <a:rPr lang="en-US" altLang="en-US" sz="2000">
                <a:solidFill>
                  <a:srgbClr val="FF0000"/>
                </a:solidFill>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1c. </a:t>
            </a:r>
            <a:r>
              <a:rPr lang="en-US" altLang="en-US" sz="2000">
                <a:solidFill>
                  <a:srgbClr val="00B0F0"/>
                </a:solidFill>
                <a:latin typeface="Times New Roman" panose="02020603050405020304" pitchFamily="18" charset="0"/>
                <a:cs typeface="Times New Roman" panose="02020603050405020304" pitchFamily="18" charset="0"/>
              </a:rPr>
              <a:t>The bus stopped suddenly.  I found myself in an old man’s lap.</a:t>
            </a:r>
            <a:br>
              <a:rPr lang="en-US" altLang="en-US" sz="2000">
                <a:solidFill>
                  <a:srgbClr val="FF0000"/>
                </a:solidFill>
                <a:latin typeface="Times New Roman" panose="02020603050405020304" pitchFamily="18" charset="0"/>
                <a:cs typeface="Times New Roman" panose="02020603050405020304" pitchFamily="18" charset="0"/>
              </a:rPr>
            </a:b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2 a. We heard the noise in the garage two birds had frown in through the open window.</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2 b. </a:t>
            </a:r>
            <a:r>
              <a:rPr lang="en-US" altLang="en-US" sz="2000">
                <a:solidFill>
                  <a:srgbClr val="FF0000"/>
                </a:solidFill>
                <a:latin typeface="Times New Roman" panose="02020603050405020304" pitchFamily="18" charset="0"/>
                <a:cs typeface="Times New Roman" panose="02020603050405020304" pitchFamily="18" charset="0"/>
              </a:rPr>
              <a:t>We heard the noise in the garage. Two birds had frown in through the open window.  </a:t>
            </a:r>
            <a:br>
              <a:rPr lang="en-US" altLang="en-US" sz="2000">
                <a:solidFill>
                  <a:srgbClr val="FF0000"/>
                </a:solidFill>
                <a:latin typeface="Times New Roman" panose="02020603050405020304" pitchFamily="18" charset="0"/>
                <a:cs typeface="Times New Roman" panose="02020603050405020304" pitchFamily="18" charset="0"/>
              </a:rPr>
            </a:br>
            <a:br>
              <a:rPr lang="en-US" altLang="en-US" sz="2000">
                <a:solidFill>
                  <a:srgbClr val="FF0000"/>
                </a:solidFill>
                <a:latin typeface="Times New Roman" panose="02020603050405020304" pitchFamily="18" charset="0"/>
                <a:cs typeface="Times New Roman" panose="02020603050405020304" pitchFamily="18" charset="0"/>
              </a:rPr>
            </a:br>
            <a:r>
              <a:rPr lang="en-US" altLang="en-US" sz="2000">
                <a:solidFill>
                  <a:srgbClr val="FF0000"/>
                </a:solidFill>
                <a:latin typeface="Times New Roman" panose="02020603050405020304" pitchFamily="18" charset="0"/>
                <a:cs typeface="Times New Roman" panose="02020603050405020304" pitchFamily="18" charset="0"/>
              </a:rPr>
              <a:t>3a. </a:t>
            </a:r>
            <a:r>
              <a:rPr lang="en-US" altLang="en-US" sz="2000">
                <a:latin typeface="Times New Roman" panose="02020603050405020304" pitchFamily="18" charset="0"/>
                <a:cs typeface="Times New Roman" panose="02020603050405020304" pitchFamily="18" charset="0"/>
              </a:rPr>
              <a:t>Esther cleans her kitchen every week she shines every pot and pan.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3b. </a:t>
            </a:r>
            <a:r>
              <a:rPr lang="en-US" altLang="en-US" sz="2000">
                <a:solidFill>
                  <a:srgbClr val="FF0000"/>
                </a:solidFill>
                <a:latin typeface="Times New Roman" panose="02020603050405020304" pitchFamily="18" charset="0"/>
                <a:cs typeface="Times New Roman" panose="02020603050405020304" pitchFamily="18" charset="0"/>
              </a:rPr>
              <a:t>Esther cleans her kitchen every week; she shines every pot and pan</a:t>
            </a:r>
            <a:r>
              <a:rPr lang="en-US" altLang="en-US" sz="2000">
                <a:latin typeface="Times New Roman" panose="02020603050405020304" pitchFamily="18" charset="0"/>
                <a:cs typeface="Times New Roman" panose="02020603050405020304" pitchFamily="18" charset="0"/>
              </a:rPr>
              <a:t>.</a:t>
            </a:r>
            <a:br>
              <a:rPr lang="en-US" altLang="en-US" sz="2000">
                <a:latin typeface="Times New Roman" panose="02020603050405020304" pitchFamily="18" charset="0"/>
                <a:cs typeface="Times New Roman" panose="02020603050405020304" pitchFamily="18" charset="0"/>
              </a:rPr>
            </a:b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4a. I studied for the test all weekend I am well prepared for it.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4b. </a:t>
            </a:r>
            <a:r>
              <a:rPr lang="en-US" altLang="en-US" sz="2000">
                <a:solidFill>
                  <a:srgbClr val="FF0000"/>
                </a:solidFill>
                <a:latin typeface="Times New Roman" panose="02020603050405020304" pitchFamily="18" charset="0"/>
                <a:cs typeface="Times New Roman" panose="02020603050405020304" pitchFamily="18" charset="0"/>
              </a:rPr>
              <a:t>I studied for the test all weekend, so I am well prepared for it.</a:t>
            </a:r>
            <a:br>
              <a:rPr lang="en-US" altLang="en-US" sz="2000">
                <a:latin typeface="Times New Roman" panose="02020603050405020304" pitchFamily="18" charset="0"/>
                <a:cs typeface="Times New Roman" panose="02020603050405020304" pitchFamily="18" charset="0"/>
              </a:rPr>
            </a:br>
            <a:br>
              <a:rPr lang="en-US" altLang="en-US" sz="20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855C2484-1374-4F6F-B18C-FB32C153197E}"/>
              </a:ext>
            </a:extLst>
          </p:cNvPr>
          <p:cNvSpPr>
            <a:spLocks noGrp="1"/>
          </p:cNvSpPr>
          <p:nvPr>
            <p:ph type="title"/>
          </p:nvPr>
        </p:nvSpPr>
        <p:spPr bwMode="auto">
          <a:xfrm>
            <a:off x="457200" y="274638"/>
            <a:ext cx="8229600" cy="712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sz="2400"/>
              <a:t>Activity 1</a:t>
            </a:r>
            <a:br>
              <a:rPr lang="en-US" altLang="en-US" sz="2400"/>
            </a:br>
            <a:br>
              <a:rPr lang="en-US" altLang="en-US" sz="2400"/>
            </a:br>
            <a:br>
              <a:rPr lang="en-US" altLang="en-US" sz="2400"/>
            </a:br>
            <a:r>
              <a:rPr lang="en-US" altLang="en-US" sz="2400" b="1" i="1"/>
              <a:t>Working with a partner or a group, identify the subjects in the following sentences.</a:t>
            </a:r>
            <a:br>
              <a:rPr lang="en-US" altLang="en-US" sz="2400" b="1" i="1"/>
            </a:br>
            <a:r>
              <a:rPr lang="en-US" altLang="en-US" sz="2400"/>
              <a:t>1. The house and the garden need attention.</a:t>
            </a:r>
            <a:br>
              <a:rPr lang="en-US" altLang="en-US" sz="2400"/>
            </a:br>
            <a:r>
              <a:rPr lang="en-US" altLang="en-US" sz="2400"/>
              <a:t>2. Johnson and Mary are bargain hunters.</a:t>
            </a:r>
            <a:br>
              <a:rPr lang="en-US" altLang="en-US" sz="2400"/>
            </a:br>
            <a:r>
              <a:rPr lang="en-US" altLang="en-US" sz="2400"/>
              <a:t>3. There are a bakery and a pharmacy down the street.</a:t>
            </a:r>
            <a:br>
              <a:rPr lang="en-US" altLang="en-US" sz="2400"/>
            </a:br>
            <a:r>
              <a:rPr lang="en-US" altLang="en-US" sz="2400"/>
              <a:t>4. Here are a picture of your father and a copy of his birth certificate.</a:t>
            </a:r>
            <a:br>
              <a:rPr lang="en-US" altLang="en-US" sz="2400"/>
            </a:br>
            <a:r>
              <a:rPr lang="en-US" altLang="en-US" sz="2400"/>
              <a:t>5. Not only the waiters but also the restaurant manager was pleased with the new policy.</a:t>
            </a:r>
            <a:br>
              <a:rPr lang="en-US" altLang="en-US" sz="2400"/>
            </a:br>
            <a:br>
              <a:rPr lang="en-US" altLang="en-US" sz="2400"/>
            </a:br>
            <a:br>
              <a:rPr lang="en-US" altLang="en-US" sz="2400"/>
            </a:br>
            <a:r>
              <a:rPr lang="en-US" altLang="en-US" sz="2400"/>
              <a:t> </a:t>
            </a:r>
            <a:br>
              <a:rPr lang="en-US" altLang="en-US" sz="2400"/>
            </a:br>
            <a:r>
              <a:rPr lang="en-US" altLang="en-US" sz="2400"/>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16C77D7B-E345-48B1-B697-08EFD57364BE}"/>
              </a:ext>
            </a:extLst>
          </p:cNvPr>
          <p:cNvSpPr>
            <a:spLocks noGrp="1"/>
          </p:cNvSpPr>
          <p:nvPr>
            <p:ph type="title"/>
          </p:nvPr>
        </p:nvSpPr>
        <p:spPr bwMode="auto">
          <a:xfrm>
            <a:off x="457200" y="274638"/>
            <a:ext cx="8229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GB" altLang="en-US" sz="2400" b="1">
                <a:latin typeface="Times New Roman" panose="02020603050405020304" pitchFamily="18" charset="0"/>
                <a:cs typeface="Times New Roman" panose="02020603050405020304" pitchFamily="18" charset="0"/>
              </a:rPr>
              <a:t>		Run-on sentences: Definition</a:t>
            </a:r>
            <a:br>
              <a:rPr lang="en-GB" altLang="en-US" sz="2400" b="1">
                <a:latin typeface="Times New Roman" panose="02020603050405020304" pitchFamily="18" charset="0"/>
                <a:cs typeface="Times New Roman" panose="02020603050405020304" pitchFamily="18" charset="0"/>
              </a:rPr>
            </a:br>
            <a:br>
              <a:rPr lang="en-GB" altLang="en-US" sz="2400" b="1">
                <a:latin typeface="Times New Roman" panose="02020603050405020304" pitchFamily="18" charset="0"/>
                <a:cs typeface="Times New Roman" panose="02020603050405020304" pitchFamily="18" charset="0"/>
              </a:rPr>
            </a:br>
            <a:r>
              <a:rPr lang="en-GB" altLang="en-US" sz="2400">
                <a:latin typeface="Times New Roman" panose="02020603050405020304" pitchFamily="18" charset="0"/>
                <a:cs typeface="Times New Roman" panose="02020603050405020304" pitchFamily="18" charset="0"/>
              </a:rPr>
              <a:t>A run-on sentence occurs when two or more independent clauses are joined without the appropriate punctuation or the use of the correct conjunction. </a:t>
            </a:r>
            <a:br>
              <a:rPr lang="en-GB" altLang="en-US" sz="2400">
                <a:latin typeface="Times New Roman" panose="02020603050405020304" pitchFamily="18" charset="0"/>
                <a:cs typeface="Times New Roman" panose="02020603050405020304" pitchFamily="18" charset="0"/>
              </a:rPr>
            </a:br>
            <a:br>
              <a:rPr lang="en-GB" altLang="en-US" sz="2400">
                <a:latin typeface="Times New Roman" panose="02020603050405020304" pitchFamily="18" charset="0"/>
                <a:cs typeface="Times New Roman" panose="02020603050405020304" pitchFamily="18" charset="0"/>
              </a:rPr>
            </a:br>
            <a:r>
              <a:rPr lang="en-GB" altLang="en-US" sz="2400">
                <a:latin typeface="Times New Roman" panose="02020603050405020304" pitchFamily="18" charset="0"/>
                <a:cs typeface="Times New Roman" panose="02020603050405020304" pitchFamily="18" charset="0"/>
              </a:rPr>
              <a:t>Run-on sentences consist of two complete thoughts run together without adequate punctuation to signal the break between them. </a:t>
            </a:r>
            <a:br>
              <a:rPr lang="en-GB" altLang="en-US" sz="2400">
                <a:latin typeface="Times New Roman" panose="02020603050405020304" pitchFamily="18" charset="0"/>
                <a:cs typeface="Times New Roman" panose="02020603050405020304" pitchFamily="18" charset="0"/>
              </a:rPr>
            </a:br>
            <a:br>
              <a:rPr lang="en-GB" altLang="en-US" sz="2400" b="1">
                <a:latin typeface="Times New Roman" panose="02020603050405020304" pitchFamily="18" charset="0"/>
                <a:cs typeface="Times New Roman" panose="02020603050405020304" pitchFamily="18" charset="0"/>
              </a:rPr>
            </a:br>
            <a:r>
              <a:rPr lang="en-GB" altLang="en-US" sz="2400">
                <a:latin typeface="Times New Roman" panose="02020603050405020304" pitchFamily="18" charset="0"/>
                <a:cs typeface="Times New Roman" panose="02020603050405020304" pitchFamily="18" charset="0"/>
              </a:rPr>
              <a:t>1a. </a:t>
            </a:r>
            <a:r>
              <a:rPr lang="en-US" altLang="en-US" sz="2400" i="1">
                <a:latin typeface="Times New Roman" panose="02020603050405020304" pitchFamily="18" charset="0"/>
                <a:cs typeface="Times New Roman" panose="02020603050405020304" pitchFamily="18" charset="0"/>
              </a:rPr>
              <a:t>The bus stopped suddenly I found myself in an old man’s lap.</a:t>
            </a:r>
            <a:br>
              <a:rPr lang="en-US" altLang="en-US" sz="2400" i="1">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2a. </a:t>
            </a:r>
            <a:r>
              <a:rPr lang="en-US" altLang="en-US" sz="2400" i="1">
                <a:latin typeface="Times New Roman" panose="02020603050405020304" pitchFamily="18" charset="0"/>
                <a:cs typeface="Times New Roman" panose="02020603050405020304" pitchFamily="18" charset="0"/>
              </a:rPr>
              <a:t>We heard the noise in the garage two birds had frown in 	through the open window</a:t>
            </a:r>
            <a:r>
              <a:rPr lang="en-US" altLang="en-US" sz="2400">
                <a:latin typeface="Times New Roman" panose="02020603050405020304" pitchFamily="18" charset="0"/>
                <a:cs typeface="Times New Roman" panose="02020603050405020304" pitchFamily="18" charset="0"/>
              </a:rPr>
              <a:t>.</a:t>
            </a:r>
            <a:br>
              <a:rPr lang="en-US" altLang="en-US" sz="2400" i="1">
                <a:latin typeface="Times New Roman" panose="02020603050405020304" pitchFamily="18" charset="0"/>
                <a:cs typeface="Times New Roman" panose="02020603050405020304" pitchFamily="18" charset="0"/>
              </a:rPr>
            </a:br>
            <a:r>
              <a:rPr lang="en-US" altLang="en-US" sz="2400" i="1">
                <a:latin typeface="Times New Roman" panose="02020603050405020304" pitchFamily="18" charset="0"/>
                <a:cs typeface="Times New Roman" panose="02020603050405020304" pitchFamily="18" charset="0"/>
              </a:rPr>
              <a:t>3a. Esther cleans her kitchen every week she shines every pot and 	pan.</a:t>
            </a:r>
            <a:br>
              <a:rPr lang="en-US" altLang="en-US" sz="2400" i="1">
                <a:latin typeface="Times New Roman" panose="02020603050405020304" pitchFamily="18" charset="0"/>
                <a:cs typeface="Times New Roman" panose="02020603050405020304" pitchFamily="18" charset="0"/>
              </a:rPr>
            </a:br>
            <a:r>
              <a:rPr lang="en-US" altLang="en-US" sz="2400" i="1">
                <a:latin typeface="Times New Roman" panose="02020603050405020304" pitchFamily="18" charset="0"/>
                <a:cs typeface="Times New Roman" panose="02020603050405020304" pitchFamily="18" charset="0"/>
              </a:rPr>
              <a:t>4a. I studied for the test all weekend I am well prepared for it.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080A1718-7A95-4A1B-B4BC-A9729AD4052B}"/>
              </a:ext>
            </a:extLst>
          </p:cNvPr>
          <p:cNvSpPr>
            <a:spLocks noGrp="1" noChangeArrowheads="1"/>
          </p:cNvSpPr>
          <p:nvPr>
            <p:ph type="title"/>
          </p:nvPr>
        </p:nvSpPr>
        <p:spPr bwMode="auto">
          <a:xfrm>
            <a:off x="457200" y="274638"/>
            <a:ext cx="8229600" cy="546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sz="2800" b="1"/>
              <a:t>		</a:t>
            </a:r>
            <a:r>
              <a:rPr lang="en-US" altLang="en-US" sz="2800" b="1">
                <a:latin typeface="Times New Roman" panose="02020603050405020304" pitchFamily="18" charset="0"/>
                <a:cs typeface="Times New Roman" panose="02020603050405020304" pitchFamily="18" charset="0"/>
              </a:rPr>
              <a:t>	Types of Run-on sentences</a:t>
            </a:r>
            <a:br>
              <a:rPr lang="en-US" altLang="en-US">
                <a:latin typeface="Times New Roman" panose="02020603050405020304" pitchFamily="18" charset="0"/>
                <a:cs typeface="Times New Roman" panose="02020603050405020304" pitchFamily="18" charset="0"/>
              </a:rPr>
            </a:br>
            <a:br>
              <a:rPr lang="en-US" altLang="en-US">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Two types of Run-on sentences have been identified:</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1. Fused sentence</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2. Comma splices</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800" b="1">
                <a:latin typeface="Times New Roman" panose="02020603050405020304" pitchFamily="18" charset="0"/>
                <a:cs typeface="Times New Roman" panose="02020603050405020304" pitchFamily="18" charset="0"/>
              </a:rPr>
              <a:t>Fused sentences </a:t>
            </a:r>
            <a:r>
              <a:rPr lang="en-US" altLang="en-US" sz="2800">
                <a:latin typeface="Times New Roman" panose="02020603050405020304" pitchFamily="18" charset="0"/>
                <a:cs typeface="Times New Roman" panose="02020603050405020304" pitchFamily="18" charset="0"/>
              </a:rPr>
              <a:t>have no punctuation to mark the break between the two independent clauses whereas </a:t>
            </a:r>
            <a:r>
              <a:rPr lang="en-US" altLang="en-US" sz="2800" b="1">
                <a:latin typeface="Times New Roman" panose="02020603050405020304" pitchFamily="18" charset="0"/>
                <a:cs typeface="Times New Roman" panose="02020603050405020304" pitchFamily="18" charset="0"/>
              </a:rPr>
              <a:t>Comma splices </a:t>
            </a:r>
            <a:r>
              <a:rPr lang="en-US" altLang="en-US" sz="2800">
                <a:latin typeface="Times New Roman" panose="02020603050405020304" pitchFamily="18" charset="0"/>
                <a:cs typeface="Times New Roman" panose="02020603050405020304" pitchFamily="18" charset="0"/>
              </a:rPr>
              <a:t>are errors that occur when you punctuate with a comma instead of a period or a semicolon.</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04B57717-2B13-4788-98B1-BB8139548CB9}"/>
              </a:ext>
            </a:extLst>
          </p:cNvPr>
          <p:cNvSpPr>
            <a:spLocks noGrp="1"/>
          </p:cNvSpPr>
          <p:nvPr>
            <p:ph type="title"/>
          </p:nvPr>
        </p:nvSpPr>
        <p:spPr bwMode="auto">
          <a:xfrm>
            <a:off x="457200" y="274638"/>
            <a:ext cx="8229600" cy="557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sz="2800" b="1"/>
              <a:t>				</a:t>
            </a:r>
            <a:r>
              <a:rPr lang="en-US" altLang="en-US" sz="2800" b="1">
                <a:latin typeface="Times New Roman" panose="02020603050405020304" pitchFamily="18" charset="0"/>
                <a:cs typeface="Times New Roman" panose="02020603050405020304" pitchFamily="18" charset="0"/>
              </a:rPr>
              <a:t>Correcting Run-on sentences</a:t>
            </a:r>
            <a:br>
              <a:rPr lang="en-US" altLang="en-US" sz="2800" b="1">
                <a:latin typeface="Times New Roman" panose="02020603050405020304" pitchFamily="18" charset="0"/>
                <a:cs typeface="Times New Roman" panose="02020603050405020304" pitchFamily="18" charset="0"/>
              </a:rPr>
            </a:br>
            <a:br>
              <a:rPr lang="en-US" altLang="en-US" sz="2800" b="1">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Here are the four common ways of correcting Run-on sentences are:</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1. Use a period and a capital letter to separate sentences.</a:t>
            </a:r>
            <a:br>
              <a:rPr lang="en-US" altLang="en-US" sz="2400">
                <a:latin typeface="Times New Roman" panose="02020603050405020304" pitchFamily="18" charset="0"/>
                <a:cs typeface="Times New Roman" panose="02020603050405020304" pitchFamily="18" charset="0"/>
              </a:rPr>
            </a:br>
            <a:r>
              <a:rPr lang="en-US" altLang="en-US" sz="2400">
                <a:solidFill>
                  <a:srgbClr val="00B0F0"/>
                </a:solidFill>
                <a:latin typeface="Times New Roman" panose="02020603050405020304" pitchFamily="18" charset="0"/>
                <a:cs typeface="Times New Roman" panose="02020603050405020304" pitchFamily="18" charset="0"/>
              </a:rPr>
              <a:t>The bus stopped suddenly.  I found myself in an old man’s lap.</a:t>
            </a:r>
            <a:br>
              <a:rPr lang="en-US" altLang="en-US" sz="2400">
                <a:solidFill>
                  <a:srgbClr val="00B0F0"/>
                </a:solidFill>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2. Use a comma and a coordinating conjunction (FANBOYS)</a:t>
            </a:r>
            <a:br>
              <a:rPr lang="en-US" altLang="en-US" sz="2400">
                <a:latin typeface="Times New Roman" panose="02020603050405020304" pitchFamily="18" charset="0"/>
                <a:cs typeface="Times New Roman" panose="02020603050405020304" pitchFamily="18" charset="0"/>
              </a:rPr>
            </a:br>
            <a:r>
              <a:rPr lang="en-US" altLang="en-US" sz="2400">
                <a:solidFill>
                  <a:srgbClr val="00B0F0"/>
                </a:solidFill>
                <a:latin typeface="Times New Roman" panose="02020603050405020304" pitchFamily="18" charset="0"/>
                <a:cs typeface="Times New Roman" panose="02020603050405020304" pitchFamily="18" charset="0"/>
              </a:rPr>
              <a:t>The bus stopped suddenly, and I found myself in an old man’s lap.</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3. Use a semicolon to connect the two thoughts. </a:t>
            </a:r>
            <a:br>
              <a:rPr lang="en-US" altLang="en-US" sz="2400">
                <a:latin typeface="Times New Roman" panose="02020603050405020304" pitchFamily="18" charset="0"/>
                <a:cs typeface="Times New Roman" panose="02020603050405020304" pitchFamily="18" charset="0"/>
              </a:rPr>
            </a:br>
            <a:r>
              <a:rPr lang="en-US" altLang="en-US" sz="2400">
                <a:solidFill>
                  <a:srgbClr val="00B0F0"/>
                </a:solidFill>
                <a:latin typeface="Times New Roman" panose="02020603050405020304" pitchFamily="18" charset="0"/>
                <a:cs typeface="Times New Roman" panose="02020603050405020304" pitchFamily="18" charset="0"/>
              </a:rPr>
              <a:t>The bus stopped suddenly; I found myself in an old man’s lap</a:t>
            </a:r>
            <a:r>
              <a:rPr lang="en-US" altLang="en-US" sz="2800">
                <a:solidFill>
                  <a:srgbClr val="00B0F0"/>
                </a:solidFill>
                <a:latin typeface="Times New Roman" panose="02020603050405020304" pitchFamily="18" charset="0"/>
                <a:cs typeface="Times New Roman" panose="02020603050405020304" pitchFamily="18" charset="0"/>
              </a:rPr>
              <a:t>.</a:t>
            </a:r>
            <a:br>
              <a:rPr lang="en-US" altLang="en-US" sz="2800">
                <a:solidFill>
                  <a:srgbClr val="00B0F0"/>
                </a:solidFill>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4. Use subordinating conjunction to join the two thoughts</a:t>
            </a:r>
            <a:r>
              <a:rPr lang="en-US" altLang="en-US" sz="2800">
                <a:latin typeface="Times New Roman" panose="02020603050405020304" pitchFamily="18" charset="0"/>
                <a:cs typeface="Times New Roman" panose="02020603050405020304" pitchFamily="18" charset="0"/>
              </a:rPr>
              <a:t>. </a:t>
            </a:r>
            <a:br>
              <a:rPr lang="en-US" altLang="en-US" sz="2800">
                <a:latin typeface="Times New Roman" panose="02020603050405020304" pitchFamily="18" charset="0"/>
                <a:cs typeface="Times New Roman" panose="02020603050405020304" pitchFamily="18" charset="0"/>
              </a:rPr>
            </a:br>
            <a:r>
              <a:rPr lang="en-US" altLang="en-US" sz="2400">
                <a:solidFill>
                  <a:srgbClr val="00B0F0"/>
                </a:solidFill>
                <a:latin typeface="Times New Roman" panose="02020603050405020304" pitchFamily="18" charset="0"/>
                <a:cs typeface="Times New Roman" panose="02020603050405020304" pitchFamily="18" charset="0"/>
              </a:rPr>
              <a:t>When</a:t>
            </a:r>
            <a:r>
              <a:rPr lang="en-US" altLang="en-US" sz="2800">
                <a:latin typeface="Times New Roman" panose="02020603050405020304" pitchFamily="18" charset="0"/>
                <a:cs typeface="Times New Roman" panose="02020603050405020304" pitchFamily="18" charset="0"/>
              </a:rPr>
              <a:t> </a:t>
            </a:r>
            <a:r>
              <a:rPr lang="en-US" altLang="en-US" sz="2400">
                <a:solidFill>
                  <a:srgbClr val="00B0F0"/>
                </a:solidFill>
                <a:latin typeface="Times New Roman" panose="02020603050405020304" pitchFamily="18" charset="0"/>
                <a:cs typeface="Times New Roman" panose="02020603050405020304" pitchFamily="18" charset="0"/>
              </a:rPr>
              <a:t>the bus stopped suddenly, I found myself in an old man’s lap.</a:t>
            </a:r>
            <a:br>
              <a:rPr lang="en-US" altLang="en-US" sz="2400">
                <a:latin typeface="Times New Roman" panose="02020603050405020304" pitchFamily="18" charset="0"/>
                <a:cs typeface="Times New Roman" panose="02020603050405020304" pitchFamily="18" charset="0"/>
              </a:rPr>
            </a:br>
            <a:br>
              <a:rPr lang="en-US" altLang="en-US">
                <a:latin typeface="Times New Roman" panose="02020603050405020304" pitchFamily="18" charset="0"/>
                <a:cs typeface="Times New Roman" panose="02020603050405020304" pitchFamily="18" charset="0"/>
              </a:rPr>
            </a:br>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226B7B34-53EA-49C0-A694-BB6A3C92FAB3}"/>
              </a:ext>
            </a:extLst>
          </p:cNvPr>
          <p:cNvSpPr>
            <a:spLocks noGrp="1"/>
          </p:cNvSpPr>
          <p:nvPr>
            <p:ph type="title"/>
          </p:nvPr>
        </p:nvSpPr>
        <p:spPr bwMode="auto">
          <a:xfrm>
            <a:off x="0" y="-19050"/>
            <a:ext cx="9031288" cy="495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sz="2800" b="1"/>
              <a:t>	</a:t>
            </a:r>
            <a:r>
              <a:rPr lang="en-US" altLang="en-US" sz="2800" b="1">
                <a:latin typeface="Times New Roman" panose="02020603050405020304" pitchFamily="18" charset="0"/>
                <a:cs typeface="Times New Roman" panose="02020603050405020304" pitchFamily="18" charset="0"/>
              </a:rPr>
              <a:t>					  Activity</a:t>
            </a:r>
            <a:br>
              <a:rPr lang="en-US" altLang="en-US" sz="2800" b="1">
                <a:latin typeface="Times New Roman" panose="02020603050405020304" pitchFamily="18" charset="0"/>
                <a:cs typeface="Times New Roman" panose="02020603050405020304" pitchFamily="18" charset="0"/>
              </a:rPr>
            </a:br>
            <a:r>
              <a:rPr lang="en-US" altLang="en-US" sz="2400" b="1" i="1">
                <a:latin typeface="Times New Roman" panose="02020603050405020304" pitchFamily="18" charset="0"/>
                <a:cs typeface="Times New Roman" panose="02020603050405020304" pitchFamily="18" charset="0"/>
              </a:rPr>
              <a:t>Read the following sentences and correct all run-on errors.</a:t>
            </a:r>
            <a:br>
              <a:rPr lang="en-US" altLang="en-US" sz="2800" b="1">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1. </a:t>
            </a:r>
            <a:r>
              <a:rPr lang="en-US" altLang="en-US" sz="2800" b="1">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The flower is the most important part of a plant it contains the seeds 	that enable the plant to reproduce.</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2. Since I got my smart phone, I spent too much time texting my friends 	I hardly ever send e-mail anymore.</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3. Charles peered into the microscope he saw only his own eyelashes.</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4. Our science class is working on a weather project with students from 	Russia we communicate by computer almost every day.</a:t>
            </a:r>
            <a:br>
              <a:rPr lang="en-US" altLang="en-US" sz="2400">
                <a:latin typeface="Times New Roman" panose="02020603050405020304" pitchFamily="18" charset="0"/>
                <a:cs typeface="Times New Roman" panose="02020603050405020304" pitchFamily="18" charset="0"/>
              </a:rPr>
            </a:br>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9FE2F634-EE4A-4187-AFAE-3E6E7286FB55}"/>
              </a:ext>
            </a:extLst>
          </p:cNvPr>
          <p:cNvSpPr>
            <a:spLocks noGrp="1" noChangeArrowheads="1"/>
          </p:cNvSpPr>
          <p:nvPr>
            <p:ph type="title"/>
          </p:nvPr>
        </p:nvSpPr>
        <p:spPr bwMode="auto">
          <a:xfrm>
            <a:off x="457200" y="274638"/>
            <a:ext cx="8229600" cy="40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r>
              <a:rPr lang="en-US" altLang="en-US" sz="2800" b="1"/>
              <a:t>Activity </a:t>
            </a:r>
            <a:br>
              <a:rPr lang="en-US" altLang="en-US" sz="2800" b="1"/>
            </a:br>
            <a:r>
              <a:rPr lang="en-US" altLang="en-US" sz="2400" b="1" i="1"/>
              <a:t>Edit the following paragraph for run-on and comma splices.</a:t>
            </a:r>
            <a:r>
              <a:rPr lang="en-US" altLang="en-US" sz="2400" i="1"/>
              <a:t> </a:t>
            </a:r>
            <a:br>
              <a:rPr lang="en-US" altLang="en-US" sz="2400"/>
            </a:br>
            <a:r>
              <a:rPr lang="en-US" altLang="en-US" sz="2400" i="1">
                <a:latin typeface="Times New Roman" panose="02020603050405020304" pitchFamily="18" charset="0"/>
                <a:cs typeface="Times New Roman" panose="02020603050405020304" pitchFamily="18" charset="0"/>
              </a:rPr>
              <a:t>Choosing a career is difficult I an torn between two fields. My best grades have been in math classes and my father wants me to be an accountant. Accountants make good salary in addition, they are always in demand. My uncle is an accountant and has found good jobs in four exciting cities. I would like the security and opportunity of such employment on the other hand, I dream of a different career. I have been working at a restaurant for four years as a result, I have learned about inner workings of the restaurant business. The job is tough nevertheless, I would love to have my own restaurant. Everyone warns me about the huge financial risks and long hours yet these challenges can be exciting. Someday I will have to choose between a risky venture in the restaurant business and a safe, well-paying career in accounting.</a:t>
            </a:r>
            <a:br>
              <a:rPr lang="en-US" altLang="en-US" sz="2400" i="1">
                <a:latin typeface="Times New Roman" panose="02020603050405020304" pitchFamily="18" charset="0"/>
                <a:cs typeface="Times New Roman" panose="02020603050405020304" pitchFamily="18" charset="0"/>
              </a:rPr>
            </a:br>
            <a:br>
              <a:rPr lang="en-US" altLang="en-US" sz="2800"/>
            </a:br>
            <a:endParaRPr lang="en-US" altLang="en-US" sz="2800" b="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30BC0BC3-4D04-4EA3-96AB-C29F53E6C29D}"/>
              </a:ext>
            </a:extLst>
          </p:cNvPr>
          <p:cNvSpPr>
            <a:spLocks noGrp="1"/>
          </p:cNvSpPr>
          <p:nvPr>
            <p:ph type="title"/>
          </p:nvPr>
        </p:nvSpPr>
        <p:spPr bwMode="auto">
          <a:xfrm>
            <a:off x="457200" y="274638"/>
            <a:ext cx="8229600" cy="519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sz="2800" b="1"/>
              <a:t>				</a:t>
            </a:r>
            <a:r>
              <a:rPr lang="en-US" altLang="en-US" sz="2800" b="1">
                <a:latin typeface="Times New Roman" panose="02020603050405020304" pitchFamily="18" charset="0"/>
                <a:cs typeface="Times New Roman" panose="02020603050405020304" pitchFamily="18" charset="0"/>
              </a:rPr>
              <a:t>		PARALLELISM</a:t>
            </a:r>
            <a:r>
              <a:rPr lang="en-US" altLang="en-US" sz="2800">
                <a:latin typeface="Times New Roman" panose="02020603050405020304" pitchFamily="18" charset="0"/>
                <a:cs typeface="Times New Roman" panose="02020603050405020304" pitchFamily="18" charset="0"/>
              </a:rPr>
              <a:t> </a:t>
            </a:r>
            <a:br>
              <a:rPr lang="en-US" altLang="en-US" sz="2800">
                <a:latin typeface="Times New Roman" panose="02020603050405020304" pitchFamily="18" charset="0"/>
                <a:cs typeface="Times New Roman" panose="02020603050405020304" pitchFamily="18" charset="0"/>
              </a:rPr>
            </a:br>
            <a:br>
              <a:rPr lang="en-US" altLang="en-US" sz="28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Parallelism is phenomenon which means that items in a series must be parallel or balanced. That’s items arranged in series must be of the same grammatical category; </a:t>
            </a:r>
            <a:r>
              <a:rPr lang="en-US" altLang="en-US" sz="2400" b="1">
                <a:latin typeface="Times New Roman" panose="02020603050405020304" pitchFamily="18" charset="0"/>
                <a:cs typeface="Times New Roman" panose="02020603050405020304" pitchFamily="18" charset="0"/>
              </a:rPr>
              <a:t>noun, verb</a:t>
            </a:r>
            <a:r>
              <a:rPr lang="en-US" altLang="en-US" sz="2400">
                <a:latin typeface="Times New Roman" panose="02020603050405020304" pitchFamily="18" charset="0"/>
                <a:cs typeface="Times New Roman" panose="02020603050405020304" pitchFamily="18" charset="0"/>
              </a:rPr>
              <a:t>, etc., same grammatical form in terms of number; </a:t>
            </a:r>
            <a:r>
              <a:rPr lang="en-US" altLang="en-US" sz="2400" b="1">
                <a:latin typeface="Times New Roman" panose="02020603050405020304" pitchFamily="18" charset="0"/>
                <a:cs typeface="Times New Roman" panose="02020603050405020304" pitchFamily="18" charset="0"/>
              </a:rPr>
              <a:t>singular and plural</a:t>
            </a:r>
            <a:r>
              <a:rPr lang="en-US" altLang="en-US" sz="2400">
                <a:latin typeface="Times New Roman" panose="02020603050405020304" pitchFamily="18" charset="0"/>
                <a:cs typeface="Times New Roman" panose="02020603050405020304" pitchFamily="18" charset="0"/>
              </a:rPr>
              <a:t>, aspect; </a:t>
            </a:r>
            <a:r>
              <a:rPr lang="en-US" altLang="en-US" sz="2400" b="1">
                <a:latin typeface="Times New Roman" panose="02020603050405020304" pitchFamily="18" charset="0"/>
                <a:cs typeface="Times New Roman" panose="02020603050405020304" pitchFamily="18" charset="0"/>
              </a:rPr>
              <a:t>progressive and perfective</a:t>
            </a:r>
            <a:r>
              <a:rPr lang="en-US" altLang="en-US" sz="2400">
                <a:latin typeface="Times New Roman" panose="02020603050405020304" pitchFamily="18" charset="0"/>
                <a:cs typeface="Times New Roman" panose="02020603050405020304" pitchFamily="18" charset="0"/>
              </a:rPr>
              <a:t>, voice; </a:t>
            </a:r>
            <a:r>
              <a:rPr lang="en-US" altLang="en-US" sz="2400" b="1">
                <a:latin typeface="Times New Roman" panose="02020603050405020304" pitchFamily="18" charset="0"/>
                <a:cs typeface="Times New Roman" panose="02020603050405020304" pitchFamily="18" charset="0"/>
              </a:rPr>
              <a:t>active and passive</a:t>
            </a:r>
            <a:r>
              <a:rPr lang="en-US" altLang="en-US" sz="2400">
                <a:latin typeface="Times New Roman" panose="02020603050405020304" pitchFamily="18" charset="0"/>
                <a:cs typeface="Times New Roman" panose="02020603050405020304" pitchFamily="18" charset="0"/>
              </a:rPr>
              <a:t>, etc. and must perform the same grammatical function. </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For example: </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1. Dancing, singing and writing are my hobbies.</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2. To dance, to sing and to write are my hobbies.</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From these examples, you can see that parallelism involves matching the structures of parts of sentences</a:t>
            </a:r>
            <a:r>
              <a:rPr lang="en-US" altLang="en-US" sz="2400"/>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EE3CC306-A305-4A77-8BC6-E38C886EC7E1}"/>
              </a:ext>
            </a:extLst>
          </p:cNvPr>
          <p:cNvSpPr>
            <a:spLocks noGrp="1" noChangeArrowheads="1"/>
          </p:cNvSpPr>
          <p:nvPr>
            <p:ph type="title"/>
          </p:nvPr>
        </p:nvSpPr>
        <p:spPr bwMode="auto">
          <a:xfrm>
            <a:off x="457200" y="274638"/>
            <a:ext cx="8229600" cy="546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sz="2800" b="1"/>
              <a:t>			</a:t>
            </a:r>
            <a:r>
              <a:rPr lang="en-US" altLang="en-US" sz="2800" b="1">
                <a:latin typeface="Times New Roman" panose="02020603050405020304" pitchFamily="18" charset="0"/>
                <a:cs typeface="Times New Roman" panose="02020603050405020304" pitchFamily="18" charset="0"/>
              </a:rPr>
              <a:t>	FAULTY PARALLELISM</a:t>
            </a:r>
            <a:br>
              <a:rPr lang="en-US" altLang="en-US" sz="2800" b="1">
                <a:latin typeface="Times New Roman" panose="02020603050405020304" pitchFamily="18" charset="0"/>
                <a:cs typeface="Times New Roman" panose="02020603050405020304" pitchFamily="18" charset="0"/>
              </a:rPr>
            </a:br>
            <a:br>
              <a:rPr lang="en-US" altLang="en-US" sz="2800" b="1">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Faulty parallelism arises when the items arranged in series are different grammatical forms and functions.</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For example:</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1. Of all the sports I’ve played, I prefer </a:t>
            </a:r>
            <a:r>
              <a:rPr lang="en-US" altLang="en-US" sz="2800" b="1" i="1">
                <a:latin typeface="Times New Roman" panose="02020603050405020304" pitchFamily="18" charset="0"/>
                <a:cs typeface="Times New Roman" panose="02020603050405020304" pitchFamily="18" charset="0"/>
              </a:rPr>
              <a:t>tennis, handball, and playing golf.</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2. He is a good choice for manager because he </a:t>
            </a:r>
            <a:r>
              <a:rPr lang="en-US" altLang="en-US" sz="2800" b="1" i="1">
                <a:latin typeface="Times New Roman" panose="02020603050405020304" pitchFamily="18" charset="0"/>
                <a:cs typeface="Times New Roman" panose="02020603050405020304" pitchFamily="18" charset="0"/>
              </a:rPr>
              <a:t>works hard, he keeps calm and well-liked.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C8AA6BAF-A733-4702-9B16-FD385280F8FB}"/>
              </a:ext>
            </a:extLst>
          </p:cNvPr>
          <p:cNvSpPr>
            <a:spLocks noGrp="1" noChangeArrowheads="1"/>
          </p:cNvSpPr>
          <p:nvPr>
            <p:ph type="title"/>
          </p:nvPr>
        </p:nvSpPr>
        <p:spPr bwMode="auto">
          <a:xfrm>
            <a:off x="457200" y="274638"/>
            <a:ext cx="8229600" cy="527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GB" altLang="en-US" sz="2800" b="1"/>
              <a:t>					</a:t>
            </a:r>
            <a:r>
              <a:rPr lang="en-GB" altLang="en-US" sz="2800" b="1">
                <a:latin typeface="Times New Roman" panose="02020603050405020304" pitchFamily="18" charset="0"/>
                <a:cs typeface="Times New Roman" panose="02020603050405020304" pitchFamily="18" charset="0"/>
              </a:rPr>
              <a:t>Shift constructions</a:t>
            </a:r>
            <a:br>
              <a:rPr lang="en-GB" altLang="en-US" sz="2800" b="1">
                <a:latin typeface="Times New Roman" panose="02020603050405020304" pitchFamily="18" charset="0"/>
                <a:cs typeface="Times New Roman" panose="02020603050405020304" pitchFamily="18" charset="0"/>
              </a:rPr>
            </a:br>
            <a:r>
              <a:rPr lang="en-GB" altLang="en-US" sz="2800">
                <a:latin typeface="Times New Roman" panose="02020603050405020304" pitchFamily="18" charset="0"/>
                <a:cs typeface="Times New Roman" panose="02020603050405020304" pitchFamily="18" charset="0"/>
              </a:rPr>
              <a:t>A shift construction is example of faulty parallelism</a:t>
            </a:r>
            <a:r>
              <a:rPr lang="en-GB" altLang="en-US" sz="2800" b="1">
                <a:latin typeface="Times New Roman" panose="02020603050405020304" pitchFamily="18" charset="0"/>
                <a:cs typeface="Times New Roman" panose="02020603050405020304" pitchFamily="18" charset="0"/>
              </a:rPr>
              <a:t>. </a:t>
            </a:r>
            <a:r>
              <a:rPr lang="en-GB" altLang="en-US" sz="2800">
                <a:latin typeface="Times New Roman" panose="02020603050405020304" pitchFamily="18" charset="0"/>
                <a:cs typeface="Times New Roman" panose="02020603050405020304" pitchFamily="18" charset="0"/>
              </a:rPr>
              <a:t>A</a:t>
            </a:r>
            <a:r>
              <a:rPr lang="en-GB" altLang="en-US" sz="2800" b="1">
                <a:latin typeface="Times New Roman" panose="02020603050405020304" pitchFamily="18" charset="0"/>
                <a:cs typeface="Times New Roman" panose="02020603050405020304" pitchFamily="18" charset="0"/>
              </a:rPr>
              <a:t> shift </a:t>
            </a:r>
            <a:r>
              <a:rPr lang="en-GB" altLang="en-US" sz="2800">
                <a:latin typeface="Times New Roman" panose="02020603050405020304" pitchFamily="18" charset="0"/>
                <a:cs typeface="Times New Roman" panose="02020603050405020304" pitchFamily="18" charset="0"/>
              </a:rPr>
              <a:t>is a sudden, unexpected change in point of view, verb tense, voice, or level of diction that may confuse your readers. Consider this text.</a:t>
            </a:r>
            <a:br>
              <a:rPr lang="en-GB" altLang="en-US" sz="2800">
                <a:latin typeface="Times New Roman" panose="02020603050405020304" pitchFamily="18" charset="0"/>
                <a:cs typeface="Times New Roman" panose="02020603050405020304" pitchFamily="18" charset="0"/>
              </a:rPr>
            </a:br>
            <a:br>
              <a:rPr lang="en-GB" altLang="en-US" sz="2800">
                <a:latin typeface="Times New Roman" panose="02020603050405020304" pitchFamily="18" charset="0"/>
                <a:cs typeface="Times New Roman" panose="02020603050405020304" pitchFamily="18" charset="0"/>
              </a:rPr>
            </a:br>
            <a:r>
              <a:rPr lang="en-GB" altLang="en-US" sz="2800" i="1">
                <a:latin typeface="Times New Roman" panose="02020603050405020304" pitchFamily="18" charset="0"/>
                <a:cs typeface="Times New Roman" panose="02020603050405020304" pitchFamily="18" charset="0"/>
              </a:rPr>
              <a:t>A </a:t>
            </a:r>
            <a:r>
              <a:rPr lang="en-GB" altLang="en-US" sz="2800" i="1" u="sng">
                <a:latin typeface="Times New Roman" panose="02020603050405020304" pitchFamily="18" charset="0"/>
                <a:cs typeface="Times New Roman" panose="02020603050405020304" pitchFamily="18" charset="0"/>
              </a:rPr>
              <a:t>bank</a:t>
            </a:r>
            <a:r>
              <a:rPr lang="en-GB" altLang="en-US" sz="2800" i="1">
                <a:latin typeface="Times New Roman" panose="02020603050405020304" pitchFamily="18" charset="0"/>
                <a:cs typeface="Times New Roman" panose="02020603050405020304" pitchFamily="18" charset="0"/>
              </a:rPr>
              <a:t> commonly </a:t>
            </a:r>
            <a:r>
              <a:rPr lang="en-GB" altLang="en-US" sz="2800" i="1" u="sng">
                <a:latin typeface="Times New Roman" panose="02020603050405020304" pitchFamily="18" charset="0"/>
                <a:cs typeface="Times New Roman" panose="02020603050405020304" pitchFamily="18" charset="0"/>
              </a:rPr>
              <a:t>owes</a:t>
            </a:r>
            <a:r>
              <a:rPr lang="en-GB" altLang="en-US" sz="2800" i="1">
                <a:latin typeface="Times New Roman" panose="02020603050405020304" pitchFamily="18" charset="0"/>
                <a:cs typeface="Times New Roman" panose="02020603050405020304" pitchFamily="18" charset="0"/>
              </a:rPr>
              <a:t> more to its customers that </a:t>
            </a:r>
            <a:r>
              <a:rPr lang="en-GB" altLang="en-US" sz="2800" i="1" u="sng">
                <a:latin typeface="Times New Roman" panose="02020603050405020304" pitchFamily="18" charset="0"/>
                <a:cs typeface="Times New Roman" panose="02020603050405020304" pitchFamily="18" charset="0"/>
              </a:rPr>
              <a:t>is held</a:t>
            </a:r>
            <a:r>
              <a:rPr lang="en-GB" altLang="en-US" sz="2800" i="1">
                <a:latin typeface="Times New Roman" panose="02020603050405020304" pitchFamily="18" charset="0"/>
                <a:cs typeface="Times New Roman" panose="02020603050405020304" pitchFamily="18" charset="0"/>
              </a:rPr>
              <a:t> in reserve. </a:t>
            </a:r>
            <a:r>
              <a:rPr lang="en-GB" altLang="en-US" sz="2800" i="1" u="sng">
                <a:latin typeface="Times New Roman" panose="02020603050405020304" pitchFamily="18" charset="0"/>
                <a:cs typeface="Times New Roman" panose="02020603050405020304" pitchFamily="18" charset="0"/>
              </a:rPr>
              <a:t>They</a:t>
            </a:r>
            <a:r>
              <a:rPr lang="en-GB" altLang="en-US" sz="2800" i="1">
                <a:latin typeface="Times New Roman" panose="02020603050405020304" pitchFamily="18" charset="0"/>
                <a:cs typeface="Times New Roman" panose="02020603050405020304" pitchFamily="18" charset="0"/>
              </a:rPr>
              <a:t> kept enough assets to meet reasonable withdrawals, but panicked </a:t>
            </a:r>
            <a:r>
              <a:rPr lang="en-GB" altLang="en-US" sz="2800" i="1" u="sng">
                <a:latin typeface="Times New Roman" panose="02020603050405020304" pitchFamily="18" charset="0"/>
                <a:cs typeface="Times New Roman" panose="02020603050405020304" pitchFamily="18" charset="0"/>
              </a:rPr>
              <a:t>customers</a:t>
            </a:r>
            <a:r>
              <a:rPr lang="en-GB" altLang="en-US" sz="2800" i="1">
                <a:latin typeface="Times New Roman" panose="02020603050405020304" pitchFamily="18" charset="0"/>
                <a:cs typeface="Times New Roman" panose="02020603050405020304" pitchFamily="18" charset="0"/>
              </a:rPr>
              <a:t> may demand all their deposits. Then </a:t>
            </a:r>
            <a:r>
              <a:rPr lang="en-GB" altLang="en-US" sz="2800" i="1" u="sng">
                <a:latin typeface="Times New Roman" panose="02020603050405020304" pitchFamily="18" charset="0"/>
                <a:cs typeface="Times New Roman" panose="02020603050405020304" pitchFamily="18" charset="0"/>
              </a:rPr>
              <a:t>demand</a:t>
            </a:r>
            <a:r>
              <a:rPr lang="en-GB" altLang="en-US" sz="2800" i="1">
                <a:latin typeface="Times New Roman" panose="02020603050405020304" pitchFamily="18" charset="0"/>
                <a:cs typeface="Times New Roman" panose="02020603050405020304" pitchFamily="18" charset="0"/>
              </a:rPr>
              <a:t> </a:t>
            </a:r>
            <a:r>
              <a:rPr lang="en-GB" altLang="en-US" sz="2800" i="1" u="sng">
                <a:latin typeface="Times New Roman" panose="02020603050405020304" pitchFamily="18" charset="0"/>
                <a:cs typeface="Times New Roman" panose="02020603050405020304" pitchFamily="18" charset="0"/>
              </a:rPr>
              <a:t>will</a:t>
            </a:r>
            <a:r>
              <a:rPr lang="en-GB" altLang="en-US" sz="2800" i="1">
                <a:latin typeface="Times New Roman" panose="02020603050405020304" pitchFamily="18" charset="0"/>
                <a:cs typeface="Times New Roman" panose="02020603050405020304" pitchFamily="18" charset="0"/>
              </a:rPr>
              <a:t> </a:t>
            </a:r>
            <a:r>
              <a:rPr lang="en-GB" altLang="en-US" sz="2800" i="1" u="sng">
                <a:latin typeface="Times New Roman" panose="02020603050405020304" pitchFamily="18" charset="0"/>
                <a:cs typeface="Times New Roman" panose="02020603050405020304" pitchFamily="18" charset="0"/>
              </a:rPr>
              <a:t>exceed</a:t>
            </a:r>
            <a:r>
              <a:rPr lang="en-GB" altLang="en-US" sz="2800" i="1">
                <a:latin typeface="Times New Roman" panose="02020603050405020304" pitchFamily="18" charset="0"/>
                <a:cs typeface="Times New Roman" panose="02020603050405020304" pitchFamily="18" charset="0"/>
              </a:rPr>
              <a:t> </a:t>
            </a:r>
            <a:r>
              <a:rPr lang="en-GB" altLang="en-US" sz="2800" i="1" u="sng">
                <a:latin typeface="Times New Roman" panose="02020603050405020304" pitchFamily="18" charset="0"/>
                <a:cs typeface="Times New Roman" panose="02020603050405020304" pitchFamily="18" charset="0"/>
              </a:rPr>
              <a:t>supplies</a:t>
            </a:r>
            <a:r>
              <a:rPr lang="en-GB" altLang="en-US" sz="2800" i="1">
                <a:latin typeface="Times New Roman" panose="02020603050405020304" pitchFamily="18" charset="0"/>
                <a:cs typeface="Times New Roman" panose="02020603050405020304" pitchFamily="18" charset="0"/>
              </a:rPr>
              <a:t>, and </a:t>
            </a:r>
            <a:r>
              <a:rPr lang="en-GB" altLang="en-US" sz="2800" i="1" u="sng">
                <a:latin typeface="Times New Roman" panose="02020603050405020304" pitchFamily="18" charset="0"/>
                <a:cs typeface="Times New Roman" panose="02020603050405020304" pitchFamily="18" charset="0"/>
              </a:rPr>
              <a:t>banks failed</a:t>
            </a:r>
            <a:r>
              <a:rPr lang="en-GB" altLang="en-US" sz="2800" i="1">
                <a:latin typeface="Times New Roman" panose="02020603050405020304" pitchFamily="18" charset="0"/>
                <a:cs typeface="Times New Roman" panose="02020603050405020304" pitchFamily="18" charset="0"/>
              </a:rPr>
              <a:t>. These days, </a:t>
            </a:r>
            <a:r>
              <a:rPr lang="en-GB" altLang="en-US" sz="2800" i="1" u="sng">
                <a:latin typeface="Times New Roman" panose="02020603050405020304" pitchFamily="18" charset="0"/>
                <a:cs typeface="Times New Roman" panose="02020603050405020304" pitchFamily="18" charset="0"/>
              </a:rPr>
              <a:t>a person’s</a:t>
            </a:r>
            <a:r>
              <a:rPr lang="en-GB" altLang="en-US" sz="2800" i="1">
                <a:latin typeface="Times New Roman" panose="02020603050405020304" pitchFamily="18" charset="0"/>
                <a:cs typeface="Times New Roman" panose="02020603050405020304" pitchFamily="18" charset="0"/>
              </a:rPr>
              <a:t> losses are not likely to be great because the government insures </a:t>
            </a:r>
            <a:r>
              <a:rPr lang="en-GB" altLang="en-US" sz="2800" i="1" u="sng">
                <a:latin typeface="Times New Roman" panose="02020603050405020304" pitchFamily="18" charset="0"/>
                <a:cs typeface="Times New Roman" panose="02020603050405020304" pitchFamily="18" charset="0"/>
              </a:rPr>
              <a:t>your</a:t>
            </a:r>
            <a:r>
              <a:rPr lang="en-GB" altLang="en-US" sz="2800" i="1">
                <a:latin typeface="Times New Roman" panose="02020603050405020304" pitchFamily="18" charset="0"/>
                <a:cs typeface="Times New Roman" panose="02020603050405020304" pitchFamily="18" charset="0"/>
              </a:rPr>
              <a:t> deposits</a:t>
            </a:r>
            <a:r>
              <a:rPr lang="en-GB" altLang="en-US" sz="2800">
                <a:latin typeface="Times New Roman" panose="02020603050405020304" pitchFamily="18" charset="0"/>
                <a:cs typeface="Times New Roman" panose="02020603050405020304" pitchFamily="18" charset="0"/>
              </a:rPr>
              <a:t>.</a:t>
            </a:r>
            <a:br>
              <a:rPr lang="en-US" altLang="en-US" sz="2800">
                <a:latin typeface="Times New Roman" panose="02020603050405020304" pitchFamily="18" charset="0"/>
                <a:cs typeface="Times New Roman" panose="02020603050405020304" pitchFamily="18" charset="0"/>
              </a:rPr>
            </a:br>
            <a:br>
              <a:rPr lang="en-US" altLang="en-US" sz="2800" b="1"/>
            </a:br>
            <a:endParaRPr lang="en-US" altLang="en-US" sz="2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94DAEBA1-3557-4008-97A2-D299038368A5}"/>
              </a:ext>
            </a:extLst>
          </p:cNvPr>
          <p:cNvSpPr>
            <a:spLocks noGrp="1" noChangeArrowheads="1"/>
          </p:cNvSpPr>
          <p:nvPr>
            <p:ph type="title"/>
          </p:nvPr>
        </p:nvSpPr>
        <p:spPr bwMode="auto">
          <a:xfrm>
            <a:off x="457200" y="274638"/>
            <a:ext cx="8229600" cy="415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br>
              <a:rPr lang="en-US" altLang="en-US" sz="2800"/>
            </a:br>
            <a:r>
              <a:rPr lang="en-GB" altLang="en-US" sz="2800">
                <a:latin typeface="Times New Roman" panose="02020603050405020304" pitchFamily="18" charset="0"/>
                <a:cs typeface="Times New Roman" panose="02020603050405020304" pitchFamily="18" charset="0"/>
              </a:rPr>
              <a:t>Now, upon first reading, you may think that there is everything right with the short paragraph above but there are a lot of inconsistencies in the area of verb tense, person, and voice.  Consider the revised paragraph</a:t>
            </a:r>
            <a:br>
              <a:rPr lang="en-GB" altLang="en-US" sz="2800">
                <a:latin typeface="Times New Roman" panose="02020603050405020304" pitchFamily="18" charset="0"/>
                <a:cs typeface="Times New Roman" panose="02020603050405020304" pitchFamily="18" charset="0"/>
              </a:rPr>
            </a:br>
            <a:r>
              <a:rPr lang="en-GB" altLang="en-US" sz="2800">
                <a:latin typeface="Times New Roman" panose="02020603050405020304" pitchFamily="18" charset="0"/>
                <a:cs typeface="Times New Roman" panose="02020603050405020304" pitchFamily="18" charset="0"/>
              </a:rPr>
              <a:t> </a:t>
            </a:r>
            <a:br>
              <a:rPr lang="en-GB" altLang="en-US" sz="2800">
                <a:latin typeface="Times New Roman" panose="02020603050405020304" pitchFamily="18" charset="0"/>
                <a:cs typeface="Times New Roman" panose="02020603050405020304" pitchFamily="18" charset="0"/>
              </a:rPr>
            </a:br>
            <a:r>
              <a:rPr lang="en-GB" altLang="en-US" sz="2400" i="1">
                <a:latin typeface="Times New Roman" panose="02020603050405020304" pitchFamily="18" charset="0"/>
                <a:cs typeface="Times New Roman" panose="02020603050405020304" pitchFamily="18" charset="0"/>
              </a:rPr>
              <a:t>A bank commonly </a:t>
            </a:r>
            <a:r>
              <a:rPr lang="en-GB" altLang="en-US" sz="2400" i="1">
                <a:solidFill>
                  <a:srgbClr val="FF0000"/>
                </a:solidFill>
                <a:latin typeface="Times New Roman" panose="02020603050405020304" pitchFamily="18" charset="0"/>
                <a:cs typeface="Times New Roman" panose="02020603050405020304" pitchFamily="18" charset="0"/>
              </a:rPr>
              <a:t>owes</a:t>
            </a:r>
            <a:r>
              <a:rPr lang="en-GB" altLang="en-US" sz="2400" i="1">
                <a:latin typeface="Times New Roman" panose="02020603050405020304" pitchFamily="18" charset="0"/>
                <a:cs typeface="Times New Roman" panose="02020603050405020304" pitchFamily="18" charset="0"/>
              </a:rPr>
              <a:t> more to its customers that it </a:t>
            </a:r>
            <a:r>
              <a:rPr lang="en-GB" altLang="en-US" sz="2400" i="1">
                <a:solidFill>
                  <a:srgbClr val="FF0000"/>
                </a:solidFill>
                <a:latin typeface="Times New Roman" panose="02020603050405020304" pitchFamily="18" charset="0"/>
                <a:cs typeface="Times New Roman" panose="02020603050405020304" pitchFamily="18" charset="0"/>
              </a:rPr>
              <a:t>holds</a:t>
            </a:r>
            <a:r>
              <a:rPr lang="en-GB" altLang="en-US" sz="2400" i="1">
                <a:latin typeface="Times New Roman" panose="02020603050405020304" pitchFamily="18" charset="0"/>
                <a:cs typeface="Times New Roman" panose="02020603050405020304" pitchFamily="18" charset="0"/>
              </a:rPr>
              <a:t> in reserve. </a:t>
            </a:r>
            <a:r>
              <a:rPr lang="en-GB" altLang="en-US" sz="2400" i="1">
                <a:solidFill>
                  <a:srgbClr val="FF0000"/>
                </a:solidFill>
                <a:latin typeface="Times New Roman" panose="02020603050405020304" pitchFamily="18" charset="0"/>
                <a:cs typeface="Times New Roman" panose="02020603050405020304" pitchFamily="18" charset="0"/>
              </a:rPr>
              <a:t>It</a:t>
            </a:r>
            <a:r>
              <a:rPr lang="en-GB" altLang="en-US" sz="2400" i="1">
                <a:latin typeface="Times New Roman" panose="02020603050405020304" pitchFamily="18" charset="0"/>
                <a:cs typeface="Times New Roman" panose="02020603050405020304" pitchFamily="18" charset="0"/>
              </a:rPr>
              <a:t> </a:t>
            </a:r>
            <a:r>
              <a:rPr lang="en-GB" altLang="en-US" sz="2400" i="1">
                <a:solidFill>
                  <a:srgbClr val="FF0000"/>
                </a:solidFill>
                <a:latin typeface="Times New Roman" panose="02020603050405020304" pitchFamily="18" charset="0"/>
                <a:cs typeface="Times New Roman" panose="02020603050405020304" pitchFamily="18" charset="0"/>
              </a:rPr>
              <a:t>keeps</a:t>
            </a:r>
            <a:r>
              <a:rPr lang="en-GB" altLang="en-US" sz="2400" i="1">
                <a:latin typeface="Times New Roman" panose="02020603050405020304" pitchFamily="18" charset="0"/>
                <a:cs typeface="Times New Roman" panose="02020603050405020304" pitchFamily="18" charset="0"/>
              </a:rPr>
              <a:t> enough assets to meet reasonable withdrawals, but panicked customers may demand all their deposits. Then demands </a:t>
            </a:r>
            <a:r>
              <a:rPr lang="en-GB" altLang="en-US" sz="2400" i="1">
                <a:solidFill>
                  <a:srgbClr val="FF0000"/>
                </a:solidFill>
                <a:latin typeface="Times New Roman" panose="02020603050405020304" pitchFamily="18" charset="0"/>
                <a:cs typeface="Times New Roman" panose="02020603050405020304" pitchFamily="18" charset="0"/>
              </a:rPr>
              <a:t>will exceed </a:t>
            </a:r>
            <a:r>
              <a:rPr lang="en-GB" altLang="en-US" sz="2400" i="1">
                <a:latin typeface="Times New Roman" panose="02020603050405020304" pitchFamily="18" charset="0"/>
                <a:cs typeface="Times New Roman" panose="02020603050405020304" pitchFamily="18" charset="0"/>
              </a:rPr>
              <a:t>supplies, and the bank </a:t>
            </a:r>
            <a:r>
              <a:rPr lang="en-GB" altLang="en-US" sz="2400" i="1">
                <a:solidFill>
                  <a:srgbClr val="FF0000"/>
                </a:solidFill>
                <a:latin typeface="Times New Roman" panose="02020603050405020304" pitchFamily="18" charset="0"/>
                <a:cs typeface="Times New Roman" panose="02020603050405020304" pitchFamily="18" charset="0"/>
              </a:rPr>
              <a:t>will fail</a:t>
            </a:r>
            <a:r>
              <a:rPr lang="en-GB" altLang="en-US" sz="2400" i="1">
                <a:latin typeface="Times New Roman" panose="02020603050405020304" pitchFamily="18" charset="0"/>
                <a:cs typeface="Times New Roman" panose="02020603050405020304" pitchFamily="18" charset="0"/>
              </a:rPr>
              <a:t>. These days, the losses of customers are not likely to be great because the government insures </a:t>
            </a:r>
            <a:r>
              <a:rPr lang="en-GB" altLang="en-US" sz="2400" i="1">
                <a:solidFill>
                  <a:srgbClr val="FF0000"/>
                </a:solidFill>
                <a:latin typeface="Times New Roman" panose="02020603050405020304" pitchFamily="18" charset="0"/>
                <a:cs typeface="Times New Roman" panose="02020603050405020304" pitchFamily="18" charset="0"/>
              </a:rPr>
              <a:t>their</a:t>
            </a:r>
            <a:r>
              <a:rPr lang="en-GB" altLang="en-US" sz="2400" i="1">
                <a:latin typeface="Times New Roman" panose="02020603050405020304" pitchFamily="18" charset="0"/>
                <a:cs typeface="Times New Roman" panose="02020603050405020304" pitchFamily="18" charset="0"/>
              </a:rPr>
              <a:t> deposits.</a:t>
            </a:r>
            <a:br>
              <a:rPr lang="en-US" altLang="en-US" sz="2400" i="1">
                <a:latin typeface="Times New Roman" panose="02020603050405020304" pitchFamily="18" charset="0"/>
                <a:cs typeface="Times New Roman" panose="02020603050405020304" pitchFamily="18" charset="0"/>
              </a:rPr>
            </a:br>
            <a:br>
              <a:rPr lang="en-US" altLang="en-US" sz="2400" i="1">
                <a:latin typeface="Times New Roman" panose="02020603050405020304" pitchFamily="18" charset="0"/>
                <a:cs typeface="Times New Roman" panose="02020603050405020304" pitchFamily="18" charset="0"/>
              </a:rPr>
            </a:br>
            <a:endParaRPr lang="en-US" altLang="en-US" sz="2400" i="1">
              <a:latin typeface="Times New Roman" panose="02020603050405020304" pitchFamily="18" charset="0"/>
              <a:cs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71036ADB-7ABA-4C62-A69A-72B8D4730CB0}"/>
              </a:ext>
            </a:extLst>
          </p:cNvPr>
          <p:cNvSpPr>
            <a:spLocks noGrp="1" noChangeArrowheads="1"/>
          </p:cNvSpPr>
          <p:nvPr>
            <p:ph type="title"/>
          </p:nvPr>
        </p:nvSpPr>
        <p:spPr bwMode="auto">
          <a:xfrm>
            <a:off x="457200" y="274638"/>
            <a:ext cx="8229600" cy="527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GB" altLang="en-US" sz="2800" b="1"/>
              <a:t>					</a:t>
            </a:r>
            <a:r>
              <a:rPr lang="en-GB" altLang="en-US" sz="2800" b="1">
                <a:latin typeface="Times New Roman" panose="02020603050405020304" pitchFamily="18" charset="0"/>
                <a:cs typeface="Times New Roman" panose="02020603050405020304" pitchFamily="18" charset="0"/>
              </a:rPr>
              <a:t>Shifts in Person</a:t>
            </a:r>
            <a:br>
              <a:rPr lang="en-GB" altLang="en-US" sz="2800" b="1"/>
            </a:br>
            <a:br>
              <a:rPr lang="en-GB" altLang="en-US" sz="2800" b="1"/>
            </a:br>
            <a:r>
              <a:rPr lang="en-GB" altLang="en-US" sz="2400" b="1">
                <a:latin typeface="Times New Roman" panose="02020603050405020304" pitchFamily="18" charset="0"/>
                <a:cs typeface="Times New Roman" panose="02020603050405020304" pitchFamily="18" charset="0"/>
              </a:rPr>
              <a:t>Person</a:t>
            </a:r>
            <a:r>
              <a:rPr lang="en-GB" altLang="en-US" sz="2400">
                <a:latin typeface="Times New Roman" panose="02020603050405020304" pitchFamily="18" charset="0"/>
                <a:cs typeface="Times New Roman" panose="02020603050405020304" pitchFamily="18" charset="0"/>
              </a:rPr>
              <a:t> in grammar refers to the distinction among the person talking (first person), the person spoken to (second person), and the person, object, or concept being talked about (third person). </a:t>
            </a:r>
            <a:br>
              <a:rPr lang="en-GB" altLang="en-US" sz="2400">
                <a:latin typeface="Times New Roman" panose="02020603050405020304" pitchFamily="18" charset="0"/>
                <a:cs typeface="Times New Roman" panose="02020603050405020304" pitchFamily="18" charset="0"/>
              </a:rPr>
            </a:br>
            <a:br>
              <a:rPr lang="en-GB" altLang="en-US" sz="2400">
                <a:latin typeface="Times New Roman" panose="02020603050405020304" pitchFamily="18" charset="0"/>
                <a:cs typeface="Times New Roman" panose="02020603050405020304" pitchFamily="18" charset="0"/>
              </a:rPr>
            </a:br>
            <a:r>
              <a:rPr lang="en-GB" altLang="en-US" sz="2400">
                <a:latin typeface="Times New Roman" panose="02020603050405020304" pitchFamily="18" charset="0"/>
                <a:cs typeface="Times New Roman" panose="02020603050405020304" pitchFamily="18" charset="0"/>
              </a:rPr>
              <a:t>Most shifts in person occur because we can refer to people in general, including our readers, either in the third person ( </a:t>
            </a:r>
            <a:r>
              <a:rPr lang="en-GB" altLang="en-US" sz="2400" i="1">
                <a:latin typeface="Times New Roman" panose="02020603050405020304" pitchFamily="18" charset="0"/>
                <a:cs typeface="Times New Roman" panose="02020603050405020304" pitchFamily="18" charset="0"/>
              </a:rPr>
              <a:t>a person, one, people, they</a:t>
            </a:r>
            <a:r>
              <a:rPr lang="en-GB" altLang="en-US" sz="2400">
                <a:latin typeface="Times New Roman" panose="02020603050405020304" pitchFamily="18" charset="0"/>
                <a:cs typeface="Times New Roman" panose="02020603050405020304" pitchFamily="18" charset="0"/>
              </a:rPr>
              <a:t>) or in the second person (</a:t>
            </a:r>
            <a:r>
              <a:rPr lang="en-GB" altLang="en-US" sz="2400" i="1">
                <a:latin typeface="Times New Roman" panose="02020603050405020304" pitchFamily="18" charset="0"/>
                <a:cs typeface="Times New Roman" panose="02020603050405020304" pitchFamily="18" charset="0"/>
              </a:rPr>
              <a:t>you</a:t>
            </a:r>
            <a:r>
              <a:rPr lang="en-GB" altLang="en-US" sz="2400">
                <a:latin typeface="Times New Roman" panose="02020603050405020304" pitchFamily="18" charset="0"/>
                <a:cs typeface="Times New Roman" panose="02020603050405020304" pitchFamily="18" charset="0"/>
              </a:rPr>
              <a:t>). Person shows the writer’s point of view.</a:t>
            </a:r>
            <a:br>
              <a:rPr lang="en-GB" altLang="en-US" sz="2400">
                <a:latin typeface="Times New Roman" panose="02020603050405020304" pitchFamily="18" charset="0"/>
                <a:cs typeface="Times New Roman" panose="02020603050405020304" pitchFamily="18" charset="0"/>
              </a:rPr>
            </a:br>
            <a:br>
              <a:rPr lang="en-GB" altLang="en-US" sz="2400">
                <a:latin typeface="Times New Roman" panose="02020603050405020304" pitchFamily="18" charset="0"/>
                <a:cs typeface="Times New Roman" panose="02020603050405020304" pitchFamily="18" charset="0"/>
              </a:rPr>
            </a:br>
            <a:r>
              <a:rPr lang="en-GB" altLang="en-US" sz="2400">
                <a:latin typeface="Times New Roman" panose="02020603050405020304" pitchFamily="18" charset="0"/>
                <a:cs typeface="Times New Roman" panose="02020603050405020304" pitchFamily="18" charset="0"/>
              </a:rPr>
              <a:t>The following examples that share the same meaning but written from different points of view.</a:t>
            </a:r>
            <a:br>
              <a:rPr lang="en-US" altLang="en-US" sz="2400">
                <a:latin typeface="Times New Roman" panose="02020603050405020304" pitchFamily="18" charset="0"/>
                <a:cs typeface="Times New Roman" panose="02020603050405020304" pitchFamily="18" charset="0"/>
              </a:rPr>
            </a:br>
            <a:br>
              <a:rPr lang="en-US" altLang="en-US" sz="2400" b="1">
                <a:latin typeface="Times New Roman" panose="02020603050405020304" pitchFamily="18" charset="0"/>
                <a:cs typeface="Times New Roman" panose="02020603050405020304" pitchFamily="18" charset="0"/>
              </a:rPr>
            </a:br>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8E32FD9-8BD0-4986-A16A-8421CC6EC9AC}"/>
              </a:ext>
            </a:extLst>
          </p:cNvPr>
          <p:cNvSpPr>
            <a:spLocks noGrp="1"/>
          </p:cNvSpPr>
          <p:nvPr>
            <p:ph type="title"/>
          </p:nvPr>
        </p:nvSpPr>
        <p:spPr bwMode="auto">
          <a:xfrm>
            <a:off x="457200" y="274638"/>
            <a:ext cx="8229600" cy="460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sz="2800" b="1">
                <a:latin typeface="Times New Roman" panose="02020603050405020304" pitchFamily="18" charset="0"/>
                <a:cs typeface="Times New Roman" panose="02020603050405020304" pitchFamily="18" charset="0"/>
              </a:rPr>
              <a:t>Compare your answers with this:</a:t>
            </a:r>
            <a:br>
              <a:rPr lang="en-US" altLang="en-US" sz="2800"/>
            </a:br>
            <a:br>
              <a:rPr lang="en-US" altLang="en-US"/>
            </a:br>
            <a:r>
              <a:rPr lang="en-US" altLang="en-US" sz="2800"/>
              <a:t>1</a:t>
            </a:r>
            <a:r>
              <a:rPr lang="en-US" altLang="en-US" sz="2800">
                <a:latin typeface="Times New Roman" panose="02020603050405020304" pitchFamily="18" charset="0"/>
                <a:cs typeface="Times New Roman" panose="02020603050405020304" pitchFamily="18" charset="0"/>
              </a:rPr>
              <a:t>. </a:t>
            </a:r>
            <a:r>
              <a:rPr lang="en-US" altLang="en-US" sz="2800" u="sng">
                <a:solidFill>
                  <a:srgbClr val="FF0000"/>
                </a:solidFill>
                <a:latin typeface="Times New Roman" panose="02020603050405020304" pitchFamily="18" charset="0"/>
                <a:cs typeface="Times New Roman" panose="02020603050405020304" pitchFamily="18" charset="0"/>
              </a:rPr>
              <a:t>The house </a:t>
            </a:r>
            <a:r>
              <a:rPr lang="en-US" altLang="en-US" sz="2800">
                <a:latin typeface="Times New Roman" panose="02020603050405020304" pitchFamily="18" charset="0"/>
                <a:cs typeface="Times New Roman" panose="02020603050405020304" pitchFamily="18" charset="0"/>
              </a:rPr>
              <a:t>and</a:t>
            </a:r>
            <a:r>
              <a:rPr lang="en-US" altLang="en-US" sz="2800">
                <a:solidFill>
                  <a:srgbClr val="FF0000"/>
                </a:solidFill>
                <a:latin typeface="Times New Roman" panose="02020603050405020304" pitchFamily="18" charset="0"/>
                <a:cs typeface="Times New Roman" panose="02020603050405020304" pitchFamily="18" charset="0"/>
              </a:rPr>
              <a:t> </a:t>
            </a:r>
            <a:r>
              <a:rPr lang="en-US" altLang="en-US" sz="2800" u="sng">
                <a:solidFill>
                  <a:srgbClr val="FF0000"/>
                </a:solidFill>
                <a:latin typeface="Times New Roman" panose="02020603050405020304" pitchFamily="18" charset="0"/>
                <a:cs typeface="Times New Roman" panose="02020603050405020304" pitchFamily="18" charset="0"/>
              </a:rPr>
              <a:t>the garden </a:t>
            </a:r>
            <a:r>
              <a:rPr lang="en-US" altLang="en-US" sz="2800">
                <a:latin typeface="Times New Roman" panose="02020603050405020304" pitchFamily="18" charset="0"/>
                <a:cs typeface="Times New Roman" panose="02020603050405020304" pitchFamily="18" charset="0"/>
              </a:rPr>
              <a:t>need attention.</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2. </a:t>
            </a:r>
            <a:r>
              <a:rPr lang="en-US" altLang="en-US" sz="2800" u="sng">
                <a:solidFill>
                  <a:srgbClr val="FF0000"/>
                </a:solidFill>
                <a:latin typeface="Times New Roman" panose="02020603050405020304" pitchFamily="18" charset="0"/>
                <a:cs typeface="Times New Roman" panose="02020603050405020304" pitchFamily="18" charset="0"/>
              </a:rPr>
              <a:t>Johnson</a:t>
            </a:r>
            <a:r>
              <a:rPr lang="en-US" altLang="en-US" sz="2800">
                <a:solidFill>
                  <a:srgbClr val="FF0000"/>
                </a:solidFill>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and</a:t>
            </a:r>
            <a:r>
              <a:rPr lang="en-US" altLang="en-US" sz="2800">
                <a:solidFill>
                  <a:srgbClr val="FF0000"/>
                </a:solidFill>
                <a:latin typeface="Times New Roman" panose="02020603050405020304" pitchFamily="18" charset="0"/>
                <a:cs typeface="Times New Roman" panose="02020603050405020304" pitchFamily="18" charset="0"/>
              </a:rPr>
              <a:t> </a:t>
            </a:r>
            <a:r>
              <a:rPr lang="en-US" altLang="en-US" sz="2800" u="sng">
                <a:solidFill>
                  <a:srgbClr val="FF0000"/>
                </a:solidFill>
                <a:latin typeface="Times New Roman" panose="02020603050405020304" pitchFamily="18" charset="0"/>
                <a:cs typeface="Times New Roman" panose="02020603050405020304" pitchFamily="18" charset="0"/>
              </a:rPr>
              <a:t>Mary</a:t>
            </a:r>
            <a:r>
              <a:rPr lang="en-US" altLang="en-US" sz="2800">
                <a:solidFill>
                  <a:srgbClr val="FF0000"/>
                </a:solidFill>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are bargain hunters.</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3. There are </a:t>
            </a:r>
            <a:r>
              <a:rPr lang="en-US" altLang="en-US" sz="2800" u="sng">
                <a:solidFill>
                  <a:srgbClr val="FF0000"/>
                </a:solidFill>
                <a:latin typeface="Times New Roman" panose="02020603050405020304" pitchFamily="18" charset="0"/>
                <a:cs typeface="Times New Roman" panose="02020603050405020304" pitchFamily="18" charset="0"/>
              </a:rPr>
              <a:t>a bakery </a:t>
            </a:r>
            <a:r>
              <a:rPr lang="en-US" altLang="en-US" sz="2800">
                <a:latin typeface="Times New Roman" panose="02020603050405020304" pitchFamily="18" charset="0"/>
                <a:cs typeface="Times New Roman" panose="02020603050405020304" pitchFamily="18" charset="0"/>
              </a:rPr>
              <a:t>and</a:t>
            </a:r>
            <a:r>
              <a:rPr lang="en-US" altLang="en-US" sz="2800">
                <a:solidFill>
                  <a:srgbClr val="FF0000"/>
                </a:solidFill>
                <a:latin typeface="Times New Roman" panose="02020603050405020304" pitchFamily="18" charset="0"/>
                <a:cs typeface="Times New Roman" panose="02020603050405020304" pitchFamily="18" charset="0"/>
              </a:rPr>
              <a:t> </a:t>
            </a:r>
            <a:r>
              <a:rPr lang="en-US" altLang="en-US" sz="2800" u="sng">
                <a:solidFill>
                  <a:srgbClr val="FF0000"/>
                </a:solidFill>
                <a:latin typeface="Times New Roman" panose="02020603050405020304" pitchFamily="18" charset="0"/>
                <a:cs typeface="Times New Roman" panose="02020603050405020304" pitchFamily="18" charset="0"/>
              </a:rPr>
              <a:t>a pharmacy </a:t>
            </a:r>
            <a:r>
              <a:rPr lang="en-US" altLang="en-US" sz="2800">
                <a:latin typeface="Times New Roman" panose="02020603050405020304" pitchFamily="18" charset="0"/>
                <a:cs typeface="Times New Roman" panose="02020603050405020304" pitchFamily="18" charset="0"/>
              </a:rPr>
              <a:t>down the street.</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4. Here are </a:t>
            </a:r>
            <a:r>
              <a:rPr lang="en-US" altLang="en-US" sz="2800" u="sng">
                <a:solidFill>
                  <a:srgbClr val="FF0000"/>
                </a:solidFill>
                <a:latin typeface="Times New Roman" panose="02020603050405020304" pitchFamily="18" charset="0"/>
                <a:cs typeface="Times New Roman" panose="02020603050405020304" pitchFamily="18" charset="0"/>
              </a:rPr>
              <a:t>a picture </a:t>
            </a:r>
            <a:r>
              <a:rPr lang="en-US" altLang="en-US" sz="2800">
                <a:latin typeface="Times New Roman" panose="02020603050405020304" pitchFamily="18" charset="0"/>
                <a:cs typeface="Times New Roman" panose="02020603050405020304" pitchFamily="18" charset="0"/>
              </a:rPr>
              <a:t>of your father and </a:t>
            </a:r>
            <a:r>
              <a:rPr lang="en-US" altLang="en-US" sz="2800" u="sng">
                <a:solidFill>
                  <a:srgbClr val="FF0000"/>
                </a:solidFill>
                <a:latin typeface="Times New Roman" panose="02020603050405020304" pitchFamily="18" charset="0"/>
                <a:cs typeface="Times New Roman" panose="02020603050405020304" pitchFamily="18" charset="0"/>
              </a:rPr>
              <a:t>a copy </a:t>
            </a:r>
            <a:r>
              <a:rPr lang="en-US" altLang="en-US" sz="2800">
                <a:latin typeface="Times New Roman" panose="02020603050405020304" pitchFamily="18" charset="0"/>
                <a:cs typeface="Times New Roman" panose="02020603050405020304" pitchFamily="18" charset="0"/>
              </a:rPr>
              <a:t>of his birth certificate.</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5. Not only </a:t>
            </a:r>
            <a:r>
              <a:rPr lang="en-US" altLang="en-US" sz="2800" u="sng">
                <a:solidFill>
                  <a:srgbClr val="FF0000"/>
                </a:solidFill>
                <a:latin typeface="Times New Roman" panose="02020603050405020304" pitchFamily="18" charset="0"/>
                <a:cs typeface="Times New Roman" panose="02020603050405020304" pitchFamily="18" charset="0"/>
              </a:rPr>
              <a:t>the waiters </a:t>
            </a:r>
            <a:r>
              <a:rPr lang="en-US" altLang="en-US" sz="2800">
                <a:latin typeface="Times New Roman" panose="02020603050405020304" pitchFamily="18" charset="0"/>
                <a:cs typeface="Times New Roman" panose="02020603050405020304" pitchFamily="18" charset="0"/>
              </a:rPr>
              <a:t>but also </a:t>
            </a:r>
            <a:r>
              <a:rPr lang="en-US" altLang="en-US" sz="2800" u="sng">
                <a:latin typeface="Times New Roman" panose="02020603050405020304" pitchFamily="18" charset="0"/>
                <a:cs typeface="Times New Roman" panose="02020603050405020304" pitchFamily="18" charset="0"/>
              </a:rPr>
              <a:t>the restaurant </a:t>
            </a:r>
            <a:r>
              <a:rPr lang="en-US" altLang="en-US" sz="2800" u="sng">
                <a:solidFill>
                  <a:srgbClr val="FF0000"/>
                </a:solidFill>
                <a:latin typeface="Times New Roman" panose="02020603050405020304" pitchFamily="18" charset="0"/>
                <a:cs typeface="Times New Roman" panose="02020603050405020304" pitchFamily="18" charset="0"/>
              </a:rPr>
              <a:t>manager</a:t>
            </a:r>
            <a:r>
              <a:rPr lang="en-US" altLang="en-US" sz="2800" u="sng">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was pleased with the new policy.</a:t>
            </a:r>
            <a:br>
              <a:rPr lang="en-US" altLang="en-US" sz="2800">
                <a:latin typeface="Times New Roman" panose="02020603050405020304" pitchFamily="18" charset="0"/>
                <a:cs typeface="Times New Roman" panose="02020603050405020304" pitchFamily="18" charset="0"/>
              </a:rPr>
            </a:b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70D7E92D-E2BB-4DD6-AC18-AC85CE340B70}"/>
              </a:ext>
            </a:extLst>
          </p:cNvPr>
          <p:cNvSpPr>
            <a:spLocks noGrp="1" noChangeArrowheads="1"/>
          </p:cNvSpPr>
          <p:nvPr>
            <p:ph type="title"/>
          </p:nvPr>
        </p:nvSpPr>
        <p:spPr bwMode="auto">
          <a:xfrm>
            <a:off x="457200" y="274638"/>
            <a:ext cx="8229600" cy="341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br>
              <a:rPr lang="en-US" altLang="en-US" sz="2400"/>
            </a:br>
            <a:r>
              <a:rPr lang="en-GB" altLang="en-US" sz="2400" u="sng">
                <a:latin typeface="Times New Roman" panose="02020603050405020304" pitchFamily="18" charset="0"/>
                <a:cs typeface="Times New Roman" panose="02020603050405020304" pitchFamily="18" charset="0"/>
              </a:rPr>
              <a:t>People</a:t>
            </a:r>
            <a:r>
              <a:rPr lang="en-GB" altLang="en-US" sz="2400">
                <a:latin typeface="Times New Roman" panose="02020603050405020304" pitchFamily="18" charset="0"/>
                <a:cs typeface="Times New Roman" panose="02020603050405020304" pitchFamily="18" charset="0"/>
              </a:rPr>
              <a:t> should not drive when </a:t>
            </a:r>
            <a:r>
              <a:rPr lang="en-GB" altLang="en-US" sz="2400" u="sng">
                <a:latin typeface="Times New Roman" panose="02020603050405020304" pitchFamily="18" charset="0"/>
                <a:cs typeface="Times New Roman" panose="02020603050405020304" pitchFamily="18" charset="0"/>
              </a:rPr>
              <a:t>they</a:t>
            </a:r>
            <a:r>
              <a:rPr lang="en-GB" altLang="en-US" sz="2400">
                <a:latin typeface="Times New Roman" panose="02020603050405020304" pitchFamily="18" charset="0"/>
                <a:cs typeface="Times New Roman" panose="02020603050405020304" pitchFamily="18" charset="0"/>
              </a:rPr>
              <a:t> have been drinking.</a:t>
            </a:r>
            <a:br>
              <a:rPr lang="en-US" altLang="en-US" sz="2400">
                <a:latin typeface="Times New Roman" panose="02020603050405020304" pitchFamily="18" charset="0"/>
                <a:cs typeface="Times New Roman" panose="02020603050405020304" pitchFamily="18" charset="0"/>
              </a:rPr>
            </a:br>
            <a:r>
              <a:rPr lang="en-GB" altLang="en-US" sz="2400" u="sng">
                <a:latin typeface="Times New Roman" panose="02020603050405020304" pitchFamily="18" charset="0"/>
                <a:cs typeface="Times New Roman" panose="02020603050405020304" pitchFamily="18" charset="0"/>
              </a:rPr>
              <a:t>One</a:t>
            </a:r>
            <a:r>
              <a:rPr lang="en-GB" altLang="en-US" sz="2400">
                <a:latin typeface="Times New Roman" panose="02020603050405020304" pitchFamily="18" charset="0"/>
                <a:cs typeface="Times New Roman" panose="02020603050405020304" pitchFamily="18" charset="0"/>
              </a:rPr>
              <a:t> should not drive when </a:t>
            </a:r>
            <a:r>
              <a:rPr lang="en-GB" altLang="en-US" sz="2400" u="sng">
                <a:latin typeface="Times New Roman" panose="02020603050405020304" pitchFamily="18" charset="0"/>
                <a:cs typeface="Times New Roman" panose="02020603050405020304" pitchFamily="18" charset="0"/>
              </a:rPr>
              <a:t>he or she</a:t>
            </a:r>
            <a:r>
              <a:rPr lang="en-GB" altLang="en-US" sz="2400">
                <a:latin typeface="Times New Roman" panose="02020603050405020304" pitchFamily="18" charset="0"/>
                <a:cs typeface="Times New Roman" panose="02020603050405020304" pitchFamily="18" charset="0"/>
              </a:rPr>
              <a:t> has been drinking</a:t>
            </a:r>
            <a:br>
              <a:rPr lang="en-US" altLang="en-US" sz="2400">
                <a:latin typeface="Times New Roman" panose="02020603050405020304" pitchFamily="18" charset="0"/>
                <a:cs typeface="Times New Roman" panose="02020603050405020304" pitchFamily="18" charset="0"/>
              </a:rPr>
            </a:br>
            <a:r>
              <a:rPr lang="en-GB" altLang="en-US" sz="2400" u="sng">
                <a:latin typeface="Times New Roman" panose="02020603050405020304" pitchFamily="18" charset="0"/>
                <a:cs typeface="Times New Roman" panose="02020603050405020304" pitchFamily="18" charset="0"/>
              </a:rPr>
              <a:t>You</a:t>
            </a:r>
            <a:r>
              <a:rPr lang="en-GB" altLang="en-US" sz="2400">
                <a:latin typeface="Times New Roman" panose="02020603050405020304" pitchFamily="18" charset="0"/>
                <a:cs typeface="Times New Roman" panose="02020603050405020304" pitchFamily="18" charset="0"/>
              </a:rPr>
              <a:t> should not drive when </a:t>
            </a:r>
            <a:r>
              <a:rPr lang="en-GB" altLang="en-US" sz="2400" u="sng">
                <a:latin typeface="Times New Roman" panose="02020603050405020304" pitchFamily="18" charset="0"/>
                <a:cs typeface="Times New Roman" panose="02020603050405020304" pitchFamily="18" charset="0"/>
              </a:rPr>
              <a:t>you</a:t>
            </a:r>
            <a:r>
              <a:rPr lang="en-GB" altLang="en-US" sz="2400">
                <a:latin typeface="Times New Roman" panose="02020603050405020304" pitchFamily="18" charset="0"/>
                <a:cs typeface="Times New Roman" panose="02020603050405020304" pitchFamily="18" charset="0"/>
              </a:rPr>
              <a:t> have been drinking.</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GB" altLang="en-US" sz="2400">
                <a:latin typeface="Times New Roman" panose="02020603050405020304" pitchFamily="18" charset="0"/>
                <a:cs typeface="Times New Roman" panose="02020603050405020304" pitchFamily="18" charset="0"/>
              </a:rPr>
              <a:t>Although any of the possibilities is acceptable in an appropriate context, a mixture of them is inconsistent:</a:t>
            </a:r>
            <a:br>
              <a:rPr lang="en-US" altLang="en-US" sz="2400">
                <a:latin typeface="Times New Roman" panose="02020603050405020304" pitchFamily="18" charset="0"/>
                <a:cs typeface="Times New Roman" panose="02020603050405020304" pitchFamily="18" charset="0"/>
              </a:rPr>
            </a:br>
            <a:r>
              <a:rPr lang="en-GB" altLang="en-US" sz="2400" b="1">
                <a:latin typeface="Times New Roman" panose="02020603050405020304" pitchFamily="18" charset="0"/>
                <a:cs typeface="Times New Roman" panose="02020603050405020304" pitchFamily="18" charset="0"/>
              </a:rPr>
              <a:t>Shift</a:t>
            </a:r>
            <a:r>
              <a:rPr lang="en-GB" altLang="en-US" sz="2400">
                <a:latin typeface="Times New Roman" panose="02020603050405020304" pitchFamily="18" charset="0"/>
                <a:cs typeface="Times New Roman" panose="02020603050405020304" pitchFamily="18" charset="0"/>
              </a:rPr>
              <a:t>:        If </a:t>
            </a:r>
            <a:r>
              <a:rPr lang="en-GB" altLang="en-US" sz="2400" u="sng">
                <a:latin typeface="Times New Roman" panose="02020603050405020304" pitchFamily="18" charset="0"/>
                <a:cs typeface="Times New Roman" panose="02020603050405020304" pitchFamily="18" charset="0"/>
              </a:rPr>
              <a:t>a person</a:t>
            </a:r>
            <a:r>
              <a:rPr lang="en-GB" altLang="en-US" sz="2400">
                <a:latin typeface="Times New Roman" panose="02020603050405020304" pitchFamily="18" charset="0"/>
                <a:cs typeface="Times New Roman" panose="02020603050405020304" pitchFamily="18" charset="0"/>
              </a:rPr>
              <a:t> works hard, </a:t>
            </a:r>
            <a:r>
              <a:rPr lang="en-GB" altLang="en-US" sz="2400" u="sng">
                <a:latin typeface="Times New Roman" panose="02020603050405020304" pitchFamily="18" charset="0"/>
                <a:cs typeface="Times New Roman" panose="02020603050405020304" pitchFamily="18" charset="0"/>
              </a:rPr>
              <a:t>you</a:t>
            </a:r>
            <a:r>
              <a:rPr lang="en-GB" altLang="en-US" sz="2400">
                <a:latin typeface="Times New Roman" panose="02020603050405020304" pitchFamily="18" charset="0"/>
                <a:cs typeface="Times New Roman" panose="02020603050405020304" pitchFamily="18" charset="0"/>
              </a:rPr>
              <a:t> can gain recognition. </a:t>
            </a:r>
            <a:br>
              <a:rPr lang="en-US" altLang="en-US" sz="2400">
                <a:latin typeface="Times New Roman" panose="02020603050405020304" pitchFamily="18" charset="0"/>
                <a:cs typeface="Times New Roman" panose="02020603050405020304" pitchFamily="18" charset="0"/>
              </a:rPr>
            </a:br>
            <a:r>
              <a:rPr lang="en-GB" altLang="en-US" sz="2400" b="1">
                <a:latin typeface="Times New Roman" panose="02020603050405020304" pitchFamily="18" charset="0"/>
                <a:cs typeface="Times New Roman" panose="02020603050405020304" pitchFamily="18" charset="0"/>
              </a:rPr>
              <a:t>Revised</a:t>
            </a:r>
            <a:r>
              <a:rPr lang="en-GB" altLang="en-US" sz="2400">
                <a:latin typeface="Times New Roman" panose="02020603050405020304" pitchFamily="18" charset="0"/>
                <a:cs typeface="Times New Roman" panose="02020603050405020304" pitchFamily="18" charset="0"/>
              </a:rPr>
              <a:t>:   If </a:t>
            </a:r>
            <a:r>
              <a:rPr lang="en-GB" altLang="en-US" sz="2400" u="sng">
                <a:latin typeface="Times New Roman" panose="02020603050405020304" pitchFamily="18" charset="0"/>
                <a:cs typeface="Times New Roman" panose="02020603050405020304" pitchFamily="18" charset="0"/>
              </a:rPr>
              <a:t>you</a:t>
            </a:r>
            <a:r>
              <a:rPr lang="en-GB" altLang="en-US" sz="2400">
                <a:latin typeface="Times New Roman" panose="02020603050405020304" pitchFamily="18" charset="0"/>
                <a:cs typeface="Times New Roman" panose="02020603050405020304" pitchFamily="18" charset="0"/>
              </a:rPr>
              <a:t> work hard, </a:t>
            </a:r>
            <a:r>
              <a:rPr lang="en-GB" altLang="en-US" sz="2400" u="sng">
                <a:latin typeface="Times New Roman" panose="02020603050405020304" pitchFamily="18" charset="0"/>
                <a:cs typeface="Times New Roman" panose="02020603050405020304" pitchFamily="18" charset="0"/>
              </a:rPr>
              <a:t>you</a:t>
            </a:r>
            <a:r>
              <a:rPr lang="en-GB" altLang="en-US" sz="2400">
                <a:latin typeface="Times New Roman" panose="02020603050405020304" pitchFamily="18" charset="0"/>
                <a:cs typeface="Times New Roman" panose="02020603050405020304" pitchFamily="18" charset="0"/>
              </a:rPr>
              <a:t> can gain recognition.</a:t>
            </a:r>
            <a:br>
              <a:rPr lang="en-US" altLang="en-US" sz="2400">
                <a:latin typeface="Times New Roman" panose="02020603050405020304" pitchFamily="18" charset="0"/>
                <a:cs typeface="Times New Roman" panose="02020603050405020304" pitchFamily="18" charset="0"/>
              </a:rPr>
            </a:br>
            <a:r>
              <a:rPr lang="en-GB" altLang="en-US" sz="2400" b="1">
                <a:latin typeface="Times New Roman" panose="02020603050405020304" pitchFamily="18" charset="0"/>
                <a:cs typeface="Times New Roman" panose="02020603050405020304" pitchFamily="18" charset="0"/>
              </a:rPr>
              <a:t>Revised</a:t>
            </a:r>
            <a:r>
              <a:rPr lang="en-GB" altLang="en-US" sz="2400">
                <a:latin typeface="Times New Roman" panose="02020603050405020304" pitchFamily="18" charset="0"/>
                <a:cs typeface="Times New Roman" panose="02020603050405020304" pitchFamily="18" charset="0"/>
              </a:rPr>
              <a:t>:   If </a:t>
            </a:r>
            <a:r>
              <a:rPr lang="en-GB" altLang="en-US" sz="2400" u="sng">
                <a:latin typeface="Times New Roman" panose="02020603050405020304" pitchFamily="18" charset="0"/>
                <a:cs typeface="Times New Roman" panose="02020603050405020304" pitchFamily="18" charset="0"/>
              </a:rPr>
              <a:t>a person</a:t>
            </a:r>
            <a:r>
              <a:rPr lang="en-GB" altLang="en-US" sz="2400">
                <a:latin typeface="Times New Roman" panose="02020603050405020304" pitchFamily="18" charset="0"/>
                <a:cs typeface="Times New Roman" panose="02020603050405020304" pitchFamily="18" charset="0"/>
              </a:rPr>
              <a:t> works hard, </a:t>
            </a:r>
            <a:r>
              <a:rPr lang="en-GB" altLang="en-US" sz="2400" u="sng">
                <a:latin typeface="Times New Roman" panose="02020603050405020304" pitchFamily="18" charset="0"/>
                <a:cs typeface="Times New Roman" panose="02020603050405020304" pitchFamily="18" charset="0"/>
              </a:rPr>
              <a:t>he or she</a:t>
            </a:r>
            <a:r>
              <a:rPr lang="en-GB" altLang="en-US" sz="2400">
                <a:latin typeface="Times New Roman" panose="02020603050405020304" pitchFamily="18" charset="0"/>
                <a:cs typeface="Times New Roman" panose="02020603050405020304" pitchFamily="18" charset="0"/>
              </a:rPr>
              <a:t> can gain recognition.</a:t>
            </a:r>
            <a:br>
              <a:rPr lang="en-US" altLang="en-US" sz="2400">
                <a:latin typeface="Times New Roman" panose="02020603050405020304" pitchFamily="18" charset="0"/>
                <a:cs typeface="Times New Roman" panose="02020603050405020304" pitchFamily="18" charset="0"/>
              </a:rPr>
            </a:br>
            <a:r>
              <a:rPr lang="en-GB" altLang="en-US" sz="2400" b="1">
                <a:latin typeface="Times New Roman" panose="02020603050405020304" pitchFamily="18" charset="0"/>
                <a:cs typeface="Times New Roman" panose="02020603050405020304" pitchFamily="18" charset="0"/>
              </a:rPr>
              <a:t>Better</a:t>
            </a:r>
            <a:r>
              <a:rPr lang="en-GB" altLang="en-US" sz="2400">
                <a:latin typeface="Times New Roman" panose="02020603050405020304" pitchFamily="18" charset="0"/>
                <a:cs typeface="Times New Roman" panose="02020603050405020304" pitchFamily="18" charset="0"/>
              </a:rPr>
              <a:t>:      If </a:t>
            </a:r>
            <a:r>
              <a:rPr lang="en-GB" altLang="en-US" sz="2400" u="sng">
                <a:latin typeface="Times New Roman" panose="02020603050405020304" pitchFamily="18" charset="0"/>
                <a:cs typeface="Times New Roman" panose="02020603050405020304" pitchFamily="18" charset="0"/>
              </a:rPr>
              <a:t>people</a:t>
            </a:r>
            <a:r>
              <a:rPr lang="en-GB" altLang="en-US" sz="2400">
                <a:latin typeface="Times New Roman" panose="02020603050405020304" pitchFamily="18" charset="0"/>
                <a:cs typeface="Times New Roman" panose="02020603050405020304" pitchFamily="18" charset="0"/>
              </a:rPr>
              <a:t> work hard, </a:t>
            </a:r>
            <a:r>
              <a:rPr lang="en-GB" altLang="en-US" sz="2400" u="sng">
                <a:latin typeface="Times New Roman" panose="02020603050405020304" pitchFamily="18" charset="0"/>
                <a:cs typeface="Times New Roman" panose="02020603050405020304" pitchFamily="18" charset="0"/>
              </a:rPr>
              <a:t>they</a:t>
            </a:r>
            <a:r>
              <a:rPr lang="en-GB" altLang="en-US" sz="2400">
                <a:latin typeface="Times New Roman" panose="02020603050405020304" pitchFamily="18" charset="0"/>
                <a:cs typeface="Times New Roman" panose="02020603050405020304" pitchFamily="18" charset="0"/>
              </a:rPr>
              <a:t> can gain recognition.</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GB" altLang="en-US" sz="2400">
                <a:latin typeface="Times New Roman" panose="02020603050405020304" pitchFamily="18" charset="0"/>
                <a:cs typeface="Times New Roman" panose="02020603050405020304" pitchFamily="18" charset="0"/>
              </a:rPr>
              <a:t>The first sentence is a bad one because there is a shift in person. The three revised ones are good but the third revised one is better than all of them. </a:t>
            </a:r>
            <a:br>
              <a:rPr lang="en-US" altLang="en-US" sz="2400">
                <a:latin typeface="Times New Roman" panose="02020603050405020304" pitchFamily="18" charset="0"/>
                <a:cs typeface="Times New Roman" panose="02020603050405020304" pitchFamily="18" charset="0"/>
              </a:rPr>
            </a:br>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3AD2523B-6A6D-40DF-8DC0-FE3FE8ACC35B}"/>
              </a:ext>
            </a:extLst>
          </p:cNvPr>
          <p:cNvSpPr>
            <a:spLocks noGrp="1" noChangeArrowheads="1"/>
          </p:cNvSpPr>
          <p:nvPr>
            <p:ph type="title"/>
          </p:nvPr>
        </p:nvSpPr>
        <p:spPr bwMode="auto">
          <a:xfrm>
            <a:off x="457200" y="274638"/>
            <a:ext cx="8229600" cy="387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GB" altLang="en-US" sz="2400" b="1"/>
              <a:t>			</a:t>
            </a:r>
            <a:r>
              <a:rPr lang="en-GB" altLang="en-US" sz="2400" b="1">
                <a:latin typeface="Times New Roman" panose="02020603050405020304" pitchFamily="18" charset="0"/>
                <a:cs typeface="Times New Roman" panose="02020603050405020304" pitchFamily="18" charset="0"/>
              </a:rPr>
              <a:t>	Shifts in Number</a:t>
            </a:r>
            <a:br>
              <a:rPr lang="en-US" altLang="en-US" sz="2400">
                <a:latin typeface="Times New Roman" panose="02020603050405020304" pitchFamily="18" charset="0"/>
                <a:cs typeface="Times New Roman" panose="02020603050405020304" pitchFamily="18" charset="0"/>
              </a:rPr>
            </a:br>
            <a:br>
              <a:rPr lang="en-US" altLang="en-US" sz="1400" b="1">
                <a:latin typeface="Times New Roman" panose="02020603050405020304" pitchFamily="18" charset="0"/>
                <a:cs typeface="Times New Roman" panose="02020603050405020304" pitchFamily="18" charset="0"/>
              </a:rPr>
            </a:br>
            <a:r>
              <a:rPr lang="en-GB" altLang="en-US" sz="2400" b="1">
                <a:latin typeface="Times New Roman" panose="02020603050405020304" pitchFamily="18" charset="0"/>
                <a:cs typeface="Times New Roman" panose="02020603050405020304" pitchFamily="18" charset="0"/>
              </a:rPr>
              <a:t>Number</a:t>
            </a:r>
            <a:r>
              <a:rPr lang="en-GB" altLang="en-US" sz="2400">
                <a:latin typeface="Times New Roman" panose="02020603050405020304" pitchFamily="18" charset="0"/>
                <a:cs typeface="Times New Roman" panose="02020603050405020304" pitchFamily="18" charset="0"/>
              </a:rPr>
              <a:t> refers to the distinction between one (singular) and more than one (plural). Inconsistency in numbers occurs most often between a pronoun and its antecedent. For example:</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1. </a:t>
            </a:r>
            <a:r>
              <a:rPr lang="en-GB" altLang="en-US" sz="2400">
                <a:latin typeface="Times New Roman" panose="02020603050405020304" pitchFamily="18" charset="0"/>
                <a:cs typeface="Times New Roman" panose="02020603050405020304" pitchFamily="18" charset="0"/>
              </a:rPr>
              <a:t>If </a:t>
            </a:r>
            <a:r>
              <a:rPr lang="en-GB" altLang="en-US" sz="2400" u="sng">
                <a:latin typeface="Times New Roman" panose="02020603050405020304" pitchFamily="18" charset="0"/>
                <a:cs typeface="Times New Roman" panose="02020603050405020304" pitchFamily="18" charset="0"/>
              </a:rPr>
              <a:t>a student</a:t>
            </a:r>
            <a:r>
              <a:rPr lang="en-GB" altLang="en-US" sz="2400">
                <a:latin typeface="Times New Roman" panose="02020603050405020304" pitchFamily="18" charset="0"/>
                <a:cs typeface="Times New Roman" panose="02020603050405020304" pitchFamily="18" charset="0"/>
              </a:rPr>
              <a:t> does not understand a lesson, </a:t>
            </a:r>
            <a:r>
              <a:rPr lang="en-GB" altLang="en-US" sz="2400" u="sng">
                <a:latin typeface="Times New Roman" panose="02020603050405020304" pitchFamily="18" charset="0"/>
                <a:cs typeface="Times New Roman" panose="02020603050405020304" pitchFamily="18" charset="0"/>
              </a:rPr>
              <a:t>they</a:t>
            </a:r>
            <a:r>
              <a:rPr lang="en-GB" altLang="en-US" sz="2400">
                <a:latin typeface="Times New Roman" panose="02020603050405020304" pitchFamily="18" charset="0"/>
                <a:cs typeface="Times New Roman" panose="02020603050405020304" pitchFamily="18" charset="0"/>
              </a:rPr>
              <a:t> should consult 	the  instructor.  (</a:t>
            </a:r>
            <a:r>
              <a:rPr lang="en-GB" altLang="en-US" sz="2400" b="1">
                <a:latin typeface="Times New Roman" panose="02020603050405020304" pitchFamily="18" charset="0"/>
                <a:cs typeface="Times New Roman" panose="02020603050405020304" pitchFamily="18" charset="0"/>
              </a:rPr>
              <a:t>shift</a:t>
            </a:r>
            <a:r>
              <a:rPr lang="en-GB" altLang="en-US" sz="2400">
                <a:latin typeface="Times New Roman" panose="02020603050405020304" pitchFamily="18" charset="0"/>
                <a:cs typeface="Times New Roman" panose="02020603050405020304" pitchFamily="18" charset="0"/>
              </a:rPr>
              <a:t>)</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2. </a:t>
            </a:r>
            <a:r>
              <a:rPr lang="en-GB" altLang="en-US" sz="2400">
                <a:latin typeface="Times New Roman" panose="02020603050405020304" pitchFamily="18" charset="0"/>
                <a:cs typeface="Times New Roman" panose="02020603050405020304" pitchFamily="18" charset="0"/>
              </a:rPr>
              <a:t>If </a:t>
            </a:r>
            <a:r>
              <a:rPr lang="en-GB" altLang="en-US" sz="2400" u="sng">
                <a:latin typeface="Times New Roman" panose="02020603050405020304" pitchFamily="18" charset="0"/>
                <a:cs typeface="Times New Roman" panose="02020603050405020304" pitchFamily="18" charset="0"/>
              </a:rPr>
              <a:t>students</a:t>
            </a:r>
            <a:r>
              <a:rPr lang="en-GB" altLang="en-US" sz="2400">
                <a:latin typeface="Times New Roman" panose="02020603050405020304" pitchFamily="18" charset="0"/>
                <a:cs typeface="Times New Roman" panose="02020603050405020304" pitchFamily="18" charset="0"/>
              </a:rPr>
              <a:t> do not understand a lesson, </a:t>
            </a:r>
            <a:r>
              <a:rPr lang="en-GB" altLang="en-US" sz="2400" u="sng">
                <a:latin typeface="Times New Roman" panose="02020603050405020304" pitchFamily="18" charset="0"/>
                <a:cs typeface="Times New Roman" panose="02020603050405020304" pitchFamily="18" charset="0"/>
              </a:rPr>
              <a:t>they</a:t>
            </a:r>
            <a:r>
              <a:rPr lang="en-GB" altLang="en-US" sz="2400">
                <a:latin typeface="Times New Roman" panose="02020603050405020304" pitchFamily="18" charset="0"/>
                <a:cs typeface="Times New Roman" panose="02020603050405020304" pitchFamily="18" charset="0"/>
              </a:rPr>
              <a:t> should consult 	the instructor. (</a:t>
            </a:r>
            <a:r>
              <a:rPr lang="en-GB" altLang="en-US" sz="2400" b="1">
                <a:latin typeface="Times New Roman" panose="02020603050405020304" pitchFamily="18" charset="0"/>
                <a:cs typeface="Times New Roman" panose="02020603050405020304" pitchFamily="18" charset="0"/>
              </a:rPr>
              <a:t>revised</a:t>
            </a:r>
            <a:r>
              <a:rPr lang="en-GB" altLang="en-US" sz="2400">
                <a:latin typeface="Times New Roman" panose="02020603050405020304" pitchFamily="18" charset="0"/>
                <a:cs typeface="Times New Roman" panose="02020603050405020304" pitchFamily="18" charset="0"/>
              </a:rPr>
              <a:t>)</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3. </a:t>
            </a:r>
            <a:r>
              <a:rPr lang="en-GB" altLang="en-US" sz="2400" u="sng">
                <a:latin typeface="Times New Roman" panose="02020603050405020304" pitchFamily="18" charset="0"/>
                <a:cs typeface="Times New Roman" panose="02020603050405020304" pitchFamily="18" charset="0"/>
              </a:rPr>
              <a:t>A student</a:t>
            </a:r>
            <a:r>
              <a:rPr lang="en-GB" altLang="en-US" sz="2400">
                <a:latin typeface="Times New Roman" panose="02020603050405020304" pitchFamily="18" charset="0"/>
                <a:cs typeface="Times New Roman" panose="02020603050405020304" pitchFamily="18" charset="0"/>
              </a:rPr>
              <a:t> who does not understand a lesson should consult 	the instructor.  (</a:t>
            </a:r>
            <a:r>
              <a:rPr lang="en-GB" altLang="en-US" sz="2400" b="1">
                <a:latin typeface="Times New Roman" panose="02020603050405020304" pitchFamily="18" charset="0"/>
                <a:cs typeface="Times New Roman" panose="02020603050405020304" pitchFamily="18" charset="0"/>
              </a:rPr>
              <a:t>revised</a:t>
            </a:r>
            <a:r>
              <a:rPr lang="en-GB" altLang="en-US" sz="2400">
                <a:latin typeface="Times New Roman" panose="02020603050405020304" pitchFamily="18" charset="0"/>
                <a:cs typeface="Times New Roman" panose="02020603050405020304" pitchFamily="18" charset="0"/>
              </a:rPr>
              <a:t>)</a:t>
            </a:r>
            <a:br>
              <a:rPr lang="en-US" altLang="en-US" sz="2400">
                <a:latin typeface="Times New Roman" panose="02020603050405020304" pitchFamily="18" charset="0"/>
                <a:cs typeface="Times New Roman" panose="02020603050405020304" pitchFamily="18" charset="0"/>
              </a:rPr>
            </a:br>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3C010240-5F1B-46C7-81D9-BC8D82F339A2}"/>
              </a:ext>
            </a:extLst>
          </p:cNvPr>
          <p:cNvSpPr>
            <a:spLocks noGrp="1" noChangeArrowheads="1"/>
          </p:cNvSpPr>
          <p:nvPr>
            <p:ph type="title"/>
          </p:nvPr>
        </p:nvSpPr>
        <p:spPr bwMode="auto">
          <a:xfrm>
            <a:off x="457200" y="274638"/>
            <a:ext cx="8229600" cy="425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GB" altLang="en-US" sz="2800" b="1"/>
              <a:t>					</a:t>
            </a:r>
            <a:r>
              <a:rPr lang="en-GB" altLang="en-US" sz="2800" b="1">
                <a:latin typeface="Times New Roman" panose="02020603050405020304" pitchFamily="18" charset="0"/>
                <a:cs typeface="Times New Roman" panose="02020603050405020304" pitchFamily="18" charset="0"/>
              </a:rPr>
              <a:t>Shift in tense</a:t>
            </a:r>
            <a:br>
              <a:rPr lang="en-US" altLang="en-US" sz="2800"/>
            </a:br>
            <a:br>
              <a:rPr lang="en-US" altLang="en-US" sz="1600" b="1"/>
            </a:br>
            <a:r>
              <a:rPr lang="en-GB" altLang="en-US" sz="2400">
                <a:latin typeface="Times New Roman" panose="02020603050405020304" pitchFamily="18" charset="0"/>
                <a:cs typeface="Times New Roman" panose="02020603050405020304" pitchFamily="18" charset="0"/>
              </a:rPr>
              <a:t>Maintain consistency in verb tense throughout a paragraph or an essay, unless the meaning requires you to change tenses. Changes that are not required by meaning distract readers.  For example:</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GB" altLang="en-US" sz="2400">
                <a:latin typeface="Times New Roman" panose="02020603050405020304" pitchFamily="18" charset="0"/>
                <a:cs typeface="Times New Roman" panose="02020603050405020304" pitchFamily="18" charset="0"/>
              </a:rPr>
              <a:t>The virus </a:t>
            </a:r>
            <a:r>
              <a:rPr lang="en-GB" altLang="en-US" sz="2400" i="1" u="sng">
                <a:latin typeface="Times New Roman" panose="02020603050405020304" pitchFamily="18" charset="0"/>
                <a:cs typeface="Times New Roman" panose="02020603050405020304" pitchFamily="18" charset="0"/>
              </a:rPr>
              <a:t>mutated</a:t>
            </a:r>
            <a:r>
              <a:rPr lang="en-GB" altLang="en-US" sz="2400">
                <a:latin typeface="Times New Roman" panose="02020603050405020304" pitchFamily="18" charset="0"/>
                <a:cs typeface="Times New Roman" panose="02020603050405020304" pitchFamily="18" charset="0"/>
              </a:rPr>
              <a:t> so quickly that it </a:t>
            </a:r>
            <a:r>
              <a:rPr lang="en-GB" altLang="en-US" sz="2400" i="1" u="sng">
                <a:latin typeface="Times New Roman" panose="02020603050405020304" pitchFamily="18" charset="0"/>
                <a:cs typeface="Times New Roman" panose="02020603050405020304" pitchFamily="18" charset="0"/>
              </a:rPr>
              <a:t>develops</a:t>
            </a:r>
            <a:r>
              <a:rPr lang="en-GB" altLang="en-US" sz="2400">
                <a:latin typeface="Times New Roman" panose="02020603050405020304" pitchFamily="18" charset="0"/>
                <a:cs typeface="Times New Roman" panose="02020603050405020304" pitchFamily="18" charset="0"/>
              </a:rPr>
              <a:t> a resistance to most vaccines. (inconsistent)</a:t>
            </a:r>
            <a:br>
              <a:rPr lang="en-US" altLang="en-US" sz="2400">
                <a:latin typeface="Times New Roman" panose="02020603050405020304" pitchFamily="18" charset="0"/>
                <a:cs typeface="Times New Roman" panose="02020603050405020304" pitchFamily="18" charset="0"/>
              </a:rPr>
            </a:br>
            <a:r>
              <a:rPr lang="en-GB" altLang="en-US" sz="2400">
                <a:latin typeface="Times New Roman" panose="02020603050405020304" pitchFamily="18" charset="0"/>
                <a:cs typeface="Times New Roman" panose="02020603050405020304" pitchFamily="18" charset="0"/>
              </a:rPr>
              <a:t>The virus </a:t>
            </a:r>
            <a:r>
              <a:rPr lang="en-GB" altLang="en-US" sz="2400" i="1" u="sng">
                <a:latin typeface="Times New Roman" panose="02020603050405020304" pitchFamily="18" charset="0"/>
                <a:cs typeface="Times New Roman" panose="02020603050405020304" pitchFamily="18" charset="0"/>
              </a:rPr>
              <a:t>mutates</a:t>
            </a:r>
            <a:r>
              <a:rPr lang="en-GB" altLang="en-US" sz="2400">
                <a:latin typeface="Times New Roman" panose="02020603050405020304" pitchFamily="18" charset="0"/>
                <a:cs typeface="Times New Roman" panose="02020603050405020304" pitchFamily="18" charset="0"/>
              </a:rPr>
              <a:t> so quickly that it </a:t>
            </a:r>
            <a:r>
              <a:rPr lang="en-GB" altLang="en-US" sz="2400" i="1" u="sng">
                <a:latin typeface="Times New Roman" panose="02020603050405020304" pitchFamily="18" charset="0"/>
                <a:cs typeface="Times New Roman" panose="02020603050405020304" pitchFamily="18" charset="0"/>
              </a:rPr>
              <a:t>develops</a:t>
            </a:r>
            <a:r>
              <a:rPr lang="en-GB" altLang="en-US" sz="2400">
                <a:latin typeface="Times New Roman" panose="02020603050405020304" pitchFamily="18" charset="0"/>
                <a:cs typeface="Times New Roman" panose="02020603050405020304" pitchFamily="18" charset="0"/>
              </a:rPr>
              <a:t> a resistance to most vaccines. (revised)</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GB" altLang="en-US" sz="2400">
                <a:latin typeface="Times New Roman" panose="02020603050405020304" pitchFamily="18" charset="0"/>
                <a:cs typeface="Times New Roman" panose="02020603050405020304" pitchFamily="18" charset="0"/>
              </a:rPr>
              <a:t>The city’s crime rate </a:t>
            </a:r>
            <a:r>
              <a:rPr lang="en-GB" altLang="en-US" sz="2400" i="1" u="sng">
                <a:latin typeface="Times New Roman" panose="02020603050405020304" pitchFamily="18" charset="0"/>
                <a:cs typeface="Times New Roman" panose="02020603050405020304" pitchFamily="18" charset="0"/>
              </a:rPr>
              <a:t>continues</a:t>
            </a:r>
            <a:r>
              <a:rPr lang="en-GB" altLang="en-US" sz="2400">
                <a:latin typeface="Times New Roman" panose="02020603050405020304" pitchFamily="18" charset="0"/>
                <a:cs typeface="Times New Roman" panose="02020603050405020304" pitchFamily="18" charset="0"/>
              </a:rPr>
              <a:t> to decrease, but experts </a:t>
            </a:r>
            <a:r>
              <a:rPr lang="en-GB" altLang="en-US" sz="2400" i="1" u="sng">
                <a:latin typeface="Times New Roman" panose="02020603050405020304" pitchFamily="18" charset="0"/>
                <a:cs typeface="Times New Roman" panose="02020603050405020304" pitchFamily="18" charset="0"/>
              </a:rPr>
              <a:t>disagreed</a:t>
            </a:r>
            <a:r>
              <a:rPr lang="en-GB" altLang="en-US" sz="2400">
                <a:latin typeface="Times New Roman" panose="02020603050405020304" pitchFamily="18" charset="0"/>
                <a:cs typeface="Times New Roman" panose="02020603050405020304" pitchFamily="18" charset="0"/>
              </a:rPr>
              <a:t> on the reasons. (inconsistent)</a:t>
            </a:r>
            <a:br>
              <a:rPr lang="en-US" altLang="en-US" sz="2400">
                <a:latin typeface="Times New Roman" panose="02020603050405020304" pitchFamily="18" charset="0"/>
                <a:cs typeface="Times New Roman" panose="02020603050405020304" pitchFamily="18" charset="0"/>
              </a:rPr>
            </a:br>
            <a:r>
              <a:rPr lang="en-GB" altLang="en-US" sz="2400">
                <a:latin typeface="Times New Roman" panose="02020603050405020304" pitchFamily="18" charset="0"/>
                <a:cs typeface="Times New Roman" panose="02020603050405020304" pitchFamily="18" charset="0"/>
              </a:rPr>
              <a:t>The city’s crime rate </a:t>
            </a:r>
            <a:r>
              <a:rPr lang="en-GB" altLang="en-US" sz="2400" i="1" u="sng">
                <a:latin typeface="Times New Roman" panose="02020603050405020304" pitchFamily="18" charset="0"/>
                <a:cs typeface="Times New Roman" panose="02020603050405020304" pitchFamily="18" charset="0"/>
              </a:rPr>
              <a:t>continues</a:t>
            </a:r>
            <a:r>
              <a:rPr lang="en-GB" altLang="en-US" sz="2400">
                <a:latin typeface="Times New Roman" panose="02020603050405020304" pitchFamily="18" charset="0"/>
                <a:cs typeface="Times New Roman" panose="02020603050405020304" pitchFamily="18" charset="0"/>
              </a:rPr>
              <a:t> to decrease, but experts </a:t>
            </a:r>
            <a:r>
              <a:rPr lang="en-GB" altLang="en-US" sz="2400" i="1" u="sng">
                <a:latin typeface="Times New Roman" panose="02020603050405020304" pitchFamily="18" charset="0"/>
                <a:cs typeface="Times New Roman" panose="02020603050405020304" pitchFamily="18" charset="0"/>
              </a:rPr>
              <a:t>disagree</a:t>
            </a:r>
            <a:r>
              <a:rPr lang="en-GB" altLang="en-US" sz="2400">
                <a:latin typeface="Times New Roman" panose="02020603050405020304" pitchFamily="18" charset="0"/>
                <a:cs typeface="Times New Roman" panose="02020603050405020304" pitchFamily="18" charset="0"/>
              </a:rPr>
              <a:t> on the reasons. (revised)</a:t>
            </a:r>
            <a:br>
              <a:rPr lang="en-US" altLang="en-US" sz="2400">
                <a:latin typeface="Times New Roman" panose="02020603050405020304" pitchFamily="18" charset="0"/>
                <a:cs typeface="Times New Roman" panose="02020603050405020304" pitchFamily="18" charset="0"/>
              </a:rPr>
            </a:br>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AAE77604-C670-4795-9C95-C777753FAD71}"/>
              </a:ext>
            </a:extLst>
          </p:cNvPr>
          <p:cNvSpPr>
            <a:spLocks noGrp="1" noChangeArrowheads="1"/>
          </p:cNvSpPr>
          <p:nvPr>
            <p:ph type="title"/>
          </p:nvPr>
        </p:nvSpPr>
        <p:spPr bwMode="auto">
          <a:xfrm>
            <a:off x="457200" y="274638"/>
            <a:ext cx="8229600" cy="50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GB" altLang="en-US" sz="2400" b="1"/>
              <a:t>						</a:t>
            </a:r>
            <a:r>
              <a:rPr lang="en-GB" altLang="en-US" sz="2400" b="1">
                <a:latin typeface="Times New Roman" panose="02020603050405020304" pitchFamily="18" charset="0"/>
                <a:cs typeface="Times New Roman" panose="02020603050405020304" pitchFamily="18" charset="0"/>
              </a:rPr>
              <a:t>Shift in Voice</a:t>
            </a:r>
            <a:br>
              <a:rPr lang="en-US" altLang="en-US" sz="2400">
                <a:latin typeface="Times New Roman" panose="02020603050405020304" pitchFamily="18" charset="0"/>
                <a:cs typeface="Times New Roman" panose="02020603050405020304" pitchFamily="18" charset="0"/>
              </a:rPr>
            </a:br>
            <a:br>
              <a:rPr lang="en-US" altLang="en-US" sz="1400" b="1">
                <a:latin typeface="Times New Roman" panose="02020603050405020304" pitchFamily="18" charset="0"/>
                <a:cs typeface="Times New Roman" panose="02020603050405020304" pitchFamily="18" charset="0"/>
              </a:rPr>
            </a:br>
            <a:r>
              <a:rPr lang="en-GB" altLang="en-US" sz="2400">
                <a:latin typeface="Times New Roman" panose="02020603050405020304" pitchFamily="18" charset="0"/>
                <a:cs typeface="Times New Roman" panose="02020603050405020304" pitchFamily="18" charset="0"/>
              </a:rPr>
              <a:t>When a verb is in the active voice, the subject is the actor of the activity described by the verb and when a verb is in the passive voice, the subject is acted upon.   Unnecessary shifts between the active voice and passive voice can disorient your readers and create confusion.  Look at the following shifts.</a:t>
            </a:r>
            <a:br>
              <a:rPr lang="en-GB"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GB" altLang="en-US" sz="2400">
                <a:latin typeface="Times New Roman" panose="02020603050405020304" pitchFamily="18" charset="0"/>
                <a:cs typeface="Times New Roman" panose="02020603050405020304" pitchFamily="18" charset="0"/>
              </a:rPr>
              <a:t>Internet </a:t>
            </a:r>
            <a:r>
              <a:rPr lang="en-GB" altLang="en-US" sz="2400" u="sng">
                <a:solidFill>
                  <a:srgbClr val="FF0000"/>
                </a:solidFill>
                <a:latin typeface="Times New Roman" panose="02020603050405020304" pitchFamily="18" charset="0"/>
                <a:cs typeface="Times New Roman" panose="02020603050405020304" pitchFamily="18" charset="0"/>
              </a:rPr>
              <a:t>newsgroups cover</a:t>
            </a:r>
            <a:r>
              <a:rPr lang="en-GB" altLang="en-US" sz="2400">
                <a:solidFill>
                  <a:srgbClr val="FF0000"/>
                </a:solidFill>
                <a:latin typeface="Times New Roman" panose="02020603050405020304" pitchFamily="18" charset="0"/>
                <a:cs typeface="Times New Roman" panose="02020603050405020304" pitchFamily="18" charset="0"/>
              </a:rPr>
              <a:t> </a:t>
            </a:r>
            <a:r>
              <a:rPr lang="en-GB" altLang="en-US" sz="2400">
                <a:latin typeface="Times New Roman" panose="02020603050405020304" pitchFamily="18" charset="0"/>
                <a:cs typeface="Times New Roman" panose="02020603050405020304" pitchFamily="18" charset="0"/>
              </a:rPr>
              <a:t>an enormous range of topics for discussion. </a:t>
            </a:r>
            <a:r>
              <a:rPr lang="en-GB" altLang="en-US" sz="2400" u="sng">
                <a:latin typeface="Times New Roman" panose="02020603050405020304" pitchFamily="18" charset="0"/>
                <a:cs typeface="Times New Roman" panose="02020603050405020304" pitchFamily="18" charset="0"/>
              </a:rPr>
              <a:t>Forums</a:t>
            </a:r>
            <a:r>
              <a:rPr lang="en-GB" altLang="en-US" sz="2400">
                <a:latin typeface="Times New Roman" panose="02020603050405020304" pitchFamily="18" charset="0"/>
                <a:cs typeface="Times New Roman" panose="02020603050405020304" pitchFamily="18" charset="0"/>
              </a:rPr>
              <a:t> for meeting people with like interests </a:t>
            </a:r>
            <a:r>
              <a:rPr lang="en-GB" altLang="en-US" sz="2400" u="sng">
                <a:solidFill>
                  <a:srgbClr val="FF0000"/>
                </a:solidFill>
                <a:latin typeface="Times New Roman" panose="02020603050405020304" pitchFamily="18" charset="0"/>
                <a:cs typeface="Times New Roman" panose="02020603050405020304" pitchFamily="18" charset="0"/>
              </a:rPr>
              <a:t>are provided</a:t>
            </a:r>
            <a:r>
              <a:rPr lang="en-GB" altLang="en-US" sz="2400">
                <a:solidFill>
                  <a:srgbClr val="FF0000"/>
                </a:solidFill>
                <a:latin typeface="Times New Roman" panose="02020603050405020304" pitchFamily="18" charset="0"/>
                <a:cs typeface="Times New Roman" panose="02020603050405020304" pitchFamily="18" charset="0"/>
              </a:rPr>
              <a:t> </a:t>
            </a:r>
            <a:r>
              <a:rPr lang="en-GB" altLang="en-US" sz="2400">
                <a:latin typeface="Times New Roman" panose="02020603050405020304" pitchFamily="18" charset="0"/>
                <a:cs typeface="Times New Roman" panose="02020603050405020304" pitchFamily="18" charset="0"/>
              </a:rPr>
              <a:t>in these groups. (inconsistent)</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GB" altLang="en-US" sz="2400">
                <a:latin typeface="Times New Roman" panose="02020603050405020304" pitchFamily="18" charset="0"/>
                <a:cs typeface="Times New Roman" panose="02020603050405020304" pitchFamily="18" charset="0"/>
              </a:rPr>
              <a:t>Internet </a:t>
            </a:r>
            <a:r>
              <a:rPr lang="en-GB" altLang="en-US" sz="2400" u="sng">
                <a:latin typeface="Times New Roman" panose="02020603050405020304" pitchFamily="18" charset="0"/>
                <a:cs typeface="Times New Roman" panose="02020603050405020304" pitchFamily="18" charset="0"/>
              </a:rPr>
              <a:t>newsgroups cover</a:t>
            </a:r>
            <a:r>
              <a:rPr lang="en-GB" altLang="en-US" sz="2400">
                <a:latin typeface="Times New Roman" panose="02020603050405020304" pitchFamily="18" charset="0"/>
                <a:cs typeface="Times New Roman" panose="02020603050405020304" pitchFamily="18" charset="0"/>
              </a:rPr>
              <a:t> an enormous range of topics for discussion. And </a:t>
            </a:r>
            <a:r>
              <a:rPr lang="en-GB" altLang="en-US" sz="2400" u="sng">
                <a:latin typeface="Times New Roman" panose="02020603050405020304" pitchFamily="18" charset="0"/>
                <a:cs typeface="Times New Roman" panose="02020603050405020304" pitchFamily="18" charset="0"/>
              </a:rPr>
              <a:t>provide</a:t>
            </a:r>
            <a:r>
              <a:rPr lang="en-GB" altLang="en-US" sz="2400">
                <a:latin typeface="Times New Roman" panose="02020603050405020304" pitchFamily="18" charset="0"/>
                <a:cs typeface="Times New Roman" panose="02020603050405020304" pitchFamily="18" charset="0"/>
              </a:rPr>
              <a:t> </a:t>
            </a:r>
            <a:r>
              <a:rPr lang="en-GB" altLang="en-US" sz="2400" u="sng">
                <a:latin typeface="Times New Roman" panose="02020603050405020304" pitchFamily="18" charset="0"/>
                <a:cs typeface="Times New Roman" panose="02020603050405020304" pitchFamily="18" charset="0"/>
              </a:rPr>
              <a:t>forums</a:t>
            </a:r>
            <a:r>
              <a:rPr lang="en-GB" altLang="en-US" sz="2400">
                <a:latin typeface="Times New Roman" panose="02020603050405020304" pitchFamily="18" charset="0"/>
                <a:cs typeface="Times New Roman" panose="02020603050405020304" pitchFamily="18" charset="0"/>
              </a:rPr>
              <a:t> for meeting people with like interests. (revised)</a:t>
            </a:r>
            <a:br>
              <a:rPr lang="en-GB"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509218F9-7779-43F5-AF9F-3D5EF57361BC}"/>
              </a:ext>
            </a:extLst>
          </p:cNvPr>
          <p:cNvSpPr>
            <a:spLocks noGrp="1" noChangeArrowheads="1"/>
          </p:cNvSpPr>
          <p:nvPr>
            <p:ph type="title"/>
          </p:nvPr>
        </p:nvSpPr>
        <p:spPr bwMode="auto">
          <a:xfrm>
            <a:off x="457200" y="274638"/>
            <a:ext cx="8229600" cy="396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br>
              <a:rPr lang="en-US" altLang="en-US" sz="2400"/>
            </a:br>
            <a:br>
              <a:rPr lang="en-US" altLang="en-US" sz="2400"/>
            </a:br>
            <a:r>
              <a:rPr lang="en-GB" altLang="en-US" sz="2400" u="sng">
                <a:latin typeface="Times New Roman" panose="02020603050405020304" pitchFamily="18" charset="0"/>
                <a:cs typeface="Times New Roman" panose="02020603050405020304" pitchFamily="18" charset="0"/>
              </a:rPr>
              <a:t>Drought and windstorms</a:t>
            </a:r>
            <a:r>
              <a:rPr lang="en-GB" altLang="en-US" sz="2400">
                <a:latin typeface="Times New Roman" panose="02020603050405020304" pitchFamily="18" charset="0"/>
                <a:cs typeface="Times New Roman" panose="02020603050405020304" pitchFamily="18" charset="0"/>
              </a:rPr>
              <a:t> </a:t>
            </a:r>
            <a:r>
              <a:rPr lang="en-GB" altLang="en-US" sz="2400" u="sng">
                <a:latin typeface="Times New Roman" panose="02020603050405020304" pitchFamily="18" charset="0"/>
                <a:cs typeface="Times New Roman" panose="02020603050405020304" pitchFamily="18" charset="0"/>
              </a:rPr>
              <a:t>made</a:t>
            </a:r>
            <a:r>
              <a:rPr lang="en-GB" altLang="en-US" sz="2400">
                <a:latin typeface="Times New Roman" panose="02020603050405020304" pitchFamily="18" charset="0"/>
                <a:cs typeface="Times New Roman" panose="02020603050405020304" pitchFamily="18" charset="0"/>
              </a:rPr>
              <a:t> farming impossible and many </a:t>
            </a:r>
            <a:r>
              <a:rPr lang="en-GB" altLang="en-US" sz="2400" u="sng">
                <a:latin typeface="Times New Roman" panose="02020603050405020304" pitchFamily="18" charset="0"/>
                <a:cs typeface="Times New Roman" panose="02020603050405020304" pitchFamily="18" charset="0"/>
              </a:rPr>
              <a:t>families</a:t>
            </a:r>
            <a:r>
              <a:rPr lang="en-GB" altLang="en-US" sz="2400">
                <a:latin typeface="Times New Roman" panose="02020603050405020304" pitchFamily="18" charset="0"/>
                <a:cs typeface="Times New Roman" panose="02020603050405020304" pitchFamily="18" charset="0"/>
              </a:rPr>
              <a:t> </a:t>
            </a:r>
            <a:r>
              <a:rPr lang="en-GB" altLang="en-US" sz="2400" u="sng">
                <a:latin typeface="Times New Roman" panose="02020603050405020304" pitchFamily="18" charset="0"/>
                <a:cs typeface="Times New Roman" panose="02020603050405020304" pitchFamily="18" charset="0"/>
              </a:rPr>
              <a:t>were forced</a:t>
            </a:r>
            <a:r>
              <a:rPr lang="en-GB" altLang="en-US" sz="2400">
                <a:latin typeface="Times New Roman" panose="02020603050405020304" pitchFamily="18" charset="0"/>
                <a:cs typeface="Times New Roman" panose="02020603050405020304" pitchFamily="18" charset="0"/>
              </a:rPr>
              <a:t> to leave Okom village due to starvation. (inconsistent)</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GB" altLang="en-US" sz="2400" u="sng">
                <a:latin typeface="Times New Roman" panose="02020603050405020304" pitchFamily="18" charset="0"/>
                <a:cs typeface="Times New Roman" panose="02020603050405020304" pitchFamily="18" charset="0"/>
              </a:rPr>
              <a:t>Drought and windstorms made</a:t>
            </a:r>
            <a:r>
              <a:rPr lang="en-GB" altLang="en-US" sz="2400">
                <a:latin typeface="Times New Roman" panose="02020603050405020304" pitchFamily="18" charset="0"/>
                <a:cs typeface="Times New Roman" panose="02020603050405020304" pitchFamily="18" charset="0"/>
              </a:rPr>
              <a:t> farming impossible, and </a:t>
            </a:r>
            <a:r>
              <a:rPr lang="en-GB" altLang="en-US" sz="2400" u="sng">
                <a:latin typeface="Times New Roman" panose="02020603050405020304" pitchFamily="18" charset="0"/>
                <a:cs typeface="Times New Roman" panose="02020603050405020304" pitchFamily="18" charset="0"/>
              </a:rPr>
              <a:t>starvation</a:t>
            </a:r>
            <a:r>
              <a:rPr lang="en-GB" altLang="en-US" sz="2400">
                <a:latin typeface="Times New Roman" panose="02020603050405020304" pitchFamily="18" charset="0"/>
                <a:cs typeface="Times New Roman" panose="02020603050405020304" pitchFamily="18" charset="0"/>
              </a:rPr>
              <a:t> </a:t>
            </a:r>
            <a:r>
              <a:rPr lang="en-GB" altLang="en-US" sz="2400" u="sng">
                <a:latin typeface="Times New Roman" panose="02020603050405020304" pitchFamily="18" charset="0"/>
                <a:cs typeface="Times New Roman" panose="02020603050405020304" pitchFamily="18" charset="0"/>
              </a:rPr>
              <a:t>forced</a:t>
            </a:r>
            <a:r>
              <a:rPr lang="en-GB" altLang="en-US" sz="2400">
                <a:latin typeface="Times New Roman" panose="02020603050405020304" pitchFamily="18" charset="0"/>
                <a:cs typeface="Times New Roman" panose="02020603050405020304" pitchFamily="18" charset="0"/>
              </a:rPr>
              <a:t> many families to leave Okom village. (revised)</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GB" altLang="en-US" sz="2400">
                <a:latin typeface="Times New Roman" panose="02020603050405020304" pitchFamily="18" charset="0"/>
                <a:cs typeface="Times New Roman" panose="02020603050405020304" pitchFamily="18" charset="0"/>
              </a:rPr>
              <a:t>In the sentences above, the inconsistent ones have shift in voice from the active voice to passive. Avoid such shifts in your sentences. </a:t>
            </a:r>
            <a:br>
              <a:rPr lang="en-US" altLang="en-US" sz="2400">
                <a:latin typeface="Times New Roman" panose="02020603050405020304" pitchFamily="18" charset="0"/>
                <a:cs typeface="Times New Roman" panose="02020603050405020304" pitchFamily="18" charset="0"/>
              </a:rPr>
            </a:br>
            <a:endParaRPr lang="en-US" altLang="en-US" sz="2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077A8D41-DB27-4D8E-B442-239056BD7E08}"/>
              </a:ext>
            </a:extLst>
          </p:cNvPr>
          <p:cNvSpPr>
            <a:spLocks noGrp="1" noChangeArrowheads="1"/>
          </p:cNvSpPr>
          <p:nvPr>
            <p:ph type="title"/>
          </p:nvPr>
        </p:nvSpPr>
        <p:spPr bwMode="auto">
          <a:xfrm>
            <a:off x="550863" y="265113"/>
            <a:ext cx="8229600" cy="546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GB" altLang="en-US" sz="2400" b="1"/>
              <a:t>						</a:t>
            </a:r>
            <a:r>
              <a:rPr lang="en-GB" altLang="en-US" sz="2400" b="1">
                <a:latin typeface="Times New Roman" panose="02020603050405020304" pitchFamily="18" charset="0"/>
                <a:cs typeface="Times New Roman" panose="02020603050405020304" pitchFamily="18" charset="0"/>
              </a:rPr>
              <a:t>Shift in Mood</a:t>
            </a:r>
            <a:br>
              <a:rPr lang="en-US" altLang="en-US" sz="2400">
                <a:latin typeface="Times New Roman" panose="02020603050405020304" pitchFamily="18" charset="0"/>
                <a:cs typeface="Times New Roman" panose="02020603050405020304" pitchFamily="18" charset="0"/>
              </a:rPr>
            </a:br>
            <a:br>
              <a:rPr lang="en-US" altLang="en-US" sz="1400" b="1">
                <a:latin typeface="Times New Roman" panose="02020603050405020304" pitchFamily="18" charset="0"/>
                <a:cs typeface="Times New Roman" panose="02020603050405020304" pitchFamily="18" charset="0"/>
              </a:rPr>
            </a:br>
            <a:br>
              <a:rPr lang="en-US" altLang="en-US" sz="1400" b="1">
                <a:latin typeface="Times New Roman" panose="02020603050405020304" pitchFamily="18" charset="0"/>
                <a:cs typeface="Times New Roman" panose="02020603050405020304" pitchFamily="18" charset="0"/>
              </a:rPr>
            </a:br>
            <a:r>
              <a:rPr lang="en-GB" altLang="en-US" sz="2400" b="1">
                <a:latin typeface="Times New Roman" panose="02020603050405020304" pitchFamily="18" charset="0"/>
                <a:cs typeface="Times New Roman" panose="02020603050405020304" pitchFamily="18" charset="0"/>
              </a:rPr>
              <a:t>Mood</a:t>
            </a:r>
            <a:r>
              <a:rPr lang="en-GB" altLang="en-US" sz="2400">
                <a:latin typeface="Times New Roman" panose="02020603050405020304" pitchFamily="18" charset="0"/>
                <a:cs typeface="Times New Roman" panose="02020603050405020304" pitchFamily="18" charset="0"/>
              </a:rPr>
              <a:t> indicates whether the sentence states a fact or asks a question (</a:t>
            </a:r>
            <a:r>
              <a:rPr lang="en-GB" altLang="en-US" sz="2400" b="1">
                <a:latin typeface="Times New Roman" panose="02020603050405020304" pitchFamily="18" charset="0"/>
                <a:cs typeface="Times New Roman" panose="02020603050405020304" pitchFamily="18" charset="0"/>
              </a:rPr>
              <a:t>indicative</a:t>
            </a:r>
            <a:r>
              <a:rPr lang="en-GB" altLang="en-US" sz="2400">
                <a:latin typeface="Times New Roman" panose="02020603050405020304" pitchFamily="18" charset="0"/>
                <a:cs typeface="Times New Roman" panose="02020603050405020304" pitchFamily="18" charset="0"/>
              </a:rPr>
              <a:t> </a:t>
            </a:r>
            <a:r>
              <a:rPr lang="en-GB" altLang="en-US" sz="2400" b="1">
                <a:latin typeface="Times New Roman" panose="02020603050405020304" pitchFamily="18" charset="0"/>
                <a:cs typeface="Times New Roman" panose="02020603050405020304" pitchFamily="18" charset="0"/>
              </a:rPr>
              <a:t>mood</a:t>
            </a:r>
            <a:r>
              <a:rPr lang="en-GB" altLang="en-US" sz="2400">
                <a:latin typeface="Times New Roman" panose="02020603050405020304" pitchFamily="18" charset="0"/>
                <a:cs typeface="Times New Roman" panose="02020603050405020304" pitchFamily="18" charset="0"/>
              </a:rPr>
              <a:t>), gives a command or direction (</a:t>
            </a:r>
            <a:r>
              <a:rPr lang="en-GB" altLang="en-US" sz="2400" b="1">
                <a:latin typeface="Times New Roman" panose="02020603050405020304" pitchFamily="18" charset="0"/>
                <a:cs typeface="Times New Roman" panose="02020603050405020304" pitchFamily="18" charset="0"/>
              </a:rPr>
              <a:t>imperative</a:t>
            </a:r>
            <a:r>
              <a:rPr lang="en-GB" altLang="en-US" sz="2400">
                <a:latin typeface="Times New Roman" panose="02020603050405020304" pitchFamily="18" charset="0"/>
                <a:cs typeface="Times New Roman" panose="02020603050405020304" pitchFamily="18" charset="0"/>
              </a:rPr>
              <a:t> </a:t>
            </a:r>
            <a:r>
              <a:rPr lang="en-GB" altLang="en-US" sz="2400" b="1">
                <a:latin typeface="Times New Roman" panose="02020603050405020304" pitchFamily="18" charset="0"/>
                <a:cs typeface="Times New Roman" panose="02020603050405020304" pitchFamily="18" charset="0"/>
              </a:rPr>
              <a:t>mood</a:t>
            </a:r>
            <a:r>
              <a:rPr lang="en-GB" altLang="en-US" sz="2400">
                <a:latin typeface="Times New Roman" panose="02020603050405020304" pitchFamily="18" charset="0"/>
                <a:cs typeface="Times New Roman" panose="02020603050405020304" pitchFamily="18" charset="0"/>
              </a:rPr>
              <a:t>), or expresses a condition or a suggestion (</a:t>
            </a:r>
            <a:r>
              <a:rPr lang="en-GB" altLang="en-US" sz="2400" b="1">
                <a:latin typeface="Times New Roman" panose="02020603050405020304" pitchFamily="18" charset="0"/>
                <a:cs typeface="Times New Roman" panose="02020603050405020304" pitchFamily="18" charset="0"/>
              </a:rPr>
              <a:t>subjunctive</a:t>
            </a:r>
            <a:r>
              <a:rPr lang="en-GB" altLang="en-US" sz="2400">
                <a:latin typeface="Times New Roman" panose="02020603050405020304" pitchFamily="18" charset="0"/>
                <a:cs typeface="Times New Roman" panose="02020603050405020304" pitchFamily="18" charset="0"/>
              </a:rPr>
              <a:t> </a:t>
            </a:r>
            <a:r>
              <a:rPr lang="en-GB" altLang="en-US" sz="2400" b="1">
                <a:latin typeface="Times New Roman" panose="02020603050405020304" pitchFamily="18" charset="0"/>
                <a:cs typeface="Times New Roman" panose="02020603050405020304" pitchFamily="18" charset="0"/>
              </a:rPr>
              <a:t>mood</a:t>
            </a:r>
            <a:r>
              <a:rPr lang="en-GB" altLang="en-US" sz="2400">
                <a:latin typeface="Times New Roman" panose="02020603050405020304" pitchFamily="18" charset="0"/>
                <a:cs typeface="Times New Roman" panose="02020603050405020304" pitchFamily="18" charset="0"/>
              </a:rPr>
              <a:t>). Shifts in the mood of verbs occur most frequently in directions when the writer moves between imperative mood  and the indicative mood.  </a:t>
            </a:r>
            <a:br>
              <a:rPr lang="en-GB" altLang="en-US" sz="2400">
                <a:latin typeface="Times New Roman" panose="02020603050405020304" pitchFamily="18" charset="0"/>
                <a:cs typeface="Times New Roman" panose="02020603050405020304" pitchFamily="18" charset="0"/>
              </a:rPr>
            </a:br>
            <a:r>
              <a:rPr lang="en-GB" altLang="en-US" sz="2400">
                <a:latin typeface="Times New Roman" panose="02020603050405020304" pitchFamily="18" charset="0"/>
                <a:cs typeface="Times New Roman" panose="02020603050405020304" pitchFamily="18" charset="0"/>
              </a:rPr>
              <a:t>For example:</a:t>
            </a:r>
            <a:br>
              <a:rPr lang="en-GB"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1. </a:t>
            </a:r>
            <a:r>
              <a:rPr lang="en-GB" altLang="en-US" sz="2400" u="sng">
                <a:solidFill>
                  <a:srgbClr val="FF0000"/>
                </a:solidFill>
                <a:latin typeface="Times New Roman" panose="02020603050405020304" pitchFamily="18" charset="0"/>
                <a:cs typeface="Times New Roman" panose="02020603050405020304" pitchFamily="18" charset="0"/>
              </a:rPr>
              <a:t>Cook</a:t>
            </a:r>
            <a:r>
              <a:rPr lang="en-GB" altLang="en-US" sz="2400">
                <a:latin typeface="Times New Roman" panose="02020603050405020304" pitchFamily="18" charset="0"/>
                <a:cs typeface="Times New Roman" panose="02020603050405020304" pitchFamily="18" charset="0"/>
              </a:rPr>
              <a:t> the mixture slowly, and </a:t>
            </a:r>
            <a:r>
              <a:rPr lang="en-GB" altLang="en-US" sz="2400" u="sng">
                <a:solidFill>
                  <a:srgbClr val="FF0000"/>
                </a:solidFill>
                <a:latin typeface="Times New Roman" panose="02020603050405020304" pitchFamily="18" charset="0"/>
                <a:cs typeface="Times New Roman" panose="02020603050405020304" pitchFamily="18" charset="0"/>
              </a:rPr>
              <a:t>you should stir</a:t>
            </a:r>
            <a:r>
              <a:rPr lang="en-GB" altLang="en-US" sz="2400">
                <a:solidFill>
                  <a:srgbClr val="FF0000"/>
                </a:solidFill>
                <a:latin typeface="Times New Roman" panose="02020603050405020304" pitchFamily="18" charset="0"/>
                <a:cs typeface="Times New Roman" panose="02020603050405020304" pitchFamily="18" charset="0"/>
              </a:rPr>
              <a:t> </a:t>
            </a:r>
            <a:r>
              <a:rPr lang="en-GB" altLang="en-US" sz="2400">
                <a:latin typeface="Times New Roman" panose="02020603050405020304" pitchFamily="18" charset="0"/>
                <a:cs typeface="Times New Roman" panose="02020603050405020304" pitchFamily="18" charset="0"/>
              </a:rPr>
              <a:t>it until the sugar is dissolved. (inconsistent)</a:t>
            </a:r>
            <a:br>
              <a:rPr lang="en-US" altLang="en-US" sz="2400">
                <a:latin typeface="Times New Roman" panose="02020603050405020304" pitchFamily="18" charset="0"/>
                <a:cs typeface="Times New Roman" panose="02020603050405020304" pitchFamily="18" charset="0"/>
              </a:rPr>
            </a:b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2.</a:t>
            </a:r>
            <a:r>
              <a:rPr lang="en-US" altLang="en-US" sz="2400">
                <a:solidFill>
                  <a:srgbClr val="FF0000"/>
                </a:solidFill>
                <a:latin typeface="Times New Roman" panose="02020603050405020304" pitchFamily="18" charset="0"/>
                <a:cs typeface="Times New Roman" panose="02020603050405020304" pitchFamily="18" charset="0"/>
              </a:rPr>
              <a:t> </a:t>
            </a:r>
            <a:r>
              <a:rPr lang="en-GB" altLang="en-US" sz="2400" u="sng">
                <a:solidFill>
                  <a:srgbClr val="FF0000"/>
                </a:solidFill>
                <a:latin typeface="Times New Roman" panose="02020603050405020304" pitchFamily="18" charset="0"/>
                <a:cs typeface="Times New Roman" panose="02020603050405020304" pitchFamily="18" charset="0"/>
              </a:rPr>
              <a:t>Cook</a:t>
            </a:r>
            <a:r>
              <a:rPr lang="en-GB" altLang="en-US" sz="2400">
                <a:solidFill>
                  <a:srgbClr val="FF0000"/>
                </a:solidFill>
                <a:latin typeface="Times New Roman" panose="02020603050405020304" pitchFamily="18" charset="0"/>
                <a:cs typeface="Times New Roman" panose="02020603050405020304" pitchFamily="18" charset="0"/>
              </a:rPr>
              <a:t> </a:t>
            </a:r>
            <a:r>
              <a:rPr lang="en-GB" altLang="en-US" sz="2400">
                <a:latin typeface="Times New Roman" panose="02020603050405020304" pitchFamily="18" charset="0"/>
                <a:cs typeface="Times New Roman" panose="02020603050405020304" pitchFamily="18" charset="0"/>
              </a:rPr>
              <a:t>the mixture slowly and  </a:t>
            </a:r>
            <a:r>
              <a:rPr lang="en-GB" altLang="en-US" sz="2400" u="sng">
                <a:solidFill>
                  <a:srgbClr val="FF0000"/>
                </a:solidFill>
                <a:latin typeface="Times New Roman" panose="02020603050405020304" pitchFamily="18" charset="0"/>
                <a:cs typeface="Times New Roman" panose="02020603050405020304" pitchFamily="18" charset="0"/>
              </a:rPr>
              <a:t>stir</a:t>
            </a:r>
            <a:r>
              <a:rPr lang="en-GB" altLang="en-US" sz="2400">
                <a:latin typeface="Times New Roman" panose="02020603050405020304" pitchFamily="18" charset="0"/>
                <a:cs typeface="Times New Roman" panose="02020603050405020304" pitchFamily="18" charset="0"/>
              </a:rPr>
              <a:t> it until the sugar is dissolved. (revised)</a:t>
            </a:r>
            <a:br>
              <a:rPr lang="en-US" altLang="en-US" sz="2400">
                <a:latin typeface="Times New Roman" panose="02020603050405020304" pitchFamily="18" charset="0"/>
                <a:cs typeface="Times New Roman" panose="02020603050405020304" pitchFamily="18" charset="0"/>
              </a:rPr>
            </a:br>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377E607A-D214-4F96-8778-2F45368BFBF1}"/>
              </a:ext>
            </a:extLst>
          </p:cNvPr>
          <p:cNvSpPr>
            <a:spLocks noGrp="1" noChangeArrowheads="1"/>
          </p:cNvSpPr>
          <p:nvPr>
            <p:ph type="title"/>
          </p:nvPr>
        </p:nvSpPr>
        <p:spPr bwMode="auto">
          <a:xfrm>
            <a:off x="457200" y="274638"/>
            <a:ext cx="8229600" cy="601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sz="2400" b="1"/>
              <a:t>							Activity</a:t>
            </a:r>
            <a:br>
              <a:rPr lang="en-US" altLang="en-US" sz="2400"/>
            </a:br>
            <a:br>
              <a:rPr lang="en-US" altLang="en-US" sz="2400"/>
            </a:br>
            <a:r>
              <a:rPr lang="en-GB" altLang="en-US" sz="2000" b="1" i="1">
                <a:latin typeface="Times New Roman" panose="02020603050405020304" pitchFamily="18" charset="0"/>
                <a:cs typeface="Times New Roman" panose="02020603050405020304" pitchFamily="18" charset="0"/>
              </a:rPr>
              <a:t>Correct the shifts in person, verb tense, voice and mood in the following paragraph.</a:t>
            </a:r>
            <a:br>
              <a:rPr lang="en-US" altLang="en-US" sz="2000" b="1" i="1">
                <a:latin typeface="Times New Roman" panose="02020603050405020304" pitchFamily="18" charset="0"/>
                <a:cs typeface="Times New Roman" panose="02020603050405020304" pitchFamily="18" charset="0"/>
              </a:rPr>
            </a:br>
            <a:r>
              <a:rPr lang="en-GB" altLang="en-US" sz="2000" i="1">
                <a:latin typeface="Times New Roman" panose="02020603050405020304" pitchFamily="18" charset="0"/>
                <a:cs typeface="Times New Roman" panose="02020603050405020304" pitchFamily="18" charset="0"/>
              </a:rPr>
              <a:t>Driving on a muddy road need not be dangerous if you practice a few rules. First, one should avoid fast starts, which prevent the wheels from gaining traction and may result in the car’s getting stuck. Second, drive slowly than usual, and you should pay attention to the feel of the car: if the steering feels unusually loose or the wheels did not seem to be grabbing the road, slow down. Third, avoid fast stops, which lead to skids. One should be alert for other cars and intersections that may necessitate that the brakes be applied suddenly. If you need to slow down, the car’s momentum can be reduced by downshifting as well as by applying the brakes. When braking, press the pedal to the floor only if you have antilock brakes; otherwise, the pedal should be pumped in short bursts.  When you feel the car skidding, the brakes should be release and the wheel should be turned into the direction of the skid, and then the brakes should be pressed or pumped again. If one repeated this motions, the skid would be stopped and the speed of the car would be reduced.</a:t>
            </a:r>
            <a:br>
              <a:rPr lang="en-US" altLang="en-US" sz="2000" i="1">
                <a:latin typeface="Times New Roman" panose="02020603050405020304" pitchFamily="18" charset="0"/>
                <a:cs typeface="Times New Roman" panose="02020603050405020304" pitchFamily="18" charset="0"/>
              </a:rPr>
            </a:br>
            <a:r>
              <a:rPr lang="en-US" altLang="en-US" sz="2000" i="1">
                <a:latin typeface="Times New Roman" panose="02020603050405020304" pitchFamily="18" charset="0"/>
                <a:cs typeface="Times New Roman" panose="02020603050405020304"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019C27DC-06FB-455D-BF04-A0F68358FEE8}"/>
              </a:ext>
            </a:extLst>
          </p:cNvPr>
          <p:cNvSpPr>
            <a:spLocks noGrp="1"/>
          </p:cNvSpPr>
          <p:nvPr>
            <p:ph type="title"/>
          </p:nvPr>
        </p:nvSpPr>
        <p:spPr bwMode="auto">
          <a:xfrm>
            <a:off x="457200" y="274638"/>
            <a:ext cx="8229600" cy="703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altLang="en-US" b="1"/>
              <a:t>Compound Sentence</a:t>
            </a:r>
            <a:br>
              <a:rPr lang="en-US" altLang="en-US"/>
            </a:br>
            <a:endParaRPr lang="en-US" altLang="en-US"/>
          </a:p>
        </p:txBody>
      </p:sp>
      <p:sp>
        <p:nvSpPr>
          <p:cNvPr id="14339" name="TextBox 2">
            <a:extLst>
              <a:ext uri="{FF2B5EF4-FFF2-40B4-BE49-F238E27FC236}">
                <a16:creationId xmlns:a16="http://schemas.microsoft.com/office/drawing/2014/main" id="{76CB9752-0C4D-4F37-9548-2D31A92D2CFE}"/>
              </a:ext>
            </a:extLst>
          </p:cNvPr>
          <p:cNvSpPr txBox="1">
            <a:spLocks noChangeArrowheads="1"/>
          </p:cNvSpPr>
          <p:nvPr/>
        </p:nvSpPr>
        <p:spPr bwMode="auto">
          <a:xfrm>
            <a:off x="201613" y="1544638"/>
            <a:ext cx="8485187" cy="4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GB" altLang="en-US" sz="2800">
                <a:latin typeface="Times New Roman" panose="02020603050405020304" pitchFamily="18" charset="0"/>
                <a:cs typeface="Times New Roman" panose="02020603050405020304" pitchFamily="18" charset="0"/>
              </a:rPr>
              <a:t>A </a:t>
            </a:r>
            <a:r>
              <a:rPr lang="en-GB" altLang="en-US" sz="2800" b="1" i="1">
                <a:latin typeface="Times New Roman" panose="02020603050405020304" pitchFamily="18" charset="0"/>
                <a:cs typeface="Times New Roman" panose="02020603050405020304" pitchFamily="18" charset="0"/>
              </a:rPr>
              <a:t>compound sentence</a:t>
            </a:r>
            <a:r>
              <a:rPr lang="en-GB" altLang="en-US" sz="2800">
                <a:latin typeface="Times New Roman" panose="02020603050405020304" pitchFamily="18" charset="0"/>
                <a:cs typeface="Times New Roman" panose="02020603050405020304" pitchFamily="18" charset="0"/>
              </a:rPr>
              <a:t> is a sentence that consists of two or more independent clauses joined by a comma and a coordinating conjunction such as: </a:t>
            </a:r>
            <a:r>
              <a:rPr lang="en-GB" altLang="en-US" sz="2800" i="1">
                <a:latin typeface="Times New Roman" panose="02020603050405020304" pitchFamily="18" charset="0"/>
                <a:cs typeface="Times New Roman" panose="02020603050405020304" pitchFamily="18" charset="0"/>
              </a:rPr>
              <a:t>for, and, nor, but, or, yet, so (FANBOYS)</a:t>
            </a:r>
            <a:r>
              <a:rPr lang="en-GB" altLang="en-US" sz="2800">
                <a:latin typeface="Times New Roman" panose="02020603050405020304" pitchFamily="18" charset="0"/>
                <a:cs typeface="Times New Roman" panose="02020603050405020304" pitchFamily="18" charset="0"/>
              </a:rPr>
              <a:t> </a:t>
            </a:r>
          </a:p>
          <a:p>
            <a:pPr algn="just" eaLnBrk="1" hangingPunct="1">
              <a:spcBef>
                <a:spcPct val="0"/>
              </a:spcBef>
              <a:buFontTx/>
              <a:buNone/>
            </a:pPr>
            <a:r>
              <a:rPr lang="en-GB" altLang="en-US" sz="2800">
                <a:latin typeface="Times New Roman" panose="02020603050405020304" pitchFamily="18" charset="0"/>
                <a:cs typeface="Times New Roman" panose="02020603050405020304" pitchFamily="18" charset="0"/>
              </a:rPr>
              <a:t>       1. </a:t>
            </a:r>
            <a:r>
              <a:rPr lang="en-GB" altLang="en-US" sz="2800" i="1">
                <a:latin typeface="Times New Roman" panose="02020603050405020304" pitchFamily="18" charset="0"/>
                <a:cs typeface="Times New Roman" panose="02020603050405020304" pitchFamily="18" charset="0"/>
              </a:rPr>
              <a:t>John</a:t>
            </a:r>
            <a:r>
              <a:rPr lang="en-GB" altLang="en-US" sz="2800">
                <a:latin typeface="Times New Roman" panose="02020603050405020304" pitchFamily="18" charset="0"/>
                <a:cs typeface="Times New Roman" panose="02020603050405020304" pitchFamily="18" charset="0"/>
              </a:rPr>
              <a:t> bought the book and (</a:t>
            </a:r>
            <a:r>
              <a:rPr lang="en-GB" altLang="en-US" sz="2800" i="1">
                <a:latin typeface="Times New Roman" panose="02020603050405020304" pitchFamily="18" charset="0"/>
                <a:cs typeface="Times New Roman" panose="02020603050405020304" pitchFamily="18" charset="0"/>
              </a:rPr>
              <a:t>he</a:t>
            </a:r>
            <a:r>
              <a:rPr lang="en-GB" altLang="en-US" sz="2800">
                <a:latin typeface="Times New Roman" panose="02020603050405020304" pitchFamily="18" charset="0"/>
                <a:cs typeface="Times New Roman" panose="02020603050405020304" pitchFamily="18" charset="0"/>
              </a:rPr>
              <a:t>) paid for it.</a:t>
            </a:r>
          </a:p>
          <a:p>
            <a:pPr algn="just" eaLnBrk="1" hangingPunct="1">
              <a:spcBef>
                <a:spcPct val="0"/>
              </a:spcBef>
              <a:buFontTx/>
              <a:buNone/>
            </a:pPr>
            <a:r>
              <a:rPr lang="en-GB" altLang="en-US" sz="2800">
                <a:latin typeface="Times New Roman" panose="02020603050405020304" pitchFamily="18" charset="0"/>
                <a:cs typeface="Times New Roman" panose="02020603050405020304" pitchFamily="18" charset="0"/>
              </a:rPr>
              <a:t>       2. </a:t>
            </a:r>
            <a:r>
              <a:rPr lang="en-GB" altLang="en-US" sz="2800" i="1">
                <a:latin typeface="Times New Roman" panose="02020603050405020304" pitchFamily="18" charset="0"/>
                <a:cs typeface="Times New Roman" panose="02020603050405020304" pitchFamily="18" charset="0"/>
              </a:rPr>
              <a:t>Kofi </a:t>
            </a:r>
            <a:r>
              <a:rPr lang="en-GB" altLang="en-US" sz="2800">
                <a:latin typeface="Times New Roman" panose="02020603050405020304" pitchFamily="18" charset="0"/>
                <a:cs typeface="Times New Roman" panose="02020603050405020304" pitchFamily="18" charset="0"/>
              </a:rPr>
              <a:t>played the drum but </a:t>
            </a:r>
            <a:r>
              <a:rPr lang="en-GB" altLang="en-US" sz="2800" i="1">
                <a:latin typeface="Times New Roman" panose="02020603050405020304" pitchFamily="18" charset="0"/>
                <a:cs typeface="Times New Roman" panose="02020603050405020304" pitchFamily="18" charset="0"/>
              </a:rPr>
              <a:t>Ama</a:t>
            </a:r>
            <a:r>
              <a:rPr lang="en-GB" altLang="en-US" sz="2800">
                <a:latin typeface="Times New Roman" panose="02020603050405020304" pitchFamily="18" charset="0"/>
                <a:cs typeface="Times New Roman" panose="02020603050405020304" pitchFamily="18" charset="0"/>
              </a:rPr>
              <a:t> didn’t dance</a:t>
            </a:r>
          </a:p>
          <a:p>
            <a:pPr algn="just" eaLnBrk="1" hangingPunct="1">
              <a:spcBef>
                <a:spcPct val="0"/>
              </a:spcBef>
              <a:buFontTx/>
              <a:buNone/>
            </a:pPr>
            <a:r>
              <a:rPr lang="en-GB" altLang="en-US" sz="2800">
                <a:latin typeface="Times New Roman" panose="02020603050405020304" pitchFamily="18" charset="0"/>
                <a:cs typeface="Times New Roman" panose="02020603050405020304" pitchFamily="18" charset="0"/>
              </a:rPr>
              <a:t>	  3. </a:t>
            </a:r>
            <a:r>
              <a:rPr lang="en-GB" altLang="en-US" sz="2800" i="1">
                <a:latin typeface="Times New Roman" panose="02020603050405020304" pitchFamily="18" charset="0"/>
                <a:cs typeface="Times New Roman" panose="02020603050405020304" pitchFamily="18" charset="0"/>
              </a:rPr>
              <a:t>Tom</a:t>
            </a:r>
            <a:r>
              <a:rPr lang="en-GB" altLang="en-US" sz="2800">
                <a:latin typeface="Times New Roman" panose="02020603050405020304" pitchFamily="18" charset="0"/>
                <a:cs typeface="Times New Roman" panose="02020603050405020304" pitchFamily="18" charset="0"/>
              </a:rPr>
              <a:t> arrived at midnight, and </a:t>
            </a:r>
            <a:r>
              <a:rPr lang="en-GB" altLang="en-US" sz="2800" i="1">
                <a:latin typeface="Times New Roman" panose="02020603050405020304" pitchFamily="18" charset="0"/>
                <a:cs typeface="Times New Roman" panose="02020603050405020304" pitchFamily="18" charset="0"/>
              </a:rPr>
              <a:t>we</a:t>
            </a:r>
            <a:r>
              <a:rPr lang="en-GB" altLang="en-US" sz="2800">
                <a:latin typeface="Times New Roman" panose="02020603050405020304" pitchFamily="18" charset="0"/>
                <a:cs typeface="Times New Roman" panose="02020603050405020304" pitchFamily="18" charset="0"/>
              </a:rPr>
              <a:t> met him at the airport.</a:t>
            </a:r>
          </a:p>
          <a:p>
            <a:pPr algn="just" eaLnBrk="1" hangingPunct="1">
              <a:spcBef>
                <a:spcPct val="0"/>
              </a:spcBef>
              <a:buFontTx/>
              <a:buNone/>
            </a:pPr>
            <a:r>
              <a:rPr lang="en-GB" altLang="en-US" sz="2800">
                <a:latin typeface="Times New Roman" panose="02020603050405020304" pitchFamily="18" charset="0"/>
                <a:cs typeface="Times New Roman" panose="02020603050405020304" pitchFamily="18" charset="0"/>
              </a:rPr>
              <a:t>	4. </a:t>
            </a:r>
            <a:r>
              <a:rPr lang="en-GB" altLang="en-US" sz="2800" i="1">
                <a:latin typeface="Times New Roman" panose="02020603050405020304" pitchFamily="18" charset="0"/>
                <a:cs typeface="Times New Roman" panose="02020603050405020304" pitchFamily="18" charset="0"/>
              </a:rPr>
              <a:t>We</a:t>
            </a:r>
            <a:r>
              <a:rPr lang="en-GB" altLang="en-US" sz="2800">
                <a:latin typeface="Times New Roman" panose="02020603050405020304" pitchFamily="18" charset="0"/>
                <a:cs typeface="Times New Roman" panose="02020603050405020304" pitchFamily="18" charset="0"/>
              </a:rPr>
              <a:t> woke up early and slept late, but </a:t>
            </a:r>
            <a:r>
              <a:rPr lang="en-GB" altLang="en-US" sz="2800" i="1">
                <a:latin typeface="Times New Roman" panose="02020603050405020304" pitchFamily="18" charset="0"/>
                <a:cs typeface="Times New Roman" panose="02020603050405020304" pitchFamily="18" charset="0"/>
              </a:rPr>
              <a:t>all</a:t>
            </a:r>
            <a:r>
              <a:rPr lang="en-GB" altLang="en-US" sz="2800">
                <a:latin typeface="Times New Roman" panose="02020603050405020304" pitchFamily="18" charset="0"/>
                <a:cs typeface="Times New Roman" panose="02020603050405020304" pitchFamily="18" charset="0"/>
              </a:rPr>
              <a:t> of us  enjoyed our 	camping.</a:t>
            </a:r>
          </a:p>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FFD96E3A-22AA-481E-AF08-E33E72E1BD05}"/>
              </a:ext>
            </a:extLst>
          </p:cNvPr>
          <p:cNvSpPr>
            <a:spLocks noGrp="1"/>
          </p:cNvSpPr>
          <p:nvPr>
            <p:ph type="title"/>
          </p:nvPr>
        </p:nvSpPr>
        <p:spPr bwMode="auto">
          <a:xfrm>
            <a:off x="457200" y="-296863"/>
            <a:ext cx="8229600" cy="11430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br>
              <a:rPr lang="en-US" altLang="en-US"/>
            </a:br>
            <a:br>
              <a:rPr lang="en-US" altLang="en-US"/>
            </a:br>
            <a:r>
              <a:rPr lang="en-GB" altLang="en-US" sz="2800">
                <a:latin typeface="Times New Roman" panose="02020603050405020304" pitchFamily="18" charset="0"/>
                <a:cs typeface="Times New Roman" panose="02020603050405020304" pitchFamily="18" charset="0"/>
              </a:rPr>
              <a:t>In the first sentence, the two independent clauses are </a:t>
            </a:r>
            <a:br>
              <a:rPr lang="en-GB" altLang="en-US" sz="2800">
                <a:latin typeface="Times New Roman" panose="02020603050405020304" pitchFamily="18" charset="0"/>
                <a:cs typeface="Times New Roman" panose="02020603050405020304" pitchFamily="18" charset="0"/>
              </a:rPr>
            </a:br>
            <a:r>
              <a:rPr lang="en-GB" altLang="en-US" sz="2800">
                <a:latin typeface="Times New Roman" panose="02020603050405020304" pitchFamily="18" charset="0"/>
                <a:cs typeface="Times New Roman" panose="02020603050405020304" pitchFamily="18" charset="0"/>
              </a:rPr>
              <a:t>1. </a:t>
            </a:r>
            <a:r>
              <a:rPr lang="en-GB" altLang="en-US" sz="2800" i="1">
                <a:latin typeface="Times New Roman" panose="02020603050405020304" pitchFamily="18" charset="0"/>
                <a:cs typeface="Times New Roman" panose="02020603050405020304" pitchFamily="18" charset="0"/>
              </a:rPr>
              <a:t>John</a:t>
            </a:r>
            <a:r>
              <a:rPr lang="en-GB" altLang="en-US" sz="2800">
                <a:latin typeface="Times New Roman" panose="02020603050405020304" pitchFamily="18" charset="0"/>
                <a:cs typeface="Times New Roman" panose="02020603050405020304" pitchFamily="18" charset="0"/>
              </a:rPr>
              <a:t> bought the book.</a:t>
            </a:r>
            <a:br>
              <a:rPr lang="en-GB" altLang="en-US" sz="2800">
                <a:latin typeface="Times New Roman" panose="02020603050405020304" pitchFamily="18" charset="0"/>
                <a:cs typeface="Times New Roman" panose="02020603050405020304" pitchFamily="18" charset="0"/>
              </a:rPr>
            </a:br>
            <a:r>
              <a:rPr lang="en-GB" altLang="en-US" sz="2800">
                <a:latin typeface="Times New Roman" panose="02020603050405020304" pitchFamily="18" charset="0"/>
                <a:cs typeface="Times New Roman" panose="02020603050405020304" pitchFamily="18" charset="0"/>
              </a:rPr>
              <a:t>2. John paid for it. </a:t>
            </a:r>
            <a:br>
              <a:rPr lang="en-GB" altLang="en-US" sz="2800">
                <a:latin typeface="Times New Roman" panose="02020603050405020304" pitchFamily="18" charset="0"/>
                <a:cs typeface="Times New Roman" panose="02020603050405020304" pitchFamily="18" charset="0"/>
              </a:rPr>
            </a:br>
            <a:r>
              <a:rPr lang="en-GB" altLang="en-US" sz="2800">
                <a:latin typeface="Times New Roman" panose="02020603050405020304" pitchFamily="18" charset="0"/>
                <a:cs typeface="Times New Roman" panose="02020603050405020304" pitchFamily="18" charset="0"/>
              </a:rPr>
              <a:t>The two clauses are joined by the conjunction </a:t>
            </a:r>
            <a:r>
              <a:rPr lang="en-GB" altLang="en-US" sz="2800" u="sng">
                <a:solidFill>
                  <a:srgbClr val="FF0000"/>
                </a:solidFill>
                <a:latin typeface="Times New Roman" panose="02020603050405020304" pitchFamily="18" charset="0"/>
                <a:cs typeface="Times New Roman" panose="02020603050405020304" pitchFamily="18" charset="0"/>
              </a:rPr>
              <a:t>‘and</a:t>
            </a:r>
            <a:r>
              <a:rPr lang="en-GB" altLang="en-US" sz="2800">
                <a:latin typeface="Times New Roman" panose="02020603050405020304" pitchFamily="18" charset="0"/>
                <a:cs typeface="Times New Roman" panose="02020603050405020304" pitchFamily="18" charset="0"/>
              </a:rPr>
              <a:t>’.  </a:t>
            </a:r>
            <a:br>
              <a:rPr lang="en-GB" altLang="en-US" sz="2800">
                <a:latin typeface="Times New Roman" panose="02020603050405020304" pitchFamily="18" charset="0"/>
                <a:cs typeface="Times New Roman" panose="02020603050405020304" pitchFamily="18" charset="0"/>
              </a:rPr>
            </a:br>
            <a:br>
              <a:rPr lang="en-GB" altLang="en-US" sz="2800">
                <a:latin typeface="Times New Roman" panose="02020603050405020304" pitchFamily="18" charset="0"/>
                <a:cs typeface="Times New Roman" panose="02020603050405020304" pitchFamily="18" charset="0"/>
              </a:rPr>
            </a:br>
            <a:r>
              <a:rPr lang="en-GB" altLang="en-US" sz="2800">
                <a:latin typeface="Times New Roman" panose="02020603050405020304" pitchFamily="18" charset="0"/>
                <a:cs typeface="Times New Roman" panose="02020603050405020304" pitchFamily="18" charset="0"/>
              </a:rPr>
              <a:t>In the second sentence the conjunction </a:t>
            </a:r>
            <a:r>
              <a:rPr lang="en-GB" altLang="en-US" sz="2800">
                <a:solidFill>
                  <a:srgbClr val="FF0000"/>
                </a:solidFill>
                <a:latin typeface="Times New Roman" panose="02020603050405020304" pitchFamily="18" charset="0"/>
                <a:cs typeface="Times New Roman" panose="02020603050405020304" pitchFamily="18" charset="0"/>
              </a:rPr>
              <a:t>‘</a:t>
            </a:r>
            <a:r>
              <a:rPr lang="en-GB" altLang="en-US" sz="2800" i="1">
                <a:solidFill>
                  <a:srgbClr val="FF0000"/>
                </a:solidFill>
                <a:latin typeface="Times New Roman" panose="02020603050405020304" pitchFamily="18" charset="0"/>
                <a:cs typeface="Times New Roman" panose="02020603050405020304" pitchFamily="18" charset="0"/>
              </a:rPr>
              <a:t>but’</a:t>
            </a:r>
            <a:r>
              <a:rPr lang="en-GB" altLang="en-US" sz="2800">
                <a:solidFill>
                  <a:srgbClr val="FF0000"/>
                </a:solidFill>
                <a:latin typeface="Times New Roman" panose="02020603050405020304" pitchFamily="18" charset="0"/>
                <a:cs typeface="Times New Roman" panose="02020603050405020304" pitchFamily="18" charset="0"/>
              </a:rPr>
              <a:t> </a:t>
            </a:r>
            <a:r>
              <a:rPr lang="en-GB" altLang="en-US" sz="2800">
                <a:latin typeface="Times New Roman" panose="02020603050405020304" pitchFamily="18" charset="0"/>
                <a:cs typeface="Times New Roman" panose="02020603050405020304" pitchFamily="18" charset="0"/>
              </a:rPr>
              <a:t>is used to join the two independent clauses. </a:t>
            </a:r>
            <a:br>
              <a:rPr lang="en-GB" altLang="en-US" sz="2800">
                <a:latin typeface="Times New Roman" panose="02020603050405020304" pitchFamily="18" charset="0"/>
                <a:cs typeface="Times New Roman" panose="02020603050405020304" pitchFamily="18" charset="0"/>
              </a:rPr>
            </a:br>
            <a:br>
              <a:rPr lang="en-GB" altLang="en-US" sz="2800">
                <a:latin typeface="Times New Roman" panose="02020603050405020304" pitchFamily="18" charset="0"/>
                <a:cs typeface="Times New Roman" panose="02020603050405020304" pitchFamily="18" charset="0"/>
              </a:rPr>
            </a:br>
            <a:r>
              <a:rPr lang="en-GB" altLang="en-US" sz="2800">
                <a:latin typeface="Times New Roman" panose="02020603050405020304" pitchFamily="18" charset="0"/>
                <a:cs typeface="Times New Roman" panose="02020603050405020304" pitchFamily="18" charset="0"/>
              </a:rPr>
              <a:t>Note: You can avoid short and jerky sentences in your writings by using compound sentences.</a:t>
            </a:r>
            <a:br>
              <a:rPr lang="en-GB" altLang="en-US" sz="2800">
                <a:latin typeface="Times New Roman" panose="02020603050405020304" pitchFamily="18" charset="0"/>
                <a:cs typeface="Times New Roman" panose="02020603050405020304" pitchFamily="18" charset="0"/>
              </a:rPr>
            </a:br>
            <a:endParaRPr lang="en-US" altLang="en-US" sz="2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11556</TotalTime>
  <Words>6930</Words>
  <Application>Microsoft Office PowerPoint</Application>
  <PresentationFormat>On-screen Show (4:3)</PresentationFormat>
  <Paragraphs>122</Paragraphs>
  <Slides>76</Slides>
  <Notes>2</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Communication Skills  ENGL 157</vt:lpstr>
      <vt:lpstr>                OBJECTIVES   By the end of this lesson, the students will be able to:  1. explain what a sentence is about . 2. describe the four traditional sentence types and their structural distinctions  3.  distinguish between simple, compound and complex sentences.     </vt:lpstr>
      <vt:lpstr>What is a sentence?  </vt:lpstr>
      <vt:lpstr>Types of Sentence 1- Structure  Sentences are grouped into four main types according to their structures.   Simple sentence   Compound sentence    Complex sentence   Compound complex compound </vt:lpstr>
      <vt:lpstr> Simple Sentence</vt:lpstr>
      <vt:lpstr>Activity 1   Working with a partner or a group, identify the subjects in the following sentences. 1. The house and the garden need attention. 2. Johnson and Mary are bargain hunters. 3. There are a bakery and a pharmacy down the street. 4. Here are a picture of your father and a copy of his birth certificate. 5. Not only the waiters but also the restaurant manager was pleased with the new policy.      </vt:lpstr>
      <vt:lpstr>Compare your answers with this:  1. The house and the garden need attention. 2. Johnson and Mary are bargain hunters. 3. There are a bakery and a pharmacy down the street. 4. Here are a picture of your father and a copy of his birth certificate. 5. Not only the waiters but also the restaurant manager was pleased with the new policy. </vt:lpstr>
      <vt:lpstr>Compound Sentence </vt:lpstr>
      <vt:lpstr>  In the first sentence, the two independent clauses are  1. John bought the book. 2. John paid for it.  The two clauses are joined by the conjunction ‘and’.    In the second sentence the conjunction ‘but’ is used to join the two independent clauses.   Note: You can avoid short and jerky sentences in your writings by using compound sentences. </vt:lpstr>
      <vt:lpstr>       Activity Use an appropriate coordination conjunction to join the following clauses together.  We didn’t understand the  assignment. We asked Michael to explain the assignment to us.  Martin found that his house had been broken into.  Martin returned home.  The students studied well for the examination. The students wrote the examination well. The students did not pass the examination well.       </vt:lpstr>
      <vt:lpstr>Complex Sentence  </vt:lpstr>
      <vt:lpstr>Complex Sentence  </vt:lpstr>
      <vt:lpstr>      Activity  Make one of  the sentences a subordinate(dependent) clause. 1.  English is not our mother tongue. English has gradually become the most important language in Ghana.  2. The students are very serious this year. The students will pass the exams.  3.  The students are very serious this year. They can not pass the exams</vt:lpstr>
      <vt:lpstr>Compound-complex Sentence</vt:lpstr>
      <vt:lpstr>Activity   Read the text carefully and identify (if any) the following: simple sentences, compound sentences , complex sentences and compound complex sentences. She wore a dark striped dress reaching down to her shoe tops, an and equally long apron of bleached sugar sacks with a full packet: all neat and tidy, but every time she took a step, she might have fallen over her shoe lace, which dragged from unlaced shoe. She looks straight ahead. Her eyes were blue with age. Her skin had a pattern, all her own, of numberless branching wrinkles and as though a whole little tree stood in the middle of her forehead, but a golden colour ran underneath, and the two knobs of her cheeks were illumined by a yellow burning under the dark. Under the red hair came down on her neck in the frailest of ringlets, still black, and with an odor like copper.  </vt:lpstr>
      <vt:lpstr>    THANK YOU</vt:lpstr>
      <vt:lpstr>TYPES OF SENTENCE II- FUNCTIONAL  OBJECTIVES By the end of the lesson, the students will be able to:  1. distinguish among declarative, interrogative, imperative and exclamatory sentences in terms of function and structure 2. use appropriate sentence forms to convey different communicative functions.      </vt:lpstr>
      <vt:lpstr>TYPES OF SENTENCE II- FUNCTIONAL  Four main types of sentences can be identified according to their functions.    Declarative   Interrogative   Imperative    Exclamatory    </vt:lpstr>
      <vt:lpstr>   Declarative Sentence  Declarative sentence is  a sentence that makes a statement or declaration. That is a proposition that expresses opinion, fact, or judgment. A statement may be true or false, positive or negative. Consider the following examples:    1. Mondays follows Sunday. (True)   2. Two and two are sometimes three. (False)   3. Kwame will marry Alice. (Positive)   4. Alice will not marry Kwame. (Negative) </vt:lpstr>
      <vt:lpstr>Structure of Declarative Sentence   1. Declarative sentences have subjects followed by verbs [ SV (O)(C)(A)] Example: The boy snores noisily.(SVA)      The girl is clever. (SVC) 2. Declarative sentences may have no subject.   - Good to see you. (It’s good to see you.)  - Serves you right. (It serves you right.)  - John bought the and (he) paid for it. </vt:lpstr>
      <vt:lpstr>Declarative cont.  3. A verb may precede the subject in front shifted adverbials. Some adverbs that bear negative meanings may be moved to the position before subject. Auxiliary ‘do’ may be inserted to make the sentence grammatical.  I scarcely visit my hometown these days. Scarcely do I visit my hometown these days. * Scarcely I visit my hometown these days.</vt:lpstr>
      <vt:lpstr> I can hardly imagine what to say. Hardly can imagine what to say.  When the adverbs are placed before the subjects in declarative sentences, they trigger subject-verb inversion.    Let students invert the sentences below: 1. He barely entered his car when the robbers attacked. 2. My brothers rarely quarrel. 3. My sister seldom accommodates visitors</vt:lpstr>
      <vt:lpstr>Other functions of declarative sentences  Declarative sentences can perform the following other functions: - To ask questions: You have paid your fees? - To make a request: I would love a cup of tea. - To give a command : You will leave the room now! - To express prohibition: You can’t go out now. - To express emotion: God saves the king! - To make a suggestion: You could be cooking while I do the washing. - To give a warning: That dog is dangerous.</vt:lpstr>
      <vt:lpstr>Interrogative Sentence  Interrogative sentence asks questions. They are  sentences that may demand answers.  Example:  How old are your?                  When did you arrive?      Have you eaten?    Your father has come?   </vt:lpstr>
      <vt:lpstr>    The structure of interrogatives Interrogative sentences in English have the structure VS (V)(O)(C)(A).  The verbs that are placed before the subjects are always  auxiliary verbs. For example:  - Interrogative sentences always end in question marks in writing.  - In speech, interrogatives end in rising intonation for yes/no question whereas wh-questions end in falling intonation.  </vt:lpstr>
      <vt:lpstr>Types of Interrogatives   Interrogative sentences are divided into two main types.    Yes/ No  questions     Wh-questions  There are other types of questions but they are formed from either yes/no questions or wh-questions. </vt:lpstr>
      <vt:lpstr>     Yes/ No Questions   Yes/no questions are questions that demand  yes or no for an answer.  Example: Are you tired?   Yes or no questions are formed from statements  by placing the auxiliary before the subject.  Example:  You have eaten. (statement)                     Have you eaten?  (question)    </vt:lpstr>
      <vt:lpstr> Where there is no auxiliary verb in the statement, the auxiliary ‘do’ is introduced to match up the inflected form of the verb before inversion or movement is done.  For example:   Ama sells rice. – statement  *Ama do sell rice. – Introduction of  “dummy do” Ama does sell rice – “ do” matching the singular form of main verb. Does Ama sell rice? – Question</vt:lpstr>
      <vt:lpstr> Ama sold rice. – statement  *Ama do sold rice. – Introduction of  “dummy do” Ama did sell rice – “ do” matching the past tense form of main verb. Did Ama sell rice? – Question  Let students form yes/no question from the following statements. 1. The student attended lectures last week. 2. Monday comes before Tuesday.  </vt:lpstr>
      <vt:lpstr>      Wh-Questions   Wh-question are formed with any of the wh-words: who, what, which, whose, when, where, why,  and how  Wh-questions  are question that demand a piece of  information as an answer.  Examples:  Who won the prize?                         What is your name?                    When did you come?                     How old are you?   </vt:lpstr>
      <vt:lpstr>Other types of interrogative sentences  - Rhetorical Questions - Direct Questions - Indirect Questions - Alternative Questions - Declarative Questions - Echo Questions - Exclamatory Questions - Tag Questions </vt:lpstr>
      <vt:lpstr>  Other functions of interrogative sentences  - To make assertion: Isn’t it Abu who is praising me? - To give a command: What are you looking at on your phone? (while teaching and somebody is playing with the phone) - To give invitation: Won’t you have a glass of beer? - To insult: Can’t you think? - To make a request: Would you read through the script for me, please? -To express emotion: Isn’t Ellen beauty?</vt:lpstr>
      <vt:lpstr>   Imperative sentences  Imperative sentences are sentences that give command. Imperative sentences are used in the following situations:   - when giving a direct command   - directions   - instructions   - orders Example: Stand up. Sit down. Go straight.</vt:lpstr>
      <vt:lpstr>   The structure of imperative sentences  The imperative sentences have the structure V(O)(C)(A) For example: Sit down            (VA) Close the door  (VO) Be a man           (VC) Close the door immediately. (VOA)  The imperative marks no tense, number or person. It is the base form of the verb which may be followed by an object, complement and/or adjunct.</vt:lpstr>
      <vt:lpstr>   Types of Imperative Sentence: Second         person imperative Two main types of imperative sentences can be identified.   - Second person imperative   - First and Third persons imperative. In  the second person imperatives, there is no overt subject. The imperative verbs begin the sentences. The subject “you” is implied in the imperative verb when giving second person command.  Example: Keep off the grass.                  (You) keep off the grass.    </vt:lpstr>
      <vt:lpstr>First and Third Person Command  The first and third persons imperatives are  introduced by the word “ let” before the subject. Examples:  Let us keep off the grass. (first person)                     Let me rest for today. (first person)                     Let them pay their dues. (third person)                     Let them come. (third person) </vt:lpstr>
      <vt:lpstr>Other functions of imperative sentences  - To make a wish: Have a nice week-end. - To give invitation: Let’s share a cup of tea. - To give warning: Mind your language. - To make a threat: Laugh again and I you / Don’t  laugh again or I punish you. - To make prohibition: Don’t go out in that dress. </vt:lpstr>
      <vt:lpstr>     Exclamatory Sentences Exclamatory sentences are sentences that express exclamation. When we exclaim at something or at someone has done, we are expressing surprise, emotion, or feeling.  Exclamatory sentences end in exclamation mark.  Example: What a fantastic goal!                  Aren’t this girl beautiful!                  You are fantastic!                  That’s a great goal!</vt:lpstr>
      <vt:lpstr>Activity   Identify the mood(declarative, interrogative etc. of the following sentences: 1. The man was arrested last week. 2. Shut the door! 3. Can you repair my car? 4. He cried. </vt:lpstr>
      <vt:lpstr>     THANK YOU </vt:lpstr>
      <vt:lpstr>Error in Sentences  OBJECTIVES By the end of the lesson, the students will be able to:  1.  Identify fragment sentences in English. 2. recognize comma splice, run-on, and parallel structures in a text. 3. write to avoid fragment sentences, comma splice, parallelism (shift), and run-on sentences.</vt:lpstr>
      <vt:lpstr>        Sentence Fragment: What is it?  1.  A Sentence fragment is a word group that lacks a subject or a verb and /or one that does not express a complete thought.  2.  Sentence fragment is an error that occurs when  incomplete sentences are punctuated as though they were complete sentence.    3. A sentence fragment is a group of words-a phrase or a dependent clause that is punctuated like a sentence. It however does not express a complete thought or idea  </vt:lpstr>
      <vt:lpstr>   Sentence Fragment Cont.  Every sentence must a subject and a verb and must express a complete  thought.    A word group that lacks a subject or a verb and fails to express a complete thought is a fragment.    Let us look at these examples. 1. When I was going home. 2. By the coconut tree. </vt:lpstr>
      <vt:lpstr>       Activity  Working with a partner or group, correct the following fragments: 1. Whenever I am waiting for an important phone call. 2. If I can finish writing my paper tonight. I can go to the gym with you tomorrow. 3. When I want to brighten up my day, I buy a bunch of colourful flowers. Such as carnations or daisies. 4. At the end of the movie, when the battle began. 5. Although I had never played soccer before. 6. In addition, the job is part-time.    </vt:lpstr>
      <vt:lpstr>  The above examples may seem to be complete sentences since they end with a full stop, but as I stated earlier, they a do not express a complete thought or idea. Therefore, we need to revise them by adding a main or independent clause for the sentence to give the required information.  </vt:lpstr>
      <vt:lpstr>      Sentence Fragment Cont.   Let us consider the revised versions below:  (a).  When I was going home. (Fragment) (b).  When I was going home, I met the doctor.  (revised)   Example (a) is a fragment and example (b) is a complete sentence where the fragment has been joined to a main clause, which I have underlined, to give it a complete thought. </vt:lpstr>
      <vt:lpstr>  Let us also consider the second fragment I gave as an example earlier on.   By the coconut tree. ( fragment )  I hid the money by the coconut tree. (revised)  </vt:lpstr>
      <vt:lpstr>          Sentence Fragment  Cont.   You may have noted that I placed the main clause first before attaching the sentence fragment. On the whole, the revised sentence provides something meaningful, that which I call a complete thought.  We expect that your essays or your writings should be free of sentence fragments since sentence fragments do not make a complete meaning.   </vt:lpstr>
      <vt:lpstr>   Consider the following Examples :  1.  The apartment building with the mural on the side.   The apartment building with the mural on the side burned down. (Revised)    2.  The police officer looking for the robbery suspects.  The police officer is looking for the robbery suspects. (Revised)  The police officer looked for the robbery suspects. (Revised)  3.    Whenever I go to school.      Whenever I go to school, I take the bus. (Revised)             </vt:lpstr>
      <vt:lpstr>   Types of Sentence Fragment   Here the most common types of sentence fragment  - Dependent-word fragment - Ing fragment - Added-details fragment - Missing-subject fragment </vt:lpstr>
      <vt:lpstr>    Dependent-word fragment Some word group that begin with dependent words are fragments. When you start a sentence with a dependent word, be careful not to create a fragment. Examples: After I cashed my paycheck. I  treated myself to dinner. (Fragment)  After I cashed my paycheck, I  treated myself to dinner. (Revised) I won’t leave the house. Until I hear from you.  (Fragment) I won’t leave the house until I hear from you. (Revised) Until I hear from you, I won’t leave the house. (Revised)    </vt:lpstr>
      <vt:lpstr>     Ing fragment  When an –ing word appears at or near the start of a word group, a fragment may result. Such fragments often lack a subject and part of the verb.  Boatemaa walked all over the neibourhood yesterday. Trying to find her dog. Many people claimed they had seen it only hours before. (Fragment) Boatemaa walked all over the neibourhood yesterday trying to find her dog. Many people claimed they had seen it only hours before. (Revised)   </vt:lpstr>
      <vt:lpstr>    Added-details fragment  Added-details fragment lacks a subject and verb. They often begin with one of the following words: also, especially, like, including, except, for example, such as, etc.  Before a race, I eat starchy foods. Such as bread and spaghetti. The carbohydrates provide quick energy. (Fragment)  Before a race, I eat starchy foods such as bread and spaghetti. The carbohydrates provide quick energy. (Revised)</vt:lpstr>
      <vt:lpstr>    Missing-subject fragment  In each of the following sentences, underline the word group in which the subject is missing.  - Akosua loved getting wedding presents. But hated writing thank-you notes. (Fragment)   - Akosua loved getting wedding presents but hated writing thank-you notes (Revised)   - Akosua loved getting wedding presents but, she hated writing thank-you notes. (Revised)    </vt:lpstr>
      <vt:lpstr> - Tom has orange soda and potato chips for breakfast. Then eats more junk food, like root beer and cookies, for lunch.  - Tom has orange soda and potato chips for breakfast. Then he eats more junk food, like root beer and cookies, for lunch.  </vt:lpstr>
      <vt:lpstr>  Correction of fragment sentences  To correct fragment sentences, consider the following: 1. Check for a subject and a verb.   The dog in the pet store window. (Fragment)   The dog in the pet store window has eaten. (Revised)  The dog is in the pet store window. (Revised)  2. –ing verb by itself cannot be the main verb in a sentence.  Your sister having all the skills required of a good salesperson. Your sister is having all the skills required of a good salesperson.  Your sister has all the skills required of a good salesperson.  </vt:lpstr>
      <vt:lpstr>     Correction cont. 3.  An infinitive (to plus a verb) cannot be the verb in a sentence. The manager of the store to attend the meeting of regional managers next month in Accra. (Fragment) The manager of the store is to attend the meeting of regional managers next month in Accra. (Revised)  4. Group of words beginning with words like also, especially, expect, for example, in addition, moreover, furthermore etc. need subject and verb to make a sentence.   Especially the youngest member of the group. (Fragment) For example, a person without a university degree. (Fragment) The group is vibrant especially the youngest member of the group. (Revised) </vt:lpstr>
      <vt:lpstr>     Correction cont. 5. When a phrase is left to stand alone, it is phrase fragment.                             will soon be sleeping.                               inside the house. To correct phrase fragment, you need to supply the missing elements.     The baby will soon be sleeping     The missing necklace was found inside the house. 6. When a subordinate clause is left to stand alone, it is subordinate clause fragment.    After the candidates arrive. After the candidates arrive, the inter halls debate will begin. The candidates arrive by limousine.    </vt:lpstr>
      <vt:lpstr>     Run-on sentences  Read the following group of sentences and give your comments on them.  1a. The bus stopped suddenly I found myself in an old man’s lap. 1b. The bus stopped suddenly, I found myself in an old man’s lap. 1c. The bus stopped suddenly.  I found myself in an old man’s lap.  2 a. We heard the noise in the garage two birds had frown in through the open window. 2 b. We heard the noise in the garage. Two birds had frown in through the open window.    3a. Esther cleans her kitchen every week she shines every pot and pan.  3b. Esther cleans her kitchen every week; she shines every pot and pan.  4a. I studied for the test all weekend I am well prepared for it.  4b. I studied for the test all weekend, so I am well prepared for it.    </vt:lpstr>
      <vt:lpstr>  Run-on sentences: Definition  A run-on sentence occurs when two or more independent clauses are joined without the appropriate punctuation or the use of the correct conjunction.   Run-on sentences consist of two complete thoughts run together without adequate punctuation to signal the break between them.   1a. The bus stopped suddenly I found myself in an old man’s lap. 2a. We heard the noise in the garage two birds had frown in  through the open window. 3a. Esther cleans her kitchen every week she shines every pot and  pan. 4a. I studied for the test all weekend I am well prepared for it.</vt:lpstr>
      <vt:lpstr>   Types of Run-on sentences  Two types of Run-on sentences have been identified: 1. Fused sentence 2. Comma splices  Fused sentences have no punctuation to mark the break between the two independent clauses whereas Comma splices are errors that occur when you punctuate with a comma instead of a period or a semicolon.</vt:lpstr>
      <vt:lpstr>    Correcting Run-on sentences  Here are the four common ways of correcting Run-on sentences are: 1. Use a period and a capital letter to separate sentences. The bus stopped suddenly.  I found myself in an old man’s lap. 2. Use a comma and a coordinating conjunction (FANBOYS) The bus stopped suddenly, and I found myself in an old man’s lap. 3. Use a semicolon to connect the two thoughts.  The bus stopped suddenly; I found myself in an old man’s lap. 4. Use subordinating conjunction to join the two thoughts.  When the bus stopped suddenly, I found myself in an old man’s lap.  </vt:lpstr>
      <vt:lpstr>        Activity Read the following sentences and correct all run-on errors. 1.  The flower is the most important part of a plant it contains the seeds  that enable the plant to reproduce.  2. Since I got my smart phone, I spent too much time texting my friends  I hardly ever send e-mail anymore.  3. Charles peered into the microscope he saw only his own eyelashes.  4. Our science class is working on a weather project with students from  Russia we communicate by computer almost every day. </vt:lpstr>
      <vt:lpstr>Activity  Edit the following paragraph for run-on and comma splices.  Choosing a career is difficult I an torn between two fields. My best grades have been in math classes and my father wants me to be an accountant. Accountants make good salary in addition, they are always in demand. My uncle is an accountant and has found good jobs in four exciting cities. I would like the security and opportunity of such employment on the other hand, I dream of a different career. I have been working at a restaurant for four years as a result, I have learned about inner workings of the restaurant business. The job is tough nevertheless, I would love to have my own restaurant. Everyone warns me about the huge financial risks and long hours yet these challenges can be exciting. Someday I will have to choose between a risky venture in the restaurant business and a safe, well-paying career in accounting.  </vt:lpstr>
      <vt:lpstr>      PARALLELISM   Parallelism is phenomenon which means that items in a series must be parallel or balanced. That’s items arranged in series must be of the same grammatical category; noun, verb, etc., same grammatical form in terms of number; singular and plural, aspect; progressive and perfective, voice; active and passive, etc. and must perform the same grammatical function.   For example:  1. Dancing, singing and writing are my hobbies. 2. To dance, to sing and to write are my hobbies.  From these examples, you can see that parallelism involves matching the structures of parts of sentences. </vt:lpstr>
      <vt:lpstr>    FAULTY PARALLELISM  Faulty parallelism arises when the items arranged in series are different grammatical forms and functions. For example: 1. Of all the sports I’ve played, I prefer tennis, handball, and playing golf. 2. He is a good choice for manager because he works hard, he keeps calm and well-liked.  </vt:lpstr>
      <vt:lpstr>     Shift constructions A shift construction is example of faulty parallelism. A shift is a sudden, unexpected change in point of view, verb tense, voice, or level of diction that may confuse your readers. Consider this text.  A bank commonly owes more to its customers that is held in reserve. They kept enough assets to meet reasonable withdrawals, but panicked customers may demand all their deposits. Then demand will exceed supplies, and banks failed. These days, a person’s losses are not likely to be great because the government insures your deposits.  </vt:lpstr>
      <vt:lpstr> Now, upon first reading, you may think that there is everything right with the short paragraph above but there are a lot of inconsistencies in the area of verb tense, person, and voice.  Consider the revised paragraph   A bank commonly owes more to its customers that it holds in reserve. It keeps enough assets to meet reasonable withdrawals, but panicked customers may demand all their deposits. Then demands will exceed supplies, and the bank will fail. These days, the losses of customers are not likely to be great because the government insures their deposits.  </vt:lpstr>
      <vt:lpstr>     Shifts in Person  Person in grammar refers to the distinction among the person talking (first person), the person spoken to (second person), and the person, object, or concept being talked about (third person).   Most shifts in person occur because we can refer to people in general, including our readers, either in the third person ( a person, one, people, they) or in the second person (you). Person shows the writer’s point of view.  The following examples that share the same meaning but written from different points of view.  </vt:lpstr>
      <vt:lpstr> People should not drive when they have been drinking. One should not drive when he or she has been drinking You should not drive when you have been drinking.  Although any of the possibilities is acceptable in an appropriate context, a mixture of them is inconsistent: Shift:        If a person works hard, you can gain recognition.  Revised:   If you work hard, you can gain recognition. Revised:   If a person works hard, he or she can gain recognition. Better:      If people work hard, they can gain recognition.  The first sentence is a bad one because there is a shift in person. The three revised ones are good but the third revised one is better than all of them.  </vt:lpstr>
      <vt:lpstr>    Shifts in Number  Number refers to the distinction between one (singular) and more than one (plural). Inconsistency in numbers occurs most often between a pronoun and its antecedent. For example:  1. If a student does not understand a lesson, they should consult  the  instructor.  (shift)  2. If students do not understand a lesson, they should consult  the instructor. (revised)  3. A student who does not understand a lesson should consult  the instructor.  (revised) </vt:lpstr>
      <vt:lpstr>     Shift in tense  Maintain consistency in verb tense throughout a paragraph or an essay, unless the meaning requires you to change tenses. Changes that are not required by meaning distract readers.  For example:  The virus mutated so quickly that it develops a resistance to most vaccines. (inconsistent) The virus mutates so quickly that it develops a resistance to most vaccines. (revised)  The city’s crime rate continues to decrease, but experts disagreed on the reasons. (inconsistent) The city’s crime rate continues to decrease, but experts disagree on the reasons. (revised) </vt:lpstr>
      <vt:lpstr>      Shift in Voice  When a verb is in the active voice, the subject is the actor of the activity described by the verb and when a verb is in the passive voice, the subject is acted upon.   Unnecessary shifts between the active voice and passive voice can disorient your readers and create confusion.  Look at the following shifts.  Internet newsgroups cover an enormous range of topics for discussion. Forums for meeting people with like interests are provided in these groups. (inconsistent)  Internet newsgroups cover an enormous range of topics for discussion. And provide forums for meeting people with like interests. (revised)  </vt:lpstr>
      <vt:lpstr>  Drought and windstorms made farming impossible and many families were forced to leave Okom village due to starvation. (inconsistent)  Drought and windstorms made farming impossible, and starvation forced many families to leave Okom village. (revised)  In the sentences above, the inconsistent ones have shift in voice from the active voice to passive. Avoid such shifts in your sentences.  </vt:lpstr>
      <vt:lpstr>      Shift in Mood   Mood indicates whether the sentence states a fact or asks a question (indicative mood), gives a command or direction (imperative mood), or expresses a condition or a suggestion (subjunctive mood). Shifts in the mood of verbs occur most frequently in directions when the writer moves between imperative mood  and the indicative mood.   For example:  1. Cook the mixture slowly, and you should stir it until the sugar is dissolved. (inconsistent)  2. Cook the mixture slowly and  stir it until the sugar is dissolved. (revised) </vt:lpstr>
      <vt:lpstr>       Activity  Correct the shifts in person, verb tense, voice and mood in the following paragraph. Driving on a muddy road need not be dangerous if you practice a few rules. First, one should avoid fast starts, which prevent the wheels from gaining traction and may result in the car’s getting stuck. Second, drive slowly than usual, and you should pay attention to the feel of the car: if the steering feels unusually loose or the wheels did not seem to be grabbing the road, slow down. Third, avoid fast stops, which lead to skids. One should be alert for other cars and intersections that may necessitate that the brakes be applied suddenly. If you need to slow down, the car’s momentum can be reduced by downshifting as well as by applying the brakes. When braking, press the pedal to the floor only if you have antilock brakes; otherwise, the pedal should be pumped in short bursts.  When you feel the car skidding, the brakes should be release and the wheel should be turned into the direction of the skid, and then the brakes should be pressed or pumped again. If one repeated this motions, the skid would be stopped and the speed of the car would be reduced.  </vt:lpstr>
    </vt:vector>
  </TitlesOfParts>
  <Company>UPK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KNUST Press</dc:creator>
  <cp:lastModifiedBy>Unknown User</cp:lastModifiedBy>
  <cp:revision>371</cp:revision>
  <cp:lastPrinted>2017-05-31T15:05:24Z</cp:lastPrinted>
  <dcterms:created xsi:type="dcterms:W3CDTF">2016-11-07T15:28:41Z</dcterms:created>
  <dcterms:modified xsi:type="dcterms:W3CDTF">2021-02-10T22:56:12Z</dcterms:modified>
</cp:coreProperties>
</file>