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88" r:id="rId2"/>
    <p:sldId id="289" r:id="rId3"/>
    <p:sldId id="290" r:id="rId4"/>
    <p:sldId id="291" r:id="rId5"/>
    <p:sldId id="292" r:id="rId6"/>
    <p:sldId id="293" r:id="rId7"/>
    <p:sldId id="323" r:id="rId8"/>
    <p:sldId id="321" r:id="rId9"/>
    <p:sldId id="325" r:id="rId10"/>
    <p:sldId id="322" r:id="rId11"/>
    <p:sldId id="326" r:id="rId12"/>
    <p:sldId id="294" r:id="rId13"/>
    <p:sldId id="328" r:id="rId14"/>
    <p:sldId id="295" r:id="rId15"/>
    <p:sldId id="296" r:id="rId16"/>
    <p:sldId id="297" r:id="rId17"/>
    <p:sldId id="327" r:id="rId18"/>
    <p:sldId id="298" r:id="rId19"/>
    <p:sldId id="299" r:id="rId20"/>
    <p:sldId id="300" r:id="rId21"/>
    <p:sldId id="301" r:id="rId22"/>
    <p:sldId id="329" r:id="rId23"/>
    <p:sldId id="302" r:id="rId24"/>
    <p:sldId id="330" r:id="rId25"/>
    <p:sldId id="303" r:id="rId26"/>
    <p:sldId id="304" r:id="rId27"/>
    <p:sldId id="305" r:id="rId28"/>
    <p:sldId id="331" r:id="rId29"/>
    <p:sldId id="306" r:id="rId30"/>
    <p:sldId id="332" r:id="rId31"/>
    <p:sldId id="307" r:id="rId32"/>
    <p:sldId id="333" r:id="rId33"/>
    <p:sldId id="308" r:id="rId34"/>
    <p:sldId id="334" r:id="rId35"/>
    <p:sldId id="335" r:id="rId36"/>
    <p:sldId id="336" r:id="rId37"/>
    <p:sldId id="309" r:id="rId38"/>
    <p:sldId id="310" r:id="rId39"/>
    <p:sldId id="311" r:id="rId40"/>
    <p:sldId id="312" r:id="rId41"/>
    <p:sldId id="314" r:id="rId42"/>
    <p:sldId id="315" r:id="rId43"/>
    <p:sldId id="316" r:id="rId44"/>
    <p:sldId id="317" r:id="rId45"/>
    <p:sldId id="318" r:id="rId46"/>
    <p:sldId id="319" r:id="rId47"/>
    <p:sldId id="285" r:id="rId4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11"/>
    <p:restoredTop sz="94389"/>
  </p:normalViewPr>
  <p:slideViewPr>
    <p:cSldViewPr snapToGrid="0" snapToObjects="1">
      <p:cViewPr varScale="1">
        <p:scale>
          <a:sx n="98" d="100"/>
          <a:sy n="98" d="100"/>
        </p:scale>
        <p:origin x="2144"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4A7577-3482-435B-B822-1D2B2B4BD80F}" type="datetimeFigureOut">
              <a:rPr lang="en-US" smtClean="0"/>
              <a:t>3/11/21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9DD03-D826-49AE-B247-12E4719C0CC8}" type="slidenum">
              <a:rPr lang="en-US" smtClean="0"/>
              <a:t>‹#›</a:t>
            </a:fld>
            <a:endParaRPr lang="en-US"/>
          </a:p>
        </p:txBody>
      </p:sp>
    </p:spTree>
    <p:extLst>
      <p:ext uri="{BB962C8B-B14F-4D97-AF65-F5344CB8AC3E}">
        <p14:creationId xmlns:p14="http://schemas.microsoft.com/office/powerpoint/2010/main" val="724680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D8A893-719E-4EBA-908C-1A548FE5452A}" type="slidenum">
              <a:rPr lang="en-US"/>
              <a:pPr/>
              <a:t>2</a:t>
            </a:fld>
            <a:endParaRPr 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25972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3BC212-0A6C-4EBF-9580-C2914CC1786A}" type="slidenum">
              <a:rPr lang="en-US"/>
              <a:pPr/>
              <a:t>38</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3910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knust.edu.gh/" TargetMode="External"/><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s://www.facebook.com/knust.Ghana/" TargetMode="External"/><Relationship Id="rId5" Type="http://schemas.openxmlformats.org/officeDocument/2006/relationships/image" Target="../media/image2.jpg"/><Relationship Id="rId4" Type="http://schemas.openxmlformats.org/officeDocument/2006/relationships/hyperlink" Target="https://twitter.com/_knust_"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D751C0-DD79-0043-A8DE-0BFEC2DE753E}" type="datetimeFigureOut">
              <a:rPr lang="en-US" smtClean="0"/>
              <a:t>3/11/21</a:t>
            </a:fld>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grpSp>
        <p:nvGrpSpPr>
          <p:cNvPr id="7" name="Group 6"/>
          <p:cNvGrpSpPr/>
          <p:nvPr userDrawn="1"/>
        </p:nvGrpSpPr>
        <p:grpSpPr>
          <a:xfrm>
            <a:off x="0" y="1"/>
            <a:ext cx="9144000" cy="854748"/>
            <a:chOff x="0" y="1"/>
            <a:chExt cx="9144000" cy="854748"/>
          </a:xfrm>
        </p:grpSpPr>
        <p:sp>
          <p:nvSpPr>
            <p:cNvPr id="8" name="Rectangle 7"/>
            <p:cNvSpPr/>
            <p:nvPr/>
          </p:nvSpPr>
          <p:spPr>
            <a:xfrm>
              <a:off x="0" y="1"/>
              <a:ext cx="9144000" cy="854748"/>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5487656" y="241270"/>
              <a:ext cx="3445328" cy="523220"/>
            </a:xfrm>
            <a:prstGeom prst="rect">
              <a:avLst/>
            </a:prstGeom>
            <a:noFill/>
          </p:spPr>
          <p:txBody>
            <a:bodyPr wrap="square" rtlCol="0">
              <a:spAutoFit/>
            </a:bodyPr>
            <a:lstStyle/>
            <a:p>
              <a:r>
                <a:rPr lang="en-US" sz="1400" dirty="0">
                  <a:solidFill>
                    <a:schemeClr val="bg1"/>
                  </a:solidFill>
                  <a:latin typeface="Helvetica"/>
                  <a:cs typeface="Helvetica"/>
                </a:rPr>
                <a:t>Kwame Nkrumah University of </a:t>
              </a:r>
            </a:p>
            <a:p>
              <a:r>
                <a:rPr lang="en-US" sz="1400" dirty="0">
                  <a:solidFill>
                    <a:schemeClr val="bg1"/>
                  </a:solidFill>
                  <a:latin typeface="Helvetica"/>
                  <a:cs typeface="Helvetica"/>
                </a:rPr>
                <a:t>Science &amp; Technology, Kumasi, Ghana</a:t>
              </a:r>
            </a:p>
          </p:txBody>
        </p:sp>
        <p:pic>
          <p:nvPicPr>
            <p:cNvPr id="10" name="Picture 9"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5789" y="157852"/>
              <a:ext cx="491867" cy="625979"/>
            </a:xfrm>
            <a:prstGeom prst="rect">
              <a:avLst/>
            </a:prstGeom>
          </p:spPr>
        </p:pic>
      </p:grpSp>
      <p:sp>
        <p:nvSpPr>
          <p:cNvPr id="11" name="Title 1"/>
          <p:cNvSpPr>
            <a:spLocks noGrp="1"/>
          </p:cNvSpPr>
          <p:nvPr>
            <p:ph type="ctrTitle"/>
          </p:nvPr>
        </p:nvSpPr>
        <p:spPr>
          <a:xfrm>
            <a:off x="685800" y="2167738"/>
            <a:ext cx="7772400" cy="1470025"/>
          </a:xfrm>
          <a:prstGeom prst="rect">
            <a:avLst/>
          </a:prstGeom>
        </p:spPr>
        <p:txBody>
          <a:bodyPr>
            <a:normAutofit/>
          </a:bodyPr>
          <a:lstStyle/>
          <a:p>
            <a:pPr algn="l"/>
            <a:r>
              <a:rPr lang="en-US" dirty="0">
                <a:latin typeface="Helvetica"/>
                <a:cs typeface="Helvetica"/>
              </a:rPr>
              <a:t>Title</a:t>
            </a:r>
          </a:p>
        </p:txBody>
      </p:sp>
      <p:sp>
        <p:nvSpPr>
          <p:cNvPr id="12" name="Subtitle 2"/>
          <p:cNvSpPr>
            <a:spLocks noGrp="1"/>
          </p:cNvSpPr>
          <p:nvPr>
            <p:ph type="subTitle" idx="1"/>
          </p:nvPr>
        </p:nvSpPr>
        <p:spPr>
          <a:xfrm>
            <a:off x="728506" y="4010849"/>
            <a:ext cx="6400800" cy="1599330"/>
          </a:xfrm>
        </p:spPr>
        <p:txBody>
          <a:bodyPr>
            <a:normAutofit/>
          </a:bodyPr>
          <a:lstStyle>
            <a:lvl1pPr marL="0" indent="0">
              <a:buNone/>
              <a:defRPr>
                <a:solidFill>
                  <a:schemeClr val="bg1">
                    <a:lumMod val="50000"/>
                  </a:schemeClr>
                </a:solidFill>
              </a:defRPr>
            </a:lvl1pPr>
          </a:lstStyle>
          <a:p>
            <a:pPr algn="l"/>
            <a:r>
              <a:rPr lang="en-US" b="1" dirty="0">
                <a:solidFill>
                  <a:schemeClr val="tx1"/>
                </a:solidFill>
                <a:latin typeface="Helvetica"/>
                <a:cs typeface="Helvetica"/>
              </a:rPr>
              <a:t>Name</a:t>
            </a:r>
          </a:p>
          <a:p>
            <a:pPr algn="l"/>
            <a:r>
              <a:rPr lang="en-US" sz="2400" b="1" dirty="0">
                <a:latin typeface="Helvetica"/>
                <a:cs typeface="Helvetica"/>
              </a:rPr>
              <a:t>Department</a:t>
            </a:r>
          </a:p>
          <a:p>
            <a:pPr algn="l"/>
            <a:r>
              <a:rPr lang="en-US" sz="2400" b="1" dirty="0">
                <a:latin typeface="Helvetica"/>
                <a:cs typeface="Helvetica"/>
              </a:rPr>
              <a:t>Faculty &amp; College</a:t>
            </a:r>
          </a:p>
        </p:txBody>
      </p:sp>
    </p:spTree>
    <p:extLst>
      <p:ext uri="{BB962C8B-B14F-4D97-AF65-F5344CB8AC3E}">
        <p14:creationId xmlns:p14="http://schemas.microsoft.com/office/powerpoint/2010/main" val="1026681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751C0-DD79-0043-A8DE-0BFEC2DE753E}" type="datetimeFigureOut">
              <a:rPr lang="en-US" smtClean="0"/>
              <a:t>3/11/21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4128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751C0-DD79-0043-A8DE-0BFEC2DE753E}" type="datetimeFigureOut">
              <a:rPr lang="en-US" smtClean="0"/>
              <a:t>3/11/21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670795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BBE167-E0F5-4D22-B596-57F4CC1DC79B}" type="datetimeFigureOut">
              <a:rPr lang="en-US" smtClean="0"/>
              <a:pPr/>
              <a:t>3/11/21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F20A49-4F43-40A7-8FF1-72D15F3C8ED7}" type="slidenum">
              <a:rPr lang="en-US" smtClean="0"/>
              <a:pPr/>
              <a:t>‹#›</a:t>
            </a:fld>
            <a:endParaRPr lang="en-US"/>
          </a:p>
        </p:txBody>
      </p:sp>
    </p:spTree>
    <p:extLst>
      <p:ext uri="{BB962C8B-B14F-4D97-AF65-F5344CB8AC3E}">
        <p14:creationId xmlns:p14="http://schemas.microsoft.com/office/powerpoint/2010/main" val="102241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D751C0-DD79-0043-A8DE-0BFEC2DE753E}" type="datetimeFigureOut">
              <a:rPr lang="en-US" smtClean="0"/>
              <a:t>3/11/21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grpSp>
        <p:nvGrpSpPr>
          <p:cNvPr id="7" name="Group 6"/>
          <p:cNvGrpSpPr/>
          <p:nvPr userDrawn="1"/>
        </p:nvGrpSpPr>
        <p:grpSpPr>
          <a:xfrm>
            <a:off x="0" y="5992943"/>
            <a:ext cx="9144000" cy="865057"/>
            <a:chOff x="0" y="5992943"/>
            <a:chExt cx="9144000" cy="865057"/>
          </a:xfrm>
        </p:grpSpPr>
        <p:sp>
          <p:nvSpPr>
            <p:cNvPr id="8" name="Rectangle 7"/>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11" name="TextBox 10">
              <a:hlinkClick r:id="rId3"/>
            </p:cNvPr>
            <p:cNvSpPr txBox="1"/>
            <p:nvPr/>
          </p:nvSpPr>
          <p:spPr>
            <a:xfrm>
              <a:off x="7137936" y="6036146"/>
              <a:ext cx="1548864" cy="276999"/>
            </a:xfrm>
            <a:prstGeom prst="rect">
              <a:avLst/>
            </a:prstGeom>
            <a:noFill/>
          </p:spPr>
          <p:txBody>
            <a:bodyPr wrap="square" rtlCol="0">
              <a:spAutoFit/>
            </a:bodyPr>
            <a:lstStyle/>
            <a:p>
              <a:r>
                <a:rPr lang="en-US" sz="1200" dirty="0" err="1">
                  <a:solidFill>
                    <a:schemeClr val="bg1"/>
                  </a:solidFill>
                  <a:latin typeface="Helvetica"/>
                  <a:cs typeface="Helvetica"/>
                </a:rPr>
                <a:t>www.knust.edu.gh</a:t>
              </a:r>
              <a:endParaRPr lang="en-US" sz="1200" dirty="0">
                <a:solidFill>
                  <a:schemeClr val="bg1"/>
                </a:solidFill>
                <a:latin typeface="Helvetica"/>
                <a:cs typeface="Helvetica"/>
              </a:endParaRPr>
            </a:p>
          </p:txBody>
        </p:sp>
        <p:pic>
          <p:nvPicPr>
            <p:cNvPr id="12" name="Picture 11">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3" name="Picture 12">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grpSp>
      <p:sp>
        <p:nvSpPr>
          <p:cNvPr id="14" name="Title 1"/>
          <p:cNvSpPr>
            <a:spLocks noGrp="1"/>
          </p:cNvSpPr>
          <p:nvPr>
            <p:ph type="title"/>
          </p:nvPr>
        </p:nvSpPr>
        <p:spPr>
          <a:xfrm>
            <a:off x="457200" y="274638"/>
            <a:ext cx="8229600" cy="1143000"/>
          </a:xfrm>
          <a:prstGeom prst="rect">
            <a:avLst/>
          </a:prstGeom>
        </p:spPr>
        <p:txBody>
          <a:bodyPr/>
          <a:lstStyle/>
          <a:p>
            <a:pPr algn="l"/>
            <a:r>
              <a:rPr lang="en-US" dirty="0">
                <a:solidFill>
                  <a:srgbClr val="008000"/>
                </a:solidFill>
                <a:latin typeface="Helvetica"/>
                <a:cs typeface="Helvetica"/>
              </a:rPr>
              <a:t>Introduction</a:t>
            </a:r>
          </a:p>
        </p:txBody>
      </p:sp>
    </p:spTree>
    <p:extLst>
      <p:ext uri="{BB962C8B-B14F-4D97-AF65-F5344CB8AC3E}">
        <p14:creationId xmlns:p14="http://schemas.microsoft.com/office/powerpoint/2010/main" val="3793904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D751C0-DD79-0043-A8DE-0BFEC2DE753E}" type="datetimeFigureOut">
              <a:rPr lang="en-US" smtClean="0"/>
              <a:t>3/11/21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3130215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D751C0-DD79-0043-A8DE-0BFEC2DE753E}" type="datetimeFigureOut">
              <a:rPr lang="en-US" smtClean="0"/>
              <a:t>3/11/21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12156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2D751C0-DD79-0043-A8DE-0BFEC2DE753E}" type="datetimeFigureOut">
              <a:rPr lang="en-US" smtClean="0"/>
              <a:t>3/11/21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1501875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E2D751C0-DD79-0043-A8DE-0BFEC2DE753E}" type="datetimeFigureOut">
              <a:rPr lang="en-US" smtClean="0"/>
              <a:t>3/11/21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382119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751C0-DD79-0043-A8DE-0BFEC2DE753E}" type="datetimeFigureOut">
              <a:rPr lang="en-US" smtClean="0"/>
              <a:t>3/11/21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112669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751C0-DD79-0043-A8DE-0BFEC2DE753E}" type="datetimeFigureOut">
              <a:rPr lang="en-US" smtClean="0"/>
              <a:t>3/11/21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91427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D751C0-DD79-0043-A8DE-0BFEC2DE753E}" type="datetimeFigureOut">
              <a:rPr lang="en-US" smtClean="0"/>
              <a:t>3/11/21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a:p>
        </p:txBody>
      </p:sp>
    </p:spTree>
    <p:extLst>
      <p:ext uri="{BB962C8B-B14F-4D97-AF65-F5344CB8AC3E}">
        <p14:creationId xmlns:p14="http://schemas.microsoft.com/office/powerpoint/2010/main" val="227829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D751C0-DD79-0043-A8DE-0BFEC2DE753E}" type="datetimeFigureOut">
              <a:rPr lang="en-US" smtClean="0"/>
              <a:t>3/11/21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01FD5-11B4-DE43-ACA2-E85EEB9A6F9C}" type="slidenum">
              <a:rPr lang="en-US" smtClean="0"/>
              <a:t>‹#›</a:t>
            </a:fld>
            <a:endParaRPr lang="en-US"/>
          </a:p>
        </p:txBody>
      </p:sp>
    </p:spTree>
    <p:extLst>
      <p:ext uri="{BB962C8B-B14F-4D97-AF65-F5344CB8AC3E}">
        <p14:creationId xmlns:p14="http://schemas.microsoft.com/office/powerpoint/2010/main" val="295433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476" y="1122363"/>
            <a:ext cx="8860220" cy="2387600"/>
          </a:xfrm>
        </p:spPr>
        <p:txBody>
          <a:bodyPr>
            <a:normAutofit/>
          </a:bodyPr>
          <a:lstStyle/>
          <a:p>
            <a:r>
              <a:rPr lang="en-US" sz="8000" b="1" dirty="0"/>
              <a:t>Concord in English</a:t>
            </a:r>
          </a:p>
        </p:txBody>
      </p:sp>
      <p:sp>
        <p:nvSpPr>
          <p:cNvPr id="3" name="Subtitle 2"/>
          <p:cNvSpPr>
            <a:spLocks noGrp="1"/>
          </p:cNvSpPr>
          <p:nvPr>
            <p:ph type="subTitle" idx="1"/>
          </p:nvPr>
        </p:nvSpPr>
        <p:spPr/>
        <p:txBody>
          <a:bodyPr/>
          <a:lstStyle/>
          <a:p>
            <a:r>
              <a:rPr lang="en-US" b="1" dirty="0">
                <a:solidFill>
                  <a:srgbClr val="C00000"/>
                </a:solidFill>
              </a:rPr>
              <a:t>Department of English</a:t>
            </a:r>
          </a:p>
          <a:p>
            <a:r>
              <a:rPr lang="en-US" b="1" dirty="0">
                <a:solidFill>
                  <a:srgbClr val="C00000"/>
                </a:solidFill>
              </a:rPr>
              <a:t>KNUST, Kumasi</a:t>
            </a:r>
          </a:p>
        </p:txBody>
      </p:sp>
    </p:spTree>
    <p:extLst>
      <p:ext uri="{BB962C8B-B14F-4D97-AF65-F5344CB8AC3E}">
        <p14:creationId xmlns:p14="http://schemas.microsoft.com/office/powerpoint/2010/main" val="2012046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a:t>
            </a:r>
          </a:p>
        </p:txBody>
      </p:sp>
      <p:sp>
        <p:nvSpPr>
          <p:cNvPr id="3" name="Text Placeholder 2"/>
          <p:cNvSpPr>
            <a:spLocks noGrp="1"/>
          </p:cNvSpPr>
          <p:nvPr>
            <p:ph type="body" idx="1"/>
          </p:nvPr>
        </p:nvSpPr>
        <p:spPr/>
        <p:txBody>
          <a:bodyPr/>
          <a:lstStyle/>
          <a:p>
            <a:r>
              <a:rPr lang="en-US" dirty="0"/>
              <a:t>Words Plural in form</a:t>
            </a:r>
          </a:p>
        </p:txBody>
      </p:sp>
      <p:sp>
        <p:nvSpPr>
          <p:cNvPr id="4" name="Content Placeholder 3"/>
          <p:cNvSpPr>
            <a:spLocks noGrp="1"/>
          </p:cNvSpPr>
          <p:nvPr>
            <p:ph sz="half" idx="2"/>
          </p:nvPr>
        </p:nvSpPr>
        <p:spPr/>
        <p:txBody>
          <a:bodyPr>
            <a:normAutofit fontScale="85000" lnSpcReduction="10000"/>
          </a:bodyPr>
          <a:lstStyle/>
          <a:p>
            <a:r>
              <a:rPr lang="en-US" dirty="0"/>
              <a:t>News				Series</a:t>
            </a:r>
          </a:p>
          <a:p>
            <a:r>
              <a:rPr lang="en-US" dirty="0"/>
              <a:t>Statistics			Economics</a:t>
            </a:r>
          </a:p>
          <a:p>
            <a:r>
              <a:rPr lang="en-US" dirty="0"/>
              <a:t>Physics			Mathematics</a:t>
            </a:r>
          </a:p>
          <a:p>
            <a:r>
              <a:rPr lang="en-US" dirty="0"/>
              <a:t>Ethics			Politics</a:t>
            </a:r>
          </a:p>
          <a:p>
            <a:r>
              <a:rPr lang="en-US" dirty="0"/>
              <a:t>Measles			Mumps</a:t>
            </a:r>
          </a:p>
          <a:p>
            <a:r>
              <a:rPr lang="en-US" dirty="0"/>
              <a:t>Calculus			Rickets, </a:t>
            </a:r>
          </a:p>
          <a:p>
            <a:r>
              <a:rPr lang="en-US" dirty="0"/>
              <a:t>Billiards 			Molasses</a:t>
            </a:r>
          </a:p>
          <a:p>
            <a:r>
              <a:rPr lang="en-US" dirty="0"/>
              <a:t>Dizziness			Electronics</a:t>
            </a:r>
          </a:p>
          <a:p>
            <a:r>
              <a:rPr lang="en-US" dirty="0"/>
              <a:t>Aerodynamics 	</a:t>
            </a:r>
            <a:r>
              <a:rPr lang="en-US" sz="1900" dirty="0"/>
              <a:t>Thermodynamics </a:t>
            </a:r>
          </a:p>
          <a:p>
            <a:r>
              <a:rPr lang="en-US" dirty="0"/>
              <a:t>Mechanics 		Aesthetics </a:t>
            </a:r>
          </a:p>
          <a:p>
            <a:r>
              <a:rPr lang="en-US" dirty="0"/>
              <a:t>Aerobics			Calisthenics</a:t>
            </a:r>
          </a:p>
          <a:p>
            <a:endParaRPr lang="en-US" dirty="0"/>
          </a:p>
          <a:p>
            <a:endParaRPr lang="en-US" dirty="0"/>
          </a:p>
        </p:txBody>
      </p:sp>
      <p:sp>
        <p:nvSpPr>
          <p:cNvPr id="5" name="Text Placeholder 4"/>
          <p:cNvSpPr>
            <a:spLocks noGrp="1"/>
          </p:cNvSpPr>
          <p:nvPr>
            <p:ph type="body" sz="quarter" idx="3"/>
          </p:nvPr>
        </p:nvSpPr>
        <p:spPr/>
        <p:txBody>
          <a:bodyPr/>
          <a:lstStyle/>
          <a:p>
            <a:r>
              <a:rPr lang="en-US" dirty="0"/>
              <a:t>Zero Plural Nouns</a:t>
            </a:r>
          </a:p>
        </p:txBody>
      </p:sp>
      <p:sp>
        <p:nvSpPr>
          <p:cNvPr id="6" name="Content Placeholder 5"/>
          <p:cNvSpPr>
            <a:spLocks noGrp="1"/>
          </p:cNvSpPr>
          <p:nvPr>
            <p:ph sz="quarter" idx="4"/>
          </p:nvPr>
        </p:nvSpPr>
        <p:spPr/>
        <p:txBody>
          <a:bodyPr/>
          <a:lstStyle/>
          <a:p>
            <a:r>
              <a:rPr lang="en-US" dirty="0"/>
              <a:t>Information </a:t>
            </a:r>
          </a:p>
          <a:p>
            <a:r>
              <a:rPr lang="en-US" dirty="0"/>
              <a:t>Furniture</a:t>
            </a:r>
          </a:p>
          <a:p>
            <a:r>
              <a:rPr lang="en-US" dirty="0"/>
              <a:t>Salmon</a:t>
            </a:r>
          </a:p>
          <a:p>
            <a:r>
              <a:rPr lang="en-US" dirty="0"/>
              <a:t>Sheep</a:t>
            </a:r>
          </a:p>
          <a:p>
            <a:r>
              <a:rPr lang="en-US" dirty="0"/>
              <a:t>grouse</a:t>
            </a:r>
          </a:p>
        </p:txBody>
      </p:sp>
    </p:spTree>
    <p:extLst>
      <p:ext uri="{BB962C8B-B14F-4D97-AF65-F5344CB8AC3E}">
        <p14:creationId xmlns:p14="http://schemas.microsoft.com/office/powerpoint/2010/main" val="4005586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a:t>
            </a:r>
          </a:p>
        </p:txBody>
      </p:sp>
      <p:sp>
        <p:nvSpPr>
          <p:cNvPr id="3" name="Rectangle 2"/>
          <p:cNvSpPr/>
          <p:nvPr/>
        </p:nvSpPr>
        <p:spPr>
          <a:xfrm>
            <a:off x="293914" y="1417638"/>
            <a:ext cx="8850085" cy="4678204"/>
          </a:xfrm>
          <a:prstGeom prst="rect">
            <a:avLst/>
          </a:prstGeom>
        </p:spPr>
        <p:txBody>
          <a:bodyPr wrap="square">
            <a:spAutoFit/>
          </a:bodyPr>
          <a:lstStyle/>
          <a:p>
            <a:r>
              <a:rPr lang="en-US" sz="2800" dirty="0"/>
              <a:t>SINGULAR</a:t>
            </a:r>
            <a:r>
              <a:rPr lang="en-US" sz="2800" b="1" dirty="0"/>
              <a:t>: </a:t>
            </a:r>
            <a:r>
              <a:rPr lang="en-US" sz="2800" dirty="0"/>
              <a:t>Statistics is a required course for doctoral students.</a:t>
            </a:r>
          </a:p>
          <a:p>
            <a:r>
              <a:rPr lang="en-US" sz="2800" dirty="0"/>
              <a:t>PLURAL: The statistics on child abuse are alarming.</a:t>
            </a:r>
          </a:p>
          <a:p>
            <a:r>
              <a:rPr lang="en-US" sz="2800" b="1" dirty="0"/>
              <a:t>Statistics </a:t>
            </a:r>
            <a:r>
              <a:rPr lang="en-US" sz="2800" b="1" u="sng" dirty="0"/>
              <a:t>is</a:t>
            </a:r>
            <a:r>
              <a:rPr lang="en-US" sz="2800" b="1" dirty="0"/>
              <a:t> not my favorite subject.</a:t>
            </a:r>
          </a:p>
          <a:p>
            <a:r>
              <a:rPr lang="en-US" sz="2800" b="1" dirty="0"/>
              <a:t>  (In this sentence, </a:t>
            </a:r>
            <a:r>
              <a:rPr lang="en-US" sz="2800" b="1" i="1" dirty="0"/>
              <a:t>statistics </a:t>
            </a:r>
            <a:r>
              <a:rPr lang="en-US" sz="2800" b="1" dirty="0"/>
              <a:t>indicates a field of study.)</a:t>
            </a:r>
          </a:p>
          <a:p>
            <a:r>
              <a:rPr lang="en-US" sz="2800" b="1" dirty="0"/>
              <a:t>BUT:</a:t>
            </a:r>
          </a:p>
          <a:p>
            <a:r>
              <a:rPr lang="en-US" sz="2800" b="1" dirty="0"/>
              <a:t>    Statistics </a:t>
            </a:r>
            <a:r>
              <a:rPr lang="en-US" sz="2800" b="1" u="sng" dirty="0"/>
              <a:t>show</a:t>
            </a:r>
            <a:r>
              <a:rPr lang="en-US" sz="2800" b="1" dirty="0"/>
              <a:t> that divorce is a common practice in our society.</a:t>
            </a:r>
          </a:p>
          <a:p>
            <a:r>
              <a:rPr lang="en-US" sz="2800" b="1" dirty="0"/>
              <a:t>  (In this sentence, </a:t>
            </a:r>
            <a:r>
              <a:rPr lang="en-US" sz="2800" b="1" i="1" dirty="0"/>
              <a:t>statistics </a:t>
            </a:r>
            <a:r>
              <a:rPr lang="en-US" sz="2800" b="1" dirty="0"/>
              <a:t>is plural—multiple data about divorce.) </a:t>
            </a:r>
          </a:p>
          <a:p>
            <a:endParaRPr lang="en-US" dirty="0"/>
          </a:p>
        </p:txBody>
      </p:sp>
    </p:spTree>
    <p:extLst>
      <p:ext uri="{BB962C8B-B14F-4D97-AF65-F5344CB8AC3E}">
        <p14:creationId xmlns:p14="http://schemas.microsoft.com/office/powerpoint/2010/main" val="1315427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26EDA-4181-4344-A943-1A96F9904127}"/>
              </a:ext>
            </a:extLst>
          </p:cNvPr>
          <p:cNvSpPr>
            <a:spLocks noGrp="1"/>
          </p:cNvSpPr>
          <p:nvPr>
            <p:ph type="title"/>
          </p:nvPr>
        </p:nvSpPr>
        <p:spPr/>
        <p:txBody>
          <a:bodyPr>
            <a:normAutofit/>
          </a:bodyPr>
          <a:lstStyle/>
          <a:p>
            <a:r>
              <a:rPr lang="en-GB" dirty="0"/>
              <a:t>Forms of subject-verb concord	3</a:t>
            </a:r>
          </a:p>
        </p:txBody>
      </p:sp>
      <p:sp>
        <p:nvSpPr>
          <p:cNvPr id="3" name="Content Placeholder 2">
            <a:extLst>
              <a:ext uri="{FF2B5EF4-FFF2-40B4-BE49-F238E27FC236}">
                <a16:creationId xmlns:a16="http://schemas.microsoft.com/office/drawing/2014/main" id="{3BE44B78-E127-A340-96E0-1404FC5C29A5}"/>
              </a:ext>
            </a:extLst>
          </p:cNvPr>
          <p:cNvSpPr>
            <a:spLocks noGrp="1"/>
          </p:cNvSpPr>
          <p:nvPr>
            <p:ph idx="1"/>
          </p:nvPr>
        </p:nvSpPr>
        <p:spPr/>
        <p:txBody>
          <a:bodyPr/>
          <a:lstStyle/>
          <a:p>
            <a:pPr algn="just"/>
            <a:r>
              <a:rPr lang="en-GB" sz="4400" dirty="0">
                <a:solidFill>
                  <a:srgbClr val="FF0000"/>
                </a:solidFill>
              </a:rPr>
              <a:t>Grammatical concord</a:t>
            </a:r>
            <a:r>
              <a:rPr lang="en-GB" sz="4400" dirty="0"/>
              <a:t>: It refers to the agreement between a subject and a verb in terms of number. This is objective because there are markers of singularity and plurality</a:t>
            </a:r>
            <a:r>
              <a:rPr lang="en-GB" dirty="0"/>
              <a:t>. </a:t>
            </a:r>
          </a:p>
        </p:txBody>
      </p:sp>
    </p:spTree>
    <p:extLst>
      <p:ext uri="{BB962C8B-B14F-4D97-AF65-F5344CB8AC3E}">
        <p14:creationId xmlns:p14="http://schemas.microsoft.com/office/powerpoint/2010/main" val="1631595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E55F-3C69-434C-8C95-37EB94613340}"/>
              </a:ext>
            </a:extLst>
          </p:cNvPr>
          <p:cNvSpPr>
            <a:spLocks noGrp="1"/>
          </p:cNvSpPr>
          <p:nvPr>
            <p:ph type="title"/>
          </p:nvPr>
        </p:nvSpPr>
        <p:spPr/>
        <p:txBody>
          <a:bodyPr/>
          <a:lstStyle/>
          <a:p>
            <a:r>
              <a:rPr lang="en-US" dirty="0"/>
              <a:t>Summary on the forms of Concord</a:t>
            </a:r>
          </a:p>
        </p:txBody>
      </p:sp>
      <p:sp>
        <p:nvSpPr>
          <p:cNvPr id="3" name="Content Placeholder 2">
            <a:extLst>
              <a:ext uri="{FF2B5EF4-FFF2-40B4-BE49-F238E27FC236}">
                <a16:creationId xmlns:a16="http://schemas.microsoft.com/office/drawing/2014/main" id="{8D50FBDF-9577-4E8B-822E-22016EDF36AD}"/>
              </a:ext>
            </a:extLst>
          </p:cNvPr>
          <p:cNvSpPr>
            <a:spLocks noGrp="1"/>
          </p:cNvSpPr>
          <p:nvPr>
            <p:ph idx="1"/>
          </p:nvPr>
        </p:nvSpPr>
        <p:spPr/>
        <p:txBody>
          <a:bodyPr/>
          <a:lstStyle/>
          <a:p>
            <a:pPr algn="just"/>
            <a:r>
              <a:rPr lang="en-US" sz="4400" dirty="0"/>
              <a:t>Notional concord depends on the user of the language.</a:t>
            </a:r>
          </a:p>
          <a:p>
            <a:pPr algn="just"/>
            <a:r>
              <a:rPr lang="en-US" sz="4400" dirty="0"/>
              <a:t>Situational concord depends on the context of use.</a:t>
            </a:r>
          </a:p>
          <a:p>
            <a:pPr algn="just"/>
            <a:r>
              <a:rPr lang="en-US" sz="4400" dirty="0"/>
              <a:t>Grammatical concord depends on rules. </a:t>
            </a:r>
          </a:p>
          <a:p>
            <a:endParaRPr lang="en-US" dirty="0"/>
          </a:p>
        </p:txBody>
      </p:sp>
    </p:spTree>
    <p:extLst>
      <p:ext uri="{BB962C8B-B14F-4D97-AF65-F5344CB8AC3E}">
        <p14:creationId xmlns:p14="http://schemas.microsoft.com/office/powerpoint/2010/main" val="1524804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69689"/>
          </a:xfrm>
        </p:spPr>
        <p:txBody>
          <a:bodyPr>
            <a:noAutofit/>
          </a:bodyPr>
          <a:lstStyle/>
          <a:p>
            <a:pPr algn="ctr"/>
            <a:r>
              <a:rPr lang="en-US" b="1" dirty="0"/>
              <a:t>Subject (S)-Verb Concord(VC)</a:t>
            </a:r>
          </a:p>
        </p:txBody>
      </p:sp>
      <p:sp>
        <p:nvSpPr>
          <p:cNvPr id="3" name="Content Placeholder 2"/>
          <p:cNvSpPr>
            <a:spLocks noGrp="1"/>
          </p:cNvSpPr>
          <p:nvPr>
            <p:ph idx="1"/>
          </p:nvPr>
        </p:nvSpPr>
        <p:spPr>
          <a:xfrm>
            <a:off x="228600" y="1303284"/>
            <a:ext cx="8915400" cy="5554716"/>
          </a:xfrm>
        </p:spPr>
        <p:txBody>
          <a:bodyPr>
            <a:normAutofit fontScale="70000" lnSpcReduction="20000"/>
          </a:bodyPr>
          <a:lstStyle/>
          <a:p>
            <a:pPr algn="ctr">
              <a:buNone/>
            </a:pPr>
            <a:r>
              <a:rPr lang="en-US" sz="3500" b="1" dirty="0">
                <a:solidFill>
                  <a:srgbClr val="FF0000"/>
                </a:solidFill>
              </a:rPr>
              <a:t>Important things to note: </a:t>
            </a:r>
          </a:p>
          <a:p>
            <a:pPr marL="514350" indent="-514350" algn="just">
              <a:buAutoNum type="arabicPeriod"/>
            </a:pPr>
            <a:r>
              <a:rPr lang="en-US" sz="4100" dirty="0"/>
              <a:t>Subject verb concord is applicable to verbs in their present tense (except the verbs ‘to be’ –’am’, ‘is’ and ‘are’, which have their past marking concord) E.g. He was; They were…</a:t>
            </a:r>
          </a:p>
          <a:p>
            <a:pPr marL="514350" indent="-514350" algn="just">
              <a:buAutoNum type="arabicPeriod"/>
            </a:pPr>
            <a:r>
              <a:rPr lang="en-US" sz="4100" dirty="0"/>
              <a:t>Concerning personal pronouns, S-VC concerns only third person pronouns (i.e. it, he, she).</a:t>
            </a:r>
          </a:p>
          <a:p>
            <a:pPr marL="514350" indent="-514350" algn="just">
              <a:buAutoNum type="arabicPeriod"/>
            </a:pPr>
            <a:r>
              <a:rPr lang="en-US" sz="4100" dirty="0"/>
              <a:t>In most cases the subject comes before the verb but in some cases too the verb comes before the subject.</a:t>
            </a:r>
          </a:p>
          <a:p>
            <a:pPr marL="514350" indent="-514350" algn="just">
              <a:buNone/>
            </a:pPr>
            <a:r>
              <a:rPr lang="en-US" sz="4100" dirty="0"/>
              <a:t>E.g. In the room </a:t>
            </a:r>
            <a:r>
              <a:rPr lang="en-US" sz="4100" b="1" dirty="0"/>
              <a:t>are</a:t>
            </a:r>
            <a:r>
              <a:rPr lang="en-US" sz="4100" dirty="0"/>
              <a:t> </a:t>
            </a:r>
            <a:r>
              <a:rPr lang="en-US" sz="4100" i="1" dirty="0"/>
              <a:t>(plural verb) </a:t>
            </a:r>
            <a:r>
              <a:rPr lang="en-US" sz="4100" b="1" dirty="0"/>
              <a:t>the boys </a:t>
            </a:r>
            <a:r>
              <a:rPr lang="en-US" sz="4100" i="1" dirty="0"/>
              <a:t>(plural subject).</a:t>
            </a:r>
          </a:p>
          <a:p>
            <a:pPr marL="514350" indent="-514350" algn="just">
              <a:buNone/>
            </a:pPr>
            <a:r>
              <a:rPr lang="en-US" sz="4100" dirty="0"/>
              <a:t>4</a:t>
            </a:r>
            <a:r>
              <a:rPr lang="en-US" sz="4100" i="1" dirty="0"/>
              <a:t>. </a:t>
            </a:r>
            <a:r>
              <a:rPr lang="en-US" sz="4100" dirty="0"/>
              <a:t>In S-V disagreement, the correction is done backwards. </a:t>
            </a:r>
          </a:p>
          <a:p>
            <a:pPr marL="514350" indent="-514350" algn="just">
              <a:buNone/>
            </a:pPr>
            <a:r>
              <a:rPr lang="en-US" sz="4100" i="1" dirty="0"/>
              <a:t>5. </a:t>
            </a:r>
            <a:r>
              <a:rPr lang="en-US" sz="4600" i="1" dirty="0"/>
              <a:t>O</a:t>
            </a:r>
            <a:r>
              <a:rPr lang="en-US" sz="4600" dirty="0"/>
              <a:t>nly the SUBJECT affects the verb!</a:t>
            </a:r>
            <a:endParaRPr lang="en-US" sz="4100" i="1" dirty="0"/>
          </a:p>
          <a:p>
            <a:pPr marL="514350" indent="-514350">
              <a:buNone/>
            </a:pPr>
            <a:endParaRPr lang="en-US" i="1" dirty="0"/>
          </a:p>
        </p:txBody>
      </p:sp>
    </p:spTree>
    <p:extLst>
      <p:ext uri="{BB962C8B-B14F-4D97-AF65-F5344CB8AC3E}">
        <p14:creationId xmlns:p14="http://schemas.microsoft.com/office/powerpoint/2010/main" val="1188489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22544"/>
          </a:xfrm>
        </p:spPr>
        <p:txBody>
          <a:bodyPr>
            <a:noAutofit/>
          </a:bodyPr>
          <a:lstStyle/>
          <a:p>
            <a:pPr algn="ctr"/>
            <a:r>
              <a:rPr lang="en-US" sz="4800" b="1" dirty="0"/>
              <a:t>Subject-Verb Concord Rules</a:t>
            </a:r>
          </a:p>
        </p:txBody>
      </p:sp>
      <p:sp>
        <p:nvSpPr>
          <p:cNvPr id="3" name="Content Placeholder 2"/>
          <p:cNvSpPr>
            <a:spLocks noGrp="1"/>
          </p:cNvSpPr>
          <p:nvPr>
            <p:ph idx="1"/>
          </p:nvPr>
        </p:nvSpPr>
        <p:spPr>
          <a:xfrm>
            <a:off x="149773" y="1282262"/>
            <a:ext cx="8899634" cy="5575738"/>
          </a:xfrm>
        </p:spPr>
        <p:txBody>
          <a:bodyPr>
            <a:noAutofit/>
          </a:bodyPr>
          <a:lstStyle/>
          <a:p>
            <a:pPr algn="just">
              <a:buNone/>
            </a:pPr>
            <a:r>
              <a:rPr lang="en-US" sz="4800" dirty="0"/>
              <a:t>1. </a:t>
            </a:r>
            <a:r>
              <a:rPr lang="en-US" sz="3600" b="1" dirty="0">
                <a:solidFill>
                  <a:srgbClr val="FF0000"/>
                </a:solidFill>
              </a:rPr>
              <a:t>A singular subject requires a singular verb (SS : SV).</a:t>
            </a:r>
          </a:p>
          <a:p>
            <a:pPr algn="just">
              <a:buNone/>
            </a:pPr>
            <a:r>
              <a:rPr lang="en-US" sz="3600" dirty="0"/>
              <a:t>E.g. </a:t>
            </a:r>
            <a:r>
              <a:rPr lang="en-US" sz="3600" b="1" dirty="0"/>
              <a:t>The Doctor </a:t>
            </a:r>
            <a:r>
              <a:rPr lang="en-US" sz="3600" dirty="0"/>
              <a:t>(</a:t>
            </a:r>
            <a:r>
              <a:rPr lang="en-US" sz="3600" i="1" dirty="0"/>
              <a:t>singular subject)</a:t>
            </a:r>
            <a:r>
              <a:rPr lang="en-US" sz="3600" dirty="0"/>
              <a:t> </a:t>
            </a:r>
            <a:r>
              <a:rPr lang="en-US" sz="3600" b="1" dirty="0"/>
              <a:t>acts </a:t>
            </a:r>
            <a:r>
              <a:rPr lang="en-US" sz="3600" dirty="0"/>
              <a:t>(</a:t>
            </a:r>
            <a:r>
              <a:rPr lang="en-US" sz="3600" i="1" dirty="0"/>
              <a:t>singular verb)</a:t>
            </a:r>
            <a:r>
              <a:rPr lang="en-US" sz="3600" dirty="0"/>
              <a:t> professionally. </a:t>
            </a:r>
          </a:p>
          <a:p>
            <a:pPr algn="just">
              <a:buNone/>
            </a:pPr>
            <a:r>
              <a:rPr lang="en-US" sz="3600" dirty="0"/>
              <a:t>2. </a:t>
            </a:r>
            <a:r>
              <a:rPr lang="en-US" sz="3600" b="1" dirty="0">
                <a:solidFill>
                  <a:srgbClr val="FF0000"/>
                </a:solidFill>
              </a:rPr>
              <a:t>A plural subject requires a plural verb(PS : PV).</a:t>
            </a:r>
          </a:p>
          <a:p>
            <a:pPr algn="just">
              <a:buNone/>
            </a:pPr>
            <a:r>
              <a:rPr lang="en-US" sz="3600" dirty="0"/>
              <a:t>E.g. </a:t>
            </a:r>
            <a:r>
              <a:rPr lang="en-US" sz="3600" b="1" dirty="0"/>
              <a:t>Serious students </a:t>
            </a:r>
            <a:r>
              <a:rPr lang="en-US" sz="3600" i="1" dirty="0"/>
              <a:t>(plural subject) </a:t>
            </a:r>
            <a:r>
              <a:rPr lang="en-US" sz="3600" b="1" dirty="0"/>
              <a:t>admire</a:t>
            </a:r>
            <a:r>
              <a:rPr lang="en-US" sz="3600" dirty="0"/>
              <a:t> </a:t>
            </a:r>
            <a:r>
              <a:rPr lang="en-US" sz="3600" i="1" dirty="0"/>
              <a:t>(plural verb) </a:t>
            </a:r>
            <a:r>
              <a:rPr lang="en-US" sz="3600" dirty="0"/>
              <a:t>disciplined teachers.</a:t>
            </a:r>
          </a:p>
        </p:txBody>
      </p:sp>
    </p:spTree>
    <p:extLst>
      <p:ext uri="{BB962C8B-B14F-4D97-AF65-F5344CB8AC3E}">
        <p14:creationId xmlns:p14="http://schemas.microsoft.com/office/powerpoint/2010/main" val="262764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69992"/>
          </a:xfrm>
        </p:spPr>
        <p:txBody>
          <a:bodyPr>
            <a:noAutofit/>
          </a:bodyPr>
          <a:lstStyle/>
          <a:p>
            <a:r>
              <a:rPr lang="en-US" sz="3600" b="1" dirty="0"/>
              <a:t>What are singular and plural subjects?</a:t>
            </a:r>
          </a:p>
        </p:txBody>
      </p:sp>
      <p:sp>
        <p:nvSpPr>
          <p:cNvPr id="3" name="Content Placeholder 2"/>
          <p:cNvSpPr>
            <a:spLocks noGrp="1"/>
          </p:cNvSpPr>
          <p:nvPr>
            <p:ph idx="1"/>
          </p:nvPr>
        </p:nvSpPr>
        <p:spPr>
          <a:xfrm>
            <a:off x="212835" y="1166648"/>
            <a:ext cx="8702566" cy="5691352"/>
          </a:xfrm>
        </p:spPr>
        <p:txBody>
          <a:bodyPr>
            <a:noAutofit/>
          </a:bodyPr>
          <a:lstStyle/>
          <a:p>
            <a:pPr algn="just"/>
            <a:r>
              <a:rPr lang="en-US" sz="4000" dirty="0"/>
              <a:t>Units that can function as subject:</a:t>
            </a:r>
          </a:p>
          <a:p>
            <a:pPr lvl="1" algn="just">
              <a:buNone/>
            </a:pPr>
            <a:r>
              <a:rPr lang="en-US" sz="3600" dirty="0"/>
              <a:t>1. Noun phrases: </a:t>
            </a:r>
            <a:r>
              <a:rPr lang="en-US" sz="3600" b="1" dirty="0">
                <a:solidFill>
                  <a:srgbClr val="FF0000"/>
                </a:solidFill>
              </a:rPr>
              <a:t>The students </a:t>
            </a:r>
            <a:r>
              <a:rPr lang="en-US" sz="3600" dirty="0"/>
              <a:t>are brilliant. </a:t>
            </a:r>
          </a:p>
          <a:p>
            <a:pPr lvl="1" algn="just">
              <a:buNone/>
            </a:pPr>
            <a:r>
              <a:rPr lang="en-US" sz="3600" dirty="0"/>
              <a:t>2. Pronouns: </a:t>
            </a:r>
            <a:r>
              <a:rPr lang="en-US" sz="3600" b="1" dirty="0">
                <a:solidFill>
                  <a:srgbClr val="FF0000"/>
                </a:solidFill>
              </a:rPr>
              <a:t>They</a:t>
            </a:r>
            <a:r>
              <a:rPr lang="en-US" sz="3600" dirty="0"/>
              <a:t> understand </a:t>
            </a:r>
            <a:r>
              <a:rPr lang="en-US" sz="3600" i="1" dirty="0" err="1"/>
              <a:t>summum</a:t>
            </a:r>
            <a:r>
              <a:rPr lang="en-US" sz="3600" i="1" dirty="0"/>
              <a:t> </a:t>
            </a:r>
            <a:r>
              <a:rPr lang="en-US" sz="3600" i="1" dirty="0" err="1"/>
              <a:t>bonum</a:t>
            </a:r>
            <a:r>
              <a:rPr lang="en-US" sz="3600" dirty="0"/>
              <a:t>. </a:t>
            </a:r>
          </a:p>
          <a:p>
            <a:pPr lvl="1" algn="just">
              <a:buNone/>
            </a:pPr>
            <a:r>
              <a:rPr lang="en-US" sz="3600" dirty="0"/>
              <a:t>3. Nominal adjectives: </a:t>
            </a:r>
            <a:r>
              <a:rPr lang="en-US" sz="3600" b="1" dirty="0">
                <a:solidFill>
                  <a:srgbClr val="FF0000"/>
                </a:solidFill>
              </a:rPr>
              <a:t>The rich </a:t>
            </a:r>
            <a:r>
              <a:rPr lang="en-US" sz="3600" dirty="0"/>
              <a:t>are always happy. </a:t>
            </a:r>
          </a:p>
          <a:p>
            <a:pPr lvl="1" algn="just">
              <a:buNone/>
            </a:pPr>
            <a:r>
              <a:rPr lang="en-US" sz="3600" dirty="0"/>
              <a:t>3. Nominal clauses: </a:t>
            </a:r>
            <a:r>
              <a:rPr lang="en-US" sz="3600" b="1" dirty="0">
                <a:solidFill>
                  <a:srgbClr val="FF0000"/>
                </a:solidFill>
              </a:rPr>
              <a:t>What he said </a:t>
            </a:r>
            <a:r>
              <a:rPr lang="en-US" sz="3600" dirty="0"/>
              <a:t>is true. </a:t>
            </a:r>
            <a:endParaRPr lang="en-US" sz="4800" dirty="0"/>
          </a:p>
        </p:txBody>
      </p:sp>
    </p:spTree>
    <p:extLst>
      <p:ext uri="{BB962C8B-B14F-4D97-AF65-F5344CB8AC3E}">
        <p14:creationId xmlns:p14="http://schemas.microsoft.com/office/powerpoint/2010/main" val="3904644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lgn="just"/>
            <a:r>
              <a:rPr lang="en-US" dirty="0"/>
              <a:t>The category of number is based on the functional opposition of two forms of the noun: singular or plural. </a:t>
            </a:r>
          </a:p>
          <a:p>
            <a:pPr algn="just"/>
            <a:r>
              <a:rPr lang="en-US" dirty="0"/>
              <a:t>The singular form is used to refer to a single referent: I have a book. </a:t>
            </a:r>
          </a:p>
          <a:p>
            <a:pPr algn="just"/>
            <a:r>
              <a:rPr lang="en-US" dirty="0"/>
              <a:t>The plural form is used to refer to a group referent of two or more members: She has five books. </a:t>
            </a:r>
          </a:p>
          <a:p>
            <a:pPr algn="just"/>
            <a:r>
              <a:rPr lang="en-US" dirty="0"/>
              <a:t>The semantic opposition of one or more than one is characteristic of countable nouns only</a:t>
            </a:r>
          </a:p>
        </p:txBody>
      </p:sp>
    </p:spTree>
    <p:extLst>
      <p:ext uri="{BB962C8B-B14F-4D97-AF65-F5344CB8AC3E}">
        <p14:creationId xmlns:p14="http://schemas.microsoft.com/office/powerpoint/2010/main" val="4188617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06929"/>
          </a:xfrm>
        </p:spPr>
        <p:txBody>
          <a:bodyPr>
            <a:noAutofit/>
          </a:bodyPr>
          <a:lstStyle/>
          <a:p>
            <a:pPr algn="ctr"/>
            <a:r>
              <a:rPr lang="en-US" sz="4000" b="1" dirty="0"/>
              <a:t>Defining singular and plural subjects</a:t>
            </a:r>
          </a:p>
        </p:txBody>
      </p:sp>
      <p:sp>
        <p:nvSpPr>
          <p:cNvPr id="3" name="Content Placeholder 2"/>
          <p:cNvSpPr>
            <a:spLocks noGrp="1"/>
          </p:cNvSpPr>
          <p:nvPr>
            <p:ph idx="1"/>
          </p:nvPr>
        </p:nvSpPr>
        <p:spPr>
          <a:xfrm>
            <a:off x="252249" y="1093076"/>
            <a:ext cx="8789276" cy="5623033"/>
          </a:xfrm>
        </p:spPr>
        <p:txBody>
          <a:bodyPr>
            <a:noAutofit/>
          </a:bodyPr>
          <a:lstStyle/>
          <a:p>
            <a:pPr algn="just"/>
            <a:r>
              <a:rPr lang="en-US" sz="3600" dirty="0"/>
              <a:t>“S” (</a:t>
            </a:r>
            <a:r>
              <a:rPr lang="en-US" sz="3600" dirty="0">
                <a:solidFill>
                  <a:srgbClr val="FF0000"/>
                </a:solidFill>
              </a:rPr>
              <a:t>Plural Maker</a:t>
            </a:r>
            <a:r>
              <a:rPr lang="en-US" sz="3600" dirty="0"/>
              <a:t>)</a:t>
            </a:r>
          </a:p>
          <a:p>
            <a:pPr algn="just">
              <a:buNone/>
            </a:pPr>
            <a:r>
              <a:rPr lang="en-US" sz="3600" dirty="0"/>
              <a:t>Whenever the plural marker ‘s’ (es, or other variants for irregular nouns) is added to a noun, the noun becomes plural. Such a noun when used as a subject becomes a plural subject.</a:t>
            </a:r>
          </a:p>
          <a:p>
            <a:pPr algn="just">
              <a:buNone/>
            </a:pPr>
            <a:r>
              <a:rPr lang="en-US" sz="3600" dirty="0"/>
              <a:t>PS = A subject with the plural maker ‘s’.</a:t>
            </a:r>
          </a:p>
          <a:p>
            <a:pPr algn="just">
              <a:buNone/>
            </a:pPr>
            <a:r>
              <a:rPr lang="en-US" sz="3600" dirty="0"/>
              <a:t>SS = A subject without the plural marker ‘s’. </a:t>
            </a:r>
          </a:p>
        </p:txBody>
      </p:sp>
    </p:spTree>
    <p:extLst>
      <p:ext uri="{BB962C8B-B14F-4D97-AF65-F5344CB8AC3E}">
        <p14:creationId xmlns:p14="http://schemas.microsoft.com/office/powerpoint/2010/main" val="3566441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12034"/>
          </a:xfrm>
        </p:spPr>
        <p:txBody>
          <a:bodyPr>
            <a:noAutofit/>
          </a:bodyPr>
          <a:lstStyle/>
          <a:p>
            <a:pPr algn="ctr"/>
            <a:r>
              <a:rPr lang="en-US" sz="5400" b="1" dirty="0"/>
              <a:t>Examples </a:t>
            </a:r>
            <a:endParaRPr lang="en-US" sz="3200" b="1" dirty="0"/>
          </a:p>
        </p:txBody>
      </p:sp>
      <p:sp>
        <p:nvSpPr>
          <p:cNvPr id="3" name="Content Placeholder 2"/>
          <p:cNvSpPr>
            <a:spLocks noGrp="1"/>
          </p:cNvSpPr>
          <p:nvPr>
            <p:ph idx="1"/>
          </p:nvPr>
        </p:nvSpPr>
        <p:spPr>
          <a:xfrm>
            <a:off x="189186" y="1250732"/>
            <a:ext cx="8671035" cy="5381296"/>
          </a:xfrm>
        </p:spPr>
        <p:txBody>
          <a:bodyPr>
            <a:normAutofit fontScale="92500" lnSpcReduction="20000"/>
          </a:bodyPr>
          <a:lstStyle/>
          <a:p>
            <a:pPr marL="514350" indent="-514350" algn="just">
              <a:buAutoNum type="arabicPeriod"/>
            </a:pPr>
            <a:r>
              <a:rPr lang="en-US" sz="7200" b="1" dirty="0">
                <a:solidFill>
                  <a:srgbClr val="FF0000"/>
                </a:solidFill>
              </a:rPr>
              <a:t>The country </a:t>
            </a:r>
            <a:r>
              <a:rPr lang="en-US" sz="7200" dirty="0"/>
              <a:t>belongs to all. (singular subject)</a:t>
            </a:r>
          </a:p>
          <a:p>
            <a:pPr marL="514350" indent="-514350" algn="just">
              <a:buAutoNum type="arabicPeriod"/>
            </a:pPr>
            <a:r>
              <a:rPr lang="en-US" sz="7200" b="1" dirty="0">
                <a:solidFill>
                  <a:srgbClr val="FF0000"/>
                </a:solidFill>
              </a:rPr>
              <a:t>The book</a:t>
            </a:r>
            <a:r>
              <a:rPr lang="en-US" sz="7200" b="1" dirty="0">
                <a:solidFill>
                  <a:srgbClr val="00B050"/>
                </a:solidFill>
              </a:rPr>
              <a:t>s</a:t>
            </a:r>
            <a:r>
              <a:rPr lang="en-US" sz="7200" b="1" dirty="0">
                <a:solidFill>
                  <a:srgbClr val="FF0000"/>
                </a:solidFill>
              </a:rPr>
              <a:t> </a:t>
            </a:r>
            <a:r>
              <a:rPr lang="en-US" sz="7200" b="1" dirty="0"/>
              <a:t>are</a:t>
            </a:r>
            <a:r>
              <a:rPr lang="en-US" sz="7200" b="1" dirty="0">
                <a:solidFill>
                  <a:srgbClr val="FF0000"/>
                </a:solidFill>
              </a:rPr>
              <a:t> </a:t>
            </a:r>
            <a:r>
              <a:rPr lang="en-US" sz="7200" dirty="0"/>
              <a:t>affordable. (plural subject)</a:t>
            </a:r>
          </a:p>
        </p:txBody>
      </p:sp>
    </p:spTree>
    <p:extLst>
      <p:ext uri="{BB962C8B-B14F-4D97-AF65-F5344CB8AC3E}">
        <p14:creationId xmlns:p14="http://schemas.microsoft.com/office/powerpoint/2010/main" val="3100311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04952" y="1839310"/>
            <a:ext cx="8757745" cy="1589690"/>
          </a:xfrm>
        </p:spPr>
        <p:txBody>
          <a:bodyPr>
            <a:normAutofit/>
          </a:bodyPr>
          <a:lstStyle/>
          <a:p>
            <a:r>
              <a:rPr lang="en-US" sz="4800" b="1" dirty="0">
                <a:solidFill>
                  <a:srgbClr val="FF0000"/>
                </a:solidFill>
              </a:rPr>
              <a:t>Amos 3:3: Can two walk together, except they agree?</a:t>
            </a:r>
          </a:p>
        </p:txBody>
      </p:sp>
      <p:pic>
        <p:nvPicPr>
          <p:cNvPr id="2052" name="Picture 4"/>
          <p:cNvPicPr>
            <a:picLocks noGrp="1" noChangeAspect="1" noChangeArrowheads="1"/>
          </p:cNvPicPr>
          <p:nvPr>
            <p:ph type="subTitle" idx="1"/>
          </p:nvPr>
        </p:nvPicPr>
        <p:blipFill>
          <a:blip r:embed="rId3"/>
          <a:srcRect/>
          <a:stretch>
            <a:fillRect/>
          </a:stretch>
        </p:blipFill>
        <p:spPr>
          <a:xfrm>
            <a:off x="3249614" y="3886200"/>
            <a:ext cx="2643187" cy="1752600"/>
          </a:xfrm>
        </p:spPr>
      </p:pic>
    </p:spTree>
    <p:extLst>
      <p:ext uri="{BB962C8B-B14F-4D97-AF65-F5344CB8AC3E}">
        <p14:creationId xmlns:p14="http://schemas.microsoft.com/office/powerpoint/2010/main" val="948821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80199"/>
          </a:xfrm>
        </p:spPr>
        <p:txBody>
          <a:bodyPr>
            <a:noAutofit/>
          </a:bodyPr>
          <a:lstStyle/>
          <a:p>
            <a:pPr algn="ctr"/>
            <a:r>
              <a:rPr lang="en-US" sz="5400" b="1" dirty="0"/>
              <a:t>Singular vs. Plural Verbs </a:t>
            </a:r>
          </a:p>
        </p:txBody>
      </p:sp>
      <p:sp>
        <p:nvSpPr>
          <p:cNvPr id="3" name="Content Placeholder 2"/>
          <p:cNvSpPr>
            <a:spLocks noGrp="1"/>
          </p:cNvSpPr>
          <p:nvPr>
            <p:ph idx="1"/>
          </p:nvPr>
        </p:nvSpPr>
        <p:spPr>
          <a:xfrm>
            <a:off x="220718" y="1418898"/>
            <a:ext cx="8710448" cy="5439102"/>
          </a:xfrm>
        </p:spPr>
        <p:txBody>
          <a:bodyPr>
            <a:noAutofit/>
          </a:bodyPr>
          <a:lstStyle/>
          <a:p>
            <a:pPr algn="just"/>
            <a:r>
              <a:rPr lang="en-US" sz="5400" dirty="0"/>
              <a:t>“</a:t>
            </a:r>
            <a:r>
              <a:rPr lang="en-US" sz="4000" dirty="0"/>
              <a:t>S” (Singular marker)</a:t>
            </a:r>
          </a:p>
          <a:p>
            <a:pPr algn="just"/>
            <a:r>
              <a:rPr lang="en-US" sz="4000" dirty="0"/>
              <a:t>Any verb </a:t>
            </a:r>
            <a:r>
              <a:rPr lang="en-US" sz="4000" dirty="0">
                <a:solidFill>
                  <a:srgbClr val="FF0000"/>
                </a:solidFill>
              </a:rPr>
              <a:t>without</a:t>
            </a:r>
            <a:r>
              <a:rPr lang="en-US" sz="4000" dirty="0"/>
              <a:t> the singular marker ‘S’, or its variants (‘es’) is a </a:t>
            </a:r>
            <a:r>
              <a:rPr lang="en-US" sz="4000" dirty="0">
                <a:solidFill>
                  <a:srgbClr val="FF0000"/>
                </a:solidFill>
              </a:rPr>
              <a:t>plural verb</a:t>
            </a:r>
            <a:r>
              <a:rPr lang="en-US" sz="4000" dirty="0"/>
              <a:t>. (e.g. pray, sing, counsel,…)</a:t>
            </a:r>
          </a:p>
          <a:p>
            <a:pPr algn="just"/>
            <a:r>
              <a:rPr lang="en-US" sz="4000" dirty="0"/>
              <a:t>A singular verb is the one with the singulars maker ‘s’ (e.g. prays, sings, counsels, …)</a:t>
            </a:r>
          </a:p>
        </p:txBody>
      </p:sp>
    </p:spTree>
    <p:extLst>
      <p:ext uri="{BB962C8B-B14F-4D97-AF65-F5344CB8AC3E}">
        <p14:creationId xmlns:p14="http://schemas.microsoft.com/office/powerpoint/2010/main" val="567745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90709"/>
          </a:xfrm>
        </p:spPr>
        <p:txBody>
          <a:bodyPr>
            <a:noAutofit/>
          </a:bodyPr>
          <a:lstStyle/>
          <a:p>
            <a:pPr algn="ctr"/>
            <a:r>
              <a:rPr lang="en-US" sz="2800" b="1" dirty="0"/>
              <a:t>When does Subject-Verb Disagreement Occur?</a:t>
            </a:r>
          </a:p>
        </p:txBody>
      </p:sp>
      <p:sp>
        <p:nvSpPr>
          <p:cNvPr id="3" name="Content Placeholder 2"/>
          <p:cNvSpPr>
            <a:spLocks noGrp="1"/>
          </p:cNvSpPr>
          <p:nvPr>
            <p:ph idx="1"/>
          </p:nvPr>
        </p:nvSpPr>
        <p:spPr>
          <a:xfrm>
            <a:off x="204952" y="1177160"/>
            <a:ext cx="8734097" cy="5528440"/>
          </a:xfrm>
        </p:spPr>
        <p:txBody>
          <a:bodyPr>
            <a:noAutofit/>
          </a:bodyPr>
          <a:lstStyle/>
          <a:p>
            <a:pPr marL="514350" indent="-514350">
              <a:buAutoNum type="arabicPeriod"/>
            </a:pPr>
            <a:r>
              <a:rPr lang="en-US" sz="2400" dirty="0"/>
              <a:t>When both the singular and plural marker ‘</a:t>
            </a:r>
            <a:r>
              <a:rPr lang="en-US" sz="2400" dirty="0" err="1"/>
              <a:t>Ses</a:t>
            </a:r>
            <a:r>
              <a:rPr lang="en-US" sz="2400" dirty="0"/>
              <a:t>’ are present.</a:t>
            </a:r>
          </a:p>
          <a:p>
            <a:pPr marL="514350" indent="-514350">
              <a:buAutoNum type="arabicPeriod"/>
            </a:pPr>
            <a:r>
              <a:rPr lang="en-US" sz="2400" dirty="0"/>
              <a:t>Example 1: The student</a:t>
            </a:r>
            <a:r>
              <a:rPr lang="en-US" sz="4800" b="1" dirty="0">
                <a:solidFill>
                  <a:srgbClr val="FF0000"/>
                </a:solidFill>
              </a:rPr>
              <a:t>s</a:t>
            </a:r>
            <a:r>
              <a:rPr lang="en-US" sz="1400" b="1" dirty="0">
                <a:solidFill>
                  <a:srgbClr val="FF0000"/>
                </a:solidFill>
              </a:rPr>
              <a:t> (plural marker)</a:t>
            </a:r>
            <a:r>
              <a:rPr lang="en-US" sz="2400" dirty="0"/>
              <a:t> visit</a:t>
            </a:r>
            <a:r>
              <a:rPr lang="en-US" sz="4800" b="1" dirty="0">
                <a:solidFill>
                  <a:srgbClr val="FF0000"/>
                </a:solidFill>
              </a:rPr>
              <a:t>s</a:t>
            </a:r>
            <a:r>
              <a:rPr lang="en-US" sz="1400" b="1" dirty="0">
                <a:solidFill>
                  <a:srgbClr val="FF0000"/>
                </a:solidFill>
              </a:rPr>
              <a:t>(singular marker)</a:t>
            </a:r>
            <a:r>
              <a:rPr lang="en-US" sz="2400" dirty="0"/>
              <a:t> the library everyday.</a:t>
            </a:r>
          </a:p>
          <a:p>
            <a:pPr marL="514350" indent="-514350">
              <a:buNone/>
            </a:pPr>
            <a:r>
              <a:rPr lang="en-US" sz="2400" dirty="0">
                <a:solidFill>
                  <a:srgbClr val="FF0000"/>
                </a:solidFill>
              </a:rPr>
              <a:t>PS vs. SV</a:t>
            </a:r>
          </a:p>
          <a:p>
            <a:pPr marL="514350" indent="-514350">
              <a:buNone/>
            </a:pPr>
            <a:r>
              <a:rPr lang="en-US" sz="2400" dirty="0"/>
              <a:t>2. When both the singular and plural marker ‘</a:t>
            </a:r>
            <a:r>
              <a:rPr lang="en-US" sz="2400" dirty="0" err="1"/>
              <a:t>Ses</a:t>
            </a:r>
            <a:r>
              <a:rPr lang="en-US" sz="2400" dirty="0"/>
              <a:t>’ are absent.</a:t>
            </a:r>
          </a:p>
          <a:p>
            <a:pPr marL="514350" indent="-514350">
              <a:buNone/>
            </a:pPr>
            <a:r>
              <a:rPr lang="en-US" sz="2400" dirty="0"/>
              <a:t>Example 2: The student</a:t>
            </a:r>
            <a:r>
              <a:rPr lang="en-US" sz="4400" b="1" dirty="0">
                <a:solidFill>
                  <a:srgbClr val="FF0000"/>
                </a:solidFill>
              </a:rPr>
              <a:t>#</a:t>
            </a:r>
            <a:r>
              <a:rPr lang="en-US" sz="4400" dirty="0"/>
              <a:t> </a:t>
            </a:r>
            <a:r>
              <a:rPr lang="en-US" sz="2400" dirty="0"/>
              <a:t>visit</a:t>
            </a:r>
            <a:r>
              <a:rPr lang="en-US" sz="4400" b="1" dirty="0">
                <a:solidFill>
                  <a:srgbClr val="FF0000"/>
                </a:solidFill>
              </a:rPr>
              <a:t>#</a:t>
            </a:r>
            <a:r>
              <a:rPr lang="en-US" sz="2400" dirty="0"/>
              <a:t> the library everyday.</a:t>
            </a:r>
          </a:p>
          <a:p>
            <a:pPr marL="514350" indent="-514350">
              <a:buNone/>
            </a:pPr>
            <a:r>
              <a:rPr lang="en-US" sz="2400" dirty="0">
                <a:solidFill>
                  <a:srgbClr val="FF0000"/>
                </a:solidFill>
              </a:rPr>
              <a:t>SS vs. PV</a:t>
            </a:r>
          </a:p>
          <a:p>
            <a:pPr marL="514350" indent="-514350">
              <a:buNone/>
            </a:pPr>
            <a:r>
              <a:rPr lang="en-US" sz="2400" b="1" dirty="0">
                <a:solidFill>
                  <a:srgbClr val="FF0000"/>
                </a:solidFill>
              </a:rPr>
              <a:t>THE GUIDING PRINCIPLE IS </a:t>
            </a:r>
            <a:r>
              <a:rPr lang="en-US" sz="2400" b="1" u="sng" dirty="0">
                <a:solidFill>
                  <a:srgbClr val="00B050"/>
                </a:solidFill>
              </a:rPr>
              <a:t>“ONE AT A TIME”</a:t>
            </a:r>
            <a:endParaRPr lang="en-US" b="1" u="sng" dirty="0">
              <a:solidFill>
                <a:srgbClr val="00B050"/>
              </a:solidFill>
            </a:endParaRPr>
          </a:p>
        </p:txBody>
      </p:sp>
    </p:spTree>
    <p:extLst>
      <p:ext uri="{BB962C8B-B14F-4D97-AF65-F5344CB8AC3E}">
        <p14:creationId xmlns:p14="http://schemas.microsoft.com/office/powerpoint/2010/main" val="2699611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0332E-0625-4B60-97EE-94B3D9CEE51D}"/>
              </a:ext>
            </a:extLst>
          </p:cNvPr>
          <p:cNvSpPr>
            <a:spLocks noGrp="1"/>
          </p:cNvSpPr>
          <p:nvPr>
            <p:ph type="title"/>
          </p:nvPr>
        </p:nvSpPr>
        <p:spPr/>
        <p:txBody>
          <a:bodyPr/>
          <a:lstStyle/>
          <a:p>
            <a:r>
              <a:rPr lang="en-US" dirty="0"/>
              <a:t>Question From Students</a:t>
            </a:r>
          </a:p>
        </p:txBody>
      </p:sp>
      <p:sp>
        <p:nvSpPr>
          <p:cNvPr id="3" name="Content Placeholder 2">
            <a:extLst>
              <a:ext uri="{FF2B5EF4-FFF2-40B4-BE49-F238E27FC236}">
                <a16:creationId xmlns:a16="http://schemas.microsoft.com/office/drawing/2014/main" id="{76C887AE-9450-4734-9938-A1D0D8D08F1D}"/>
              </a:ext>
            </a:extLst>
          </p:cNvPr>
          <p:cNvSpPr>
            <a:spLocks noGrp="1"/>
          </p:cNvSpPr>
          <p:nvPr>
            <p:ph idx="1"/>
          </p:nvPr>
        </p:nvSpPr>
        <p:spPr/>
        <p:txBody>
          <a:bodyPr>
            <a:normAutofit fontScale="92500" lnSpcReduction="20000"/>
          </a:bodyPr>
          <a:lstStyle/>
          <a:p>
            <a:pPr marL="0" indent="0">
              <a:buNone/>
            </a:pPr>
            <a:r>
              <a:rPr lang="en-US" sz="9600" dirty="0"/>
              <a:t>Why "God bless you” but not “God blesses you”.</a:t>
            </a:r>
          </a:p>
        </p:txBody>
      </p:sp>
    </p:spTree>
    <p:extLst>
      <p:ext uri="{BB962C8B-B14F-4D97-AF65-F5344CB8AC3E}">
        <p14:creationId xmlns:p14="http://schemas.microsoft.com/office/powerpoint/2010/main" val="2240736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81CB-43E9-294E-AE93-D5B968D6A486}"/>
              </a:ext>
            </a:extLst>
          </p:cNvPr>
          <p:cNvSpPr>
            <a:spLocks noGrp="1"/>
          </p:cNvSpPr>
          <p:nvPr>
            <p:ph type="title"/>
          </p:nvPr>
        </p:nvSpPr>
        <p:spPr/>
        <p:txBody>
          <a:bodyPr/>
          <a:lstStyle/>
          <a:p>
            <a:r>
              <a:rPr lang="en-GB" dirty="0"/>
              <a:t>Application of Concord Rules </a:t>
            </a:r>
          </a:p>
        </p:txBody>
      </p:sp>
      <p:sp>
        <p:nvSpPr>
          <p:cNvPr id="3" name="Content Placeholder 2">
            <a:extLst>
              <a:ext uri="{FF2B5EF4-FFF2-40B4-BE49-F238E27FC236}">
                <a16:creationId xmlns:a16="http://schemas.microsoft.com/office/drawing/2014/main" id="{B16D4965-A037-4E4E-AF6A-B5E69E719E98}"/>
              </a:ext>
            </a:extLst>
          </p:cNvPr>
          <p:cNvSpPr>
            <a:spLocks noGrp="1"/>
          </p:cNvSpPr>
          <p:nvPr>
            <p:ph idx="1"/>
          </p:nvPr>
        </p:nvSpPr>
        <p:spPr/>
        <p:txBody>
          <a:bodyPr/>
          <a:lstStyle/>
          <a:p>
            <a:r>
              <a:rPr lang="en-GB" dirty="0"/>
              <a:t>When </a:t>
            </a:r>
            <a:r>
              <a:rPr lang="en-GB" dirty="0">
                <a:solidFill>
                  <a:srgbClr val="FF0000"/>
                </a:solidFill>
              </a:rPr>
              <a:t>AND</a:t>
            </a:r>
            <a:r>
              <a:rPr lang="en-GB" dirty="0"/>
              <a:t> is used to join elements which jointly refer to one unit, the structure selects a singular verb (see the examples as follows in the slides).</a:t>
            </a:r>
          </a:p>
          <a:p>
            <a:endParaRPr lang="en-GB" dirty="0"/>
          </a:p>
        </p:txBody>
      </p:sp>
    </p:spTree>
    <p:extLst>
      <p:ext uri="{BB962C8B-B14F-4D97-AF65-F5344CB8AC3E}">
        <p14:creationId xmlns:p14="http://schemas.microsoft.com/office/powerpoint/2010/main" val="3849326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5B175-B5DC-4A21-8896-6A1F7EFCA27A}"/>
              </a:ext>
            </a:extLst>
          </p:cNvPr>
          <p:cNvSpPr>
            <a:spLocks noGrp="1"/>
          </p:cNvSpPr>
          <p:nvPr>
            <p:ph type="title"/>
          </p:nvPr>
        </p:nvSpPr>
        <p:spPr/>
        <p:txBody>
          <a:bodyPr/>
          <a:lstStyle/>
          <a:p>
            <a:r>
              <a:rPr lang="en-US" dirty="0"/>
              <a:t>Basic rule on ‘And’ in English</a:t>
            </a:r>
          </a:p>
        </p:txBody>
      </p:sp>
      <p:sp>
        <p:nvSpPr>
          <p:cNvPr id="3" name="Content Placeholder 2">
            <a:extLst>
              <a:ext uri="{FF2B5EF4-FFF2-40B4-BE49-F238E27FC236}">
                <a16:creationId xmlns:a16="http://schemas.microsoft.com/office/drawing/2014/main" id="{692E9EA9-166E-4865-BD59-7045E5C07E6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11860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3421" y="273269"/>
            <a:ext cx="8805041" cy="6306207"/>
          </a:xfrm>
        </p:spPr>
        <p:txBody>
          <a:bodyPr>
            <a:noAutofit/>
          </a:bodyPr>
          <a:lstStyle/>
          <a:p>
            <a:pPr algn="just">
              <a:buNone/>
            </a:pPr>
            <a:r>
              <a:rPr lang="en-US" sz="4400" dirty="0"/>
              <a:t>A. </a:t>
            </a:r>
            <a:r>
              <a:rPr lang="en-US" sz="3600" dirty="0"/>
              <a:t>When </a:t>
            </a:r>
            <a:r>
              <a:rPr lang="en-US" sz="3600" b="1" dirty="0">
                <a:solidFill>
                  <a:srgbClr val="FF0000"/>
                </a:solidFill>
              </a:rPr>
              <a:t>AND </a:t>
            </a:r>
            <a:r>
              <a:rPr lang="en-US" sz="3600" dirty="0"/>
              <a:t>connects two or more entities referring to a meal, the structure is considered singular and hence accepts a singular verb. </a:t>
            </a:r>
          </a:p>
          <a:p>
            <a:pPr algn="just">
              <a:buNone/>
            </a:pPr>
            <a:r>
              <a:rPr lang="en-US" sz="3600" dirty="0"/>
              <a:t>E.g. 1: </a:t>
            </a:r>
            <a:r>
              <a:rPr lang="en-US" sz="3600" b="1" dirty="0"/>
              <a:t>Rice AND soup with elephant meat </a:t>
            </a:r>
            <a:r>
              <a:rPr lang="en-US" sz="3600" dirty="0"/>
              <a:t>is delicious. </a:t>
            </a:r>
          </a:p>
          <a:p>
            <a:pPr algn="just">
              <a:buNone/>
            </a:pPr>
            <a:r>
              <a:rPr lang="en-US" sz="3600" dirty="0"/>
              <a:t>B. </a:t>
            </a:r>
            <a:r>
              <a:rPr lang="en-US" dirty="0"/>
              <a:t>When </a:t>
            </a:r>
            <a:r>
              <a:rPr lang="en-US" b="1" dirty="0">
                <a:solidFill>
                  <a:srgbClr val="FF0000"/>
                </a:solidFill>
              </a:rPr>
              <a:t>AND </a:t>
            </a:r>
            <a:r>
              <a:rPr lang="en-US" dirty="0"/>
              <a:t>is used in a name/title of any entity like company or book, the structure is regarded singular. </a:t>
            </a:r>
          </a:p>
          <a:p>
            <a:pPr algn="just">
              <a:buNone/>
            </a:pPr>
            <a:r>
              <a:rPr lang="en-US" dirty="0"/>
              <a:t>E.g. 2: </a:t>
            </a:r>
            <a:r>
              <a:rPr lang="en-US" b="1" dirty="0"/>
              <a:t>Heaven AND Haven Company Limited</a:t>
            </a:r>
            <a:r>
              <a:rPr lang="en-US" dirty="0"/>
              <a:t> deals in building materials. </a:t>
            </a:r>
          </a:p>
        </p:txBody>
      </p:sp>
    </p:spTree>
    <p:extLst>
      <p:ext uri="{BB962C8B-B14F-4D97-AF65-F5344CB8AC3E}">
        <p14:creationId xmlns:p14="http://schemas.microsoft.com/office/powerpoint/2010/main" val="2797615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996A8A-CF04-3140-9471-8DDB32AB6627}"/>
              </a:ext>
            </a:extLst>
          </p:cNvPr>
          <p:cNvSpPr>
            <a:spLocks noGrp="1"/>
          </p:cNvSpPr>
          <p:nvPr>
            <p:ph idx="1"/>
          </p:nvPr>
        </p:nvSpPr>
        <p:spPr>
          <a:xfrm>
            <a:off x="457200" y="457200"/>
            <a:ext cx="8229600" cy="6248400"/>
          </a:xfrm>
        </p:spPr>
        <p:txBody>
          <a:bodyPr>
            <a:normAutofit/>
          </a:bodyPr>
          <a:lstStyle/>
          <a:p>
            <a:pPr marL="0" indent="0" algn="just">
              <a:buNone/>
            </a:pPr>
            <a:r>
              <a:rPr lang="en-GB" dirty="0"/>
              <a:t>C. When AND connects two or more singular countable nouns with one determiner, the structure selects as singular verb.</a:t>
            </a:r>
          </a:p>
          <a:p>
            <a:pPr algn="just"/>
            <a:r>
              <a:rPr lang="en-GB" dirty="0"/>
              <a:t>Example: </a:t>
            </a:r>
            <a:r>
              <a:rPr lang="en-GB" b="1" dirty="0">
                <a:solidFill>
                  <a:srgbClr val="FF0000"/>
                </a:solidFill>
              </a:rPr>
              <a:t>The</a:t>
            </a:r>
            <a:r>
              <a:rPr lang="en-GB" b="1" dirty="0">
                <a:solidFill>
                  <a:srgbClr val="00B050"/>
                </a:solidFill>
              </a:rPr>
              <a:t> banker and teacher is approachable</a:t>
            </a:r>
            <a:r>
              <a:rPr lang="en-GB" dirty="0"/>
              <a:t>. (But: </a:t>
            </a:r>
            <a:r>
              <a:rPr lang="en-GB" dirty="0">
                <a:solidFill>
                  <a:srgbClr val="FF0000"/>
                </a:solidFill>
              </a:rPr>
              <a:t>The</a:t>
            </a:r>
            <a:r>
              <a:rPr lang="en-GB" dirty="0"/>
              <a:t> banker and </a:t>
            </a:r>
            <a:r>
              <a:rPr lang="en-GB" dirty="0">
                <a:solidFill>
                  <a:srgbClr val="FF0000"/>
                </a:solidFill>
              </a:rPr>
              <a:t>the</a:t>
            </a:r>
            <a:r>
              <a:rPr lang="en-GB" dirty="0"/>
              <a:t> teacher are approachable). </a:t>
            </a:r>
          </a:p>
          <a:p>
            <a:pPr marL="0" indent="0" algn="just">
              <a:buNone/>
            </a:pPr>
            <a:r>
              <a:rPr lang="en-GB" dirty="0"/>
              <a:t>D. When AND connects synonyms, the structure selects a singular verb.</a:t>
            </a:r>
          </a:p>
          <a:p>
            <a:pPr algn="just"/>
            <a:r>
              <a:rPr lang="en-GB" dirty="0"/>
              <a:t>Example: Power and might belongs to God. </a:t>
            </a:r>
          </a:p>
        </p:txBody>
      </p:sp>
    </p:spTree>
    <p:extLst>
      <p:ext uri="{BB962C8B-B14F-4D97-AF65-F5344CB8AC3E}">
        <p14:creationId xmlns:p14="http://schemas.microsoft.com/office/powerpoint/2010/main" val="37572138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85909"/>
          </a:xfrm>
        </p:spPr>
        <p:txBody>
          <a:bodyPr>
            <a:noAutofit/>
          </a:bodyPr>
          <a:lstStyle/>
          <a:p>
            <a:r>
              <a:rPr lang="en-US" sz="3200" b="1" dirty="0"/>
              <a:t>Correlative (or Compound) Conjunctions (CC)</a:t>
            </a:r>
          </a:p>
        </p:txBody>
      </p:sp>
      <p:sp>
        <p:nvSpPr>
          <p:cNvPr id="3" name="Content Placeholder 2"/>
          <p:cNvSpPr>
            <a:spLocks noGrp="1"/>
          </p:cNvSpPr>
          <p:nvPr>
            <p:ph idx="1"/>
          </p:nvPr>
        </p:nvSpPr>
        <p:spPr>
          <a:xfrm>
            <a:off x="244366" y="1132113"/>
            <a:ext cx="8655268" cy="5472873"/>
          </a:xfrm>
        </p:spPr>
        <p:txBody>
          <a:bodyPr>
            <a:noAutofit/>
          </a:bodyPr>
          <a:lstStyle/>
          <a:p>
            <a:pPr algn="just">
              <a:buNone/>
            </a:pPr>
            <a:r>
              <a:rPr lang="en-US" dirty="0"/>
              <a:t>2. </a:t>
            </a:r>
            <a:r>
              <a:rPr lang="en-US" sz="2800" dirty="0"/>
              <a:t>Correlative conjunctions in class are: neither…nor, either…or, not only…but also…; whether…or…</a:t>
            </a:r>
          </a:p>
          <a:p>
            <a:pPr algn="just">
              <a:buNone/>
            </a:pPr>
            <a:r>
              <a:rPr lang="en-US" sz="2800" dirty="0"/>
              <a:t>These conjunctions connect two or more structures that function as a subject in a sentence.</a:t>
            </a:r>
          </a:p>
          <a:p>
            <a:pPr algn="just">
              <a:buNone/>
            </a:pPr>
            <a:r>
              <a:rPr lang="en-US" sz="2800" dirty="0"/>
              <a:t>E.g. Not only </a:t>
            </a:r>
            <a:r>
              <a:rPr lang="en-US" sz="2800" b="1" dirty="0"/>
              <a:t>the teacher (singular structure) </a:t>
            </a:r>
            <a:r>
              <a:rPr lang="en-US" sz="2800" dirty="0"/>
              <a:t>but also </a:t>
            </a:r>
            <a:r>
              <a:rPr lang="en-US" sz="2800" b="1" dirty="0"/>
              <a:t>his students (plural structure) </a:t>
            </a:r>
            <a:r>
              <a:rPr lang="en-US" sz="2800" i="1" dirty="0"/>
              <a:t>understand(s) </a:t>
            </a:r>
            <a:r>
              <a:rPr lang="en-US" sz="2800" dirty="0"/>
              <a:t>the motto of the school. </a:t>
            </a:r>
          </a:p>
          <a:p>
            <a:pPr algn="just">
              <a:buNone/>
            </a:pPr>
            <a:r>
              <a:rPr lang="en-US" sz="2800" dirty="0"/>
              <a:t>To resolve this, we resort to </a:t>
            </a:r>
            <a:r>
              <a:rPr lang="en-US" sz="2800" b="1" dirty="0">
                <a:solidFill>
                  <a:srgbClr val="FF0000"/>
                </a:solidFill>
              </a:rPr>
              <a:t>Proximity Concord Rule</a:t>
            </a:r>
            <a:r>
              <a:rPr lang="en-US" sz="2800" dirty="0"/>
              <a:t>, which says that in situations related to CC we must consider the noun phrase (NP) that is closer to verb to determine the number of the verb. The verb in the sentence above will be ‘UNDERSTAND’.</a:t>
            </a:r>
          </a:p>
        </p:txBody>
      </p:sp>
    </p:spTree>
    <p:extLst>
      <p:ext uri="{BB962C8B-B14F-4D97-AF65-F5344CB8AC3E}">
        <p14:creationId xmlns:p14="http://schemas.microsoft.com/office/powerpoint/2010/main" val="3410230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0E24-8C1B-4CAD-BFF4-15856ED3E6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A79BDC-5E87-480B-ACE7-335217456FFB}"/>
              </a:ext>
            </a:extLst>
          </p:cNvPr>
          <p:cNvSpPr>
            <a:spLocks noGrp="1"/>
          </p:cNvSpPr>
          <p:nvPr>
            <p:ph idx="1"/>
          </p:nvPr>
        </p:nvSpPr>
        <p:spPr/>
        <p:txBody>
          <a:bodyPr>
            <a:normAutofit/>
          </a:bodyPr>
          <a:lstStyle/>
          <a:p>
            <a:r>
              <a:rPr lang="en-US" sz="6000" dirty="0"/>
              <a:t>Either </a:t>
            </a:r>
            <a:r>
              <a:rPr lang="en-US" sz="6000" dirty="0">
                <a:solidFill>
                  <a:srgbClr val="FF0000"/>
                </a:solidFill>
              </a:rPr>
              <a:t>the students (NP1) </a:t>
            </a:r>
            <a:r>
              <a:rPr lang="en-US" sz="6000" dirty="0"/>
              <a:t>or </a:t>
            </a:r>
            <a:r>
              <a:rPr lang="en-US" sz="6000" dirty="0">
                <a:solidFill>
                  <a:srgbClr val="00B050"/>
                </a:solidFill>
              </a:rPr>
              <a:t>the lecturer </a:t>
            </a:r>
            <a:r>
              <a:rPr lang="en-US" sz="6000" dirty="0">
                <a:solidFill>
                  <a:srgbClr val="FF0000"/>
                </a:solidFill>
              </a:rPr>
              <a:t>(NP2) </a:t>
            </a:r>
            <a:r>
              <a:rPr lang="en-US" sz="6000" dirty="0"/>
              <a:t>speaks French.</a:t>
            </a:r>
          </a:p>
          <a:p>
            <a:endParaRPr lang="en-US" sz="6000" dirty="0"/>
          </a:p>
        </p:txBody>
      </p:sp>
    </p:spTree>
    <p:extLst>
      <p:ext uri="{BB962C8B-B14F-4D97-AF65-F5344CB8AC3E}">
        <p14:creationId xmlns:p14="http://schemas.microsoft.com/office/powerpoint/2010/main" val="41173198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187" y="189186"/>
            <a:ext cx="8789276" cy="6453352"/>
          </a:xfrm>
        </p:spPr>
        <p:txBody>
          <a:bodyPr>
            <a:noAutofit/>
          </a:bodyPr>
          <a:lstStyle/>
          <a:p>
            <a:pPr algn="just">
              <a:buNone/>
            </a:pPr>
            <a:r>
              <a:rPr lang="en-US" sz="4400" dirty="0"/>
              <a:t>3. Pseudo/quasi/false-conjunctions</a:t>
            </a:r>
          </a:p>
          <a:p>
            <a:pPr algn="just">
              <a:buNone/>
            </a:pPr>
            <a:r>
              <a:rPr lang="en-US" dirty="0"/>
              <a:t>These include ‘along with’, ‘rather than’, ‘with’, ‘plus’, ‘as well as’, ‘in conjunction with’, ‘in collaboration with’, ‘in addition to’, … </a:t>
            </a:r>
          </a:p>
          <a:p>
            <a:pPr algn="just">
              <a:buNone/>
            </a:pPr>
            <a:r>
              <a:rPr lang="en-US" dirty="0"/>
              <a:t>Whenever any of these conjunctions connects two NPs the verb agrees with the NP far from it.  This is the opposite of proximity concord, hence may be called </a:t>
            </a:r>
            <a:r>
              <a:rPr lang="en-US" i="1" dirty="0"/>
              <a:t>remote concord. </a:t>
            </a:r>
          </a:p>
          <a:p>
            <a:pPr algn="just">
              <a:buNone/>
            </a:pPr>
            <a:r>
              <a:rPr lang="en-US" dirty="0"/>
              <a:t>E.g.  </a:t>
            </a:r>
            <a:r>
              <a:rPr lang="en-US" b="1" dirty="0"/>
              <a:t>The teachers </a:t>
            </a:r>
            <a:r>
              <a:rPr lang="en-US" dirty="0"/>
              <a:t>as well as the School Prefect </a:t>
            </a:r>
            <a:r>
              <a:rPr lang="en-US" b="1" dirty="0"/>
              <a:t>travel</a:t>
            </a:r>
            <a:r>
              <a:rPr lang="en-US" dirty="0"/>
              <a:t> every term</a:t>
            </a:r>
            <a:r>
              <a:rPr lang="en-US" sz="4400" dirty="0"/>
              <a:t>.</a:t>
            </a:r>
          </a:p>
        </p:txBody>
      </p:sp>
    </p:spTree>
    <p:extLst>
      <p:ext uri="{BB962C8B-B14F-4D97-AF65-F5344CB8AC3E}">
        <p14:creationId xmlns:p14="http://schemas.microsoft.com/office/powerpoint/2010/main" val="495238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t> </a:t>
            </a:r>
            <a:r>
              <a:rPr lang="en-US" sz="4000" b="1" dirty="0">
                <a:solidFill>
                  <a:srgbClr val="FF0000"/>
                </a:solidFill>
              </a:rPr>
              <a:t>Attempt the sentences below and identify any error you may find.</a:t>
            </a:r>
          </a:p>
        </p:txBody>
      </p:sp>
      <p:sp>
        <p:nvSpPr>
          <p:cNvPr id="3" name="Content Placeholder 2"/>
          <p:cNvSpPr>
            <a:spLocks noGrp="1"/>
          </p:cNvSpPr>
          <p:nvPr>
            <p:ph idx="1"/>
          </p:nvPr>
        </p:nvSpPr>
        <p:spPr>
          <a:xfrm>
            <a:off x="307428" y="1825625"/>
            <a:ext cx="8631620" cy="4879975"/>
          </a:xfrm>
        </p:spPr>
        <p:txBody>
          <a:bodyPr>
            <a:normAutofit fontScale="70000" lnSpcReduction="20000"/>
          </a:bodyPr>
          <a:lstStyle/>
          <a:p>
            <a:pPr marL="514350" indent="-514350" algn="just">
              <a:buAutoNum type="arabicPeriod"/>
            </a:pPr>
            <a:r>
              <a:rPr lang="en-US" sz="4000" b="1" dirty="0"/>
              <a:t>One of the </a:t>
            </a:r>
            <a:r>
              <a:rPr lang="en-US" sz="4000" b="1" dirty="0">
                <a:solidFill>
                  <a:srgbClr val="FF0000"/>
                </a:solidFill>
              </a:rPr>
              <a:t>alumnae</a:t>
            </a:r>
            <a:r>
              <a:rPr lang="en-US" sz="4000" b="1" dirty="0"/>
              <a:t> </a:t>
            </a:r>
            <a:r>
              <a:rPr lang="en-US" sz="4000" dirty="0"/>
              <a:t>told the students that s</a:t>
            </a:r>
            <a:r>
              <a:rPr lang="en-US" sz="4000" b="1" dirty="0">
                <a:solidFill>
                  <a:srgbClr val="00B050"/>
                </a:solidFill>
              </a:rPr>
              <a:t>he</a:t>
            </a:r>
            <a:r>
              <a:rPr lang="en-US" sz="4000" dirty="0"/>
              <a:t> would support them. (Noun-Pronoun Concord in terms of Gender, or </a:t>
            </a:r>
            <a:r>
              <a:rPr lang="en-US" sz="4000" dirty="0">
                <a:solidFill>
                  <a:srgbClr val="FF0000"/>
                </a:solidFill>
              </a:rPr>
              <a:t>Gender Concord</a:t>
            </a:r>
            <a:r>
              <a:rPr lang="en-US" sz="4000" dirty="0"/>
              <a:t>)</a:t>
            </a:r>
          </a:p>
          <a:p>
            <a:pPr marL="514350" indent="-514350" algn="just">
              <a:buAutoNum type="arabicPeriod"/>
            </a:pPr>
            <a:r>
              <a:rPr lang="en-US" sz="4000" b="1" dirty="0">
                <a:solidFill>
                  <a:srgbClr val="00B050"/>
                </a:solidFill>
              </a:rPr>
              <a:t>Universities</a:t>
            </a:r>
            <a:r>
              <a:rPr lang="en-US" sz="4000" dirty="0"/>
              <a:t> in Ghana must </a:t>
            </a:r>
            <a:r>
              <a:rPr lang="en-US" sz="4000" dirty="0" err="1"/>
              <a:t>endeavour</a:t>
            </a:r>
            <a:r>
              <a:rPr lang="en-US" sz="4000" dirty="0"/>
              <a:t> to help the communities that surround </a:t>
            </a:r>
            <a:r>
              <a:rPr lang="en-US" sz="4000" b="1" dirty="0"/>
              <a:t>it (</a:t>
            </a:r>
            <a:r>
              <a:rPr lang="en-US" sz="4000" b="1" dirty="0">
                <a:solidFill>
                  <a:srgbClr val="00B050"/>
                </a:solidFill>
              </a:rPr>
              <a:t>them</a:t>
            </a:r>
            <a:r>
              <a:rPr lang="en-US" sz="4000" b="1" dirty="0"/>
              <a:t>)</a:t>
            </a:r>
            <a:r>
              <a:rPr lang="en-US" sz="4000" dirty="0"/>
              <a:t>. (Noun-Pronoun Concord in terms of Number) </a:t>
            </a:r>
          </a:p>
          <a:p>
            <a:pPr marL="514350" indent="-514350" algn="just">
              <a:buAutoNum type="arabicPeriod"/>
            </a:pPr>
            <a:r>
              <a:rPr lang="en-US" sz="4000" dirty="0"/>
              <a:t>The MP for one of the newly created constituencies </a:t>
            </a:r>
            <a:r>
              <a:rPr lang="en-US" sz="4000" b="1" dirty="0">
                <a:solidFill>
                  <a:srgbClr val="00B050"/>
                </a:solidFill>
              </a:rPr>
              <a:t>promised</a:t>
            </a:r>
            <a:r>
              <a:rPr lang="en-US" sz="4000" dirty="0"/>
              <a:t> that she </a:t>
            </a:r>
            <a:r>
              <a:rPr lang="en-US" sz="4000" dirty="0">
                <a:solidFill>
                  <a:srgbClr val="00B050"/>
                </a:solidFill>
              </a:rPr>
              <a:t>will (would)</a:t>
            </a:r>
            <a:r>
              <a:rPr lang="en-US" sz="4000" dirty="0"/>
              <a:t> never disappoint her constituents. (Verb-Verb Concord, Sequence of Tenses/Tense Harmony)</a:t>
            </a:r>
          </a:p>
          <a:p>
            <a:pPr marL="514350" indent="-514350" algn="just">
              <a:buAutoNum type="arabicPeriod"/>
            </a:pPr>
            <a:r>
              <a:rPr lang="en-US" sz="4000" b="1" dirty="0">
                <a:solidFill>
                  <a:srgbClr val="00B050"/>
                </a:solidFill>
              </a:rPr>
              <a:t>A lot of (determiner) </a:t>
            </a:r>
            <a:r>
              <a:rPr lang="en-US" sz="4000" dirty="0">
                <a:solidFill>
                  <a:srgbClr val="FF0000"/>
                </a:solidFill>
              </a:rPr>
              <a:t>the </a:t>
            </a:r>
            <a:r>
              <a:rPr lang="en-US" sz="4000" b="1" dirty="0">
                <a:solidFill>
                  <a:srgbClr val="FF0000"/>
                </a:solidFill>
              </a:rPr>
              <a:t>phenomenon (phenomena) (noun)</a:t>
            </a:r>
            <a:r>
              <a:rPr lang="en-US" sz="4000" dirty="0">
                <a:solidFill>
                  <a:srgbClr val="FF0000"/>
                </a:solidFill>
              </a:rPr>
              <a:t> </a:t>
            </a:r>
            <a:r>
              <a:rPr lang="en-US" sz="4000" dirty="0"/>
              <a:t>discussed in textbooks in Ghana are alien to the students. (Determiner-Noun Concord)</a:t>
            </a:r>
          </a:p>
          <a:p>
            <a:pPr marL="514350" indent="-514350">
              <a:buAutoNum type="arabicPeriod"/>
            </a:pPr>
            <a:endParaRPr lang="en-US" dirty="0"/>
          </a:p>
          <a:p>
            <a:pPr marL="514350" indent="-514350">
              <a:buNone/>
            </a:pPr>
            <a:endParaRPr lang="en-US" dirty="0"/>
          </a:p>
          <a:p>
            <a:pPr marL="514350" indent="-514350">
              <a:buAutoNum type="arabicPeriod"/>
            </a:pPr>
            <a:endParaRPr lang="en-US" dirty="0"/>
          </a:p>
        </p:txBody>
      </p:sp>
    </p:spTree>
    <p:extLst>
      <p:ext uri="{BB962C8B-B14F-4D97-AF65-F5344CB8AC3E}">
        <p14:creationId xmlns:p14="http://schemas.microsoft.com/office/powerpoint/2010/main" val="3583179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80D5-C45D-44FA-B138-257605B38C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278D06-44B4-4967-B170-1F9172F4A365}"/>
              </a:ext>
            </a:extLst>
          </p:cNvPr>
          <p:cNvSpPr>
            <a:spLocks noGrp="1"/>
          </p:cNvSpPr>
          <p:nvPr>
            <p:ph idx="1"/>
          </p:nvPr>
        </p:nvSpPr>
        <p:spPr/>
        <p:txBody>
          <a:bodyPr/>
          <a:lstStyle/>
          <a:p>
            <a:r>
              <a:rPr lang="en-US" sz="6600" dirty="0">
                <a:solidFill>
                  <a:srgbClr val="FF0000"/>
                </a:solidFill>
              </a:rPr>
              <a:t>The students (</a:t>
            </a:r>
            <a:r>
              <a:rPr lang="en-US" sz="6600" b="1" dirty="0">
                <a:solidFill>
                  <a:srgbClr val="0070C0"/>
                </a:solidFill>
              </a:rPr>
              <a:t>NP1</a:t>
            </a:r>
            <a:r>
              <a:rPr lang="en-US" sz="6600" dirty="0">
                <a:solidFill>
                  <a:srgbClr val="FF0000"/>
                </a:solidFill>
              </a:rPr>
              <a:t>) as well as</a:t>
            </a:r>
            <a:r>
              <a:rPr lang="en-US" sz="6600" dirty="0"/>
              <a:t> </a:t>
            </a:r>
            <a:r>
              <a:rPr lang="en-US" sz="6600" dirty="0">
                <a:solidFill>
                  <a:srgbClr val="00B050"/>
                </a:solidFill>
              </a:rPr>
              <a:t>the lecturer </a:t>
            </a:r>
            <a:r>
              <a:rPr lang="en-US" sz="6600" dirty="0">
                <a:solidFill>
                  <a:srgbClr val="FF0000"/>
                </a:solidFill>
              </a:rPr>
              <a:t>(NP2) </a:t>
            </a:r>
            <a:r>
              <a:rPr lang="en-US" sz="6600" dirty="0"/>
              <a:t>speak French.</a:t>
            </a:r>
          </a:p>
          <a:p>
            <a:endParaRPr lang="en-US" dirty="0"/>
          </a:p>
        </p:txBody>
      </p:sp>
    </p:spTree>
    <p:extLst>
      <p:ext uri="{BB962C8B-B14F-4D97-AF65-F5344CB8AC3E}">
        <p14:creationId xmlns:p14="http://schemas.microsoft.com/office/powerpoint/2010/main" val="3820986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633358"/>
          </a:xfrm>
        </p:spPr>
        <p:txBody>
          <a:bodyPr>
            <a:noAutofit/>
          </a:bodyPr>
          <a:lstStyle/>
          <a:p>
            <a:pPr algn="ctr"/>
            <a:r>
              <a:rPr lang="en-US" b="1" dirty="0"/>
              <a:t>Relative clause </a:t>
            </a:r>
          </a:p>
        </p:txBody>
      </p:sp>
      <p:sp>
        <p:nvSpPr>
          <p:cNvPr id="3" name="Content Placeholder 2"/>
          <p:cNvSpPr>
            <a:spLocks noGrp="1"/>
          </p:cNvSpPr>
          <p:nvPr>
            <p:ph idx="1"/>
          </p:nvPr>
        </p:nvSpPr>
        <p:spPr>
          <a:xfrm>
            <a:off x="204952" y="1008993"/>
            <a:ext cx="8726213" cy="5644055"/>
          </a:xfrm>
        </p:spPr>
        <p:txBody>
          <a:bodyPr>
            <a:noAutofit/>
          </a:bodyPr>
          <a:lstStyle/>
          <a:p>
            <a:r>
              <a:rPr lang="en-US" sz="2800" dirty="0"/>
              <a:t>They are always introduced by a </a:t>
            </a:r>
            <a:r>
              <a:rPr lang="en-US" sz="2800" dirty="0">
                <a:solidFill>
                  <a:srgbClr val="FF0000"/>
                </a:solidFill>
              </a:rPr>
              <a:t>relative pronoun </a:t>
            </a:r>
            <a:r>
              <a:rPr lang="en-US" sz="2800" dirty="0"/>
              <a:t>(e.g. ‘who’, ‘which’, ‘that’, ‘whom’ and ‘whose’)</a:t>
            </a:r>
          </a:p>
          <a:p>
            <a:r>
              <a:rPr lang="en-US" sz="2800" dirty="0"/>
              <a:t>E.g. T</a:t>
            </a:r>
            <a:r>
              <a:rPr lang="en-US" sz="2800" b="1" dirty="0">
                <a:solidFill>
                  <a:srgbClr val="00B050"/>
                </a:solidFill>
              </a:rPr>
              <a:t>he </a:t>
            </a:r>
            <a:r>
              <a:rPr lang="en-US" sz="2800" b="1" dirty="0">
                <a:solidFill>
                  <a:srgbClr val="FFC000"/>
                </a:solidFill>
              </a:rPr>
              <a:t>students</a:t>
            </a:r>
            <a:r>
              <a:rPr lang="en-US" sz="2800" b="1" dirty="0">
                <a:solidFill>
                  <a:srgbClr val="00B050"/>
                </a:solidFill>
              </a:rPr>
              <a:t> </a:t>
            </a:r>
            <a:r>
              <a:rPr lang="en-US" sz="2800" b="1" u="sng" dirty="0">
                <a:solidFill>
                  <a:srgbClr val="0070C0"/>
                </a:solidFill>
              </a:rPr>
              <a:t>who</a:t>
            </a:r>
            <a:r>
              <a:rPr lang="en-US" sz="2800" b="1" u="sng" dirty="0">
                <a:solidFill>
                  <a:srgbClr val="FF0000"/>
                </a:solidFill>
              </a:rPr>
              <a:t> know the history of KNUST </a:t>
            </a:r>
            <a:r>
              <a:rPr lang="en-US" sz="2800" b="1" dirty="0">
                <a:solidFill>
                  <a:srgbClr val="00B050"/>
                </a:solidFill>
              </a:rPr>
              <a:t>...</a:t>
            </a:r>
          </a:p>
          <a:p>
            <a:pPr>
              <a:buNone/>
            </a:pPr>
            <a:r>
              <a:rPr lang="en-US" sz="2800" dirty="0">
                <a:solidFill>
                  <a:srgbClr val="FF0000"/>
                </a:solidFill>
              </a:rPr>
              <a:t>Steps</a:t>
            </a:r>
          </a:p>
          <a:p>
            <a:pPr>
              <a:buNone/>
            </a:pPr>
            <a:r>
              <a:rPr lang="en-US" sz="2800" dirty="0"/>
              <a:t>1. Identify the relative clause.</a:t>
            </a:r>
          </a:p>
          <a:p>
            <a:pPr>
              <a:buNone/>
            </a:pPr>
            <a:r>
              <a:rPr lang="en-US" sz="2800" dirty="0"/>
              <a:t>2. Identity the relative pronoun (RP)</a:t>
            </a:r>
          </a:p>
          <a:p>
            <a:pPr>
              <a:buNone/>
            </a:pPr>
            <a:r>
              <a:rPr lang="en-US" sz="2800" dirty="0"/>
              <a:t>3. Identify the antecedent (the noun that is replaced by the RP) of the RP.</a:t>
            </a:r>
          </a:p>
          <a:p>
            <a:pPr>
              <a:buNone/>
            </a:pPr>
            <a:r>
              <a:rPr lang="en-US" sz="2800" dirty="0"/>
              <a:t>4. Determine the number of the antecedent.</a:t>
            </a:r>
          </a:p>
          <a:p>
            <a:pPr>
              <a:buNone/>
            </a:pPr>
            <a:r>
              <a:rPr lang="en-US" sz="2800" dirty="0"/>
              <a:t>5. Determine the number of the RP.</a:t>
            </a:r>
          </a:p>
          <a:p>
            <a:pPr>
              <a:buNone/>
            </a:pPr>
            <a:r>
              <a:rPr lang="en-US" sz="2800" dirty="0"/>
              <a:t>6. Determine the number of the verb (singular or plural). </a:t>
            </a:r>
          </a:p>
        </p:txBody>
      </p:sp>
    </p:spTree>
    <p:extLst>
      <p:ext uri="{BB962C8B-B14F-4D97-AF65-F5344CB8AC3E}">
        <p14:creationId xmlns:p14="http://schemas.microsoft.com/office/powerpoint/2010/main" val="283121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901BE-28D6-4072-BF08-60C6BEEA085F}"/>
              </a:ext>
            </a:extLst>
          </p:cNvPr>
          <p:cNvSpPr>
            <a:spLocks noGrp="1"/>
          </p:cNvSpPr>
          <p:nvPr>
            <p:ph type="title"/>
          </p:nvPr>
        </p:nvSpPr>
        <p:spPr/>
        <p:txBody>
          <a:bodyPr/>
          <a:lstStyle/>
          <a:p>
            <a:r>
              <a:rPr lang="en-US" b="1" dirty="0">
                <a:solidFill>
                  <a:srgbClr val="FF0000"/>
                </a:solidFill>
              </a:rPr>
              <a:t>Still on Relative </a:t>
            </a:r>
            <a:r>
              <a:rPr lang="en-US" b="1" dirty="0" err="1">
                <a:solidFill>
                  <a:srgbClr val="FF0000"/>
                </a:solidFill>
              </a:rPr>
              <a:t>Cluase</a:t>
            </a:r>
            <a:endParaRPr lang="en-US" b="1" dirty="0">
              <a:solidFill>
                <a:srgbClr val="FF0000"/>
              </a:solidFill>
            </a:endParaRPr>
          </a:p>
        </p:txBody>
      </p:sp>
      <p:sp>
        <p:nvSpPr>
          <p:cNvPr id="3" name="Content Placeholder 2">
            <a:extLst>
              <a:ext uri="{FF2B5EF4-FFF2-40B4-BE49-F238E27FC236}">
                <a16:creationId xmlns:a16="http://schemas.microsoft.com/office/drawing/2014/main" id="{FD862BF2-FE3D-418C-B707-D9BFDB77C5B5}"/>
              </a:ext>
            </a:extLst>
          </p:cNvPr>
          <p:cNvSpPr>
            <a:spLocks noGrp="1"/>
          </p:cNvSpPr>
          <p:nvPr>
            <p:ph idx="1"/>
          </p:nvPr>
        </p:nvSpPr>
        <p:spPr/>
        <p:txBody>
          <a:bodyPr/>
          <a:lstStyle/>
          <a:p>
            <a:pPr algn="just"/>
            <a:r>
              <a:rPr lang="en-US" sz="4400" dirty="0"/>
              <a:t>Singular Antecedent + Singular Relative Pronoun + Singular Verb (SSS)</a:t>
            </a:r>
          </a:p>
          <a:p>
            <a:pPr algn="just"/>
            <a:r>
              <a:rPr lang="en-US" sz="4400" dirty="0"/>
              <a:t>Plural Antecedent + Plural Relative Pronoun + Plural Verb (PPP)</a:t>
            </a:r>
          </a:p>
          <a:p>
            <a:endParaRPr lang="en-US" dirty="0"/>
          </a:p>
        </p:txBody>
      </p:sp>
    </p:spTree>
    <p:extLst>
      <p:ext uri="{BB962C8B-B14F-4D97-AF65-F5344CB8AC3E}">
        <p14:creationId xmlns:p14="http://schemas.microsoft.com/office/powerpoint/2010/main" val="39953480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48972"/>
          </a:xfrm>
        </p:spPr>
        <p:txBody>
          <a:bodyPr>
            <a:noAutofit/>
          </a:bodyPr>
          <a:lstStyle/>
          <a:p>
            <a:pPr algn="ctr"/>
            <a:r>
              <a:rPr lang="en-US" sz="4800" b="1" dirty="0"/>
              <a:t>Complex Subject </a:t>
            </a:r>
          </a:p>
        </p:txBody>
      </p:sp>
      <p:sp>
        <p:nvSpPr>
          <p:cNvPr id="3" name="Content Placeholder 2"/>
          <p:cNvSpPr>
            <a:spLocks noGrp="1"/>
          </p:cNvSpPr>
          <p:nvPr>
            <p:ph idx="1"/>
          </p:nvPr>
        </p:nvSpPr>
        <p:spPr>
          <a:xfrm>
            <a:off x="236483" y="1240221"/>
            <a:ext cx="8686800" cy="5423338"/>
          </a:xfrm>
        </p:spPr>
        <p:txBody>
          <a:bodyPr>
            <a:noAutofit/>
          </a:bodyPr>
          <a:lstStyle/>
          <a:p>
            <a:pPr algn="just"/>
            <a:r>
              <a:rPr lang="en-US" dirty="0"/>
              <a:t>The formula: </a:t>
            </a:r>
            <a:r>
              <a:rPr lang="en-US" dirty="0">
                <a:solidFill>
                  <a:srgbClr val="FF0000"/>
                </a:solidFill>
              </a:rPr>
              <a:t>(D) </a:t>
            </a:r>
            <a:r>
              <a:rPr lang="en-US" dirty="0"/>
              <a:t>+ </a:t>
            </a:r>
            <a:r>
              <a:rPr lang="en-US" dirty="0">
                <a:solidFill>
                  <a:srgbClr val="FF0000"/>
                </a:solidFill>
              </a:rPr>
              <a:t>(Pm1) </a:t>
            </a:r>
            <a:r>
              <a:rPr lang="en-US" dirty="0"/>
              <a:t>+ H + </a:t>
            </a:r>
            <a:r>
              <a:rPr lang="en-US" dirty="0">
                <a:solidFill>
                  <a:srgbClr val="FF0000"/>
                </a:solidFill>
              </a:rPr>
              <a:t>(Pm2)</a:t>
            </a:r>
          </a:p>
          <a:p>
            <a:pPr algn="just"/>
            <a:r>
              <a:rPr lang="en-US" dirty="0"/>
              <a:t>D = Determiner; Pm1 = Pre-modifier; H = Headword; Pm2 = Post-modifier </a:t>
            </a:r>
          </a:p>
          <a:p>
            <a:pPr algn="just"/>
            <a:r>
              <a:rPr lang="en-US" dirty="0"/>
              <a:t>In a situation like this, it is the </a:t>
            </a:r>
            <a:r>
              <a:rPr lang="en-US" dirty="0">
                <a:solidFill>
                  <a:srgbClr val="FF0000"/>
                </a:solidFill>
              </a:rPr>
              <a:t>Headword</a:t>
            </a:r>
            <a:r>
              <a:rPr lang="en-US" dirty="0"/>
              <a:t> that determines the number of the verb.</a:t>
            </a:r>
          </a:p>
          <a:p>
            <a:pPr algn="just">
              <a:buNone/>
            </a:pPr>
            <a:r>
              <a:rPr lang="en-US" dirty="0"/>
              <a:t>E.g. </a:t>
            </a:r>
            <a:r>
              <a:rPr lang="en-US" b="1" dirty="0">
                <a:solidFill>
                  <a:srgbClr val="FF0000"/>
                </a:solidFill>
              </a:rPr>
              <a:t>The newly elected first female </a:t>
            </a:r>
            <a:r>
              <a:rPr lang="en-US" b="1" u="sng" dirty="0">
                <a:solidFill>
                  <a:srgbClr val="00B050"/>
                </a:solidFill>
              </a:rPr>
              <a:t>Vice Chancellor </a:t>
            </a:r>
            <a:r>
              <a:rPr lang="en-US" b="1" dirty="0">
                <a:solidFill>
                  <a:srgbClr val="FF0000"/>
                </a:solidFill>
              </a:rPr>
              <a:t>of Kwame Nkrumah University of Science and Technology, who is a Professor in pharmaceutical sciences </a:t>
            </a:r>
            <a:r>
              <a:rPr lang="en-US" dirty="0"/>
              <a:t>relates well with all manner of people. </a:t>
            </a:r>
          </a:p>
        </p:txBody>
      </p:sp>
    </p:spTree>
    <p:extLst>
      <p:ext uri="{BB962C8B-B14F-4D97-AF65-F5344CB8AC3E}">
        <p14:creationId xmlns:p14="http://schemas.microsoft.com/office/powerpoint/2010/main" val="354015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904BB-97FC-4F38-8747-FCCE8E03F599}"/>
              </a:ext>
            </a:extLst>
          </p:cNvPr>
          <p:cNvSpPr>
            <a:spLocks noGrp="1"/>
          </p:cNvSpPr>
          <p:nvPr>
            <p:ph type="title"/>
          </p:nvPr>
        </p:nvSpPr>
        <p:spPr/>
        <p:txBody>
          <a:bodyPr/>
          <a:lstStyle/>
          <a:p>
            <a:r>
              <a:rPr lang="en-US" dirty="0"/>
              <a:t>Subject </a:t>
            </a:r>
          </a:p>
        </p:txBody>
      </p:sp>
      <p:sp>
        <p:nvSpPr>
          <p:cNvPr id="3" name="Content Placeholder 2">
            <a:extLst>
              <a:ext uri="{FF2B5EF4-FFF2-40B4-BE49-F238E27FC236}">
                <a16:creationId xmlns:a16="http://schemas.microsoft.com/office/drawing/2014/main" id="{F6191B42-4567-4AE2-94FA-0C332FEDF177}"/>
              </a:ext>
            </a:extLst>
          </p:cNvPr>
          <p:cNvSpPr>
            <a:spLocks noGrp="1"/>
          </p:cNvSpPr>
          <p:nvPr>
            <p:ph idx="1"/>
          </p:nvPr>
        </p:nvSpPr>
        <p:spPr/>
        <p:txBody>
          <a:bodyPr>
            <a:normAutofit lnSpcReduction="10000"/>
          </a:bodyPr>
          <a:lstStyle/>
          <a:p>
            <a:r>
              <a:rPr lang="en-US" sz="3600" dirty="0"/>
              <a:t>Simple subject : Always contains one word.</a:t>
            </a:r>
          </a:p>
          <a:p>
            <a:pPr marL="0" indent="0">
              <a:buNone/>
            </a:pPr>
            <a:r>
              <a:rPr lang="en-US" sz="3600" dirty="0"/>
              <a:t>Example: </a:t>
            </a:r>
            <a:r>
              <a:rPr lang="en-US" sz="3600" dirty="0">
                <a:solidFill>
                  <a:srgbClr val="FF0000"/>
                </a:solidFill>
              </a:rPr>
              <a:t>Mathematics</a:t>
            </a:r>
            <a:r>
              <a:rPr lang="en-US" sz="3600" dirty="0"/>
              <a:t> is my </a:t>
            </a:r>
            <a:r>
              <a:rPr lang="en-US" sz="3600" dirty="0" err="1"/>
              <a:t>favourite</a:t>
            </a:r>
            <a:r>
              <a:rPr lang="en-US" sz="3600" dirty="0"/>
              <a:t> subject.</a:t>
            </a:r>
          </a:p>
          <a:p>
            <a:r>
              <a:rPr lang="en-US" sz="3600" dirty="0"/>
              <a:t>Complex subject: Contains more than one word.</a:t>
            </a:r>
          </a:p>
          <a:p>
            <a:pPr marL="0" indent="0">
              <a:buNone/>
            </a:pPr>
            <a:r>
              <a:rPr lang="en-US" sz="3600" dirty="0"/>
              <a:t>Example: </a:t>
            </a:r>
            <a:r>
              <a:rPr lang="en-US" sz="3600" dirty="0">
                <a:solidFill>
                  <a:srgbClr val="FF0000"/>
                </a:solidFill>
              </a:rPr>
              <a:t>The students from Togo </a:t>
            </a:r>
            <a:r>
              <a:rPr lang="en-US" sz="3600" dirty="0"/>
              <a:t>are friendly. </a:t>
            </a:r>
          </a:p>
        </p:txBody>
      </p:sp>
    </p:spTree>
    <p:extLst>
      <p:ext uri="{BB962C8B-B14F-4D97-AF65-F5344CB8AC3E}">
        <p14:creationId xmlns:p14="http://schemas.microsoft.com/office/powerpoint/2010/main" val="23391494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CE177-899E-4B9B-B6D8-11745A2CC8C1}"/>
              </a:ext>
            </a:extLst>
          </p:cNvPr>
          <p:cNvSpPr>
            <a:spLocks noGrp="1"/>
          </p:cNvSpPr>
          <p:nvPr>
            <p:ph type="title"/>
          </p:nvPr>
        </p:nvSpPr>
        <p:spPr/>
        <p:txBody>
          <a:bodyPr/>
          <a:lstStyle/>
          <a:p>
            <a:r>
              <a:rPr lang="en-US" sz="4000" b="1" dirty="0">
                <a:solidFill>
                  <a:srgbClr val="FF0000"/>
                </a:solidFill>
              </a:rPr>
              <a:t>Steps in dealing with Complex Subject</a:t>
            </a:r>
          </a:p>
        </p:txBody>
      </p:sp>
      <p:sp>
        <p:nvSpPr>
          <p:cNvPr id="3" name="Content Placeholder 2">
            <a:extLst>
              <a:ext uri="{FF2B5EF4-FFF2-40B4-BE49-F238E27FC236}">
                <a16:creationId xmlns:a16="http://schemas.microsoft.com/office/drawing/2014/main" id="{01D22542-CAF0-4FF6-9E25-D5D2E9203A9B}"/>
              </a:ext>
            </a:extLst>
          </p:cNvPr>
          <p:cNvSpPr>
            <a:spLocks noGrp="1"/>
          </p:cNvSpPr>
          <p:nvPr>
            <p:ph idx="1"/>
          </p:nvPr>
        </p:nvSpPr>
        <p:spPr/>
        <p:txBody>
          <a:bodyPr/>
          <a:lstStyle/>
          <a:p>
            <a:r>
              <a:rPr lang="en-US" dirty="0"/>
              <a:t>Step 1: Identify the noun phrase, which functions as the subject.</a:t>
            </a:r>
          </a:p>
          <a:p>
            <a:r>
              <a:rPr lang="en-US" dirty="0"/>
              <a:t>Step 2: Identify the headword of the noun phrase </a:t>
            </a:r>
          </a:p>
          <a:p>
            <a:r>
              <a:rPr lang="en-US" dirty="0"/>
              <a:t>Step 3:  Determine the number of the headword. </a:t>
            </a:r>
          </a:p>
          <a:p>
            <a:r>
              <a:rPr lang="en-US" dirty="0"/>
              <a:t>Step 4: Determine the number of the verb (singular or plural).</a:t>
            </a:r>
          </a:p>
        </p:txBody>
      </p:sp>
    </p:spTree>
    <p:extLst>
      <p:ext uri="{BB962C8B-B14F-4D97-AF65-F5344CB8AC3E}">
        <p14:creationId xmlns:p14="http://schemas.microsoft.com/office/powerpoint/2010/main" val="2167201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785D5F-3E9F-4196-89B5-BA0BC5038A7D}"/>
              </a:ext>
            </a:extLst>
          </p:cNvPr>
          <p:cNvSpPr txBox="1"/>
          <p:nvPr/>
        </p:nvSpPr>
        <p:spPr>
          <a:xfrm>
            <a:off x="417250" y="491176"/>
            <a:ext cx="8247356" cy="5348708"/>
          </a:xfrm>
          <a:prstGeom prst="rect">
            <a:avLst/>
          </a:prstGeom>
          <a:noFill/>
        </p:spPr>
        <p:txBody>
          <a:bodyPr wrap="square">
            <a:spAutoFit/>
          </a:bodyPr>
          <a:lstStyle/>
          <a:p>
            <a:pPr marL="0" marR="0" indent="0" algn="just">
              <a:lnSpc>
                <a:spcPct val="107000"/>
              </a:lnSpc>
              <a:spcBef>
                <a:spcPts val="0"/>
              </a:spcBef>
              <a:spcAft>
                <a:spcPts val="0"/>
              </a:spcAft>
              <a:buNone/>
            </a:pPr>
            <a:r>
              <a:rPr lang="en-US" sz="16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It is good news that </a:t>
            </a:r>
            <a:r>
              <a:rPr lang="en-US" sz="1600" b="1"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the COVID-19 vaccine </a:t>
            </a:r>
            <a:r>
              <a:rPr lang="en-US" sz="16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has arrived. Thankfully, delivery was made possible after </a:t>
            </a:r>
            <a:r>
              <a:rPr lang="en-US" sz="1600" b="1" dirty="0">
                <a:solidFill>
                  <a:srgbClr val="FF0000"/>
                </a:solidFill>
                <a:effectLst/>
                <a:latin typeface="Arial" panose="020B0604020202020204" pitchFamily="34" charset="0"/>
                <a:ea typeface="Times New Roman" panose="02020603050405020304" pitchFamily="18" charset="0"/>
                <a:cs typeface="Times New Roman" panose="02020603050405020304" pitchFamily="18" charset="0"/>
              </a:rPr>
              <a:t>a consignment of doses </a:t>
            </a:r>
            <a:r>
              <a:rPr lang="en-US" sz="16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was cleared by the Indian government and drug manufacturers for COVID-19 Vaccine Global Access Facility (COVAX) member countries.</a:t>
            </a:r>
            <a:r>
              <a:rPr lang="en-US" sz="1600" b="1" dirty="0">
                <a:latin typeface="Calibri" panose="020F0502020204030204" pitchFamily="34" charset="0"/>
                <a:ea typeface="Times New Roman" panose="02020603050405020304" pitchFamily="18" charset="0"/>
                <a:cs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After a year of global disruptions due to the COVID-19 pandemic, with more than 80,700 Ghanaians getting infected with the virus and over 580 lost lives, the path to recovery for the people of Ghana can finally begin.</a:t>
            </a:r>
            <a:r>
              <a:rPr lang="en-US" sz="1600" dirty="0">
                <a:latin typeface="Calibri" panose="020F0502020204030204" pitchFamily="34" charset="0"/>
                <a:ea typeface="Times New Roman" panose="02020603050405020304" pitchFamily="18" charset="0"/>
                <a:cs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With the arrival of the vaccine, we expect that within the next few weeks the remaining quantities will come in to make up the full complement needed to vaccinate the first batch of eligible people.</a:t>
            </a:r>
            <a:r>
              <a:rPr lang="en-US" sz="1600" dirty="0">
                <a:latin typeface="Calibri" panose="020F0502020204030204" pitchFamily="34" charset="0"/>
                <a:ea typeface="Times New Roman" panose="02020603050405020304" pitchFamily="18" charset="0"/>
                <a:cs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By October, </a:t>
            </a:r>
            <a:r>
              <a:rPr lang="en-US"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the country </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plans to reach a herd immunity of vaccinating 20 million people.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0"/>
              </a:spcAft>
              <a:buNone/>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600,000 doses of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Covishield</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Oxford AstraZeneca vaccine manufactured by the Serum Institute of India, one of the vaccines </a:t>
            </a:r>
            <a:r>
              <a:rPr lang="en-US"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the government </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has ordered, arrived at the Kotoka International Airport at 7:45 a.m. yesterday.</a:t>
            </a:r>
            <a:r>
              <a:rPr lang="en-US" sz="1600" dirty="0">
                <a:latin typeface="Calibri" panose="020F0502020204030204" pitchFamily="34" charset="0"/>
                <a:ea typeface="Times New Roman" panose="02020603050405020304" pitchFamily="18" charset="0"/>
                <a:cs typeface="Times New Roman" panose="02020603050405020304" pitchFamily="18" charset="0"/>
              </a:rPr>
              <a:t> </a:t>
            </a:r>
            <a:r>
              <a:rPr lang="en-US"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This</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a phenomenal win for South-South cooperation and </a:t>
            </a:r>
            <a:r>
              <a:rPr lang="en-US"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we</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laud the Indian government for this show of support and its unalloyed commitment to the cooperation as well as fulfilling its commitment to help the world with the COVID-19 vaccine. Indeed, </a:t>
            </a:r>
            <a:r>
              <a:rPr lang="en-US" sz="16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India</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proving to the world that it is not paying lip service to the fight against COVID-19 but taking a frontline position on the global stage in dealing with the deadly pandemic through the production of the vaccine.</a:t>
            </a:r>
            <a:r>
              <a:rPr lang="en-US" sz="1600" dirty="0">
                <a:latin typeface="Calibri" panose="020F0502020204030204" pitchFamily="34" charset="0"/>
                <a:ea typeface="Times New Roman" panose="02020603050405020304" pitchFamily="18" charset="0"/>
                <a:cs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 we have started taking delivery of the vaccine, we need a lot more information, not only on its efficacy but also the comprehensive </a:t>
            </a:r>
            <a:r>
              <a:rPr lang="en-US"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programme</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for the nationwide vaccination.</a:t>
            </a:r>
            <a:r>
              <a:rPr lang="en-US" sz="1600" dirty="0">
                <a:latin typeface="Calibri" panose="020F0502020204030204" pitchFamily="34" charset="0"/>
                <a:ea typeface="Times New Roman" panose="02020603050405020304" pitchFamily="18" charset="0"/>
                <a:cs typeface="Times New Roman" panose="02020603050405020304" pitchFamily="18" charset="0"/>
              </a:rPr>
              <a:t> </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Many people are giving various interpretations to the vaccines — some positive and others very negative.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77959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718" y="365126"/>
            <a:ext cx="8568558" cy="1325563"/>
          </a:xfrm>
        </p:spPr>
        <p:txBody>
          <a:bodyPr>
            <a:noAutofit/>
          </a:bodyPr>
          <a:lstStyle/>
          <a:p>
            <a:pPr algn="ctr"/>
            <a:r>
              <a:rPr lang="en-US" sz="6000" b="1" dirty="0"/>
              <a:t>‘</a:t>
            </a:r>
            <a:r>
              <a:rPr lang="en-US" b="1" dirty="0"/>
              <a:t>A number of’… vs. ‘The number o</a:t>
            </a:r>
            <a:r>
              <a:rPr lang="en-US" sz="4000" b="1" dirty="0"/>
              <a:t>f</a:t>
            </a:r>
            <a:r>
              <a:rPr lang="en-US" sz="6000" b="1" dirty="0"/>
              <a:t>’ …</a:t>
            </a:r>
          </a:p>
        </p:txBody>
      </p:sp>
      <p:sp>
        <p:nvSpPr>
          <p:cNvPr id="3" name="Content Placeholder 2"/>
          <p:cNvSpPr>
            <a:spLocks noGrp="1"/>
          </p:cNvSpPr>
          <p:nvPr>
            <p:ph idx="1"/>
          </p:nvPr>
        </p:nvSpPr>
        <p:spPr>
          <a:xfrm>
            <a:off x="228600" y="1481959"/>
            <a:ext cx="8734097" cy="5244662"/>
          </a:xfrm>
        </p:spPr>
        <p:txBody>
          <a:bodyPr>
            <a:noAutofit/>
          </a:bodyPr>
          <a:lstStyle/>
          <a:p>
            <a:pPr algn="just"/>
            <a:r>
              <a:rPr lang="en-US" sz="4400" b="1" dirty="0">
                <a:solidFill>
                  <a:srgbClr val="FF0000"/>
                </a:solidFill>
              </a:rPr>
              <a:t>A number of…</a:t>
            </a:r>
            <a:r>
              <a:rPr lang="en-US" sz="4400" dirty="0"/>
              <a:t>always requires a plural verb; </a:t>
            </a:r>
            <a:r>
              <a:rPr lang="en-US" sz="4400" b="1" dirty="0">
                <a:solidFill>
                  <a:srgbClr val="FF0000"/>
                </a:solidFill>
              </a:rPr>
              <a:t>The number of </a:t>
            </a:r>
            <a:r>
              <a:rPr lang="en-US" sz="4400" dirty="0"/>
              <a:t>… also selects a singular verb. </a:t>
            </a:r>
          </a:p>
          <a:p>
            <a:pPr algn="just">
              <a:buNone/>
            </a:pPr>
            <a:r>
              <a:rPr lang="en-US" sz="4400" dirty="0"/>
              <a:t>E.g. </a:t>
            </a:r>
            <a:r>
              <a:rPr lang="en-US" sz="4400" dirty="0">
                <a:solidFill>
                  <a:srgbClr val="FF0000"/>
                </a:solidFill>
              </a:rPr>
              <a:t>A number of </a:t>
            </a:r>
            <a:r>
              <a:rPr lang="en-US" sz="4400" dirty="0"/>
              <a:t>the students </a:t>
            </a:r>
            <a:r>
              <a:rPr lang="en-US" sz="4400" b="1" dirty="0">
                <a:solidFill>
                  <a:srgbClr val="FF0000"/>
                </a:solidFill>
              </a:rPr>
              <a:t>know</a:t>
            </a:r>
            <a:r>
              <a:rPr lang="en-US" sz="4400" dirty="0"/>
              <a:t> their rights but </a:t>
            </a:r>
            <a:r>
              <a:rPr lang="en-US" sz="4400" dirty="0">
                <a:solidFill>
                  <a:srgbClr val="FF0000"/>
                </a:solidFill>
              </a:rPr>
              <a:t>the number of </a:t>
            </a:r>
            <a:r>
              <a:rPr lang="en-US" sz="4400" dirty="0"/>
              <a:t>those who do not </a:t>
            </a:r>
            <a:r>
              <a:rPr lang="en-US" sz="4400" b="1" dirty="0">
                <a:solidFill>
                  <a:srgbClr val="FF0000"/>
                </a:solidFill>
              </a:rPr>
              <a:t>is</a:t>
            </a:r>
            <a:r>
              <a:rPr lang="en-US" sz="4400" dirty="0"/>
              <a:t> very alarming.  </a:t>
            </a:r>
          </a:p>
        </p:txBody>
      </p:sp>
    </p:spTree>
    <p:extLst>
      <p:ext uri="{BB962C8B-B14F-4D97-AF65-F5344CB8AC3E}">
        <p14:creationId xmlns:p14="http://schemas.microsoft.com/office/powerpoint/2010/main" val="40734457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Autofit/>
          </a:bodyPr>
          <a:lstStyle/>
          <a:p>
            <a:pPr algn="ctr"/>
            <a:r>
              <a:rPr lang="en-US" sz="3600" b="1" dirty="0"/>
              <a:t>Most indefinite pronouns take singular verbs</a:t>
            </a:r>
            <a:endParaRPr lang="en-US" sz="4000" b="1" dirty="0"/>
          </a:p>
        </p:txBody>
      </p:sp>
      <p:graphicFrame>
        <p:nvGraphicFramePr>
          <p:cNvPr id="15396" name="Group 36"/>
          <p:cNvGraphicFramePr>
            <a:graphicFrameLocks noGrp="1"/>
          </p:cNvGraphicFramePr>
          <p:nvPr/>
        </p:nvGraphicFramePr>
        <p:xfrm>
          <a:off x="1143000" y="2133602"/>
          <a:ext cx="6858000" cy="2469199"/>
        </p:xfrm>
        <a:graphic>
          <a:graphicData uri="http://schemas.openxmlformats.org/drawingml/2006/table">
            <a:tbl>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pitchFamily="-64" charset="-128"/>
                        </a:rPr>
                        <a:t>      one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pitchFamily="-64" charset="-128"/>
                        </a:rPr>
                        <a:t>     body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ea typeface="ＭＳ Ｐゴシック" pitchFamily="-64" charset="-128"/>
                        </a:rPr>
                        <a:t>    thing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ea typeface="ＭＳ Ｐゴシック" pitchFamily="-64" charset="-128"/>
                        </a:rPr>
                        <a:t>someone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ea typeface="ＭＳ Ｐゴシック" pitchFamily="-64" charset="-128"/>
                        </a:rPr>
                        <a:t>somebody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ea typeface="ＭＳ Ｐゴシック" pitchFamily="-64" charset="-128"/>
                        </a:rPr>
                        <a:t>something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ea typeface="ＭＳ Ｐゴシック" pitchFamily="-64" charset="-128"/>
                        </a:rPr>
                        <a:t>anyone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ea typeface="ＭＳ Ｐゴシック" pitchFamily="-64" charset="-128"/>
                        </a:rPr>
                        <a:t>anybody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ea typeface="ＭＳ Ｐゴシック" pitchFamily="-64" charset="-128"/>
                        </a:rPr>
                        <a:t>anything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ea typeface="ＭＳ Ｐゴシック" pitchFamily="-64" charset="-128"/>
                        </a:rPr>
                        <a:t>No one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ea typeface="ＭＳ Ｐゴシック" pitchFamily="-64" charset="-128"/>
                        </a:rPr>
                        <a:t>nobody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ea typeface="ＭＳ Ｐゴシック" pitchFamily="-64" charset="-128"/>
                        </a:rPr>
                        <a:t>nothing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7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ea typeface="ＭＳ Ｐゴシック" pitchFamily="-64" charset="-128"/>
                        </a:rPr>
                        <a:t>everyone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ea typeface="ＭＳ Ｐゴシック" pitchFamily="-64" charset="-128"/>
                        </a:rPr>
                        <a:t>everybody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Arial" charset="0"/>
                          <a:ea typeface="ＭＳ Ｐゴシック" pitchFamily="-64" charset="-128"/>
                        </a:rPr>
                        <a:t>everything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 name="Content Placeholder 7"/>
          <p:cNvSpPr>
            <a:spLocks noGrp="1"/>
          </p:cNvSpPr>
          <p:nvPr>
            <p:ph idx="1"/>
          </p:nvPr>
        </p:nvSpPr>
        <p:spPr/>
        <p:txBody>
          <a:bodyPr/>
          <a:lstStyle/>
          <a:p>
            <a:endParaRPr lang="en-US" dirty="0"/>
          </a:p>
        </p:txBody>
      </p:sp>
    </p:spTree>
    <p:extLst>
      <p:ext uri="{BB962C8B-B14F-4D97-AF65-F5344CB8AC3E}">
        <p14:creationId xmlns:p14="http://schemas.microsoft.com/office/powerpoint/2010/main" val="3863297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13721-810D-E441-BE2B-07BC508E2B0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F862559-9B35-0447-8666-F68694911DFE}"/>
              </a:ext>
            </a:extLst>
          </p:cNvPr>
          <p:cNvSpPr>
            <a:spLocks noGrp="1"/>
          </p:cNvSpPr>
          <p:nvPr>
            <p:ph idx="1"/>
          </p:nvPr>
        </p:nvSpPr>
        <p:spPr/>
        <p:txBody>
          <a:bodyPr/>
          <a:lstStyle/>
          <a:p>
            <a:r>
              <a:rPr lang="en-US" dirty="0"/>
              <a:t>Use a singular verb when two or more subjects connected by “and” are preceded by “each, many a, every, or many an.”</a:t>
            </a:r>
          </a:p>
          <a:p>
            <a:r>
              <a:rPr lang="en-US" dirty="0"/>
              <a:t>Examples: Every computer, printer, and fax machine</a:t>
            </a:r>
            <a:r>
              <a:rPr lang="en-US" u="sng" dirty="0"/>
              <a:t> is</a:t>
            </a:r>
            <a:r>
              <a:rPr lang="en-US" dirty="0"/>
              <a:t> marked for sale. Many a woman and man </a:t>
            </a:r>
            <a:r>
              <a:rPr lang="en-US" u="sng" dirty="0"/>
              <a:t>has</a:t>
            </a:r>
            <a:r>
              <a:rPr lang="en-US" dirty="0"/>
              <a:t> responded to our plea for voluntary donations.</a:t>
            </a:r>
          </a:p>
          <a:p>
            <a:endParaRPr lang="en-GB" dirty="0"/>
          </a:p>
        </p:txBody>
      </p:sp>
    </p:spTree>
    <p:extLst>
      <p:ext uri="{BB962C8B-B14F-4D97-AF65-F5344CB8AC3E}">
        <p14:creationId xmlns:p14="http://schemas.microsoft.com/office/powerpoint/2010/main" val="3644381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47145"/>
            <a:ext cx="8757745" cy="6558455"/>
          </a:xfrm>
        </p:spPr>
        <p:txBody>
          <a:bodyPr>
            <a:noAutofit/>
          </a:bodyPr>
          <a:lstStyle/>
          <a:p>
            <a:pPr marL="514350" indent="-514350" algn="just">
              <a:buNone/>
            </a:pPr>
            <a:r>
              <a:rPr lang="en-US" dirty="0"/>
              <a:t>5. </a:t>
            </a:r>
            <a:r>
              <a:rPr lang="en-US" sz="2800" b="1" dirty="0">
                <a:solidFill>
                  <a:srgbClr val="FF0000"/>
                </a:solidFill>
              </a:rPr>
              <a:t>Two years ago</a:t>
            </a:r>
            <a:r>
              <a:rPr lang="en-US" sz="2800" dirty="0"/>
              <a:t>, many students of one of the renowned universities in Ghana </a:t>
            </a:r>
            <a:r>
              <a:rPr lang="en-US" sz="2800" b="1" dirty="0"/>
              <a:t>obtain (</a:t>
            </a:r>
            <a:r>
              <a:rPr lang="en-US" sz="2800" b="1" dirty="0">
                <a:solidFill>
                  <a:srgbClr val="FF0000"/>
                </a:solidFill>
              </a:rPr>
              <a:t>obtained</a:t>
            </a:r>
            <a:r>
              <a:rPr lang="en-US" sz="2800" b="1" dirty="0"/>
              <a:t>)</a:t>
            </a:r>
            <a:r>
              <a:rPr lang="en-US" sz="2800" dirty="0"/>
              <a:t> scholarships for their doctoral studies. (Adjunct/Adverbial-Verb Concord)</a:t>
            </a:r>
          </a:p>
          <a:p>
            <a:pPr marL="514350" indent="-514350" algn="just">
              <a:buNone/>
            </a:pPr>
            <a:r>
              <a:rPr lang="en-US" sz="2800" dirty="0"/>
              <a:t>6. Because they were aware of the potentials of Dr. </a:t>
            </a:r>
            <a:r>
              <a:rPr lang="en-US" sz="2800" dirty="0" err="1"/>
              <a:t>Goodworks</a:t>
            </a:r>
            <a:r>
              <a:rPr lang="en-US" sz="2800" dirty="0"/>
              <a:t>, they appointed </a:t>
            </a:r>
            <a:r>
              <a:rPr lang="en-US" sz="2800" dirty="0">
                <a:solidFill>
                  <a:srgbClr val="FF0000"/>
                </a:solidFill>
              </a:rPr>
              <a:t>him (object)</a:t>
            </a:r>
            <a:r>
              <a:rPr lang="en-US" sz="2800" dirty="0"/>
              <a:t> </a:t>
            </a:r>
            <a:r>
              <a:rPr lang="en-US" sz="2800" dirty="0">
                <a:solidFill>
                  <a:srgbClr val="00B050"/>
                </a:solidFill>
              </a:rPr>
              <a:t>president</a:t>
            </a:r>
            <a:r>
              <a:rPr lang="en-US" sz="2800" dirty="0">
                <a:solidFill>
                  <a:srgbClr val="FF0000"/>
                </a:solidFill>
              </a:rPr>
              <a:t>(s) </a:t>
            </a:r>
            <a:r>
              <a:rPr lang="en-US" sz="2800" dirty="0">
                <a:solidFill>
                  <a:srgbClr val="00B050"/>
                </a:solidFill>
              </a:rPr>
              <a:t>(complement)</a:t>
            </a:r>
            <a:r>
              <a:rPr lang="en-US" sz="2800" dirty="0"/>
              <a:t> of the association. (Object-Complement Concord)</a:t>
            </a:r>
          </a:p>
          <a:p>
            <a:pPr marL="514350" indent="-514350" algn="just">
              <a:buNone/>
            </a:pPr>
            <a:r>
              <a:rPr lang="en-US" sz="2800" dirty="0"/>
              <a:t>7. </a:t>
            </a:r>
            <a:r>
              <a:rPr lang="en-US" sz="2400" dirty="0">
                <a:solidFill>
                  <a:srgbClr val="FF0000"/>
                </a:solidFill>
              </a:rPr>
              <a:t>The </a:t>
            </a:r>
            <a:r>
              <a:rPr lang="en-US" sz="2400" dirty="0" err="1">
                <a:solidFill>
                  <a:srgbClr val="FF0000"/>
                </a:solidFill>
              </a:rPr>
              <a:t>Honourable</a:t>
            </a:r>
            <a:r>
              <a:rPr lang="en-US" sz="2400" dirty="0">
                <a:solidFill>
                  <a:srgbClr val="FF0000"/>
                </a:solidFill>
              </a:rPr>
              <a:t>  Minister </a:t>
            </a:r>
            <a:r>
              <a:rPr lang="en-US" sz="2400" dirty="0"/>
              <a:t>is </a:t>
            </a:r>
            <a:r>
              <a:rPr lang="en-US" sz="2400" dirty="0">
                <a:solidFill>
                  <a:srgbClr val="FF0000"/>
                </a:solidFill>
              </a:rPr>
              <a:t>the chairperson(s) </a:t>
            </a:r>
            <a:r>
              <a:rPr lang="en-US" sz="2400" dirty="0"/>
              <a:t>of the Ghana </a:t>
            </a:r>
            <a:r>
              <a:rPr lang="en-US" sz="2400" dirty="0" err="1"/>
              <a:t>Peacelovers</a:t>
            </a:r>
            <a:r>
              <a:rPr lang="en-US" sz="2400" dirty="0"/>
              <a:t>  Union. (Subject-Complement Concord) </a:t>
            </a:r>
          </a:p>
          <a:p>
            <a:pPr marL="514350" indent="-514350" algn="just">
              <a:buNone/>
            </a:pPr>
            <a:r>
              <a:rPr lang="en-US" sz="2800" dirty="0"/>
              <a:t>8. </a:t>
            </a:r>
            <a:r>
              <a:rPr lang="en-US" sz="2400" dirty="0"/>
              <a:t>The lecturer instructed the course representative to </a:t>
            </a:r>
            <a:r>
              <a:rPr lang="en-US" sz="2400" dirty="0">
                <a:solidFill>
                  <a:srgbClr val="FF0000"/>
                </a:solidFill>
              </a:rPr>
              <a:t>share</a:t>
            </a:r>
            <a:r>
              <a:rPr lang="en-US" sz="2400" dirty="0"/>
              <a:t> </a:t>
            </a:r>
            <a:r>
              <a:rPr lang="en-US" sz="2400" dirty="0">
                <a:solidFill>
                  <a:srgbClr val="00B050"/>
                </a:solidFill>
              </a:rPr>
              <a:t>a book  </a:t>
            </a:r>
            <a:r>
              <a:rPr lang="en-US" sz="2400" dirty="0">
                <a:solidFill>
                  <a:srgbClr val="FF0000"/>
                </a:solidFill>
              </a:rPr>
              <a:t>to</a:t>
            </a:r>
            <a:r>
              <a:rPr lang="en-US" sz="2400" dirty="0"/>
              <a:t> the students (Verb-Object Concord)</a:t>
            </a:r>
          </a:p>
          <a:p>
            <a:pPr marL="514350" indent="-514350" algn="just">
              <a:buNone/>
            </a:pPr>
            <a:r>
              <a:rPr lang="en-US" sz="2800" dirty="0"/>
              <a:t>9. </a:t>
            </a:r>
            <a:r>
              <a:rPr lang="en-US" sz="2400" dirty="0">
                <a:solidFill>
                  <a:srgbClr val="FF0000"/>
                </a:solidFill>
              </a:rPr>
              <a:t>The chief of the town </a:t>
            </a:r>
            <a:r>
              <a:rPr lang="en-US" sz="2400" dirty="0">
                <a:solidFill>
                  <a:srgbClr val="00B050"/>
                </a:solidFill>
              </a:rPr>
              <a:t>champion(s)</a:t>
            </a:r>
            <a:r>
              <a:rPr lang="en-US" sz="2400" dirty="0"/>
              <a:t> developmental </a:t>
            </a:r>
            <a:r>
              <a:rPr lang="en-US" sz="2400" dirty="0" err="1"/>
              <a:t>programmes</a:t>
            </a:r>
            <a:r>
              <a:rPr lang="en-US" sz="2400" dirty="0"/>
              <a:t> in his traditional area. (Subject-Verb Concord)</a:t>
            </a:r>
            <a:endParaRPr lang="en-US" sz="2800" dirty="0"/>
          </a:p>
        </p:txBody>
      </p:sp>
    </p:spTree>
    <p:extLst>
      <p:ext uri="{BB962C8B-B14F-4D97-AF65-F5344CB8AC3E}">
        <p14:creationId xmlns:p14="http://schemas.microsoft.com/office/powerpoint/2010/main" val="4283782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026A-C3A1-1149-AA76-B3CE74CFF1CF}"/>
              </a:ext>
            </a:extLst>
          </p:cNvPr>
          <p:cNvSpPr>
            <a:spLocks noGrp="1"/>
          </p:cNvSpPr>
          <p:nvPr>
            <p:ph type="title"/>
          </p:nvPr>
        </p:nvSpPr>
        <p:spPr/>
        <p:txBody>
          <a:bodyPr/>
          <a:lstStyle/>
          <a:p>
            <a:r>
              <a:rPr lang="en-GB" dirty="0"/>
              <a:t>Nouns </a:t>
            </a:r>
          </a:p>
        </p:txBody>
      </p:sp>
      <p:graphicFrame>
        <p:nvGraphicFramePr>
          <p:cNvPr id="5" name="Content Placeholder 4">
            <a:extLst>
              <a:ext uri="{FF2B5EF4-FFF2-40B4-BE49-F238E27FC236}">
                <a16:creationId xmlns:a16="http://schemas.microsoft.com/office/drawing/2014/main" id="{516B4592-4BB1-D54E-B8B0-172D82EA7FD8}"/>
              </a:ext>
            </a:extLst>
          </p:cNvPr>
          <p:cNvGraphicFramePr>
            <a:graphicFrameLocks noGrp="1"/>
          </p:cNvGraphicFramePr>
          <p:nvPr>
            <p:ph idx="1"/>
          </p:nvPr>
        </p:nvGraphicFramePr>
        <p:xfrm>
          <a:off x="457200" y="1600200"/>
          <a:ext cx="8229600" cy="37084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862050848"/>
                    </a:ext>
                  </a:extLst>
                </a:gridCol>
                <a:gridCol w="4114800">
                  <a:extLst>
                    <a:ext uri="{9D8B030D-6E8A-4147-A177-3AD203B41FA5}">
                      <a16:colId xmlns:a16="http://schemas.microsoft.com/office/drawing/2014/main" val="2720535740"/>
                    </a:ext>
                  </a:extLst>
                </a:gridCol>
              </a:tblGrid>
              <a:tr h="370840">
                <a:tc>
                  <a:txBody>
                    <a:bodyPr/>
                    <a:lstStyle/>
                    <a:p>
                      <a:endParaRPr lang="en-GB" dirty="0"/>
                    </a:p>
                  </a:txBody>
                  <a:tcPr/>
                </a:tc>
                <a:tc>
                  <a:txBody>
                    <a:bodyPr/>
                    <a:lstStyle/>
                    <a:p>
                      <a:endParaRPr lang="en-GB"/>
                    </a:p>
                  </a:txBody>
                  <a:tcPr/>
                </a:tc>
                <a:extLst>
                  <a:ext uri="{0D108BD9-81ED-4DB2-BD59-A6C34878D82A}">
                    <a16:rowId xmlns:a16="http://schemas.microsoft.com/office/drawing/2014/main" val="2580261540"/>
                  </a:ext>
                </a:extLst>
              </a:tr>
              <a:tr h="370840">
                <a:tc>
                  <a:txBody>
                    <a:bodyPr/>
                    <a:lstStyle/>
                    <a:p>
                      <a:r>
                        <a:rPr lang="en-GB" dirty="0"/>
                        <a:t>Acoustics </a:t>
                      </a:r>
                    </a:p>
                  </a:txBody>
                  <a:tcPr/>
                </a:tc>
                <a:tc>
                  <a:txBody>
                    <a:bodyPr/>
                    <a:lstStyle/>
                    <a:p>
                      <a:r>
                        <a:rPr lang="en-GB" dirty="0"/>
                        <a:t>Barracks </a:t>
                      </a:r>
                    </a:p>
                  </a:txBody>
                  <a:tcPr/>
                </a:tc>
                <a:extLst>
                  <a:ext uri="{0D108BD9-81ED-4DB2-BD59-A6C34878D82A}">
                    <a16:rowId xmlns:a16="http://schemas.microsoft.com/office/drawing/2014/main" val="1404659452"/>
                  </a:ext>
                </a:extLst>
              </a:tr>
              <a:tr h="370840">
                <a:tc>
                  <a:txBody>
                    <a:bodyPr/>
                    <a:lstStyle/>
                    <a:p>
                      <a:r>
                        <a:rPr lang="en-GB" dirty="0"/>
                        <a:t>News </a:t>
                      </a:r>
                    </a:p>
                  </a:txBody>
                  <a:tcPr/>
                </a:tc>
                <a:tc>
                  <a:txBody>
                    <a:bodyPr/>
                    <a:lstStyle/>
                    <a:p>
                      <a:r>
                        <a:rPr lang="en-GB" dirty="0"/>
                        <a:t>Athletics </a:t>
                      </a:r>
                    </a:p>
                  </a:txBody>
                  <a:tcPr/>
                </a:tc>
                <a:extLst>
                  <a:ext uri="{0D108BD9-81ED-4DB2-BD59-A6C34878D82A}">
                    <a16:rowId xmlns:a16="http://schemas.microsoft.com/office/drawing/2014/main" val="3461844611"/>
                  </a:ext>
                </a:extLst>
              </a:tr>
              <a:tr h="370840">
                <a:tc>
                  <a:txBody>
                    <a:bodyPr/>
                    <a:lstStyle/>
                    <a:p>
                      <a:r>
                        <a:rPr lang="en-GB" dirty="0"/>
                        <a:t>Statistics </a:t>
                      </a:r>
                    </a:p>
                  </a:txBody>
                  <a:tcPr/>
                </a:tc>
                <a:tc>
                  <a:txBody>
                    <a:bodyPr/>
                    <a:lstStyle/>
                    <a:p>
                      <a:r>
                        <a:rPr lang="en-GB" dirty="0"/>
                        <a:t>Tidings </a:t>
                      </a:r>
                    </a:p>
                  </a:txBody>
                  <a:tcPr/>
                </a:tc>
                <a:extLst>
                  <a:ext uri="{0D108BD9-81ED-4DB2-BD59-A6C34878D82A}">
                    <a16:rowId xmlns:a16="http://schemas.microsoft.com/office/drawing/2014/main" val="1765963450"/>
                  </a:ext>
                </a:extLst>
              </a:tr>
              <a:tr h="370840">
                <a:tc>
                  <a:txBody>
                    <a:bodyPr/>
                    <a:lstStyle/>
                    <a:p>
                      <a:r>
                        <a:rPr lang="en-GB" dirty="0"/>
                        <a:t>Economics </a:t>
                      </a:r>
                    </a:p>
                  </a:txBody>
                  <a:tcPr/>
                </a:tc>
                <a:tc>
                  <a:txBody>
                    <a:bodyPr/>
                    <a:lstStyle/>
                    <a:p>
                      <a:r>
                        <a:rPr lang="en-GB" dirty="0"/>
                        <a:t>calculus</a:t>
                      </a:r>
                    </a:p>
                  </a:txBody>
                  <a:tcPr/>
                </a:tc>
                <a:extLst>
                  <a:ext uri="{0D108BD9-81ED-4DB2-BD59-A6C34878D82A}">
                    <a16:rowId xmlns:a16="http://schemas.microsoft.com/office/drawing/2014/main" val="1071059738"/>
                  </a:ext>
                </a:extLst>
              </a:tr>
              <a:tr h="370840">
                <a:tc>
                  <a:txBody>
                    <a:bodyPr/>
                    <a:lstStyle/>
                    <a:p>
                      <a:r>
                        <a:rPr lang="en-GB" dirty="0"/>
                        <a:t>Gallows </a:t>
                      </a:r>
                    </a:p>
                  </a:txBody>
                  <a:tcPr/>
                </a:tc>
                <a:tc>
                  <a:txBody>
                    <a:bodyPr/>
                    <a:lstStyle/>
                    <a:p>
                      <a:r>
                        <a:rPr lang="en-GB" dirty="0"/>
                        <a:t>Politics </a:t>
                      </a:r>
                    </a:p>
                  </a:txBody>
                  <a:tcPr/>
                </a:tc>
                <a:extLst>
                  <a:ext uri="{0D108BD9-81ED-4DB2-BD59-A6C34878D82A}">
                    <a16:rowId xmlns:a16="http://schemas.microsoft.com/office/drawing/2014/main" val="3912036967"/>
                  </a:ext>
                </a:extLst>
              </a:tr>
              <a:tr h="370840">
                <a:tc>
                  <a:txBody>
                    <a:bodyPr/>
                    <a:lstStyle/>
                    <a:p>
                      <a:r>
                        <a:rPr lang="en-GB" dirty="0"/>
                        <a:t>Mumps </a:t>
                      </a:r>
                    </a:p>
                  </a:txBody>
                  <a:tcPr/>
                </a:tc>
                <a:tc>
                  <a:txBody>
                    <a:bodyPr/>
                    <a:lstStyle/>
                    <a:p>
                      <a:r>
                        <a:rPr lang="en-GB" dirty="0"/>
                        <a:t>Ethics </a:t>
                      </a:r>
                    </a:p>
                  </a:txBody>
                  <a:tcPr/>
                </a:tc>
                <a:extLst>
                  <a:ext uri="{0D108BD9-81ED-4DB2-BD59-A6C34878D82A}">
                    <a16:rowId xmlns:a16="http://schemas.microsoft.com/office/drawing/2014/main" val="611684246"/>
                  </a:ext>
                </a:extLst>
              </a:tr>
              <a:tr h="370840">
                <a:tc>
                  <a:txBody>
                    <a:bodyPr/>
                    <a:lstStyle/>
                    <a:p>
                      <a:r>
                        <a:rPr lang="en-GB" dirty="0"/>
                        <a:t>Measles </a:t>
                      </a:r>
                    </a:p>
                  </a:txBody>
                  <a:tcPr/>
                </a:tc>
                <a:tc>
                  <a:txBody>
                    <a:bodyPr/>
                    <a:lstStyle/>
                    <a:p>
                      <a:r>
                        <a:rPr lang="en-GB" dirty="0"/>
                        <a:t>physics</a:t>
                      </a:r>
                    </a:p>
                  </a:txBody>
                  <a:tcPr/>
                </a:tc>
                <a:extLst>
                  <a:ext uri="{0D108BD9-81ED-4DB2-BD59-A6C34878D82A}">
                    <a16:rowId xmlns:a16="http://schemas.microsoft.com/office/drawing/2014/main" val="376573197"/>
                  </a:ext>
                </a:extLst>
              </a:tr>
              <a:tr h="370840">
                <a:tc>
                  <a:txBody>
                    <a:bodyPr/>
                    <a:lstStyle/>
                    <a:p>
                      <a:r>
                        <a:rPr lang="en-GB" dirty="0"/>
                        <a:t>Whereabouts </a:t>
                      </a:r>
                    </a:p>
                  </a:txBody>
                  <a:tcPr/>
                </a:tc>
                <a:tc>
                  <a:txBody>
                    <a:bodyPr/>
                    <a:lstStyle/>
                    <a:p>
                      <a:r>
                        <a:rPr lang="en-GB" dirty="0"/>
                        <a:t>Pragmatics </a:t>
                      </a:r>
                    </a:p>
                  </a:txBody>
                  <a:tcPr/>
                </a:tc>
                <a:extLst>
                  <a:ext uri="{0D108BD9-81ED-4DB2-BD59-A6C34878D82A}">
                    <a16:rowId xmlns:a16="http://schemas.microsoft.com/office/drawing/2014/main" val="3862641694"/>
                  </a:ext>
                </a:extLst>
              </a:tr>
              <a:tr h="370840">
                <a:tc>
                  <a:txBody>
                    <a:bodyPr/>
                    <a:lstStyle/>
                    <a:p>
                      <a:r>
                        <a:rPr lang="en-GB" dirty="0"/>
                        <a:t>Tactics </a:t>
                      </a:r>
                    </a:p>
                  </a:txBody>
                  <a:tcPr/>
                </a:tc>
                <a:tc>
                  <a:txBody>
                    <a:bodyPr/>
                    <a:lstStyle/>
                    <a:p>
                      <a:endParaRPr lang="en-GB" dirty="0"/>
                    </a:p>
                  </a:txBody>
                  <a:tcPr/>
                </a:tc>
                <a:extLst>
                  <a:ext uri="{0D108BD9-81ED-4DB2-BD59-A6C34878D82A}">
                    <a16:rowId xmlns:a16="http://schemas.microsoft.com/office/drawing/2014/main" val="99563352"/>
                  </a:ext>
                </a:extLst>
              </a:tr>
            </a:tbl>
          </a:graphicData>
        </a:graphic>
      </p:graphicFrame>
    </p:spTree>
    <p:extLst>
      <p:ext uri="{BB962C8B-B14F-4D97-AF65-F5344CB8AC3E}">
        <p14:creationId xmlns:p14="http://schemas.microsoft.com/office/powerpoint/2010/main" val="37361175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84024-F19E-4E45-81FE-60AB9F4607BD}"/>
              </a:ext>
            </a:extLst>
          </p:cNvPr>
          <p:cNvSpPr>
            <a:spLocks noGrp="1"/>
          </p:cNvSpPr>
          <p:nvPr>
            <p:ph type="title"/>
          </p:nvPr>
        </p:nvSpPr>
        <p:spPr/>
        <p:txBody>
          <a:bodyPr/>
          <a:lstStyle/>
          <a:p>
            <a:endParaRPr lang="en-GB"/>
          </a:p>
        </p:txBody>
      </p:sp>
      <p:graphicFrame>
        <p:nvGraphicFramePr>
          <p:cNvPr id="5" name="Content Placeholder 4">
            <a:extLst>
              <a:ext uri="{FF2B5EF4-FFF2-40B4-BE49-F238E27FC236}">
                <a16:creationId xmlns:a16="http://schemas.microsoft.com/office/drawing/2014/main" id="{79453E06-42DB-014E-A202-F5EC31FE3CB9}"/>
              </a:ext>
            </a:extLst>
          </p:cNvPr>
          <p:cNvGraphicFramePr>
            <a:graphicFrameLocks noGrp="1"/>
          </p:cNvGraphicFramePr>
          <p:nvPr>
            <p:ph idx="1"/>
          </p:nvPr>
        </p:nvGraphicFramePr>
        <p:xfrm>
          <a:off x="457200" y="1600200"/>
          <a:ext cx="8229600" cy="445008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1423601838"/>
                    </a:ext>
                  </a:extLst>
                </a:gridCol>
                <a:gridCol w="2743200">
                  <a:extLst>
                    <a:ext uri="{9D8B030D-6E8A-4147-A177-3AD203B41FA5}">
                      <a16:colId xmlns:a16="http://schemas.microsoft.com/office/drawing/2014/main" val="876958446"/>
                    </a:ext>
                  </a:extLst>
                </a:gridCol>
                <a:gridCol w="2743200">
                  <a:extLst>
                    <a:ext uri="{9D8B030D-6E8A-4147-A177-3AD203B41FA5}">
                      <a16:colId xmlns:a16="http://schemas.microsoft.com/office/drawing/2014/main" val="2917844444"/>
                    </a:ext>
                  </a:extLst>
                </a:gridCol>
              </a:tblGrid>
              <a:tr h="370840">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955192128"/>
                  </a:ext>
                </a:extLst>
              </a:tr>
              <a:tr h="370840">
                <a:tc>
                  <a:txBody>
                    <a:bodyPr/>
                    <a:lstStyle/>
                    <a:p>
                      <a:r>
                        <a:rPr lang="en-GB" dirty="0"/>
                        <a:t>Acoustics </a:t>
                      </a:r>
                    </a:p>
                  </a:txBody>
                  <a:tcPr/>
                </a:tc>
                <a:tc>
                  <a:txBody>
                    <a:bodyPr/>
                    <a:lstStyle/>
                    <a:p>
                      <a:r>
                        <a:rPr lang="en-GB" dirty="0"/>
                        <a:t>Barracks </a:t>
                      </a:r>
                    </a:p>
                  </a:txBody>
                  <a:tcPr/>
                </a:tc>
                <a:tc>
                  <a:txBody>
                    <a:bodyPr/>
                    <a:lstStyle/>
                    <a:p>
                      <a:endParaRPr lang="en-GB"/>
                    </a:p>
                  </a:txBody>
                  <a:tcPr/>
                </a:tc>
                <a:extLst>
                  <a:ext uri="{0D108BD9-81ED-4DB2-BD59-A6C34878D82A}">
                    <a16:rowId xmlns:a16="http://schemas.microsoft.com/office/drawing/2014/main" val="1765208963"/>
                  </a:ext>
                </a:extLst>
              </a:tr>
              <a:tr h="370840">
                <a:tc>
                  <a:txBody>
                    <a:bodyPr/>
                    <a:lstStyle/>
                    <a:p>
                      <a:r>
                        <a:rPr lang="en-GB" dirty="0"/>
                        <a:t>News </a:t>
                      </a:r>
                    </a:p>
                  </a:txBody>
                  <a:tcPr/>
                </a:tc>
                <a:tc>
                  <a:txBody>
                    <a:bodyPr/>
                    <a:lstStyle/>
                    <a:p>
                      <a:r>
                        <a:rPr lang="en-GB" dirty="0"/>
                        <a:t>Athletics </a:t>
                      </a:r>
                    </a:p>
                  </a:txBody>
                  <a:tcPr/>
                </a:tc>
                <a:tc>
                  <a:txBody>
                    <a:bodyPr/>
                    <a:lstStyle/>
                    <a:p>
                      <a:endParaRPr lang="en-GB"/>
                    </a:p>
                  </a:txBody>
                  <a:tcPr/>
                </a:tc>
                <a:extLst>
                  <a:ext uri="{0D108BD9-81ED-4DB2-BD59-A6C34878D82A}">
                    <a16:rowId xmlns:a16="http://schemas.microsoft.com/office/drawing/2014/main" val="3568805595"/>
                  </a:ext>
                </a:extLst>
              </a:tr>
              <a:tr h="370840">
                <a:tc>
                  <a:txBody>
                    <a:bodyPr/>
                    <a:lstStyle/>
                    <a:p>
                      <a:r>
                        <a:rPr lang="en-GB" dirty="0"/>
                        <a:t>Statistics </a:t>
                      </a:r>
                    </a:p>
                  </a:txBody>
                  <a:tcPr/>
                </a:tc>
                <a:tc>
                  <a:txBody>
                    <a:bodyPr/>
                    <a:lstStyle/>
                    <a:p>
                      <a:r>
                        <a:rPr lang="en-GB" dirty="0"/>
                        <a:t>Tidings </a:t>
                      </a:r>
                    </a:p>
                  </a:txBody>
                  <a:tcPr/>
                </a:tc>
                <a:tc>
                  <a:txBody>
                    <a:bodyPr/>
                    <a:lstStyle/>
                    <a:p>
                      <a:endParaRPr lang="en-GB"/>
                    </a:p>
                  </a:txBody>
                  <a:tcPr/>
                </a:tc>
                <a:extLst>
                  <a:ext uri="{0D108BD9-81ED-4DB2-BD59-A6C34878D82A}">
                    <a16:rowId xmlns:a16="http://schemas.microsoft.com/office/drawing/2014/main" val="62497222"/>
                  </a:ext>
                </a:extLst>
              </a:tr>
              <a:tr h="370840">
                <a:tc>
                  <a:txBody>
                    <a:bodyPr/>
                    <a:lstStyle/>
                    <a:p>
                      <a:r>
                        <a:rPr lang="en-GB" dirty="0"/>
                        <a:t>Economics </a:t>
                      </a:r>
                    </a:p>
                  </a:txBody>
                  <a:tcPr/>
                </a:tc>
                <a:tc>
                  <a:txBody>
                    <a:bodyPr/>
                    <a:lstStyle/>
                    <a:p>
                      <a:r>
                        <a:rPr lang="en-GB" dirty="0"/>
                        <a:t>calculus</a:t>
                      </a:r>
                    </a:p>
                  </a:txBody>
                  <a:tcPr/>
                </a:tc>
                <a:tc>
                  <a:txBody>
                    <a:bodyPr/>
                    <a:lstStyle/>
                    <a:p>
                      <a:endParaRPr lang="en-GB"/>
                    </a:p>
                  </a:txBody>
                  <a:tcPr/>
                </a:tc>
                <a:extLst>
                  <a:ext uri="{0D108BD9-81ED-4DB2-BD59-A6C34878D82A}">
                    <a16:rowId xmlns:a16="http://schemas.microsoft.com/office/drawing/2014/main" val="651422315"/>
                  </a:ext>
                </a:extLst>
              </a:tr>
              <a:tr h="370840">
                <a:tc>
                  <a:txBody>
                    <a:bodyPr/>
                    <a:lstStyle/>
                    <a:p>
                      <a:r>
                        <a:rPr lang="en-GB" dirty="0"/>
                        <a:t>Gallows </a:t>
                      </a:r>
                    </a:p>
                  </a:txBody>
                  <a:tcPr/>
                </a:tc>
                <a:tc>
                  <a:txBody>
                    <a:bodyPr/>
                    <a:lstStyle/>
                    <a:p>
                      <a:r>
                        <a:rPr lang="en-GB" dirty="0"/>
                        <a:t>Politics </a:t>
                      </a:r>
                    </a:p>
                  </a:txBody>
                  <a:tcPr/>
                </a:tc>
                <a:tc>
                  <a:txBody>
                    <a:bodyPr/>
                    <a:lstStyle/>
                    <a:p>
                      <a:endParaRPr lang="en-GB"/>
                    </a:p>
                  </a:txBody>
                  <a:tcPr/>
                </a:tc>
                <a:extLst>
                  <a:ext uri="{0D108BD9-81ED-4DB2-BD59-A6C34878D82A}">
                    <a16:rowId xmlns:a16="http://schemas.microsoft.com/office/drawing/2014/main" val="4033134352"/>
                  </a:ext>
                </a:extLst>
              </a:tr>
              <a:tr h="370840">
                <a:tc>
                  <a:txBody>
                    <a:bodyPr/>
                    <a:lstStyle/>
                    <a:p>
                      <a:r>
                        <a:rPr lang="en-GB" dirty="0"/>
                        <a:t>Mumps </a:t>
                      </a:r>
                    </a:p>
                  </a:txBody>
                  <a:tcPr/>
                </a:tc>
                <a:tc>
                  <a:txBody>
                    <a:bodyPr/>
                    <a:lstStyle/>
                    <a:p>
                      <a:r>
                        <a:rPr lang="en-GB" dirty="0"/>
                        <a:t>Ethics </a:t>
                      </a:r>
                    </a:p>
                  </a:txBody>
                  <a:tcPr/>
                </a:tc>
                <a:tc>
                  <a:txBody>
                    <a:bodyPr/>
                    <a:lstStyle/>
                    <a:p>
                      <a:endParaRPr lang="en-GB"/>
                    </a:p>
                  </a:txBody>
                  <a:tcPr/>
                </a:tc>
                <a:extLst>
                  <a:ext uri="{0D108BD9-81ED-4DB2-BD59-A6C34878D82A}">
                    <a16:rowId xmlns:a16="http://schemas.microsoft.com/office/drawing/2014/main" val="1004720730"/>
                  </a:ext>
                </a:extLst>
              </a:tr>
              <a:tr h="370840">
                <a:tc>
                  <a:txBody>
                    <a:bodyPr/>
                    <a:lstStyle/>
                    <a:p>
                      <a:r>
                        <a:rPr lang="en-GB" dirty="0"/>
                        <a:t>Measles </a:t>
                      </a:r>
                    </a:p>
                  </a:txBody>
                  <a:tcPr/>
                </a:tc>
                <a:tc>
                  <a:txBody>
                    <a:bodyPr/>
                    <a:lstStyle/>
                    <a:p>
                      <a:r>
                        <a:rPr lang="en-GB" dirty="0"/>
                        <a:t>physics</a:t>
                      </a:r>
                    </a:p>
                  </a:txBody>
                  <a:tcPr/>
                </a:tc>
                <a:tc>
                  <a:txBody>
                    <a:bodyPr/>
                    <a:lstStyle/>
                    <a:p>
                      <a:endParaRPr lang="en-GB"/>
                    </a:p>
                  </a:txBody>
                  <a:tcPr/>
                </a:tc>
                <a:extLst>
                  <a:ext uri="{0D108BD9-81ED-4DB2-BD59-A6C34878D82A}">
                    <a16:rowId xmlns:a16="http://schemas.microsoft.com/office/drawing/2014/main" val="3728038578"/>
                  </a:ext>
                </a:extLst>
              </a:tr>
              <a:tr h="370840">
                <a:tc>
                  <a:txBody>
                    <a:bodyPr/>
                    <a:lstStyle/>
                    <a:p>
                      <a:r>
                        <a:rPr lang="en-GB" dirty="0"/>
                        <a:t>Whereabouts </a:t>
                      </a:r>
                    </a:p>
                  </a:txBody>
                  <a:tcPr/>
                </a:tc>
                <a:tc>
                  <a:txBody>
                    <a:bodyPr/>
                    <a:lstStyle/>
                    <a:p>
                      <a:r>
                        <a:rPr lang="en-GB" dirty="0"/>
                        <a:t>Pragmatics </a:t>
                      </a:r>
                    </a:p>
                  </a:txBody>
                  <a:tcPr/>
                </a:tc>
                <a:tc>
                  <a:txBody>
                    <a:bodyPr/>
                    <a:lstStyle/>
                    <a:p>
                      <a:endParaRPr lang="en-GB"/>
                    </a:p>
                  </a:txBody>
                  <a:tcPr/>
                </a:tc>
                <a:extLst>
                  <a:ext uri="{0D108BD9-81ED-4DB2-BD59-A6C34878D82A}">
                    <a16:rowId xmlns:a16="http://schemas.microsoft.com/office/drawing/2014/main" val="433092881"/>
                  </a:ext>
                </a:extLst>
              </a:tr>
              <a:tr h="370840">
                <a:tc>
                  <a:txBody>
                    <a:bodyPr/>
                    <a:lstStyle/>
                    <a:p>
                      <a:r>
                        <a:rPr lang="en-GB" dirty="0"/>
                        <a:t>Tactics </a:t>
                      </a:r>
                    </a:p>
                  </a:txBody>
                  <a:tcPr/>
                </a:tc>
                <a:tc>
                  <a:txBody>
                    <a:bodyPr/>
                    <a:lstStyle/>
                    <a:p>
                      <a:r>
                        <a:rPr lang="en-GB" dirty="0"/>
                        <a:t>Aerodynamics </a:t>
                      </a:r>
                    </a:p>
                  </a:txBody>
                  <a:tcPr/>
                </a:tc>
                <a:tc>
                  <a:txBody>
                    <a:bodyPr/>
                    <a:lstStyle/>
                    <a:p>
                      <a:endParaRPr lang="en-GB"/>
                    </a:p>
                  </a:txBody>
                  <a:tcPr/>
                </a:tc>
                <a:extLst>
                  <a:ext uri="{0D108BD9-81ED-4DB2-BD59-A6C34878D82A}">
                    <a16:rowId xmlns:a16="http://schemas.microsoft.com/office/drawing/2014/main" val="595603677"/>
                  </a:ext>
                </a:extLst>
              </a:tr>
              <a:tr h="370840">
                <a:tc>
                  <a:txBody>
                    <a:bodyPr/>
                    <a:lstStyle/>
                    <a:p>
                      <a:r>
                        <a:rPr lang="en-GB" dirty="0"/>
                        <a:t>Electronics </a:t>
                      </a:r>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979691750"/>
                  </a:ext>
                </a:extLst>
              </a:tr>
              <a:tr h="370840">
                <a:tc>
                  <a:txBody>
                    <a:bodyPr/>
                    <a:lstStyle/>
                    <a:p>
                      <a:r>
                        <a:rPr lang="en-GB" dirty="0"/>
                        <a:t>Mechanics </a:t>
                      </a:r>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694536406"/>
                  </a:ext>
                </a:extLst>
              </a:tr>
            </a:tbl>
          </a:graphicData>
        </a:graphic>
      </p:graphicFrame>
    </p:spTree>
    <p:extLst>
      <p:ext uri="{BB962C8B-B14F-4D97-AF65-F5344CB8AC3E}">
        <p14:creationId xmlns:p14="http://schemas.microsoft.com/office/powerpoint/2010/main" val="5578067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4C784-B534-9A41-B155-DB27B38461FF}"/>
              </a:ext>
            </a:extLst>
          </p:cNvPr>
          <p:cNvSpPr>
            <a:spLocks noGrp="1"/>
          </p:cNvSpPr>
          <p:nvPr>
            <p:ph type="title"/>
          </p:nvPr>
        </p:nvSpPr>
        <p:spPr>
          <a:xfrm>
            <a:off x="457200" y="274638"/>
            <a:ext cx="8229600" cy="757328"/>
          </a:xfrm>
        </p:spPr>
        <p:txBody>
          <a:bodyPr/>
          <a:lstStyle/>
          <a:p>
            <a:r>
              <a:rPr lang="en-GB" dirty="0"/>
              <a:t>Causes of concord errors </a:t>
            </a:r>
          </a:p>
        </p:txBody>
      </p:sp>
      <p:sp>
        <p:nvSpPr>
          <p:cNvPr id="3" name="Content Placeholder 2">
            <a:extLst>
              <a:ext uri="{FF2B5EF4-FFF2-40B4-BE49-F238E27FC236}">
                <a16:creationId xmlns:a16="http://schemas.microsoft.com/office/drawing/2014/main" id="{9922FE2F-9151-634E-83DA-7EDD4EECA371}"/>
              </a:ext>
            </a:extLst>
          </p:cNvPr>
          <p:cNvSpPr>
            <a:spLocks noGrp="1"/>
          </p:cNvSpPr>
          <p:nvPr>
            <p:ph idx="1"/>
          </p:nvPr>
        </p:nvSpPr>
        <p:spPr>
          <a:xfrm>
            <a:off x="457200" y="1214846"/>
            <a:ext cx="8229600" cy="5473337"/>
          </a:xfrm>
        </p:spPr>
        <p:txBody>
          <a:bodyPr>
            <a:normAutofit fontScale="70000" lnSpcReduction="20000"/>
          </a:bodyPr>
          <a:lstStyle/>
          <a:p>
            <a:pPr marL="514350" indent="-514350">
              <a:buAutoNum type="arabicPeriod"/>
            </a:pPr>
            <a:r>
              <a:rPr lang="en-GB" sz="3400" b="1" dirty="0"/>
              <a:t>Ignorance of the rules. Some learners familiar with the general concord rules and their exceptions. </a:t>
            </a:r>
          </a:p>
          <a:p>
            <a:pPr marL="514350" indent="-514350">
              <a:buAutoNum type="arabicPeriod"/>
            </a:pPr>
            <a:r>
              <a:rPr lang="en-GB" sz="3400" b="1" dirty="0"/>
              <a:t>Overgeneralization of rules. Learners may not be aware of the exceptions to the applications of the rules. </a:t>
            </a:r>
          </a:p>
          <a:p>
            <a:pPr marL="514350" indent="-514350">
              <a:buAutoNum type="arabicPeriod"/>
            </a:pPr>
            <a:r>
              <a:rPr lang="en-GB" sz="3400" b="1" dirty="0"/>
              <a:t>Forgetfulness: This occurs when there are intervening words between the subject and the main verb in the sentence. Hence, one forgets the number of the subject.</a:t>
            </a:r>
          </a:p>
          <a:p>
            <a:pPr marL="514350" indent="-514350">
              <a:buAutoNum type="arabicPeriod"/>
            </a:pPr>
            <a:r>
              <a:rPr lang="en-GB" sz="3400" b="1" dirty="0"/>
              <a:t>Difficulty in distinguishing between ‘grammatical’ and ‘pragmatic’ singular or plural subjects</a:t>
            </a:r>
          </a:p>
          <a:p>
            <a:pPr marL="514350" indent="-514350">
              <a:buAutoNum type="arabicPeriod"/>
            </a:pPr>
            <a:r>
              <a:rPr lang="en-GB" sz="3400" b="1" dirty="0"/>
              <a:t>Incomplete application of rules </a:t>
            </a:r>
          </a:p>
          <a:p>
            <a:pPr marL="514350" indent="-514350">
              <a:buAutoNum type="arabicPeriod"/>
            </a:pPr>
            <a:r>
              <a:rPr lang="en-GB" sz="3400" b="1" dirty="0"/>
              <a:t>Carelessness</a:t>
            </a:r>
          </a:p>
          <a:p>
            <a:pPr marL="514350" indent="-514350">
              <a:buAutoNum type="arabicPeriod"/>
            </a:pPr>
            <a:r>
              <a:rPr lang="en-GB" sz="3400" b="1" dirty="0"/>
              <a:t>Ignorance of the plural and singular forms of word, especially irregular nouns such as phenomenon, alumnus, etc. </a:t>
            </a:r>
          </a:p>
          <a:p>
            <a:pPr marL="514350" indent="-514350">
              <a:buAutoNum type="arabicPeriod"/>
            </a:pPr>
            <a:endParaRPr lang="en-GB" dirty="0"/>
          </a:p>
          <a:p>
            <a:pPr marL="514350" indent="-514350">
              <a:buAutoNum type="arabicPeriod"/>
            </a:pPr>
            <a:endParaRPr lang="en-GB" dirty="0"/>
          </a:p>
          <a:p>
            <a:pPr marL="514350" indent="-514350">
              <a:buAutoNum type="arabicPeriod"/>
            </a:pPr>
            <a:endParaRPr lang="en-GB" dirty="0"/>
          </a:p>
        </p:txBody>
      </p:sp>
    </p:spTree>
    <p:extLst>
      <p:ext uri="{BB962C8B-B14F-4D97-AF65-F5344CB8AC3E}">
        <p14:creationId xmlns:p14="http://schemas.microsoft.com/office/powerpoint/2010/main" val="34355379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7B72A-777D-2341-8AFE-F85033F1AB2E}"/>
              </a:ext>
            </a:extLst>
          </p:cNvPr>
          <p:cNvSpPr>
            <a:spLocks noGrp="1"/>
          </p:cNvSpPr>
          <p:nvPr>
            <p:ph type="title"/>
          </p:nvPr>
        </p:nvSpPr>
        <p:spPr/>
        <p:txBody>
          <a:bodyPr/>
          <a:lstStyle/>
          <a:p>
            <a:r>
              <a:rPr lang="en-GB" dirty="0"/>
              <a:t>How to correct concord errors </a:t>
            </a:r>
          </a:p>
        </p:txBody>
      </p:sp>
      <p:sp>
        <p:nvSpPr>
          <p:cNvPr id="3" name="Content Placeholder 2">
            <a:extLst>
              <a:ext uri="{FF2B5EF4-FFF2-40B4-BE49-F238E27FC236}">
                <a16:creationId xmlns:a16="http://schemas.microsoft.com/office/drawing/2014/main" id="{CCDEC56C-C3E5-D441-89A9-FED148EE78E5}"/>
              </a:ext>
            </a:extLst>
          </p:cNvPr>
          <p:cNvSpPr>
            <a:spLocks noGrp="1"/>
          </p:cNvSpPr>
          <p:nvPr>
            <p:ph idx="1"/>
          </p:nvPr>
        </p:nvSpPr>
        <p:spPr/>
        <p:txBody>
          <a:bodyPr/>
          <a:lstStyle/>
          <a:p>
            <a:pPr marL="514350" indent="-514350">
              <a:buAutoNum type="arabicPeriod"/>
            </a:pPr>
            <a:r>
              <a:rPr lang="en-GB" dirty="0"/>
              <a:t>Find the subject and the verb and ensure they agree</a:t>
            </a:r>
          </a:p>
          <a:p>
            <a:pPr marL="514350" indent="-514350">
              <a:buAutoNum type="arabicPeriod"/>
            </a:pPr>
            <a:r>
              <a:rPr lang="en-GB" dirty="0"/>
              <a:t>Ignore all intervening words between the subject and the verb because they do not affect agreement</a:t>
            </a:r>
          </a:p>
          <a:p>
            <a:pPr marL="514350" indent="-514350">
              <a:buAutoNum type="arabicPeriod"/>
            </a:pPr>
            <a:endParaRPr lang="en-GB" dirty="0"/>
          </a:p>
          <a:p>
            <a:pPr marL="514350" indent="-514350">
              <a:buAutoNum type="arabicPeriod"/>
            </a:pPr>
            <a:endParaRPr lang="en-GB" dirty="0"/>
          </a:p>
        </p:txBody>
      </p:sp>
    </p:spTree>
    <p:extLst>
      <p:ext uri="{BB962C8B-B14F-4D97-AF65-F5344CB8AC3E}">
        <p14:creationId xmlns:p14="http://schemas.microsoft.com/office/powerpoint/2010/main" val="21993884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6FB51-83A3-B740-BB66-0E5F417E33C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A3E423B-543F-0642-9DC9-3363F88D6DB5}"/>
              </a:ext>
            </a:extLst>
          </p:cNvPr>
          <p:cNvSpPr>
            <a:spLocks noGrp="1"/>
          </p:cNvSpPr>
          <p:nvPr>
            <p:ph idx="1"/>
          </p:nvPr>
        </p:nvSpPr>
        <p:spPr/>
        <p:txBody>
          <a:bodyPr>
            <a:normAutofit fontScale="92500"/>
          </a:bodyPr>
          <a:lstStyle/>
          <a:p>
            <a:r>
              <a:rPr lang="en-GB" dirty="0"/>
              <a:t>It is usually said that these nouns ALWAYS require singular verbs BUT their number is determined by the CONTEXT within which they are used.</a:t>
            </a:r>
          </a:p>
          <a:p>
            <a:pPr marL="0" indent="0">
              <a:buNone/>
            </a:pPr>
            <a:r>
              <a:rPr lang="en-GB" dirty="0"/>
              <a:t>Example: The politics in Ghana and Nigeria are (not IS) different.</a:t>
            </a:r>
          </a:p>
          <a:p>
            <a:pPr marL="0" indent="0">
              <a:buNone/>
            </a:pPr>
            <a:r>
              <a:rPr lang="en-GB" dirty="0"/>
              <a:t>SINGULAR: Statistics is a required course for undergraduate students</a:t>
            </a:r>
          </a:p>
          <a:p>
            <a:pPr marL="0" indent="0">
              <a:buNone/>
            </a:pPr>
            <a:r>
              <a:rPr lang="en-GB" dirty="0"/>
              <a:t>PLURAL: The statistics on female enrolment in our public universities are encouraging. </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34477593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6978-9C42-5C44-A0E4-04845E1AED0B}"/>
              </a:ext>
            </a:extLst>
          </p:cNvPr>
          <p:cNvSpPr>
            <a:spLocks noGrp="1"/>
          </p:cNvSpPr>
          <p:nvPr>
            <p:ph type="title"/>
          </p:nvPr>
        </p:nvSpPr>
        <p:spPr/>
        <p:txBody>
          <a:bodyPr/>
          <a:lstStyle/>
          <a:p>
            <a:r>
              <a:rPr lang="en-GB" dirty="0"/>
              <a:t>In-Class Assignment </a:t>
            </a:r>
          </a:p>
        </p:txBody>
      </p:sp>
      <p:sp>
        <p:nvSpPr>
          <p:cNvPr id="3" name="Content Placeholder 2">
            <a:extLst>
              <a:ext uri="{FF2B5EF4-FFF2-40B4-BE49-F238E27FC236}">
                <a16:creationId xmlns:a16="http://schemas.microsoft.com/office/drawing/2014/main" id="{95022C7E-D006-3A44-B8DA-C53A78A4AD8F}"/>
              </a:ext>
            </a:extLst>
          </p:cNvPr>
          <p:cNvSpPr>
            <a:spLocks noGrp="1"/>
          </p:cNvSpPr>
          <p:nvPr>
            <p:ph idx="1"/>
          </p:nvPr>
        </p:nvSpPr>
        <p:spPr/>
        <p:txBody>
          <a:bodyPr/>
          <a:lstStyle/>
          <a:p>
            <a:r>
              <a:rPr lang="en-GB" dirty="0"/>
              <a:t>Select the option with no form of concord errors</a:t>
            </a:r>
          </a:p>
          <a:p>
            <a:r>
              <a:rPr lang="en-GB" dirty="0"/>
              <a:t>1. </a:t>
            </a:r>
          </a:p>
          <a:p>
            <a:pPr marL="514350" indent="-514350">
              <a:buAutoNum type="alphaUcPeriod"/>
            </a:pPr>
            <a:r>
              <a:rPr lang="en-GB" dirty="0">
                <a:solidFill>
                  <a:srgbClr val="FF0000"/>
                </a:solidFill>
              </a:rPr>
              <a:t>One of the students who read IT is here. </a:t>
            </a:r>
          </a:p>
          <a:p>
            <a:pPr marL="514350" indent="-514350">
              <a:buAutoNum type="alphaUcPeriod"/>
            </a:pPr>
            <a:r>
              <a:rPr lang="en-GB" b="1" dirty="0">
                <a:solidFill>
                  <a:srgbClr val="0070C0"/>
                </a:solidFill>
              </a:rPr>
              <a:t>One of the students who reads IT is here.</a:t>
            </a:r>
          </a:p>
          <a:p>
            <a:pPr marL="514350" indent="-514350">
              <a:buAutoNum type="alphaUcPeriod"/>
            </a:pPr>
            <a:r>
              <a:rPr lang="en-GB" b="1" dirty="0">
                <a:solidFill>
                  <a:srgbClr val="0070C0"/>
                </a:solidFill>
              </a:rPr>
              <a:t>One of the students who read IT are here.</a:t>
            </a:r>
          </a:p>
          <a:p>
            <a:pPr marL="514350" indent="-514350">
              <a:buAutoNum type="alphaUcPeriod"/>
            </a:pPr>
            <a:r>
              <a:rPr lang="en-GB" b="1" dirty="0">
                <a:solidFill>
                  <a:srgbClr val="0070C0"/>
                </a:solidFill>
              </a:rPr>
              <a:t>One of the students who reads IT are here.</a:t>
            </a:r>
          </a:p>
        </p:txBody>
      </p:sp>
    </p:spTree>
    <p:extLst>
      <p:ext uri="{BB962C8B-B14F-4D97-AF65-F5344CB8AC3E}">
        <p14:creationId xmlns:p14="http://schemas.microsoft.com/office/powerpoint/2010/main" val="1086525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59178"/>
          </a:xfrm>
        </p:spPr>
        <p:txBody>
          <a:bodyPr>
            <a:normAutofit fontScale="90000"/>
          </a:bodyPr>
          <a:lstStyle/>
          <a:p>
            <a:r>
              <a:rPr lang="en-US" b="1" dirty="0"/>
              <a:t>Students’ Take Home Assignment </a:t>
            </a:r>
          </a:p>
        </p:txBody>
      </p:sp>
      <p:sp>
        <p:nvSpPr>
          <p:cNvPr id="3" name="Content Placeholder 2"/>
          <p:cNvSpPr>
            <a:spLocks noGrp="1"/>
          </p:cNvSpPr>
          <p:nvPr>
            <p:ph idx="1"/>
          </p:nvPr>
        </p:nvSpPr>
        <p:spPr>
          <a:xfrm>
            <a:off x="149773" y="1345325"/>
            <a:ext cx="8789276" cy="5512675"/>
          </a:xfrm>
        </p:spPr>
        <p:txBody>
          <a:bodyPr>
            <a:normAutofit lnSpcReduction="10000"/>
          </a:bodyPr>
          <a:lstStyle/>
          <a:p>
            <a:pPr algn="just">
              <a:buNone/>
            </a:pPr>
            <a:r>
              <a:rPr lang="en-US" sz="4800" b="1" dirty="0">
                <a:solidFill>
                  <a:srgbClr val="FF0000"/>
                </a:solidFill>
              </a:rPr>
              <a:t>Outline thirty (30) instances of subject-verb concord rules application.</a:t>
            </a:r>
          </a:p>
          <a:p>
            <a:pPr algn="just">
              <a:buNone/>
            </a:pPr>
            <a:r>
              <a:rPr lang="en-US" sz="4800" dirty="0"/>
              <a:t>Deadline: 20</a:t>
            </a:r>
            <a:r>
              <a:rPr lang="en-US" sz="4800" baseline="30000" dirty="0"/>
              <a:t>th</a:t>
            </a:r>
            <a:r>
              <a:rPr lang="en-US" sz="4800" dirty="0"/>
              <a:t> March, 2021. </a:t>
            </a:r>
          </a:p>
          <a:p>
            <a:pPr algn="just">
              <a:buNone/>
            </a:pPr>
            <a:r>
              <a:rPr lang="en-US" sz="4800" dirty="0"/>
              <a:t>Typed</a:t>
            </a:r>
          </a:p>
          <a:p>
            <a:pPr algn="just">
              <a:buNone/>
            </a:pPr>
            <a:r>
              <a:rPr lang="en-US" sz="4800" dirty="0"/>
              <a:t>Font size: 12</a:t>
            </a:r>
          </a:p>
          <a:p>
            <a:pPr algn="just">
              <a:buNone/>
            </a:pPr>
            <a:r>
              <a:rPr lang="en-US" sz="4800" dirty="0"/>
              <a:t>Font Type: Times New Roman</a:t>
            </a:r>
          </a:p>
          <a:p>
            <a:pPr>
              <a:buNone/>
            </a:pPr>
            <a:endParaRPr lang="en-US" dirty="0"/>
          </a:p>
        </p:txBody>
      </p:sp>
    </p:spTree>
    <p:extLst>
      <p:ext uri="{BB962C8B-B14F-4D97-AF65-F5344CB8AC3E}">
        <p14:creationId xmlns:p14="http://schemas.microsoft.com/office/powerpoint/2010/main" val="38726176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C:\Users\user\Documents\thank you.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701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8428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69689"/>
          </a:xfrm>
        </p:spPr>
        <p:txBody>
          <a:bodyPr>
            <a:noAutofit/>
          </a:bodyPr>
          <a:lstStyle/>
          <a:p>
            <a:pPr algn="ctr"/>
            <a:r>
              <a:rPr lang="en-US" sz="4000" b="1" dirty="0"/>
              <a:t>What then is Concord</a:t>
            </a:r>
            <a:r>
              <a:rPr lang="en-US" sz="6000" b="1" dirty="0"/>
              <a:t>?</a:t>
            </a:r>
          </a:p>
        </p:txBody>
      </p:sp>
      <p:sp>
        <p:nvSpPr>
          <p:cNvPr id="3" name="Content Placeholder 2"/>
          <p:cNvSpPr>
            <a:spLocks noGrp="1"/>
          </p:cNvSpPr>
          <p:nvPr>
            <p:ph idx="1"/>
          </p:nvPr>
        </p:nvSpPr>
        <p:spPr>
          <a:xfrm>
            <a:off x="102476" y="1334815"/>
            <a:ext cx="8931165" cy="5370785"/>
          </a:xfrm>
        </p:spPr>
        <p:txBody>
          <a:bodyPr>
            <a:normAutofit fontScale="92500" lnSpcReduction="20000"/>
          </a:bodyPr>
          <a:lstStyle/>
          <a:p>
            <a:pPr algn="just"/>
            <a:r>
              <a:rPr lang="en-US" sz="4000" dirty="0"/>
              <a:t>Concord simply means </a:t>
            </a:r>
            <a:r>
              <a:rPr lang="en-US" sz="4000" b="1" dirty="0"/>
              <a:t>agreement. </a:t>
            </a:r>
            <a:r>
              <a:rPr lang="en-US" sz="4000" dirty="0"/>
              <a:t>In English grammar, it is an agreement between two units in a sentence in terms of number, person, and gender. </a:t>
            </a:r>
          </a:p>
          <a:p>
            <a:pPr algn="just"/>
            <a:r>
              <a:rPr lang="en-US" sz="4000" b="1" i="1" dirty="0">
                <a:solidFill>
                  <a:srgbClr val="FF0000"/>
                </a:solidFill>
              </a:rPr>
              <a:t>The </a:t>
            </a:r>
            <a:r>
              <a:rPr lang="en-US" sz="4000" b="1" i="1" dirty="0">
                <a:solidFill>
                  <a:srgbClr val="00B050"/>
                </a:solidFill>
              </a:rPr>
              <a:t>headmaster</a:t>
            </a:r>
            <a:r>
              <a:rPr lang="en-US" sz="4000" b="1" i="1" dirty="0">
                <a:solidFill>
                  <a:srgbClr val="FF0000"/>
                </a:solidFill>
              </a:rPr>
              <a:t>, who knew what must be done concerning the development of the school asked the PTA to rally behind </a:t>
            </a:r>
            <a:r>
              <a:rPr lang="en-US" sz="4000" b="1" i="1" dirty="0">
                <a:solidFill>
                  <a:srgbClr val="00B050"/>
                </a:solidFill>
              </a:rPr>
              <a:t>him</a:t>
            </a:r>
            <a:r>
              <a:rPr lang="en-US" sz="4000" b="1" i="1" dirty="0">
                <a:solidFill>
                  <a:srgbClr val="FF0000"/>
                </a:solidFill>
              </a:rPr>
              <a:t> to help realize the dreams of the school.</a:t>
            </a:r>
          </a:p>
          <a:p>
            <a:pPr algn="just">
              <a:buNone/>
            </a:pPr>
            <a:r>
              <a:rPr lang="en-US" sz="4000" dirty="0"/>
              <a:t>There is an agreement between the noun ‘</a:t>
            </a:r>
            <a:r>
              <a:rPr lang="en-US" sz="4000" b="1" dirty="0"/>
              <a:t>headmaster</a:t>
            </a:r>
            <a:r>
              <a:rPr lang="en-US" sz="4000" dirty="0"/>
              <a:t>’ and the pronoun ‘</a:t>
            </a:r>
            <a:r>
              <a:rPr lang="en-US" sz="4000" b="1" dirty="0"/>
              <a:t>him</a:t>
            </a:r>
            <a:r>
              <a:rPr lang="en-US" sz="4000" dirty="0"/>
              <a:t>’ in terms of gender.</a:t>
            </a:r>
          </a:p>
          <a:p>
            <a:pPr>
              <a:buNone/>
            </a:pPr>
            <a:endParaRPr lang="en-US" i="1" dirty="0"/>
          </a:p>
          <a:p>
            <a:endParaRPr lang="en-US" dirty="0"/>
          </a:p>
          <a:p>
            <a:endParaRPr lang="en-US" b="1" dirty="0"/>
          </a:p>
        </p:txBody>
      </p:sp>
    </p:spTree>
    <p:extLst>
      <p:ext uri="{BB962C8B-B14F-4D97-AF65-F5344CB8AC3E}">
        <p14:creationId xmlns:p14="http://schemas.microsoft.com/office/powerpoint/2010/main" val="3060600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BCA0-0877-1040-854A-32E720A1B2CC}"/>
              </a:ext>
            </a:extLst>
          </p:cNvPr>
          <p:cNvSpPr>
            <a:spLocks noGrp="1"/>
          </p:cNvSpPr>
          <p:nvPr>
            <p:ph type="title"/>
          </p:nvPr>
        </p:nvSpPr>
        <p:spPr/>
        <p:txBody>
          <a:bodyPr>
            <a:normAutofit/>
          </a:bodyPr>
          <a:lstStyle/>
          <a:p>
            <a:r>
              <a:rPr lang="en-GB" dirty="0"/>
              <a:t>Forms of subject-verb concord	1</a:t>
            </a:r>
          </a:p>
        </p:txBody>
      </p:sp>
      <p:sp>
        <p:nvSpPr>
          <p:cNvPr id="3" name="Content Placeholder 2">
            <a:extLst>
              <a:ext uri="{FF2B5EF4-FFF2-40B4-BE49-F238E27FC236}">
                <a16:creationId xmlns:a16="http://schemas.microsoft.com/office/drawing/2014/main" id="{8593103D-F9EB-2B48-B1FD-798FB61C963F}"/>
              </a:ext>
            </a:extLst>
          </p:cNvPr>
          <p:cNvSpPr>
            <a:spLocks noGrp="1"/>
          </p:cNvSpPr>
          <p:nvPr>
            <p:ph idx="1"/>
          </p:nvPr>
        </p:nvSpPr>
        <p:spPr>
          <a:xfrm>
            <a:off x="152400" y="1600200"/>
            <a:ext cx="8686800" cy="4953000"/>
          </a:xfrm>
        </p:spPr>
        <p:txBody>
          <a:bodyPr>
            <a:normAutofit fontScale="92500"/>
          </a:bodyPr>
          <a:lstStyle/>
          <a:p>
            <a:r>
              <a:rPr lang="en-GB" b="1" dirty="0">
                <a:solidFill>
                  <a:srgbClr val="FF0000"/>
                </a:solidFill>
              </a:rPr>
              <a:t>Notional Concord</a:t>
            </a:r>
            <a:r>
              <a:rPr lang="en-GB" dirty="0"/>
              <a:t>: This is sometimes called notional agreement, which means applying subject verb agreement rules according to the intended meaning rather than to syntax.</a:t>
            </a:r>
          </a:p>
          <a:p>
            <a:r>
              <a:rPr lang="en-US" dirty="0"/>
              <a:t> The verb agrees with its subject according to the semantics of the noun rather than its form</a:t>
            </a:r>
            <a:r>
              <a:rPr lang="en-GB" dirty="0"/>
              <a:t> </a:t>
            </a:r>
          </a:p>
          <a:p>
            <a:r>
              <a:rPr lang="en-GB" dirty="0"/>
              <a:t>This is subjective because the number of the subject is determined by the intention of the speakers.</a:t>
            </a:r>
          </a:p>
          <a:p>
            <a:pPr marL="0" indent="0">
              <a:buNone/>
            </a:pPr>
            <a:r>
              <a:rPr lang="en-GB" dirty="0"/>
              <a:t>Example include collective nouns (e.g. team, committee),  pronouns like ‘all’, ‘none’, etc. </a:t>
            </a:r>
          </a:p>
          <a:p>
            <a:endParaRPr lang="en-GB" dirty="0"/>
          </a:p>
        </p:txBody>
      </p:sp>
    </p:spTree>
    <p:extLst>
      <p:ext uri="{BB962C8B-B14F-4D97-AF65-F5344CB8AC3E}">
        <p14:creationId xmlns:p14="http://schemas.microsoft.com/office/powerpoint/2010/main" val="1965918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a:t>
            </a:r>
          </a:p>
        </p:txBody>
      </p:sp>
      <p:sp>
        <p:nvSpPr>
          <p:cNvPr id="3" name="Content Placeholder 2"/>
          <p:cNvSpPr>
            <a:spLocks noGrp="1"/>
          </p:cNvSpPr>
          <p:nvPr>
            <p:ph idx="1"/>
          </p:nvPr>
        </p:nvSpPr>
        <p:spPr/>
        <p:txBody>
          <a:bodyPr/>
          <a:lstStyle/>
          <a:p>
            <a:r>
              <a:rPr lang="en-US" dirty="0"/>
              <a:t>The committee are discussing a tight budget. </a:t>
            </a:r>
          </a:p>
        </p:txBody>
      </p:sp>
    </p:spTree>
    <p:extLst>
      <p:ext uri="{BB962C8B-B14F-4D97-AF65-F5344CB8AC3E}">
        <p14:creationId xmlns:p14="http://schemas.microsoft.com/office/powerpoint/2010/main" val="3771621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Forms of subject-verb concord	2</a:t>
            </a:r>
            <a:endParaRPr lang="en-US" dirty="0"/>
          </a:p>
        </p:txBody>
      </p:sp>
      <p:sp>
        <p:nvSpPr>
          <p:cNvPr id="3" name="Rectangle 2"/>
          <p:cNvSpPr/>
          <p:nvPr/>
        </p:nvSpPr>
        <p:spPr>
          <a:xfrm>
            <a:off x="228600" y="1417638"/>
            <a:ext cx="8697686" cy="4247317"/>
          </a:xfrm>
          <a:prstGeom prst="rect">
            <a:avLst/>
          </a:prstGeom>
        </p:spPr>
        <p:txBody>
          <a:bodyPr wrap="square">
            <a:spAutoFit/>
          </a:bodyPr>
          <a:lstStyle/>
          <a:p>
            <a:pPr algn="just"/>
            <a:r>
              <a:rPr lang="en-GB" sz="2800" dirty="0">
                <a:solidFill>
                  <a:srgbClr val="FF0000"/>
                </a:solidFill>
              </a:rPr>
              <a:t>Situational/pragmatic agreement:</a:t>
            </a:r>
          </a:p>
          <a:p>
            <a:r>
              <a:rPr lang="en-GB" sz="2800" dirty="0"/>
              <a:t>Under this form of concord, the number of the subject is determined by the context (co-text) of use. The subject-verb agreement rules are applied according to the context within which the subject occurs. </a:t>
            </a:r>
          </a:p>
          <a:p>
            <a:r>
              <a:rPr lang="en-GB" sz="2800" dirty="0"/>
              <a:t>Classes of nouns that in this case include those that are “plural in form” and ‘zero’ plural nouns. </a:t>
            </a:r>
            <a:r>
              <a:rPr lang="en-US" sz="2800" b="1" dirty="0"/>
              <a:t>Nouns</a:t>
            </a:r>
            <a:r>
              <a:rPr lang="en-US" sz="2800" dirty="0"/>
              <a:t> that don't change in their </a:t>
            </a:r>
            <a:r>
              <a:rPr lang="en-US" sz="2800" b="1" dirty="0"/>
              <a:t>plural</a:t>
            </a:r>
            <a:r>
              <a:rPr lang="en-US" sz="2800" dirty="0"/>
              <a:t> forms (called “</a:t>
            </a:r>
            <a:r>
              <a:rPr lang="en-US" sz="2800" b="1" dirty="0"/>
              <a:t>zero plurals</a:t>
            </a:r>
            <a:r>
              <a:rPr lang="en-US" sz="2800" dirty="0"/>
              <a:t>”) include “series,” “aircraft” and “species.”</a:t>
            </a:r>
            <a:endParaRPr lang="en-GB" sz="2800" dirty="0"/>
          </a:p>
          <a:p>
            <a:pPr algn="just"/>
            <a:r>
              <a:rPr lang="en-GB" dirty="0"/>
              <a:t> </a:t>
            </a:r>
          </a:p>
        </p:txBody>
      </p:sp>
    </p:spTree>
    <p:extLst>
      <p:ext uri="{BB962C8B-B14F-4D97-AF65-F5344CB8AC3E}">
        <p14:creationId xmlns:p14="http://schemas.microsoft.com/office/powerpoint/2010/main" val="3861793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Situational Agreement </a:t>
            </a:r>
          </a:p>
        </p:txBody>
      </p:sp>
      <p:sp>
        <p:nvSpPr>
          <p:cNvPr id="3" name="Rectangle 2"/>
          <p:cNvSpPr/>
          <p:nvPr/>
        </p:nvSpPr>
        <p:spPr>
          <a:xfrm>
            <a:off x="261257" y="1417638"/>
            <a:ext cx="8588829" cy="3970318"/>
          </a:xfrm>
          <a:prstGeom prst="rect">
            <a:avLst/>
          </a:prstGeom>
        </p:spPr>
        <p:txBody>
          <a:bodyPr wrap="square">
            <a:spAutoFit/>
          </a:bodyPr>
          <a:lstStyle/>
          <a:p>
            <a:pPr algn="just"/>
            <a:r>
              <a:rPr lang="en-US" sz="3600" dirty="0"/>
              <a:t>Certain words ending in </a:t>
            </a:r>
            <a:r>
              <a:rPr lang="en-US" sz="3600" u="sng" dirty="0"/>
              <a:t>-</a:t>
            </a:r>
            <a:r>
              <a:rPr lang="en-US" sz="3600" u="sng" dirty="0" err="1"/>
              <a:t>ics</a:t>
            </a:r>
            <a:r>
              <a:rPr lang="en-US" sz="3600" dirty="0"/>
              <a:t> are singular when they refer to principles, a system, or a field of study. In these instances, the noun takes a plural verb. However, when these nouns refer to individual practice or application or activities, they generally take a plural verb</a:t>
            </a:r>
          </a:p>
        </p:txBody>
      </p:sp>
    </p:spTree>
    <p:extLst>
      <p:ext uri="{BB962C8B-B14F-4D97-AF65-F5344CB8AC3E}">
        <p14:creationId xmlns:p14="http://schemas.microsoft.com/office/powerpoint/2010/main" val="2266997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TotalTime>
  <Words>2970</Words>
  <Application>Microsoft Macintosh PowerPoint</Application>
  <PresentationFormat>On-screen Show (4:3)</PresentationFormat>
  <Paragraphs>254</Paragraphs>
  <Slides>47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ＭＳ Ｐゴシック</vt:lpstr>
      <vt:lpstr>Arial</vt:lpstr>
      <vt:lpstr>Calibri</vt:lpstr>
      <vt:lpstr>Helvetica</vt:lpstr>
      <vt:lpstr>Times New Roman</vt:lpstr>
      <vt:lpstr>Office Theme</vt:lpstr>
      <vt:lpstr>Concord in English</vt:lpstr>
      <vt:lpstr>Amos 3:3: Can two walk together, except they agree?</vt:lpstr>
      <vt:lpstr> Attempt the sentences below and identify any error you may find.</vt:lpstr>
      <vt:lpstr>PowerPoint Presentation</vt:lpstr>
      <vt:lpstr>What then is Concord?</vt:lpstr>
      <vt:lpstr>Forms of subject-verb concord 1</vt:lpstr>
      <vt:lpstr>Examples </vt:lpstr>
      <vt:lpstr>Forms of subject-verb concord 2</vt:lpstr>
      <vt:lpstr>More on Situational Agreement </vt:lpstr>
      <vt:lpstr>Examples </vt:lpstr>
      <vt:lpstr>Examples </vt:lpstr>
      <vt:lpstr>Forms of subject-verb concord 3</vt:lpstr>
      <vt:lpstr>Summary on the forms of Concord</vt:lpstr>
      <vt:lpstr>Subject (S)-Verb Concord(VC)</vt:lpstr>
      <vt:lpstr>Subject-Verb Concord Rules</vt:lpstr>
      <vt:lpstr>What are singular and plural subjects?</vt:lpstr>
      <vt:lpstr>PowerPoint Presentation</vt:lpstr>
      <vt:lpstr>Defining singular and plural subjects</vt:lpstr>
      <vt:lpstr>Examples </vt:lpstr>
      <vt:lpstr>Singular vs. Plural Verbs </vt:lpstr>
      <vt:lpstr>When does Subject-Verb Disagreement Occur?</vt:lpstr>
      <vt:lpstr>Question From Students</vt:lpstr>
      <vt:lpstr>Application of Concord Rules </vt:lpstr>
      <vt:lpstr>Basic rule on ‘And’ in English</vt:lpstr>
      <vt:lpstr>PowerPoint Presentation</vt:lpstr>
      <vt:lpstr>PowerPoint Presentation</vt:lpstr>
      <vt:lpstr>Correlative (or Compound) Conjunctions (CC)</vt:lpstr>
      <vt:lpstr>PowerPoint Presentation</vt:lpstr>
      <vt:lpstr>PowerPoint Presentation</vt:lpstr>
      <vt:lpstr>PowerPoint Presentation</vt:lpstr>
      <vt:lpstr>Relative clause </vt:lpstr>
      <vt:lpstr>Still on Relative Cluase</vt:lpstr>
      <vt:lpstr>Complex Subject </vt:lpstr>
      <vt:lpstr>Subject </vt:lpstr>
      <vt:lpstr>Steps in dealing with Complex Subject</vt:lpstr>
      <vt:lpstr>PowerPoint Presentation</vt:lpstr>
      <vt:lpstr>‘A number of’… vs. ‘The number of’ …</vt:lpstr>
      <vt:lpstr>Most indefinite pronouns take singular verbs</vt:lpstr>
      <vt:lpstr>PowerPoint Presentation</vt:lpstr>
      <vt:lpstr>Nouns </vt:lpstr>
      <vt:lpstr>PowerPoint Presentation</vt:lpstr>
      <vt:lpstr>Causes of concord errors </vt:lpstr>
      <vt:lpstr>How to correct concord errors </vt:lpstr>
      <vt:lpstr>PowerPoint Presentation</vt:lpstr>
      <vt:lpstr>In-Class Assignment </vt:lpstr>
      <vt:lpstr>Students’ Take Home Assignment </vt:lpstr>
      <vt:lpstr>PowerPoint Presentation</vt:lpstr>
    </vt:vector>
  </TitlesOfParts>
  <Company>UPK</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KNUST Press</dc:creator>
  <cp:lastModifiedBy>Microsoft Office User</cp:lastModifiedBy>
  <cp:revision>197</cp:revision>
  <dcterms:created xsi:type="dcterms:W3CDTF">2016-11-07T15:28:41Z</dcterms:created>
  <dcterms:modified xsi:type="dcterms:W3CDTF">2021-03-11T07:21:55Z</dcterms:modified>
</cp:coreProperties>
</file>