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330" r:id="rId2"/>
    <p:sldId id="348" r:id="rId3"/>
    <p:sldId id="336" r:id="rId4"/>
    <p:sldId id="338" r:id="rId5"/>
    <p:sldId id="357" r:id="rId6"/>
    <p:sldId id="347" r:id="rId7"/>
    <p:sldId id="294" r:id="rId8"/>
    <p:sldId id="295" r:id="rId9"/>
    <p:sldId id="296" r:id="rId10"/>
    <p:sldId id="344" r:id="rId11"/>
    <p:sldId id="345" r:id="rId12"/>
    <p:sldId id="298" r:id="rId13"/>
    <p:sldId id="300" r:id="rId14"/>
    <p:sldId id="342" r:id="rId15"/>
    <p:sldId id="343" r:id="rId16"/>
    <p:sldId id="301" r:id="rId17"/>
    <p:sldId id="302" r:id="rId18"/>
    <p:sldId id="303" r:id="rId19"/>
    <p:sldId id="304" r:id="rId20"/>
    <p:sldId id="305" r:id="rId21"/>
    <p:sldId id="306" r:id="rId22"/>
    <p:sldId id="307" r:id="rId23"/>
    <p:sldId id="308" r:id="rId24"/>
    <p:sldId id="309" r:id="rId25"/>
    <p:sldId id="340" r:id="rId26"/>
    <p:sldId id="355" r:id="rId27"/>
    <p:sldId id="339" r:id="rId28"/>
    <p:sldId id="310" r:id="rId29"/>
    <p:sldId id="353" r:id="rId30"/>
    <p:sldId id="351" r:id="rId31"/>
    <p:sldId id="354" r:id="rId32"/>
    <p:sldId id="349" r:id="rId33"/>
    <p:sldId id="341" r:id="rId34"/>
    <p:sldId id="311" r:id="rId35"/>
    <p:sldId id="312" r:id="rId36"/>
    <p:sldId id="313" r:id="rId37"/>
    <p:sldId id="314" r:id="rId38"/>
    <p:sldId id="315" r:id="rId39"/>
    <p:sldId id="317" r:id="rId40"/>
    <p:sldId id="318" r:id="rId41"/>
    <p:sldId id="319" r:id="rId42"/>
    <p:sldId id="321" r:id="rId43"/>
    <p:sldId id="322" r:id="rId44"/>
    <p:sldId id="323" r:id="rId45"/>
    <p:sldId id="335" r:id="rId46"/>
    <p:sldId id="334" r:id="rId47"/>
    <p:sldId id="333" r:id="rId48"/>
    <p:sldId id="332" r:id="rId49"/>
    <p:sldId id="331" r:id="rId50"/>
    <p:sldId id="258" r:id="rId51"/>
    <p:sldId id="356" r:id="rId52"/>
    <p:sldId id="358"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1"/>
    <p:restoredTop sz="94389"/>
  </p:normalViewPr>
  <p:slideViewPr>
    <p:cSldViewPr snapToGrid="0" snapToObjects="1">
      <p:cViewPr varScale="1">
        <p:scale>
          <a:sx n="98" d="100"/>
          <a:sy n="98" d="100"/>
        </p:scale>
        <p:origin x="214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CCDB7-CA0C-43A9-ABFB-C57946BE8638}" type="datetimeFigureOut">
              <a:rPr lang="en-US" smtClean="0"/>
              <a:t>3/11/21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4520C-1E03-40CD-848C-441FC3C55F26}" type="slidenum">
              <a:rPr lang="en-US" smtClean="0"/>
              <a:t>‹#›</a:t>
            </a:fld>
            <a:endParaRPr lang="en-US"/>
          </a:p>
        </p:txBody>
      </p:sp>
    </p:spTree>
    <p:extLst>
      <p:ext uri="{BB962C8B-B14F-4D97-AF65-F5344CB8AC3E}">
        <p14:creationId xmlns:p14="http://schemas.microsoft.com/office/powerpoint/2010/main" val="299733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30BDF0-C5E0-45FB-A2FA-18C9D8B88FB7}" type="slidenum">
              <a:rPr lang="en-US"/>
              <a:pPr/>
              <a:t>32</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a:t>Here are more suggestions to help you identify topic sentences.  Make notes about them.</a:t>
            </a:r>
          </a:p>
        </p:txBody>
      </p:sp>
    </p:spTree>
    <p:extLst>
      <p:ext uri="{BB962C8B-B14F-4D97-AF65-F5344CB8AC3E}">
        <p14:creationId xmlns:p14="http://schemas.microsoft.com/office/powerpoint/2010/main" val="2224199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F749FC-3800-45E5-8A13-34FE93551D1D}" type="slidenum">
              <a:rPr lang="en-US" smtClean="0"/>
              <a:t>39</a:t>
            </a:fld>
            <a:endParaRPr lang="en-US"/>
          </a:p>
        </p:txBody>
      </p:sp>
    </p:spTree>
    <p:extLst>
      <p:ext uri="{BB962C8B-B14F-4D97-AF65-F5344CB8AC3E}">
        <p14:creationId xmlns:p14="http://schemas.microsoft.com/office/powerpoint/2010/main" val="613253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3/11/21</a:t>
            </a:fld>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pPr algn="l"/>
            <a:r>
              <a:rPr lang="en-US" dirty="0">
                <a:latin typeface="Helvetica"/>
                <a:cs typeface="Helvetica"/>
              </a:rPr>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dirty="0">
                <a:solidFill>
                  <a:schemeClr val="tx1"/>
                </a:solidFill>
                <a:latin typeface="Helvetica"/>
                <a:cs typeface="Helvetica"/>
              </a:rPr>
              <a:t>Name</a:t>
            </a:r>
          </a:p>
          <a:p>
            <a:pPr algn="l"/>
            <a:r>
              <a:rPr lang="en-US" sz="2400" b="1" dirty="0">
                <a:latin typeface="Helvetica"/>
                <a:cs typeface="Helvetica"/>
              </a:rPr>
              <a:t>Department</a:t>
            </a:r>
          </a:p>
          <a:p>
            <a:pPr algn="l"/>
            <a:r>
              <a:rPr lang="en-US" sz="2400" b="1" dirty="0">
                <a:latin typeface="Helvetica"/>
                <a:cs typeface="Helvetica"/>
              </a:rPr>
              <a:t>Faculty &amp; College</a:t>
            </a: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412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67079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55E6BB3-5C51-43E1-8E81-85B184CE0D50}" type="datetimeFigureOut">
              <a:rPr lang="en-GB" smtClean="0"/>
              <a:t>11/03/2021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FC5983-D168-47D1-A4A1-E269EB0956DC}" type="slidenum">
              <a:rPr lang="en-GB" smtClean="0"/>
              <a:t>‹#›</a:t>
            </a:fld>
            <a:endParaRPr lang="en-GB"/>
          </a:p>
        </p:txBody>
      </p:sp>
    </p:spTree>
    <p:extLst>
      <p:ext uri="{BB962C8B-B14F-4D97-AF65-F5344CB8AC3E}">
        <p14:creationId xmlns:p14="http://schemas.microsoft.com/office/powerpoint/2010/main" val="73175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14" name="Title 1"/>
          <p:cNvSpPr>
            <a:spLocks noGrp="1"/>
          </p:cNvSpPr>
          <p:nvPr>
            <p:ph type="title"/>
          </p:nvPr>
        </p:nvSpPr>
        <p:spPr>
          <a:xfrm>
            <a:off x="457200" y="274638"/>
            <a:ext cx="8229600" cy="1143000"/>
          </a:xfrm>
          <a:prstGeom prst="rect">
            <a:avLst/>
          </a:prstGeom>
        </p:spPr>
        <p:txBody>
          <a:bodyPr/>
          <a:lstStyle/>
          <a:p>
            <a:pPr algn="l"/>
            <a:r>
              <a:rPr lang="en-US" dirty="0">
                <a:solidFill>
                  <a:srgbClr val="008000"/>
                </a:solidFill>
                <a:latin typeface="Helvetica"/>
                <a:cs typeface="Helvetica"/>
              </a:rPr>
              <a:t>Introduction</a:t>
            </a:r>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1302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2156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t>3/11/21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150187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t>3/11/21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8211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t>3/11/21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126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9142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278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751C0-DD79-0043-A8DE-0BFEC2DE753E}" type="datetimeFigureOut">
              <a:rPr lang="en-US" smtClean="0"/>
              <a:t>3/11/21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THE PARAGRAPH</a:t>
            </a:r>
            <a:endParaRPr lang="en-GB" dirty="0">
              <a:solidFill>
                <a:srgbClr val="FF0000"/>
              </a:solidFill>
            </a:endParaRPr>
          </a:p>
        </p:txBody>
      </p:sp>
      <p:sp>
        <p:nvSpPr>
          <p:cNvPr id="3" name="Subtitle 2"/>
          <p:cNvSpPr>
            <a:spLocks noGrp="1"/>
          </p:cNvSpPr>
          <p:nvPr>
            <p:ph type="subTitle" idx="1"/>
          </p:nvPr>
        </p:nvSpPr>
        <p:spPr/>
        <p:txBody>
          <a:bodyPr>
            <a:normAutofit fontScale="92500" lnSpcReduction="10000"/>
          </a:bodyPr>
          <a:lstStyle/>
          <a:p>
            <a:endParaRPr lang="en-US" dirty="0"/>
          </a:p>
          <a:p>
            <a:r>
              <a:rPr lang="en-US" dirty="0"/>
              <a:t>Department of English</a:t>
            </a:r>
          </a:p>
          <a:p>
            <a:r>
              <a:rPr lang="en-US" dirty="0"/>
              <a:t>KNUST, KUMASI</a:t>
            </a:r>
            <a:endParaRPr lang="en-GB" dirty="0"/>
          </a:p>
        </p:txBody>
      </p:sp>
    </p:spTree>
    <p:extLst>
      <p:ext uri="{BB962C8B-B14F-4D97-AF65-F5344CB8AC3E}">
        <p14:creationId xmlns:p14="http://schemas.microsoft.com/office/powerpoint/2010/main" val="302475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Connectives/Linkers </a:t>
            </a:r>
          </a:p>
        </p:txBody>
      </p:sp>
      <p:sp>
        <p:nvSpPr>
          <p:cNvPr id="4" name="Content Placeholder 3"/>
          <p:cNvSpPr>
            <a:spLocks noGrp="1"/>
          </p:cNvSpPr>
          <p:nvPr>
            <p:ph idx="1"/>
          </p:nvPr>
        </p:nvSpPr>
        <p:spPr/>
        <p:txBody>
          <a:bodyPr>
            <a:normAutofit fontScale="70000" lnSpcReduction="20000"/>
          </a:bodyPr>
          <a:lstStyle/>
          <a:p>
            <a:pPr>
              <a:lnSpc>
                <a:spcPct val="80000"/>
              </a:lnSpc>
              <a:buNone/>
            </a:pPr>
            <a:r>
              <a:rPr lang="en-US" altLang="en-US" b="1" dirty="0"/>
              <a:t>To Signify Sequence or Addition</a:t>
            </a:r>
          </a:p>
          <a:p>
            <a:pPr>
              <a:lnSpc>
                <a:spcPct val="80000"/>
              </a:lnSpc>
              <a:buNone/>
            </a:pPr>
            <a:r>
              <a:rPr lang="en-US" altLang="en-US" dirty="0"/>
              <a:t>again, also, besides, first . . .second . . .third, furthermore,</a:t>
            </a:r>
          </a:p>
          <a:p>
            <a:pPr>
              <a:lnSpc>
                <a:spcPct val="80000"/>
              </a:lnSpc>
              <a:buNone/>
            </a:pPr>
            <a:r>
              <a:rPr lang="en-US" altLang="en-US" dirty="0"/>
              <a:t>In addition, moreover, one . . . another, too</a:t>
            </a:r>
          </a:p>
          <a:p>
            <a:pPr>
              <a:lnSpc>
                <a:spcPct val="80000"/>
              </a:lnSpc>
              <a:buNone/>
            </a:pPr>
            <a:endParaRPr lang="en-US" altLang="en-US" dirty="0"/>
          </a:p>
          <a:p>
            <a:pPr>
              <a:lnSpc>
                <a:spcPct val="80000"/>
              </a:lnSpc>
              <a:buNone/>
            </a:pPr>
            <a:r>
              <a:rPr lang="en-US" altLang="en-US" b="1" dirty="0"/>
              <a:t>	To Signal Time</a:t>
            </a:r>
            <a:endParaRPr lang="en-US" altLang="en-US" dirty="0"/>
          </a:p>
          <a:p>
            <a:pPr>
              <a:lnSpc>
                <a:spcPct val="80000"/>
              </a:lnSpc>
              <a:buNone/>
            </a:pPr>
            <a:r>
              <a:rPr lang="en-US" altLang="en-US" dirty="0"/>
              <a:t>afterward, as soon as, at first, at the same time, before, earlier,</a:t>
            </a:r>
          </a:p>
          <a:p>
            <a:pPr>
              <a:lnSpc>
                <a:spcPct val="80000"/>
              </a:lnSpc>
              <a:buNone/>
            </a:pPr>
            <a:r>
              <a:rPr lang="en-US" altLang="en-US" dirty="0"/>
              <a:t>finally, in the meantime, later, meanwhile, next, now, soon, </a:t>
            </a:r>
          </a:p>
          <a:p>
            <a:pPr>
              <a:lnSpc>
                <a:spcPct val="80000"/>
              </a:lnSpc>
              <a:buNone/>
            </a:pPr>
            <a:r>
              <a:rPr lang="en-US" altLang="en-US" dirty="0"/>
              <a:t>subsequently, then, until</a:t>
            </a:r>
          </a:p>
          <a:p>
            <a:pPr>
              <a:lnSpc>
                <a:spcPct val="80000"/>
              </a:lnSpc>
              <a:buNone/>
            </a:pPr>
            <a:endParaRPr lang="en-US" altLang="en-US" dirty="0"/>
          </a:p>
          <a:p>
            <a:pPr>
              <a:lnSpc>
                <a:spcPct val="80000"/>
              </a:lnSpc>
              <a:buNone/>
            </a:pPr>
            <a:r>
              <a:rPr lang="en-US" altLang="en-US" dirty="0"/>
              <a:t>	</a:t>
            </a:r>
            <a:r>
              <a:rPr lang="en-US" altLang="en-US" b="1" dirty="0"/>
              <a:t>To Signal Comparison</a:t>
            </a:r>
            <a:endParaRPr lang="en-US" altLang="en-US" dirty="0"/>
          </a:p>
          <a:p>
            <a:pPr>
              <a:lnSpc>
                <a:spcPct val="80000"/>
              </a:lnSpc>
              <a:buNone/>
            </a:pPr>
            <a:r>
              <a:rPr lang="en-US" altLang="en-US" dirty="0"/>
              <a:t>also, by the </a:t>
            </a:r>
            <a:r>
              <a:rPr lang="en-US" altLang="en-US" dirty="0" err="1"/>
              <a:t>the</a:t>
            </a:r>
            <a:r>
              <a:rPr lang="en-US" altLang="en-US" dirty="0"/>
              <a:t> same token, in comparison, likewise, </a:t>
            </a:r>
            <a:r>
              <a:rPr lang="en-US" altLang="en-US" dirty="0" err="1"/>
              <a:t>similarily</a:t>
            </a:r>
            <a:endParaRPr lang="en-US" altLang="en-US" dirty="0"/>
          </a:p>
          <a:p>
            <a:pPr>
              <a:lnSpc>
                <a:spcPct val="80000"/>
              </a:lnSpc>
              <a:buNone/>
            </a:pPr>
            <a:endParaRPr lang="en-US" altLang="en-US" dirty="0"/>
          </a:p>
          <a:p>
            <a:pPr>
              <a:lnSpc>
                <a:spcPct val="80000"/>
              </a:lnSpc>
              <a:buNone/>
            </a:pPr>
            <a:r>
              <a:rPr lang="en-US" altLang="en-US" b="1" dirty="0"/>
              <a:t>	To Signal Contrast</a:t>
            </a:r>
            <a:endParaRPr lang="en-US" altLang="en-US" dirty="0"/>
          </a:p>
          <a:p>
            <a:pPr>
              <a:lnSpc>
                <a:spcPct val="80000"/>
              </a:lnSpc>
              <a:buNone/>
            </a:pPr>
            <a:r>
              <a:rPr lang="en-US" altLang="en-US" dirty="0"/>
              <a:t>although, but, despite, even though, however, in contrast, instead, </a:t>
            </a:r>
          </a:p>
          <a:p>
            <a:pPr>
              <a:lnSpc>
                <a:spcPct val="80000"/>
              </a:lnSpc>
              <a:buNone/>
            </a:pPr>
            <a:r>
              <a:rPr lang="en-US" altLang="en-US" dirty="0"/>
              <a:t>Meanwhile, nevertheless, nonetheless, on the contrary, on one hand . . .</a:t>
            </a:r>
          </a:p>
          <a:p>
            <a:pPr>
              <a:lnSpc>
                <a:spcPct val="80000"/>
              </a:lnSpc>
              <a:buNone/>
            </a:pPr>
            <a:r>
              <a:rPr lang="en-US" altLang="en-US" dirty="0"/>
              <a:t>on the other hand, still, whereas, yet, conversely</a:t>
            </a:r>
          </a:p>
          <a:p>
            <a:endParaRPr lang="en-US" dirty="0"/>
          </a:p>
        </p:txBody>
      </p:sp>
    </p:spTree>
    <p:extLst>
      <p:ext uri="{BB962C8B-B14F-4D97-AF65-F5344CB8AC3E}">
        <p14:creationId xmlns:p14="http://schemas.microsoft.com/office/powerpoint/2010/main" val="138505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Transitions/Linkers/Connectors/</a:t>
            </a:r>
          </a:p>
        </p:txBody>
      </p:sp>
      <p:sp>
        <p:nvSpPr>
          <p:cNvPr id="4" name="Content Placeholder 3"/>
          <p:cNvSpPr>
            <a:spLocks noGrp="1"/>
          </p:cNvSpPr>
          <p:nvPr>
            <p:ph idx="1"/>
          </p:nvPr>
        </p:nvSpPr>
        <p:spPr>
          <a:xfrm>
            <a:off x="457200" y="1981200"/>
            <a:ext cx="8229600" cy="4144963"/>
          </a:xfrm>
        </p:spPr>
        <p:txBody>
          <a:bodyPr>
            <a:normAutofit fontScale="55000" lnSpcReduction="20000"/>
          </a:bodyPr>
          <a:lstStyle/>
          <a:p>
            <a:pPr>
              <a:lnSpc>
                <a:spcPct val="90000"/>
              </a:lnSpc>
              <a:buNone/>
            </a:pPr>
            <a:r>
              <a:rPr lang="en-US" altLang="en-US" b="1" dirty="0"/>
              <a:t>To Introduce Examples</a:t>
            </a:r>
          </a:p>
          <a:p>
            <a:pPr>
              <a:lnSpc>
                <a:spcPct val="90000"/>
              </a:lnSpc>
              <a:buNone/>
            </a:pPr>
            <a:r>
              <a:rPr lang="en-US" altLang="en-US" dirty="0"/>
              <a:t>for example, for instance, namely, specifically, thus</a:t>
            </a:r>
          </a:p>
          <a:p>
            <a:pPr>
              <a:lnSpc>
                <a:spcPct val="90000"/>
              </a:lnSpc>
              <a:buNone/>
            </a:pPr>
            <a:endParaRPr lang="en-US" altLang="en-US" b="1" dirty="0"/>
          </a:p>
          <a:p>
            <a:pPr>
              <a:lnSpc>
                <a:spcPct val="90000"/>
              </a:lnSpc>
              <a:buNone/>
            </a:pPr>
            <a:r>
              <a:rPr lang="en-US" altLang="en-US" b="1" dirty="0"/>
              <a:t>	To Signal the Narrowing of Focus</a:t>
            </a:r>
            <a:endParaRPr lang="en-US" altLang="en-US" dirty="0"/>
          </a:p>
          <a:p>
            <a:pPr>
              <a:lnSpc>
                <a:spcPct val="90000"/>
              </a:lnSpc>
              <a:buNone/>
            </a:pPr>
            <a:r>
              <a:rPr lang="en-US" altLang="en-US" dirty="0"/>
              <a:t>after all, indeed, in fact, in other words, in particular, specifically, that is</a:t>
            </a:r>
          </a:p>
          <a:p>
            <a:pPr>
              <a:lnSpc>
                <a:spcPct val="90000"/>
              </a:lnSpc>
              <a:buNone/>
            </a:pPr>
            <a:endParaRPr lang="en-US" altLang="en-US" dirty="0"/>
          </a:p>
          <a:p>
            <a:pPr>
              <a:lnSpc>
                <a:spcPct val="90000"/>
              </a:lnSpc>
              <a:buNone/>
            </a:pPr>
            <a:r>
              <a:rPr lang="en-US" altLang="en-US" dirty="0"/>
              <a:t>	</a:t>
            </a:r>
            <a:r>
              <a:rPr lang="en-US" altLang="en-US" b="1" dirty="0"/>
              <a:t>To Introduce Conclusions or Summaries</a:t>
            </a:r>
            <a:endParaRPr lang="en-US" altLang="en-US" dirty="0"/>
          </a:p>
          <a:p>
            <a:pPr>
              <a:lnSpc>
                <a:spcPct val="90000"/>
              </a:lnSpc>
              <a:buNone/>
            </a:pPr>
            <a:r>
              <a:rPr lang="en-US" altLang="en-US" dirty="0"/>
              <a:t>as a result, consequently, in conclusion, in other words, in summary</a:t>
            </a:r>
          </a:p>
          <a:p>
            <a:pPr>
              <a:lnSpc>
                <a:spcPct val="90000"/>
              </a:lnSpc>
              <a:buNone/>
            </a:pPr>
            <a:r>
              <a:rPr lang="en-US" altLang="en-US" dirty="0"/>
              <a:t>therefore, thus, to conclude, finally</a:t>
            </a:r>
          </a:p>
          <a:p>
            <a:pPr>
              <a:lnSpc>
                <a:spcPct val="90000"/>
              </a:lnSpc>
              <a:buNone/>
            </a:pPr>
            <a:endParaRPr lang="en-US" altLang="en-US" dirty="0"/>
          </a:p>
          <a:p>
            <a:pPr>
              <a:lnSpc>
                <a:spcPct val="90000"/>
              </a:lnSpc>
              <a:buNone/>
            </a:pPr>
            <a:r>
              <a:rPr lang="en-US" altLang="en-US" b="1" dirty="0"/>
              <a:t>	To Signal Concession to Another Perspective</a:t>
            </a:r>
            <a:endParaRPr lang="en-US" altLang="en-US" dirty="0"/>
          </a:p>
          <a:p>
            <a:pPr>
              <a:lnSpc>
                <a:spcPct val="90000"/>
              </a:lnSpc>
              <a:buNone/>
            </a:pPr>
            <a:r>
              <a:rPr lang="en-US" altLang="en-US" dirty="0"/>
              <a:t>admittedly, certainly, granted, naturally, of course</a:t>
            </a:r>
          </a:p>
          <a:p>
            <a:pPr>
              <a:lnSpc>
                <a:spcPct val="90000"/>
              </a:lnSpc>
              <a:buNone/>
            </a:pPr>
            <a:endParaRPr lang="en-US" altLang="en-US" dirty="0"/>
          </a:p>
          <a:p>
            <a:pPr>
              <a:lnSpc>
                <a:spcPct val="90000"/>
              </a:lnSpc>
              <a:buNone/>
            </a:pPr>
            <a:r>
              <a:rPr lang="en-US" altLang="en-US" dirty="0"/>
              <a:t>	</a:t>
            </a:r>
            <a:r>
              <a:rPr lang="en-US" altLang="en-US" b="1" dirty="0"/>
              <a:t>To Introduce Causes or Effects</a:t>
            </a:r>
            <a:endParaRPr lang="en-US" altLang="en-US" dirty="0"/>
          </a:p>
          <a:p>
            <a:pPr>
              <a:lnSpc>
                <a:spcPct val="90000"/>
              </a:lnSpc>
              <a:buNone/>
            </a:pPr>
            <a:r>
              <a:rPr lang="en-US" altLang="en-US" dirty="0"/>
              <a:t>accordingly, as a result, because, consequently, hence, since, so, then, therefore</a:t>
            </a:r>
          </a:p>
          <a:p>
            <a:endParaRPr lang="en-US" dirty="0"/>
          </a:p>
        </p:txBody>
      </p:sp>
    </p:spTree>
    <p:extLst>
      <p:ext uri="{BB962C8B-B14F-4D97-AF65-F5344CB8AC3E}">
        <p14:creationId xmlns:p14="http://schemas.microsoft.com/office/powerpoint/2010/main" val="2615071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solidFill>
                  <a:schemeClr val="accent5"/>
                </a:solidFill>
              </a:rPr>
              <a:t>Completeness (3)</a:t>
            </a:r>
          </a:p>
        </p:txBody>
      </p:sp>
      <p:sp>
        <p:nvSpPr>
          <p:cNvPr id="3" name="Content Placeholder 2"/>
          <p:cNvSpPr>
            <a:spLocks noGrp="1"/>
          </p:cNvSpPr>
          <p:nvPr>
            <p:ph idx="1"/>
          </p:nvPr>
        </p:nvSpPr>
        <p:spPr>
          <a:xfrm>
            <a:off x="274320" y="2125267"/>
            <a:ext cx="8598877" cy="3680294"/>
          </a:xfrm>
        </p:spPr>
        <p:txBody>
          <a:bodyPr>
            <a:noAutofit/>
          </a:bodyPr>
          <a:lstStyle/>
          <a:p>
            <a:pPr algn="just"/>
            <a:r>
              <a:rPr lang="en-US" sz="3000" dirty="0"/>
              <a:t>It means that the central idea captured in the paragraph must fully developed. </a:t>
            </a:r>
          </a:p>
          <a:p>
            <a:pPr algn="just"/>
            <a:r>
              <a:rPr lang="en-US" sz="3000" dirty="0"/>
              <a:t>Some main ideas sometimes suffer:</a:t>
            </a:r>
          </a:p>
          <a:p>
            <a:pPr marL="342900" lvl="1" indent="0" algn="just">
              <a:buNone/>
            </a:pPr>
            <a:r>
              <a:rPr lang="en-US" sz="2700" dirty="0"/>
              <a:t>1. under-development</a:t>
            </a:r>
          </a:p>
          <a:p>
            <a:pPr marL="342900" lvl="1" indent="0" algn="just">
              <a:buNone/>
            </a:pPr>
            <a:r>
              <a:rPr lang="en-US" sz="2700" dirty="0"/>
              <a:t>2. overdevelopment: The writer may even end up repeating ideas. </a:t>
            </a:r>
          </a:p>
          <a:p>
            <a:pPr marL="342900" lvl="1" indent="0" algn="just">
              <a:buNone/>
            </a:pPr>
            <a:r>
              <a:rPr lang="en-US" sz="2700" dirty="0"/>
              <a:t>3. wrong development : A different idea, rather than the one stated, is developed. </a:t>
            </a:r>
            <a:endParaRPr lang="en-US" sz="2700" dirty="0">
              <a:solidFill>
                <a:srgbClr val="FF0000"/>
              </a:solidFill>
            </a:endParaRPr>
          </a:p>
        </p:txBody>
      </p:sp>
    </p:spTree>
    <p:extLst>
      <p:ext uri="{BB962C8B-B14F-4D97-AF65-F5344CB8AC3E}">
        <p14:creationId xmlns:p14="http://schemas.microsoft.com/office/powerpoint/2010/main" val="116371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4516205"/>
          </a:xfrm>
        </p:spPr>
        <p:txBody>
          <a:bodyPr>
            <a:normAutofit/>
          </a:bodyPr>
          <a:lstStyle/>
          <a:p>
            <a:pPr algn="just"/>
            <a:r>
              <a:rPr lang="en-US" sz="4950" dirty="0">
                <a:solidFill>
                  <a:srgbClr val="FFC000"/>
                </a:solidFill>
              </a:rPr>
              <a:t>Thus, a good paragraph is a </a:t>
            </a:r>
            <a:r>
              <a:rPr lang="en-US" sz="10350" dirty="0">
                <a:solidFill>
                  <a:srgbClr val="FF0000"/>
                </a:solidFill>
              </a:rPr>
              <a:t>UCC</a:t>
            </a:r>
            <a:r>
              <a:rPr lang="en-US" sz="10350" dirty="0">
                <a:solidFill>
                  <a:srgbClr val="FFC000"/>
                </a:solidFill>
              </a:rPr>
              <a:t> </a:t>
            </a:r>
            <a:r>
              <a:rPr lang="en-US" sz="4950" dirty="0">
                <a:solidFill>
                  <a:srgbClr val="FFC000"/>
                </a:solidFill>
              </a:rPr>
              <a:t>paragraph. </a:t>
            </a:r>
          </a:p>
        </p:txBody>
      </p:sp>
    </p:spTree>
    <p:extLst>
      <p:ext uri="{BB962C8B-B14F-4D97-AF65-F5344CB8AC3E}">
        <p14:creationId xmlns:p14="http://schemas.microsoft.com/office/powerpoint/2010/main" val="312316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a:solidFill>
                  <a:srgbClr val="3B3835"/>
                </a:solidFill>
                <a:latin typeface="Helvetica Neue"/>
              </a:rPr>
              <a:t>Rearrange</a:t>
            </a:r>
            <a:endParaRPr lang="en-US" dirty="0"/>
          </a:p>
        </p:txBody>
      </p:sp>
      <p:sp>
        <p:nvSpPr>
          <p:cNvPr id="3" name="Rectangle 2"/>
          <p:cNvSpPr/>
          <p:nvPr/>
        </p:nvSpPr>
        <p:spPr>
          <a:xfrm>
            <a:off x="157843" y="1164134"/>
            <a:ext cx="8828314" cy="5693866"/>
          </a:xfrm>
          <a:prstGeom prst="rect">
            <a:avLst/>
          </a:prstGeom>
        </p:spPr>
        <p:txBody>
          <a:bodyPr wrap="square">
            <a:spAutoFit/>
          </a:bodyPr>
          <a:lstStyle/>
          <a:p>
            <a:pPr algn="just"/>
            <a:r>
              <a:rPr lang="en-US" sz="2800" dirty="0">
                <a:solidFill>
                  <a:srgbClr val="3B3835"/>
                </a:solidFill>
                <a:latin typeface="Helvetica Neue"/>
              </a:rPr>
              <a:t>1. It contains, of course, the meanings of difficult words. 2. One of the most important reference tools that you must possess is a dictionary. 3. It also gives you the pronunciation of the words. 4. You do possess one, perhaps, but I doubt whether you are aware of the different kinds of information it contains. 5. The dictionary can be referred to for the various grammatical forms of the words. 6. Every college dictionary should provide at least these four kinds of information about words, namely, pronunciation, meaning, grammatical patterns and usage. 7. Finally, a good dictionary contains illustrative sentences or phrases, showing how words are actually used. </a:t>
            </a:r>
            <a:endParaRPr lang="en-US" sz="2800" dirty="0"/>
          </a:p>
        </p:txBody>
      </p:sp>
    </p:spTree>
    <p:extLst>
      <p:ext uri="{BB962C8B-B14F-4D97-AF65-F5344CB8AC3E}">
        <p14:creationId xmlns:p14="http://schemas.microsoft.com/office/powerpoint/2010/main" val="61626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17991"/>
          </a:xfrm>
        </p:spPr>
        <p:txBody>
          <a:bodyPr/>
          <a:lstStyle/>
          <a:p>
            <a:r>
              <a:rPr lang="en-US" dirty="0"/>
              <a:t>Rearranged Paragraph </a:t>
            </a:r>
          </a:p>
        </p:txBody>
      </p:sp>
      <p:sp>
        <p:nvSpPr>
          <p:cNvPr id="4" name="Rectangle 3"/>
          <p:cNvSpPr/>
          <p:nvPr/>
        </p:nvSpPr>
        <p:spPr>
          <a:xfrm>
            <a:off x="185057" y="1455381"/>
            <a:ext cx="8719457" cy="4154984"/>
          </a:xfrm>
          <a:prstGeom prst="rect">
            <a:avLst/>
          </a:prstGeom>
        </p:spPr>
        <p:txBody>
          <a:bodyPr wrap="square">
            <a:spAutoFit/>
          </a:bodyPr>
          <a:lstStyle/>
          <a:p>
            <a:pPr algn="just"/>
            <a:r>
              <a:rPr lang="en-US" sz="2400" dirty="0">
                <a:solidFill>
                  <a:srgbClr val="3B3835"/>
                </a:solidFill>
                <a:latin typeface="Helvetica Neue"/>
              </a:rPr>
              <a:t>2 One of the most important reference tools that you must possess is a dictionary. 4 You do possess one, perhaps, but I doubt whether you are aware of the different kinds of information it contains. 1 It contains, of course, the meanings of difficult words. 3 It also gives you the pronunciation of the words. 5 The dictionary can be referred to for the various grammatical forms of the words. 7 Finally, a good dictionary contains illustrative sentences or phrases, showing how words are actually used. 6 Every college dictionary should provide at least these four kinds of information about words, namely, pronunciation, meaning, grammatical patterns and usage.</a:t>
            </a:r>
            <a:endParaRPr lang="en-US" sz="2400" dirty="0"/>
          </a:p>
        </p:txBody>
      </p:sp>
    </p:spTree>
    <p:extLst>
      <p:ext uri="{BB962C8B-B14F-4D97-AF65-F5344CB8AC3E}">
        <p14:creationId xmlns:p14="http://schemas.microsoft.com/office/powerpoint/2010/main" val="76016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paragraph </a:t>
            </a:r>
          </a:p>
        </p:txBody>
      </p:sp>
      <p:sp>
        <p:nvSpPr>
          <p:cNvPr id="3" name="Content Placeholder 2"/>
          <p:cNvSpPr>
            <a:spLocks noGrp="1"/>
          </p:cNvSpPr>
          <p:nvPr>
            <p:ph idx="1"/>
          </p:nvPr>
        </p:nvSpPr>
        <p:spPr/>
        <p:txBody>
          <a:bodyPr>
            <a:noAutofit/>
          </a:bodyPr>
          <a:lstStyle/>
          <a:p>
            <a:pPr marL="0" indent="0" algn="just">
              <a:buNone/>
            </a:pPr>
            <a:r>
              <a:rPr lang="en-US" sz="3600" dirty="0"/>
              <a:t>There are four types of paragraphs that you need to know about: </a:t>
            </a:r>
            <a:r>
              <a:rPr lang="en-US" sz="3600" i="1" dirty="0">
                <a:solidFill>
                  <a:srgbClr val="FF0000"/>
                </a:solidFill>
              </a:rPr>
              <a:t>descriptive</a:t>
            </a:r>
            <a:r>
              <a:rPr lang="en-US" sz="3600" i="1" dirty="0"/>
              <a:t>, </a:t>
            </a:r>
            <a:r>
              <a:rPr lang="en-US" sz="3600" i="1" dirty="0">
                <a:solidFill>
                  <a:srgbClr val="FF0000"/>
                </a:solidFill>
              </a:rPr>
              <a:t>narrative</a:t>
            </a:r>
            <a:r>
              <a:rPr lang="en-US" sz="3600" i="1" dirty="0"/>
              <a:t>, </a:t>
            </a:r>
            <a:r>
              <a:rPr lang="en-US" sz="3600" i="1" dirty="0">
                <a:solidFill>
                  <a:srgbClr val="FF0000"/>
                </a:solidFill>
              </a:rPr>
              <a:t>expository</a:t>
            </a:r>
            <a:r>
              <a:rPr lang="en-US" sz="3600" dirty="0"/>
              <a:t>, and </a:t>
            </a:r>
            <a:r>
              <a:rPr lang="en-US" sz="3600" i="1" dirty="0">
                <a:solidFill>
                  <a:srgbClr val="FF0000"/>
                </a:solidFill>
              </a:rPr>
              <a:t>argumentative</a:t>
            </a:r>
            <a:r>
              <a:rPr lang="en-US" sz="3600" dirty="0"/>
              <a:t>. A quick search around the internet will yield other types, but to keep this simple, it's a good idea to consider just these four.</a:t>
            </a:r>
          </a:p>
        </p:txBody>
      </p:sp>
    </p:spTree>
    <p:extLst>
      <p:ext uri="{BB962C8B-B14F-4D97-AF65-F5344CB8AC3E}">
        <p14:creationId xmlns:p14="http://schemas.microsoft.com/office/powerpoint/2010/main" val="1434873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narrative paragraph</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sz="4050" dirty="0"/>
              <a:t>This type of paragraph tells a story. There's a sequence of action or there's a clear beginning, middle, and end to the paragraph. </a:t>
            </a:r>
          </a:p>
          <a:p>
            <a:r>
              <a:rPr lang="en-US" altLang="en-US" dirty="0"/>
              <a:t>Tells a story</a:t>
            </a:r>
          </a:p>
          <a:p>
            <a:r>
              <a:rPr lang="en-US" altLang="en-US" dirty="0"/>
              <a:t>Uses specific details</a:t>
            </a:r>
          </a:p>
          <a:p>
            <a:r>
              <a:rPr lang="en-US" altLang="en-US" dirty="0"/>
              <a:t>Is not a mere listing of events- it has characters, setting, conflict, and resolution</a:t>
            </a:r>
          </a:p>
          <a:p>
            <a:pPr lvl="1"/>
            <a:r>
              <a:rPr lang="en-US" altLang="en-US" dirty="0"/>
              <a:t>Time and place are usually established</a:t>
            </a:r>
          </a:p>
          <a:p>
            <a:r>
              <a:rPr lang="en-US" altLang="en-US" dirty="0"/>
              <a:t>Usually chronologically organized</a:t>
            </a:r>
          </a:p>
          <a:p>
            <a:r>
              <a:rPr lang="en-US" dirty="0"/>
              <a:t>The narrative paragraph. The narration is about a </a:t>
            </a:r>
            <a:r>
              <a:rPr lang="en-US" dirty="0" err="1"/>
              <a:t>serie</a:t>
            </a:r>
            <a:r>
              <a:rPr lang="en-US" dirty="0"/>
              <a:t> of events, and it has an organized, logical sequence: ★ Beginning ★ Middle ★ End. In the narrative is important to write where did the events happen, when, how, and the characters.</a:t>
            </a:r>
            <a:endParaRPr lang="en-US" altLang="en-US" dirty="0"/>
          </a:p>
          <a:p>
            <a:pPr marL="0" indent="0" algn="just">
              <a:buNone/>
            </a:pPr>
            <a:endParaRPr lang="en-US" sz="4050" dirty="0"/>
          </a:p>
        </p:txBody>
      </p:sp>
    </p:spTree>
    <p:extLst>
      <p:ext uri="{BB962C8B-B14F-4D97-AF65-F5344CB8AC3E}">
        <p14:creationId xmlns:p14="http://schemas.microsoft.com/office/powerpoint/2010/main" val="110691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descriptive paragraph</a:t>
            </a:r>
            <a:endParaRPr lang="en-US" dirty="0"/>
          </a:p>
        </p:txBody>
      </p:sp>
      <p:sp>
        <p:nvSpPr>
          <p:cNvPr id="3" name="Content Placeholder 2"/>
          <p:cNvSpPr>
            <a:spLocks noGrp="1"/>
          </p:cNvSpPr>
          <p:nvPr>
            <p:ph idx="1"/>
          </p:nvPr>
        </p:nvSpPr>
        <p:spPr/>
        <p:txBody>
          <a:bodyPr>
            <a:normAutofit/>
          </a:bodyPr>
          <a:lstStyle/>
          <a:p>
            <a:pPr marL="0" indent="0" algn="just">
              <a:buNone/>
            </a:pPr>
            <a:r>
              <a:rPr lang="en-US" sz="3600" dirty="0"/>
              <a:t>This type of paragraph describes something and shows the reader what a thing or a person is like. The words chosen in the description often appeal to the five senses of </a:t>
            </a:r>
            <a:r>
              <a:rPr lang="en-US" sz="3600" dirty="0">
                <a:solidFill>
                  <a:srgbClr val="FF0000"/>
                </a:solidFill>
              </a:rPr>
              <a:t>touch</a:t>
            </a:r>
            <a:r>
              <a:rPr lang="en-US" sz="3600" dirty="0"/>
              <a:t>, </a:t>
            </a:r>
            <a:r>
              <a:rPr lang="en-US" sz="3600" dirty="0">
                <a:solidFill>
                  <a:srgbClr val="FF0000"/>
                </a:solidFill>
              </a:rPr>
              <a:t>smell</a:t>
            </a:r>
            <a:r>
              <a:rPr lang="en-US" sz="3600" dirty="0"/>
              <a:t>, </a:t>
            </a:r>
            <a:r>
              <a:rPr lang="en-US" sz="3600" dirty="0">
                <a:solidFill>
                  <a:srgbClr val="FF0000"/>
                </a:solidFill>
              </a:rPr>
              <a:t>sight</a:t>
            </a:r>
            <a:r>
              <a:rPr lang="en-US" sz="3600" dirty="0"/>
              <a:t>, </a:t>
            </a:r>
            <a:r>
              <a:rPr lang="en-US" sz="3600" dirty="0">
                <a:solidFill>
                  <a:srgbClr val="FF0000"/>
                </a:solidFill>
              </a:rPr>
              <a:t>hearing</a:t>
            </a:r>
            <a:r>
              <a:rPr lang="en-US" sz="3600" dirty="0"/>
              <a:t>, and </a:t>
            </a:r>
            <a:r>
              <a:rPr lang="en-US" sz="3600" dirty="0">
                <a:solidFill>
                  <a:srgbClr val="FF0000"/>
                </a:solidFill>
              </a:rPr>
              <a:t>taste</a:t>
            </a:r>
            <a:r>
              <a:rPr lang="en-US" sz="3600" dirty="0"/>
              <a:t>. </a:t>
            </a:r>
          </a:p>
        </p:txBody>
      </p:sp>
    </p:spTree>
    <p:extLst>
      <p:ext uri="{BB962C8B-B14F-4D97-AF65-F5344CB8AC3E}">
        <p14:creationId xmlns:p14="http://schemas.microsoft.com/office/powerpoint/2010/main" val="1033473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expository paragraph</a:t>
            </a:r>
            <a:endParaRPr lang="en-US" dirty="0"/>
          </a:p>
        </p:txBody>
      </p:sp>
      <p:sp>
        <p:nvSpPr>
          <p:cNvPr id="3" name="Content Placeholder 2"/>
          <p:cNvSpPr>
            <a:spLocks noGrp="1"/>
          </p:cNvSpPr>
          <p:nvPr>
            <p:ph idx="1"/>
          </p:nvPr>
        </p:nvSpPr>
        <p:spPr/>
        <p:txBody>
          <a:bodyPr>
            <a:normAutofit/>
          </a:bodyPr>
          <a:lstStyle/>
          <a:p>
            <a:pPr marL="0" indent="0" algn="just">
              <a:buNone/>
            </a:pPr>
            <a:r>
              <a:rPr lang="en-US" sz="3300" dirty="0"/>
              <a:t>This type of paragraph explains something or provides instruction. It could also describe a process and move the reader step by step through a method. This type of paragraph often requires research, but it's possible that the writer is able to rely on his or her own knowledge and expertise. </a:t>
            </a:r>
          </a:p>
        </p:txBody>
      </p:sp>
    </p:spTree>
    <p:extLst>
      <p:ext uri="{BB962C8B-B14F-4D97-AF65-F5344CB8AC3E}">
        <p14:creationId xmlns:p14="http://schemas.microsoft.com/office/powerpoint/2010/main" val="100372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Rectangle 2"/>
          <p:cNvSpPr/>
          <p:nvPr/>
        </p:nvSpPr>
        <p:spPr>
          <a:xfrm>
            <a:off x="261257" y="1667586"/>
            <a:ext cx="8425543" cy="4031873"/>
          </a:xfrm>
          <a:prstGeom prst="rect">
            <a:avLst/>
          </a:prstGeom>
        </p:spPr>
        <p:txBody>
          <a:bodyPr wrap="square">
            <a:spAutoFit/>
          </a:bodyPr>
          <a:lstStyle/>
          <a:p>
            <a:pPr algn="just"/>
            <a:r>
              <a:rPr lang="en-US" altLang="en-US" sz="3200" dirty="0"/>
              <a:t>Students should</a:t>
            </a:r>
          </a:p>
          <a:p>
            <a:pPr lvl="1" algn="just"/>
            <a:r>
              <a:rPr lang="en-US" altLang="en-US" sz="3200" dirty="0"/>
              <a:t>Have a better idea about when to paragraph</a:t>
            </a:r>
          </a:p>
          <a:p>
            <a:pPr lvl="1" algn="just"/>
            <a:r>
              <a:rPr lang="en-US" altLang="en-US" sz="3200" dirty="0"/>
              <a:t>Learn strategies for writing a unified paragraph</a:t>
            </a:r>
          </a:p>
          <a:p>
            <a:pPr lvl="1" algn="just"/>
            <a:r>
              <a:rPr lang="en-US" altLang="en-US" sz="3200" dirty="0"/>
              <a:t>Better understand what makes a coherent paragraph</a:t>
            </a:r>
          </a:p>
          <a:p>
            <a:pPr lvl="1" algn="just"/>
            <a:r>
              <a:rPr lang="en-US" altLang="en-US" sz="3200" dirty="0"/>
              <a:t>Learn methods for organizing paragraphs</a:t>
            </a:r>
          </a:p>
          <a:p>
            <a:pPr lvl="1" algn="just"/>
            <a:r>
              <a:rPr lang="en-US" altLang="en-US" sz="3200" dirty="0"/>
              <a:t>Learn about how transitions contribute to a better paragraph</a:t>
            </a:r>
          </a:p>
        </p:txBody>
      </p:sp>
    </p:spTree>
    <p:extLst>
      <p:ext uri="{BB962C8B-B14F-4D97-AF65-F5344CB8AC3E}">
        <p14:creationId xmlns:p14="http://schemas.microsoft.com/office/powerpoint/2010/main" val="193806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argumentative paragraph</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3300" dirty="0"/>
              <a:t>This type of paragraph tries to get the reader to accept a particular point of view or understand the writer's position. This is the type of paragraph that many teachers focus on because it's useful when building an argument. It often requires the collection of facts and research. </a:t>
            </a:r>
          </a:p>
          <a:p>
            <a:r>
              <a:rPr lang="en-US" altLang="en-US" sz="3600" dirty="0"/>
              <a:t>Calls reader to action or to take a stand on an important issue</a:t>
            </a:r>
          </a:p>
          <a:p>
            <a:r>
              <a:rPr lang="en-US" altLang="en-US" sz="3600" dirty="0"/>
              <a:t>More than just opinion is needed; information, analysis, and context must be given to the reader to let him/her make a decision</a:t>
            </a:r>
          </a:p>
          <a:p>
            <a:pPr marL="0" indent="0" algn="just">
              <a:buNone/>
            </a:pPr>
            <a:endParaRPr lang="en-US" sz="3300" dirty="0"/>
          </a:p>
        </p:txBody>
      </p:sp>
    </p:spTree>
    <p:extLst>
      <p:ext uri="{BB962C8B-B14F-4D97-AF65-F5344CB8AC3E}">
        <p14:creationId xmlns:p14="http://schemas.microsoft.com/office/powerpoint/2010/main" val="346980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real </a:t>
            </a:r>
            <a:r>
              <a:rPr lang="en-US" dirty="0" err="1"/>
              <a:t>vs</a:t>
            </a:r>
            <a:r>
              <a:rPr lang="en-US" dirty="0"/>
              <a:t> ideal: What writers really do</a:t>
            </a:r>
          </a:p>
        </p:txBody>
      </p:sp>
      <p:sp>
        <p:nvSpPr>
          <p:cNvPr id="3" name="Content Placeholder 2"/>
          <p:cNvSpPr>
            <a:spLocks noGrp="1"/>
          </p:cNvSpPr>
          <p:nvPr>
            <p:ph idx="1"/>
          </p:nvPr>
        </p:nvSpPr>
        <p:spPr/>
        <p:txBody>
          <a:bodyPr>
            <a:normAutofit/>
          </a:bodyPr>
          <a:lstStyle/>
          <a:p>
            <a:pPr algn="just"/>
            <a:r>
              <a:rPr lang="en-US" sz="3600" dirty="0"/>
              <a:t>It important to point out that many paragraphs are a combination of these four types, but for the purpose of instruction, let's consider some examples of each: </a:t>
            </a:r>
          </a:p>
          <a:p>
            <a:pPr algn="just"/>
            <a:r>
              <a:rPr lang="en-US" sz="3600" dirty="0">
                <a:solidFill>
                  <a:srgbClr val="FF0000"/>
                </a:solidFill>
              </a:rPr>
              <a:t>All writings are persuasive </a:t>
            </a:r>
          </a:p>
        </p:txBody>
      </p:sp>
    </p:spTree>
    <p:extLst>
      <p:ext uri="{BB962C8B-B14F-4D97-AF65-F5344CB8AC3E}">
        <p14:creationId xmlns:p14="http://schemas.microsoft.com/office/powerpoint/2010/main" val="129069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4495104"/>
          </a:xfrm>
        </p:spPr>
        <p:txBody>
          <a:bodyPr>
            <a:normAutofit/>
          </a:bodyPr>
          <a:lstStyle/>
          <a:p>
            <a:pPr algn="just"/>
            <a:r>
              <a:rPr lang="en-US" sz="6000" dirty="0">
                <a:solidFill>
                  <a:srgbClr val="7030A0"/>
                </a:solidFill>
              </a:rPr>
              <a:t>Paragraph Development</a:t>
            </a:r>
          </a:p>
        </p:txBody>
      </p:sp>
    </p:spTree>
    <p:extLst>
      <p:ext uri="{BB962C8B-B14F-4D97-AF65-F5344CB8AC3E}">
        <p14:creationId xmlns:p14="http://schemas.microsoft.com/office/powerpoint/2010/main" val="4256712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50" dirty="0">
                <a:solidFill>
                  <a:schemeClr val="accent5"/>
                </a:solidFill>
              </a:rPr>
              <a:t>Functional Sentences in a Paragraph</a:t>
            </a:r>
            <a:br>
              <a:rPr lang="en-US" sz="4050" dirty="0">
                <a:solidFill>
                  <a:schemeClr val="accent5"/>
                </a:solidFill>
              </a:rPr>
            </a:br>
            <a:endParaRPr lang="en-US" sz="4050" dirty="0">
              <a:solidFill>
                <a:schemeClr val="accent5"/>
              </a:solidFill>
            </a:endParaRPr>
          </a:p>
        </p:txBody>
      </p:sp>
      <p:sp>
        <p:nvSpPr>
          <p:cNvPr id="3" name="Content Placeholder 2"/>
          <p:cNvSpPr>
            <a:spLocks noGrp="1"/>
          </p:cNvSpPr>
          <p:nvPr>
            <p:ph idx="1"/>
          </p:nvPr>
        </p:nvSpPr>
        <p:spPr/>
        <p:txBody>
          <a:bodyPr>
            <a:normAutofit/>
          </a:bodyPr>
          <a:lstStyle/>
          <a:p>
            <a:pPr marL="685800" indent="-685800" algn="just">
              <a:buAutoNum type="arabicPeriod"/>
            </a:pPr>
            <a:r>
              <a:rPr lang="en-US" sz="3600" dirty="0">
                <a:solidFill>
                  <a:srgbClr val="FF0000"/>
                </a:solidFill>
              </a:rPr>
              <a:t>Topic sentence</a:t>
            </a:r>
          </a:p>
          <a:p>
            <a:pPr marL="557213" indent="-557213" algn="just">
              <a:buAutoNum type="arabicPeriod"/>
            </a:pPr>
            <a:r>
              <a:rPr lang="en-US" sz="3300" dirty="0">
                <a:solidFill>
                  <a:srgbClr val="FF0000"/>
                </a:solidFill>
              </a:rPr>
              <a:t>Major supporting sentence</a:t>
            </a:r>
          </a:p>
          <a:p>
            <a:pPr marL="557213" indent="-557213" algn="just">
              <a:buAutoNum type="arabicPeriod"/>
            </a:pPr>
            <a:r>
              <a:rPr lang="en-US" sz="3300" dirty="0">
                <a:solidFill>
                  <a:srgbClr val="FF0000"/>
                </a:solidFill>
              </a:rPr>
              <a:t>Minor supporting sentence</a:t>
            </a:r>
          </a:p>
          <a:p>
            <a:pPr marL="557213" indent="-557213" algn="just">
              <a:buAutoNum type="arabicPeriod"/>
            </a:pPr>
            <a:r>
              <a:rPr lang="en-US" sz="3300" dirty="0"/>
              <a:t>Concluding sentence</a:t>
            </a:r>
          </a:p>
          <a:p>
            <a:pPr marL="557213" indent="-557213" algn="just">
              <a:buAutoNum type="arabicPeriod"/>
            </a:pPr>
            <a:r>
              <a:rPr lang="en-US" sz="3300" dirty="0"/>
              <a:t>Transitional sentence</a:t>
            </a:r>
          </a:p>
          <a:p>
            <a:pPr lvl="1"/>
            <a:endParaRPr lang="en-US" dirty="0"/>
          </a:p>
        </p:txBody>
      </p:sp>
    </p:spTree>
    <p:extLst>
      <p:ext uri="{BB962C8B-B14F-4D97-AF65-F5344CB8AC3E}">
        <p14:creationId xmlns:p14="http://schemas.microsoft.com/office/powerpoint/2010/main" val="1567902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Topic sentence (1)</a:t>
            </a:r>
          </a:p>
        </p:txBody>
      </p:sp>
      <p:sp>
        <p:nvSpPr>
          <p:cNvPr id="3" name="Content Placeholder 2"/>
          <p:cNvSpPr>
            <a:spLocks noGrp="1"/>
          </p:cNvSpPr>
          <p:nvPr>
            <p:ph idx="1"/>
          </p:nvPr>
        </p:nvSpPr>
        <p:spPr>
          <a:xfrm>
            <a:off x="200464" y="2215917"/>
            <a:ext cx="8704385" cy="3621295"/>
          </a:xfrm>
        </p:spPr>
        <p:txBody>
          <a:bodyPr>
            <a:normAutofit/>
          </a:bodyPr>
          <a:lstStyle/>
          <a:p>
            <a:pPr algn="just"/>
            <a:r>
              <a:rPr lang="en-US" sz="3000" dirty="0"/>
              <a:t>It is the sentence that contains the main idea developed in a paragraph.</a:t>
            </a:r>
          </a:p>
          <a:p>
            <a:pPr algn="just"/>
            <a:r>
              <a:rPr lang="en-US" sz="2800" b="1" dirty="0">
                <a:latin typeface="Comic Sans MS" panose="030F0702030302020204" pitchFamily="66" charset="0"/>
              </a:rPr>
              <a:t>Tells what your paragraph is going to be about.</a:t>
            </a:r>
            <a:endParaRPr lang="en-US" sz="3000" dirty="0"/>
          </a:p>
          <a:p>
            <a:pPr algn="just"/>
            <a:r>
              <a:rPr lang="en-US" sz="2800" dirty="0"/>
              <a:t>Expresses the main idea of a paragraph. </a:t>
            </a:r>
          </a:p>
          <a:p>
            <a:pPr algn="just"/>
            <a:r>
              <a:rPr lang="en-US" sz="2800" dirty="0"/>
              <a:t>Contains the central idea. </a:t>
            </a:r>
          </a:p>
          <a:p>
            <a:pPr algn="just"/>
            <a:r>
              <a:rPr lang="en-US" sz="2800" dirty="0"/>
              <a:t>Is also the most general sentence in a paragraph.</a:t>
            </a:r>
            <a:endParaRPr lang="en-US" sz="3000" dirty="0"/>
          </a:p>
        </p:txBody>
      </p:sp>
    </p:spTree>
    <p:extLst>
      <p:ext uri="{BB962C8B-B14F-4D97-AF65-F5344CB8AC3E}">
        <p14:creationId xmlns:p14="http://schemas.microsoft.com/office/powerpoint/2010/main" val="2993624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Topic Sentence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3966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 </a:t>
            </a:r>
            <a:r>
              <a:rPr lang="en-US" b="1" dirty="0">
                <a:solidFill>
                  <a:srgbClr val="FF0000"/>
                </a:solidFill>
              </a:rPr>
              <a:t>There are many reasons that I love to teach</a:t>
            </a:r>
            <a:r>
              <a:rPr lang="en-US" dirty="0"/>
              <a:t>.  First of all, I love to teach because I love being at school.  Another reason I love teaching is that the days go by quickly.  A third reason I love to teach is because I love seeing a student understand something new. Finally, I love to teach because I love to be around kids.  These are just a few reasons I love to teach.</a:t>
            </a:r>
          </a:p>
        </p:txBody>
      </p:sp>
    </p:spTree>
    <p:extLst>
      <p:ext uri="{BB962C8B-B14F-4D97-AF65-F5344CB8AC3E}">
        <p14:creationId xmlns:p14="http://schemas.microsoft.com/office/powerpoint/2010/main" val="454505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Topic Sentence</a:t>
            </a:r>
          </a:p>
        </p:txBody>
      </p:sp>
      <p:sp>
        <p:nvSpPr>
          <p:cNvPr id="3" name="Content Placeholder 2"/>
          <p:cNvSpPr>
            <a:spLocks noGrp="1"/>
          </p:cNvSpPr>
          <p:nvPr>
            <p:ph idx="1"/>
          </p:nvPr>
        </p:nvSpPr>
        <p:spPr/>
        <p:txBody>
          <a:bodyPr>
            <a:normAutofit fontScale="92500"/>
          </a:bodyPr>
          <a:lstStyle/>
          <a:p>
            <a:pPr lvl="1" algn="just"/>
            <a:r>
              <a:rPr lang="en-US" sz="2700" dirty="0">
                <a:solidFill>
                  <a:srgbClr val="FF0000"/>
                </a:solidFill>
              </a:rPr>
              <a:t>Explicit</a:t>
            </a:r>
            <a:r>
              <a:rPr lang="en-US" sz="2700" dirty="0"/>
              <a:t>: It is directly stated in the text, such that one can easily underline it. Common in expository and argumentative discourses/writings/essays. </a:t>
            </a:r>
          </a:p>
          <a:p>
            <a:pPr lvl="1" algn="just"/>
            <a:r>
              <a:rPr lang="en-US" sz="2700" dirty="0">
                <a:solidFill>
                  <a:srgbClr val="FF0000"/>
                </a:solidFill>
              </a:rPr>
              <a:t>Implied </a:t>
            </a:r>
            <a:r>
              <a:rPr lang="en-US" sz="2700" dirty="0"/>
              <a:t>: It is indirectly captured. One has to read the text and make deductions. Common in narrative and descriptive writings. </a:t>
            </a:r>
          </a:p>
          <a:p>
            <a:pPr>
              <a:spcBef>
                <a:spcPct val="50000"/>
              </a:spcBef>
              <a:buClr>
                <a:schemeClr val="folHlink"/>
              </a:buClr>
              <a:buFont typeface="Wingdings" panose="05000000000000000000" pitchFamily="2" charset="2"/>
              <a:buChar char="ü"/>
            </a:pPr>
            <a:r>
              <a:rPr lang="en-US" dirty="0"/>
              <a:t>May be stated or unstated (implied)</a:t>
            </a:r>
          </a:p>
          <a:p>
            <a:pPr>
              <a:spcBef>
                <a:spcPct val="50000"/>
              </a:spcBef>
              <a:buClr>
                <a:schemeClr val="folHlink"/>
              </a:buClr>
              <a:buFont typeface="Wingdings" panose="05000000000000000000" pitchFamily="2" charset="2"/>
              <a:buChar char="ü"/>
            </a:pPr>
            <a:r>
              <a:rPr lang="en-US" dirty="0"/>
              <a:t>When stated in a sentence (s) by the author, the main idea is expressed in the topic sentence(s).</a:t>
            </a:r>
          </a:p>
          <a:p>
            <a:pPr lvl="1" algn="just"/>
            <a:endParaRPr lang="en-US" sz="2700" dirty="0"/>
          </a:p>
          <a:p>
            <a:endParaRPr lang="en-US" dirty="0"/>
          </a:p>
        </p:txBody>
      </p:sp>
    </p:spTree>
    <p:extLst>
      <p:ext uri="{BB962C8B-B14F-4D97-AF65-F5344CB8AC3E}">
        <p14:creationId xmlns:p14="http://schemas.microsoft.com/office/powerpoint/2010/main" val="61494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of topic sentences (TS)</a:t>
            </a:r>
          </a:p>
        </p:txBody>
      </p:sp>
      <p:sp>
        <p:nvSpPr>
          <p:cNvPr id="3" name="Content Placeholder 2"/>
          <p:cNvSpPr>
            <a:spLocks noGrp="1"/>
          </p:cNvSpPr>
          <p:nvPr>
            <p:ph idx="1"/>
          </p:nvPr>
        </p:nvSpPr>
        <p:spPr/>
        <p:txBody>
          <a:bodyPr>
            <a:normAutofit fontScale="77500" lnSpcReduction="20000"/>
          </a:bodyPr>
          <a:lstStyle/>
          <a:p>
            <a:r>
              <a:rPr lang="en-US" sz="4050" dirty="0"/>
              <a:t>Three stages</a:t>
            </a:r>
          </a:p>
          <a:p>
            <a:pPr marL="342900" lvl="1" indent="0">
              <a:buNone/>
            </a:pPr>
            <a:r>
              <a:rPr lang="en-US" sz="3600" dirty="0"/>
              <a:t>1. Initial stage</a:t>
            </a:r>
          </a:p>
          <a:p>
            <a:pPr marL="342900" lvl="1" indent="0">
              <a:buNone/>
            </a:pPr>
            <a:r>
              <a:rPr lang="en-US" sz="3600" dirty="0"/>
              <a:t>2. Medial stage</a:t>
            </a:r>
          </a:p>
          <a:p>
            <a:pPr marL="342900" lvl="1" indent="0">
              <a:buNone/>
            </a:pPr>
            <a:r>
              <a:rPr lang="en-US" sz="3600" dirty="0"/>
              <a:t>3. Final stage </a:t>
            </a:r>
          </a:p>
          <a:p>
            <a:pPr marL="342900" lvl="1" indent="0">
              <a:buNone/>
            </a:pPr>
            <a:r>
              <a:rPr lang="en-US" sz="3600" dirty="0">
                <a:solidFill>
                  <a:srgbClr val="FF0000"/>
                </a:solidFill>
              </a:rPr>
              <a:t>The positioning of a TS is informed by a number of factors:</a:t>
            </a:r>
          </a:p>
          <a:p>
            <a:pPr marL="1028700" lvl="1" indent="-685800">
              <a:buAutoNum type="arabicPeriod"/>
            </a:pPr>
            <a:r>
              <a:rPr lang="en-US" sz="3600" dirty="0"/>
              <a:t>Style</a:t>
            </a:r>
          </a:p>
          <a:p>
            <a:pPr marL="1028700" lvl="1" indent="-685800">
              <a:buAutoNum type="arabicPeriod"/>
            </a:pPr>
            <a:r>
              <a:rPr lang="en-US" sz="3600" dirty="0"/>
              <a:t>Formality</a:t>
            </a:r>
          </a:p>
          <a:p>
            <a:pPr marL="1028700" lvl="1" indent="-685800">
              <a:buAutoNum type="arabicPeriod"/>
            </a:pPr>
            <a:r>
              <a:rPr lang="en-US" sz="3600" dirty="0"/>
              <a:t>The subject matter (topic)</a:t>
            </a:r>
          </a:p>
          <a:p>
            <a:pPr marL="1028700" lvl="1" indent="-685800">
              <a:buAutoNum type="arabicPeriod"/>
            </a:pPr>
            <a:r>
              <a:rPr lang="en-US" sz="3600" dirty="0"/>
              <a:t>Purpose of writing</a:t>
            </a:r>
          </a:p>
          <a:p>
            <a:pPr marL="342900" lvl="1" indent="0">
              <a:buNone/>
            </a:pPr>
            <a:endParaRPr lang="en-US" sz="4950" dirty="0"/>
          </a:p>
        </p:txBody>
      </p:sp>
    </p:spTree>
    <p:extLst>
      <p:ext uri="{BB962C8B-B14F-4D97-AF65-F5344CB8AC3E}">
        <p14:creationId xmlns:p14="http://schemas.microsoft.com/office/powerpoint/2010/main" val="891348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Topic Sentence</a:t>
            </a:r>
          </a:p>
        </p:txBody>
      </p:sp>
      <p:sp>
        <p:nvSpPr>
          <p:cNvPr id="3" name="Rectangle 2"/>
          <p:cNvSpPr/>
          <p:nvPr/>
        </p:nvSpPr>
        <p:spPr>
          <a:xfrm>
            <a:off x="274320" y="1224961"/>
            <a:ext cx="8412480" cy="3170099"/>
          </a:xfrm>
          <a:prstGeom prst="rect">
            <a:avLst/>
          </a:prstGeom>
        </p:spPr>
        <p:txBody>
          <a:bodyPr wrap="square">
            <a:spAutoFit/>
          </a:bodyPr>
          <a:lstStyle/>
          <a:p>
            <a:r>
              <a:rPr lang="en-US" sz="2400" b="1" dirty="0">
                <a:solidFill>
                  <a:schemeClr val="folHlink"/>
                </a:solidFill>
              </a:rPr>
              <a:t>1</a:t>
            </a:r>
            <a:r>
              <a:rPr lang="en-US" sz="2800" dirty="0">
                <a:solidFill>
                  <a:schemeClr val="folHlink"/>
                </a:solidFill>
              </a:rPr>
              <a:t>The high cost of college causes many problems for </a:t>
            </a:r>
          </a:p>
          <a:p>
            <a:r>
              <a:rPr lang="en-US" sz="2800" dirty="0">
                <a:solidFill>
                  <a:schemeClr val="folHlink"/>
                </a:solidFill>
              </a:rPr>
              <a:t>students today</a:t>
            </a:r>
            <a:r>
              <a:rPr lang="en-US" sz="2800" dirty="0"/>
              <a:t>. </a:t>
            </a:r>
            <a:r>
              <a:rPr lang="en-US" sz="2000" b="1" dirty="0">
                <a:solidFill>
                  <a:schemeClr val="folHlink"/>
                </a:solidFill>
              </a:rPr>
              <a:t>2</a:t>
            </a:r>
            <a:r>
              <a:rPr lang="en-US" sz="2400" dirty="0"/>
              <a:t>For one thing, it keeps some students from</a:t>
            </a:r>
          </a:p>
          <a:p>
            <a:r>
              <a:rPr lang="en-US" sz="2400" dirty="0"/>
              <a:t>attending college in the first place.  </a:t>
            </a:r>
            <a:r>
              <a:rPr lang="en-US" sz="2000" b="1" dirty="0">
                <a:solidFill>
                  <a:schemeClr val="folHlink"/>
                </a:solidFill>
              </a:rPr>
              <a:t>3</a:t>
            </a:r>
            <a:r>
              <a:rPr lang="en-US" sz="2400" dirty="0"/>
              <a:t>Also, high tuitions affect</a:t>
            </a:r>
          </a:p>
          <a:p>
            <a:r>
              <a:rPr lang="en-US" sz="2400" dirty="0"/>
              <a:t>the amount of time available for study.  </a:t>
            </a:r>
            <a:r>
              <a:rPr lang="en-US" sz="2000" b="1" dirty="0">
                <a:solidFill>
                  <a:schemeClr val="folHlink"/>
                </a:solidFill>
              </a:rPr>
              <a:t>4</a:t>
            </a:r>
            <a:r>
              <a:rPr lang="en-US" sz="2400" dirty="0"/>
              <a:t>Because loans and</a:t>
            </a:r>
          </a:p>
          <a:p>
            <a:r>
              <a:rPr lang="en-US" sz="2400" dirty="0"/>
              <a:t>scholarships are not easy to get, many students have to put</a:t>
            </a:r>
          </a:p>
          <a:p>
            <a:r>
              <a:rPr lang="en-US" sz="2400" dirty="0"/>
              <a:t>in numerous hours at work in order to afford an education.</a:t>
            </a:r>
          </a:p>
          <a:p>
            <a:r>
              <a:rPr lang="en-US" sz="2000" b="1" dirty="0">
                <a:solidFill>
                  <a:schemeClr val="folHlink"/>
                </a:solidFill>
              </a:rPr>
              <a:t>5</a:t>
            </a:r>
            <a:r>
              <a:rPr lang="en-US" sz="2400" dirty="0"/>
              <a:t>Finally, those who do manage to get loans know they must </a:t>
            </a:r>
          </a:p>
          <a:p>
            <a:r>
              <a:rPr lang="en-US" sz="2400" dirty="0"/>
              <a:t>begin their careers with large debts.</a:t>
            </a:r>
          </a:p>
        </p:txBody>
      </p:sp>
    </p:spTree>
    <p:extLst>
      <p:ext uri="{BB962C8B-B14F-4D97-AF65-F5344CB8AC3E}">
        <p14:creationId xmlns:p14="http://schemas.microsoft.com/office/powerpoint/2010/main" val="169443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Students’ activity </a:t>
            </a:r>
            <a:endParaRPr lang="en-US" dirty="0"/>
          </a:p>
        </p:txBody>
      </p:sp>
      <p:sp>
        <p:nvSpPr>
          <p:cNvPr id="4" name="Rectangle 3"/>
          <p:cNvSpPr/>
          <p:nvPr/>
        </p:nvSpPr>
        <p:spPr>
          <a:xfrm>
            <a:off x="272143" y="1413064"/>
            <a:ext cx="8567057" cy="1077218"/>
          </a:xfrm>
          <a:prstGeom prst="rect">
            <a:avLst/>
          </a:prstGeom>
        </p:spPr>
        <p:txBody>
          <a:bodyPr wrap="square">
            <a:spAutoFit/>
          </a:bodyPr>
          <a:lstStyle/>
          <a:p>
            <a:pPr algn="just"/>
            <a:r>
              <a:rPr lang="en-US" sz="3200" dirty="0"/>
              <a:t>Write </a:t>
            </a:r>
            <a:r>
              <a:rPr lang="en-US" sz="3200" dirty="0">
                <a:solidFill>
                  <a:srgbClr val="FF0000"/>
                </a:solidFill>
              </a:rPr>
              <a:t>a-one paragraph </a:t>
            </a:r>
            <a:r>
              <a:rPr lang="en-US" sz="3200" dirty="0"/>
              <a:t>essay on any topic of your choice.</a:t>
            </a:r>
            <a:endParaRPr lang="en-GB" sz="3200" dirty="0"/>
          </a:p>
        </p:txBody>
      </p:sp>
    </p:spTree>
    <p:extLst>
      <p:ext uri="{BB962C8B-B14F-4D97-AF65-F5344CB8AC3E}">
        <p14:creationId xmlns:p14="http://schemas.microsoft.com/office/powerpoint/2010/main" val="3969956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Practicing Implied Main Ideas</a:t>
            </a:r>
          </a:p>
        </p:txBody>
      </p:sp>
      <p:sp>
        <p:nvSpPr>
          <p:cNvPr id="32772" name="Text Box 4"/>
          <p:cNvSpPr txBox="1">
            <a:spLocks noChangeArrowheads="1"/>
          </p:cNvSpPr>
          <p:nvPr/>
        </p:nvSpPr>
        <p:spPr bwMode="auto">
          <a:xfrm>
            <a:off x="228600" y="1905000"/>
            <a:ext cx="9040813"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u="sng" dirty="0">
                <a:solidFill>
                  <a:srgbClr val="009900"/>
                </a:solidFill>
              </a:rPr>
              <a:t>Read to discover the implied main idea in this paragraph</a:t>
            </a:r>
            <a:r>
              <a:rPr lang="en-US" sz="2400" dirty="0"/>
              <a:t>:</a:t>
            </a:r>
          </a:p>
          <a:p>
            <a:r>
              <a:rPr lang="en-US" sz="2400" dirty="0"/>
              <a:t>	</a:t>
            </a:r>
            <a:r>
              <a:rPr lang="en-US" sz="2400" baseline="30000" dirty="0">
                <a:solidFill>
                  <a:schemeClr val="hlink"/>
                </a:solidFill>
              </a:rPr>
              <a:t>1</a:t>
            </a:r>
            <a:r>
              <a:rPr lang="en-US" sz="2400" dirty="0"/>
              <a:t>College students must attend classes for several hours each day. </a:t>
            </a:r>
            <a:r>
              <a:rPr lang="en-US" sz="2400" baseline="30000" dirty="0">
                <a:solidFill>
                  <a:schemeClr val="hlink"/>
                </a:solidFill>
              </a:rPr>
              <a:t>2</a:t>
            </a:r>
            <a:r>
              <a:rPr lang="en-US" sz="2400" dirty="0"/>
              <a:t>When in class, they must listen carefully to their professors and take careful notes. </a:t>
            </a:r>
            <a:r>
              <a:rPr lang="en-US" sz="2400" baseline="30000" dirty="0">
                <a:solidFill>
                  <a:schemeClr val="hlink"/>
                </a:solidFill>
              </a:rPr>
              <a:t>3</a:t>
            </a:r>
            <a:r>
              <a:rPr lang="en-US" sz="2400" dirty="0"/>
              <a:t>In addition, students must spend many hours reading difficult textbooks that deal with many varied subjects.  </a:t>
            </a:r>
            <a:r>
              <a:rPr lang="en-US" sz="2400" baseline="30000" dirty="0">
                <a:solidFill>
                  <a:schemeClr val="hlink"/>
                </a:solidFill>
              </a:rPr>
              <a:t>4</a:t>
            </a:r>
            <a:r>
              <a:rPr lang="en-US" sz="2400" dirty="0"/>
              <a:t>Furthermore, college </a:t>
            </a:r>
          </a:p>
          <a:p>
            <a:r>
              <a:rPr lang="en-US" sz="2400" dirty="0"/>
              <a:t>students must take a few hours daily to complete homework assignments </a:t>
            </a:r>
          </a:p>
          <a:p>
            <a:r>
              <a:rPr lang="en-US" sz="2400" dirty="0"/>
              <a:t>and to prepare for regular exams.  </a:t>
            </a:r>
            <a:r>
              <a:rPr lang="en-US" sz="2400" baseline="30000" dirty="0">
                <a:solidFill>
                  <a:schemeClr val="hlink"/>
                </a:solidFill>
              </a:rPr>
              <a:t>5</a:t>
            </a:r>
            <a:r>
              <a:rPr lang="en-US" sz="2400" dirty="0"/>
              <a:t>Besides all this, they must frequently</a:t>
            </a:r>
          </a:p>
          <a:p>
            <a:r>
              <a:rPr lang="en-US" sz="2400" dirty="0"/>
              <a:t>do research papers and write essays.</a:t>
            </a:r>
          </a:p>
          <a:p>
            <a:endParaRPr lang="en-US" dirty="0"/>
          </a:p>
        </p:txBody>
      </p:sp>
    </p:spTree>
    <p:extLst>
      <p:ext uri="{BB962C8B-B14F-4D97-AF65-F5344CB8AC3E}">
        <p14:creationId xmlns:p14="http://schemas.microsoft.com/office/powerpoint/2010/main" val="23561817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par>
                          <p:cTn id="7" fill="hold" nodeType="afterGroup">
                            <p:stCondLst>
                              <p:cond delay="0"/>
                            </p:stCondLst>
                            <p:childTnLst>
                              <p:par>
                                <p:cTn id="8" presetID="4" presetClass="entr" presetSubtype="16" fill="hold" grpId="0" nodeType="afterEffect">
                                  <p:stCondLst>
                                    <p:cond delay="2500"/>
                                  </p:stCondLst>
                                  <p:childTnLst>
                                    <p:set>
                                      <p:cBhvr>
                                        <p:cTn id="9" dur="1" fill="hold">
                                          <p:stCondLst>
                                            <p:cond delay="0"/>
                                          </p:stCondLst>
                                        </p:cTn>
                                        <p:tgtEl>
                                          <p:spTgt spid="32772"/>
                                        </p:tgtEl>
                                        <p:attrNameLst>
                                          <p:attrName>style.visibility</p:attrName>
                                        </p:attrNameLst>
                                      </p:cBhvr>
                                      <p:to>
                                        <p:strVal val="visible"/>
                                      </p:to>
                                    </p:set>
                                    <p:animEffect transition="in" filter="box(in)">
                                      <p:cBhvr>
                                        <p:cTn id="10" dur="30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9960" y="2001475"/>
            <a:ext cx="886653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sz="2800" dirty="0">
                <a:latin typeface="Tahoma" panose="020B0604030504040204" pitchFamily="34" charset="0"/>
              </a:rPr>
              <a:t>The best statement of the implied main idea for the </a:t>
            </a:r>
          </a:p>
          <a:p>
            <a:r>
              <a:rPr lang="en-US" sz="2800" dirty="0">
                <a:latin typeface="Tahoma" panose="020B0604030504040204" pitchFamily="34" charset="0"/>
              </a:rPr>
              <a:t>previous paragraph is:</a:t>
            </a:r>
          </a:p>
          <a:p>
            <a:endParaRPr lang="en-US" sz="2800" dirty="0">
              <a:latin typeface="Tahoma" panose="020B0604030504040204" pitchFamily="34" charset="0"/>
            </a:endParaRPr>
          </a:p>
          <a:p>
            <a:pPr>
              <a:buClr>
                <a:srgbClr val="D807DD"/>
              </a:buClr>
              <a:buFontTx/>
              <a:buAutoNum type="arabicPeriod"/>
            </a:pPr>
            <a:r>
              <a:rPr lang="en-US" sz="2800" dirty="0">
                <a:latin typeface="Tahoma" panose="020B0604030504040204" pitchFamily="34" charset="0"/>
                <a:hlinkClick r:id="" action="ppaction://hlinkshowjump?jump=nextslide"/>
              </a:rPr>
              <a:t>Taking notes is a difficult task for many students.</a:t>
            </a:r>
            <a:endParaRPr lang="en-US" sz="2800" dirty="0">
              <a:latin typeface="Tahoma" panose="020B0604030504040204" pitchFamily="34" charset="0"/>
            </a:endParaRPr>
          </a:p>
          <a:p>
            <a:pPr>
              <a:buClr>
                <a:srgbClr val="D807DD"/>
              </a:buClr>
              <a:buFontTx/>
              <a:buAutoNum type="arabicPeriod"/>
            </a:pPr>
            <a:r>
              <a:rPr lang="en-US" sz="2800" dirty="0">
                <a:latin typeface="Tahoma" panose="020B0604030504040204" pitchFamily="34" charset="0"/>
                <a:hlinkClick r:id="rId2" action="ppaction://hlinksldjump"/>
              </a:rPr>
              <a:t>College students have to do a lot of homework.</a:t>
            </a:r>
            <a:endParaRPr lang="en-US" sz="2800" dirty="0">
              <a:latin typeface="Tahoma" panose="020B0604030504040204" pitchFamily="34" charset="0"/>
            </a:endParaRPr>
          </a:p>
          <a:p>
            <a:pPr>
              <a:buClr>
                <a:srgbClr val="D807DD"/>
              </a:buClr>
              <a:buFontTx/>
              <a:buAutoNum type="arabicPeriod"/>
            </a:pPr>
            <a:r>
              <a:rPr lang="en-US" sz="2800" dirty="0">
                <a:latin typeface="Tahoma" panose="020B0604030504040204" pitchFamily="34" charset="0"/>
                <a:hlinkClick r:id="rId3" action="ppaction://hlinksldjump"/>
              </a:rPr>
              <a:t>Tests and research are very important requirements</a:t>
            </a:r>
          </a:p>
          <a:p>
            <a:pPr lvl="1">
              <a:buClr>
                <a:srgbClr val="D807DD"/>
              </a:buClr>
            </a:pPr>
            <a:r>
              <a:rPr lang="en-US" sz="2800" dirty="0">
                <a:latin typeface="Tahoma" panose="020B0604030504040204" pitchFamily="34" charset="0"/>
                <a:hlinkClick r:id="rId3" action="ppaction://hlinksldjump"/>
              </a:rPr>
              <a:t>for college student</a:t>
            </a:r>
            <a:r>
              <a:rPr lang="en-US" sz="2800" dirty="0">
                <a:latin typeface="Tahoma" panose="020B0604030504040204" pitchFamily="34" charset="0"/>
              </a:rPr>
              <a:t>s.</a:t>
            </a:r>
          </a:p>
          <a:p>
            <a:pPr>
              <a:buClr>
                <a:srgbClr val="D807DD"/>
              </a:buClr>
              <a:buFontTx/>
              <a:buAutoNum type="arabicPeriod" startAt="4"/>
            </a:pPr>
            <a:r>
              <a:rPr lang="en-US" sz="2800" dirty="0">
                <a:latin typeface="Tahoma" panose="020B0604030504040204" pitchFamily="34" charset="0"/>
                <a:hlinkClick r:id="rId3" action="ppaction://hlinksldjump"/>
              </a:rPr>
              <a:t>College students must spend much time doing</a:t>
            </a:r>
          </a:p>
          <a:p>
            <a:pPr lvl="1">
              <a:buClr>
                <a:srgbClr val="D807DD"/>
              </a:buClr>
            </a:pPr>
            <a:r>
              <a:rPr lang="en-US" sz="2800" dirty="0">
                <a:latin typeface="Tahoma" panose="020B0604030504040204" pitchFamily="34" charset="0"/>
                <a:hlinkClick r:id="rId3" action="ppaction://hlinksldjump"/>
              </a:rPr>
              <a:t>everything that is required of them.</a:t>
            </a:r>
            <a:endParaRPr lang="en-US" sz="2800" dirty="0">
              <a:latin typeface="Tahoma" panose="020B0604030504040204" pitchFamily="34" charset="0"/>
            </a:endParaRPr>
          </a:p>
        </p:txBody>
      </p:sp>
    </p:spTree>
    <p:extLst>
      <p:ext uri="{BB962C8B-B14F-4D97-AF65-F5344CB8AC3E}">
        <p14:creationId xmlns:p14="http://schemas.microsoft.com/office/powerpoint/2010/main" val="28851326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diamond(in)">
                                      <p:cBhvr>
                                        <p:cTn id="7" dur="30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4000"/>
              <a:t>Keep these suggestions in mind.</a:t>
            </a:r>
          </a:p>
        </p:txBody>
      </p:sp>
      <p:sp>
        <p:nvSpPr>
          <p:cNvPr id="78851" name="Text Box 3"/>
          <p:cNvSpPr txBox="1">
            <a:spLocks noChangeArrowheads="1"/>
          </p:cNvSpPr>
          <p:nvPr/>
        </p:nvSpPr>
        <p:spPr bwMode="auto">
          <a:xfrm>
            <a:off x="228600" y="2057400"/>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Font typeface="Wingdings" panose="05000000000000000000" pitchFamily="2" charset="2"/>
              <a:buChar char="ü"/>
            </a:pPr>
            <a:r>
              <a:rPr lang="en-US" dirty="0"/>
              <a:t>The topic sentence must include the topic within it.</a:t>
            </a:r>
          </a:p>
        </p:txBody>
      </p:sp>
      <p:sp>
        <p:nvSpPr>
          <p:cNvPr id="78854" name="Text Box 6"/>
          <p:cNvSpPr txBox="1">
            <a:spLocks noChangeArrowheads="1"/>
          </p:cNvSpPr>
          <p:nvPr/>
        </p:nvSpPr>
        <p:spPr bwMode="auto">
          <a:xfrm>
            <a:off x="228600" y="2743200"/>
            <a:ext cx="8807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Font typeface="Wingdings" panose="05000000000000000000" pitchFamily="2" charset="2"/>
              <a:buChar char="ü"/>
            </a:pPr>
            <a:r>
              <a:rPr lang="en-US" dirty="0"/>
              <a:t>A topic sentence must </a:t>
            </a:r>
            <a:r>
              <a:rPr lang="en-US" u="sng" dirty="0"/>
              <a:t>NOT</a:t>
            </a:r>
            <a:r>
              <a:rPr lang="en-US" dirty="0"/>
              <a:t> include details; it is a general</a:t>
            </a:r>
          </a:p>
          <a:p>
            <a:pPr>
              <a:buClr>
                <a:schemeClr val="folHlink"/>
              </a:buClr>
              <a:buFont typeface="Wingdings" panose="05000000000000000000" pitchFamily="2" charset="2"/>
              <a:buNone/>
            </a:pPr>
            <a:r>
              <a:rPr lang="en-US" dirty="0"/>
              <a:t>   sentence.</a:t>
            </a:r>
          </a:p>
        </p:txBody>
      </p:sp>
      <p:sp>
        <p:nvSpPr>
          <p:cNvPr id="78855" name="Text Box 7"/>
          <p:cNvSpPr txBox="1">
            <a:spLocks noChangeArrowheads="1"/>
          </p:cNvSpPr>
          <p:nvPr/>
        </p:nvSpPr>
        <p:spPr bwMode="auto">
          <a:xfrm>
            <a:off x="212725" y="4495800"/>
            <a:ext cx="8931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Font typeface="Wingdings" panose="05000000000000000000" pitchFamily="2" charset="2"/>
              <a:buChar char="ü"/>
            </a:pPr>
            <a:r>
              <a:rPr lang="en-US" dirty="0"/>
              <a:t>A topic sentence may end in a plural noun or contain a plural</a:t>
            </a:r>
          </a:p>
          <a:p>
            <a:pPr>
              <a:buClr>
                <a:schemeClr val="folHlink"/>
              </a:buClr>
              <a:buFont typeface="Wingdings" panose="05000000000000000000" pitchFamily="2" charset="2"/>
              <a:buNone/>
            </a:pPr>
            <a:r>
              <a:rPr lang="en-US" dirty="0"/>
              <a:t>   noun that is a general term for the supporting details.</a:t>
            </a:r>
          </a:p>
        </p:txBody>
      </p:sp>
      <p:sp>
        <p:nvSpPr>
          <p:cNvPr id="78856" name="Text Box 8"/>
          <p:cNvSpPr txBox="1">
            <a:spLocks noChangeArrowheads="1"/>
          </p:cNvSpPr>
          <p:nvPr/>
        </p:nvSpPr>
        <p:spPr bwMode="auto">
          <a:xfrm>
            <a:off x="212725" y="5334000"/>
            <a:ext cx="8539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Font typeface="Wingdings" panose="05000000000000000000" pitchFamily="2" charset="2"/>
              <a:buChar char="ü"/>
            </a:pPr>
            <a:r>
              <a:rPr lang="en-US" dirty="0"/>
              <a:t>A sentence that is followed by a statement with a contrast</a:t>
            </a:r>
          </a:p>
          <a:p>
            <a:pPr>
              <a:buClr>
                <a:schemeClr val="folHlink"/>
              </a:buClr>
              <a:buFont typeface="Wingdings" panose="05000000000000000000" pitchFamily="2" charset="2"/>
              <a:buNone/>
            </a:pPr>
            <a:r>
              <a:rPr lang="en-US" dirty="0"/>
              <a:t>  term is </a:t>
            </a:r>
            <a:r>
              <a:rPr lang="en-US" b="1" u="sng" dirty="0"/>
              <a:t>NOT</a:t>
            </a:r>
            <a:r>
              <a:rPr lang="en-US" dirty="0"/>
              <a:t> the topic sentence.</a:t>
            </a:r>
          </a:p>
        </p:txBody>
      </p:sp>
      <p:sp>
        <p:nvSpPr>
          <p:cNvPr id="78858" name="Text Box 10"/>
          <p:cNvSpPr txBox="1">
            <a:spLocks noChangeArrowheads="1"/>
          </p:cNvSpPr>
          <p:nvPr/>
        </p:nvSpPr>
        <p:spPr bwMode="auto">
          <a:xfrm>
            <a:off x="228600" y="3538538"/>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Font typeface="Wingdings" panose="05000000000000000000" pitchFamily="2" charset="2"/>
              <a:buChar char="ü"/>
            </a:pPr>
            <a:r>
              <a:rPr lang="en-US" dirty="0"/>
              <a:t>A topic sentence must </a:t>
            </a:r>
            <a:r>
              <a:rPr lang="en-US" u="sng" dirty="0"/>
              <a:t>NOT</a:t>
            </a:r>
            <a:r>
              <a:rPr lang="en-US" dirty="0"/>
              <a:t> contain transitions (terms like </a:t>
            </a:r>
          </a:p>
          <a:p>
            <a:r>
              <a:rPr lang="en-US" dirty="0"/>
              <a:t>  “for instance,” “second,” “in addition”) which suggest examples.    </a:t>
            </a:r>
          </a:p>
        </p:txBody>
      </p:sp>
    </p:spTree>
    <p:extLst>
      <p:ext uri="{BB962C8B-B14F-4D97-AF65-F5344CB8AC3E}">
        <p14:creationId xmlns:p14="http://schemas.microsoft.com/office/powerpoint/2010/main" val="7246049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1500"/>
                                  </p:stCondLst>
                                  <p:iterate type="lt">
                                    <p:tmPct val="50000"/>
                                  </p:iterate>
                                  <p:childTnLst>
                                    <p:set>
                                      <p:cBhvr>
                                        <p:cTn id="6" dur="1" fill="hold">
                                          <p:stCondLst>
                                            <p:cond delay="0"/>
                                          </p:stCondLst>
                                        </p:cTn>
                                        <p:tgtEl>
                                          <p:spTgt spid="78850"/>
                                        </p:tgtEl>
                                        <p:attrNameLst>
                                          <p:attrName>style.visibility</p:attrName>
                                        </p:attrNameLst>
                                      </p:cBhvr>
                                      <p:to>
                                        <p:strVal val="visible"/>
                                      </p:to>
                                    </p:set>
                                    <p:anim calcmode="discrete" valueType="clr">
                                      <p:cBhvr override="childStyle">
                                        <p:cTn id="7" dur="80"/>
                                        <p:tgtEl>
                                          <p:spTgt spid="788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8850"/>
                                        </p:tgtEl>
                                        <p:attrNameLst>
                                          <p:attrName>fillcolor</p:attrName>
                                        </p:attrNameLst>
                                      </p:cBhvr>
                                      <p:tavLst>
                                        <p:tav tm="0">
                                          <p:val>
                                            <p:clrVal>
                                              <a:schemeClr val="accent2"/>
                                            </p:clrVal>
                                          </p:val>
                                        </p:tav>
                                        <p:tav tm="50000">
                                          <p:val>
                                            <p:clrVal>
                                              <a:schemeClr val="hlink"/>
                                            </p:clrVal>
                                          </p:val>
                                        </p:tav>
                                      </p:tavLst>
                                    </p:anim>
                                    <p:set>
                                      <p:cBhvr>
                                        <p:cTn id="9" dur="80"/>
                                        <p:tgtEl>
                                          <p:spTgt spid="78850"/>
                                        </p:tgtEl>
                                        <p:attrNameLst>
                                          <p:attrName>fill.type</p:attrName>
                                        </p:attrNameLst>
                                      </p:cBhvr>
                                      <p:to>
                                        <p:strVal val="solid"/>
                                      </p:to>
                                    </p:set>
                                  </p:childTnLst>
                                </p:cTn>
                              </p:par>
                            </p:childTnLst>
                          </p:cTn>
                        </p:par>
                        <p:par>
                          <p:cTn id="10" fill="hold" nodeType="afterGroup">
                            <p:stCondLst>
                              <p:cond delay="2620"/>
                            </p:stCondLst>
                            <p:childTnLst>
                              <p:par>
                                <p:cTn id="11" presetID="2" presetClass="entr" presetSubtype="2" fill="hold" grpId="0" nodeType="afterEffect">
                                  <p:stCondLst>
                                    <p:cond delay="0"/>
                                  </p:stCondLst>
                                  <p:childTnLst>
                                    <p:set>
                                      <p:cBhvr>
                                        <p:cTn id="12" dur="1" fill="hold">
                                          <p:stCondLst>
                                            <p:cond delay="0"/>
                                          </p:stCondLst>
                                        </p:cTn>
                                        <p:tgtEl>
                                          <p:spTgt spid="78851"/>
                                        </p:tgtEl>
                                        <p:attrNameLst>
                                          <p:attrName>style.visibility</p:attrName>
                                        </p:attrNameLst>
                                      </p:cBhvr>
                                      <p:to>
                                        <p:strVal val="visible"/>
                                      </p:to>
                                    </p:set>
                                    <p:anim calcmode="lin" valueType="num">
                                      <p:cBhvr additive="base">
                                        <p:cTn id="13" dur="5000" fill="hold"/>
                                        <p:tgtEl>
                                          <p:spTgt spid="78851"/>
                                        </p:tgtEl>
                                        <p:attrNameLst>
                                          <p:attrName>ppt_x</p:attrName>
                                        </p:attrNameLst>
                                      </p:cBhvr>
                                      <p:tavLst>
                                        <p:tav tm="0">
                                          <p:val>
                                            <p:strVal val="1+#ppt_w/2"/>
                                          </p:val>
                                        </p:tav>
                                        <p:tav tm="100000">
                                          <p:val>
                                            <p:strVal val="#ppt_x"/>
                                          </p:val>
                                        </p:tav>
                                      </p:tavLst>
                                    </p:anim>
                                    <p:anim calcmode="lin" valueType="num">
                                      <p:cBhvr additive="base">
                                        <p:cTn id="14" dur="5000" fill="hold"/>
                                        <p:tgtEl>
                                          <p:spTgt spid="78851"/>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7620"/>
                            </p:stCondLst>
                            <p:childTnLst>
                              <p:par>
                                <p:cTn id="16" presetID="2" presetClass="entr" presetSubtype="2" fill="hold" grpId="0" nodeType="afterEffect">
                                  <p:stCondLst>
                                    <p:cond delay="1500"/>
                                  </p:stCondLst>
                                  <p:childTnLst>
                                    <p:set>
                                      <p:cBhvr>
                                        <p:cTn id="17" dur="1" fill="hold">
                                          <p:stCondLst>
                                            <p:cond delay="0"/>
                                          </p:stCondLst>
                                        </p:cTn>
                                        <p:tgtEl>
                                          <p:spTgt spid="78854"/>
                                        </p:tgtEl>
                                        <p:attrNameLst>
                                          <p:attrName>style.visibility</p:attrName>
                                        </p:attrNameLst>
                                      </p:cBhvr>
                                      <p:to>
                                        <p:strVal val="visible"/>
                                      </p:to>
                                    </p:set>
                                    <p:anim calcmode="lin" valueType="num">
                                      <p:cBhvr additive="base">
                                        <p:cTn id="18" dur="5000" fill="hold"/>
                                        <p:tgtEl>
                                          <p:spTgt spid="78854"/>
                                        </p:tgtEl>
                                        <p:attrNameLst>
                                          <p:attrName>ppt_x</p:attrName>
                                        </p:attrNameLst>
                                      </p:cBhvr>
                                      <p:tavLst>
                                        <p:tav tm="0">
                                          <p:val>
                                            <p:strVal val="1+#ppt_w/2"/>
                                          </p:val>
                                        </p:tav>
                                        <p:tav tm="100000">
                                          <p:val>
                                            <p:strVal val="#ppt_x"/>
                                          </p:val>
                                        </p:tav>
                                      </p:tavLst>
                                    </p:anim>
                                    <p:anim calcmode="lin" valueType="num">
                                      <p:cBhvr additive="base">
                                        <p:cTn id="19" dur="5000" fill="hold"/>
                                        <p:tgtEl>
                                          <p:spTgt spid="7885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4120"/>
                            </p:stCondLst>
                            <p:childTnLst>
                              <p:par>
                                <p:cTn id="21" presetID="2" presetClass="entr" presetSubtype="2" fill="hold" grpId="0" nodeType="afterEffect">
                                  <p:stCondLst>
                                    <p:cond delay="1500"/>
                                  </p:stCondLst>
                                  <p:childTnLst>
                                    <p:set>
                                      <p:cBhvr>
                                        <p:cTn id="22" dur="1" fill="hold">
                                          <p:stCondLst>
                                            <p:cond delay="0"/>
                                          </p:stCondLst>
                                        </p:cTn>
                                        <p:tgtEl>
                                          <p:spTgt spid="78858"/>
                                        </p:tgtEl>
                                        <p:attrNameLst>
                                          <p:attrName>style.visibility</p:attrName>
                                        </p:attrNameLst>
                                      </p:cBhvr>
                                      <p:to>
                                        <p:strVal val="visible"/>
                                      </p:to>
                                    </p:set>
                                    <p:anim calcmode="lin" valueType="num">
                                      <p:cBhvr additive="base">
                                        <p:cTn id="23" dur="5000" fill="hold"/>
                                        <p:tgtEl>
                                          <p:spTgt spid="78858"/>
                                        </p:tgtEl>
                                        <p:attrNameLst>
                                          <p:attrName>ppt_x</p:attrName>
                                        </p:attrNameLst>
                                      </p:cBhvr>
                                      <p:tavLst>
                                        <p:tav tm="0">
                                          <p:val>
                                            <p:strVal val="1+#ppt_w/2"/>
                                          </p:val>
                                        </p:tav>
                                        <p:tav tm="100000">
                                          <p:val>
                                            <p:strVal val="#ppt_x"/>
                                          </p:val>
                                        </p:tav>
                                      </p:tavLst>
                                    </p:anim>
                                    <p:anim calcmode="lin" valueType="num">
                                      <p:cBhvr additive="base">
                                        <p:cTn id="24" dur="5000" fill="hold"/>
                                        <p:tgtEl>
                                          <p:spTgt spid="78858"/>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0620"/>
                            </p:stCondLst>
                            <p:childTnLst>
                              <p:par>
                                <p:cTn id="26" presetID="2" presetClass="entr" presetSubtype="2" fill="hold" grpId="0" nodeType="afterEffect">
                                  <p:stCondLst>
                                    <p:cond delay="1500"/>
                                  </p:stCondLst>
                                  <p:childTnLst>
                                    <p:set>
                                      <p:cBhvr>
                                        <p:cTn id="27" dur="1" fill="hold">
                                          <p:stCondLst>
                                            <p:cond delay="0"/>
                                          </p:stCondLst>
                                        </p:cTn>
                                        <p:tgtEl>
                                          <p:spTgt spid="78855"/>
                                        </p:tgtEl>
                                        <p:attrNameLst>
                                          <p:attrName>style.visibility</p:attrName>
                                        </p:attrNameLst>
                                      </p:cBhvr>
                                      <p:to>
                                        <p:strVal val="visible"/>
                                      </p:to>
                                    </p:set>
                                    <p:anim calcmode="lin" valueType="num">
                                      <p:cBhvr additive="base">
                                        <p:cTn id="28" dur="5000" fill="hold"/>
                                        <p:tgtEl>
                                          <p:spTgt spid="78855"/>
                                        </p:tgtEl>
                                        <p:attrNameLst>
                                          <p:attrName>ppt_x</p:attrName>
                                        </p:attrNameLst>
                                      </p:cBhvr>
                                      <p:tavLst>
                                        <p:tav tm="0">
                                          <p:val>
                                            <p:strVal val="1+#ppt_w/2"/>
                                          </p:val>
                                        </p:tav>
                                        <p:tav tm="100000">
                                          <p:val>
                                            <p:strVal val="#ppt_x"/>
                                          </p:val>
                                        </p:tav>
                                      </p:tavLst>
                                    </p:anim>
                                    <p:anim calcmode="lin" valueType="num">
                                      <p:cBhvr additive="base">
                                        <p:cTn id="29" dur="5000" fill="hold"/>
                                        <p:tgtEl>
                                          <p:spTgt spid="78855"/>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7120"/>
                            </p:stCondLst>
                            <p:childTnLst>
                              <p:par>
                                <p:cTn id="31" presetID="2" presetClass="entr" presetSubtype="2" fill="hold" grpId="0" nodeType="afterEffect">
                                  <p:stCondLst>
                                    <p:cond delay="1500"/>
                                  </p:stCondLst>
                                  <p:childTnLst>
                                    <p:set>
                                      <p:cBhvr>
                                        <p:cTn id="32" dur="1" fill="hold">
                                          <p:stCondLst>
                                            <p:cond delay="0"/>
                                          </p:stCondLst>
                                        </p:cTn>
                                        <p:tgtEl>
                                          <p:spTgt spid="78856"/>
                                        </p:tgtEl>
                                        <p:attrNameLst>
                                          <p:attrName>style.visibility</p:attrName>
                                        </p:attrNameLst>
                                      </p:cBhvr>
                                      <p:to>
                                        <p:strVal val="visible"/>
                                      </p:to>
                                    </p:set>
                                    <p:anim calcmode="lin" valueType="num">
                                      <p:cBhvr additive="base">
                                        <p:cTn id="33" dur="5000" fill="hold"/>
                                        <p:tgtEl>
                                          <p:spTgt spid="78856"/>
                                        </p:tgtEl>
                                        <p:attrNameLst>
                                          <p:attrName>ppt_x</p:attrName>
                                        </p:attrNameLst>
                                      </p:cBhvr>
                                      <p:tavLst>
                                        <p:tav tm="0">
                                          <p:val>
                                            <p:strVal val="1+#ppt_w/2"/>
                                          </p:val>
                                        </p:tav>
                                        <p:tav tm="100000">
                                          <p:val>
                                            <p:strVal val="#ppt_x"/>
                                          </p:val>
                                        </p:tav>
                                      </p:tavLst>
                                    </p:anim>
                                    <p:anim calcmode="lin" valueType="num">
                                      <p:cBhvr additive="base">
                                        <p:cTn id="34" dur="5000" fill="hold"/>
                                        <p:tgtEl>
                                          <p:spTgt spid="78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autoUpdateAnimBg="0"/>
      <p:bldP spid="78854" grpId="0"/>
      <p:bldP spid="78855" grpId="0"/>
      <p:bldP spid="78856" grpId="0"/>
      <p:bldP spid="7885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Supporting sentences</a:t>
            </a:r>
          </a:p>
        </p:txBody>
      </p:sp>
      <p:sp>
        <p:nvSpPr>
          <p:cNvPr id="3" name="Content Placeholder 2"/>
          <p:cNvSpPr>
            <a:spLocks noGrp="1"/>
          </p:cNvSpPr>
          <p:nvPr>
            <p:ph idx="1"/>
          </p:nvPr>
        </p:nvSpPr>
        <p:spPr/>
        <p:txBody>
          <a:bodyPr>
            <a:normAutofit fontScale="85000" lnSpcReduction="20000"/>
          </a:bodyPr>
          <a:lstStyle/>
          <a:p>
            <a:r>
              <a:rPr lang="en-US" dirty="0"/>
              <a:t>Develop, explain and support the main idea of the paragraph. </a:t>
            </a:r>
          </a:p>
          <a:p>
            <a:r>
              <a:rPr lang="en-US" dirty="0"/>
              <a:t>They come after the topic sentence</a:t>
            </a:r>
          </a:p>
          <a:p>
            <a:r>
              <a:rPr lang="en-US" dirty="0"/>
              <a:t>They make up the body of the paragraph</a:t>
            </a:r>
          </a:p>
          <a:p>
            <a:r>
              <a:rPr lang="en-US" dirty="0"/>
              <a:t>They give details and support the main idea</a:t>
            </a:r>
          </a:p>
          <a:p>
            <a:r>
              <a:rPr lang="en-US" dirty="0"/>
              <a:t>Give supporting facts, details, and examples</a:t>
            </a:r>
          </a:p>
          <a:p>
            <a:r>
              <a:rPr lang="en-US" dirty="0"/>
              <a:t>Contains facts, examples and details. </a:t>
            </a:r>
          </a:p>
          <a:p>
            <a:r>
              <a:rPr lang="en-US" dirty="0"/>
              <a:t>Explains why the main idea it’s true. </a:t>
            </a:r>
          </a:p>
          <a:p>
            <a:r>
              <a:rPr lang="en-US" dirty="0"/>
              <a:t>Forms of Supporting Sentences</a:t>
            </a:r>
          </a:p>
          <a:p>
            <a:pPr lvl="1"/>
            <a:r>
              <a:rPr lang="en-US" dirty="0"/>
              <a:t>Major Supporting Sentence</a:t>
            </a:r>
          </a:p>
          <a:p>
            <a:pPr lvl="1"/>
            <a:r>
              <a:rPr lang="en-US" dirty="0"/>
              <a:t>Minor Supporting Sentence</a:t>
            </a:r>
          </a:p>
        </p:txBody>
      </p:sp>
    </p:spTree>
    <p:extLst>
      <p:ext uri="{BB962C8B-B14F-4D97-AF65-F5344CB8AC3E}">
        <p14:creationId xmlns:p14="http://schemas.microsoft.com/office/powerpoint/2010/main" val="1482925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a:t>
            </a:r>
            <a:r>
              <a:rPr lang="en-US"/>
              <a:t>Supporting Sentence (</a:t>
            </a:r>
            <a:r>
              <a:rPr lang="en-US" dirty="0" err="1"/>
              <a:t>MaSS</a:t>
            </a:r>
            <a:r>
              <a:rPr lang="en-US" dirty="0"/>
              <a:t>)  (2)</a:t>
            </a:r>
          </a:p>
        </p:txBody>
      </p:sp>
      <p:sp>
        <p:nvSpPr>
          <p:cNvPr id="3" name="Content Placeholder 2"/>
          <p:cNvSpPr>
            <a:spLocks noGrp="1"/>
          </p:cNvSpPr>
          <p:nvPr>
            <p:ph idx="1"/>
          </p:nvPr>
        </p:nvSpPr>
        <p:spPr>
          <a:xfrm>
            <a:off x="457200" y="1600200"/>
            <a:ext cx="8229600" cy="4931229"/>
          </a:xfrm>
        </p:spPr>
        <p:txBody>
          <a:bodyPr>
            <a:normAutofit/>
          </a:bodyPr>
          <a:lstStyle/>
          <a:p>
            <a:pPr algn="just"/>
            <a:r>
              <a:rPr lang="en-US" sz="2800" dirty="0"/>
              <a:t>This is the sentence that directly develop the topic sentence. NB: There can be more than one major supporting sentences in a paragraph.</a:t>
            </a:r>
          </a:p>
          <a:p>
            <a:pPr marL="385763" indent="-385763" algn="just">
              <a:buAutoNum type="arabicPeriod"/>
            </a:pPr>
            <a:r>
              <a:rPr lang="en-US" sz="2800" dirty="0">
                <a:solidFill>
                  <a:srgbClr val="FF0000"/>
                </a:solidFill>
              </a:rPr>
              <a:t>I am pursuing higher education for a number of reasons. </a:t>
            </a:r>
          </a:p>
          <a:p>
            <a:pPr marL="385763" indent="-385763" algn="just">
              <a:buAutoNum type="arabicPeriod"/>
            </a:pPr>
            <a:r>
              <a:rPr lang="en-US" sz="2800" dirty="0">
                <a:solidFill>
                  <a:srgbClr val="0070C0"/>
                </a:solidFill>
              </a:rPr>
              <a:t>One, I want to obtain a good first degree in my area of study so that I can further to become the professor I have conceived to be. </a:t>
            </a:r>
          </a:p>
          <a:p>
            <a:pPr marL="0" indent="0" algn="just">
              <a:buNone/>
            </a:pPr>
            <a:r>
              <a:rPr lang="en-US" sz="2800" dirty="0">
                <a:solidFill>
                  <a:srgbClr val="0070C0"/>
                </a:solidFill>
              </a:rPr>
              <a:t>Sentence 1: Topic Sentence</a:t>
            </a:r>
          </a:p>
          <a:p>
            <a:pPr marL="0" indent="0" algn="just">
              <a:buNone/>
            </a:pPr>
            <a:r>
              <a:rPr lang="en-US" sz="2800" dirty="0">
                <a:solidFill>
                  <a:srgbClr val="0070C0"/>
                </a:solidFill>
              </a:rPr>
              <a:t>Sentence 2: Major supporting Sentence</a:t>
            </a:r>
          </a:p>
        </p:txBody>
      </p:sp>
    </p:spTree>
    <p:extLst>
      <p:ext uri="{BB962C8B-B14F-4D97-AF65-F5344CB8AC3E}">
        <p14:creationId xmlns:p14="http://schemas.microsoft.com/office/powerpoint/2010/main" val="2176882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Minor Supporting sentence (</a:t>
            </a:r>
            <a:r>
              <a:rPr lang="en-US" dirty="0" err="1"/>
              <a:t>MiSS</a:t>
            </a:r>
            <a:r>
              <a:rPr lang="en-US" dirty="0"/>
              <a:t>)	(3)</a:t>
            </a:r>
          </a:p>
        </p:txBody>
      </p:sp>
      <p:sp>
        <p:nvSpPr>
          <p:cNvPr id="3" name="Content Placeholder 2"/>
          <p:cNvSpPr>
            <a:spLocks noGrp="1"/>
          </p:cNvSpPr>
          <p:nvPr>
            <p:ph idx="1"/>
          </p:nvPr>
        </p:nvSpPr>
        <p:spPr>
          <a:xfrm>
            <a:off x="348176" y="1881051"/>
            <a:ext cx="8482818" cy="4767943"/>
          </a:xfrm>
        </p:spPr>
        <p:txBody>
          <a:bodyPr>
            <a:normAutofit fontScale="70000" lnSpcReduction="20000"/>
          </a:bodyPr>
          <a:lstStyle/>
          <a:p>
            <a:pPr algn="just"/>
            <a:r>
              <a:rPr lang="en-US" sz="3400" dirty="0"/>
              <a:t>It </a:t>
            </a:r>
            <a:r>
              <a:rPr lang="en-US" sz="3400" dirty="0">
                <a:solidFill>
                  <a:srgbClr val="FF0000"/>
                </a:solidFill>
              </a:rPr>
              <a:t>indirectly</a:t>
            </a:r>
            <a:r>
              <a:rPr lang="en-US" sz="3400" dirty="0"/>
              <a:t> develops the topic sentence BUT </a:t>
            </a:r>
            <a:r>
              <a:rPr lang="en-US" sz="3400" dirty="0">
                <a:solidFill>
                  <a:srgbClr val="C00000"/>
                </a:solidFill>
              </a:rPr>
              <a:t>directly</a:t>
            </a:r>
            <a:r>
              <a:rPr lang="en-US" sz="3400" dirty="0"/>
              <a:t> develops the major supporting sentence. NB: There can be more than one </a:t>
            </a:r>
            <a:r>
              <a:rPr lang="en-US" sz="3400" dirty="0" err="1"/>
              <a:t>MiSS</a:t>
            </a:r>
            <a:r>
              <a:rPr lang="en-US" sz="3400" dirty="0"/>
              <a:t> to a </a:t>
            </a:r>
            <a:r>
              <a:rPr lang="en-US" sz="3400" dirty="0" err="1"/>
              <a:t>MaSS.</a:t>
            </a:r>
            <a:endParaRPr lang="en-US" sz="3400" dirty="0"/>
          </a:p>
          <a:p>
            <a:r>
              <a:rPr lang="en-US" dirty="0"/>
              <a:t>………………………………………………………………………………………………………….</a:t>
            </a:r>
          </a:p>
          <a:p>
            <a:pPr marL="0" indent="0" algn="just">
              <a:buNone/>
            </a:pPr>
            <a:r>
              <a:rPr lang="en-US" sz="3400" dirty="0">
                <a:solidFill>
                  <a:srgbClr val="FF0000"/>
                </a:solidFill>
              </a:rPr>
              <a:t>1. I am pursuing higher education for a number of reasons. 2. </a:t>
            </a:r>
            <a:r>
              <a:rPr lang="en-US" sz="3400" dirty="0">
                <a:solidFill>
                  <a:srgbClr val="0070C0"/>
                </a:solidFill>
              </a:rPr>
              <a:t>One, I want to obtain a good first degree in my area of study so that I can further to become the professor I have conceived to be. 3. </a:t>
            </a:r>
            <a:r>
              <a:rPr lang="en-US" sz="3400" dirty="0">
                <a:solidFill>
                  <a:srgbClr val="00B050"/>
                </a:solidFill>
              </a:rPr>
              <a:t>I want to be an internationally acclaimed practicing academic nurse/professor in pediatrics. 4. In fact, I conceived this vision when I was made to act as a nurse in a sketch at class five. </a:t>
            </a:r>
          </a:p>
          <a:p>
            <a:pPr marL="0" indent="0" algn="just">
              <a:buNone/>
            </a:pPr>
            <a:r>
              <a:rPr lang="en-US" sz="3400" dirty="0">
                <a:solidFill>
                  <a:srgbClr val="00B050"/>
                </a:solidFill>
              </a:rPr>
              <a:t>Sentence 1: Topic sentence</a:t>
            </a:r>
          </a:p>
          <a:p>
            <a:pPr marL="0" indent="0" algn="just">
              <a:buNone/>
            </a:pPr>
            <a:r>
              <a:rPr lang="en-US" sz="3400" dirty="0">
                <a:solidFill>
                  <a:srgbClr val="00B050"/>
                </a:solidFill>
              </a:rPr>
              <a:t>Sentence 2: Major supporting Sentence</a:t>
            </a:r>
          </a:p>
          <a:p>
            <a:pPr marL="0" indent="0" algn="just">
              <a:buNone/>
            </a:pPr>
            <a:r>
              <a:rPr lang="en-US" sz="3400" dirty="0">
                <a:solidFill>
                  <a:srgbClr val="00B050"/>
                </a:solidFill>
              </a:rPr>
              <a:t>Sentence 3: 1</a:t>
            </a:r>
            <a:r>
              <a:rPr lang="en-US" sz="3400" baseline="30000" dirty="0">
                <a:solidFill>
                  <a:srgbClr val="00B050"/>
                </a:solidFill>
              </a:rPr>
              <a:t>st</a:t>
            </a:r>
            <a:r>
              <a:rPr lang="en-US" sz="3400" dirty="0">
                <a:solidFill>
                  <a:srgbClr val="00B050"/>
                </a:solidFill>
              </a:rPr>
              <a:t> Minor Supporting Sentence to Sentence 2</a:t>
            </a:r>
          </a:p>
          <a:p>
            <a:pPr marL="0" indent="0" algn="just">
              <a:buNone/>
            </a:pPr>
            <a:r>
              <a:rPr lang="en-US" sz="3400" dirty="0">
                <a:solidFill>
                  <a:srgbClr val="00B050"/>
                </a:solidFill>
              </a:rPr>
              <a:t>Sentence 4: 2</a:t>
            </a:r>
            <a:r>
              <a:rPr lang="en-US" sz="3400" baseline="30000" dirty="0">
                <a:solidFill>
                  <a:srgbClr val="00B050"/>
                </a:solidFill>
              </a:rPr>
              <a:t>nd</a:t>
            </a:r>
            <a:r>
              <a:rPr lang="en-US" sz="3400" dirty="0">
                <a:solidFill>
                  <a:srgbClr val="00B050"/>
                </a:solidFill>
              </a:rPr>
              <a:t> Minor Supporting sentence to sentence 2</a:t>
            </a:r>
          </a:p>
          <a:p>
            <a:endParaRPr lang="en-US" dirty="0"/>
          </a:p>
        </p:txBody>
      </p:sp>
    </p:spTree>
    <p:extLst>
      <p:ext uri="{BB962C8B-B14F-4D97-AF65-F5344CB8AC3E}">
        <p14:creationId xmlns:p14="http://schemas.microsoft.com/office/powerpoint/2010/main" val="964056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Concluding sentence 	(4)</a:t>
            </a:r>
          </a:p>
        </p:txBody>
      </p:sp>
      <p:sp>
        <p:nvSpPr>
          <p:cNvPr id="3" name="Content Placeholder 2"/>
          <p:cNvSpPr>
            <a:spLocks noGrp="1"/>
          </p:cNvSpPr>
          <p:nvPr>
            <p:ph idx="1"/>
          </p:nvPr>
        </p:nvSpPr>
        <p:spPr>
          <a:xfrm>
            <a:off x="457200" y="1600200"/>
            <a:ext cx="8229600" cy="4983480"/>
          </a:xfrm>
        </p:spPr>
        <p:txBody>
          <a:bodyPr>
            <a:normAutofit/>
          </a:bodyPr>
          <a:lstStyle/>
          <a:p>
            <a:pPr algn="just"/>
            <a:r>
              <a:rPr lang="en-US" dirty="0"/>
              <a:t>The concluding sentence mostly is the last sentence in a paragraph. It’s optional… </a:t>
            </a:r>
            <a:r>
              <a:rPr lang="en-US" dirty="0">
                <a:solidFill>
                  <a:srgbClr val="FF0000"/>
                </a:solidFill>
              </a:rPr>
              <a:t>but</a:t>
            </a:r>
            <a:r>
              <a:rPr lang="en-US" dirty="0"/>
              <a:t> good to have one. </a:t>
            </a:r>
          </a:p>
          <a:p>
            <a:pPr algn="just"/>
            <a:r>
              <a:rPr lang="en-US" dirty="0"/>
              <a:t>It..</a:t>
            </a:r>
          </a:p>
          <a:p>
            <a:pPr marL="385763" indent="-385763" algn="just">
              <a:buAutoNum type="arabicPeriod"/>
            </a:pPr>
            <a:r>
              <a:rPr lang="en-US" dirty="0"/>
              <a:t>re-states the topic sentence in a paragraph</a:t>
            </a:r>
          </a:p>
          <a:p>
            <a:pPr marL="385763" indent="-385763" algn="just">
              <a:buAutoNum type="arabicPeriod"/>
            </a:pPr>
            <a:r>
              <a:rPr lang="en-US" dirty="0"/>
              <a:t>summarizes the main views in the body pf the paragraph</a:t>
            </a:r>
          </a:p>
          <a:p>
            <a:pPr marL="385763" indent="-385763" algn="just">
              <a:buAutoNum type="arabicPeriod"/>
            </a:pPr>
            <a:r>
              <a:rPr lang="en-US" dirty="0"/>
              <a:t>may give writer’s final remark on a topic sentence</a:t>
            </a:r>
          </a:p>
          <a:p>
            <a:pPr marL="385763" indent="-385763">
              <a:buAutoNum type="arabicPeriod"/>
            </a:pPr>
            <a:endParaRPr lang="en-US" dirty="0"/>
          </a:p>
        </p:txBody>
      </p:sp>
    </p:spTree>
    <p:extLst>
      <p:ext uri="{BB962C8B-B14F-4D97-AF65-F5344CB8AC3E}">
        <p14:creationId xmlns:p14="http://schemas.microsoft.com/office/powerpoint/2010/main" val="3384520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Transitional sentence (5)</a:t>
            </a:r>
          </a:p>
        </p:txBody>
      </p:sp>
      <p:sp>
        <p:nvSpPr>
          <p:cNvPr id="3" name="Content Placeholder 2"/>
          <p:cNvSpPr>
            <a:spLocks noGrp="1"/>
          </p:cNvSpPr>
          <p:nvPr>
            <p:ph idx="1"/>
          </p:nvPr>
        </p:nvSpPr>
        <p:spPr/>
        <p:txBody>
          <a:bodyPr>
            <a:normAutofit lnSpcReduction="10000"/>
          </a:bodyPr>
          <a:lstStyle/>
          <a:p>
            <a:pPr algn="just"/>
            <a:r>
              <a:rPr lang="en-US" sz="3600" dirty="0"/>
              <a:t>It announces the ‘coming’ of the subsequent paragraph. It’s optional.</a:t>
            </a:r>
          </a:p>
          <a:p>
            <a:pPr algn="just"/>
            <a:r>
              <a:rPr lang="en-US" sz="3600" dirty="0"/>
              <a:t>The last sentence of a paragraph (instead of closing sentence) </a:t>
            </a:r>
          </a:p>
          <a:p>
            <a:pPr algn="just"/>
            <a:r>
              <a:rPr lang="en-US" sz="3600" dirty="0"/>
              <a:t>Closes one topic while leading into the next</a:t>
            </a:r>
          </a:p>
          <a:p>
            <a:pPr algn="just"/>
            <a:r>
              <a:rPr lang="en-US" sz="3600" dirty="0"/>
              <a:t>Summarize main idea of paragraph and hint at topic for next one</a:t>
            </a:r>
          </a:p>
        </p:txBody>
      </p:sp>
    </p:spTree>
    <p:extLst>
      <p:ext uri="{BB962C8B-B14F-4D97-AF65-F5344CB8AC3E}">
        <p14:creationId xmlns:p14="http://schemas.microsoft.com/office/powerpoint/2010/main" val="1185160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869" y="1131094"/>
            <a:ext cx="7886700" cy="4632264"/>
          </a:xfrm>
        </p:spPr>
        <p:txBody>
          <a:bodyPr>
            <a:normAutofit/>
          </a:bodyPr>
          <a:lstStyle/>
          <a:p>
            <a:pPr algn="ctr"/>
            <a:r>
              <a:rPr lang="en-US" sz="6600" dirty="0">
                <a:solidFill>
                  <a:srgbClr val="0070C0"/>
                </a:solidFill>
              </a:rPr>
              <a:t>Paragraph Analysis </a:t>
            </a:r>
          </a:p>
        </p:txBody>
      </p:sp>
    </p:spTree>
    <p:extLst>
      <p:ext uri="{BB962C8B-B14F-4D97-AF65-F5344CB8AC3E}">
        <p14:creationId xmlns:p14="http://schemas.microsoft.com/office/powerpoint/2010/main" val="2105683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99022"/>
            <a:ext cx="7221828" cy="1790700"/>
          </a:xfrm>
        </p:spPr>
        <p:txBody>
          <a:bodyPr/>
          <a:lstStyle/>
          <a:p>
            <a:endParaRPr lang="en-US"/>
          </a:p>
        </p:txBody>
      </p:sp>
      <p:sp>
        <p:nvSpPr>
          <p:cNvPr id="4" name="Rectangle 3"/>
          <p:cNvSpPr/>
          <p:nvPr/>
        </p:nvSpPr>
        <p:spPr>
          <a:xfrm>
            <a:off x="197428" y="929987"/>
            <a:ext cx="8780318" cy="4933530"/>
          </a:xfrm>
          <a:prstGeom prst="rect">
            <a:avLst/>
          </a:prstGeom>
        </p:spPr>
        <p:txBody>
          <a:bodyPr wrap="square">
            <a:spAutoFit/>
          </a:bodyPr>
          <a:lstStyle/>
          <a:p>
            <a:pPr algn="just">
              <a:lnSpc>
                <a:spcPct val="107000"/>
              </a:lnSpc>
              <a:spcAft>
                <a:spcPts val="600"/>
              </a:spcAft>
            </a:pPr>
            <a:r>
              <a:rPr lang="en-US" sz="2100" baseline="30000" dirty="0">
                <a:latin typeface="Calibri" panose="020F0502020204030204" pitchFamily="34" charset="0"/>
                <a:ea typeface="Calibri" panose="020F0502020204030204" pitchFamily="34" charset="0"/>
                <a:cs typeface="Times New Roman" panose="02020603050405020304" pitchFamily="18" charset="0"/>
              </a:rPr>
              <a:t>1</a:t>
            </a:r>
            <a:r>
              <a:rPr lang="en-US" sz="2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PERIOD BETWEEN 1972 AND 1982 WAS THE DARKEST IN GHANA’S POST-INDEPENDENCE HISTORY. </a:t>
            </a:r>
            <a:r>
              <a:rPr lang="en-US" sz="2100" baseline="30000" dirty="0">
                <a:latin typeface="Calibri" panose="020F0502020204030204" pitchFamily="34" charset="0"/>
                <a:ea typeface="Calibri" panose="020F0502020204030204" pitchFamily="34" charset="0"/>
                <a:cs typeface="Times New Roman" panose="02020603050405020304" pitchFamily="18" charset="0"/>
              </a:rPr>
              <a:t>2</a:t>
            </a:r>
            <a:r>
              <a:rPr lang="en-US" sz="21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First, it was characterized by political instability</a:t>
            </a:r>
            <a:r>
              <a:rPr lang="en-US" sz="2100" dirty="0">
                <a:solidFill>
                  <a:srgbClr val="FFC000"/>
                </a:solidFill>
                <a:latin typeface="Calibri" panose="020F0502020204030204" pitchFamily="34" charset="0"/>
                <a:ea typeface="Calibri" panose="020F0502020204030204" pitchFamily="34" charset="0"/>
                <a:cs typeface="Times New Roman" panose="02020603050405020304" pitchFamily="18" charset="0"/>
              </a:rPr>
              <a:t>. </a:t>
            </a:r>
            <a:r>
              <a:rPr lang="en-US" sz="2100" baseline="30000" dirty="0">
                <a:latin typeface="Calibri" panose="020F0502020204030204" pitchFamily="34" charset="0"/>
                <a:ea typeface="Calibri" panose="020F0502020204030204" pitchFamily="34" charset="0"/>
                <a:cs typeface="Times New Roman" panose="02020603050405020304" pitchFamily="18" charset="0"/>
              </a:rPr>
              <a:t>3</a:t>
            </a:r>
            <a:r>
              <a:rPr lang="en-US" sz="21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There were as many as five change of government within this period –N. R. C. (1972), S. M. C. I (1975), S. M. C. II (1978), A. F. R. C. (1979), P. N. P. (1979), P. N. D. C. (1981).</a:t>
            </a:r>
            <a:r>
              <a:rPr lang="en-US" sz="2100" dirty="0">
                <a:solidFill>
                  <a:srgbClr val="FFC000"/>
                </a:solidFill>
                <a:latin typeface="Calibri" panose="020F0502020204030204" pitchFamily="34" charset="0"/>
                <a:ea typeface="Calibri" panose="020F0502020204030204" pitchFamily="34" charset="0"/>
                <a:cs typeface="Times New Roman" panose="02020603050405020304" pitchFamily="18" charset="0"/>
              </a:rPr>
              <a:t> </a:t>
            </a:r>
            <a:r>
              <a:rPr lang="en-US" sz="2100" baseline="30000" dirty="0">
                <a:latin typeface="Calibri" panose="020F0502020204030204" pitchFamily="34" charset="0"/>
                <a:ea typeface="Calibri" panose="020F0502020204030204" pitchFamily="34" charset="0"/>
                <a:cs typeface="Times New Roman" panose="02020603050405020304" pitchFamily="18" charset="0"/>
              </a:rPr>
              <a:t>4</a:t>
            </a:r>
            <a:r>
              <a:rPr lang="en-US" sz="21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In addition, political rulership changed frequently between different forms of military dictatorship and totalitarianism and liberal democracy.</a:t>
            </a:r>
            <a:r>
              <a:rPr lang="en-US" sz="2100" dirty="0">
                <a:latin typeface="Calibri" panose="020F0502020204030204" pitchFamily="34" charset="0"/>
                <a:ea typeface="Calibri" panose="020F0502020204030204" pitchFamily="34" charset="0"/>
                <a:cs typeface="Times New Roman" panose="02020603050405020304" pitchFamily="18" charset="0"/>
              </a:rPr>
              <a:t> </a:t>
            </a:r>
            <a:r>
              <a:rPr lang="en-US" sz="2100" baseline="30000" dirty="0">
                <a:latin typeface="Calibri" panose="020F0502020204030204" pitchFamily="34" charset="0"/>
                <a:ea typeface="Calibri" panose="020F0502020204030204" pitchFamily="34" charset="0"/>
                <a:cs typeface="Times New Roman" panose="02020603050405020304" pitchFamily="18" charset="0"/>
              </a:rPr>
              <a:t>5</a:t>
            </a:r>
            <a:r>
              <a:rPr lang="en-US" sz="21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The economy of the country suffered a heavy setback during this period</a:t>
            </a:r>
            <a:r>
              <a:rPr lang="en-US" sz="21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 </a:t>
            </a:r>
            <a:r>
              <a:rPr lang="en-US" sz="2100" b="1" baseline="30000" dirty="0">
                <a:latin typeface="Calibri" panose="020F0502020204030204" pitchFamily="34" charset="0"/>
                <a:ea typeface="Calibri" panose="020F0502020204030204" pitchFamily="34" charset="0"/>
                <a:cs typeface="Times New Roman" panose="02020603050405020304" pitchFamily="18" charset="0"/>
              </a:rPr>
              <a:t>6</a:t>
            </a:r>
            <a:r>
              <a:rPr lang="en-US" sz="21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Inflation was higher than it had ever been. </a:t>
            </a:r>
            <a:r>
              <a:rPr lang="en-US" sz="2100" b="1" baseline="30000" dirty="0">
                <a:latin typeface="Calibri" panose="020F0502020204030204" pitchFamily="34" charset="0"/>
                <a:ea typeface="Calibri" panose="020F0502020204030204" pitchFamily="34" charset="0"/>
                <a:cs typeface="Times New Roman" panose="02020603050405020304" pitchFamily="18" charset="0"/>
              </a:rPr>
              <a:t>7</a:t>
            </a:r>
            <a:r>
              <a:rPr lang="en-US" sz="21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Per capita income was lowest, and there was a serious scarcity of everyday essential commodities. </a:t>
            </a:r>
            <a:r>
              <a:rPr lang="en-US" sz="2100" b="1" baseline="30000" dirty="0">
                <a:latin typeface="Calibri" panose="020F0502020204030204" pitchFamily="34" charset="0"/>
                <a:ea typeface="Calibri" panose="020F0502020204030204" pitchFamily="34" charset="0"/>
                <a:cs typeface="Times New Roman" panose="02020603050405020304" pitchFamily="18" charset="0"/>
              </a:rPr>
              <a:t>8</a:t>
            </a:r>
            <a:r>
              <a:rPr lang="en-US" sz="21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Further, economic malpractice reached an alarming height. </a:t>
            </a:r>
            <a:r>
              <a:rPr lang="en-US" sz="2100" b="1" baseline="30000" dirty="0">
                <a:latin typeface="Calibri" panose="020F0502020204030204" pitchFamily="34" charset="0"/>
                <a:ea typeface="Calibri" panose="020F0502020204030204" pitchFamily="34" charset="0"/>
                <a:cs typeface="Times New Roman" panose="02020603050405020304" pitchFamily="18" charset="0"/>
              </a:rPr>
              <a:t>9</a:t>
            </a:r>
            <a:r>
              <a:rPr lang="en-US" sz="21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The depression of the period was manifested at the social level also.</a:t>
            </a:r>
            <a:r>
              <a:rPr lang="en-US" sz="2100" dirty="0">
                <a:latin typeface="Calibri" panose="020F0502020204030204" pitchFamily="34" charset="0"/>
                <a:ea typeface="Calibri" panose="020F0502020204030204" pitchFamily="34" charset="0"/>
                <a:cs typeface="Times New Roman" panose="02020603050405020304" pitchFamily="18" charset="0"/>
              </a:rPr>
              <a:t> </a:t>
            </a:r>
            <a:r>
              <a:rPr lang="en-US" sz="2100" baseline="30000" dirty="0">
                <a:latin typeface="Calibri" panose="020F0502020204030204" pitchFamily="34" charset="0"/>
                <a:ea typeface="Calibri" panose="020F0502020204030204" pitchFamily="34" charset="0"/>
                <a:cs typeface="Times New Roman" panose="02020603050405020304" pitchFamily="18" charset="0"/>
              </a:rPr>
              <a:t>10</a:t>
            </a:r>
            <a:r>
              <a:rPr lang="en-US" sz="21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Hard-work gave way to theft and laziness; and prostitution aggravated. </a:t>
            </a:r>
            <a:r>
              <a:rPr lang="en-US" sz="2100" b="1" baseline="30000" dirty="0">
                <a:latin typeface="Calibri" panose="020F0502020204030204" pitchFamily="34" charset="0"/>
                <a:ea typeface="Calibri" panose="020F0502020204030204" pitchFamily="34" charset="0"/>
                <a:cs typeface="Times New Roman" panose="02020603050405020304" pitchFamily="18" charset="0"/>
              </a:rPr>
              <a:t>11</a:t>
            </a:r>
            <a:r>
              <a:rPr lang="en-US" sz="21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Honesty gave way to deceit. </a:t>
            </a:r>
            <a:r>
              <a:rPr lang="en-US" sz="2100" b="1" baseline="30000" dirty="0">
                <a:latin typeface="Calibri" panose="020F0502020204030204" pitchFamily="34" charset="0"/>
                <a:ea typeface="Calibri" panose="020F0502020204030204" pitchFamily="34" charset="0"/>
                <a:cs typeface="Times New Roman" panose="02020603050405020304" pitchFamily="18" charset="0"/>
              </a:rPr>
              <a:t>12</a:t>
            </a:r>
            <a:r>
              <a:rPr lang="en-US" sz="21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Ghanaians were taught disobedience, and hate the owners of property and to punish them for acquiring property.</a:t>
            </a:r>
            <a:r>
              <a:rPr lang="en-US" sz="2100" dirty="0">
                <a:solidFill>
                  <a:srgbClr val="00B050"/>
                </a:solidFill>
                <a:latin typeface="Calibri" panose="020F0502020204030204" pitchFamily="34" charset="0"/>
                <a:ea typeface="Calibri" panose="020F0502020204030204" pitchFamily="34" charset="0"/>
                <a:cs typeface="Times New Roman" panose="02020603050405020304" pitchFamily="18" charset="0"/>
              </a:rPr>
              <a:t>  (Source: </a:t>
            </a:r>
            <a:r>
              <a:rPr lang="en-US" sz="2100"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Sekyi</a:t>
            </a:r>
            <a:r>
              <a:rPr lang="en-US" sz="2100" dirty="0">
                <a:solidFill>
                  <a:srgbClr val="00B050"/>
                </a:solidFill>
                <a:latin typeface="Calibri" panose="020F0502020204030204" pitchFamily="34" charset="0"/>
                <a:ea typeface="Calibri" panose="020F0502020204030204" pitchFamily="34" charset="0"/>
                <a:cs typeface="Times New Roman" panose="02020603050405020304" pitchFamily="18" charset="0"/>
              </a:rPr>
              <a:t>-Baidoo, 2003)</a:t>
            </a:r>
            <a:endParaRPr lang="en-US" sz="2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155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PARAGRAPH?</a:t>
            </a:r>
          </a:p>
        </p:txBody>
      </p:sp>
      <p:sp>
        <p:nvSpPr>
          <p:cNvPr id="3" name="Rectangle 2"/>
          <p:cNvSpPr/>
          <p:nvPr/>
        </p:nvSpPr>
        <p:spPr>
          <a:xfrm>
            <a:off x="272143" y="1669414"/>
            <a:ext cx="8795658" cy="4524315"/>
          </a:xfrm>
          <a:prstGeom prst="rect">
            <a:avLst/>
          </a:prstGeom>
        </p:spPr>
        <p:txBody>
          <a:bodyPr wrap="square">
            <a:spAutoFit/>
          </a:bodyPr>
          <a:lstStyle/>
          <a:p>
            <a:pPr algn="just"/>
            <a:r>
              <a:rPr lang="en-US" altLang="en-US" sz="3600" i="1" dirty="0"/>
              <a:t>From Greek word,  “</a:t>
            </a:r>
            <a:r>
              <a:rPr lang="en-US" altLang="en-US" sz="3600" i="1" dirty="0" err="1"/>
              <a:t>paragraphos</a:t>
            </a:r>
            <a:r>
              <a:rPr lang="en-US" altLang="en-US" sz="3600" i="1" dirty="0"/>
              <a:t>.”  Means a line showing a break in sense or a change of speakers in a dialogue</a:t>
            </a:r>
            <a:r>
              <a:rPr lang="en-US" altLang="en-US" sz="3600" dirty="0"/>
              <a:t> </a:t>
            </a:r>
            <a:endParaRPr lang="en-US" sz="3600" dirty="0"/>
          </a:p>
          <a:p>
            <a:pPr algn="just"/>
            <a:r>
              <a:rPr lang="en-US" sz="3600" dirty="0"/>
              <a:t>A paragraph is a group of </a:t>
            </a:r>
            <a:r>
              <a:rPr lang="en-US" sz="3600" dirty="0">
                <a:solidFill>
                  <a:srgbClr val="FF0000"/>
                </a:solidFill>
              </a:rPr>
              <a:t>related</a:t>
            </a:r>
            <a:r>
              <a:rPr lang="en-US" sz="3600" dirty="0"/>
              <a:t> sentences that </a:t>
            </a:r>
            <a:r>
              <a:rPr lang="en-US" sz="3600" dirty="0">
                <a:solidFill>
                  <a:srgbClr val="FFC000"/>
                </a:solidFill>
              </a:rPr>
              <a:t>develops</a:t>
            </a:r>
            <a:r>
              <a:rPr lang="en-US" sz="3600" dirty="0">
                <a:solidFill>
                  <a:srgbClr val="FF0000"/>
                </a:solidFill>
              </a:rPr>
              <a:t> </a:t>
            </a:r>
            <a:r>
              <a:rPr lang="en-US" sz="3600" dirty="0">
                <a:solidFill>
                  <a:srgbClr val="00B050"/>
                </a:solidFill>
              </a:rPr>
              <a:t>one main idea. </a:t>
            </a:r>
          </a:p>
          <a:p>
            <a:pPr algn="just"/>
            <a:r>
              <a:rPr lang="en-US" sz="3600" dirty="0"/>
              <a:t>It’s a self-contained unit of a discourse in writing dealing with a particular point or idea</a:t>
            </a:r>
            <a:endParaRPr lang="en-US" sz="3600" dirty="0">
              <a:solidFill>
                <a:srgbClr val="00B050"/>
              </a:solidFill>
            </a:endParaRPr>
          </a:p>
          <a:p>
            <a:pPr algn="just"/>
            <a:r>
              <a:rPr lang="en-US" sz="3600" dirty="0">
                <a:solidFill>
                  <a:srgbClr val="00B050"/>
                </a:solidFill>
              </a:rPr>
              <a:t>It’s a miniature essay. </a:t>
            </a:r>
          </a:p>
        </p:txBody>
      </p:sp>
    </p:spTree>
    <p:extLst>
      <p:ext uri="{BB962C8B-B14F-4D97-AF65-F5344CB8AC3E}">
        <p14:creationId xmlns:p14="http://schemas.microsoft.com/office/powerpoint/2010/main" val="2214297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970C-B4E8-4A16-81E6-75F95A0F3007}"/>
              </a:ext>
            </a:extLst>
          </p:cNvPr>
          <p:cNvSpPr>
            <a:spLocks noGrp="1"/>
          </p:cNvSpPr>
          <p:nvPr>
            <p:ph type="title"/>
          </p:nvPr>
        </p:nvSpPr>
        <p:spPr/>
        <p:txBody>
          <a:bodyPr/>
          <a:lstStyle/>
          <a:p>
            <a:r>
              <a:rPr lang="en-US" dirty="0"/>
              <a:t>Paragraph Analysis</a:t>
            </a:r>
          </a:p>
        </p:txBody>
      </p:sp>
      <p:sp>
        <p:nvSpPr>
          <p:cNvPr id="3" name="Content Placeholder 2">
            <a:extLst>
              <a:ext uri="{FF2B5EF4-FFF2-40B4-BE49-F238E27FC236}">
                <a16:creationId xmlns:a16="http://schemas.microsoft.com/office/drawing/2014/main" id="{8E4A8862-68E6-4BBE-9D29-8F808CE66693}"/>
              </a:ext>
            </a:extLst>
          </p:cNvPr>
          <p:cNvSpPr>
            <a:spLocks noGrp="1"/>
          </p:cNvSpPr>
          <p:nvPr>
            <p:ph idx="1"/>
          </p:nvPr>
        </p:nvSpPr>
        <p:spPr>
          <a:xfrm>
            <a:off x="304800" y="1534886"/>
            <a:ext cx="8509000" cy="5094513"/>
          </a:xfrm>
        </p:spPr>
        <p:txBody>
          <a:bodyPr>
            <a:normAutofit fontScale="77500" lnSpcReduction="20000"/>
          </a:bodyPr>
          <a:lstStyle/>
          <a:p>
            <a:r>
              <a:rPr lang="en-US" dirty="0"/>
              <a:t>Sentence 1:  Topic Sentence</a:t>
            </a:r>
          </a:p>
          <a:p>
            <a:r>
              <a:rPr lang="en-US" dirty="0"/>
              <a:t>Sentence 2: 1</a:t>
            </a:r>
            <a:r>
              <a:rPr lang="en-US" baseline="30000" dirty="0"/>
              <a:t>st</a:t>
            </a:r>
            <a:r>
              <a:rPr lang="en-US" dirty="0"/>
              <a:t> Major supporting Sentence</a:t>
            </a:r>
          </a:p>
          <a:p>
            <a:r>
              <a:rPr lang="en-US" dirty="0"/>
              <a:t>Sentence 3: 1st Minor Supporting Sentence to sentence 2</a:t>
            </a:r>
          </a:p>
          <a:p>
            <a:r>
              <a:rPr lang="en-US" dirty="0"/>
              <a:t>Sentence 4: 2nd Minor Supporting Sentence to sentence 2</a:t>
            </a:r>
          </a:p>
          <a:p>
            <a:r>
              <a:rPr lang="en-US" dirty="0"/>
              <a:t>Sentence 5:  2</a:t>
            </a:r>
            <a:r>
              <a:rPr lang="en-US" baseline="30000" dirty="0"/>
              <a:t>nd</a:t>
            </a:r>
            <a:r>
              <a:rPr lang="en-US" dirty="0"/>
              <a:t> Major Supporting Sentence</a:t>
            </a:r>
          </a:p>
          <a:p>
            <a:r>
              <a:rPr lang="en-US" dirty="0"/>
              <a:t>Sentence 6: 1st Minor Supporting Sentence to sentence 5</a:t>
            </a:r>
          </a:p>
          <a:p>
            <a:r>
              <a:rPr lang="en-US" dirty="0"/>
              <a:t>Sentence 7: 2</a:t>
            </a:r>
            <a:r>
              <a:rPr lang="en-US" baseline="30000" dirty="0"/>
              <a:t>nd </a:t>
            </a:r>
            <a:r>
              <a:rPr lang="en-US" dirty="0"/>
              <a:t>Minor Supporting Sentence to sentence 5</a:t>
            </a:r>
          </a:p>
          <a:p>
            <a:r>
              <a:rPr lang="en-US" dirty="0"/>
              <a:t>Sentence 8: 3</a:t>
            </a:r>
            <a:r>
              <a:rPr lang="en-US" baseline="30000" dirty="0"/>
              <a:t>rd</a:t>
            </a:r>
            <a:r>
              <a:rPr lang="en-US" dirty="0"/>
              <a:t> Minor Supporting Sentence to sentence 5</a:t>
            </a:r>
          </a:p>
          <a:p>
            <a:r>
              <a:rPr lang="en-US" dirty="0"/>
              <a:t>Sentence 9: 3</a:t>
            </a:r>
            <a:r>
              <a:rPr lang="en-US" baseline="30000" dirty="0"/>
              <a:t>rd</a:t>
            </a:r>
            <a:r>
              <a:rPr lang="en-US" dirty="0"/>
              <a:t> Major Supporting Sentence</a:t>
            </a:r>
          </a:p>
          <a:p>
            <a:r>
              <a:rPr lang="en-US" dirty="0"/>
              <a:t>Sentence 10: 1st Minor Supporting Sentence to sentence 9</a:t>
            </a:r>
          </a:p>
          <a:p>
            <a:r>
              <a:rPr lang="en-US" dirty="0"/>
              <a:t>Sentence 11: 2</a:t>
            </a:r>
            <a:r>
              <a:rPr lang="en-US" baseline="30000" dirty="0"/>
              <a:t>nd</a:t>
            </a:r>
            <a:r>
              <a:rPr lang="en-US" dirty="0"/>
              <a:t> Minor Supporting Sentence to sentence 9</a:t>
            </a:r>
          </a:p>
          <a:p>
            <a:r>
              <a:rPr lang="en-US" dirty="0"/>
              <a:t>Sentence 12: 3</a:t>
            </a:r>
            <a:r>
              <a:rPr lang="en-US" baseline="30000" dirty="0"/>
              <a:t>rd</a:t>
            </a:r>
            <a:r>
              <a:rPr lang="en-US" dirty="0"/>
              <a:t> Minor Supporting Sentence to sentence 9</a:t>
            </a:r>
          </a:p>
          <a:p>
            <a:endParaRPr lang="en-US" dirty="0"/>
          </a:p>
          <a:p>
            <a:endParaRPr lang="en-US" dirty="0"/>
          </a:p>
          <a:p>
            <a:endParaRPr lang="en-US" dirty="0"/>
          </a:p>
        </p:txBody>
      </p:sp>
    </p:spTree>
    <p:extLst>
      <p:ext uri="{BB962C8B-B14F-4D97-AF65-F5344CB8AC3E}">
        <p14:creationId xmlns:p14="http://schemas.microsoft.com/office/powerpoint/2010/main" val="3736421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9807" cy="6564086"/>
          </a:xfrm>
        </p:spPr>
        <p:txBody>
          <a:bodyPr>
            <a:noAutofit/>
          </a:bodyPr>
          <a:lstStyle/>
          <a:p>
            <a:pPr algn="just"/>
            <a:br>
              <a:rPr lang="en-GB" sz="2100" b="1" dirty="0"/>
            </a:br>
            <a:br>
              <a:rPr lang="en-GB" sz="2100" b="1" dirty="0"/>
            </a:br>
            <a:r>
              <a:rPr lang="en-GB" sz="2100" b="1" dirty="0"/>
              <a:t>Two main categories of people exist in this world –troublemakers and trouble-shooters. </a:t>
            </a:r>
            <a:r>
              <a:rPr lang="en-GB" sz="2100" b="1" baseline="30000" dirty="0"/>
              <a:t>2</a:t>
            </a:r>
            <a:r>
              <a:rPr lang="en-GB" sz="2100" b="1" dirty="0"/>
              <a:t>The former are people who mastermind all the chaos and atrocities in this world.</a:t>
            </a:r>
            <a:r>
              <a:rPr lang="en-GB" sz="2100" b="1" baseline="30000" dirty="0"/>
              <a:t>3</a:t>
            </a:r>
            <a:r>
              <a:rPr lang="en-GB" sz="2100" b="1" dirty="0"/>
              <a:t> Talk of the two world wars and you will have them around their remote and immediate causes.</a:t>
            </a:r>
            <a:r>
              <a:rPr lang="en-GB" sz="2100" b="1" baseline="30000" dirty="0"/>
              <a:t>4</a:t>
            </a:r>
            <a:r>
              <a:rPr lang="en-GB" sz="2100" b="1" dirty="0"/>
              <a:t> All the things in this world which are anti-human are the works of their hands, heads and hearts. </a:t>
            </a:r>
            <a:r>
              <a:rPr lang="en-GB" sz="2100" b="1" baseline="30000" dirty="0"/>
              <a:t>5</a:t>
            </a:r>
            <a:r>
              <a:rPr lang="en-GB" sz="2100" b="1" dirty="0"/>
              <a:t>Examples of these ungodly activities are human tracking, child abuse, same-sex intercourse, cyber crimes, armed robbery and the likes. </a:t>
            </a:r>
            <a:r>
              <a:rPr lang="en-GB" sz="2100" b="1" baseline="30000" dirty="0"/>
              <a:t>6</a:t>
            </a:r>
            <a:r>
              <a:rPr lang="en-GB" sz="2100" b="1" dirty="0"/>
              <a:t>It is surprising that even though these people are God’s creations, they rather do not have the loving spirit of God in them. </a:t>
            </a:r>
            <a:r>
              <a:rPr lang="en-GB" sz="2100" b="1" baseline="30000" dirty="0"/>
              <a:t>7</a:t>
            </a:r>
            <a:r>
              <a:rPr lang="en-GB" sz="2100" b="1" dirty="0"/>
              <a:t>But thank God for the existence of the other category of people who aims at transforming what the troublemakers have deformed. </a:t>
            </a:r>
            <a:r>
              <a:rPr lang="en-GB" sz="2100" b="1" baseline="30000" dirty="0"/>
              <a:t>8</a:t>
            </a:r>
            <a:r>
              <a:rPr lang="en-GB" sz="2100" b="1" dirty="0"/>
              <a:t>For instance, when the troublemakers created virus, they manufactured anti-virus. </a:t>
            </a:r>
            <a:r>
              <a:rPr lang="en-GB" sz="2100" b="1" baseline="30000" dirty="0"/>
              <a:t>9</a:t>
            </a:r>
            <a:r>
              <a:rPr lang="en-GB" sz="2100" b="1" dirty="0"/>
              <a:t>They help create home for refugees who, due to the nefarious activities of the troublemakers, are homeless </a:t>
            </a:r>
            <a:r>
              <a:rPr lang="en-GB" sz="2100" b="1" baseline="30000" dirty="0"/>
              <a:t>10</a:t>
            </a:r>
            <a:r>
              <a:rPr lang="en-GB" sz="2100" b="1" dirty="0"/>
              <a:t>Without trouble-shooters, there will be no ‘heavens’ for those who have been made victims in the ‘hells’ created by the troublemakers. </a:t>
            </a:r>
            <a:r>
              <a:rPr lang="en-GB" sz="2100" b="1" baseline="30000" dirty="0"/>
              <a:t>11</a:t>
            </a:r>
            <a:r>
              <a:rPr lang="en-GB" sz="2100" b="1" dirty="0"/>
              <a:t>Really, they make bitter life better to people. </a:t>
            </a:r>
            <a:r>
              <a:rPr lang="en-GB" sz="2100" b="1" baseline="30000" dirty="0"/>
              <a:t>12</a:t>
            </a:r>
            <a:r>
              <a:rPr lang="en-GB" sz="2100" b="1" dirty="0"/>
              <a:t>Indeed, it is always good to have an eraser wherever there are pencils. </a:t>
            </a:r>
            <a:br>
              <a:rPr lang="en-US" sz="2100" b="1" dirty="0"/>
            </a:br>
            <a:endParaRPr lang="en-US" sz="2100" b="1" dirty="0"/>
          </a:p>
        </p:txBody>
      </p:sp>
    </p:spTree>
    <p:extLst>
      <p:ext uri="{BB962C8B-B14F-4D97-AF65-F5344CB8AC3E}">
        <p14:creationId xmlns:p14="http://schemas.microsoft.com/office/powerpoint/2010/main" val="3402431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10" y="1131094"/>
            <a:ext cx="8767689" cy="4779975"/>
          </a:xfrm>
        </p:spPr>
        <p:txBody>
          <a:bodyPr>
            <a:noAutofit/>
          </a:bodyPr>
          <a:lstStyle/>
          <a:p>
            <a:pPr algn="just">
              <a:lnSpc>
                <a:spcPct val="100000"/>
              </a:lnSpc>
            </a:pPr>
            <a:r>
              <a:rPr lang="en-US" sz="2100" b="1" baseline="30000" dirty="0"/>
              <a:t>1</a:t>
            </a:r>
            <a:r>
              <a:rPr lang="en-US" sz="2100" b="1" dirty="0"/>
              <a:t>Some scholars maintain that there are two broad causes of climate change. </a:t>
            </a:r>
            <a:r>
              <a:rPr lang="en-US" sz="2100" b="1" baseline="30000" dirty="0"/>
              <a:t>2</a:t>
            </a:r>
            <a:r>
              <a:rPr lang="en-US" sz="2100" b="1" dirty="0"/>
              <a:t>Truly, the earth’s climate is influenced and changed through natural causes.  </a:t>
            </a:r>
            <a:r>
              <a:rPr lang="en-US" sz="2100" b="1" baseline="30000" dirty="0"/>
              <a:t>3</a:t>
            </a:r>
            <a:r>
              <a:rPr lang="en-US" sz="2100" b="1" dirty="0"/>
              <a:t>When volcano erupts, it throws out large volumes of </a:t>
            </a:r>
            <a:r>
              <a:rPr lang="en-US" sz="2100" b="1" dirty="0" err="1"/>
              <a:t>sulphur</a:t>
            </a:r>
            <a:r>
              <a:rPr lang="en-US" sz="2100" b="1" dirty="0"/>
              <a:t> dioxide (SO</a:t>
            </a:r>
            <a:r>
              <a:rPr lang="en-US" sz="2100" b="1" baseline="30000" dirty="0"/>
              <a:t>2</a:t>
            </a:r>
            <a:r>
              <a:rPr lang="en-US" sz="2100" b="1" dirty="0"/>
              <a:t>), water </a:t>
            </a:r>
            <a:r>
              <a:rPr lang="en-US" sz="2100" b="1" dirty="0" err="1"/>
              <a:t>vapour</a:t>
            </a:r>
            <a:r>
              <a:rPr lang="en-US" sz="2100" b="1" dirty="0"/>
              <a:t>, dust, and ash into the atmosphere. </a:t>
            </a:r>
            <a:r>
              <a:rPr lang="en-US" sz="2100" b="1" baseline="30000" dirty="0"/>
              <a:t>4</a:t>
            </a:r>
            <a:r>
              <a:rPr lang="en-US" sz="2100" b="1" dirty="0"/>
              <a:t>Although, the volcanic activity may last for a few days, the large volumes of gases and ash can influence climatic patterns for years. </a:t>
            </a:r>
            <a:r>
              <a:rPr lang="en-US" sz="2100" b="1" baseline="30000" dirty="0"/>
              <a:t>5</a:t>
            </a:r>
            <a:r>
              <a:rPr lang="en-US" sz="2100" b="1" dirty="0"/>
              <a:t>Millions of </a:t>
            </a:r>
            <a:r>
              <a:rPr lang="en-US" sz="2100" b="1" dirty="0" err="1"/>
              <a:t>tonnes</a:t>
            </a:r>
            <a:r>
              <a:rPr lang="en-US" sz="2100" b="1" dirty="0"/>
              <a:t> of </a:t>
            </a:r>
            <a:r>
              <a:rPr lang="en-US" sz="2100" b="1" dirty="0" err="1"/>
              <a:t>sulphur</a:t>
            </a:r>
            <a:r>
              <a:rPr lang="en-US" sz="2100" b="1" dirty="0"/>
              <a:t> dioxide gas can reach the upper levels of the atmosphere (called the atmosphere) from a major eruption. </a:t>
            </a:r>
            <a:r>
              <a:rPr lang="en-US" sz="2100" b="1" baseline="30000" dirty="0"/>
              <a:t>6</a:t>
            </a:r>
            <a:r>
              <a:rPr lang="en-US" sz="2100" b="1" dirty="0"/>
              <a:t>The gases and dust particles partially block the incoming rays of the sun, leading to cooling. </a:t>
            </a:r>
            <a:r>
              <a:rPr lang="en-US" sz="2100" b="1" baseline="30000" dirty="0"/>
              <a:t>7 </a:t>
            </a:r>
            <a:r>
              <a:rPr lang="en-US" sz="2100" b="1" dirty="0"/>
              <a:t>But the world climate is not only changing through a natural dynamic cycle but also what the world is worried about is that the change that is occurring today has been speeded up by human activities. </a:t>
            </a:r>
            <a:r>
              <a:rPr lang="en-US" sz="2100" b="1" baseline="30000" dirty="0"/>
              <a:t>8</a:t>
            </a:r>
            <a:r>
              <a:rPr lang="en-US" sz="2100" b="1" dirty="0"/>
              <a:t>So, there are three types of human activities which contribute to climate change. </a:t>
            </a:r>
            <a:r>
              <a:rPr lang="en-US" sz="2100" b="1" baseline="30000" dirty="0"/>
              <a:t>9</a:t>
            </a:r>
            <a:r>
              <a:rPr lang="en-US" sz="2100" b="1" dirty="0"/>
              <a:t>Industrialization is listed by scientists as the most significant human cause of climate change.</a:t>
            </a:r>
            <a:r>
              <a:rPr lang="en-US" sz="2100" b="1" baseline="30000" dirty="0"/>
              <a:t>10</a:t>
            </a:r>
            <a:r>
              <a:rPr lang="en-US" sz="2100" b="1" dirty="0"/>
              <a:t>Indeed, climate change can be said to be a negative consequence of both human-related and natural factors.</a:t>
            </a:r>
            <a:br>
              <a:rPr lang="en-US" sz="2100" b="1" dirty="0"/>
            </a:br>
            <a:r>
              <a:rPr lang="en-US" sz="2100" b="1" dirty="0"/>
              <a:t> </a:t>
            </a:r>
            <a:br>
              <a:rPr lang="en-US" sz="2100" b="1" dirty="0"/>
            </a:br>
            <a:endParaRPr lang="en-US" sz="2100" b="1" dirty="0"/>
          </a:p>
        </p:txBody>
      </p:sp>
    </p:spTree>
    <p:extLst>
      <p:ext uri="{BB962C8B-B14F-4D97-AF65-F5344CB8AC3E}">
        <p14:creationId xmlns:p14="http://schemas.microsoft.com/office/powerpoint/2010/main" val="530145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6" y="857251"/>
            <a:ext cx="8651631" cy="4684541"/>
          </a:xfrm>
        </p:spPr>
        <p:txBody>
          <a:bodyPr>
            <a:noAutofit/>
          </a:bodyPr>
          <a:lstStyle/>
          <a:p>
            <a:pPr algn="just"/>
            <a:r>
              <a:rPr lang="en-GB" sz="2100" baseline="30000" dirty="0"/>
              <a:t>1</a:t>
            </a:r>
            <a:r>
              <a:rPr lang="en-GB" sz="2100" dirty="0"/>
              <a:t>The discovery of oil in Ghana in commercial quantities is a blessing to all. </a:t>
            </a:r>
            <a:r>
              <a:rPr lang="en-GB" sz="2100" baseline="30000" dirty="0"/>
              <a:t>2</a:t>
            </a:r>
            <a:r>
              <a:rPr lang="en-GB" sz="2100" dirty="0"/>
              <a:t>First, it has provided employment opportunities for many people. </a:t>
            </a:r>
            <a:r>
              <a:rPr lang="en-GB" sz="2100" baseline="30000" dirty="0"/>
              <a:t>3</a:t>
            </a:r>
            <a:r>
              <a:rPr lang="en-GB" sz="2100" dirty="0"/>
              <a:t>Many skilled professionals such as engineers, accountants and managers, as well many unskilled workers such as labourers and cleaners are gainfully employed in the various oil drilling companies. </a:t>
            </a:r>
            <a:r>
              <a:rPr lang="en-GB" sz="2100" baseline="30000" dirty="0"/>
              <a:t>4</a:t>
            </a:r>
            <a:r>
              <a:rPr lang="en-GB" sz="2100" dirty="0"/>
              <a:t>Apart from these categories of people who are directly employed in the oil companies, private businessmen, traders and wayside hawkers alike are also indirectly involved in the oil business. </a:t>
            </a:r>
            <a:r>
              <a:rPr lang="en-GB" sz="2100" baseline="30000" dirty="0"/>
              <a:t>5</a:t>
            </a:r>
            <a:r>
              <a:rPr lang="en-GB" sz="2100" dirty="0"/>
              <a:t>Second, the drilling of oil in Ghana is a major foreign exchange earner for the country. </a:t>
            </a:r>
            <a:r>
              <a:rPr lang="en-GB" sz="2100" baseline="30000" dirty="0"/>
              <a:t>6</a:t>
            </a:r>
            <a:r>
              <a:rPr lang="en-GB" sz="2100" dirty="0"/>
              <a:t>Like gold, cocoa and bauxite, the oil that is sent out of the country brings in substantial revenue which is used in infrastructural development such as building of schools, hospitals, and roads. </a:t>
            </a:r>
            <a:r>
              <a:rPr lang="en-GB" sz="2100" baseline="30000" dirty="0"/>
              <a:t>7</a:t>
            </a:r>
            <a:r>
              <a:rPr lang="en-GB" sz="2100" dirty="0"/>
              <a:t>In addition, the discovery of oil in Ghana has made us less-dependent on other oil-producing countries for our petroleum product needs, thereby saving us costs. </a:t>
            </a:r>
            <a:r>
              <a:rPr lang="en-GB" sz="2100" baseline="30000" dirty="0"/>
              <a:t>8</a:t>
            </a:r>
            <a:r>
              <a:rPr lang="en-GB" sz="2100" dirty="0"/>
              <a:t>Finally, every worker employed directly or indirectly in the oil industry is required by law to pay tax. </a:t>
            </a:r>
            <a:r>
              <a:rPr lang="en-GB" sz="2100" baseline="30000" dirty="0"/>
              <a:t>9</a:t>
            </a:r>
            <a:r>
              <a:rPr lang="en-GB" sz="2100" dirty="0"/>
              <a:t>Such taxes also help in the growth of the economy of the country. </a:t>
            </a:r>
            <a:r>
              <a:rPr lang="en-GB" sz="2100" baseline="30000" dirty="0"/>
              <a:t>10</a:t>
            </a:r>
            <a:r>
              <a:rPr lang="en-GB" sz="2100" dirty="0"/>
              <a:t>It is therefore not surprising that all political regimes Ghana has had have made efforts to discover oil in commercial quantities.</a:t>
            </a:r>
            <a:br>
              <a:rPr lang="en-US" sz="2100" dirty="0"/>
            </a:br>
            <a:endParaRPr lang="en-US" sz="2100" dirty="0"/>
          </a:p>
        </p:txBody>
      </p:sp>
    </p:spTree>
    <p:extLst>
      <p:ext uri="{BB962C8B-B14F-4D97-AF65-F5344CB8AC3E}">
        <p14:creationId xmlns:p14="http://schemas.microsoft.com/office/powerpoint/2010/main" val="1763709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09" y="1131094"/>
            <a:ext cx="8852096" cy="4748323"/>
          </a:xfrm>
        </p:spPr>
        <p:txBody>
          <a:bodyPr>
            <a:noAutofit/>
          </a:bodyPr>
          <a:lstStyle/>
          <a:p>
            <a:pPr algn="just"/>
            <a:r>
              <a:rPr lang="en-GB" sz="2100" baseline="30000" dirty="0"/>
              <a:t>1</a:t>
            </a:r>
            <a:r>
              <a:rPr lang="en-GB" sz="2100" dirty="0"/>
              <a:t>The internet is one of the most useful inventions of our time but, like all useful things, its abuse can be very worrying. </a:t>
            </a:r>
            <a:r>
              <a:rPr lang="en-GB" sz="2100" baseline="30000" dirty="0"/>
              <a:t>2</a:t>
            </a:r>
            <a:r>
              <a:rPr lang="en-GB" sz="2100" dirty="0"/>
              <a:t>The World Wide Web, as it is sometimes called, serves the triple function of informing, educating and entertaining.</a:t>
            </a:r>
            <a:r>
              <a:rPr lang="en-GB" sz="2100" baseline="30000" dirty="0"/>
              <a:t>3</a:t>
            </a:r>
            <a:r>
              <a:rPr lang="en-GB" sz="2100" dirty="0"/>
              <a:t> it is easy enough to pick the latest news and other happenings around the world in real time, as well as follow events as they occur. </a:t>
            </a:r>
            <a:r>
              <a:rPr lang="en-GB" sz="2100" baseline="30000" dirty="0"/>
              <a:t>4</a:t>
            </a:r>
            <a:r>
              <a:rPr lang="en-GB" sz="2100" dirty="0"/>
              <a:t>The net also makes it possible for researchers, teachers and students to access the needed information, most of which is free. </a:t>
            </a:r>
            <a:r>
              <a:rPr lang="en-GB" sz="2100" baseline="30000" dirty="0"/>
              <a:t>5</a:t>
            </a:r>
            <a:r>
              <a:rPr lang="en-GB" sz="2100" dirty="0"/>
              <a:t>Teachers, for instance, can use information from the net to put together their teaching notes while students can also complement what they learn in class with additional information from the net. </a:t>
            </a:r>
            <a:r>
              <a:rPr lang="en-GB" sz="2100" baseline="30000" dirty="0"/>
              <a:t>6</a:t>
            </a:r>
            <a:r>
              <a:rPr lang="en-GB" sz="2100" dirty="0"/>
              <a:t>Social media like Facebook, Instagram and Twitter also help to connect people around the world to share ideas and follow their interests. </a:t>
            </a:r>
            <a:r>
              <a:rPr lang="en-GB" sz="2100" baseline="30000" dirty="0"/>
              <a:t>7</a:t>
            </a:r>
            <a:r>
              <a:rPr lang="en-GB" sz="2100" dirty="0"/>
              <a:t>The net also provides opportunities for entertainment where people can watch movies on the net and follow sporting events including soccer, which most of us are fond of. </a:t>
            </a:r>
            <a:r>
              <a:rPr lang="en-GB" sz="2100" baseline="30000" dirty="0"/>
              <a:t>8</a:t>
            </a:r>
            <a:r>
              <a:rPr lang="en-GB" sz="2100" dirty="0"/>
              <a:t>However, many people, especially young persons, can easily be influenced negatively by some of the harmful information on the net. </a:t>
            </a:r>
            <a:r>
              <a:rPr lang="en-GB" sz="2100" baseline="30000" dirty="0"/>
              <a:t>9</a:t>
            </a:r>
            <a:r>
              <a:rPr lang="en-GB" sz="2100" dirty="0"/>
              <a:t>Sadly, there are many sites that promote pornography, violence and religious radicalism. </a:t>
            </a:r>
            <a:r>
              <a:rPr lang="en-GB" sz="2100" baseline="30000" dirty="0"/>
              <a:t>10</a:t>
            </a:r>
            <a:r>
              <a:rPr lang="en-GB" sz="2100" dirty="0"/>
              <a:t>The internet may be a blessing, but we must also be mindful of the potential harm it can cause us.</a:t>
            </a:r>
            <a:br>
              <a:rPr lang="en-US" sz="2100" dirty="0"/>
            </a:br>
            <a:endParaRPr lang="en-US" sz="2100" dirty="0"/>
          </a:p>
        </p:txBody>
      </p:sp>
    </p:spTree>
    <p:extLst>
      <p:ext uri="{BB962C8B-B14F-4D97-AF65-F5344CB8AC3E}">
        <p14:creationId xmlns:p14="http://schemas.microsoft.com/office/powerpoint/2010/main" val="2752450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Strategies for paragraph development</a:t>
            </a:r>
          </a:p>
        </p:txBody>
      </p:sp>
      <p:sp>
        <p:nvSpPr>
          <p:cNvPr id="4" name="Rectangle 3"/>
          <p:cNvSpPr/>
          <p:nvPr/>
        </p:nvSpPr>
        <p:spPr>
          <a:xfrm>
            <a:off x="272143" y="1413064"/>
            <a:ext cx="8567057" cy="1077218"/>
          </a:xfrm>
          <a:prstGeom prst="rect">
            <a:avLst/>
          </a:prstGeom>
        </p:spPr>
        <p:txBody>
          <a:bodyPr wrap="square">
            <a:spAutoFit/>
          </a:bodyPr>
          <a:lstStyle/>
          <a:p>
            <a:pPr algn="just"/>
            <a:r>
              <a:rPr lang="en-US" sz="3200" dirty="0">
                <a:solidFill>
                  <a:srgbClr val="FFC000"/>
                </a:solidFill>
              </a:rPr>
              <a:t>By this we mean how to develop the topic sentence in a paragraph </a:t>
            </a:r>
          </a:p>
        </p:txBody>
      </p:sp>
    </p:spTree>
    <p:extLst>
      <p:ext uri="{BB962C8B-B14F-4D97-AF65-F5344CB8AC3E}">
        <p14:creationId xmlns:p14="http://schemas.microsoft.com/office/powerpoint/2010/main" val="3045220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1 </a:t>
            </a:r>
          </a:p>
        </p:txBody>
      </p:sp>
      <p:sp>
        <p:nvSpPr>
          <p:cNvPr id="4" name="Rectangle 3"/>
          <p:cNvSpPr/>
          <p:nvPr/>
        </p:nvSpPr>
        <p:spPr>
          <a:xfrm>
            <a:off x="272143" y="1413064"/>
            <a:ext cx="8567057" cy="1569660"/>
          </a:xfrm>
          <a:prstGeom prst="rect">
            <a:avLst/>
          </a:prstGeom>
        </p:spPr>
        <p:txBody>
          <a:bodyPr wrap="square">
            <a:spAutoFit/>
          </a:bodyPr>
          <a:lstStyle/>
          <a:p>
            <a:pPr algn="just"/>
            <a:r>
              <a:rPr lang="en-US" sz="3200" dirty="0"/>
              <a:t>A number of factors account for why most first year students boast of enviable CWA after the first semester. </a:t>
            </a:r>
            <a:r>
              <a:rPr lang="en-US" sz="3200" dirty="0">
                <a:solidFill>
                  <a:srgbClr val="FF0000"/>
                </a:solidFill>
              </a:rPr>
              <a:t>CWA refers to...</a:t>
            </a:r>
          </a:p>
        </p:txBody>
      </p:sp>
    </p:spTree>
    <p:extLst>
      <p:ext uri="{BB962C8B-B14F-4D97-AF65-F5344CB8AC3E}">
        <p14:creationId xmlns:p14="http://schemas.microsoft.com/office/powerpoint/2010/main" val="1203632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Explanation			2</a:t>
            </a:r>
            <a:endParaRPr lang="en-US" dirty="0"/>
          </a:p>
        </p:txBody>
      </p:sp>
      <p:sp>
        <p:nvSpPr>
          <p:cNvPr id="4" name="Rectangle 3"/>
          <p:cNvSpPr/>
          <p:nvPr/>
        </p:nvSpPr>
        <p:spPr>
          <a:xfrm>
            <a:off x="272143" y="1413064"/>
            <a:ext cx="8567057" cy="2062103"/>
          </a:xfrm>
          <a:prstGeom prst="rect">
            <a:avLst/>
          </a:prstGeom>
        </p:spPr>
        <p:txBody>
          <a:bodyPr wrap="square">
            <a:spAutoFit/>
          </a:bodyPr>
          <a:lstStyle/>
          <a:p>
            <a:pPr algn="just"/>
            <a:r>
              <a:rPr lang="en-US" sz="3200" dirty="0"/>
              <a:t>A number of factors account for why most first year students boast of enviable CWA after the first semester. </a:t>
            </a:r>
            <a:r>
              <a:rPr lang="en-US" sz="3200" dirty="0">
                <a:solidFill>
                  <a:srgbClr val="FF0000"/>
                </a:solidFill>
              </a:rPr>
              <a:t>These factors can  classified as social, academic, financial, emotional or psychological</a:t>
            </a:r>
            <a:endParaRPr lang="en-US" sz="3200" dirty="0"/>
          </a:p>
        </p:txBody>
      </p:sp>
    </p:spTree>
    <p:extLst>
      <p:ext uri="{BB962C8B-B14F-4D97-AF65-F5344CB8AC3E}">
        <p14:creationId xmlns:p14="http://schemas.microsoft.com/office/powerpoint/2010/main" val="2611514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2013"/>
          </a:xfrm>
        </p:spPr>
        <p:txBody>
          <a:bodyPr/>
          <a:lstStyle/>
          <a:p>
            <a:r>
              <a:rPr lang="en-US" dirty="0"/>
              <a:t>Exemplification				3</a:t>
            </a:r>
          </a:p>
        </p:txBody>
      </p:sp>
      <p:sp>
        <p:nvSpPr>
          <p:cNvPr id="4" name="Rectangle 3"/>
          <p:cNvSpPr/>
          <p:nvPr/>
        </p:nvSpPr>
        <p:spPr>
          <a:xfrm>
            <a:off x="288471" y="966651"/>
            <a:ext cx="8567057" cy="5509200"/>
          </a:xfrm>
          <a:prstGeom prst="rect">
            <a:avLst/>
          </a:prstGeom>
        </p:spPr>
        <p:txBody>
          <a:bodyPr wrap="square">
            <a:spAutoFit/>
          </a:bodyPr>
          <a:lstStyle/>
          <a:p>
            <a:pPr algn="just"/>
            <a:r>
              <a:rPr lang="en-US" sz="3200" dirty="0">
                <a:solidFill>
                  <a:srgbClr val="FF0000"/>
                </a:solidFill>
              </a:rPr>
              <a:t>For instance, for example, a case is…</a:t>
            </a:r>
          </a:p>
          <a:p>
            <a:pPr algn="just"/>
            <a:r>
              <a:rPr lang="en-US" sz="3200" dirty="0"/>
              <a:t>A number of factors account for why most first year students boast of enviable CWA after the first semester. </a:t>
            </a:r>
            <a:r>
              <a:rPr lang="en-US" sz="3200" dirty="0">
                <a:solidFill>
                  <a:srgbClr val="FF0000"/>
                </a:solidFill>
              </a:rPr>
              <a:t>One of those factors is relative financial stability. </a:t>
            </a:r>
            <a:r>
              <a:rPr lang="en-US" sz="3200" dirty="0"/>
              <a:t>Because their admission fees usually include hostel fees and other academic user fees, it takes a chunk of what may be considered as ‘post-first year financial worries’. As result, they have mental tranquility to undertake their academic responsibilities which include attending lectures, doing assignments, etc. </a:t>
            </a:r>
          </a:p>
        </p:txBody>
      </p:sp>
    </p:spTree>
    <p:extLst>
      <p:ext uri="{BB962C8B-B14F-4D97-AF65-F5344CB8AC3E}">
        <p14:creationId xmlns:p14="http://schemas.microsoft.com/office/powerpoint/2010/main" val="3411202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4</a:t>
            </a:r>
          </a:p>
        </p:txBody>
      </p:sp>
      <p:sp>
        <p:nvSpPr>
          <p:cNvPr id="4" name="Rectangle 3"/>
          <p:cNvSpPr/>
          <p:nvPr/>
        </p:nvSpPr>
        <p:spPr>
          <a:xfrm>
            <a:off x="272143" y="1413064"/>
            <a:ext cx="8567057" cy="4893647"/>
          </a:xfrm>
          <a:prstGeom prst="rect">
            <a:avLst/>
          </a:prstGeom>
        </p:spPr>
        <p:txBody>
          <a:bodyPr wrap="square">
            <a:spAutoFit/>
          </a:bodyPr>
          <a:lstStyle/>
          <a:p>
            <a:pPr algn="just"/>
            <a:r>
              <a:rPr lang="en-US" sz="3200" dirty="0">
                <a:solidFill>
                  <a:srgbClr val="FF0000"/>
                </a:solidFill>
              </a:rPr>
              <a:t>Appeal to the senses (at least one) of the readers.</a:t>
            </a:r>
          </a:p>
          <a:p>
            <a:pPr algn="just"/>
            <a:r>
              <a:rPr lang="en-US" sz="2800" dirty="0"/>
              <a:t>One of the factors of teenage pregnancy in postmodern Ghana is broken home. A ‘home’ as we all know is a place of peace, belongingness, security, we-feeling, and any good thing that contribute to a positive self-image of an individual. But when it is said to be ‘broken’, the ‘can’t be held and therefore mere anarchy is loose upon the hitherto abode of joy. Father, who is the head (the roofing), is therefore disconnected from the mother and therefore the children are in most cases left to fend for themselves. Thus,… </a:t>
            </a:r>
          </a:p>
        </p:txBody>
      </p:sp>
    </p:spTree>
    <p:extLst>
      <p:ext uri="{BB962C8B-B14F-4D97-AF65-F5344CB8AC3E}">
        <p14:creationId xmlns:p14="http://schemas.microsoft.com/office/powerpoint/2010/main" val="218963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Features of Paragraph </a:t>
            </a:r>
          </a:p>
        </p:txBody>
      </p:sp>
      <p:sp>
        <p:nvSpPr>
          <p:cNvPr id="3" name="Rectangle 2"/>
          <p:cNvSpPr/>
          <p:nvPr/>
        </p:nvSpPr>
        <p:spPr>
          <a:xfrm>
            <a:off x="457199" y="2336393"/>
            <a:ext cx="8327571" cy="1077218"/>
          </a:xfrm>
          <a:prstGeom prst="rect">
            <a:avLst/>
          </a:prstGeom>
        </p:spPr>
        <p:txBody>
          <a:bodyPr wrap="square">
            <a:spAutoFit/>
          </a:bodyPr>
          <a:lstStyle/>
          <a:p>
            <a:pPr lvl="1" algn="just"/>
            <a:r>
              <a:rPr lang="en-US" sz="3200" dirty="0"/>
              <a:t>Indentation</a:t>
            </a:r>
          </a:p>
          <a:p>
            <a:pPr lvl="1" algn="just"/>
            <a:r>
              <a:rPr lang="en-US" sz="3200" dirty="0"/>
              <a:t>Block </a:t>
            </a:r>
          </a:p>
        </p:txBody>
      </p:sp>
    </p:spTree>
    <p:extLst>
      <p:ext uri="{BB962C8B-B14F-4D97-AF65-F5344CB8AC3E}">
        <p14:creationId xmlns:p14="http://schemas.microsoft.com/office/powerpoint/2010/main" val="2266670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and contrast			5</a:t>
            </a:r>
          </a:p>
        </p:txBody>
      </p:sp>
      <p:sp>
        <p:nvSpPr>
          <p:cNvPr id="3" name="Rectangle 2"/>
          <p:cNvSpPr/>
          <p:nvPr/>
        </p:nvSpPr>
        <p:spPr>
          <a:xfrm>
            <a:off x="193964" y="2551837"/>
            <a:ext cx="8950036" cy="1754326"/>
          </a:xfrm>
          <a:prstGeom prst="rect">
            <a:avLst/>
          </a:prstGeom>
        </p:spPr>
        <p:txBody>
          <a:bodyPr wrap="square">
            <a:spAutoFit/>
          </a:bodyPr>
          <a:lstStyle/>
          <a:p>
            <a:pPr algn="just"/>
            <a:r>
              <a:rPr lang="en-US" sz="3600" dirty="0"/>
              <a:t>This strategy teases out the similarities and differences by using appropriate conjunctions. </a:t>
            </a:r>
          </a:p>
          <a:p>
            <a:pPr algn="just"/>
            <a:r>
              <a:rPr lang="en-US" sz="3600" dirty="0"/>
              <a:t>E.g. </a:t>
            </a:r>
          </a:p>
        </p:txBody>
      </p:sp>
    </p:spTree>
    <p:extLst>
      <p:ext uri="{BB962C8B-B14F-4D97-AF65-F5344CB8AC3E}">
        <p14:creationId xmlns:p14="http://schemas.microsoft.com/office/powerpoint/2010/main" val="32680926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 FAQs </a:t>
            </a:r>
          </a:p>
        </p:txBody>
      </p:sp>
      <p:sp>
        <p:nvSpPr>
          <p:cNvPr id="3" name="Rectangle 2"/>
          <p:cNvSpPr/>
          <p:nvPr/>
        </p:nvSpPr>
        <p:spPr>
          <a:xfrm>
            <a:off x="457200" y="1697558"/>
            <a:ext cx="8125097" cy="4154984"/>
          </a:xfrm>
          <a:prstGeom prst="rect">
            <a:avLst/>
          </a:prstGeom>
        </p:spPr>
        <p:txBody>
          <a:bodyPr wrap="square">
            <a:spAutoFit/>
          </a:bodyPr>
          <a:lstStyle/>
          <a:p>
            <a:pPr algn="just">
              <a:buFont typeface="+mj-lt"/>
              <a:buAutoNum type="arabicPeriod"/>
            </a:pPr>
            <a:r>
              <a:rPr lang="en-US" sz="4400" dirty="0">
                <a:solidFill>
                  <a:srgbClr val="3B3835"/>
                </a:solidFill>
                <a:latin typeface="Helvetica Neue"/>
              </a:rPr>
              <a:t>How long is a good paragraph? </a:t>
            </a:r>
          </a:p>
          <a:p>
            <a:pPr algn="just"/>
            <a:r>
              <a:rPr lang="en-US" sz="4400" dirty="0">
                <a:solidFill>
                  <a:srgbClr val="3B3835"/>
                </a:solidFill>
                <a:latin typeface="Helvetica Neue"/>
              </a:rPr>
              <a:t>2. Is there a one-sentence paragraph?</a:t>
            </a:r>
          </a:p>
          <a:p>
            <a:pPr algn="just"/>
            <a:r>
              <a:rPr lang="en-US" sz="4400" b="0" i="0" dirty="0">
                <a:solidFill>
                  <a:srgbClr val="3B3835"/>
                </a:solidFill>
                <a:effectLst/>
                <a:latin typeface="Helvetica Neue"/>
              </a:rPr>
              <a:t>3. How does paragraph differ from paragraphing</a:t>
            </a:r>
            <a:r>
              <a:rPr lang="en-US" sz="3600" b="0" i="0" dirty="0">
                <a:solidFill>
                  <a:srgbClr val="3B3835"/>
                </a:solidFill>
                <a:effectLst/>
                <a:latin typeface="Helvetica Neue"/>
              </a:rPr>
              <a:t>?</a:t>
            </a:r>
          </a:p>
        </p:txBody>
      </p:sp>
    </p:spTree>
    <p:extLst>
      <p:ext uri="{BB962C8B-B14F-4D97-AF65-F5344CB8AC3E}">
        <p14:creationId xmlns:p14="http://schemas.microsoft.com/office/powerpoint/2010/main" val="1674515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06C7-5277-9F45-8AB5-AB4FEDB35083}"/>
              </a:ext>
            </a:extLst>
          </p:cNvPr>
          <p:cNvSpPr>
            <a:spLocks noGrp="1"/>
          </p:cNvSpPr>
          <p:nvPr>
            <p:ph type="title"/>
          </p:nvPr>
        </p:nvSpPr>
        <p:spPr>
          <a:xfrm>
            <a:off x="457200" y="274637"/>
            <a:ext cx="8229600" cy="5473019"/>
          </a:xfrm>
        </p:spPr>
        <p:txBody>
          <a:bodyPr/>
          <a:lstStyle/>
          <a:p>
            <a:br>
              <a:rPr lang="en-GB" b="1">
                <a:solidFill>
                  <a:srgbClr val="FF0000"/>
                </a:solidFill>
              </a:rPr>
            </a:br>
            <a:br>
              <a:rPr lang="en-GB" b="1">
                <a:solidFill>
                  <a:srgbClr val="FF0000"/>
                </a:solidFill>
              </a:rPr>
            </a:br>
            <a:br>
              <a:rPr lang="en-GB" b="1">
                <a:solidFill>
                  <a:srgbClr val="FF0000"/>
                </a:solidFill>
              </a:rPr>
            </a:br>
            <a:r>
              <a:rPr lang="en-GB" b="1">
                <a:solidFill>
                  <a:srgbClr val="FF0000"/>
                </a:solidFill>
              </a:rPr>
              <a:t>SEE </a:t>
            </a:r>
            <a:r>
              <a:rPr lang="en-GB" b="1" dirty="0">
                <a:solidFill>
                  <a:srgbClr val="FF0000"/>
                </a:solidFill>
              </a:rPr>
              <a:t>YOU IN THE NEXT LECTURE!!!</a:t>
            </a:r>
          </a:p>
        </p:txBody>
      </p:sp>
    </p:spTree>
    <p:extLst>
      <p:ext uri="{BB962C8B-B14F-4D97-AF65-F5344CB8AC3E}">
        <p14:creationId xmlns:p14="http://schemas.microsoft.com/office/powerpoint/2010/main" val="145831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paragraph </a:t>
            </a:r>
          </a:p>
        </p:txBody>
      </p:sp>
      <p:sp>
        <p:nvSpPr>
          <p:cNvPr id="3" name="Rectangle 2"/>
          <p:cNvSpPr/>
          <p:nvPr/>
        </p:nvSpPr>
        <p:spPr>
          <a:xfrm>
            <a:off x="304800" y="1658035"/>
            <a:ext cx="8382000" cy="4247317"/>
          </a:xfrm>
          <a:prstGeom prst="rect">
            <a:avLst/>
          </a:prstGeom>
        </p:spPr>
        <p:txBody>
          <a:bodyPr wrap="square">
            <a:spAutoFit/>
          </a:bodyPr>
          <a:lstStyle/>
          <a:p>
            <a:pPr algn="just"/>
            <a:r>
              <a:rPr lang="en-US" altLang="en-US" sz="2800" dirty="0">
                <a:cs typeface="Arial" panose="020B0604020202020204" pitchFamily="34" charset="0"/>
              </a:rPr>
              <a:t>Whenever you move from one major point to another.</a:t>
            </a:r>
          </a:p>
          <a:p>
            <a:pPr algn="just"/>
            <a:r>
              <a:rPr lang="en-US" altLang="en-US" sz="2800" dirty="0">
                <a:cs typeface="Arial" panose="020B0604020202020204" pitchFamily="34" charset="0"/>
              </a:rPr>
              <a:t>Whenever you move your readers from one time period or location to another</a:t>
            </a:r>
          </a:p>
          <a:p>
            <a:pPr algn="just"/>
            <a:r>
              <a:rPr lang="en-US" altLang="en-US" sz="2800" dirty="0">
                <a:cs typeface="Arial" panose="020B0604020202020204" pitchFamily="34" charset="0"/>
              </a:rPr>
              <a:t>Whenever you introduce a new step in a process or sequence</a:t>
            </a:r>
          </a:p>
          <a:p>
            <a:pPr algn="just"/>
            <a:r>
              <a:rPr lang="en-US" altLang="en-US" sz="2800" dirty="0">
                <a:cs typeface="Arial" panose="020B0604020202020204" pitchFamily="34" charset="0"/>
              </a:rPr>
              <a:t>When you want to emphasize an important idea.</a:t>
            </a:r>
          </a:p>
          <a:p>
            <a:pPr algn="just"/>
            <a:r>
              <a:rPr lang="en-US" altLang="en-US" sz="2800" dirty="0">
                <a:cs typeface="Arial" panose="020B0604020202020204" pitchFamily="34" charset="0"/>
              </a:rPr>
              <a:t>Every time a new person speaks (dialogue).</a:t>
            </a:r>
          </a:p>
          <a:p>
            <a:pPr algn="just"/>
            <a:r>
              <a:rPr lang="en-US" altLang="en-US" sz="2800" dirty="0">
                <a:cs typeface="Arial" panose="020B0604020202020204" pitchFamily="34" charset="0"/>
              </a:rPr>
              <a:t>To signal the end of your introduction and the beginning of your conclusion.</a:t>
            </a:r>
          </a:p>
          <a:p>
            <a:endParaRPr lang="en-US" altLang="en-US" dirty="0">
              <a:cs typeface="Arial" panose="020B0604020202020204" pitchFamily="34" charset="0"/>
            </a:endParaRPr>
          </a:p>
        </p:txBody>
      </p:sp>
    </p:spTree>
    <p:extLst>
      <p:ext uri="{BB962C8B-B14F-4D97-AF65-F5344CB8AC3E}">
        <p14:creationId xmlns:p14="http://schemas.microsoft.com/office/powerpoint/2010/main" val="211715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86" y="97971"/>
            <a:ext cx="9056914" cy="6629400"/>
          </a:xfrm>
        </p:spPr>
        <p:txBody>
          <a:bodyPr>
            <a:normAutofit/>
          </a:bodyPr>
          <a:lstStyle/>
          <a:p>
            <a:br>
              <a:rPr lang="en-US" sz="4950" dirty="0">
                <a:solidFill>
                  <a:srgbClr val="7030A0"/>
                </a:solidFill>
              </a:rPr>
            </a:br>
            <a:br>
              <a:rPr lang="en-US" sz="4950" dirty="0">
                <a:solidFill>
                  <a:srgbClr val="7030A0"/>
                </a:solidFill>
              </a:rPr>
            </a:br>
            <a:br>
              <a:rPr lang="en-US" sz="4950" dirty="0">
                <a:solidFill>
                  <a:srgbClr val="7030A0"/>
                </a:solidFill>
              </a:rPr>
            </a:br>
            <a:r>
              <a:rPr lang="en-US" sz="4950" dirty="0">
                <a:solidFill>
                  <a:srgbClr val="7030A0"/>
                </a:solidFill>
              </a:rPr>
              <a:t>Qualities of a Good Paragraph</a:t>
            </a:r>
          </a:p>
        </p:txBody>
      </p:sp>
    </p:spTree>
    <p:extLst>
      <p:ext uri="{BB962C8B-B14F-4D97-AF65-F5344CB8AC3E}">
        <p14:creationId xmlns:p14="http://schemas.microsoft.com/office/powerpoint/2010/main" val="252766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solidFill>
                  <a:schemeClr val="accent5"/>
                </a:solidFill>
              </a:rPr>
              <a:t>Unity  (1)</a:t>
            </a:r>
          </a:p>
        </p:txBody>
      </p:sp>
      <p:sp>
        <p:nvSpPr>
          <p:cNvPr id="3" name="Content Placeholder 2"/>
          <p:cNvSpPr>
            <a:spLocks noGrp="1"/>
          </p:cNvSpPr>
          <p:nvPr>
            <p:ph idx="1"/>
          </p:nvPr>
        </p:nvSpPr>
        <p:spPr/>
        <p:txBody>
          <a:bodyPr>
            <a:normAutofit/>
          </a:bodyPr>
          <a:lstStyle/>
          <a:p>
            <a:pPr marL="0" indent="0" algn="just">
              <a:buNone/>
            </a:pPr>
            <a:r>
              <a:rPr lang="en-US" sz="3600" dirty="0"/>
              <a:t>Every sentence in the paragraph must directly or indirectly support the main or central idea. A sentence is thus meaningless unless it is linked up with the total development of the central idea. </a:t>
            </a:r>
          </a:p>
        </p:txBody>
      </p:sp>
    </p:spTree>
    <p:extLst>
      <p:ext uri="{BB962C8B-B14F-4D97-AF65-F5344CB8AC3E}">
        <p14:creationId xmlns:p14="http://schemas.microsoft.com/office/powerpoint/2010/main" val="164139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solidFill>
                  <a:schemeClr val="accent5"/>
                </a:solidFill>
              </a:rPr>
              <a:t>Coherence/Cohesion  (2)</a:t>
            </a:r>
          </a:p>
        </p:txBody>
      </p:sp>
      <p:sp>
        <p:nvSpPr>
          <p:cNvPr id="3" name="Content Placeholder 2"/>
          <p:cNvSpPr>
            <a:spLocks noGrp="1"/>
          </p:cNvSpPr>
          <p:nvPr>
            <p:ph idx="1"/>
          </p:nvPr>
        </p:nvSpPr>
        <p:spPr/>
        <p:txBody>
          <a:bodyPr>
            <a:normAutofit fontScale="77500" lnSpcReduction="20000"/>
          </a:bodyPr>
          <a:lstStyle/>
          <a:p>
            <a:pPr algn="just"/>
            <a:r>
              <a:rPr lang="en-US" sz="2700" dirty="0"/>
              <a:t>A paragraph is not a ‘forest of sentences’ rather sentences that are interconnected/related. A good paragraph is said to be cohesive when there is a ‘thread’ that ties all the sentences up to produce a ‘chain’. </a:t>
            </a:r>
          </a:p>
          <a:p>
            <a:pPr algn="just"/>
            <a:r>
              <a:rPr lang="en-US" sz="2800" dirty="0"/>
              <a:t>Well organized details </a:t>
            </a:r>
          </a:p>
          <a:p>
            <a:pPr lvl="1" algn="just"/>
            <a:r>
              <a:rPr lang="en-US" sz="2400" dirty="0"/>
              <a:t>Spatial</a:t>
            </a:r>
          </a:p>
          <a:p>
            <a:pPr lvl="1" algn="just"/>
            <a:r>
              <a:rPr lang="en-US" sz="2400" dirty="0"/>
              <a:t>Chronological </a:t>
            </a:r>
          </a:p>
          <a:p>
            <a:pPr lvl="1" algn="just"/>
            <a:r>
              <a:rPr lang="en-US" sz="2400" dirty="0"/>
              <a:t>Importance </a:t>
            </a:r>
          </a:p>
          <a:p>
            <a:pPr lvl="1" algn="just"/>
            <a:r>
              <a:rPr lang="en-US" sz="2400" dirty="0"/>
              <a:t>logical  </a:t>
            </a:r>
          </a:p>
          <a:p>
            <a:pPr marL="342900" lvl="1" indent="-342900" algn="just">
              <a:buFont typeface="Arial"/>
              <a:buChar char="•"/>
            </a:pPr>
            <a:r>
              <a:rPr lang="en-US" sz="2400" dirty="0"/>
              <a:t>A clear connection by using Linkers/connectors</a:t>
            </a:r>
            <a:endParaRPr lang="en-US" sz="2700" dirty="0">
              <a:solidFill>
                <a:srgbClr val="FF0000"/>
              </a:solidFill>
            </a:endParaRPr>
          </a:p>
          <a:p>
            <a:pPr algn="just"/>
            <a:r>
              <a:rPr lang="en-US" sz="2700" dirty="0">
                <a:solidFill>
                  <a:srgbClr val="FF0000"/>
                </a:solidFill>
              </a:rPr>
              <a:t>Cohesive strategies: </a:t>
            </a:r>
          </a:p>
          <a:p>
            <a:pPr lvl="1" algn="just"/>
            <a:r>
              <a:rPr lang="en-US" sz="2300" dirty="0"/>
              <a:t>Use of pronouns</a:t>
            </a:r>
          </a:p>
          <a:p>
            <a:pPr lvl="1" algn="just"/>
            <a:r>
              <a:rPr lang="en-US" sz="2300" dirty="0"/>
              <a:t>Repetition of key words</a:t>
            </a:r>
          </a:p>
          <a:p>
            <a:pPr lvl="1" algn="just"/>
            <a:r>
              <a:rPr lang="en-US" sz="2300" dirty="0"/>
              <a:t>Use of Synonyms of key words</a:t>
            </a:r>
          </a:p>
          <a:p>
            <a:pPr lvl="1" algn="just"/>
            <a:r>
              <a:rPr lang="en-US" sz="2300" dirty="0"/>
              <a:t>Use of transitional words (e.g. firstly, moreover, </a:t>
            </a:r>
          </a:p>
          <a:p>
            <a:pPr algn="just"/>
            <a:endParaRPr lang="en-US" sz="2700" dirty="0"/>
          </a:p>
        </p:txBody>
      </p:sp>
    </p:spTree>
    <p:extLst>
      <p:ext uri="{BB962C8B-B14F-4D97-AF65-F5344CB8AC3E}">
        <p14:creationId xmlns:p14="http://schemas.microsoft.com/office/powerpoint/2010/main" val="4229641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4034</Words>
  <Application>Microsoft Macintosh PowerPoint</Application>
  <PresentationFormat>On-screen Show (4:3)</PresentationFormat>
  <Paragraphs>252</Paragraphs>
  <Slides>52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Comic Sans MS</vt:lpstr>
      <vt:lpstr>Helvetica</vt:lpstr>
      <vt:lpstr>Helvetica Neue</vt:lpstr>
      <vt:lpstr>Tahoma</vt:lpstr>
      <vt:lpstr>Times New Roman</vt:lpstr>
      <vt:lpstr>Wingdings</vt:lpstr>
      <vt:lpstr>Office Theme</vt:lpstr>
      <vt:lpstr>THE PARAGRAPH</vt:lpstr>
      <vt:lpstr>Objectives </vt:lpstr>
      <vt:lpstr>Students’ activity </vt:lpstr>
      <vt:lpstr>WHAT IS A PARAGRAPH?</vt:lpstr>
      <vt:lpstr>Structural Features of Paragraph </vt:lpstr>
      <vt:lpstr>When to paragraph </vt:lpstr>
      <vt:lpstr>   Qualities of a Good Paragraph</vt:lpstr>
      <vt:lpstr>Unity  (1)</vt:lpstr>
      <vt:lpstr>Coherence/Cohesion  (2)</vt:lpstr>
      <vt:lpstr>Examples of Connectives/Linkers </vt:lpstr>
      <vt:lpstr>More Transitions/Linkers/Connectors/</vt:lpstr>
      <vt:lpstr>Completeness (3)</vt:lpstr>
      <vt:lpstr>Thus, a good paragraph is a UCC paragraph. </vt:lpstr>
      <vt:lpstr>Rearrange</vt:lpstr>
      <vt:lpstr>Rearranged Paragraph </vt:lpstr>
      <vt:lpstr>Types of paragraph </vt:lpstr>
      <vt:lpstr>The narrative paragraph</vt:lpstr>
      <vt:lpstr>The descriptive paragraph</vt:lpstr>
      <vt:lpstr>The expository paragraph</vt:lpstr>
      <vt:lpstr>The argumentative paragraph</vt:lpstr>
      <vt:lpstr>The real vs ideal: What writers really do</vt:lpstr>
      <vt:lpstr>Paragraph Development</vt:lpstr>
      <vt:lpstr>Functional Sentences in a Paragraph </vt:lpstr>
      <vt:lpstr>Topic sentence (1)</vt:lpstr>
      <vt:lpstr>Examples of Topic Sentence</vt:lpstr>
      <vt:lpstr>PowerPoint Presentation</vt:lpstr>
      <vt:lpstr>Types of Topic Sentence</vt:lpstr>
      <vt:lpstr>Placement of topic sentences (TS)</vt:lpstr>
      <vt:lpstr>Explicit Topic Sentence</vt:lpstr>
      <vt:lpstr>Practicing Implied Main Ideas</vt:lpstr>
      <vt:lpstr>PowerPoint Presentation</vt:lpstr>
      <vt:lpstr>Keep these suggestions in mind.</vt:lpstr>
      <vt:lpstr>Supporting sentences</vt:lpstr>
      <vt:lpstr>Major Supporting Sentence (MaSS)  (2)</vt:lpstr>
      <vt:lpstr>Minor Supporting sentence (MiSS) (3)</vt:lpstr>
      <vt:lpstr>Concluding sentence  (4)</vt:lpstr>
      <vt:lpstr>Transitional sentence (5)</vt:lpstr>
      <vt:lpstr>Paragraph Analysis </vt:lpstr>
      <vt:lpstr>PowerPoint Presentation</vt:lpstr>
      <vt:lpstr>Paragraph Analysis</vt:lpstr>
      <vt:lpstr>  Two main categories of people exist in this world –troublemakers and trouble-shooters. 2The former are people who mastermind all the chaos and atrocities in this world.3 Talk of the two world wars and you will have them around their remote and immediate causes.4 All the things in this world which are anti-human are the works of their hands, heads and hearts. 5Examples of these ungodly activities are human tracking, child abuse, same-sex intercourse, cyber crimes, armed robbery and the likes. 6It is surprising that even though these people are God’s creations, they rather do not have the loving spirit of God in them. 7But thank God for the existence of the other category of people who aims at transforming what the troublemakers have deformed. 8For instance, when the troublemakers created virus, they manufactured anti-virus. 9They help create home for refugees who, due to the nefarious activities of the troublemakers, are homeless 10Without trouble-shooters, there will be no ‘heavens’ for those who have been made victims in the ‘hells’ created by the troublemakers. 11Really, they make bitter life better to people. 12Indeed, it is always good to have an eraser wherever there are pencils.  </vt:lpstr>
      <vt:lpstr>1Some scholars maintain that there are two broad causes of climate change. 2Truly, the earth’s climate is influenced and changed through natural causes.  3When volcano erupts, it throws out large volumes of sulphur dioxide (SO2), water vapour, dust, and ash into the atmosphere. 4Although, the volcanic activity may last for a few days, the large volumes of gases and ash can influence climatic patterns for years. 5Millions of tonnes of sulphur dioxide gas can reach the upper levels of the atmosphere (called the atmosphere) from a major eruption. 6The gases and dust particles partially block the incoming rays of the sun, leading to cooling. 7 But the world climate is not only changing through a natural dynamic cycle but also what the world is worried about is that the change that is occurring today has been speeded up by human activities. 8So, there are three types of human activities which contribute to climate change. 9Industrialization is listed by scientists as the most significant human cause of climate change.10Indeed, climate change can be said to be a negative consequence of both human-related and natural factors.   </vt:lpstr>
      <vt:lpstr>1The discovery of oil in Ghana in commercial quantities is a blessing to all. 2First, it has provided employment opportunities for many people. 3Many skilled professionals such as engineers, accountants and managers, as well many unskilled workers such as labourers and cleaners are gainfully employed in the various oil drilling companies. 4Apart from these categories of people who are directly employed in the oil companies, private businessmen, traders and wayside hawkers alike are also indirectly involved in the oil business. 5Second, the drilling of oil in Ghana is a major foreign exchange earner for the country. 6Like gold, cocoa and bauxite, the oil that is sent out of the country brings in substantial revenue which is used in infrastructural development such as building of schools, hospitals, and roads. 7In addition, the discovery of oil in Ghana has made us less-dependent on other oil-producing countries for our petroleum product needs, thereby saving us costs. 8Finally, every worker employed directly or indirectly in the oil industry is required by law to pay tax. 9Such taxes also help in the growth of the economy of the country. 10It is therefore not surprising that all political regimes Ghana has had have made efforts to discover oil in commercial quantities. </vt:lpstr>
      <vt:lpstr>1The internet is one of the most useful inventions of our time but, like all useful things, its abuse can be very worrying. 2The World Wide Web, as it is sometimes called, serves the triple function of informing, educating and entertaining.3 it is easy enough to pick the latest news and other happenings around the world in real time, as well as follow events as they occur. 4The net also makes it possible for researchers, teachers and students to access the needed information, most of which is free. 5Teachers, for instance, can use information from the net to put together their teaching notes while students can also complement what they learn in class with additional information from the net. 6Social media like Facebook, Instagram and Twitter also help to connect people around the world to share ideas and follow their interests. 7The net also provides opportunities for entertainment where people can watch movies on the net and follow sporting events including soccer, which most of us are fond of. 8However, many people, especially young persons, can easily be influenced negatively by some of the harmful information on the net. 9Sadly, there are many sites that promote pornography, violence and religious radicalism. 10The internet may be a blessing, but we must also be mindful of the potential harm it can cause us. </vt:lpstr>
      <vt:lpstr>Strategies for paragraph development</vt:lpstr>
      <vt:lpstr>Definition    1 </vt:lpstr>
      <vt:lpstr>Explanation   2</vt:lpstr>
      <vt:lpstr>Exemplification    3</vt:lpstr>
      <vt:lpstr>Description     4</vt:lpstr>
      <vt:lpstr>Compare and contrast   5</vt:lpstr>
      <vt:lpstr>Some FAQs </vt:lpstr>
      <vt:lpstr>   SEE YOU IN THE NEXT LECTURE!!!</vt:lpstr>
    </vt:vector>
  </TitlesOfParts>
  <Company>UPK</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Microsoft Office User</cp:lastModifiedBy>
  <cp:revision>101</cp:revision>
  <dcterms:created xsi:type="dcterms:W3CDTF">2016-11-07T15:28:41Z</dcterms:created>
  <dcterms:modified xsi:type="dcterms:W3CDTF">2021-03-11T07:15:17Z</dcterms:modified>
</cp:coreProperties>
</file>