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Layouts/slideLayout15.xml" ContentType="application/vnd.openxmlformats-officedocument.presentationml.slideLayout+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 id="2147483654" r:id="rId2"/>
  </p:sldMasterIdLst>
  <p:notesMasterIdLst>
    <p:notesMasterId r:id="rId46"/>
  </p:notesMasterIdLst>
  <p:handoutMasterIdLst>
    <p:handoutMasterId r:id="rId47"/>
  </p:handoutMasterIdLst>
  <p:sldIdLst>
    <p:sldId id="257" r:id="rId3"/>
    <p:sldId id="259" r:id="rId4"/>
    <p:sldId id="264" r:id="rId5"/>
    <p:sldId id="265" r:id="rId6"/>
    <p:sldId id="266" r:id="rId7"/>
    <p:sldId id="267" r:id="rId8"/>
    <p:sldId id="268" r:id="rId9"/>
    <p:sldId id="322" r:id="rId10"/>
    <p:sldId id="273" r:id="rId11"/>
    <p:sldId id="274" r:id="rId12"/>
    <p:sldId id="323" r:id="rId13"/>
    <p:sldId id="280" r:id="rId14"/>
    <p:sldId id="281" r:id="rId15"/>
    <p:sldId id="282" r:id="rId16"/>
    <p:sldId id="277" r:id="rId17"/>
    <p:sldId id="283" r:id="rId18"/>
    <p:sldId id="324" r:id="rId19"/>
    <p:sldId id="325" r:id="rId20"/>
    <p:sldId id="326" r:id="rId21"/>
    <p:sldId id="327" r:id="rId22"/>
    <p:sldId id="328" r:id="rId23"/>
    <p:sldId id="287" r:id="rId24"/>
    <p:sldId id="288" r:id="rId25"/>
    <p:sldId id="289" r:id="rId26"/>
    <p:sldId id="290" r:id="rId27"/>
    <p:sldId id="291" r:id="rId28"/>
    <p:sldId id="292" r:id="rId29"/>
    <p:sldId id="293" r:id="rId30"/>
    <p:sldId id="294" r:id="rId31"/>
    <p:sldId id="295" r:id="rId32"/>
    <p:sldId id="296" r:id="rId33"/>
    <p:sldId id="298" r:id="rId34"/>
    <p:sldId id="304" r:id="rId35"/>
    <p:sldId id="306" r:id="rId36"/>
    <p:sldId id="308" r:id="rId37"/>
    <p:sldId id="309" r:id="rId38"/>
    <p:sldId id="310" r:id="rId39"/>
    <p:sldId id="312" r:id="rId40"/>
    <p:sldId id="313" r:id="rId41"/>
    <p:sldId id="319" r:id="rId42"/>
    <p:sldId id="329" r:id="rId43"/>
    <p:sldId id="261" r:id="rId44"/>
    <p:sldId id="333" r:id="rId45"/>
  </p:sldIdLst>
  <p:sldSz cx="9144000" cy="6858000" type="screen4x3"/>
  <p:notesSz cx="6858000" cy="9144000"/>
  <p:defaultTextStyle>
    <a:defPPr>
      <a:defRPr lang="en-US"/>
    </a:defPPr>
    <a:lvl1pPr algn="l" rtl="0" fontAlgn="base">
      <a:spcBef>
        <a:spcPct val="0"/>
      </a:spcBef>
      <a:spcAft>
        <a:spcPct val="0"/>
      </a:spcAft>
      <a:defRPr sz="2000" kern="1200">
        <a:solidFill>
          <a:schemeClr val="tx1"/>
        </a:solidFill>
        <a:latin typeface="Arial" charset="0"/>
        <a:ea typeface="+mn-ea"/>
        <a:cs typeface="+mn-cs"/>
      </a:defRPr>
    </a:lvl1pPr>
    <a:lvl2pPr marL="457200" algn="l" rtl="0" fontAlgn="base">
      <a:spcBef>
        <a:spcPct val="0"/>
      </a:spcBef>
      <a:spcAft>
        <a:spcPct val="0"/>
      </a:spcAft>
      <a:defRPr sz="2000" kern="1200">
        <a:solidFill>
          <a:schemeClr val="tx1"/>
        </a:solidFill>
        <a:latin typeface="Arial" charset="0"/>
        <a:ea typeface="+mn-ea"/>
        <a:cs typeface="+mn-cs"/>
      </a:defRPr>
    </a:lvl2pPr>
    <a:lvl3pPr marL="914400" algn="l" rtl="0" fontAlgn="base">
      <a:spcBef>
        <a:spcPct val="0"/>
      </a:spcBef>
      <a:spcAft>
        <a:spcPct val="0"/>
      </a:spcAft>
      <a:defRPr sz="2000" kern="1200">
        <a:solidFill>
          <a:schemeClr val="tx1"/>
        </a:solidFill>
        <a:latin typeface="Arial" charset="0"/>
        <a:ea typeface="+mn-ea"/>
        <a:cs typeface="+mn-cs"/>
      </a:defRPr>
    </a:lvl3pPr>
    <a:lvl4pPr marL="1371600" algn="l" rtl="0" fontAlgn="base">
      <a:spcBef>
        <a:spcPct val="0"/>
      </a:spcBef>
      <a:spcAft>
        <a:spcPct val="0"/>
      </a:spcAft>
      <a:defRPr sz="2000" kern="1200">
        <a:solidFill>
          <a:schemeClr val="tx1"/>
        </a:solidFill>
        <a:latin typeface="Arial" charset="0"/>
        <a:ea typeface="+mn-ea"/>
        <a:cs typeface="+mn-cs"/>
      </a:defRPr>
    </a:lvl4pPr>
    <a:lvl5pPr marL="1828800" algn="l" rtl="0" fontAlgn="base">
      <a:spcBef>
        <a:spcPct val="0"/>
      </a:spcBef>
      <a:spcAft>
        <a:spcPct val="0"/>
      </a:spcAft>
      <a:defRPr sz="2000" kern="1200">
        <a:solidFill>
          <a:schemeClr val="tx1"/>
        </a:solidFill>
        <a:latin typeface="Arial" charset="0"/>
        <a:ea typeface="+mn-ea"/>
        <a:cs typeface="+mn-cs"/>
      </a:defRPr>
    </a:lvl5pPr>
    <a:lvl6pPr marL="2286000" algn="l" defTabSz="914400" rtl="0" eaLnBrk="1" latinLnBrk="0" hangingPunct="1">
      <a:defRPr sz="2000" kern="1200">
        <a:solidFill>
          <a:schemeClr val="tx1"/>
        </a:solidFill>
        <a:latin typeface="Arial" charset="0"/>
        <a:ea typeface="+mn-ea"/>
        <a:cs typeface="+mn-cs"/>
      </a:defRPr>
    </a:lvl6pPr>
    <a:lvl7pPr marL="2743200" algn="l" defTabSz="914400" rtl="0" eaLnBrk="1" latinLnBrk="0" hangingPunct="1">
      <a:defRPr sz="2000" kern="1200">
        <a:solidFill>
          <a:schemeClr val="tx1"/>
        </a:solidFill>
        <a:latin typeface="Arial" charset="0"/>
        <a:ea typeface="+mn-ea"/>
        <a:cs typeface="+mn-cs"/>
      </a:defRPr>
    </a:lvl7pPr>
    <a:lvl8pPr marL="3200400" algn="l" defTabSz="914400" rtl="0" eaLnBrk="1" latinLnBrk="0" hangingPunct="1">
      <a:defRPr sz="2000" kern="1200">
        <a:solidFill>
          <a:schemeClr val="tx1"/>
        </a:solidFill>
        <a:latin typeface="Arial" charset="0"/>
        <a:ea typeface="+mn-ea"/>
        <a:cs typeface="+mn-cs"/>
      </a:defRPr>
    </a:lvl8pPr>
    <a:lvl9pPr marL="3657600" algn="l" defTabSz="914400" rtl="0" eaLnBrk="1" latinLnBrk="0" hangingPunct="1">
      <a:defRPr sz="20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eorge"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1359" autoAdjust="0"/>
  </p:normalViewPr>
  <p:slideViewPr>
    <p:cSldViewPr>
      <p:cViewPr>
        <p:scale>
          <a:sx n="40" d="100"/>
          <a:sy n="40" d="100"/>
        </p:scale>
        <p:origin x="-1555" y="-37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864"/>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25876E3-4EAF-4A00-BE73-9C772777A24A}" type="datetimeFigureOut">
              <a:rPr lang="en-US" smtClean="0"/>
              <a:pPr/>
              <a:t>11/27/2018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D78918-FB14-491A-B8C3-C3197B393AB9}" type="slidenum">
              <a:rPr lang="en-US" smtClean="0"/>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4EC89C6-A759-491D-9525-14A284C18EAE}"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5D007D-A5EA-4DDE-8304-39AA28CEDC08}" type="slidenum">
              <a:rPr lang="en-US"/>
              <a:pPr/>
              <a:t>2</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r>
              <a:rPr lang="en-US"/>
              <a:t>The data dictionary is another method to aid in the analysis of data-oriented systems.</a:t>
            </a:r>
          </a:p>
          <a:p>
            <a:endParaRPr lang="en-US"/>
          </a:p>
          <a:p>
            <a:r>
              <a:rPr lang="en-US"/>
              <a:t>Using a top-down approach, the systems analyst uses data flow diagrams to begin compiling a data dictionary.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AA6832-34D0-4E9E-A7C0-3F415DF62C07}" type="slidenum">
              <a:rPr lang="en-US"/>
              <a:pPr/>
              <a:t>12</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p:txBody>
          <a:bodyPr/>
          <a:lstStyle/>
          <a:p>
            <a:r>
              <a:rPr lang="en-US"/>
              <a:t>A structural record is made up of a group of element. Customer Name is made up of First Name, Middle Name, Last Name.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AD732A-0DA8-4D6C-83E1-D6265E7BC7BF}" type="slidenum">
              <a:rPr lang="en-US"/>
              <a:pPr/>
              <a:t>13</a:t>
            </a:fld>
            <a:endParaRPr lang="en-US"/>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r>
              <a:rPr lang="en-US"/>
              <a:t>For example, City may be a customer city, supplier city, or employee city.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82FF77-1B29-436C-9168-42A6D9C26723}" type="slidenum">
              <a:rPr lang="en-US"/>
              <a:pPr/>
              <a:t>14</a:t>
            </a:fld>
            <a:endParaRPr lang="en-US"/>
          </a:p>
        </p:txBody>
      </p:sp>
      <p:sp>
        <p:nvSpPr>
          <p:cNvPr id="128002" name="Rectangle 2"/>
          <p:cNvSpPr>
            <a:spLocks noGrp="1" noRot="1" noChangeAspect="1" noChangeArrowheads="1" noTextEdit="1"/>
          </p:cNvSpPr>
          <p:nvPr>
            <p:ph type="sldImg"/>
          </p:nvPr>
        </p:nvSpPr>
        <p:spPr>
          <a:ln/>
        </p:spPr>
      </p:sp>
      <p:sp>
        <p:nvSpPr>
          <p:cNvPr id="128003" name="Rectangle 3"/>
          <p:cNvSpPr>
            <a:spLocks noGrp="1" noChangeArrowheads="1"/>
          </p:cNvSpPr>
          <p:nvPr>
            <p:ph type="body" idx="1"/>
          </p:nvPr>
        </p:nvSpPr>
        <p:spPr/>
        <p:txBody>
          <a:bodyPr/>
          <a:lstStyle/>
          <a:p>
            <a:r>
              <a:rPr lang="en-US"/>
              <a:t>Customer name, address, and telephone are groups of elements or structural records.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B027F-175D-45E8-AB3D-31FC40BD37DA}" type="slidenum">
              <a:rPr lang="en-US"/>
              <a:pPr/>
              <a:t>15</a:t>
            </a:fld>
            <a:endParaRPr lang="en-US"/>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r>
              <a:rPr lang="en-US"/>
              <a:t>It is important that the logical design accurately reflect the mental model of how the user views the system.</a:t>
            </a:r>
          </a:p>
          <a:p>
            <a:endParaRPr lang="en-US"/>
          </a:p>
          <a:p>
            <a:r>
              <a:rPr lang="en-US"/>
              <a:t>The physical data structures are designed using the logical data structures as a basis.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D17A2D-2001-4767-B188-CF7E8B7DDCE5}" type="slidenum">
              <a:rPr lang="en-US"/>
              <a:pPr/>
              <a:t>16</a:t>
            </a:fld>
            <a:endParaRPr lang="en-US"/>
          </a:p>
        </p:txBody>
      </p:sp>
      <p:sp>
        <p:nvSpPr>
          <p:cNvPr id="91138" name="Rectangle 2"/>
          <p:cNvSpPr>
            <a:spLocks noGrp="1" noRot="1" noChangeAspect="1" noChangeArrowheads="1" noTextEdit="1"/>
          </p:cNvSpPr>
          <p:nvPr>
            <p:ph type="sldImg"/>
          </p:nvPr>
        </p:nvSpPr>
        <p:spPr>
          <a:ln/>
        </p:spPr>
      </p:sp>
      <p:sp>
        <p:nvSpPr>
          <p:cNvPr id="91139" name="Rectangle 3"/>
          <p:cNvSpPr>
            <a:spLocks noGrp="1" noChangeArrowheads="1"/>
          </p:cNvSpPr>
          <p:nvPr>
            <p:ph type="body" idx="1"/>
          </p:nvPr>
        </p:nvSpPr>
        <p:spPr/>
        <p:txBody>
          <a:bodyPr/>
          <a:lstStyle/>
          <a:p>
            <a:r>
              <a:rPr lang="en-US"/>
              <a:t>Defined once in the data dictionary</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81B581-776B-47D8-956F-FBE3D99A9506}" type="slidenum">
              <a:rPr lang="en-US"/>
              <a:pPr/>
              <a:t>23</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r>
              <a:rPr lang="en-US"/>
              <a:t>Numeric amount lengths - should be determined by figuring the largest number the amount will contain and then allowing room for expansion.</a:t>
            </a:r>
          </a:p>
          <a:p>
            <a:pPr lvl="1"/>
            <a:r>
              <a:rPr lang="en-US"/>
              <a:t>				  Totals should be large enough to accommodate the numbers accumulated into them.</a:t>
            </a:r>
          </a:p>
          <a:p>
            <a:pPr lvl="1"/>
            <a:endParaRPr lang="en-US"/>
          </a:p>
          <a:p>
            <a:r>
              <a:rPr lang="en-US"/>
              <a:t>Name and address fields – can be determined from a table.</a:t>
            </a:r>
          </a:p>
          <a:p>
            <a:pPr lvl="1"/>
            <a:endParaRPr lang="en-US"/>
          </a:p>
          <a:p>
            <a:r>
              <a:rPr lang="en-US"/>
              <a:t>Other fields – look at historical data found in the organization.</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E0684E-906D-490E-BD0C-5B1314CDC7E7}" type="slidenum">
              <a:rPr lang="en-US"/>
              <a:pPr/>
              <a:t>24</a:t>
            </a:fld>
            <a:endParaRPr lang="en-US"/>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r>
              <a:rPr lang="en-US"/>
              <a:t>A name field of 11 characters will accommodate 98 percent of the last names in the United States.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97BFC6-2E49-4A6C-B2B6-DCBA5CA434C1}" type="slidenum">
              <a:rPr lang="en-US"/>
              <a:pPr/>
              <a:t>26</a:t>
            </a:fld>
            <a:endParaRPr lang="en-US"/>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r>
              <a:rPr lang="en-US"/>
              <a:t>Mainframe: packed, binary, display – </a:t>
            </a:r>
          </a:p>
          <a:p>
            <a:r>
              <a:rPr lang="en-US"/>
              <a:t>	Zoned decimal – used for printing and displaying data</a:t>
            </a:r>
          </a:p>
          <a:p>
            <a:r>
              <a:rPr lang="en-US"/>
              <a:t>	Packed decimal – commonly used to save space on file layouts and for elements that require a high level of arithmetic to be performed on them.</a:t>
            </a:r>
          </a:p>
          <a:p>
            <a:r>
              <a:rPr lang="en-US"/>
              <a:t>	Binary – suitable for the same purposes as the packed decimal format but is less commonly used.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7160AB-40E3-41CB-87D2-20584FD25366}" type="slidenum">
              <a:rPr lang="en-US"/>
              <a:pPr/>
              <a:t>28</a:t>
            </a:fld>
            <a:endParaRPr lang="en-US"/>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r>
              <a:rPr lang="en-US"/>
              <a:t>Input and output formats should be included, using coding symbols:</a:t>
            </a:r>
          </a:p>
          <a:p>
            <a:pPr lvl="1"/>
            <a:r>
              <a:rPr lang="en-US"/>
              <a:t>Z - Zero suppress.</a:t>
            </a:r>
          </a:p>
          <a:p>
            <a:pPr lvl="1"/>
            <a:r>
              <a:rPr lang="en-US"/>
              <a:t>9 – Number.</a:t>
            </a:r>
          </a:p>
          <a:p>
            <a:pPr lvl="1"/>
            <a:r>
              <a:rPr lang="en-US"/>
              <a:t>X – Character.</a:t>
            </a:r>
          </a:p>
          <a:p>
            <a:pPr lvl="1"/>
            <a:r>
              <a:rPr lang="en-US"/>
              <a:t>X(8) - 8 characters.</a:t>
            </a:r>
          </a:p>
          <a:p>
            <a:pPr lvl="1"/>
            <a:r>
              <a:rPr lang="en-US"/>
              <a:t>. , - Comma, decimal point, hyphen.</a:t>
            </a:r>
          </a:p>
          <a:p>
            <a:r>
              <a:rPr lang="en-US"/>
              <a:t>These may translate into masks used to define database fields.</a:t>
            </a:r>
          </a:p>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7FA42CE-6406-402A-B355-162589777EB2}" type="slidenum">
              <a:rPr lang="en-US"/>
              <a:pPr/>
              <a:t>29</a:t>
            </a:fld>
            <a:endParaRPr lang="en-US"/>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r>
              <a:rPr lang="en-US"/>
              <a:t>Discrete –</a:t>
            </a:r>
          </a:p>
          <a:p>
            <a:r>
              <a:rPr lang="en-US"/>
              <a:t>	Discrete elements are verified by checking the values within a program.</a:t>
            </a:r>
          </a:p>
          <a:p>
            <a:pPr lvl="2"/>
            <a:r>
              <a:rPr lang="en-US"/>
              <a:t>  They may search a table of codes.</a:t>
            </a:r>
          </a:p>
          <a:p>
            <a:endParaRPr lang="en-US"/>
          </a:p>
          <a:p>
            <a:r>
              <a:rPr lang="en-US"/>
              <a:t>Continuous – </a:t>
            </a:r>
          </a:p>
          <a:p>
            <a:r>
              <a:rPr lang="en-US"/>
              <a:t>	 Continuous elements are checked that the data is within limits or ranges.</a:t>
            </a:r>
          </a:p>
          <a:p>
            <a:pPr lvl="2"/>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A9053B-A1FE-4E74-A001-C163C467771F}" type="slidenum">
              <a:rPr lang="en-US"/>
              <a:pPr/>
              <a:t>3</a:t>
            </a:fld>
            <a:endParaRPr lang="en-US"/>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a:t>One reason to maintain a data dictionary is to keep consistent data.</a:t>
            </a:r>
          </a:p>
          <a:p>
            <a:endParaRPr lang="en-US"/>
          </a:p>
          <a:p>
            <a:r>
              <a:rPr lang="en-US"/>
              <a:t>Automated data dictionaries allow for the cross referencing of data items, allowing necessary program changes to all programs sharing a common element.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0D229-7365-4E98-AB97-64563688FEF3}" type="slidenum">
              <a:rPr lang="en-US"/>
              <a:pPr/>
              <a:t>32</a:t>
            </a:fld>
            <a:endParaRPr lang="en-US"/>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r>
              <a:rPr lang="en-US"/>
              <a:t>Data stores are created for each different data entity being stored  - All base elements must be stored in the system. Derived elements may also be stored in the system.</a:t>
            </a:r>
          </a:p>
          <a:p>
            <a:endParaRPr lang="en-US"/>
          </a:p>
          <a:p>
            <a:r>
              <a:rPr lang="en-US"/>
              <a: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73A1B7-2FD7-47AE-A415-0C32395D9C89}" type="slidenum">
              <a:rPr lang="en-US"/>
              <a:pPr/>
              <a:t>34</a:t>
            </a:fld>
            <a:endParaRPr lang="en-US"/>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r>
              <a:rPr lang="en-US"/>
              <a:t>The use of algebraic notation and structural records allows the analyst to develop the data dictionary and the data flow diagrams using a top-down approach.</a:t>
            </a:r>
          </a:p>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C6406-EEF0-4D76-B7F9-A340131EEE80}" type="slidenum">
              <a:rPr lang="en-US"/>
              <a:pPr/>
              <a:t>35</a:t>
            </a:fld>
            <a:endParaRPr lang="en-US"/>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r>
              <a:rPr lang="en-US"/>
              <a:t>It is important that he data flow names on the child data flow diagram are contained as elements or structural records in the data flow on the parent process. i.e. WAGE INFORMATION is a structural record contained in the EMPLOYEE RECORD.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E2B00D-3497-45A7-B923-71FCFF739009}" type="slidenum">
              <a:rPr lang="en-US"/>
              <a:pPr/>
              <a:t>36</a:t>
            </a:fld>
            <a:endParaRPr lang="en-US"/>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r>
              <a:rPr lang="en-US"/>
              <a:t>An important step in creating the data dictionary is to identify and categorize system input and output data flow.</a:t>
            </a:r>
          </a:p>
          <a:p>
            <a:endParaRPr lang="en-US"/>
          </a:p>
          <a:p>
            <a:r>
              <a:rPr lang="en-US"/>
              <a:t>A descriptive name for the input or output – if the data flow is on a logical diagram, the name should identify what the data are for, if on the physical design the names should include that information regarding the format.</a:t>
            </a:r>
          </a:p>
          <a:p>
            <a:endParaRPr lang="en-US"/>
          </a:p>
          <a:p>
            <a:r>
              <a:rPr lang="en-US"/>
              <a:t>The user contact responsible – for further details clarification, design, feedback, and final approval.</a:t>
            </a:r>
          </a:p>
          <a:p>
            <a:endParaRPr lang="en-US"/>
          </a:p>
          <a:p>
            <a:r>
              <a:rPr lang="en-US"/>
              <a:t>The format of the data flow – in the logical design stage the format may be undetermined.</a:t>
            </a:r>
          </a:p>
          <a:p>
            <a:endParaRPr lang="en-US"/>
          </a:p>
          <a:p>
            <a:r>
              <a:rPr lang="en-US"/>
              <a:t>A list of elements – including their names, lengths, and whether they are base or derived, and their editing criteria.</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24B614-1321-429E-BA21-997A9BAA2D7F}" type="slidenum">
              <a:rPr lang="en-US"/>
              <a:pPr/>
              <a:t>37</a:t>
            </a:fld>
            <a:endParaRPr lang="en-US"/>
          </a:p>
        </p:txBody>
      </p:sp>
      <p:sp>
        <p:nvSpPr>
          <p:cNvPr id="115714" name="Rectangle 2"/>
          <p:cNvSpPr>
            <a:spLocks noGrp="1" noRot="1" noChangeAspect="1" noChangeArrowheads="1" noTextEdit="1"/>
          </p:cNvSpPr>
          <p:nvPr>
            <p:ph type="sldImg"/>
          </p:nvPr>
        </p:nvSpPr>
        <p:spPr>
          <a:ln/>
        </p:spPr>
      </p:sp>
      <p:sp>
        <p:nvSpPr>
          <p:cNvPr id="115715" name="Rectangle 3"/>
          <p:cNvSpPr>
            <a:spLocks noGrp="1" noChangeArrowheads="1"/>
          </p:cNvSpPr>
          <p:nvPr>
            <p:ph type="body" idx="1"/>
          </p:nvPr>
        </p:nvSpPr>
        <p:spPr/>
        <p:txBody>
          <a:bodyPr/>
          <a:lstStyle/>
          <a:p>
            <a:r>
              <a:rPr lang="en-US"/>
              <a:t>Once the forma has been completed, each element should be analyzed to determine whether the element repeats, whether it is optional, or whether it is mutually exclusive of another element.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3AF575-552D-4278-AA55-976BD889A3EC}" type="slidenum">
              <a:rPr lang="en-US"/>
              <a:pPr/>
              <a:t>38</a:t>
            </a:fld>
            <a:endParaRPr lang="en-US"/>
          </a:p>
        </p:txBody>
      </p:sp>
      <p:sp>
        <p:nvSpPr>
          <p:cNvPr id="116738" name="Rectangle 2"/>
          <p:cNvSpPr>
            <a:spLocks noGrp="1" noRot="1" noChangeAspect="1" noChangeArrowheads="1" noTextEdit="1"/>
          </p:cNvSpPr>
          <p:nvPr>
            <p:ph type="sldImg"/>
          </p:nvPr>
        </p:nvSpPr>
        <p:spPr>
          <a:ln/>
        </p:spPr>
      </p:sp>
      <p:sp>
        <p:nvSpPr>
          <p:cNvPr id="116739" name="Rectangle 3"/>
          <p:cNvSpPr>
            <a:spLocks noGrp="1" noChangeArrowheads="1"/>
          </p:cNvSpPr>
          <p:nvPr>
            <p:ph type="body" idx="1"/>
          </p:nvPr>
        </p:nvSpPr>
        <p:spPr/>
        <p:txBody>
          <a:bodyPr/>
          <a:lstStyle/>
          <a:p>
            <a:r>
              <a:rPr lang="en-US"/>
              <a:t>Derived values do not have to be stored in a data store.</a:t>
            </a:r>
          </a:p>
          <a:p>
            <a:endParaRPr lang="en-US"/>
          </a:p>
          <a:p>
            <a:r>
              <a:rPr lang="en-US"/>
              <a:t>“user views” – the way the user wants to see the information.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829CA50-3EDB-4621-A9BE-5C010087DC88}" type="slidenum">
              <a:rPr lang="en-US"/>
              <a:pPr/>
              <a:t>39</a:t>
            </a:fld>
            <a:endParaRPr lang="en-US"/>
          </a:p>
        </p:txBody>
      </p:sp>
      <p:sp>
        <p:nvSpPr>
          <p:cNvPr id="117762" name="Rectangle 2"/>
          <p:cNvSpPr>
            <a:spLocks noGrp="1" noRot="1" noChangeAspect="1" noChangeArrowheads="1" noTextEdit="1"/>
          </p:cNvSpPr>
          <p:nvPr>
            <p:ph type="sldImg"/>
          </p:nvPr>
        </p:nvSpPr>
        <p:spPr>
          <a:ln/>
        </p:spPr>
      </p:sp>
      <p:sp>
        <p:nvSpPr>
          <p:cNvPr id="117763" name="Rectangle 3"/>
          <p:cNvSpPr>
            <a:spLocks noGrp="1" noChangeArrowheads="1"/>
          </p:cNvSpPr>
          <p:nvPr>
            <p:ph type="body" idx="1"/>
          </p:nvPr>
        </p:nvSpPr>
        <p:spPr/>
        <p:txBody>
          <a:bodyPr/>
          <a:lstStyle/>
          <a:p>
            <a:r>
              <a:rPr lang="en-US"/>
              <a:t>The ideal data dictionary is automated, interactive, online, and evolutionary.</a:t>
            </a:r>
          </a:p>
          <a:p>
            <a:endParaRPr lang="en-US"/>
          </a:p>
          <a:p>
            <a:r>
              <a:rPr lang="en-US"/>
              <a:t>To have maximum power, the data dictionary should be tied into a number of systems programs – so that when an item is updated or deleted from the data dictionary, it is automatically updated or deleted from the database.</a:t>
            </a:r>
          </a:p>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E25B41-E4D5-431C-889D-A7938D1F2654}" type="slidenum">
              <a:rPr lang="en-US"/>
              <a:pPr/>
              <a:t>40</a:t>
            </a:fld>
            <a:endParaRPr lang="en-US"/>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r>
              <a:rPr lang="en-US"/>
              <a:t>XML is used to exchange data between businesses – or between systems within a business.</a:t>
            </a:r>
          </a:p>
          <a:p>
            <a:endParaRPr lang="en-US"/>
          </a:p>
          <a:p>
            <a:r>
              <a:rPr lang="en-US"/>
              <a:t>If everyone used the same software or database management system, there would be no need for XML.</a:t>
            </a:r>
          </a:p>
          <a:p>
            <a:endParaRPr lang="en-US"/>
          </a:p>
          <a:p>
            <a:r>
              <a:rPr lang="en-US"/>
              <a:t>XML document may be transformed into different output formats – printed output, Web pages, output for a handheld device, and PDF files.</a:t>
            </a:r>
          </a:p>
          <a:p>
            <a:endParaRPr lang="en-US"/>
          </a:p>
          <a:p>
            <a:r>
              <a:rPr lang="en-US"/>
              <a:t>XML advantage</a:t>
            </a:r>
          </a:p>
          <a:p>
            <a:pPr lvl="1"/>
            <a:r>
              <a:rPr lang="en-US"/>
              <a:t>The analyst may select only the data that an internal department or external partner needs to have in order to function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C77FC3-E9B8-4349-A6EB-D67F89A005C6}" type="slidenum">
              <a:rPr lang="en-US"/>
              <a:pPr/>
              <a:t>4</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a:t>Understanding what data compose a data dictionary, the conventions used in data dictionaries, and how a data dictionary is developed, are issues that remain pertinent for the system analyst during the systems effort.</a:t>
            </a: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C3D6B1-E799-4C0A-A459-BB97FABA6916}" type="slidenum">
              <a:rPr lang="en-US"/>
              <a:pPr/>
              <a:t>5</a:t>
            </a:fld>
            <a:endParaRPr lang="en-US"/>
          </a:p>
        </p:txBody>
      </p:sp>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p:txBody>
          <a:bodyPr/>
          <a:lstStyle/>
          <a:p>
            <a:r>
              <a:rPr lang="en-US"/>
              <a:t>The data dictionary contains information about data and procedures; the repository is a larger collection of project information.</a:t>
            </a:r>
          </a:p>
          <a:p>
            <a:endParaRPr lang="en-US"/>
          </a:p>
          <a:p>
            <a:r>
              <a:rPr lang="en-US"/>
              <a:t>Information about the data maintained by the system – data flows, data stores, record structures,, elements, entities, and messages.</a:t>
            </a:r>
          </a:p>
          <a:p>
            <a:endParaRPr lang="en-US"/>
          </a:p>
          <a:p>
            <a:r>
              <a:rPr lang="en-US"/>
              <a:t>Project management information – delivery schedules, achievements, issues that need resolving, project users.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FC05EE-5A87-4145-AA59-2322EBCC814A}" type="slidenum">
              <a:rPr lang="en-US"/>
              <a:pPr/>
              <a:t>6</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lang="en-US"/>
              <a:t>The data dictionary is created by examining and describing the contents of the data flows, data stores, and processes.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82ED7A-15C3-460D-A381-FFFA0BC1CD59}" type="slidenum">
              <a:rPr lang="en-US"/>
              <a:pPr/>
              <a:t>7</a:t>
            </a:fld>
            <a:endParaRPr 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lang="en-US"/>
              <a:t>The four data dictionary categories should be developed to promote understanding of the data of the system.</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2113B02-39C6-46DF-A2F0-5657827DDA2D}" type="slidenum">
              <a:rPr lang="en-US"/>
              <a:pPr/>
              <a:t>8</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lang="en-US"/>
              <a:t>Represents the screen used to add a new CUSTOMER ORDER and to update the customer and item files.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02A9CC-407E-41C5-AA26-CC70C9A89B90}" type="slidenum">
              <a:rPr lang="en-US"/>
              <a:pPr/>
              <a:t>9</a:t>
            </a:fld>
            <a:endParaRPr lang="en-US"/>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lang="en-US"/>
              <a:t>A record structure would be an example of a data structure.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3C3603-FD21-47D0-B245-71E42920F42B}" type="slidenum">
              <a:rPr lang="en-US"/>
              <a:pPr/>
              <a:t>10</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p:txBody>
          <a:bodyPr/>
          <a:lstStyle/>
          <a:p>
            <a:r>
              <a:rPr lang="en-US"/>
              <a:t>Repetitive elements are also called repeating groups or tables.</a:t>
            </a:r>
          </a:p>
          <a:p>
            <a:endParaRPr lang="en-US"/>
          </a:p>
          <a:p>
            <a:r>
              <a:rPr lang="en-US"/>
              <a:t>Brackets – the elements listed between the brackets are mutually exclusive.</a:t>
            </a:r>
          </a:p>
          <a:p>
            <a:endParaRPr lang="en-US"/>
          </a:p>
          <a:p>
            <a:r>
              <a:rPr lang="en-US"/>
              <a:t>Parentheses – optional elements may be left blank on entry screens and may contain spaces or zeros for numeric fields in file structures.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US" smtClean="0"/>
              <a:t>CSM 291</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8-</a:t>
            </a:r>
            <a:fld id="{5BA28F3A-C3AF-4065-9077-677581DFEDB7}"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CSM 291</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8-</a:t>
            </a:r>
            <a:fld id="{3BF24C5C-EBBB-4B15-91E1-8A5EA04B44F2}"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r>
              <a:rPr lang="en-US" smtClean="0"/>
              <a:t>CSM 291</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8-</a:t>
            </a:r>
            <a:fld id="{AE988000-10A3-419D-A6B2-AC5C30CC64E7}"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r>
              <a:rPr lang="en-US" smtClean="0"/>
              <a:t>CSM 291</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r>
              <a:rPr lang="en-US"/>
              <a:t>8-</a:t>
            </a:r>
            <a:fld id="{284E74D9-A40B-4172-A1F9-1A88470710CD}"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r>
              <a:rPr lang="en-US" smtClean="0"/>
              <a:t>CSM 291</a:t>
            </a:r>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r>
              <a:rPr lang="en-US"/>
              <a:t>8-</a:t>
            </a:r>
            <a:fld id="{85768BF0-9AEA-4F0A-A2C9-20AA0C2AD62C}"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r>
              <a:rPr lang="en-US" smtClean="0"/>
              <a:t>CSM 291</a:t>
            </a:r>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r>
              <a:rPr lang="en-US"/>
              <a:t>8-</a:t>
            </a:r>
            <a:fld id="{883478F4-2017-41E0-B2E1-F6D98D36BFF9}"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smtClean="0"/>
              <a:t>CSM 291</a:t>
            </a:r>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r>
              <a:rPr lang="en-US"/>
              <a:t>8-</a:t>
            </a:r>
            <a:fld id="{E7CD3E8D-34E0-4F6B-9F1B-B56163FABD47}"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CSM 291</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r>
              <a:rPr lang="en-US"/>
              <a:t>8-</a:t>
            </a:r>
            <a:fld id="{4FDFF133-939B-4559-B410-5568A46603BD}"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r>
              <a:rPr lang="en-US" smtClean="0"/>
              <a:t>CSM 291</a:t>
            </a:r>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r>
              <a:rPr lang="en-US"/>
              <a:t>8-</a:t>
            </a:r>
            <a:fld id="{1D0FD2C7-9FD1-44D2-8440-F383FCCF25AC}"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CSM 291</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8-</a:t>
            </a:r>
            <a:fld id="{B14CAB81-20A6-4EFF-B150-9B66D97621CE}"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64363" y="381000"/>
            <a:ext cx="1990725" cy="57515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381000"/>
            <a:ext cx="5821363" cy="57515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r>
              <a:rPr lang="en-US" smtClean="0"/>
              <a:t>CSM 291</a:t>
            </a:r>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r>
              <a:rPr lang="en-US"/>
              <a:t>8-</a:t>
            </a:r>
            <a:fld id="{A06F2469-B158-446F-A43B-02D137EC6826}"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32104" name="Rectangle 8"/>
          <p:cNvSpPr>
            <a:spLocks noChangeArrowheads="1"/>
          </p:cNvSpPr>
          <p:nvPr userDrawn="1"/>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ndParaRPr>
          </a:p>
        </p:txBody>
      </p:sp>
      <p:sp>
        <p:nvSpPr>
          <p:cNvPr id="16384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a typeface="ＭＳ Ｐゴシック" pitchFamily="34" charset="-128"/>
            </a:endParaRPr>
          </a:p>
        </p:txBody>
      </p:sp>
      <p:pic>
        <p:nvPicPr>
          <p:cNvPr id="132099" name="Picture 8" descr="8eCarthage-11.jpg"/>
          <p:cNvPicPr>
            <a:picLocks noChangeAspect="1"/>
          </p:cNvPicPr>
          <p:nvPr/>
        </p:nvPicPr>
        <p:blipFill>
          <a:blip r:embed="rId14" cstate="print"/>
          <a:srcRect/>
          <a:stretch>
            <a:fillRect/>
          </a:stretch>
        </p:blipFill>
        <p:spPr bwMode="auto">
          <a:xfrm>
            <a:off x="0" y="0"/>
            <a:ext cx="579438" cy="6858000"/>
          </a:xfrm>
          <a:prstGeom prst="rect">
            <a:avLst/>
          </a:prstGeom>
          <a:noFill/>
          <a:ln w="9525">
            <a:noFill/>
            <a:miter lim="800000"/>
            <a:headEnd/>
            <a:tailEnd/>
          </a:ln>
        </p:spPr>
      </p:pic>
      <p:pic>
        <p:nvPicPr>
          <p:cNvPr id="132100" name="Picture 9" descr="8eCarthage-21.jpg"/>
          <p:cNvPicPr>
            <a:picLocks noChangeAspect="1"/>
          </p:cNvPicPr>
          <p:nvPr/>
        </p:nvPicPr>
        <p:blipFill>
          <a:blip r:embed="rId15" cstate="print"/>
          <a:srcRect/>
          <a:stretch>
            <a:fillRect/>
          </a:stretch>
        </p:blipFill>
        <p:spPr bwMode="auto">
          <a:xfrm>
            <a:off x="1066800" y="457200"/>
            <a:ext cx="969963" cy="974725"/>
          </a:xfrm>
          <a:prstGeom prst="rect">
            <a:avLst/>
          </a:prstGeom>
          <a:noFill/>
          <a:ln w="9525">
            <a:noFill/>
            <a:miter lim="800000"/>
            <a:headEnd/>
            <a:tailEnd/>
          </a:ln>
        </p:spPr>
      </p:pic>
      <p:sp>
        <p:nvSpPr>
          <p:cNvPr id="10" name="TextBox 9"/>
          <p:cNvSpPr txBox="1"/>
          <p:nvPr/>
        </p:nvSpPr>
        <p:spPr>
          <a:xfrm>
            <a:off x="914400" y="6477000"/>
            <a:ext cx="5105400" cy="244475"/>
          </a:xfrm>
          <a:prstGeom prst="rect">
            <a:avLst/>
          </a:prstGeom>
          <a:noFill/>
        </p:spPr>
        <p:txBody>
          <a:bodyPr>
            <a:spAutoFit/>
          </a:bodyPr>
          <a:lstStyle/>
          <a:p>
            <a:r>
              <a:rPr lang="en-US" sz="1000">
                <a:ea typeface="ＭＳ Ｐゴシック" pitchFamily="34" charset="-128"/>
              </a:rPr>
              <a:t>Copyright © 2011 Pearson Education, Inc. Publishing as Prentice Hall</a:t>
            </a:r>
          </a:p>
        </p:txBody>
      </p:sp>
      <p:sp>
        <p:nvSpPr>
          <p:cNvPr id="132102"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32103"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iming>
    <p:tnLst>
      <p:par>
        <p:cTn id="1" dur="indefinite" restart="never" nodeType="tmRoot"/>
      </p:par>
    </p:tnLst>
  </p:timing>
  <p:hf hdr="0" ftr="0"/>
  <p:txStyles>
    <p:titleStyle>
      <a:lvl1pPr algn="l" rtl="0" fontAlgn="base">
        <a:spcBef>
          <a:spcPct val="0"/>
        </a:spcBef>
        <a:spcAft>
          <a:spcPct val="0"/>
        </a:spcAft>
        <a:defRPr sz="4400">
          <a:solidFill>
            <a:srgbClr val="DF1738"/>
          </a:solidFill>
          <a:latin typeface="+mj-lt"/>
          <a:ea typeface="+mj-ea"/>
          <a:cs typeface="+mj-cs"/>
        </a:defRPr>
      </a:lvl1pPr>
      <a:lvl2pPr algn="l" rtl="0" fontAlgn="base">
        <a:spcBef>
          <a:spcPct val="0"/>
        </a:spcBef>
        <a:spcAft>
          <a:spcPct val="0"/>
        </a:spcAft>
        <a:defRPr sz="4400">
          <a:solidFill>
            <a:srgbClr val="DF1738"/>
          </a:solidFill>
          <a:latin typeface="Tahoma" pitchFamily="34" charset="0"/>
          <a:ea typeface="ＭＳ Ｐゴシック" pitchFamily="34" charset="-128"/>
        </a:defRPr>
      </a:lvl2pPr>
      <a:lvl3pPr algn="l" rtl="0" fontAlgn="base">
        <a:spcBef>
          <a:spcPct val="0"/>
        </a:spcBef>
        <a:spcAft>
          <a:spcPct val="0"/>
        </a:spcAft>
        <a:defRPr sz="4400">
          <a:solidFill>
            <a:srgbClr val="DF1738"/>
          </a:solidFill>
          <a:latin typeface="Tahoma" pitchFamily="34" charset="0"/>
          <a:ea typeface="ＭＳ Ｐゴシック" pitchFamily="34" charset="-128"/>
        </a:defRPr>
      </a:lvl3pPr>
      <a:lvl4pPr algn="l" rtl="0" fontAlgn="base">
        <a:spcBef>
          <a:spcPct val="0"/>
        </a:spcBef>
        <a:spcAft>
          <a:spcPct val="0"/>
        </a:spcAft>
        <a:defRPr sz="4400">
          <a:solidFill>
            <a:srgbClr val="DF1738"/>
          </a:solidFill>
          <a:latin typeface="Tahoma" pitchFamily="34" charset="0"/>
          <a:ea typeface="ＭＳ Ｐゴシック" pitchFamily="34" charset="-128"/>
        </a:defRPr>
      </a:lvl4pPr>
      <a:lvl5pPr algn="l" rtl="0" fontAlgn="base">
        <a:spcBef>
          <a:spcPct val="0"/>
        </a:spcBef>
        <a:spcAft>
          <a:spcPct val="0"/>
        </a:spcAft>
        <a:defRPr sz="4400">
          <a:solidFill>
            <a:srgbClr val="DF1738"/>
          </a:solidFill>
          <a:latin typeface="Tahoma" pitchFamily="34" charset="0"/>
          <a:ea typeface="ＭＳ Ｐゴシック" pitchFamily="34" charset="-128"/>
        </a:defRPr>
      </a:lvl5pPr>
      <a:lvl6pPr marL="457200" algn="l" rtl="0" fontAlgn="base">
        <a:spcBef>
          <a:spcPct val="0"/>
        </a:spcBef>
        <a:spcAft>
          <a:spcPct val="0"/>
        </a:spcAft>
        <a:defRPr sz="4400">
          <a:solidFill>
            <a:srgbClr val="DF1738"/>
          </a:solidFill>
          <a:latin typeface="Tahoma" pitchFamily="34" charset="0"/>
          <a:ea typeface="ＭＳ Ｐゴシック" pitchFamily="34" charset="-128"/>
        </a:defRPr>
      </a:lvl6pPr>
      <a:lvl7pPr marL="914400" algn="l" rtl="0" fontAlgn="base">
        <a:spcBef>
          <a:spcPct val="0"/>
        </a:spcBef>
        <a:spcAft>
          <a:spcPct val="0"/>
        </a:spcAft>
        <a:defRPr sz="4400">
          <a:solidFill>
            <a:srgbClr val="DF1738"/>
          </a:solidFill>
          <a:latin typeface="Tahoma" pitchFamily="34" charset="0"/>
          <a:ea typeface="ＭＳ Ｐゴシック" pitchFamily="34" charset="-128"/>
        </a:defRPr>
      </a:lvl7pPr>
      <a:lvl8pPr marL="1371600" algn="l" rtl="0" fontAlgn="base">
        <a:spcBef>
          <a:spcPct val="0"/>
        </a:spcBef>
        <a:spcAft>
          <a:spcPct val="0"/>
        </a:spcAft>
        <a:defRPr sz="4400">
          <a:solidFill>
            <a:srgbClr val="DF1738"/>
          </a:solidFill>
          <a:latin typeface="Tahoma" pitchFamily="34" charset="0"/>
          <a:ea typeface="ＭＳ Ｐゴシック" pitchFamily="34" charset="-128"/>
        </a:defRPr>
      </a:lvl8pPr>
      <a:lvl9pPr marL="1828800" algn="l" rtl="0" fontAlgn="base">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fontAlgn="base">
        <a:spcBef>
          <a:spcPct val="20000"/>
        </a:spcBef>
        <a:spcAft>
          <a:spcPct val="0"/>
        </a:spcAft>
        <a:buClr>
          <a:schemeClr val="tx1"/>
        </a:buClr>
        <a:buChar char="•"/>
        <a:defRPr sz="3200">
          <a:solidFill>
            <a:schemeClr val="tx1"/>
          </a:solidFill>
          <a:latin typeface="+mn-lt"/>
          <a:ea typeface="+mn-ea"/>
          <a:cs typeface="+mn-cs"/>
        </a:defRPr>
      </a:lvl1pPr>
      <a:lvl2pPr marL="742950" indent="-285750" algn="l" rtl="0" fontAlgn="base">
        <a:spcBef>
          <a:spcPct val="20000"/>
        </a:spcBef>
        <a:spcAft>
          <a:spcPct val="0"/>
        </a:spcAft>
        <a:buClr>
          <a:srgbClr val="E21738"/>
        </a:buClr>
        <a:buChar char="•"/>
        <a:defRPr sz="2800">
          <a:solidFill>
            <a:schemeClr val="tx1"/>
          </a:solidFill>
          <a:latin typeface="+mn-lt"/>
          <a:ea typeface="+mn-ea"/>
        </a:defRPr>
      </a:lvl2pPr>
      <a:lvl3pPr marL="1143000" indent="-228600" algn="l" rtl="0" fontAlgn="base">
        <a:spcBef>
          <a:spcPct val="20000"/>
        </a:spcBef>
        <a:spcAft>
          <a:spcPct val="0"/>
        </a:spcAft>
        <a:buClr>
          <a:srgbClr val="98877D"/>
        </a:buClr>
        <a:buChar char="•"/>
        <a:defRPr sz="2400">
          <a:solidFill>
            <a:schemeClr val="tx1"/>
          </a:solidFill>
          <a:latin typeface="+mn-lt"/>
          <a:ea typeface="+mn-ea"/>
        </a:defRPr>
      </a:lvl3pPr>
      <a:lvl4pPr marL="1600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endParaRPr kumimoji="1" lang="en-US" sz="2400">
              <a:latin typeface="Tahoma" pitchFamily="34" charset="0"/>
              <a:ea typeface="ＭＳ Ｐゴシック" pitchFamily="34" charset="-128"/>
            </a:endParaRPr>
          </a:p>
        </p:txBody>
      </p:sp>
      <p:sp>
        <p:nvSpPr>
          <p:cNvPr id="133123" name="Rectangle 3"/>
          <p:cNvSpPr>
            <a:spLocks noGrp="1" noChangeArrowheads="1"/>
          </p:cNvSpPr>
          <p:nvPr>
            <p:ph type="title"/>
          </p:nvPr>
        </p:nvSpPr>
        <p:spPr bwMode="auto">
          <a:xfrm>
            <a:off x="990600" y="381000"/>
            <a:ext cx="7877175"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title style</a:t>
            </a:r>
          </a:p>
        </p:txBody>
      </p:sp>
      <p:sp>
        <p:nvSpPr>
          <p:cNvPr id="133124" name="Rectangle 4"/>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63845" name="Rectangle 5"/>
          <p:cNvSpPr>
            <a:spLocks noGrp="1" noChangeArrowheads="1"/>
          </p:cNvSpPr>
          <p:nvPr>
            <p:ph type="dt" sz="half" idx="2"/>
          </p:nvPr>
        </p:nvSpPr>
        <p:spPr bwMode="auto">
          <a:xfrm>
            <a:off x="914400" y="6324600"/>
            <a:ext cx="640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mn-lt"/>
                <a:ea typeface="+mn-ea"/>
              </a:defRPr>
            </a:lvl1pPr>
          </a:lstStyle>
          <a:p>
            <a:r>
              <a:rPr lang="en-US" smtClean="0"/>
              <a:t>CSM 291</a:t>
            </a:r>
            <a:endParaRPr lang="en-US"/>
          </a:p>
        </p:txBody>
      </p:sp>
      <p:sp>
        <p:nvSpPr>
          <p:cNvPr id="163846" name="Rectangle 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800">
                <a:latin typeface="+mn-lt"/>
                <a:ea typeface="+mn-ea"/>
              </a:defRPr>
            </a:lvl1pPr>
          </a:lstStyle>
          <a:p>
            <a:endParaRPr lang="en-US"/>
          </a:p>
        </p:txBody>
      </p:sp>
      <p:sp>
        <p:nvSpPr>
          <p:cNvPr id="163847" name="Rectangle 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mn-lt"/>
                <a:ea typeface="+mn-ea"/>
              </a:defRPr>
            </a:lvl1pPr>
          </a:lstStyle>
          <a:p>
            <a:r>
              <a:rPr lang="en-US"/>
              <a:t>8-</a:t>
            </a:r>
            <a:fld id="{D483A62C-9897-4667-ABBF-AB2D62097CFB}" type="slidenum">
              <a:rPr lang="en-US"/>
              <a:pPr/>
              <a:t>‹#›</a:t>
            </a:fld>
            <a:endParaRPr lang="en-US"/>
          </a:p>
        </p:txBody>
      </p:sp>
      <p:pic>
        <p:nvPicPr>
          <p:cNvPr id="133128" name="Picture 8" descr="8eCarthage-11.jpg"/>
          <p:cNvPicPr>
            <a:picLocks noChangeAspect="1"/>
          </p:cNvPicPr>
          <p:nvPr/>
        </p:nvPicPr>
        <p:blipFill>
          <a:blip r:embed="rId13" cstate="print"/>
          <a:srcRect/>
          <a:stretch>
            <a:fillRect/>
          </a:stretch>
        </p:blipFill>
        <p:spPr bwMode="auto">
          <a:xfrm>
            <a:off x="0" y="0"/>
            <a:ext cx="579438" cy="68580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iming>
    <p:tnLst>
      <p:par>
        <p:cTn id="1" dur="indefinite" restart="never" nodeType="tmRoot"/>
      </p:par>
    </p:tnLst>
  </p:timing>
  <p:hf hdr="0" ftr="0"/>
  <p:txStyles>
    <p:titleStyle>
      <a:lvl1pPr algn="l" rtl="0" eaLnBrk="0" fontAlgn="base" hangingPunct="0">
        <a:spcBef>
          <a:spcPct val="0"/>
        </a:spcBef>
        <a:spcAft>
          <a:spcPct val="0"/>
        </a:spcAft>
        <a:defRPr sz="4400">
          <a:solidFill>
            <a:srgbClr val="DF1738"/>
          </a:solidFill>
          <a:latin typeface="+mj-lt"/>
          <a:ea typeface="+mj-ea"/>
          <a:cs typeface="+mj-cs"/>
        </a:defRPr>
      </a:lvl1pPr>
      <a:lvl2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2pPr>
      <a:lvl3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3pPr>
      <a:lvl4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4pPr>
      <a:lvl5pPr algn="l" rtl="0" eaLnBrk="0" fontAlgn="base" hangingPunct="0">
        <a:spcBef>
          <a:spcPct val="0"/>
        </a:spcBef>
        <a:spcAft>
          <a:spcPct val="0"/>
        </a:spcAft>
        <a:defRPr sz="4400">
          <a:solidFill>
            <a:srgbClr val="DF1738"/>
          </a:solidFill>
          <a:latin typeface="Tahoma" pitchFamily="34" charset="0"/>
          <a:ea typeface="ＭＳ Ｐゴシック" pitchFamily="34" charset="-128"/>
        </a:defRPr>
      </a:lvl5pPr>
      <a:lvl6pPr marL="4572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6pPr>
      <a:lvl7pPr marL="9144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7pPr>
      <a:lvl8pPr marL="13716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8pPr>
      <a:lvl9pPr marL="1828800" algn="l" rtl="0" eaLnBrk="0" fontAlgn="base" hangingPunct="0">
        <a:spcBef>
          <a:spcPct val="0"/>
        </a:spcBef>
        <a:spcAft>
          <a:spcPct val="0"/>
        </a:spcAft>
        <a:defRPr sz="4400">
          <a:solidFill>
            <a:srgbClr val="DF1738"/>
          </a:solidFill>
          <a:latin typeface="Tahoma" pitchFamily="34" charset="0"/>
          <a:ea typeface="ＭＳ Ｐゴシック" pitchFamily="34" charset="-128"/>
        </a:defRPr>
      </a:lvl9pPr>
    </p:titleStyle>
    <p:bodyStyle>
      <a:lvl1pPr marL="342900" indent="-342900" algn="l" rtl="0" eaLnBrk="0" fontAlgn="base" hangingPunct="0">
        <a:spcBef>
          <a:spcPct val="20000"/>
        </a:spcBef>
        <a:spcAft>
          <a:spcPct val="0"/>
        </a:spcAft>
        <a:buClr>
          <a:schemeClr val="tx1"/>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E21738"/>
        </a:buClr>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98877D"/>
        </a:buClr>
        <a:buChar char="•"/>
        <a:defRPr sz="2400">
          <a:solidFill>
            <a:schemeClr val="tx1"/>
          </a:solidFill>
          <a:latin typeface="+mn-lt"/>
          <a:ea typeface="+mn-ea"/>
        </a:defRPr>
      </a:lvl3pPr>
      <a:lvl4pPr marL="1600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5pPr>
      <a:lvl6pPr marL="25146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6pPr>
      <a:lvl7pPr marL="29718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7pPr>
      <a:lvl8pPr marL="34290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8pPr>
      <a:lvl9pPr marL="3886200" indent="-228600" algn="l" rtl="0" eaLnBrk="0" fontAlgn="base" hangingPunct="0">
        <a:spcBef>
          <a:spcPct val="20000"/>
        </a:spcBef>
        <a:spcAft>
          <a:spcPct val="0"/>
        </a:spcAft>
        <a:buClr>
          <a:srgbClr val="F3DAB0"/>
        </a:buClr>
        <a:buFont typeface="Wingdings" pitchFamily="2" charset="2"/>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524000" y="2133600"/>
            <a:ext cx="6400800" cy="1470025"/>
          </a:xfrm>
        </p:spPr>
        <p:txBody>
          <a:bodyPr/>
          <a:lstStyle/>
          <a:p>
            <a:r>
              <a:rPr lang="en-US"/>
              <a:t>Analyzing Systems Using Data Dictionaries</a:t>
            </a:r>
          </a:p>
        </p:txBody>
      </p:sp>
      <p:sp>
        <p:nvSpPr>
          <p:cNvPr id="3075" name="Rectangle 3"/>
          <p:cNvSpPr>
            <a:spLocks noGrp="1" noChangeArrowheads="1"/>
          </p:cNvSpPr>
          <p:nvPr>
            <p:ph type="subTitle" idx="1"/>
          </p:nvPr>
        </p:nvSpPr>
        <p:spPr/>
        <p:txBody>
          <a:bodyPr/>
          <a:lstStyle/>
          <a:p>
            <a:r>
              <a:rPr lang="en-US"/>
              <a:t>Systems Analysis and Design, 8e</a:t>
            </a:r>
          </a:p>
          <a:p>
            <a:r>
              <a:rPr lang="en-US"/>
              <a:t>Kendall &amp; Kendall</a:t>
            </a:r>
          </a:p>
        </p:txBody>
      </p:sp>
      <p:sp>
        <p:nvSpPr>
          <p:cNvPr id="3076" name="Text Box 4"/>
          <p:cNvSpPr txBox="1">
            <a:spLocks noChangeArrowheads="1"/>
          </p:cNvSpPr>
          <p:nvPr/>
        </p:nvSpPr>
        <p:spPr bwMode="auto">
          <a:xfrm>
            <a:off x="6629400" y="228600"/>
            <a:ext cx="2514600" cy="1555750"/>
          </a:xfrm>
          <a:prstGeom prst="rect">
            <a:avLst/>
          </a:prstGeom>
          <a:noFill/>
          <a:ln w="9525">
            <a:noFill/>
            <a:miter lim="800000"/>
            <a:headEnd/>
            <a:tailEnd/>
          </a:ln>
          <a:effectLst/>
        </p:spPr>
        <p:txBody>
          <a:bodyPr>
            <a:spAutoFit/>
          </a:bodyPr>
          <a:lstStyle/>
          <a:p>
            <a:pPr algn="ctr">
              <a:spcBef>
                <a:spcPct val="50000"/>
              </a:spcBef>
            </a:pPr>
            <a:r>
              <a:rPr lang="en-US" sz="9600" b="1">
                <a:solidFill>
                  <a:schemeClr val="tx2"/>
                </a:solidFill>
              </a:rPr>
              <a:t>8</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2000"/>
                                        <p:tgtEl>
                                          <p:spTgt spid="30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5"/>
                                        </p:tgtEl>
                                        <p:attrNameLst>
                                          <p:attrName>style.visibility</p:attrName>
                                        </p:attrNameLst>
                                      </p:cBhvr>
                                      <p:to>
                                        <p:strVal val="visible"/>
                                      </p:to>
                                    </p:set>
                                    <p:animEffect transition="in" filter="fade">
                                      <p:cBhvr>
                                        <p:cTn id="10" dur="2000"/>
                                        <p:tgtEl>
                                          <p:spTgt spid="30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16142D48-9D11-4F54-9502-38F787925776}" type="slidenum">
              <a:rPr lang="en-US"/>
              <a:pPr/>
              <a:t>10</a:t>
            </a:fld>
            <a:endParaRPr lang="en-US"/>
          </a:p>
        </p:txBody>
      </p:sp>
      <p:sp>
        <p:nvSpPr>
          <p:cNvPr id="25602" name="Rectangle 2"/>
          <p:cNvSpPr>
            <a:spLocks noGrp="1" noChangeArrowheads="1"/>
          </p:cNvSpPr>
          <p:nvPr>
            <p:ph type="title"/>
          </p:nvPr>
        </p:nvSpPr>
        <p:spPr/>
        <p:txBody>
          <a:bodyPr/>
          <a:lstStyle/>
          <a:p>
            <a:r>
              <a:rPr lang="en-US"/>
              <a:t>Algebraic Notation</a:t>
            </a:r>
          </a:p>
        </p:txBody>
      </p:sp>
      <p:sp>
        <p:nvSpPr>
          <p:cNvPr id="25603" name="Rectangle 3"/>
          <p:cNvSpPr>
            <a:spLocks noGrp="1" noChangeArrowheads="1"/>
          </p:cNvSpPr>
          <p:nvPr>
            <p:ph type="body" idx="1"/>
          </p:nvPr>
        </p:nvSpPr>
        <p:spPr/>
        <p:txBody>
          <a:bodyPr/>
          <a:lstStyle/>
          <a:p>
            <a:r>
              <a:rPr lang="en-US" dirty="0">
                <a:solidFill>
                  <a:srgbClr val="FF0000"/>
                </a:solidFill>
              </a:rPr>
              <a:t>Equal </a:t>
            </a:r>
            <a:r>
              <a:rPr lang="en-US" dirty="0" smtClean="0">
                <a:solidFill>
                  <a:srgbClr val="FF0000"/>
                </a:solidFill>
              </a:rPr>
              <a:t>sign =</a:t>
            </a:r>
            <a:r>
              <a:rPr lang="en-US" dirty="0" smtClean="0"/>
              <a:t>, </a:t>
            </a:r>
            <a:r>
              <a:rPr lang="en-US" dirty="0"/>
              <a:t>meaning “</a:t>
            </a:r>
            <a:r>
              <a:rPr lang="en-US" dirty="0">
                <a:solidFill>
                  <a:srgbClr val="FF0000"/>
                </a:solidFill>
              </a:rPr>
              <a:t>is composed of</a:t>
            </a:r>
            <a:r>
              <a:rPr lang="en-US" dirty="0"/>
              <a:t>”</a:t>
            </a:r>
          </a:p>
          <a:p>
            <a:r>
              <a:rPr lang="en-US" dirty="0">
                <a:solidFill>
                  <a:srgbClr val="FF0000"/>
                </a:solidFill>
              </a:rPr>
              <a:t>Plus </a:t>
            </a:r>
            <a:r>
              <a:rPr lang="en-US" dirty="0" smtClean="0">
                <a:solidFill>
                  <a:srgbClr val="FF0000"/>
                </a:solidFill>
              </a:rPr>
              <a:t>sign +</a:t>
            </a:r>
            <a:r>
              <a:rPr lang="en-US" dirty="0" smtClean="0"/>
              <a:t>, </a:t>
            </a:r>
            <a:r>
              <a:rPr lang="en-US" dirty="0"/>
              <a:t>meaning “</a:t>
            </a:r>
            <a:r>
              <a:rPr lang="en-US" dirty="0">
                <a:solidFill>
                  <a:srgbClr val="FF0000"/>
                </a:solidFill>
              </a:rPr>
              <a:t>and</a:t>
            </a:r>
            <a:r>
              <a:rPr lang="en-US" dirty="0"/>
              <a:t>”</a:t>
            </a:r>
          </a:p>
          <a:p>
            <a:r>
              <a:rPr lang="en-US" dirty="0">
                <a:solidFill>
                  <a:srgbClr val="FF0000"/>
                </a:solidFill>
              </a:rPr>
              <a:t>Braces {} </a:t>
            </a:r>
            <a:r>
              <a:rPr lang="en-US" dirty="0"/>
              <a:t>meaning </a:t>
            </a:r>
            <a:r>
              <a:rPr lang="en-US" dirty="0">
                <a:solidFill>
                  <a:srgbClr val="FF0000"/>
                </a:solidFill>
              </a:rPr>
              <a:t>repetitive elements</a:t>
            </a:r>
          </a:p>
          <a:p>
            <a:r>
              <a:rPr lang="en-US" dirty="0">
                <a:solidFill>
                  <a:srgbClr val="FF0000"/>
                </a:solidFill>
              </a:rPr>
              <a:t>Brackets [] </a:t>
            </a:r>
            <a:r>
              <a:rPr lang="en-US" dirty="0"/>
              <a:t>for an </a:t>
            </a:r>
            <a:r>
              <a:rPr lang="en-US" dirty="0">
                <a:solidFill>
                  <a:srgbClr val="FF0000"/>
                </a:solidFill>
              </a:rPr>
              <a:t>either/or situation</a:t>
            </a:r>
          </a:p>
          <a:p>
            <a:r>
              <a:rPr lang="en-US" dirty="0">
                <a:solidFill>
                  <a:srgbClr val="FF0000"/>
                </a:solidFill>
              </a:rPr>
              <a:t>Parentheses () </a:t>
            </a:r>
            <a:r>
              <a:rPr lang="en-US" dirty="0"/>
              <a:t>for an </a:t>
            </a:r>
            <a:r>
              <a:rPr lang="en-US" dirty="0">
                <a:solidFill>
                  <a:srgbClr val="FF0000"/>
                </a:solidFill>
              </a:rPr>
              <a:t>optional element</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8B146F20-BB8F-4EA5-A5AF-E3FF1CC01D69}" type="slidenum">
              <a:rPr lang="en-US"/>
              <a:pPr/>
              <a:t>11</a:t>
            </a:fld>
            <a:endParaRPr lang="en-US"/>
          </a:p>
        </p:txBody>
      </p:sp>
      <p:sp>
        <p:nvSpPr>
          <p:cNvPr id="84994" name="Rectangle 2"/>
          <p:cNvSpPr>
            <a:spLocks noGrp="1" noChangeArrowheads="1"/>
          </p:cNvSpPr>
          <p:nvPr>
            <p:ph type="title"/>
          </p:nvPr>
        </p:nvSpPr>
        <p:spPr/>
        <p:txBody>
          <a:bodyPr/>
          <a:lstStyle/>
          <a:p>
            <a:pPr algn="ctr"/>
            <a:r>
              <a:rPr lang="en-US" sz="2400" dirty="0"/>
              <a:t>Data Structure Example for Adding a Customer Order at World’s Trend Catalog Division </a:t>
            </a:r>
          </a:p>
        </p:txBody>
      </p:sp>
      <p:pic>
        <p:nvPicPr>
          <p:cNvPr id="84998" name="Picture 6"/>
          <p:cNvPicPr>
            <a:picLocks noChangeAspect="1" noChangeArrowheads="1"/>
          </p:cNvPicPr>
          <p:nvPr/>
        </p:nvPicPr>
        <p:blipFill>
          <a:blip r:embed="rId2" cstate="print"/>
          <a:srcRect/>
          <a:stretch>
            <a:fillRect/>
          </a:stretch>
        </p:blipFill>
        <p:spPr bwMode="auto">
          <a:xfrm>
            <a:off x="2819400" y="1905000"/>
            <a:ext cx="3316288" cy="4546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46C7C0C5-47E2-479E-B9C5-8DD6EB471BC9}" type="slidenum">
              <a:rPr lang="en-US"/>
              <a:pPr/>
              <a:t>12</a:t>
            </a:fld>
            <a:endParaRPr lang="en-US"/>
          </a:p>
        </p:txBody>
      </p:sp>
      <p:sp>
        <p:nvSpPr>
          <p:cNvPr id="31746" name="Rectangle 2"/>
          <p:cNvSpPr>
            <a:spLocks noGrp="1" noChangeArrowheads="1"/>
          </p:cNvSpPr>
          <p:nvPr>
            <p:ph type="title"/>
          </p:nvPr>
        </p:nvSpPr>
        <p:spPr/>
        <p:txBody>
          <a:bodyPr/>
          <a:lstStyle/>
          <a:p>
            <a:r>
              <a:rPr lang="en-US"/>
              <a:t>Structural Records</a:t>
            </a:r>
          </a:p>
        </p:txBody>
      </p:sp>
      <p:sp>
        <p:nvSpPr>
          <p:cNvPr id="31747" name="Rectangle 3"/>
          <p:cNvSpPr>
            <a:spLocks noGrp="1" noChangeArrowheads="1"/>
          </p:cNvSpPr>
          <p:nvPr>
            <p:ph type="body" idx="1"/>
          </p:nvPr>
        </p:nvSpPr>
        <p:spPr/>
        <p:txBody>
          <a:bodyPr/>
          <a:lstStyle/>
          <a:p>
            <a:pPr>
              <a:lnSpc>
                <a:spcPct val="90000"/>
              </a:lnSpc>
            </a:pPr>
            <a:r>
              <a:rPr lang="en-US" sz="2800" dirty="0"/>
              <a:t>A structure may consist of </a:t>
            </a:r>
            <a:r>
              <a:rPr lang="en-US" sz="2800" dirty="0">
                <a:solidFill>
                  <a:srgbClr val="FF0000"/>
                </a:solidFill>
              </a:rPr>
              <a:t>elements or structural records.</a:t>
            </a:r>
          </a:p>
          <a:p>
            <a:pPr>
              <a:lnSpc>
                <a:spcPct val="90000"/>
              </a:lnSpc>
            </a:pPr>
            <a:r>
              <a:rPr lang="en-US" sz="2800" dirty="0"/>
              <a:t>These are a group of elements, such as:</a:t>
            </a:r>
          </a:p>
          <a:p>
            <a:pPr lvl="1">
              <a:lnSpc>
                <a:spcPct val="90000"/>
              </a:lnSpc>
            </a:pPr>
            <a:r>
              <a:rPr lang="en-US" sz="2400" dirty="0">
                <a:solidFill>
                  <a:srgbClr val="FF0000"/>
                </a:solidFill>
              </a:rPr>
              <a:t>Customer name</a:t>
            </a:r>
          </a:p>
          <a:p>
            <a:pPr lvl="1">
              <a:lnSpc>
                <a:spcPct val="90000"/>
              </a:lnSpc>
            </a:pPr>
            <a:r>
              <a:rPr lang="en-US" sz="2400" dirty="0">
                <a:solidFill>
                  <a:srgbClr val="FF0000"/>
                </a:solidFill>
              </a:rPr>
              <a:t>Address</a:t>
            </a:r>
          </a:p>
          <a:p>
            <a:pPr lvl="1">
              <a:lnSpc>
                <a:spcPct val="90000"/>
              </a:lnSpc>
            </a:pPr>
            <a:r>
              <a:rPr lang="en-US" sz="2400" dirty="0">
                <a:solidFill>
                  <a:srgbClr val="FF0000"/>
                </a:solidFill>
              </a:rPr>
              <a:t>Telephone</a:t>
            </a:r>
          </a:p>
          <a:p>
            <a:pPr>
              <a:lnSpc>
                <a:spcPct val="90000"/>
              </a:lnSpc>
            </a:pPr>
            <a:r>
              <a:rPr lang="en-US" sz="2800" dirty="0"/>
              <a:t>Each of these must be further defined until they are broken down into their </a:t>
            </a:r>
            <a:r>
              <a:rPr lang="en-US" sz="2800" dirty="0">
                <a:solidFill>
                  <a:srgbClr val="FF0000"/>
                </a:solidFill>
              </a:rPr>
              <a:t>component elements.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CSM 291</a:t>
            </a:r>
            <a:endParaRPr lang="en-US"/>
          </a:p>
        </p:txBody>
      </p:sp>
      <p:sp>
        <p:nvSpPr>
          <p:cNvPr id="6" name="Slide Number Placeholder 4"/>
          <p:cNvSpPr>
            <a:spLocks noGrp="1"/>
          </p:cNvSpPr>
          <p:nvPr>
            <p:ph type="sldNum" sz="quarter" idx="12"/>
          </p:nvPr>
        </p:nvSpPr>
        <p:spPr/>
        <p:txBody>
          <a:bodyPr/>
          <a:lstStyle/>
          <a:p>
            <a:r>
              <a:rPr lang="en-US"/>
              <a:t>8-</a:t>
            </a:r>
            <a:fld id="{6DABA3F2-A1AE-43AB-AF57-286DCFAE23BA}" type="slidenum">
              <a:rPr lang="en-US"/>
              <a:pPr/>
              <a:t>13</a:t>
            </a:fld>
            <a:endParaRPr lang="en-US"/>
          </a:p>
        </p:txBody>
      </p:sp>
      <p:sp>
        <p:nvSpPr>
          <p:cNvPr id="32770" name="Rectangle 2"/>
          <p:cNvSpPr>
            <a:spLocks noGrp="1" noChangeArrowheads="1"/>
          </p:cNvSpPr>
          <p:nvPr>
            <p:ph type="title"/>
          </p:nvPr>
        </p:nvSpPr>
        <p:spPr/>
        <p:txBody>
          <a:bodyPr/>
          <a:lstStyle/>
          <a:p>
            <a:pPr algn="ctr"/>
            <a:r>
              <a:rPr lang="en-US" sz="4000" dirty="0"/>
              <a:t>Structural Records Used in Different Systems</a:t>
            </a:r>
          </a:p>
        </p:txBody>
      </p:sp>
      <p:sp>
        <p:nvSpPr>
          <p:cNvPr id="32771" name="Rectangle 3"/>
          <p:cNvSpPr>
            <a:spLocks noGrp="1" noChangeArrowheads="1"/>
          </p:cNvSpPr>
          <p:nvPr>
            <p:ph type="body" idx="4294967295"/>
          </p:nvPr>
        </p:nvSpPr>
        <p:spPr>
          <a:xfrm>
            <a:off x="1371600" y="1828800"/>
            <a:ext cx="7772400" cy="4114800"/>
          </a:xfrm>
        </p:spPr>
        <p:txBody>
          <a:bodyPr/>
          <a:lstStyle/>
          <a:p>
            <a:r>
              <a:rPr lang="en-US" sz="2800" dirty="0"/>
              <a:t>Structural records and elements that are used within many different systems are given a </a:t>
            </a:r>
            <a:r>
              <a:rPr lang="en-US" sz="2800" dirty="0">
                <a:solidFill>
                  <a:srgbClr val="FF0000"/>
                </a:solidFill>
              </a:rPr>
              <a:t>non-system-specific name, such as street, city, and </a:t>
            </a:r>
            <a:r>
              <a:rPr lang="en-US" sz="2800" dirty="0" smtClean="0">
                <a:solidFill>
                  <a:srgbClr val="FF0000"/>
                </a:solidFill>
              </a:rPr>
              <a:t>zip/area code</a:t>
            </a:r>
            <a:r>
              <a:rPr lang="en-US" sz="2800" dirty="0" smtClean="0"/>
              <a:t>.</a:t>
            </a:r>
            <a:endParaRPr lang="en-US" sz="2800" dirty="0"/>
          </a:p>
          <a:p>
            <a:r>
              <a:rPr lang="en-US" sz="2800" dirty="0"/>
              <a:t>The names do not reflect a </a:t>
            </a:r>
            <a:r>
              <a:rPr lang="en-US" sz="2800" dirty="0">
                <a:solidFill>
                  <a:srgbClr val="FF0000"/>
                </a:solidFill>
              </a:rPr>
              <a:t>functional area</a:t>
            </a:r>
            <a:r>
              <a:rPr lang="en-US" sz="2800" dirty="0"/>
              <a:t>.</a:t>
            </a:r>
          </a:p>
          <a:p>
            <a:r>
              <a:rPr lang="en-US" sz="2800" dirty="0"/>
              <a:t>This allows the analyst to </a:t>
            </a:r>
            <a:r>
              <a:rPr lang="en-US" sz="2800" dirty="0">
                <a:solidFill>
                  <a:srgbClr val="FF0000"/>
                </a:solidFill>
              </a:rPr>
              <a:t>define them once </a:t>
            </a:r>
            <a:r>
              <a:rPr lang="en-US" sz="2800" dirty="0"/>
              <a:t>and </a:t>
            </a:r>
            <a:r>
              <a:rPr lang="en-US" sz="2800" dirty="0">
                <a:solidFill>
                  <a:srgbClr val="FF0000"/>
                </a:solidFill>
              </a:rPr>
              <a:t>use in many different applications</a:t>
            </a:r>
            <a:r>
              <a:rPr lang="en-US" sz="28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103AF719-0B51-42B6-9D9F-CDAD1BCBF992}" type="slidenum">
              <a:rPr lang="en-US"/>
              <a:pPr/>
              <a:t>14</a:t>
            </a:fld>
            <a:endParaRPr lang="en-US"/>
          </a:p>
        </p:txBody>
      </p:sp>
      <p:sp>
        <p:nvSpPr>
          <p:cNvPr id="33794" name="Rectangle 2"/>
          <p:cNvSpPr>
            <a:spLocks noGrp="1" noChangeArrowheads="1"/>
          </p:cNvSpPr>
          <p:nvPr>
            <p:ph type="title"/>
          </p:nvPr>
        </p:nvSpPr>
        <p:spPr/>
        <p:txBody>
          <a:bodyPr/>
          <a:lstStyle/>
          <a:p>
            <a:r>
              <a:rPr lang="en-US"/>
              <a:t>Structural Record Example</a:t>
            </a:r>
          </a:p>
        </p:txBody>
      </p:sp>
      <p:pic>
        <p:nvPicPr>
          <p:cNvPr id="33799" name="Picture 7"/>
          <p:cNvPicPr>
            <a:picLocks noChangeAspect="1" noChangeArrowheads="1"/>
          </p:cNvPicPr>
          <p:nvPr/>
        </p:nvPicPr>
        <p:blipFill>
          <a:blip r:embed="rId3" cstate="print"/>
          <a:srcRect/>
          <a:stretch>
            <a:fillRect/>
          </a:stretch>
        </p:blipFill>
        <p:spPr bwMode="auto">
          <a:xfrm>
            <a:off x="1676400" y="2057400"/>
            <a:ext cx="4962525" cy="39131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9EC48E4D-D9AB-449E-8B74-7422C29A02CF}" type="slidenum">
              <a:rPr lang="en-US"/>
              <a:pPr/>
              <a:t>15</a:t>
            </a:fld>
            <a:endParaRPr lang="en-US"/>
          </a:p>
        </p:txBody>
      </p:sp>
      <p:sp>
        <p:nvSpPr>
          <p:cNvPr id="28674" name="Rectangle 2"/>
          <p:cNvSpPr>
            <a:spLocks noGrp="1" noChangeArrowheads="1"/>
          </p:cNvSpPr>
          <p:nvPr>
            <p:ph type="title"/>
          </p:nvPr>
        </p:nvSpPr>
        <p:spPr/>
        <p:txBody>
          <a:bodyPr/>
          <a:lstStyle/>
          <a:p>
            <a:pPr algn="ctr"/>
            <a:r>
              <a:rPr lang="en-US" dirty="0"/>
              <a:t>Logical and Physical Data Structures</a:t>
            </a:r>
          </a:p>
        </p:txBody>
      </p:sp>
      <p:sp>
        <p:nvSpPr>
          <p:cNvPr id="28675" name="Rectangle 3"/>
          <p:cNvSpPr>
            <a:spLocks noGrp="1" noChangeArrowheads="1"/>
          </p:cNvSpPr>
          <p:nvPr>
            <p:ph type="body" idx="1"/>
          </p:nvPr>
        </p:nvSpPr>
        <p:spPr/>
        <p:txBody>
          <a:bodyPr/>
          <a:lstStyle/>
          <a:p>
            <a:r>
              <a:rPr lang="en-US" dirty="0"/>
              <a:t>Logical: </a:t>
            </a:r>
          </a:p>
          <a:p>
            <a:pPr lvl="1"/>
            <a:r>
              <a:rPr lang="en-US" dirty="0"/>
              <a:t>Show what data the business needs for its </a:t>
            </a:r>
            <a:r>
              <a:rPr lang="en-US" dirty="0">
                <a:solidFill>
                  <a:srgbClr val="FF0000"/>
                </a:solidFill>
              </a:rPr>
              <a:t>day-to-day operations.</a:t>
            </a:r>
          </a:p>
          <a:p>
            <a:r>
              <a:rPr lang="en-US" dirty="0"/>
              <a:t>Physical:</a:t>
            </a:r>
          </a:p>
          <a:p>
            <a:pPr lvl="1"/>
            <a:r>
              <a:rPr lang="en-US" dirty="0"/>
              <a:t>Include additional </a:t>
            </a:r>
            <a:r>
              <a:rPr lang="en-US" dirty="0">
                <a:solidFill>
                  <a:srgbClr val="FF0000"/>
                </a:solidFill>
              </a:rPr>
              <a:t>elements</a:t>
            </a:r>
            <a:r>
              <a:rPr lang="en-US" dirty="0"/>
              <a:t> necessary for </a:t>
            </a:r>
            <a:r>
              <a:rPr lang="en-US" dirty="0">
                <a:solidFill>
                  <a:srgbClr val="FF0000"/>
                </a:solidFill>
              </a:rPr>
              <a:t>implementing the system</a:t>
            </a:r>
            <a:r>
              <a:rPr lang="en-US" dirty="0"/>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8035BD21-F98B-472E-9994-963AF30B393A}" type="slidenum">
              <a:rPr lang="en-US"/>
              <a:pPr/>
              <a:t>16</a:t>
            </a:fld>
            <a:endParaRPr lang="en-US"/>
          </a:p>
        </p:txBody>
      </p:sp>
      <p:sp>
        <p:nvSpPr>
          <p:cNvPr id="34818" name="Rectangle 2"/>
          <p:cNvSpPr>
            <a:spLocks noGrp="1" noChangeArrowheads="1"/>
          </p:cNvSpPr>
          <p:nvPr>
            <p:ph type="title"/>
          </p:nvPr>
        </p:nvSpPr>
        <p:spPr/>
        <p:txBody>
          <a:bodyPr/>
          <a:lstStyle/>
          <a:p>
            <a:pPr algn="ctr"/>
            <a:r>
              <a:rPr lang="en-US" sz="2800" dirty="0"/>
              <a:t>An Element Description Form Example from World’s Trend Catalog Division </a:t>
            </a:r>
          </a:p>
        </p:txBody>
      </p:sp>
      <p:pic>
        <p:nvPicPr>
          <p:cNvPr id="34822" name="Picture 6"/>
          <p:cNvPicPr>
            <a:picLocks noChangeAspect="1" noChangeArrowheads="1"/>
          </p:cNvPicPr>
          <p:nvPr/>
        </p:nvPicPr>
        <p:blipFill>
          <a:blip r:embed="rId3" cstate="print"/>
          <a:srcRect/>
          <a:stretch>
            <a:fillRect/>
          </a:stretch>
        </p:blipFill>
        <p:spPr bwMode="auto">
          <a:xfrm>
            <a:off x="2362200" y="1828800"/>
            <a:ext cx="3792538" cy="4343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7F79BCA4-00F7-4DF0-8844-BDD87A9D720D}" type="slidenum">
              <a:rPr lang="en-US"/>
              <a:pPr/>
              <a:t>17</a:t>
            </a:fld>
            <a:endParaRPr lang="en-US"/>
          </a:p>
        </p:txBody>
      </p:sp>
      <p:sp>
        <p:nvSpPr>
          <p:cNvPr id="94210" name="Rectangle 2"/>
          <p:cNvSpPr>
            <a:spLocks noGrp="1" noChangeArrowheads="1"/>
          </p:cNvSpPr>
          <p:nvPr>
            <p:ph type="title"/>
          </p:nvPr>
        </p:nvSpPr>
        <p:spPr/>
        <p:txBody>
          <a:bodyPr/>
          <a:lstStyle/>
          <a:p>
            <a:r>
              <a:rPr lang="en-US"/>
              <a:t>Element ID</a:t>
            </a:r>
          </a:p>
        </p:txBody>
      </p:sp>
      <p:sp>
        <p:nvSpPr>
          <p:cNvPr id="94211" name="Rectangle 3"/>
          <p:cNvSpPr>
            <a:spLocks noGrp="1" noChangeArrowheads="1"/>
          </p:cNvSpPr>
          <p:nvPr>
            <p:ph type="body" idx="1"/>
          </p:nvPr>
        </p:nvSpPr>
        <p:spPr/>
        <p:txBody>
          <a:bodyPr/>
          <a:lstStyle/>
          <a:p>
            <a:r>
              <a:rPr lang="en-US"/>
              <a:t>Optional entry</a:t>
            </a:r>
          </a:p>
          <a:p>
            <a:r>
              <a:rPr lang="en-US"/>
              <a:t>Allows the analyst to build automated data dictionary entries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BB9609A8-5558-4AC8-9AEB-67FED1C1B939}" type="slidenum">
              <a:rPr lang="en-US"/>
              <a:pPr/>
              <a:t>18</a:t>
            </a:fld>
            <a:endParaRPr lang="en-US"/>
          </a:p>
        </p:txBody>
      </p:sp>
      <p:sp>
        <p:nvSpPr>
          <p:cNvPr id="95234" name="Rectangle 2"/>
          <p:cNvSpPr>
            <a:spLocks noGrp="1" noChangeArrowheads="1"/>
          </p:cNvSpPr>
          <p:nvPr>
            <p:ph type="title"/>
          </p:nvPr>
        </p:nvSpPr>
        <p:spPr/>
        <p:txBody>
          <a:bodyPr/>
          <a:lstStyle/>
          <a:p>
            <a:r>
              <a:rPr lang="en-US"/>
              <a:t>The Name of the Element</a:t>
            </a:r>
          </a:p>
        </p:txBody>
      </p:sp>
      <p:sp>
        <p:nvSpPr>
          <p:cNvPr id="95235" name="Rectangle 3"/>
          <p:cNvSpPr>
            <a:spLocks noGrp="1" noChangeArrowheads="1"/>
          </p:cNvSpPr>
          <p:nvPr>
            <p:ph type="body" idx="1"/>
          </p:nvPr>
        </p:nvSpPr>
        <p:spPr/>
        <p:txBody>
          <a:bodyPr/>
          <a:lstStyle/>
          <a:p>
            <a:r>
              <a:rPr lang="en-US"/>
              <a:t>Should be:</a:t>
            </a:r>
          </a:p>
          <a:p>
            <a:pPr lvl="1"/>
            <a:r>
              <a:rPr lang="en-US"/>
              <a:t>Descriptive</a:t>
            </a:r>
          </a:p>
          <a:p>
            <a:pPr lvl="1"/>
            <a:r>
              <a:rPr lang="en-US"/>
              <a:t>Unique</a:t>
            </a:r>
          </a:p>
          <a:p>
            <a:r>
              <a:rPr lang="en-US"/>
              <a:t>Based on what the element is commonly called in most programs or by the major user of the element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F73F8EBE-D946-4CA5-8B7C-2008FA946501}" type="slidenum">
              <a:rPr lang="en-US"/>
              <a:pPr/>
              <a:t>19</a:t>
            </a:fld>
            <a:endParaRPr lang="en-US"/>
          </a:p>
        </p:txBody>
      </p:sp>
      <p:sp>
        <p:nvSpPr>
          <p:cNvPr id="96258" name="Rectangle 2"/>
          <p:cNvSpPr>
            <a:spLocks noGrp="1" noChangeArrowheads="1"/>
          </p:cNvSpPr>
          <p:nvPr>
            <p:ph type="title"/>
          </p:nvPr>
        </p:nvSpPr>
        <p:spPr/>
        <p:txBody>
          <a:bodyPr/>
          <a:lstStyle/>
          <a:p>
            <a:r>
              <a:rPr lang="en-US"/>
              <a:t>Aliases</a:t>
            </a:r>
          </a:p>
        </p:txBody>
      </p:sp>
      <p:sp>
        <p:nvSpPr>
          <p:cNvPr id="96259" name="Rectangle 3"/>
          <p:cNvSpPr>
            <a:spLocks noGrp="1" noChangeArrowheads="1"/>
          </p:cNvSpPr>
          <p:nvPr>
            <p:ph type="body" idx="1"/>
          </p:nvPr>
        </p:nvSpPr>
        <p:spPr/>
        <p:txBody>
          <a:bodyPr/>
          <a:lstStyle/>
          <a:p>
            <a:r>
              <a:rPr lang="en-US"/>
              <a:t>Synonyms or other names for the element</a:t>
            </a:r>
          </a:p>
          <a:p>
            <a:r>
              <a:rPr lang="en-US"/>
              <a:t>Names used by different users in different systems</a:t>
            </a:r>
          </a:p>
          <a:p>
            <a:r>
              <a:rPr lang="en-US"/>
              <a:t>A CUSTOMER NUMBER may also be called a RECEIVABLE ACCOUNT NUMBER or a CLIENT NUMBER.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D31292F2-ABD2-4836-AB04-57BD954CB946}" type="slidenum">
              <a:rPr lang="en-US"/>
              <a:pPr/>
              <a:t>2</a:t>
            </a:fld>
            <a:endParaRPr lang="en-US"/>
          </a:p>
        </p:txBody>
      </p:sp>
      <p:sp>
        <p:nvSpPr>
          <p:cNvPr id="5122" name="Rectangle 2"/>
          <p:cNvSpPr>
            <a:spLocks noGrp="1" noChangeArrowheads="1"/>
          </p:cNvSpPr>
          <p:nvPr>
            <p:ph type="title"/>
          </p:nvPr>
        </p:nvSpPr>
        <p:spPr/>
        <p:txBody>
          <a:bodyPr/>
          <a:lstStyle/>
          <a:p>
            <a:r>
              <a:rPr lang="en-US"/>
              <a:t>Cataloging</a:t>
            </a:r>
          </a:p>
        </p:txBody>
      </p:sp>
      <p:sp>
        <p:nvSpPr>
          <p:cNvPr id="5123" name="Rectangle 3"/>
          <p:cNvSpPr>
            <a:spLocks noGrp="1" noChangeArrowheads="1"/>
          </p:cNvSpPr>
          <p:nvPr>
            <p:ph type="body" idx="1"/>
          </p:nvPr>
        </p:nvSpPr>
        <p:spPr/>
        <p:txBody>
          <a:bodyPr/>
          <a:lstStyle/>
          <a:p>
            <a:r>
              <a:rPr lang="en-US" sz="2800" dirty="0"/>
              <a:t>Data flow diagrams can be used to catalog:</a:t>
            </a:r>
          </a:p>
          <a:p>
            <a:pPr lvl="1"/>
            <a:r>
              <a:rPr lang="en-US" sz="2400" dirty="0">
                <a:solidFill>
                  <a:srgbClr val="FF0000"/>
                </a:solidFill>
              </a:rPr>
              <a:t>Data processes</a:t>
            </a:r>
          </a:p>
          <a:p>
            <a:pPr lvl="1"/>
            <a:r>
              <a:rPr lang="en-US" sz="2400" dirty="0">
                <a:solidFill>
                  <a:srgbClr val="FF0000"/>
                </a:solidFill>
              </a:rPr>
              <a:t>Flows</a:t>
            </a:r>
          </a:p>
          <a:p>
            <a:pPr lvl="1"/>
            <a:r>
              <a:rPr lang="en-US" sz="2400" dirty="0">
                <a:solidFill>
                  <a:srgbClr val="FF0000"/>
                </a:solidFill>
              </a:rPr>
              <a:t>Stores</a:t>
            </a:r>
          </a:p>
          <a:p>
            <a:pPr lvl="1"/>
            <a:r>
              <a:rPr lang="en-US" sz="2400" dirty="0">
                <a:solidFill>
                  <a:srgbClr val="FF0000"/>
                </a:solidFill>
              </a:rPr>
              <a:t>Structures</a:t>
            </a:r>
          </a:p>
          <a:p>
            <a:pPr lvl="1"/>
            <a:r>
              <a:rPr lang="en-US" sz="2400" dirty="0">
                <a:solidFill>
                  <a:srgbClr val="FF0000"/>
                </a:solidFill>
              </a:rPr>
              <a:t>Elements</a:t>
            </a:r>
          </a:p>
          <a:p>
            <a:r>
              <a:rPr lang="en-US" sz="2800" dirty="0"/>
              <a:t>Cataloging takes place with the </a:t>
            </a:r>
            <a:r>
              <a:rPr lang="en-US" sz="2800" dirty="0">
                <a:solidFill>
                  <a:srgbClr val="FF0000"/>
                </a:solidFill>
              </a:rPr>
              <a:t>data dictionary</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EC21E2F9-4DEB-4BEE-B3FB-C61AE5DDC4B2}" type="slidenum">
              <a:rPr lang="en-US"/>
              <a:pPr/>
              <a:t>20</a:t>
            </a:fld>
            <a:endParaRPr lang="en-US"/>
          </a:p>
        </p:txBody>
      </p:sp>
      <p:sp>
        <p:nvSpPr>
          <p:cNvPr id="97282" name="Rectangle 2"/>
          <p:cNvSpPr>
            <a:spLocks noGrp="1" noChangeArrowheads="1"/>
          </p:cNvSpPr>
          <p:nvPr>
            <p:ph type="title"/>
          </p:nvPr>
        </p:nvSpPr>
        <p:spPr/>
        <p:txBody>
          <a:bodyPr/>
          <a:lstStyle/>
          <a:p>
            <a:r>
              <a:rPr lang="en-US" sz="4000"/>
              <a:t>Short Description of the Element</a:t>
            </a:r>
          </a:p>
        </p:txBody>
      </p:sp>
      <p:sp>
        <p:nvSpPr>
          <p:cNvPr id="97283" name="Rectangle 3"/>
          <p:cNvSpPr>
            <a:spLocks noGrp="1" noChangeArrowheads="1"/>
          </p:cNvSpPr>
          <p:nvPr>
            <p:ph type="body" idx="1"/>
          </p:nvPr>
        </p:nvSpPr>
        <p:spPr/>
        <p:txBody>
          <a:bodyPr/>
          <a:lstStyle/>
          <a:p>
            <a:r>
              <a:rPr lang="en-US"/>
              <a:t>An example might be:</a:t>
            </a:r>
          </a:p>
          <a:p>
            <a:pPr lvl="1"/>
            <a:r>
              <a:rPr lang="en-US"/>
              <a:t>Uniquely identifies a customer who has made any business transactions within the last five years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F9D8FD31-1307-4538-BAB1-B894950F29F1}" type="slidenum">
              <a:rPr lang="en-US"/>
              <a:pPr/>
              <a:t>21</a:t>
            </a:fld>
            <a:endParaRPr lang="en-US"/>
          </a:p>
        </p:txBody>
      </p:sp>
      <p:sp>
        <p:nvSpPr>
          <p:cNvPr id="98306" name="Rectangle 2"/>
          <p:cNvSpPr>
            <a:spLocks noGrp="1" noChangeArrowheads="1"/>
          </p:cNvSpPr>
          <p:nvPr>
            <p:ph type="title"/>
          </p:nvPr>
        </p:nvSpPr>
        <p:spPr/>
        <p:txBody>
          <a:bodyPr/>
          <a:lstStyle/>
          <a:p>
            <a:r>
              <a:rPr lang="en-US"/>
              <a:t>Element Is Base or Derived</a:t>
            </a:r>
          </a:p>
        </p:txBody>
      </p:sp>
      <p:sp>
        <p:nvSpPr>
          <p:cNvPr id="98307" name="Rectangle 3"/>
          <p:cNvSpPr>
            <a:spLocks noGrp="1" noChangeArrowheads="1"/>
          </p:cNvSpPr>
          <p:nvPr>
            <p:ph type="body" idx="1"/>
          </p:nvPr>
        </p:nvSpPr>
        <p:spPr/>
        <p:txBody>
          <a:bodyPr/>
          <a:lstStyle/>
          <a:p>
            <a:r>
              <a:rPr lang="en-US" dirty="0"/>
              <a:t>A base element is one that has been </a:t>
            </a:r>
            <a:r>
              <a:rPr lang="en-US" dirty="0">
                <a:solidFill>
                  <a:srgbClr val="FF0000"/>
                </a:solidFill>
              </a:rPr>
              <a:t>initially keyed into the system</a:t>
            </a:r>
            <a:r>
              <a:rPr lang="en-US" dirty="0"/>
              <a:t>.</a:t>
            </a:r>
          </a:p>
          <a:p>
            <a:r>
              <a:rPr lang="en-US" dirty="0"/>
              <a:t>A derived element is one that is </a:t>
            </a:r>
            <a:r>
              <a:rPr lang="en-US" dirty="0">
                <a:solidFill>
                  <a:srgbClr val="FF0000"/>
                </a:solidFill>
              </a:rPr>
              <a:t>created by a process</a:t>
            </a:r>
            <a:r>
              <a:rPr lang="en-US" dirty="0"/>
              <a:t>, usually as the </a:t>
            </a:r>
            <a:r>
              <a:rPr lang="en-US" dirty="0">
                <a:solidFill>
                  <a:srgbClr val="FF0000"/>
                </a:solidFill>
              </a:rPr>
              <a:t>result of a calculation or a series of decision-making statements</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7B0B14B2-A332-4CA9-9175-EC5F46701AA8}" type="slidenum">
              <a:rPr lang="en-US"/>
              <a:pPr/>
              <a:t>22</a:t>
            </a:fld>
            <a:endParaRPr lang="en-US"/>
          </a:p>
        </p:txBody>
      </p:sp>
      <p:sp>
        <p:nvSpPr>
          <p:cNvPr id="38914" name="Rectangle 2"/>
          <p:cNvSpPr>
            <a:spLocks noGrp="1" noChangeArrowheads="1"/>
          </p:cNvSpPr>
          <p:nvPr>
            <p:ph type="title"/>
          </p:nvPr>
        </p:nvSpPr>
        <p:spPr/>
        <p:txBody>
          <a:bodyPr/>
          <a:lstStyle/>
          <a:p>
            <a:r>
              <a:rPr lang="en-US"/>
              <a:t>Element Length</a:t>
            </a:r>
          </a:p>
        </p:txBody>
      </p:sp>
      <p:sp>
        <p:nvSpPr>
          <p:cNvPr id="38915" name="Rectangle 3"/>
          <p:cNvSpPr>
            <a:spLocks noGrp="1" noChangeArrowheads="1"/>
          </p:cNvSpPr>
          <p:nvPr>
            <p:ph type="body" idx="1"/>
          </p:nvPr>
        </p:nvSpPr>
        <p:spPr/>
        <p:txBody>
          <a:bodyPr/>
          <a:lstStyle/>
          <a:p>
            <a:pPr>
              <a:buFontTx/>
              <a:buNone/>
            </a:pPr>
            <a:r>
              <a:rPr lang="en-US" dirty="0"/>
              <a:t>   What should the element length be?</a:t>
            </a:r>
          </a:p>
          <a:p>
            <a:pPr lvl="1"/>
            <a:r>
              <a:rPr lang="en-US" dirty="0"/>
              <a:t>Some elements have standard lengths, state abbreviations, zip codes, or </a:t>
            </a:r>
            <a:r>
              <a:rPr lang="en-US" dirty="0">
                <a:solidFill>
                  <a:srgbClr val="FF0000"/>
                </a:solidFill>
              </a:rPr>
              <a:t>telephone numbers.</a:t>
            </a:r>
          </a:p>
          <a:p>
            <a:pPr lvl="1"/>
            <a:r>
              <a:rPr lang="en-US" dirty="0"/>
              <a:t>For other elements, the length may vary and the analyst and user community must decide the final length.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EBF92F2F-2FBF-4AA5-AE5D-83EC8460AD98}" type="slidenum">
              <a:rPr lang="en-US"/>
              <a:pPr/>
              <a:t>23</a:t>
            </a:fld>
            <a:endParaRPr lang="en-US"/>
          </a:p>
        </p:txBody>
      </p:sp>
      <p:sp>
        <p:nvSpPr>
          <p:cNvPr id="39938" name="Rectangle 2"/>
          <p:cNvSpPr>
            <a:spLocks noGrp="1" noChangeArrowheads="1"/>
          </p:cNvSpPr>
          <p:nvPr>
            <p:ph type="title"/>
          </p:nvPr>
        </p:nvSpPr>
        <p:spPr/>
        <p:txBody>
          <a:bodyPr/>
          <a:lstStyle/>
          <a:p>
            <a:r>
              <a:rPr lang="en-US"/>
              <a:t>Element Length Considerations</a:t>
            </a:r>
          </a:p>
        </p:txBody>
      </p:sp>
      <p:sp>
        <p:nvSpPr>
          <p:cNvPr id="39939" name="Rectangle 3"/>
          <p:cNvSpPr>
            <a:spLocks noGrp="1" noChangeArrowheads="1"/>
          </p:cNvSpPr>
          <p:nvPr>
            <p:ph type="body" idx="1"/>
          </p:nvPr>
        </p:nvSpPr>
        <p:spPr/>
        <p:txBody>
          <a:bodyPr/>
          <a:lstStyle/>
          <a:p>
            <a:pPr lvl="1"/>
            <a:r>
              <a:rPr lang="en-US"/>
              <a:t>Numeric amount lengths </a:t>
            </a:r>
          </a:p>
          <a:p>
            <a:pPr lvl="1"/>
            <a:r>
              <a:rPr lang="en-US"/>
              <a:t>Name and address fields</a:t>
            </a:r>
          </a:p>
          <a:p>
            <a:pPr lvl="1"/>
            <a:r>
              <a:rPr lang="en-US"/>
              <a:t>Other fields</a:t>
            </a:r>
          </a:p>
          <a:p>
            <a:pPr lvl="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CSM 291</a:t>
            </a:r>
            <a:endParaRPr lang="en-US"/>
          </a:p>
        </p:txBody>
      </p:sp>
      <p:sp>
        <p:nvSpPr>
          <p:cNvPr id="6" name="Slide Number Placeholder 4"/>
          <p:cNvSpPr>
            <a:spLocks noGrp="1"/>
          </p:cNvSpPr>
          <p:nvPr>
            <p:ph type="sldNum" sz="quarter" idx="12"/>
          </p:nvPr>
        </p:nvSpPr>
        <p:spPr/>
        <p:txBody>
          <a:bodyPr/>
          <a:lstStyle/>
          <a:p>
            <a:r>
              <a:rPr lang="en-US"/>
              <a:t>8-</a:t>
            </a:r>
            <a:fld id="{9EEFB851-5F2F-499D-B055-3A9EC00998AC}" type="slidenum">
              <a:rPr lang="en-US"/>
              <a:pPr/>
              <a:t>24</a:t>
            </a:fld>
            <a:endParaRPr lang="en-US"/>
          </a:p>
        </p:txBody>
      </p:sp>
      <p:sp>
        <p:nvSpPr>
          <p:cNvPr id="40962" name="Rectangle 2"/>
          <p:cNvSpPr>
            <a:spLocks noGrp="1" noChangeArrowheads="1"/>
          </p:cNvSpPr>
          <p:nvPr>
            <p:ph type="title"/>
          </p:nvPr>
        </p:nvSpPr>
        <p:spPr/>
        <p:txBody>
          <a:bodyPr/>
          <a:lstStyle/>
          <a:p>
            <a:r>
              <a:rPr lang="en-US"/>
              <a:t>Name and Address Length</a:t>
            </a:r>
          </a:p>
        </p:txBody>
      </p:sp>
      <p:sp>
        <p:nvSpPr>
          <p:cNvPr id="40963" name="Text Box 3"/>
          <p:cNvSpPr txBox="1">
            <a:spLocks noChangeArrowheads="1"/>
          </p:cNvSpPr>
          <p:nvPr/>
        </p:nvSpPr>
        <p:spPr bwMode="auto">
          <a:xfrm>
            <a:off x="2133600" y="2514600"/>
            <a:ext cx="6248400" cy="3013075"/>
          </a:xfrm>
          <a:prstGeom prst="rect">
            <a:avLst/>
          </a:prstGeom>
          <a:noFill/>
          <a:ln w="9525">
            <a:noFill/>
            <a:miter lim="800000"/>
            <a:headEnd/>
            <a:tailEnd/>
          </a:ln>
          <a:effectLst/>
        </p:spPr>
        <p:txBody>
          <a:bodyPr>
            <a:spAutoFit/>
          </a:bodyPr>
          <a:lstStyle/>
          <a:p>
            <a:pPr defTabSz="454025" eaLnBrk="0" hangingPunct="0"/>
            <a:r>
              <a:rPr lang="en-US" sz="2400">
                <a:solidFill>
                  <a:schemeClr val="tx2"/>
                </a:solidFill>
                <a:latin typeface="Times New Roman" pitchFamily="18" charset="0"/>
              </a:rPr>
              <a:t>						     Percent of data that will</a:t>
            </a:r>
          </a:p>
          <a:p>
            <a:pPr defTabSz="454025" eaLnBrk="0" hangingPunct="0"/>
            <a:r>
              <a:rPr lang="en-US" sz="2400">
                <a:solidFill>
                  <a:schemeClr val="tx2"/>
                </a:solidFill>
                <a:latin typeface="Times New Roman" pitchFamily="18" charset="0"/>
              </a:rPr>
              <a:t>Element 	 	  Length	   fit (United States)</a:t>
            </a:r>
          </a:p>
          <a:p>
            <a:pPr defTabSz="454025" eaLnBrk="0" hangingPunct="0"/>
            <a:endParaRPr lang="en-US" sz="2400">
              <a:solidFill>
                <a:schemeClr val="tx2"/>
              </a:solidFill>
              <a:latin typeface="Times New Roman" pitchFamily="18" charset="0"/>
            </a:endParaRPr>
          </a:p>
          <a:p>
            <a:pPr defTabSz="454025" eaLnBrk="0" hangingPunct="0"/>
            <a:r>
              <a:rPr lang="en-US" sz="2400">
                <a:solidFill>
                  <a:schemeClr val="tx2"/>
                </a:solidFill>
                <a:latin typeface="Times New Roman" pitchFamily="18" charset="0"/>
              </a:rPr>
              <a:t>Last Name     		11				  98</a:t>
            </a:r>
          </a:p>
          <a:p>
            <a:pPr defTabSz="454025" eaLnBrk="0" hangingPunct="0"/>
            <a:r>
              <a:rPr lang="en-US" sz="2400">
                <a:solidFill>
                  <a:schemeClr val="tx2"/>
                </a:solidFill>
                <a:latin typeface="Times New Roman" pitchFamily="18" charset="0"/>
              </a:rPr>
              <a:t>First Name		18				  95</a:t>
            </a:r>
          </a:p>
          <a:p>
            <a:pPr defTabSz="454025" eaLnBrk="0" hangingPunct="0"/>
            <a:r>
              <a:rPr lang="en-US" sz="2400">
                <a:solidFill>
                  <a:schemeClr val="tx2"/>
                </a:solidFill>
                <a:latin typeface="Times New Roman" pitchFamily="18" charset="0"/>
              </a:rPr>
              <a:t>Company Name	20				  95</a:t>
            </a:r>
          </a:p>
          <a:p>
            <a:pPr defTabSz="454025" eaLnBrk="0" hangingPunct="0"/>
            <a:r>
              <a:rPr lang="en-US" sz="2400">
                <a:solidFill>
                  <a:schemeClr val="tx2"/>
                </a:solidFill>
                <a:latin typeface="Times New Roman" pitchFamily="18" charset="0"/>
              </a:rPr>
              <a:t>Street				18				  90</a:t>
            </a:r>
          </a:p>
          <a:p>
            <a:pPr defTabSz="454025" eaLnBrk="0" hangingPunct="0"/>
            <a:r>
              <a:rPr lang="en-US" sz="2400">
                <a:solidFill>
                  <a:schemeClr val="tx2"/>
                </a:solidFill>
                <a:latin typeface="Times New Roman" pitchFamily="18" charset="0"/>
              </a:rPr>
              <a:t>City				17				  99</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CSM 291</a:t>
            </a:r>
            <a:endParaRPr lang="en-US"/>
          </a:p>
        </p:txBody>
      </p:sp>
      <p:sp>
        <p:nvSpPr>
          <p:cNvPr id="6" name="Slide Number Placeholder 4"/>
          <p:cNvSpPr>
            <a:spLocks noGrp="1"/>
          </p:cNvSpPr>
          <p:nvPr>
            <p:ph type="sldNum" sz="quarter" idx="12"/>
          </p:nvPr>
        </p:nvSpPr>
        <p:spPr/>
        <p:txBody>
          <a:bodyPr/>
          <a:lstStyle/>
          <a:p>
            <a:r>
              <a:rPr lang="en-US"/>
              <a:t>8-</a:t>
            </a:r>
            <a:fld id="{FFCD9435-E1C3-4DFA-B692-64779A937528}" type="slidenum">
              <a:rPr lang="en-US"/>
              <a:pPr/>
              <a:t>25</a:t>
            </a:fld>
            <a:endParaRPr lang="en-US"/>
          </a:p>
        </p:txBody>
      </p:sp>
      <p:sp>
        <p:nvSpPr>
          <p:cNvPr id="41986" name="Rectangle 2"/>
          <p:cNvSpPr>
            <a:spLocks noGrp="1" noChangeArrowheads="1"/>
          </p:cNvSpPr>
          <p:nvPr>
            <p:ph type="title"/>
          </p:nvPr>
        </p:nvSpPr>
        <p:spPr/>
        <p:txBody>
          <a:bodyPr/>
          <a:lstStyle/>
          <a:p>
            <a:r>
              <a:rPr lang="en-US"/>
              <a:t>Data Truncation</a:t>
            </a:r>
          </a:p>
        </p:txBody>
      </p:sp>
      <p:sp>
        <p:nvSpPr>
          <p:cNvPr id="41987" name="Rectangle 3"/>
          <p:cNvSpPr>
            <a:spLocks noGrp="1" noChangeArrowheads="1"/>
          </p:cNvSpPr>
          <p:nvPr>
            <p:ph type="body" idx="4294967295"/>
          </p:nvPr>
        </p:nvSpPr>
        <p:spPr/>
        <p:txBody>
          <a:bodyPr/>
          <a:lstStyle/>
          <a:p>
            <a:pPr>
              <a:lnSpc>
                <a:spcPct val="90000"/>
              </a:lnSpc>
            </a:pPr>
            <a:r>
              <a:rPr lang="en-US" dirty="0"/>
              <a:t>If the element is too small, the data will be truncated.</a:t>
            </a:r>
          </a:p>
          <a:p>
            <a:pPr>
              <a:lnSpc>
                <a:spcPct val="90000"/>
              </a:lnSpc>
            </a:pPr>
            <a:r>
              <a:rPr lang="en-US" dirty="0"/>
              <a:t>The analyst must decide how this will affect the system outputs.</a:t>
            </a:r>
          </a:p>
          <a:p>
            <a:pPr>
              <a:lnSpc>
                <a:spcPct val="90000"/>
              </a:lnSpc>
            </a:pPr>
            <a:r>
              <a:rPr lang="en-US" dirty="0"/>
              <a:t>If a last name is truncated, mail would </a:t>
            </a:r>
            <a:r>
              <a:rPr lang="en-US" dirty="0">
                <a:solidFill>
                  <a:srgbClr val="FF0000"/>
                </a:solidFill>
              </a:rPr>
              <a:t>usually still be delivered</a:t>
            </a:r>
            <a:r>
              <a:rPr lang="en-US" dirty="0"/>
              <a:t>.</a:t>
            </a:r>
          </a:p>
          <a:p>
            <a:pPr>
              <a:lnSpc>
                <a:spcPct val="90000"/>
              </a:lnSpc>
            </a:pPr>
            <a:r>
              <a:rPr lang="en-US" dirty="0"/>
              <a:t>A truncated email address or Web address is not </a:t>
            </a:r>
            <a:r>
              <a:rPr lang="en-US" dirty="0">
                <a:solidFill>
                  <a:srgbClr val="FF0000"/>
                </a:solidFill>
              </a:rPr>
              <a:t>usable</a:t>
            </a:r>
            <a:r>
              <a:rPr lang="en-US" dirty="0"/>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CSM 291</a:t>
            </a:r>
            <a:endParaRPr lang="en-US"/>
          </a:p>
        </p:txBody>
      </p:sp>
      <p:sp>
        <p:nvSpPr>
          <p:cNvPr id="6" name="Slide Number Placeholder 4"/>
          <p:cNvSpPr>
            <a:spLocks noGrp="1"/>
          </p:cNvSpPr>
          <p:nvPr>
            <p:ph type="sldNum" sz="quarter" idx="12"/>
          </p:nvPr>
        </p:nvSpPr>
        <p:spPr/>
        <p:txBody>
          <a:bodyPr/>
          <a:lstStyle/>
          <a:p>
            <a:r>
              <a:rPr lang="en-US"/>
              <a:t>8-</a:t>
            </a:r>
            <a:fld id="{31D985CC-FE1A-4AFF-93F3-6E12093CC7DA}" type="slidenum">
              <a:rPr lang="en-US"/>
              <a:pPr/>
              <a:t>26</a:t>
            </a:fld>
            <a:endParaRPr lang="en-US"/>
          </a:p>
        </p:txBody>
      </p:sp>
      <p:sp>
        <p:nvSpPr>
          <p:cNvPr id="43010" name="Rectangle 2"/>
          <p:cNvSpPr>
            <a:spLocks noGrp="1" noChangeArrowheads="1"/>
          </p:cNvSpPr>
          <p:nvPr>
            <p:ph type="title"/>
          </p:nvPr>
        </p:nvSpPr>
        <p:spPr/>
        <p:txBody>
          <a:bodyPr/>
          <a:lstStyle/>
          <a:p>
            <a:r>
              <a:rPr lang="en-US"/>
              <a:t>Type of Data</a:t>
            </a:r>
          </a:p>
        </p:txBody>
      </p:sp>
      <p:sp>
        <p:nvSpPr>
          <p:cNvPr id="43011" name="Rectangle 3"/>
          <p:cNvSpPr>
            <a:spLocks noGrp="1" noChangeArrowheads="1"/>
          </p:cNvSpPr>
          <p:nvPr>
            <p:ph type="body" idx="4294967295"/>
          </p:nvPr>
        </p:nvSpPr>
        <p:spPr/>
        <p:txBody>
          <a:bodyPr/>
          <a:lstStyle/>
          <a:p>
            <a:r>
              <a:rPr lang="en-US" dirty="0">
                <a:solidFill>
                  <a:srgbClr val="FF0000"/>
                </a:solidFill>
              </a:rPr>
              <a:t>Alphanumeric or text data</a:t>
            </a:r>
          </a:p>
          <a:p>
            <a:r>
              <a:rPr lang="en-US" dirty="0"/>
              <a:t>Formats</a:t>
            </a:r>
          </a:p>
          <a:p>
            <a:pPr lvl="1"/>
            <a:r>
              <a:rPr lang="en-US" dirty="0"/>
              <a:t>Mainframe: packed, binary, display</a:t>
            </a:r>
          </a:p>
          <a:p>
            <a:pPr lvl="1"/>
            <a:r>
              <a:rPr lang="en-US" dirty="0"/>
              <a:t>Microcomputer (PC) formats</a:t>
            </a:r>
          </a:p>
          <a:p>
            <a:pPr lvl="1"/>
            <a:r>
              <a:rPr lang="en-US" dirty="0"/>
              <a:t>PC formats, such as Currency, Number, or Scientific, depend on how the data will be used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50AAEA84-4BC5-4474-BE41-F41D0E3D261B}" type="slidenum">
              <a:rPr lang="en-US"/>
              <a:pPr/>
              <a:t>27</a:t>
            </a:fld>
            <a:endParaRPr lang="en-US"/>
          </a:p>
        </p:txBody>
      </p:sp>
      <p:sp>
        <p:nvSpPr>
          <p:cNvPr id="44034" name="Rectangle 2"/>
          <p:cNvSpPr>
            <a:spLocks noGrp="1" noChangeArrowheads="1"/>
          </p:cNvSpPr>
          <p:nvPr>
            <p:ph type="title"/>
          </p:nvPr>
        </p:nvSpPr>
        <p:spPr/>
        <p:txBody>
          <a:bodyPr/>
          <a:lstStyle/>
          <a:p>
            <a:pPr algn="ctr"/>
            <a:r>
              <a:rPr lang="en-US" sz="4000" dirty="0"/>
              <a:t>Some Examples of Data Formats Used in PC Systems </a:t>
            </a:r>
          </a:p>
        </p:txBody>
      </p:sp>
      <p:pic>
        <p:nvPicPr>
          <p:cNvPr id="44039" name="Picture 7"/>
          <p:cNvPicPr>
            <a:picLocks noChangeAspect="1" noChangeArrowheads="1"/>
          </p:cNvPicPr>
          <p:nvPr/>
        </p:nvPicPr>
        <p:blipFill>
          <a:blip r:embed="rId2" cstate="print"/>
          <a:srcRect/>
          <a:stretch>
            <a:fillRect/>
          </a:stretch>
        </p:blipFill>
        <p:spPr bwMode="auto">
          <a:xfrm>
            <a:off x="1219200" y="1905000"/>
            <a:ext cx="6886575" cy="4648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CSM 291</a:t>
            </a:r>
            <a:endParaRPr lang="en-US"/>
          </a:p>
        </p:txBody>
      </p:sp>
      <p:sp>
        <p:nvSpPr>
          <p:cNvPr id="6" name="Slide Number Placeholder 4"/>
          <p:cNvSpPr>
            <a:spLocks noGrp="1"/>
          </p:cNvSpPr>
          <p:nvPr>
            <p:ph type="sldNum" sz="quarter" idx="12"/>
          </p:nvPr>
        </p:nvSpPr>
        <p:spPr/>
        <p:txBody>
          <a:bodyPr/>
          <a:lstStyle/>
          <a:p>
            <a:r>
              <a:rPr lang="en-US"/>
              <a:t>8-</a:t>
            </a:r>
            <a:fld id="{07F21523-5575-4942-B061-1FC17B529668}" type="slidenum">
              <a:rPr lang="en-US"/>
              <a:pPr/>
              <a:t>28</a:t>
            </a:fld>
            <a:endParaRPr lang="en-US"/>
          </a:p>
        </p:txBody>
      </p:sp>
      <p:sp>
        <p:nvSpPr>
          <p:cNvPr id="45058" name="Rectangle 2"/>
          <p:cNvSpPr>
            <a:spLocks noGrp="1" noChangeArrowheads="1"/>
          </p:cNvSpPr>
          <p:nvPr>
            <p:ph type="title"/>
          </p:nvPr>
        </p:nvSpPr>
        <p:spPr/>
        <p:txBody>
          <a:bodyPr/>
          <a:lstStyle/>
          <a:p>
            <a:pPr algn="ctr"/>
            <a:r>
              <a:rPr lang="en-US" sz="4000" dirty="0"/>
              <a:t>Format Character Codes </a:t>
            </a:r>
            <a:br>
              <a:rPr lang="en-US" sz="4000" dirty="0"/>
            </a:br>
            <a:endParaRPr lang="en-US" sz="4000" dirty="0"/>
          </a:p>
        </p:txBody>
      </p:sp>
      <p:pic>
        <p:nvPicPr>
          <p:cNvPr id="45062" name="Picture 6"/>
          <p:cNvPicPr>
            <a:picLocks noChangeAspect="1" noChangeArrowheads="1"/>
          </p:cNvPicPr>
          <p:nvPr/>
        </p:nvPicPr>
        <p:blipFill>
          <a:blip r:embed="rId3" cstate="print"/>
          <a:srcRect/>
          <a:stretch>
            <a:fillRect/>
          </a:stretch>
        </p:blipFill>
        <p:spPr bwMode="auto">
          <a:xfrm>
            <a:off x="685800" y="2557463"/>
            <a:ext cx="8305800" cy="26527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CSM 291</a:t>
            </a:r>
            <a:endParaRPr lang="en-US"/>
          </a:p>
        </p:txBody>
      </p:sp>
      <p:sp>
        <p:nvSpPr>
          <p:cNvPr id="6" name="Slide Number Placeholder 4"/>
          <p:cNvSpPr>
            <a:spLocks noGrp="1"/>
          </p:cNvSpPr>
          <p:nvPr>
            <p:ph type="sldNum" sz="quarter" idx="12"/>
          </p:nvPr>
        </p:nvSpPr>
        <p:spPr/>
        <p:txBody>
          <a:bodyPr/>
          <a:lstStyle/>
          <a:p>
            <a:r>
              <a:rPr lang="en-US"/>
              <a:t>8-</a:t>
            </a:r>
            <a:fld id="{9D5F7496-59EB-4187-BC00-157049B4ADC6}" type="slidenum">
              <a:rPr lang="en-US"/>
              <a:pPr/>
              <a:t>29</a:t>
            </a:fld>
            <a:endParaRPr lang="en-US"/>
          </a:p>
        </p:txBody>
      </p:sp>
      <p:sp>
        <p:nvSpPr>
          <p:cNvPr id="46082" name="Rectangle 2"/>
          <p:cNvSpPr>
            <a:spLocks noGrp="1" noChangeArrowheads="1"/>
          </p:cNvSpPr>
          <p:nvPr>
            <p:ph type="title"/>
          </p:nvPr>
        </p:nvSpPr>
        <p:spPr/>
        <p:txBody>
          <a:bodyPr/>
          <a:lstStyle/>
          <a:p>
            <a:r>
              <a:rPr lang="en-US"/>
              <a:t>Validation Criteria</a:t>
            </a:r>
          </a:p>
        </p:txBody>
      </p:sp>
      <p:sp>
        <p:nvSpPr>
          <p:cNvPr id="46083" name="Rectangle 3"/>
          <p:cNvSpPr>
            <a:spLocks noGrp="1" noChangeArrowheads="1"/>
          </p:cNvSpPr>
          <p:nvPr>
            <p:ph type="body" idx="4294967295"/>
          </p:nvPr>
        </p:nvSpPr>
        <p:spPr/>
        <p:txBody>
          <a:bodyPr/>
          <a:lstStyle/>
          <a:p>
            <a:r>
              <a:rPr lang="en-US" dirty="0"/>
              <a:t>Ensure that accurate data are captured by the system</a:t>
            </a:r>
          </a:p>
          <a:p>
            <a:r>
              <a:rPr lang="en-US" dirty="0"/>
              <a:t>Elements are either:</a:t>
            </a:r>
          </a:p>
          <a:p>
            <a:pPr lvl="1"/>
            <a:r>
              <a:rPr lang="en-US" dirty="0">
                <a:solidFill>
                  <a:srgbClr val="FF0000"/>
                </a:solidFill>
              </a:rPr>
              <a:t>Discrete</a:t>
            </a:r>
            <a:r>
              <a:rPr lang="en-US" dirty="0"/>
              <a:t>, meaning they have </a:t>
            </a:r>
            <a:r>
              <a:rPr lang="en-US" dirty="0">
                <a:solidFill>
                  <a:srgbClr val="FF0000"/>
                </a:solidFill>
              </a:rPr>
              <a:t>fixed values</a:t>
            </a:r>
          </a:p>
          <a:p>
            <a:pPr lvl="1"/>
            <a:r>
              <a:rPr lang="en-US" dirty="0">
                <a:solidFill>
                  <a:srgbClr val="FF0000"/>
                </a:solidFill>
              </a:rPr>
              <a:t>Continuous</a:t>
            </a:r>
            <a:r>
              <a:rPr lang="en-US" dirty="0"/>
              <a:t>, with a smooth range of values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082F3B3E-2FAB-431E-97A9-116A8A7B3860}" type="slidenum">
              <a:rPr lang="en-US"/>
              <a:pPr/>
              <a:t>3</a:t>
            </a:fld>
            <a:endParaRPr lang="en-US"/>
          </a:p>
        </p:txBody>
      </p:sp>
      <p:sp>
        <p:nvSpPr>
          <p:cNvPr id="15362" name="Rectangle 2"/>
          <p:cNvSpPr>
            <a:spLocks noGrp="1" noChangeArrowheads="1"/>
          </p:cNvSpPr>
          <p:nvPr>
            <p:ph type="title"/>
          </p:nvPr>
        </p:nvSpPr>
        <p:spPr/>
        <p:txBody>
          <a:bodyPr/>
          <a:lstStyle/>
          <a:p>
            <a:r>
              <a:rPr lang="en-US"/>
              <a:t>The Data Dictionary</a:t>
            </a:r>
          </a:p>
        </p:txBody>
      </p:sp>
      <p:sp>
        <p:nvSpPr>
          <p:cNvPr id="15363" name="Rectangle 3"/>
          <p:cNvSpPr>
            <a:spLocks noGrp="1" noChangeArrowheads="1"/>
          </p:cNvSpPr>
          <p:nvPr>
            <p:ph type="body" idx="1"/>
          </p:nvPr>
        </p:nvSpPr>
        <p:spPr/>
        <p:txBody>
          <a:bodyPr/>
          <a:lstStyle/>
          <a:p>
            <a:r>
              <a:rPr lang="en-US" dirty="0"/>
              <a:t>A </a:t>
            </a:r>
            <a:r>
              <a:rPr lang="en-US" dirty="0">
                <a:solidFill>
                  <a:srgbClr val="FF0000"/>
                </a:solidFill>
              </a:rPr>
              <a:t>reference work of data </a:t>
            </a:r>
            <a:r>
              <a:rPr lang="en-US" dirty="0"/>
              <a:t>about data (</a:t>
            </a:r>
            <a:r>
              <a:rPr lang="en-US" dirty="0">
                <a:solidFill>
                  <a:srgbClr val="FF0000"/>
                </a:solidFill>
              </a:rPr>
              <a:t>metadata</a:t>
            </a:r>
            <a:r>
              <a:rPr lang="en-US" dirty="0"/>
              <a:t>)</a:t>
            </a:r>
          </a:p>
          <a:p>
            <a:r>
              <a:rPr lang="en-US" dirty="0">
                <a:solidFill>
                  <a:srgbClr val="FF0000"/>
                </a:solidFill>
              </a:rPr>
              <a:t>Collects and coordinates data terms</a:t>
            </a:r>
            <a:r>
              <a:rPr lang="en-US" dirty="0"/>
              <a:t>, and confirms what each term </a:t>
            </a:r>
            <a:r>
              <a:rPr lang="en-US" dirty="0">
                <a:solidFill>
                  <a:srgbClr val="FF0000"/>
                </a:solidFill>
              </a:rPr>
              <a:t>means to different people</a:t>
            </a:r>
            <a:r>
              <a:rPr lang="en-US" dirty="0"/>
              <a:t> in the organization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CSM 291</a:t>
            </a:r>
            <a:endParaRPr lang="en-US"/>
          </a:p>
        </p:txBody>
      </p:sp>
      <p:sp>
        <p:nvSpPr>
          <p:cNvPr id="6" name="Slide Number Placeholder 4"/>
          <p:cNvSpPr>
            <a:spLocks noGrp="1"/>
          </p:cNvSpPr>
          <p:nvPr>
            <p:ph type="sldNum" sz="quarter" idx="12"/>
          </p:nvPr>
        </p:nvSpPr>
        <p:spPr/>
        <p:txBody>
          <a:bodyPr/>
          <a:lstStyle/>
          <a:p>
            <a:r>
              <a:rPr lang="en-US"/>
              <a:t>8-</a:t>
            </a:r>
            <a:fld id="{460AE0B2-7CCA-4D0C-A126-D8FCF08E8C29}" type="slidenum">
              <a:rPr lang="en-US"/>
              <a:pPr/>
              <a:t>30</a:t>
            </a:fld>
            <a:endParaRPr lang="en-US"/>
          </a:p>
        </p:txBody>
      </p:sp>
      <p:sp>
        <p:nvSpPr>
          <p:cNvPr id="47106" name="Rectangle 2"/>
          <p:cNvSpPr>
            <a:spLocks noGrp="1" noChangeArrowheads="1"/>
          </p:cNvSpPr>
          <p:nvPr>
            <p:ph type="title"/>
          </p:nvPr>
        </p:nvSpPr>
        <p:spPr/>
        <p:txBody>
          <a:bodyPr/>
          <a:lstStyle/>
          <a:p>
            <a:r>
              <a:rPr lang="en-US"/>
              <a:t>Default Value</a:t>
            </a:r>
          </a:p>
        </p:txBody>
      </p:sp>
      <p:sp>
        <p:nvSpPr>
          <p:cNvPr id="47107" name="Rectangle 3"/>
          <p:cNvSpPr>
            <a:spLocks noGrp="1" noChangeArrowheads="1"/>
          </p:cNvSpPr>
          <p:nvPr>
            <p:ph type="body" idx="4294967295"/>
          </p:nvPr>
        </p:nvSpPr>
        <p:spPr/>
        <p:txBody>
          <a:bodyPr/>
          <a:lstStyle/>
          <a:p>
            <a:r>
              <a:rPr lang="en-US"/>
              <a:t>Include any default value the element may have</a:t>
            </a:r>
          </a:p>
          <a:p>
            <a:r>
              <a:rPr lang="en-US"/>
              <a:t>The default value is displayed on entry screens.</a:t>
            </a:r>
          </a:p>
          <a:p>
            <a:r>
              <a:rPr lang="en-US"/>
              <a:t>Reduces the amount of keying</a:t>
            </a:r>
          </a:p>
          <a:p>
            <a:pPr lvl="1"/>
            <a:r>
              <a:rPr lang="en-US"/>
              <a:t>Default values on GUI screens</a:t>
            </a:r>
          </a:p>
          <a:p>
            <a:pPr lvl="2"/>
            <a:r>
              <a:rPr lang="en-US"/>
              <a:t>Initially display in drop-down lists</a:t>
            </a:r>
          </a:p>
          <a:p>
            <a:pPr lvl="2"/>
            <a:r>
              <a:rPr lang="en-US"/>
              <a:t>Are selected when a group of radio buttons are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smtClean="0"/>
              <a:t>CSM 291</a:t>
            </a:r>
            <a:endParaRPr lang="en-US"/>
          </a:p>
        </p:txBody>
      </p:sp>
      <p:sp>
        <p:nvSpPr>
          <p:cNvPr id="6" name="Slide Number Placeholder 4"/>
          <p:cNvSpPr>
            <a:spLocks noGrp="1"/>
          </p:cNvSpPr>
          <p:nvPr>
            <p:ph type="sldNum" sz="quarter" idx="12"/>
          </p:nvPr>
        </p:nvSpPr>
        <p:spPr/>
        <p:txBody>
          <a:bodyPr/>
          <a:lstStyle/>
          <a:p>
            <a:r>
              <a:rPr lang="en-US"/>
              <a:t>8-</a:t>
            </a:r>
            <a:fld id="{D9D1B97A-5835-4183-B1A6-0DE09BEE15D1}" type="slidenum">
              <a:rPr lang="en-US"/>
              <a:pPr/>
              <a:t>31</a:t>
            </a:fld>
            <a:endParaRPr lang="en-US"/>
          </a:p>
        </p:txBody>
      </p:sp>
      <p:sp>
        <p:nvSpPr>
          <p:cNvPr id="48130" name="Rectangle 2"/>
          <p:cNvSpPr>
            <a:spLocks noGrp="1" noChangeArrowheads="1"/>
          </p:cNvSpPr>
          <p:nvPr>
            <p:ph type="title"/>
          </p:nvPr>
        </p:nvSpPr>
        <p:spPr/>
        <p:txBody>
          <a:bodyPr/>
          <a:lstStyle/>
          <a:p>
            <a:r>
              <a:rPr lang="en-US"/>
              <a:t>Comment or Remarks Area</a:t>
            </a:r>
          </a:p>
        </p:txBody>
      </p:sp>
      <p:sp>
        <p:nvSpPr>
          <p:cNvPr id="48131" name="Rectangle 3"/>
          <p:cNvSpPr>
            <a:spLocks noGrp="1" noChangeArrowheads="1"/>
          </p:cNvSpPr>
          <p:nvPr>
            <p:ph type="body" idx="4294967295"/>
          </p:nvPr>
        </p:nvSpPr>
        <p:spPr/>
        <p:txBody>
          <a:bodyPr/>
          <a:lstStyle/>
          <a:p>
            <a:r>
              <a:rPr lang="en-US"/>
              <a:t>This might be used to indicate the format of the date, special validation that is required, the check-digit method used, and so 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D4D677FA-8F75-4D54-B20C-4FD34E8CB613}" type="slidenum">
              <a:rPr lang="en-US"/>
              <a:pPr/>
              <a:t>32</a:t>
            </a:fld>
            <a:endParaRPr lang="en-US"/>
          </a:p>
        </p:txBody>
      </p:sp>
      <p:sp>
        <p:nvSpPr>
          <p:cNvPr id="50178" name="Rectangle 2"/>
          <p:cNvSpPr>
            <a:spLocks noGrp="1" noChangeArrowheads="1"/>
          </p:cNvSpPr>
          <p:nvPr>
            <p:ph type="title"/>
          </p:nvPr>
        </p:nvSpPr>
        <p:spPr/>
        <p:txBody>
          <a:bodyPr/>
          <a:lstStyle/>
          <a:p>
            <a:r>
              <a:rPr lang="en-US"/>
              <a:t>Data Stores</a:t>
            </a:r>
          </a:p>
        </p:txBody>
      </p:sp>
      <p:sp>
        <p:nvSpPr>
          <p:cNvPr id="50179" name="Rectangle 3"/>
          <p:cNvSpPr>
            <a:spLocks noGrp="1" noChangeArrowheads="1"/>
          </p:cNvSpPr>
          <p:nvPr>
            <p:ph type="body" idx="1"/>
          </p:nvPr>
        </p:nvSpPr>
        <p:spPr/>
        <p:txBody>
          <a:bodyPr/>
          <a:lstStyle/>
          <a:p>
            <a:pPr>
              <a:lnSpc>
                <a:spcPct val="80000"/>
              </a:lnSpc>
            </a:pPr>
            <a:r>
              <a:rPr lang="en-US" sz="2800" dirty="0"/>
              <a:t>Data stores are created for </a:t>
            </a:r>
            <a:r>
              <a:rPr lang="en-US" sz="2800" dirty="0">
                <a:solidFill>
                  <a:srgbClr val="FF0000"/>
                </a:solidFill>
              </a:rPr>
              <a:t>each different data entity being stored.</a:t>
            </a:r>
          </a:p>
          <a:p>
            <a:pPr>
              <a:lnSpc>
                <a:spcPct val="80000"/>
              </a:lnSpc>
            </a:pPr>
            <a:r>
              <a:rPr lang="en-US" sz="2800" dirty="0"/>
              <a:t>When data flow </a:t>
            </a:r>
            <a:r>
              <a:rPr lang="en-US" sz="2800" dirty="0">
                <a:solidFill>
                  <a:srgbClr val="FF0000"/>
                </a:solidFill>
              </a:rPr>
              <a:t>base elements are grouped together</a:t>
            </a:r>
            <a:r>
              <a:rPr lang="en-US" sz="2800" dirty="0"/>
              <a:t> to form a </a:t>
            </a:r>
            <a:r>
              <a:rPr lang="en-US" sz="2800" dirty="0">
                <a:solidFill>
                  <a:srgbClr val="FF0000"/>
                </a:solidFill>
              </a:rPr>
              <a:t>structural record</a:t>
            </a:r>
            <a:r>
              <a:rPr lang="en-US" sz="2800" dirty="0"/>
              <a:t>, a data store is created for each unique structural record.</a:t>
            </a:r>
          </a:p>
          <a:p>
            <a:pPr>
              <a:lnSpc>
                <a:spcPct val="80000"/>
              </a:lnSpc>
            </a:pPr>
            <a:r>
              <a:rPr lang="en-US" sz="2800" dirty="0"/>
              <a:t>Because a given data flow may only </a:t>
            </a:r>
            <a:r>
              <a:rPr lang="en-US" sz="2800" dirty="0">
                <a:solidFill>
                  <a:srgbClr val="FF0000"/>
                </a:solidFill>
              </a:rPr>
              <a:t>show part of the collective data that a structural record contains,</a:t>
            </a:r>
            <a:r>
              <a:rPr lang="en-US" sz="2800" dirty="0"/>
              <a:t> many different data flow structures may need to be examined to arrive at a complete data store description.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7CEE8B28-C016-4FF5-906C-39DF49545620}" type="slidenum">
              <a:rPr lang="en-US"/>
              <a:pPr/>
              <a:t>33</a:t>
            </a:fld>
            <a:endParaRPr lang="en-US"/>
          </a:p>
        </p:txBody>
      </p:sp>
      <p:sp>
        <p:nvSpPr>
          <p:cNvPr id="56322" name="Rectangle 2"/>
          <p:cNvSpPr>
            <a:spLocks noGrp="1" noChangeArrowheads="1"/>
          </p:cNvSpPr>
          <p:nvPr>
            <p:ph type="title"/>
          </p:nvPr>
        </p:nvSpPr>
        <p:spPr/>
        <p:txBody>
          <a:bodyPr/>
          <a:lstStyle/>
          <a:p>
            <a:r>
              <a:rPr lang="en-US" sz="3200" dirty="0"/>
              <a:t>Example of a Data Store Form for World’s Trend Catalog Division </a:t>
            </a:r>
          </a:p>
        </p:txBody>
      </p:sp>
      <p:pic>
        <p:nvPicPr>
          <p:cNvPr id="56327" name="Picture 7"/>
          <p:cNvPicPr>
            <a:picLocks noChangeAspect="1" noChangeArrowheads="1"/>
          </p:cNvPicPr>
          <p:nvPr/>
        </p:nvPicPr>
        <p:blipFill>
          <a:blip r:embed="rId2" cstate="print"/>
          <a:srcRect/>
          <a:stretch>
            <a:fillRect/>
          </a:stretch>
        </p:blipFill>
        <p:spPr bwMode="auto">
          <a:xfrm>
            <a:off x="2667000" y="1981200"/>
            <a:ext cx="3551238" cy="41370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7E485AA3-F12F-483E-B1D5-B2C13841A5A2}" type="slidenum">
              <a:rPr lang="en-US"/>
              <a:pPr/>
              <a:t>34</a:t>
            </a:fld>
            <a:endParaRPr lang="en-US"/>
          </a:p>
        </p:txBody>
      </p:sp>
      <p:sp>
        <p:nvSpPr>
          <p:cNvPr id="58370" name="Rectangle 2"/>
          <p:cNvSpPr>
            <a:spLocks noGrp="1" noChangeArrowheads="1"/>
          </p:cNvSpPr>
          <p:nvPr>
            <p:ph type="title"/>
          </p:nvPr>
        </p:nvSpPr>
        <p:spPr/>
        <p:txBody>
          <a:bodyPr/>
          <a:lstStyle/>
          <a:p>
            <a:r>
              <a:rPr lang="en-US"/>
              <a:t>Creating the Data Dictionary</a:t>
            </a:r>
          </a:p>
        </p:txBody>
      </p:sp>
      <p:sp>
        <p:nvSpPr>
          <p:cNvPr id="58371" name="Rectangle 3"/>
          <p:cNvSpPr>
            <a:spLocks noGrp="1" noChangeArrowheads="1"/>
          </p:cNvSpPr>
          <p:nvPr>
            <p:ph type="body" idx="1"/>
          </p:nvPr>
        </p:nvSpPr>
        <p:spPr/>
        <p:txBody>
          <a:bodyPr/>
          <a:lstStyle/>
          <a:p>
            <a:r>
              <a:rPr lang="en-US" dirty="0"/>
              <a:t>Data dictionary entries </a:t>
            </a:r>
          </a:p>
          <a:p>
            <a:pPr lvl="1"/>
            <a:r>
              <a:rPr lang="en-US" dirty="0"/>
              <a:t>Created after the </a:t>
            </a:r>
            <a:r>
              <a:rPr lang="en-US" dirty="0">
                <a:solidFill>
                  <a:srgbClr val="FF0000"/>
                </a:solidFill>
              </a:rPr>
              <a:t>data flow diagram is completed</a:t>
            </a:r>
            <a:r>
              <a:rPr lang="en-US" dirty="0"/>
              <a:t> or</a:t>
            </a:r>
          </a:p>
          <a:p>
            <a:pPr lvl="1"/>
            <a:r>
              <a:rPr lang="en-US" dirty="0"/>
              <a:t>Created as the data flow diagram is </a:t>
            </a:r>
            <a:r>
              <a:rPr lang="en-US" dirty="0">
                <a:solidFill>
                  <a:srgbClr val="FF0000"/>
                </a:solidFill>
              </a:rPr>
              <a:t>being developed</a:t>
            </a:r>
          </a:p>
          <a:p>
            <a:r>
              <a:rPr lang="en-US" dirty="0"/>
              <a:t>Created using a </a:t>
            </a:r>
            <a:r>
              <a:rPr lang="en-US" dirty="0">
                <a:solidFill>
                  <a:srgbClr val="FF0000"/>
                </a:solidFill>
              </a:rPr>
              <a:t>top-down approach</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C7E49804-F89D-47BB-9379-A25B36F5B72C}" type="slidenum">
              <a:rPr lang="en-US"/>
              <a:pPr/>
              <a:t>35</a:t>
            </a:fld>
            <a:endParaRPr lang="en-US"/>
          </a:p>
        </p:txBody>
      </p:sp>
      <p:sp>
        <p:nvSpPr>
          <p:cNvPr id="60418" name="Rectangle 2"/>
          <p:cNvSpPr>
            <a:spLocks noGrp="1" noChangeArrowheads="1"/>
          </p:cNvSpPr>
          <p:nvPr>
            <p:ph type="title"/>
          </p:nvPr>
        </p:nvSpPr>
        <p:spPr/>
        <p:txBody>
          <a:bodyPr/>
          <a:lstStyle/>
          <a:p>
            <a:pPr algn="ctr"/>
            <a:r>
              <a:rPr lang="en-US" sz="2400" dirty="0"/>
              <a:t>Two Data Flow Diagrams and Corresponding Data Dictionary Entries for Producing an Employee Paycheck </a:t>
            </a:r>
          </a:p>
        </p:txBody>
      </p:sp>
      <p:pic>
        <p:nvPicPr>
          <p:cNvPr id="60422" name="Picture 6"/>
          <p:cNvPicPr>
            <a:picLocks noChangeAspect="1" noChangeArrowheads="1"/>
          </p:cNvPicPr>
          <p:nvPr/>
        </p:nvPicPr>
        <p:blipFill>
          <a:blip r:embed="rId3" cstate="print"/>
          <a:srcRect/>
          <a:stretch>
            <a:fillRect/>
          </a:stretch>
        </p:blipFill>
        <p:spPr bwMode="auto">
          <a:xfrm>
            <a:off x="1143000" y="1905000"/>
            <a:ext cx="6553200" cy="45053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62062B2E-E3DD-4EE0-ACD0-3F5DDB345395}" type="slidenum">
              <a:rPr lang="en-US"/>
              <a:pPr/>
              <a:t>36</a:t>
            </a:fld>
            <a:endParaRPr lang="en-US"/>
          </a:p>
        </p:txBody>
      </p:sp>
      <p:sp>
        <p:nvSpPr>
          <p:cNvPr id="61442" name="Rectangle 2"/>
          <p:cNvSpPr>
            <a:spLocks noGrp="1" noChangeArrowheads="1"/>
          </p:cNvSpPr>
          <p:nvPr>
            <p:ph type="title"/>
          </p:nvPr>
        </p:nvSpPr>
        <p:spPr/>
        <p:txBody>
          <a:bodyPr/>
          <a:lstStyle/>
          <a:p>
            <a:r>
              <a:rPr lang="en-US"/>
              <a:t>Analyzing Input and Output</a:t>
            </a:r>
          </a:p>
        </p:txBody>
      </p:sp>
      <p:sp>
        <p:nvSpPr>
          <p:cNvPr id="61443" name="Rectangle 3"/>
          <p:cNvSpPr>
            <a:spLocks noGrp="1" noChangeArrowheads="1"/>
          </p:cNvSpPr>
          <p:nvPr>
            <p:ph type="body" idx="1"/>
          </p:nvPr>
        </p:nvSpPr>
        <p:spPr/>
        <p:txBody>
          <a:bodyPr/>
          <a:lstStyle/>
          <a:p>
            <a:pPr>
              <a:lnSpc>
                <a:spcPct val="90000"/>
              </a:lnSpc>
            </a:pPr>
            <a:r>
              <a:rPr lang="en-US"/>
              <a:t>A descriptive name for the input or output</a:t>
            </a:r>
          </a:p>
          <a:p>
            <a:pPr>
              <a:lnSpc>
                <a:spcPct val="90000"/>
              </a:lnSpc>
            </a:pPr>
            <a:r>
              <a:rPr lang="en-US"/>
              <a:t>The user contact responsible</a:t>
            </a:r>
          </a:p>
          <a:p>
            <a:pPr>
              <a:lnSpc>
                <a:spcPct val="90000"/>
              </a:lnSpc>
            </a:pPr>
            <a:r>
              <a:rPr lang="en-US"/>
              <a:t>Whether the data is input or output</a:t>
            </a:r>
          </a:p>
          <a:p>
            <a:pPr>
              <a:lnSpc>
                <a:spcPct val="90000"/>
              </a:lnSpc>
            </a:pPr>
            <a:r>
              <a:rPr lang="en-US"/>
              <a:t>The format of the data flow</a:t>
            </a:r>
          </a:p>
          <a:p>
            <a:pPr>
              <a:lnSpc>
                <a:spcPct val="90000"/>
              </a:lnSpc>
            </a:pPr>
            <a:r>
              <a:rPr lang="en-US"/>
              <a:t>Elements indicating the sequence of the data on a report or screen</a:t>
            </a:r>
          </a:p>
          <a:p>
            <a:pPr>
              <a:lnSpc>
                <a:spcPct val="90000"/>
              </a:lnSpc>
            </a:pPr>
            <a:r>
              <a:rPr lang="en-US"/>
              <a:t>A list of elements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48D03F8F-220C-4F7D-887B-7B589AF2326E}" type="slidenum">
              <a:rPr lang="en-US"/>
              <a:pPr/>
              <a:t>37</a:t>
            </a:fld>
            <a:endParaRPr lang="en-US"/>
          </a:p>
        </p:txBody>
      </p:sp>
      <p:sp>
        <p:nvSpPr>
          <p:cNvPr id="62466" name="Rectangle 2"/>
          <p:cNvSpPr>
            <a:spLocks noGrp="1" noChangeArrowheads="1"/>
          </p:cNvSpPr>
          <p:nvPr>
            <p:ph type="title"/>
          </p:nvPr>
        </p:nvSpPr>
        <p:spPr/>
        <p:txBody>
          <a:bodyPr/>
          <a:lstStyle/>
          <a:p>
            <a:pPr algn="ctr"/>
            <a:r>
              <a:rPr lang="en-US" sz="2800" dirty="0"/>
              <a:t>An Example of an </a:t>
            </a:r>
            <a:r>
              <a:rPr lang="en-US" sz="2800" dirty="0" err="1"/>
              <a:t>Input/Output</a:t>
            </a:r>
            <a:r>
              <a:rPr lang="en-US" sz="2800" dirty="0"/>
              <a:t> Analysis Form for World’s Trend Catalog Division </a:t>
            </a:r>
          </a:p>
        </p:txBody>
      </p:sp>
      <p:pic>
        <p:nvPicPr>
          <p:cNvPr id="62470" name="Picture 6"/>
          <p:cNvPicPr>
            <a:picLocks noChangeAspect="1" noChangeArrowheads="1"/>
          </p:cNvPicPr>
          <p:nvPr/>
        </p:nvPicPr>
        <p:blipFill>
          <a:blip r:embed="rId3" cstate="print"/>
          <a:srcRect/>
          <a:stretch>
            <a:fillRect/>
          </a:stretch>
        </p:blipFill>
        <p:spPr bwMode="auto">
          <a:xfrm>
            <a:off x="2438400" y="1828800"/>
            <a:ext cx="4225925" cy="4724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D89EE549-E0B4-45B5-AF5E-742D64472EE0}" type="slidenum">
              <a:rPr lang="en-US"/>
              <a:pPr/>
              <a:t>38</a:t>
            </a:fld>
            <a:endParaRPr lang="en-US"/>
          </a:p>
        </p:txBody>
      </p:sp>
      <p:sp>
        <p:nvSpPr>
          <p:cNvPr id="64514" name="Rectangle 2"/>
          <p:cNvSpPr>
            <a:spLocks noGrp="1" noChangeArrowheads="1"/>
          </p:cNvSpPr>
          <p:nvPr>
            <p:ph type="title"/>
          </p:nvPr>
        </p:nvSpPr>
        <p:spPr/>
        <p:txBody>
          <a:bodyPr/>
          <a:lstStyle/>
          <a:p>
            <a:r>
              <a:rPr lang="en-US"/>
              <a:t>Developing Data Stores</a:t>
            </a:r>
          </a:p>
        </p:txBody>
      </p:sp>
      <p:sp>
        <p:nvSpPr>
          <p:cNvPr id="64515" name="Rectangle 3"/>
          <p:cNvSpPr>
            <a:spLocks noGrp="1" noChangeArrowheads="1"/>
          </p:cNvSpPr>
          <p:nvPr>
            <p:ph type="body" idx="1"/>
          </p:nvPr>
        </p:nvSpPr>
        <p:spPr/>
        <p:txBody>
          <a:bodyPr/>
          <a:lstStyle/>
          <a:p>
            <a:r>
              <a:rPr lang="en-US" dirty="0"/>
              <a:t>Represent data at </a:t>
            </a:r>
            <a:r>
              <a:rPr lang="en-US" dirty="0" smtClean="0"/>
              <a:t>rest </a:t>
            </a:r>
            <a:r>
              <a:rPr lang="en-US" dirty="0" smtClean="0">
                <a:solidFill>
                  <a:srgbClr val="FF0000"/>
                </a:solidFill>
              </a:rPr>
              <a:t>(not in motion).</a:t>
            </a:r>
            <a:endParaRPr lang="en-US" dirty="0">
              <a:solidFill>
                <a:srgbClr val="FF0000"/>
              </a:solidFill>
            </a:endParaRPr>
          </a:p>
          <a:p>
            <a:r>
              <a:rPr lang="en-US" dirty="0"/>
              <a:t>Contain information of a permanent or </a:t>
            </a:r>
            <a:r>
              <a:rPr lang="en-US" dirty="0" smtClean="0"/>
              <a:t> temporary nature</a:t>
            </a:r>
            <a:r>
              <a:rPr lang="en-US" dirty="0"/>
              <a:t>.</a:t>
            </a:r>
          </a:p>
          <a:p>
            <a:r>
              <a:rPr lang="en-US" dirty="0"/>
              <a:t>When data stores are created </a:t>
            </a:r>
            <a:r>
              <a:rPr lang="en-US" dirty="0">
                <a:solidFill>
                  <a:srgbClr val="FF0000"/>
                </a:solidFill>
              </a:rPr>
              <a:t>for only one report or screen,</a:t>
            </a:r>
            <a:r>
              <a:rPr lang="en-US" dirty="0"/>
              <a:t> we refer to them as </a:t>
            </a:r>
            <a:r>
              <a:rPr lang="en-US" dirty="0">
                <a:solidFill>
                  <a:srgbClr val="FF0000"/>
                </a:solidFill>
              </a:rPr>
              <a:t>“user views</a:t>
            </a:r>
            <a:r>
              <a:rPr lang="en-US" dirty="0" smtClean="0">
                <a:solidFill>
                  <a:srgbClr val="FF0000"/>
                </a:solidFill>
              </a:rPr>
              <a:t>” = (</a:t>
            </a:r>
            <a:r>
              <a:rPr lang="en-US" dirty="0" smtClean="0"/>
              <a:t>the way that the user wants to see the information)</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EAA3D986-02F7-4556-B7F1-EAE25AA443DD}" type="slidenum">
              <a:rPr lang="en-US"/>
              <a:pPr/>
              <a:t>39</a:t>
            </a:fld>
            <a:endParaRPr lang="en-US"/>
          </a:p>
        </p:txBody>
      </p:sp>
      <p:sp>
        <p:nvSpPr>
          <p:cNvPr id="65538" name="Rectangle 2"/>
          <p:cNvSpPr>
            <a:spLocks noGrp="1" noChangeArrowheads="1"/>
          </p:cNvSpPr>
          <p:nvPr>
            <p:ph type="title"/>
          </p:nvPr>
        </p:nvSpPr>
        <p:spPr/>
        <p:txBody>
          <a:bodyPr/>
          <a:lstStyle/>
          <a:p>
            <a:r>
              <a:rPr lang="en-US"/>
              <a:t>Using the Data Dictionary</a:t>
            </a:r>
          </a:p>
        </p:txBody>
      </p:sp>
      <p:sp>
        <p:nvSpPr>
          <p:cNvPr id="65539" name="Rectangle 3"/>
          <p:cNvSpPr>
            <a:spLocks noGrp="1" noChangeArrowheads="1"/>
          </p:cNvSpPr>
          <p:nvPr>
            <p:ph type="body" idx="1"/>
          </p:nvPr>
        </p:nvSpPr>
        <p:spPr/>
        <p:txBody>
          <a:bodyPr/>
          <a:lstStyle/>
          <a:p>
            <a:r>
              <a:rPr lang="en-US" dirty="0"/>
              <a:t>To have maximum power, the data dictionary should be tied </a:t>
            </a:r>
            <a:r>
              <a:rPr lang="en-US" dirty="0">
                <a:solidFill>
                  <a:srgbClr val="FF0000"/>
                </a:solidFill>
              </a:rPr>
              <a:t>into a number of systems programs.</a:t>
            </a:r>
          </a:p>
          <a:p>
            <a:r>
              <a:rPr lang="en-US" dirty="0"/>
              <a:t>May be used to</a:t>
            </a:r>
          </a:p>
          <a:p>
            <a:pPr lvl="1"/>
            <a:r>
              <a:rPr lang="en-US" dirty="0">
                <a:solidFill>
                  <a:srgbClr val="FF0000"/>
                </a:solidFill>
              </a:rPr>
              <a:t>Create screens, reports, and forms</a:t>
            </a:r>
          </a:p>
          <a:p>
            <a:pPr lvl="1"/>
            <a:r>
              <a:rPr lang="en-US" dirty="0">
                <a:solidFill>
                  <a:srgbClr val="FF0000"/>
                </a:solidFill>
              </a:rPr>
              <a:t>Generate computer language source code</a:t>
            </a:r>
          </a:p>
          <a:p>
            <a:pPr lvl="1"/>
            <a:r>
              <a:rPr lang="en-US" dirty="0">
                <a:solidFill>
                  <a:srgbClr val="FF0000"/>
                </a:solidFill>
              </a:rPr>
              <a:t>Analyze the system design, detecting flaws and areas that need clarification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81809F4A-40C7-472B-9CFB-A519C0927D7C}" type="slidenum">
              <a:rPr lang="en-US"/>
              <a:pPr/>
              <a:t>4</a:t>
            </a:fld>
            <a:endParaRPr lang="en-US"/>
          </a:p>
        </p:txBody>
      </p:sp>
      <p:sp>
        <p:nvSpPr>
          <p:cNvPr id="16386" name="Rectangle 2"/>
          <p:cNvSpPr>
            <a:spLocks noGrp="1" noChangeArrowheads="1"/>
          </p:cNvSpPr>
          <p:nvPr>
            <p:ph type="title"/>
          </p:nvPr>
        </p:nvSpPr>
        <p:spPr/>
        <p:txBody>
          <a:bodyPr/>
          <a:lstStyle/>
          <a:p>
            <a:r>
              <a:rPr lang="en-US" sz="4000"/>
              <a:t>Need for Understanding the Data Dictionary</a:t>
            </a:r>
          </a:p>
        </p:txBody>
      </p:sp>
      <p:sp>
        <p:nvSpPr>
          <p:cNvPr id="16387" name="Rectangle 3"/>
          <p:cNvSpPr>
            <a:spLocks noGrp="1" noChangeArrowheads="1"/>
          </p:cNvSpPr>
          <p:nvPr>
            <p:ph type="body" idx="1"/>
          </p:nvPr>
        </p:nvSpPr>
        <p:spPr/>
        <p:txBody>
          <a:bodyPr/>
          <a:lstStyle/>
          <a:p>
            <a:r>
              <a:rPr lang="en-US" sz="2800" dirty="0"/>
              <a:t>Provide </a:t>
            </a:r>
            <a:r>
              <a:rPr lang="en-US" sz="2800" dirty="0">
                <a:solidFill>
                  <a:srgbClr val="FF0000"/>
                </a:solidFill>
              </a:rPr>
              <a:t>documentation</a:t>
            </a:r>
            <a:r>
              <a:rPr lang="en-US" sz="2800" dirty="0"/>
              <a:t>.</a:t>
            </a:r>
          </a:p>
          <a:p>
            <a:r>
              <a:rPr lang="en-US" sz="2800" dirty="0"/>
              <a:t>Eliminate </a:t>
            </a:r>
            <a:r>
              <a:rPr lang="en-US" sz="2800" dirty="0">
                <a:solidFill>
                  <a:srgbClr val="FF0000"/>
                </a:solidFill>
              </a:rPr>
              <a:t>redundancy</a:t>
            </a:r>
            <a:r>
              <a:rPr lang="en-US" sz="2800" dirty="0"/>
              <a:t>.</a:t>
            </a:r>
          </a:p>
          <a:p>
            <a:r>
              <a:rPr lang="en-US" sz="2800" dirty="0">
                <a:solidFill>
                  <a:srgbClr val="FF0000"/>
                </a:solidFill>
              </a:rPr>
              <a:t>Validate</a:t>
            </a:r>
            <a:r>
              <a:rPr lang="en-US" sz="2800" dirty="0"/>
              <a:t> the data flow diagram.</a:t>
            </a:r>
          </a:p>
          <a:p>
            <a:r>
              <a:rPr lang="en-US" sz="2800" dirty="0"/>
              <a:t>Provide a </a:t>
            </a:r>
            <a:r>
              <a:rPr lang="en-US" sz="2800" dirty="0">
                <a:solidFill>
                  <a:srgbClr val="FF0000"/>
                </a:solidFill>
              </a:rPr>
              <a:t>starting point for developing screens and reports</a:t>
            </a:r>
            <a:r>
              <a:rPr lang="en-US" sz="2800" dirty="0"/>
              <a:t>.</a:t>
            </a:r>
          </a:p>
          <a:p>
            <a:r>
              <a:rPr lang="en-US" sz="2800" dirty="0"/>
              <a:t>Determine the </a:t>
            </a:r>
            <a:r>
              <a:rPr lang="en-US" sz="2800" dirty="0">
                <a:solidFill>
                  <a:srgbClr val="FF0000"/>
                </a:solidFill>
              </a:rPr>
              <a:t>contents of data stored in files</a:t>
            </a:r>
            <a:r>
              <a:rPr lang="en-US" sz="2800" dirty="0"/>
              <a:t>.</a:t>
            </a:r>
          </a:p>
          <a:p>
            <a:r>
              <a:rPr lang="en-US" sz="2800" dirty="0"/>
              <a:t>To develop the logic for DFD processes.</a:t>
            </a:r>
          </a:p>
          <a:p>
            <a:r>
              <a:rPr lang="en-US" sz="2800" dirty="0">
                <a:solidFill>
                  <a:srgbClr val="FF0000"/>
                </a:solidFill>
              </a:rPr>
              <a:t>Create</a:t>
            </a:r>
            <a:r>
              <a:rPr lang="en-US" sz="2800" dirty="0"/>
              <a:t> XML.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DDB93ED3-2604-452E-A679-F5461DA0D35F}" type="slidenum">
              <a:rPr lang="en-US"/>
              <a:pPr/>
              <a:t>40</a:t>
            </a:fld>
            <a:endParaRPr lang="en-US"/>
          </a:p>
        </p:txBody>
      </p:sp>
      <p:sp>
        <p:nvSpPr>
          <p:cNvPr id="71682" name="Rectangle 2"/>
          <p:cNvSpPr>
            <a:spLocks noGrp="1" noChangeArrowheads="1"/>
          </p:cNvSpPr>
          <p:nvPr>
            <p:ph type="title"/>
          </p:nvPr>
        </p:nvSpPr>
        <p:spPr/>
        <p:txBody>
          <a:bodyPr/>
          <a:lstStyle/>
          <a:p>
            <a:pPr algn="ctr"/>
            <a:r>
              <a:rPr lang="en-US" dirty="0"/>
              <a:t>Using Data Dictionaries to Create XML</a:t>
            </a:r>
          </a:p>
        </p:txBody>
      </p:sp>
      <p:sp>
        <p:nvSpPr>
          <p:cNvPr id="71683" name="Rectangle 3"/>
          <p:cNvSpPr>
            <a:spLocks noGrp="1" noChangeArrowheads="1"/>
          </p:cNvSpPr>
          <p:nvPr>
            <p:ph type="body" idx="1"/>
          </p:nvPr>
        </p:nvSpPr>
        <p:spPr/>
        <p:txBody>
          <a:bodyPr/>
          <a:lstStyle/>
          <a:p>
            <a:pPr>
              <a:lnSpc>
                <a:spcPct val="80000"/>
              </a:lnSpc>
            </a:pPr>
            <a:r>
              <a:rPr lang="en-US" sz="2400" dirty="0"/>
              <a:t>XML is used to </a:t>
            </a:r>
            <a:r>
              <a:rPr lang="en-US" sz="2400" dirty="0">
                <a:solidFill>
                  <a:srgbClr val="FF0000"/>
                </a:solidFill>
              </a:rPr>
              <a:t>exchange data between businesses</a:t>
            </a:r>
            <a:r>
              <a:rPr lang="en-US" sz="2400" dirty="0"/>
              <a:t>.</a:t>
            </a:r>
          </a:p>
          <a:p>
            <a:pPr>
              <a:lnSpc>
                <a:spcPct val="80000"/>
              </a:lnSpc>
            </a:pPr>
            <a:r>
              <a:rPr lang="en-US" sz="2400" dirty="0"/>
              <a:t>XML addresses the problem of sharing data when users </a:t>
            </a:r>
            <a:r>
              <a:rPr lang="en-US" sz="2400" dirty="0">
                <a:solidFill>
                  <a:srgbClr val="FF0000"/>
                </a:solidFill>
              </a:rPr>
              <a:t>have different computer systems and software or different database management systems</a:t>
            </a:r>
            <a:r>
              <a:rPr lang="en-US" sz="2400" dirty="0"/>
              <a:t>.</a:t>
            </a:r>
          </a:p>
          <a:p>
            <a:pPr>
              <a:lnSpc>
                <a:spcPct val="80000"/>
              </a:lnSpc>
            </a:pPr>
            <a:r>
              <a:rPr lang="en-US" sz="2400" dirty="0"/>
              <a:t>XML documents may be transformed into different output formats.</a:t>
            </a:r>
          </a:p>
          <a:p>
            <a:pPr>
              <a:lnSpc>
                <a:spcPct val="80000"/>
              </a:lnSpc>
            </a:pPr>
            <a:r>
              <a:rPr lang="en-US" sz="2400" dirty="0"/>
              <a:t>XML is a way to define, sort, filter, and translate data into a universal data language that can be used by anyone.</a:t>
            </a:r>
          </a:p>
          <a:p>
            <a:pPr>
              <a:lnSpc>
                <a:spcPct val="80000"/>
              </a:lnSpc>
            </a:pPr>
            <a:r>
              <a:rPr lang="en-US" sz="2400" dirty="0"/>
              <a:t>XML may be created from databases, a form, software programs, or keyed directly into a document, text editor, or XML entry program.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10A487A3-BC4F-4473-8DDB-03E6A2DED129}" type="slidenum">
              <a:rPr lang="en-US"/>
              <a:pPr/>
              <a:t>41</a:t>
            </a:fld>
            <a:endParaRPr lang="en-US"/>
          </a:p>
        </p:txBody>
      </p:sp>
      <p:sp>
        <p:nvSpPr>
          <p:cNvPr id="105474" name="Rectangle 2"/>
          <p:cNvSpPr>
            <a:spLocks noGrp="1" noChangeArrowheads="1"/>
          </p:cNvSpPr>
          <p:nvPr>
            <p:ph type="title"/>
          </p:nvPr>
        </p:nvSpPr>
        <p:spPr/>
        <p:txBody>
          <a:bodyPr/>
          <a:lstStyle/>
          <a:p>
            <a:pPr algn="ctr"/>
            <a:r>
              <a:rPr lang="en-US" sz="2400" dirty="0"/>
              <a:t>Using a Data Dictionary Entry to Develop XML Content: The XML Document Mirrors the Data Dictionary Structure </a:t>
            </a:r>
            <a:r>
              <a:rPr lang="en-US" dirty="0"/>
              <a:t/>
            </a:r>
            <a:br>
              <a:rPr lang="en-US" dirty="0"/>
            </a:br>
            <a:endParaRPr lang="en-US" dirty="0"/>
          </a:p>
        </p:txBody>
      </p:sp>
      <p:pic>
        <p:nvPicPr>
          <p:cNvPr id="105479" name="Picture 7"/>
          <p:cNvPicPr>
            <a:picLocks noChangeAspect="1" noChangeArrowheads="1"/>
          </p:cNvPicPr>
          <p:nvPr/>
        </p:nvPicPr>
        <p:blipFill>
          <a:blip r:embed="rId2" cstate="print"/>
          <a:srcRect/>
          <a:stretch>
            <a:fillRect/>
          </a:stretch>
        </p:blipFill>
        <p:spPr bwMode="auto">
          <a:xfrm>
            <a:off x="2362200" y="1905000"/>
            <a:ext cx="4194175" cy="457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C3EEA71E-84E4-4BFD-802E-8EDD477DC2B3}" type="slidenum">
              <a:rPr lang="en-US"/>
              <a:pPr/>
              <a:t>42</a:t>
            </a:fld>
            <a:endParaRPr lang="en-US"/>
          </a:p>
        </p:txBody>
      </p:sp>
      <p:sp>
        <p:nvSpPr>
          <p:cNvPr id="9218" name="Rectangle 2"/>
          <p:cNvSpPr>
            <a:spLocks noGrp="1" noChangeArrowheads="1"/>
          </p:cNvSpPr>
          <p:nvPr>
            <p:ph type="title"/>
          </p:nvPr>
        </p:nvSpPr>
        <p:spPr/>
        <p:txBody>
          <a:bodyPr/>
          <a:lstStyle/>
          <a:p>
            <a:r>
              <a:rPr lang="en-US"/>
              <a:t>Summary</a:t>
            </a:r>
          </a:p>
        </p:txBody>
      </p:sp>
      <p:sp>
        <p:nvSpPr>
          <p:cNvPr id="9219" name="Rectangle 3"/>
          <p:cNvSpPr>
            <a:spLocks noGrp="1" noChangeArrowheads="1"/>
          </p:cNvSpPr>
          <p:nvPr>
            <p:ph type="body" idx="1"/>
          </p:nvPr>
        </p:nvSpPr>
        <p:spPr/>
        <p:txBody>
          <a:bodyPr/>
          <a:lstStyle/>
          <a:p>
            <a:r>
              <a:rPr lang="en-US" sz="2800"/>
              <a:t>The data dictionary</a:t>
            </a:r>
          </a:p>
          <a:p>
            <a:pPr lvl="1"/>
            <a:r>
              <a:rPr lang="en-US" sz="2400"/>
              <a:t>A reference work containing data about data</a:t>
            </a:r>
          </a:p>
          <a:p>
            <a:pPr lvl="1"/>
            <a:r>
              <a:rPr lang="en-US" sz="2400"/>
              <a:t>Includes all data items from data flow diagrams</a:t>
            </a:r>
          </a:p>
          <a:p>
            <a:r>
              <a:rPr lang="en-US" sz="2800"/>
              <a:t>Repository</a:t>
            </a:r>
          </a:p>
          <a:p>
            <a:pPr lvl="1"/>
            <a:r>
              <a:rPr lang="en-US" sz="2400"/>
              <a:t>A larger collection of project information</a:t>
            </a:r>
          </a:p>
          <a:p>
            <a:r>
              <a:rPr lang="en-US" sz="2800"/>
              <a:t>Defining data structures</a:t>
            </a:r>
          </a:p>
          <a:p>
            <a:r>
              <a:rPr lang="en-US" sz="2800"/>
              <a:t>Defining elements</a:t>
            </a:r>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8B241CA6-AF40-4329-BD54-D70EF18594DA}" type="slidenum">
              <a:rPr lang="en-US"/>
              <a:pPr/>
              <a:t>43</a:t>
            </a:fld>
            <a:endParaRPr lang="en-US"/>
          </a:p>
        </p:txBody>
      </p:sp>
      <p:sp>
        <p:nvSpPr>
          <p:cNvPr id="126978" name="Rectangle 2"/>
          <p:cNvSpPr>
            <a:spLocks noGrp="1" noChangeArrowheads="1"/>
          </p:cNvSpPr>
          <p:nvPr>
            <p:ph type="title"/>
          </p:nvPr>
        </p:nvSpPr>
        <p:spPr/>
        <p:txBody>
          <a:bodyPr/>
          <a:lstStyle/>
          <a:p>
            <a:r>
              <a:rPr lang="en-US"/>
              <a:t>Summary (Continued)</a:t>
            </a:r>
          </a:p>
        </p:txBody>
      </p:sp>
      <p:sp>
        <p:nvSpPr>
          <p:cNvPr id="126979" name="Rectangle 3"/>
          <p:cNvSpPr>
            <a:spLocks noGrp="1" noChangeArrowheads="1"/>
          </p:cNvSpPr>
          <p:nvPr>
            <p:ph type="body" idx="1"/>
          </p:nvPr>
        </p:nvSpPr>
        <p:spPr/>
        <p:txBody>
          <a:bodyPr/>
          <a:lstStyle/>
          <a:p>
            <a:r>
              <a:rPr lang="en-US"/>
              <a:t>Defining data stores</a:t>
            </a:r>
          </a:p>
          <a:p>
            <a:r>
              <a:rPr lang="en-US"/>
              <a:t>Data dictionary entries</a:t>
            </a:r>
          </a:p>
          <a:p>
            <a:r>
              <a:rPr lang="en-US"/>
              <a:t>Using the data dictionary</a:t>
            </a:r>
          </a:p>
          <a:p>
            <a:r>
              <a:rPr lang="en-US"/>
              <a:t>Data dictionary analysis</a:t>
            </a:r>
          </a:p>
          <a:p>
            <a:r>
              <a:rPr lang="en-US"/>
              <a:t>Data dictionary to XML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A11E3818-A1B6-4F50-A80C-0035E0D3F5D8}" type="slidenum">
              <a:rPr lang="en-US"/>
              <a:pPr/>
              <a:t>5</a:t>
            </a:fld>
            <a:endParaRPr lang="en-US"/>
          </a:p>
        </p:txBody>
      </p:sp>
      <p:sp>
        <p:nvSpPr>
          <p:cNvPr id="17410" name="Rectangle 2"/>
          <p:cNvSpPr>
            <a:spLocks noGrp="1" noChangeArrowheads="1"/>
          </p:cNvSpPr>
          <p:nvPr>
            <p:ph type="title"/>
          </p:nvPr>
        </p:nvSpPr>
        <p:spPr/>
        <p:txBody>
          <a:bodyPr/>
          <a:lstStyle/>
          <a:p>
            <a:r>
              <a:rPr lang="en-US"/>
              <a:t>The Data Repository</a:t>
            </a:r>
          </a:p>
        </p:txBody>
      </p:sp>
      <p:sp>
        <p:nvSpPr>
          <p:cNvPr id="17411" name="Rectangle 3"/>
          <p:cNvSpPr>
            <a:spLocks noGrp="1" noChangeArrowheads="1"/>
          </p:cNvSpPr>
          <p:nvPr>
            <p:ph type="body" idx="1"/>
          </p:nvPr>
        </p:nvSpPr>
        <p:spPr>
          <a:xfrm>
            <a:off x="1219200" y="1828800"/>
            <a:ext cx="7772400" cy="4114800"/>
          </a:xfrm>
        </p:spPr>
        <p:txBody>
          <a:bodyPr/>
          <a:lstStyle/>
          <a:p>
            <a:pPr>
              <a:lnSpc>
                <a:spcPct val="90000"/>
              </a:lnSpc>
            </a:pPr>
            <a:r>
              <a:rPr lang="en-US" sz="2800" dirty="0"/>
              <a:t>A data repository </a:t>
            </a:r>
            <a:r>
              <a:rPr lang="en-US" sz="2800" dirty="0">
                <a:solidFill>
                  <a:srgbClr val="FF0000"/>
                </a:solidFill>
              </a:rPr>
              <a:t>is a large collection of project information</a:t>
            </a:r>
            <a:r>
              <a:rPr lang="en-US" sz="2800" dirty="0"/>
              <a:t>.</a:t>
            </a:r>
          </a:p>
          <a:p>
            <a:pPr>
              <a:lnSpc>
                <a:spcPct val="90000"/>
              </a:lnSpc>
            </a:pPr>
            <a:r>
              <a:rPr lang="en-US" sz="2800" dirty="0"/>
              <a:t>It includes:</a:t>
            </a:r>
          </a:p>
          <a:p>
            <a:pPr lvl="1">
              <a:lnSpc>
                <a:spcPct val="90000"/>
              </a:lnSpc>
            </a:pPr>
            <a:r>
              <a:rPr lang="en-US" sz="2400" dirty="0"/>
              <a:t>Information about the data maintained by the system</a:t>
            </a:r>
          </a:p>
          <a:p>
            <a:pPr lvl="1">
              <a:lnSpc>
                <a:spcPct val="90000"/>
              </a:lnSpc>
            </a:pPr>
            <a:r>
              <a:rPr lang="en-US" sz="2400" dirty="0"/>
              <a:t>Procedural logic and use cases</a:t>
            </a:r>
          </a:p>
          <a:p>
            <a:pPr lvl="1">
              <a:lnSpc>
                <a:spcPct val="90000"/>
              </a:lnSpc>
            </a:pPr>
            <a:r>
              <a:rPr lang="en-US" sz="2400" dirty="0"/>
              <a:t>Screen and report design</a:t>
            </a:r>
          </a:p>
          <a:p>
            <a:pPr lvl="1">
              <a:lnSpc>
                <a:spcPct val="90000"/>
              </a:lnSpc>
            </a:pPr>
            <a:r>
              <a:rPr lang="en-US" sz="2400" dirty="0"/>
              <a:t>Data relationships</a:t>
            </a:r>
          </a:p>
          <a:p>
            <a:pPr lvl="1">
              <a:lnSpc>
                <a:spcPct val="90000"/>
              </a:lnSpc>
            </a:pPr>
            <a:r>
              <a:rPr lang="en-US" sz="2400" dirty="0"/>
              <a:t>Project requirements and final system deliverables</a:t>
            </a:r>
          </a:p>
          <a:p>
            <a:pPr lvl="1">
              <a:lnSpc>
                <a:spcPct val="90000"/>
              </a:lnSpc>
            </a:pPr>
            <a:r>
              <a:rPr lang="en-US" sz="2400" dirty="0"/>
              <a:t>Project management information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0A06949D-4F2F-4664-B437-5D1F5D520792}" type="slidenum">
              <a:rPr lang="en-US"/>
              <a:pPr/>
              <a:t>6</a:t>
            </a:fld>
            <a:endParaRPr lang="en-US"/>
          </a:p>
        </p:txBody>
      </p:sp>
      <p:sp>
        <p:nvSpPr>
          <p:cNvPr id="18434" name="Rectangle 2"/>
          <p:cNvSpPr>
            <a:spLocks noGrp="1" noChangeArrowheads="1"/>
          </p:cNvSpPr>
          <p:nvPr>
            <p:ph type="title"/>
          </p:nvPr>
        </p:nvSpPr>
        <p:spPr/>
        <p:txBody>
          <a:bodyPr/>
          <a:lstStyle/>
          <a:p>
            <a:pPr algn="ctr"/>
            <a:r>
              <a:rPr lang="en-US" sz="4000" dirty="0"/>
              <a:t>How Data Dictionaries Relate to Data Flow Diagrams </a:t>
            </a:r>
          </a:p>
        </p:txBody>
      </p:sp>
      <p:pic>
        <p:nvPicPr>
          <p:cNvPr id="18438" name="Picture 6"/>
          <p:cNvPicPr>
            <a:picLocks noChangeAspect="1" noChangeArrowheads="1"/>
          </p:cNvPicPr>
          <p:nvPr/>
        </p:nvPicPr>
        <p:blipFill>
          <a:blip r:embed="rId3" cstate="print"/>
          <a:srcRect/>
          <a:stretch>
            <a:fillRect/>
          </a:stretch>
        </p:blipFill>
        <p:spPr bwMode="auto">
          <a:xfrm>
            <a:off x="762000" y="2057400"/>
            <a:ext cx="8067675" cy="39004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7DB638E9-0E16-4CF3-AE1A-472D1A529F6C}" type="slidenum">
              <a:rPr lang="en-US"/>
              <a:pPr/>
              <a:t>7</a:t>
            </a:fld>
            <a:endParaRPr lang="en-US"/>
          </a:p>
        </p:txBody>
      </p:sp>
      <p:sp>
        <p:nvSpPr>
          <p:cNvPr id="19458" name="Rectangle 2"/>
          <p:cNvSpPr>
            <a:spLocks noGrp="1" noChangeArrowheads="1"/>
          </p:cNvSpPr>
          <p:nvPr>
            <p:ph type="title"/>
          </p:nvPr>
        </p:nvSpPr>
        <p:spPr/>
        <p:txBody>
          <a:bodyPr/>
          <a:lstStyle/>
          <a:p>
            <a:r>
              <a:rPr lang="en-US"/>
              <a:t>Data Dictionary Categories</a:t>
            </a:r>
          </a:p>
        </p:txBody>
      </p:sp>
      <p:sp>
        <p:nvSpPr>
          <p:cNvPr id="19459" name="Rectangle 3"/>
          <p:cNvSpPr>
            <a:spLocks noGrp="1" noChangeArrowheads="1"/>
          </p:cNvSpPr>
          <p:nvPr>
            <p:ph type="body" idx="1"/>
          </p:nvPr>
        </p:nvSpPr>
        <p:spPr/>
        <p:txBody>
          <a:bodyPr/>
          <a:lstStyle/>
          <a:p>
            <a:r>
              <a:rPr lang="en-US" dirty="0">
                <a:solidFill>
                  <a:srgbClr val="FF0000"/>
                </a:solidFill>
              </a:rPr>
              <a:t>Data flows</a:t>
            </a:r>
          </a:p>
          <a:p>
            <a:r>
              <a:rPr lang="en-US" dirty="0">
                <a:solidFill>
                  <a:srgbClr val="FF0000"/>
                </a:solidFill>
              </a:rPr>
              <a:t>Data structures</a:t>
            </a:r>
          </a:p>
          <a:p>
            <a:r>
              <a:rPr lang="en-US" dirty="0">
                <a:solidFill>
                  <a:srgbClr val="FF0000"/>
                </a:solidFill>
              </a:rPr>
              <a:t>Elements</a:t>
            </a:r>
          </a:p>
          <a:p>
            <a:r>
              <a:rPr lang="en-US" dirty="0">
                <a:solidFill>
                  <a:srgbClr val="FF0000"/>
                </a:solidFill>
              </a:rPr>
              <a:t>Data stores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3393980C-A8B3-4FAC-BC43-AFCF7B4FFDF6}" type="slidenum">
              <a:rPr lang="en-US"/>
              <a:pPr/>
              <a:t>8</a:t>
            </a:fld>
            <a:endParaRPr lang="en-US"/>
          </a:p>
        </p:txBody>
      </p:sp>
      <p:sp>
        <p:nvSpPr>
          <p:cNvPr id="80898" name="Rectangle 2"/>
          <p:cNvSpPr>
            <a:spLocks noGrp="1" noChangeArrowheads="1"/>
          </p:cNvSpPr>
          <p:nvPr>
            <p:ph type="title"/>
          </p:nvPr>
        </p:nvSpPr>
        <p:spPr>
          <a:xfrm>
            <a:off x="1266825" y="304800"/>
            <a:ext cx="7877175" cy="1143000"/>
          </a:xfrm>
        </p:spPr>
        <p:txBody>
          <a:bodyPr/>
          <a:lstStyle/>
          <a:p>
            <a:pPr algn="ctr"/>
            <a:r>
              <a:rPr lang="en-US" sz="2800" dirty="0"/>
              <a:t>An Example of a Data Flow Description from World’s Trend Catalog </a:t>
            </a:r>
            <a:r>
              <a:rPr lang="en-US" sz="2800" dirty="0" smtClean="0"/>
              <a:t>Division</a:t>
            </a:r>
            <a:endParaRPr lang="en-US" sz="2800" dirty="0"/>
          </a:p>
        </p:txBody>
      </p:sp>
      <p:pic>
        <p:nvPicPr>
          <p:cNvPr id="80901" name="Picture 5"/>
          <p:cNvPicPr>
            <a:picLocks noChangeAspect="1" noChangeArrowheads="1"/>
          </p:cNvPicPr>
          <p:nvPr/>
        </p:nvPicPr>
        <p:blipFill>
          <a:blip r:embed="rId3" cstate="print"/>
          <a:srcRect/>
          <a:stretch>
            <a:fillRect/>
          </a:stretch>
        </p:blipFill>
        <p:spPr bwMode="auto">
          <a:xfrm>
            <a:off x="2057400" y="1905000"/>
            <a:ext cx="4648200" cy="442118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CSM 291</a:t>
            </a:r>
            <a:endParaRPr lang="en-US"/>
          </a:p>
        </p:txBody>
      </p:sp>
      <p:sp>
        <p:nvSpPr>
          <p:cNvPr id="6" name="Slide Number Placeholder 5"/>
          <p:cNvSpPr>
            <a:spLocks noGrp="1"/>
          </p:cNvSpPr>
          <p:nvPr>
            <p:ph type="sldNum" sz="quarter" idx="12"/>
          </p:nvPr>
        </p:nvSpPr>
        <p:spPr/>
        <p:txBody>
          <a:bodyPr/>
          <a:lstStyle/>
          <a:p>
            <a:r>
              <a:rPr lang="en-US"/>
              <a:t>8-</a:t>
            </a:r>
            <a:fld id="{15835702-C0C2-47FD-847B-7756480C38D7}" type="slidenum">
              <a:rPr lang="en-US"/>
              <a:pPr/>
              <a:t>9</a:t>
            </a:fld>
            <a:endParaRPr lang="en-US"/>
          </a:p>
        </p:txBody>
      </p:sp>
      <p:sp>
        <p:nvSpPr>
          <p:cNvPr id="24578" name="Rectangle 2"/>
          <p:cNvSpPr>
            <a:spLocks noGrp="1" noChangeArrowheads="1"/>
          </p:cNvSpPr>
          <p:nvPr>
            <p:ph type="title"/>
          </p:nvPr>
        </p:nvSpPr>
        <p:spPr/>
        <p:txBody>
          <a:bodyPr/>
          <a:lstStyle/>
          <a:p>
            <a:r>
              <a:rPr lang="en-US"/>
              <a:t>Describing Data Structures</a:t>
            </a:r>
          </a:p>
        </p:txBody>
      </p:sp>
      <p:sp>
        <p:nvSpPr>
          <p:cNvPr id="24579" name="Rectangle 3"/>
          <p:cNvSpPr>
            <a:spLocks noGrp="1" noChangeArrowheads="1"/>
          </p:cNvSpPr>
          <p:nvPr>
            <p:ph type="body" idx="1"/>
          </p:nvPr>
        </p:nvSpPr>
        <p:spPr/>
        <p:txBody>
          <a:bodyPr/>
          <a:lstStyle/>
          <a:p>
            <a:r>
              <a:rPr lang="en-US" dirty="0"/>
              <a:t>Data structures are made up of </a:t>
            </a:r>
            <a:r>
              <a:rPr lang="en-US" dirty="0">
                <a:solidFill>
                  <a:srgbClr val="FF0000"/>
                </a:solidFill>
              </a:rPr>
              <a:t>smaller structures and elements.</a:t>
            </a:r>
          </a:p>
          <a:p>
            <a:r>
              <a:rPr lang="en-US" dirty="0"/>
              <a:t>An </a:t>
            </a:r>
            <a:r>
              <a:rPr lang="en-US" dirty="0">
                <a:solidFill>
                  <a:srgbClr val="FF0000"/>
                </a:solidFill>
              </a:rPr>
              <a:t>algebraic notation </a:t>
            </a:r>
            <a:r>
              <a:rPr lang="en-US" dirty="0"/>
              <a:t>is used to describe data structures.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1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Kendall Master 2007">
  <a:themeElements>
    <a:clrScheme name="">
      <a:dk1>
        <a:srgbClr val="000000"/>
      </a:dk1>
      <a:lt1>
        <a:srgbClr val="FFFFFF"/>
      </a:lt1>
      <a:dk2>
        <a:srgbClr val="0064E2"/>
      </a:dk2>
      <a:lt2>
        <a:srgbClr val="B5D2F5"/>
      </a:lt2>
      <a:accent1>
        <a:srgbClr val="FFB91D"/>
      </a:accent1>
      <a:accent2>
        <a:srgbClr val="F97817"/>
      </a:accent2>
      <a:accent3>
        <a:srgbClr val="FFFFFF"/>
      </a:accent3>
      <a:accent4>
        <a:srgbClr val="000000"/>
      </a:accent4>
      <a:accent5>
        <a:srgbClr val="FFD9AB"/>
      </a:accent5>
      <a:accent6>
        <a:srgbClr val="E26C14"/>
      </a:accent6>
      <a:hlink>
        <a:srgbClr val="FFE400"/>
      </a:hlink>
      <a:folHlink>
        <a:srgbClr val="A3EC62"/>
      </a:folHlink>
    </a:clrScheme>
    <a:fontScheme name="2_Kendall Master 2007">
      <a:majorFont>
        <a:latin typeface="Tahoma"/>
        <a:ea typeface="ＭＳ Ｐゴシック"/>
        <a:cs typeface=""/>
      </a:majorFont>
      <a:minorFont>
        <a:latin typeface="Tahom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Kendall Master 2007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Kendall Master 2007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Kendall Master 2007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Kendall Master 2007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Kendall Master 2007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Kendall Master 2007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Kendall Master 2007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Kendall Master 2007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Kendall Master 2007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Kendall Master 2007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Kendall Master 2007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Kendall Master 2007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2499</TotalTime>
  <Words>2357</Words>
  <Application>Microsoft Office PowerPoint</Application>
  <PresentationFormat>On-screen Show (4:3)</PresentationFormat>
  <Paragraphs>371</Paragraphs>
  <Slides>43</Slides>
  <Notes>27</Notes>
  <HiddenSlides>0</HiddenSlides>
  <MMClips>0</MMClips>
  <ScaleCrop>false</ScaleCrop>
  <HeadingPairs>
    <vt:vector size="4" baseType="variant">
      <vt:variant>
        <vt:lpstr>Theme</vt:lpstr>
      </vt:variant>
      <vt:variant>
        <vt:i4>2</vt:i4>
      </vt:variant>
      <vt:variant>
        <vt:lpstr>Slide Titles</vt:lpstr>
      </vt:variant>
      <vt:variant>
        <vt:i4>43</vt:i4>
      </vt:variant>
    </vt:vector>
  </HeadingPairs>
  <TitlesOfParts>
    <vt:vector size="45" baseType="lpstr">
      <vt:lpstr>1_Kendall Master 2007</vt:lpstr>
      <vt:lpstr>2_Kendall Master 2007</vt:lpstr>
      <vt:lpstr>Analyzing Systems Using Data Dictionaries</vt:lpstr>
      <vt:lpstr>Cataloging</vt:lpstr>
      <vt:lpstr>The Data Dictionary</vt:lpstr>
      <vt:lpstr>Need for Understanding the Data Dictionary</vt:lpstr>
      <vt:lpstr>The Data Repository</vt:lpstr>
      <vt:lpstr>How Data Dictionaries Relate to Data Flow Diagrams </vt:lpstr>
      <vt:lpstr>Data Dictionary Categories</vt:lpstr>
      <vt:lpstr>An Example of a Data Flow Description from World’s Trend Catalog Division</vt:lpstr>
      <vt:lpstr>Describing Data Structures</vt:lpstr>
      <vt:lpstr>Algebraic Notation</vt:lpstr>
      <vt:lpstr>Data Structure Example for Adding a Customer Order at World’s Trend Catalog Division </vt:lpstr>
      <vt:lpstr>Structural Records</vt:lpstr>
      <vt:lpstr>Structural Records Used in Different Systems</vt:lpstr>
      <vt:lpstr>Structural Record Example</vt:lpstr>
      <vt:lpstr>Logical and Physical Data Structures</vt:lpstr>
      <vt:lpstr>An Element Description Form Example from World’s Trend Catalog Division </vt:lpstr>
      <vt:lpstr>Element ID</vt:lpstr>
      <vt:lpstr>The Name of the Element</vt:lpstr>
      <vt:lpstr>Aliases</vt:lpstr>
      <vt:lpstr>Short Description of the Element</vt:lpstr>
      <vt:lpstr>Element Is Base or Derived</vt:lpstr>
      <vt:lpstr>Element Length</vt:lpstr>
      <vt:lpstr>Element Length Considerations</vt:lpstr>
      <vt:lpstr>Name and Address Length</vt:lpstr>
      <vt:lpstr>Data Truncation</vt:lpstr>
      <vt:lpstr>Type of Data</vt:lpstr>
      <vt:lpstr>Some Examples of Data Formats Used in PC Systems </vt:lpstr>
      <vt:lpstr>Format Character Codes  </vt:lpstr>
      <vt:lpstr>Validation Criteria</vt:lpstr>
      <vt:lpstr>Default Value</vt:lpstr>
      <vt:lpstr>Comment or Remarks Area</vt:lpstr>
      <vt:lpstr>Data Stores</vt:lpstr>
      <vt:lpstr>Example of a Data Store Form for World’s Trend Catalog Division </vt:lpstr>
      <vt:lpstr>Creating the Data Dictionary</vt:lpstr>
      <vt:lpstr>Two Data Flow Diagrams and Corresponding Data Dictionary Entries for Producing an Employee Paycheck </vt:lpstr>
      <vt:lpstr>Analyzing Input and Output</vt:lpstr>
      <vt:lpstr>An Example of an Input/Output Analysis Form for World’s Trend Catalog Division </vt:lpstr>
      <vt:lpstr>Developing Data Stores</vt:lpstr>
      <vt:lpstr>Using the Data Dictionary</vt:lpstr>
      <vt:lpstr>Using Data Dictionaries to Create XML</vt:lpstr>
      <vt:lpstr>Using a Data Dictionary Entry to Develop XML Content: The XML Document Mirrors the Data Dictionary Structure  </vt:lpstr>
      <vt:lpstr>Summary</vt:lpstr>
      <vt:lpstr>Summary (Continued)</vt:lpstr>
    </vt:vector>
  </TitlesOfParts>
  <Company>Buena Vista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Assuming the Role of the Systems Analyst</dc:title>
  <dc:creator>BVU User</dc:creator>
  <cp:lastModifiedBy>Yaw Missah</cp:lastModifiedBy>
  <cp:revision>116</cp:revision>
  <dcterms:created xsi:type="dcterms:W3CDTF">2007-01-08T03:01:13Z</dcterms:created>
  <dcterms:modified xsi:type="dcterms:W3CDTF">2018-11-27T14:54:19Z</dcterms:modified>
</cp:coreProperties>
</file>