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4" r:id="rId2"/>
  </p:sldMasterIdLst>
  <p:notesMasterIdLst>
    <p:notesMasterId r:id="rId38"/>
  </p:notesMasterIdLst>
  <p:sldIdLst>
    <p:sldId id="287" r:id="rId3"/>
    <p:sldId id="289" r:id="rId4"/>
    <p:sldId id="260" r:id="rId5"/>
    <p:sldId id="290" r:id="rId6"/>
    <p:sldId id="291" r:id="rId7"/>
    <p:sldId id="261" r:id="rId8"/>
    <p:sldId id="292" r:id="rId9"/>
    <p:sldId id="293" r:id="rId10"/>
    <p:sldId id="294" r:id="rId11"/>
    <p:sldId id="295" r:id="rId12"/>
    <p:sldId id="265" r:id="rId13"/>
    <p:sldId id="298" r:id="rId14"/>
    <p:sldId id="267" r:id="rId15"/>
    <p:sldId id="269" r:id="rId16"/>
    <p:sldId id="299" r:id="rId17"/>
    <p:sldId id="271" r:id="rId18"/>
    <p:sldId id="273" r:id="rId19"/>
    <p:sldId id="274" r:id="rId20"/>
    <p:sldId id="300" r:id="rId21"/>
    <p:sldId id="301" r:id="rId22"/>
    <p:sldId id="276" r:id="rId23"/>
    <p:sldId id="277" r:id="rId24"/>
    <p:sldId id="278" r:id="rId25"/>
    <p:sldId id="302" r:id="rId26"/>
    <p:sldId id="303" r:id="rId27"/>
    <p:sldId id="304" r:id="rId28"/>
    <p:sldId id="279" r:id="rId29"/>
    <p:sldId id="280" r:id="rId30"/>
    <p:sldId id="281" r:id="rId31"/>
    <p:sldId id="282" r:id="rId32"/>
    <p:sldId id="305" r:id="rId33"/>
    <p:sldId id="309" r:id="rId34"/>
    <p:sldId id="283" r:id="rId35"/>
    <p:sldId id="286" r:id="rId36"/>
    <p:sldId id="30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8" autoAdjust="0"/>
  </p:normalViewPr>
  <p:slideViewPr>
    <p:cSldViewPr>
      <p:cViewPr>
        <p:scale>
          <a:sx n="50" d="100"/>
          <a:sy n="50" d="100"/>
        </p:scale>
        <p:origin x="-1267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E5E0FA-0BB2-453C-A884-945451C65D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6C7D-57C1-47B9-A124-6CE0700581F2}" type="slidenum">
              <a:rPr lang="en-US"/>
              <a:pPr/>
              <a:t>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Output can be delivered via:</a:t>
            </a:r>
          </a:p>
          <a:p>
            <a:r>
              <a:rPr lang="en-US"/>
              <a:t>	intranets</a:t>
            </a:r>
          </a:p>
          <a:p>
            <a:r>
              <a:rPr lang="en-US"/>
              <a:t>	Extranets</a:t>
            </a:r>
          </a:p>
          <a:p>
            <a:r>
              <a:rPr lang="en-US"/>
              <a:t>	WWW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87184-001F-4B6D-96D3-7E88C747BFEB}" type="slidenum">
              <a:rPr lang="en-US"/>
              <a:pPr/>
              <a:t>14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Bias is present in everything that humans create.</a:t>
            </a:r>
          </a:p>
          <a:p>
            <a:endParaRPr lang="en-US"/>
          </a:p>
          <a:p>
            <a:r>
              <a:rPr lang="en-US"/>
              <a:t>How information is sorted – Bias is introduced to output when the analyst and users make choices about how information is sorted for a report; alphabetical, chronological, cost.</a:t>
            </a:r>
          </a:p>
          <a:p>
            <a:endParaRPr lang="en-US"/>
          </a:p>
          <a:p>
            <a:r>
              <a:rPr lang="en-US"/>
              <a:t>Setting of acceptable limits – the predefinition of limits for particular values being reported.</a:t>
            </a:r>
          </a:p>
          <a:p>
            <a:endParaRPr lang="en-US"/>
          </a:p>
          <a:p>
            <a:r>
              <a:rPr lang="en-US"/>
              <a:t>Choice of graphics – bias can occur in the selection of the graph size, its color, the scale used, and even the type of graph.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2E8EC-3EC1-4D2D-BB1F-9770691012D2}" type="slidenum">
              <a:rPr lang="en-US"/>
              <a:pPr/>
              <a:t>16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Conventions to follow when designing a form include the type of data that will appear in each position, showing the size of the form being prepared, and showing the way to indicate a continuation of data on consecutive layout forms.</a:t>
            </a:r>
          </a:p>
          <a:p>
            <a:endParaRPr lang="en-US"/>
          </a:p>
          <a:p>
            <a:r>
              <a:rPr lang="en-US"/>
              <a:t>Constant information – title of the report and all of the column headings</a:t>
            </a:r>
          </a:p>
          <a:p>
            <a:endParaRPr lang="en-US"/>
          </a:p>
          <a:p>
            <a:r>
              <a:rPr lang="en-US"/>
              <a:t>Paper quality, type, and size – the overriding constraint is cost.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E34B1-FDA1-4B50-A8D0-1CA16387AD00}" type="slidenum">
              <a:rPr lang="en-US"/>
              <a:pPr/>
              <a:t>17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Differences between printed and display:</a:t>
            </a:r>
          </a:p>
          <a:p>
            <a:r>
              <a:rPr lang="en-US"/>
              <a:t>	display is ephemeral</a:t>
            </a:r>
          </a:p>
          <a:p>
            <a:r>
              <a:rPr lang="en-US"/>
              <a:t>	display can be more specifically targeted to the user</a:t>
            </a:r>
          </a:p>
          <a:p>
            <a:r>
              <a:rPr lang="en-US"/>
              <a:t>	display is available on a more flexible schedule</a:t>
            </a:r>
          </a:p>
          <a:p>
            <a:r>
              <a:rPr lang="en-US"/>
              <a:t>	display is not portable in the same way as printed</a:t>
            </a:r>
          </a:p>
          <a:p>
            <a:r>
              <a:rPr lang="en-US"/>
              <a:t>	display can sometimes be changed through direct interaction</a:t>
            </a:r>
          </a:p>
          <a:p>
            <a:r>
              <a:rPr lang="en-US"/>
              <a:t>	with display users need to be instructed on use</a:t>
            </a:r>
          </a:p>
          <a:p>
            <a:r>
              <a:rPr lang="en-US"/>
              <a:t>	access to displays may be controlled through a password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1463E-603F-47FB-A037-40DB84F0FF8F}" type="slidenum">
              <a:rPr lang="en-US"/>
              <a:pPr/>
              <a:t>18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Output must be accurate, easy to understand and use.</a:t>
            </a:r>
          </a:p>
          <a:p>
            <a:endParaRPr lang="en-US"/>
          </a:p>
          <a:p>
            <a:r>
              <a:rPr lang="en-US"/>
              <a:t>In the instance of a decision support system, the purposes of graphical displays are to support any of the three phases of problem solving or user experiences: intelligence, design, or choice.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FFD3A-C72F-44E2-8F4A-579EC7149B82}" type="slidenum">
              <a:rPr lang="en-US"/>
              <a:pPr/>
              <a:t>20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Widgets and Gadgets – clocks, calculators, bookmark helpers, translators, search engines, easy access to utilities, quick launch panels, sticky notes</a:t>
            </a:r>
          </a:p>
          <a:p>
            <a:endParaRPr lang="en-US"/>
          </a:p>
          <a:p>
            <a:r>
              <a:rPr lang="en-US"/>
              <a:t>Designers can learn what users prefer when they study user-designed desktops.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2652B-B961-4BD1-92E1-9C48078B88F0}" type="slidenum">
              <a:rPr lang="en-US"/>
              <a:pPr/>
              <a:t>21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professional tools – Web editors such as Macromedia Dreamweaver.</a:t>
            </a:r>
          </a:p>
          <a:p>
            <a:endParaRPr lang="en-US"/>
          </a:p>
          <a:p>
            <a:r>
              <a:rPr lang="en-US"/>
              <a:t>Studying other sites – Firefox is a great browser for studying other Web sites.</a:t>
            </a:r>
          </a:p>
          <a:p>
            <a:endParaRPr lang="en-US"/>
          </a:p>
          <a:p>
            <a:r>
              <a:rPr lang="en-US"/>
              <a:t>Use Web resources – look at Web sites that give hints on design. i.e. useit.com</a:t>
            </a:r>
          </a:p>
          <a:p>
            <a:endParaRPr lang="en-US"/>
          </a:p>
          <a:p>
            <a:r>
              <a:rPr lang="en-US"/>
              <a:t>Examine the sites of professional Web site designers – often visited and praised Web sites.</a:t>
            </a:r>
          </a:p>
          <a:p>
            <a:endParaRPr lang="en-US"/>
          </a:p>
          <a:p>
            <a:r>
              <a:rPr lang="en-US"/>
              <a:t>Use the tools you’ve learned – use a form to evaluate Web pages systematically.</a:t>
            </a:r>
          </a:p>
          <a:p>
            <a:endParaRPr lang="en-US"/>
          </a:p>
          <a:p>
            <a:r>
              <a:rPr lang="en-US"/>
              <a:t>Consult the books – read about Web design.</a:t>
            </a:r>
          </a:p>
          <a:p>
            <a:endParaRPr lang="en-US"/>
          </a:p>
          <a:p>
            <a:r>
              <a:rPr lang="en-US"/>
              <a:t>Examine poorly designed Web pages – critique poor web pages and remember to avoid those mistakes.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3C500-5F3A-416C-9907-C56A5323365E}" type="slidenum">
              <a:rPr lang="en-US"/>
              <a:pPr/>
              <a:t>22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Creating Web templates – if you adopt a standard-looking page for most of the pages you create, you’ll get the Web site up and running quickly and it will consistently look good.</a:t>
            </a:r>
          </a:p>
          <a:p>
            <a:endParaRPr lang="en-US"/>
          </a:p>
          <a:p>
            <a:r>
              <a:rPr lang="en-US"/>
              <a:t>Using plug-ins, audio, and video sparingly – remember that everyone does not have new plug-ins.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F38D7-CCE2-4CAE-ABBD-510B3D221A49}" type="slidenum">
              <a:rPr lang="en-US"/>
              <a:pPr/>
              <a:t>23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Plan ahead – good Web sites are well thought out.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69F11-AD6C-44E6-954D-708CB9DE4403}" type="slidenum">
              <a:rPr lang="en-US"/>
              <a:pPr/>
              <a:t>24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your goals and objectives.</a:t>
            </a:r>
          </a:p>
          <a:p>
            <a:endParaRPr lang="en-US"/>
          </a:p>
          <a:p>
            <a:r>
              <a:rPr lang="en-US"/>
              <a:t>Diagramming and mapping tools become even more important when maintaining a Web site.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EBF88-1628-4273-90BF-2E0A7774E851}" type="slidenum">
              <a:rPr lang="en-US"/>
              <a:pPr/>
              <a:t>25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user stays at your site for a long period of time, your site has a high degree of stickiness.</a:t>
            </a:r>
          </a:p>
          <a:p>
            <a:endParaRPr lang="en-US"/>
          </a:p>
          <a:p>
            <a:r>
              <a:rPr lang="en-US"/>
              <a:t>Avoid the overuse of cartoons and don’t be repetitive.</a:t>
            </a:r>
          </a:p>
          <a:p>
            <a:endParaRPr lang="en-US"/>
          </a:p>
          <a:p>
            <a:r>
              <a:rPr lang="en-US"/>
              <a:t>FAQ are created based on the experiences of users and technical support people who identify the topics of continuing concern.</a:t>
            </a:r>
          </a:p>
          <a:p>
            <a:endParaRPr lang="en-US"/>
          </a:p>
          <a:p>
            <a:r>
              <a:rPr lang="en-US"/>
              <a:t>Prewritten software may include search engines, mapping software, weather information, and news and stock tickers.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83D65-B08D-46C9-A0FE-6D9A8A29732F}" type="slidenum">
              <a:rPr lang="en-US"/>
              <a:pPr/>
              <a:t>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Internal output is used within the corporation.</a:t>
            </a:r>
          </a:p>
          <a:p>
            <a:r>
              <a:rPr lang="en-US"/>
              <a:t>External output is used outside the organization.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D63D4-9F33-41E6-A510-507422B64641}" type="slidenum">
              <a:rPr lang="en-US"/>
              <a:pPr/>
              <a:t>26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 forget that text is important.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B490D-C600-436B-9349-3FBD7ED0969F}" type="slidenum">
              <a:rPr lang="en-US"/>
              <a:pPr/>
              <a:t>27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JPEG’s are best for photographs, and GIFS are best for artwork.</a:t>
            </a:r>
          </a:p>
          <a:p>
            <a:endParaRPr lang="en-US"/>
          </a:p>
          <a:p>
            <a:r>
              <a:rPr lang="en-US"/>
              <a:t>When using a background pattern, make sure that you can see the text clearly on top of it.</a:t>
            </a:r>
          </a:p>
          <a:p>
            <a:endParaRPr lang="en-US"/>
          </a:p>
          <a:p>
            <a:r>
              <a:rPr lang="en-US"/>
              <a:t>Once an image has been received, it will be taken from the cache when ever it is used again.</a:t>
            </a:r>
          </a:p>
          <a:p>
            <a:endParaRPr lang="en-US"/>
          </a:p>
          <a:p>
            <a:r>
              <a:rPr lang="en-US"/>
              <a:t>The text displays when the user moves the mouse over the image and is essential to support Web accessibility impaired site visitors.</a:t>
            </a:r>
          </a:p>
          <a:p>
            <a:endParaRPr lang="en-US"/>
          </a:p>
          <a:p>
            <a:r>
              <a:rPr lang="en-US"/>
              <a:t>Scenes and text that look good on a high-end video display may not look good to others with poorer-quality equipment.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EE435-F2B2-4A71-9305-EBA0549F7BB5}" type="slidenum">
              <a:rPr lang="en-US"/>
              <a:pPr/>
              <a:t>28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a home page – should be 100 kilobytes or less and load in less then 14 seconds. Should be much like a menu.</a:t>
            </a:r>
          </a:p>
          <a:p>
            <a:endParaRPr lang="en-US"/>
          </a:p>
          <a:p>
            <a:r>
              <a:rPr lang="en-US"/>
              <a:t>Keep the number of graphics to a reasonable minimum – it takes additional download time to transfer a graphics-intensive site.</a:t>
            </a:r>
          </a:p>
          <a:p>
            <a:endParaRPr lang="en-US"/>
          </a:p>
          <a:p>
            <a:r>
              <a:rPr lang="en-US"/>
              <a:t>A group of images combined into a single image is called an image map, which contains various hot spots that act as links to other pages.</a:t>
            </a:r>
          </a:p>
          <a:p>
            <a:endParaRPr lang="en-US"/>
          </a:p>
          <a:p>
            <a:r>
              <a:rPr lang="en-US"/>
              <a:t>Cascading style sheets (CSS) control the formatting of the Web pages. A change to the style sheet will change all the Web pages using it.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3AF2C-C3E7-4B43-8ACD-BC782D57A542}" type="slidenum">
              <a:rPr lang="en-US"/>
              <a:pPr/>
              <a:t>29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Tables are easy to use and provide adequate layout. Tables are not well suited for visually impaired.</a:t>
            </a:r>
          </a:p>
          <a:p>
            <a:endParaRPr lang="en-US"/>
          </a:p>
          <a:p>
            <a:r>
              <a:rPr lang="en-US"/>
              <a:t>Divisions eliminate the need for tables within tables and simplify design helps make the site accessible for visually impaired.</a:t>
            </a:r>
          </a:p>
          <a:p>
            <a:endParaRPr lang="en-US"/>
          </a:p>
          <a:p>
            <a:r>
              <a:rPr lang="en-US"/>
              <a:t>Use the same graphics image on several Web pages – consistency will be improved, and pages will load more quickly.</a:t>
            </a:r>
          </a:p>
          <a:p>
            <a:endParaRPr lang="en-US"/>
          </a:p>
          <a:p>
            <a:r>
              <a:rPr lang="en-US"/>
              <a:t>Use Javascript to enhance Web page layout – have images that change when a mouse moves over them or having menus expand and so on.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59EE8-33DE-45FE-9117-B1D5E472C26E}" type="slidenum">
              <a:rPr lang="en-US"/>
              <a:pPr/>
              <a:t>30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three-clicks rule – a user should be able to move from the page they are currently on to the page containing the information they want in three clicks of the mouse button.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57128-EADA-4DBE-B6DD-E1F64B61FDEF}" type="slidenum">
              <a:rPr lang="en-US"/>
              <a:pPr/>
              <a:t>31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Promote your site – don’t assume that users will find your Web site.</a:t>
            </a:r>
          </a:p>
          <a:p>
            <a:endParaRPr lang="en-US"/>
          </a:p>
          <a:p>
            <a:r>
              <a:rPr lang="en-US"/>
              <a:t>Submit often to search engines – don’t assume that search engines will automatically find your Web site.</a:t>
            </a:r>
          </a:p>
          <a:p>
            <a:endParaRPr lang="en-US"/>
          </a:p>
          <a:p>
            <a:r>
              <a:rPr lang="en-US"/>
              <a:t>Include key words in metatags – search engines use metatags to link search requests to your site.</a:t>
            </a:r>
          </a:p>
          <a:p>
            <a:endParaRPr lang="en-US"/>
          </a:p>
          <a:p>
            <a:r>
              <a:rPr lang="en-US"/>
              <a:t>Encourage your readers to bookmark your Web site – users will be encouraged to revisit if they bookmark your site.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84269-293B-4C74-91E4-FDB6398EA90A}" type="slidenum">
              <a:rPr lang="en-US"/>
              <a:pPr/>
              <a:t>33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methods reinforce the idea that data should be defined once and used many times in different formats.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DB6B5-D64D-42D7-A841-94DFC9E8CCE0}" type="slidenum">
              <a:rPr lang="en-US"/>
              <a:pPr/>
              <a:t>35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Ajax means that the entire Web page does not have to be reloaded.</a:t>
            </a:r>
          </a:p>
          <a:p>
            <a:endParaRPr lang="en-US"/>
          </a:p>
          <a:p>
            <a:r>
              <a:rPr lang="en-US"/>
              <a:t>Since Ajax covers both input and output it is also covered in chapter 12.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BC174-ECD2-4D38-9730-91F439EECF84}" type="slidenum">
              <a:rPr lang="en-US"/>
              <a:pPr/>
              <a:t>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external documents must include instructions to the recipient if they are to be used correctly.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43428-4404-4720-A36C-F1BDC50778C6}" type="slidenum">
              <a:rPr lang="en-US"/>
              <a:pPr/>
              <a:t>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Producing different types of output requires different technologies.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0A798-7A57-40FF-AA4C-9AD886F7E4BA}" type="slidenum">
              <a:rPr lang="en-US"/>
              <a:pPr/>
              <a:t>7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Trends:</a:t>
            </a:r>
          </a:p>
          <a:p>
            <a:r>
              <a:rPr lang="en-US"/>
              <a:t>	location of the printing site</a:t>
            </a:r>
          </a:p>
          <a:p>
            <a:r>
              <a:rPr lang="en-US"/>
              <a:t>	different numbers of characters per page</a:t>
            </a:r>
          </a:p>
          <a:p>
            <a:r>
              <a:rPr lang="en-US"/>
              <a:t>	more graphics and color capabilities</a:t>
            </a:r>
          </a:p>
          <a:p>
            <a:r>
              <a:rPr lang="en-US"/>
              <a:t>	quieter</a:t>
            </a:r>
          </a:p>
          <a:p>
            <a:r>
              <a:rPr lang="en-US"/>
              <a:t>	reducing the number of preprinted forms</a:t>
            </a:r>
          </a:p>
          <a:p>
            <a:r>
              <a:rPr lang="en-US"/>
              <a:t>	simplifying operator tasks</a:t>
            </a:r>
          </a:p>
          <a:p>
            <a:r>
              <a:rPr lang="en-US"/>
              <a:t>	reducing operator intervention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5148E-BB1D-4D3C-A1EB-86814F7254BB}" type="slidenum">
              <a:rPr lang="en-US"/>
              <a:pPr/>
              <a:t>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Result in cost savings – no paper, mailing.</a:t>
            </a:r>
          </a:p>
          <a:p>
            <a:endParaRPr lang="en-US"/>
          </a:p>
          <a:p>
            <a:r>
              <a:rPr lang="en-US"/>
              <a:t>May be desirable from the users standpoint – may want to just glance at a report and then file.</a:t>
            </a:r>
          </a:p>
          <a:p>
            <a:endParaRPr lang="en-US"/>
          </a:p>
          <a:p>
            <a:r>
              <a:rPr lang="en-US"/>
              <a:t>Easier to keep up to date – displays can update output immediately.</a:t>
            </a:r>
          </a:p>
          <a:p>
            <a:endParaRPr lang="en-US"/>
          </a:p>
          <a:p>
            <a:r>
              <a:rPr lang="en-US"/>
              <a:t>Different screen resolutions – 800x600 or 1600x1200 and so on.</a:t>
            </a:r>
          </a:p>
          <a:p>
            <a:endParaRPr lang="en-US"/>
          </a:p>
          <a:p>
            <a:r>
              <a:rPr lang="en-US"/>
              <a:t>Fonts – some systems may not have the fonts required. One way this has been addressed is to send documents as PDF files.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E3DF2-72CC-43AB-A4C0-42302484C184}" type="slidenum">
              <a:rPr lang="en-US"/>
              <a:pPr/>
              <a:t>9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BB4D0-EFE8-40C6-BF01-E4FBD376CE1F}" type="slidenum">
              <a:rPr lang="en-US"/>
              <a:pPr/>
              <a:t>10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also be used for backup storage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1C938-FCF3-4C91-BF9A-C474FB034261}" type="slidenum">
              <a:rPr lang="en-US"/>
              <a:pPr/>
              <a:t>13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800"/>
              <a:t>Although the technology changes rapidly, certain usage factors remain fairly constant in relation to technological breakthroughs.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Who will use the output – job requirements help dictate what output is appropriate.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How many people need the output – if many people need output, Web-based with a print option or printed copies.</a:t>
            </a:r>
          </a:p>
          <a:p>
            <a:pPr>
              <a:lnSpc>
                <a:spcPct val="80000"/>
              </a:lnSpc>
            </a:pPr>
            <a:r>
              <a:rPr lang="en-US" sz="800"/>
              <a:t>					        if only one use, a screen or audio.</a:t>
            </a:r>
          </a:p>
          <a:p>
            <a:pPr>
              <a:lnSpc>
                <a:spcPct val="80000"/>
              </a:lnSpc>
            </a:pPr>
            <a:r>
              <a:rPr lang="en-US" sz="800"/>
              <a:t>					        if many people, different outputs, different times for short periods and need it quickly then Web documents or 						        screens connected to terminals. 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Where is the output needed – physical destination of the output.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What is the purpose – what user and organizational tasks are supported.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What is the speed with which output is needed – the higher the level of management the faster the output is desired.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How frequently will the output be accessed – infrequently accesses output that is needed by only a few users is well suited to a CD-ROM archive.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How long will the output be stored – paper deteriorates with age. Microforms or digitized is better.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Regulations depicting output produced, stored, and distributed – the  appropriate format for some output is regulated by the government.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Initial and ongoing costs of maintenance and supplies – initial cost and ongoing cost must be considered.</a:t>
            </a:r>
          </a:p>
          <a:p>
            <a:pPr>
              <a:lnSpc>
                <a:spcPct val="80000"/>
              </a:lnSpc>
            </a:pPr>
            <a:endParaRPr lang="en-US" sz="800"/>
          </a:p>
          <a:p>
            <a:pPr>
              <a:lnSpc>
                <a:spcPct val="80000"/>
              </a:lnSpc>
            </a:pPr>
            <a:r>
              <a:rPr lang="en-US" sz="800"/>
              <a:t>Human and environmental requirements – Accessibility, absorption, controlled temperature, space for equipment, cabling, proximity to Wi-Fi transmitters or access points.</a:t>
            </a:r>
          </a:p>
          <a:p>
            <a:pPr>
              <a:lnSpc>
                <a:spcPct val="80000"/>
              </a:lnSpc>
            </a:pPr>
            <a:endParaRPr lang="en-US" sz="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224926C5-6899-4115-B175-A7340A3DE9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3F680331-922E-41D1-B586-C6B3048BAF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6FA90D97-891D-464C-A5D0-8EAB7FA7D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D8EE83AA-80B9-41BD-B4C4-867428ECF8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E736CCE3-F74F-4B7C-8714-8A66E8221A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45D6FF43-DDEB-48F1-802D-2BD2FBBDA7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CEE92CB0-23DC-4BD5-87A7-85F6975D7A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7DD19476-C9E0-44A4-A888-2D6E0538AC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E6B75B41-84A8-4913-B51C-979B6A0517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1A4ABF31-BAA1-4BA9-B227-E08BA4E348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11-</a:t>
            </a:r>
            <a:fld id="{4C9242C2-05AE-4922-B948-B6C4608E45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2" name="Rectangle 8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98307" name="Picture 8" descr="8eCarthage-1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8" name="Picture 9" descr="8eCarthage-2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66800" y="457200"/>
            <a:ext cx="96996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6477000"/>
            <a:ext cx="51054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000">
                <a:ea typeface="ＭＳ Ｐゴシック" pitchFamily="34" charset="-128"/>
              </a:rPr>
              <a:t>Copyright © 2011 Pearson Education, Inc. Publishing as Prentice Hall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+mn-ea"/>
              </a:defRPr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r>
              <a:rPr lang="en-US"/>
              <a:t>11-</a:t>
            </a:r>
            <a:fld id="{E940062B-6BB8-4CC7-84F7-96CE20C61A9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9336" name="Picture 8" descr="8eCarthage-1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590800"/>
            <a:ext cx="6858000" cy="1470025"/>
          </a:xfrm>
        </p:spPr>
        <p:txBody>
          <a:bodyPr/>
          <a:lstStyle/>
          <a:p>
            <a:r>
              <a:rPr lang="en-US"/>
              <a:t>Designing Effective Output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Systems Analysis and Design, 8e</a:t>
            </a:r>
          </a:p>
          <a:p>
            <a:r>
              <a:rPr lang="en-US"/>
              <a:t>Kendall &amp; Kendall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629400" y="228600"/>
            <a:ext cx="251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b="1">
                <a:solidFill>
                  <a:schemeClr val="tx2"/>
                </a:solidFill>
              </a:rPr>
              <a:t>11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3DC5B2B3-1835-40D4-8E40-B447C8444AB8}" type="slidenum">
              <a:rPr lang="en-US"/>
              <a:pPr/>
              <a:t>10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CD-ROMs and DVDs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vulnerable to damage from human handling</a:t>
            </a:r>
          </a:p>
          <a:p>
            <a:r>
              <a:rPr lang="en-US"/>
              <a:t>Can include full-color text and graphics as well as audio and video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C388FA1B-54C2-4DF7-B5B8-AA6CB9C874B9}" type="slidenum">
              <a:rPr lang="en-US"/>
              <a:pPr/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Output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Email</a:t>
            </a:r>
          </a:p>
          <a:p>
            <a:r>
              <a:rPr lang="en-US"/>
              <a:t>Faxes</a:t>
            </a:r>
          </a:p>
          <a:p>
            <a:r>
              <a:rPr lang="en-US"/>
              <a:t>Bulletin board messages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3F561B5F-B846-49D6-B188-02BD49C7C0F6}" type="slidenum">
              <a:rPr lang="en-US"/>
              <a:pPr/>
              <a:t>12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Comparison of Output </a:t>
            </a:r>
            <a:r>
              <a:rPr lang="en-US" sz="4000" dirty="0" smtClean="0"/>
              <a:t>Methods</a:t>
            </a:r>
            <a:endParaRPr lang="en-US" sz="4000" dirty="0"/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7086600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4FB8E317-E236-4732-960C-91AEE307C7FB}" type="slidenum">
              <a:rPr lang="en-US"/>
              <a:pPr/>
              <a:t>13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to Consider When Choosing Output Technology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Who will use the output?</a:t>
            </a:r>
          </a:p>
          <a:p>
            <a:pPr>
              <a:lnSpc>
                <a:spcPct val="80000"/>
              </a:lnSpc>
            </a:pPr>
            <a:r>
              <a:rPr lang="en-US" sz="2400"/>
              <a:t>How many people need the output?</a:t>
            </a:r>
          </a:p>
          <a:p>
            <a:pPr>
              <a:lnSpc>
                <a:spcPct val="80000"/>
              </a:lnSpc>
            </a:pPr>
            <a:r>
              <a:rPr lang="en-US" sz="2400"/>
              <a:t>Where is the output needed?</a:t>
            </a:r>
          </a:p>
          <a:p>
            <a:pPr>
              <a:lnSpc>
                <a:spcPct val="80000"/>
              </a:lnSpc>
            </a:pPr>
            <a:r>
              <a:rPr lang="en-US" sz="2400"/>
              <a:t>What is the purpose?</a:t>
            </a:r>
          </a:p>
          <a:p>
            <a:pPr>
              <a:lnSpc>
                <a:spcPct val="80000"/>
              </a:lnSpc>
            </a:pPr>
            <a:r>
              <a:rPr lang="en-US" sz="2400"/>
              <a:t>What is the speed with which output is needed?</a:t>
            </a:r>
          </a:p>
          <a:p>
            <a:pPr>
              <a:lnSpc>
                <a:spcPct val="80000"/>
              </a:lnSpc>
            </a:pPr>
            <a:r>
              <a:rPr lang="en-US" sz="2400"/>
              <a:t>How frequently will the output be accessed?</a:t>
            </a:r>
          </a:p>
          <a:p>
            <a:pPr>
              <a:lnSpc>
                <a:spcPct val="80000"/>
              </a:lnSpc>
            </a:pPr>
            <a:r>
              <a:rPr lang="en-US" sz="2400"/>
              <a:t>How long will the output be stored?</a:t>
            </a:r>
          </a:p>
          <a:p>
            <a:pPr>
              <a:lnSpc>
                <a:spcPct val="80000"/>
              </a:lnSpc>
            </a:pPr>
            <a:r>
              <a:rPr lang="en-US" sz="2400"/>
              <a:t>Regulations depicting output produced, stored, and distributed</a:t>
            </a:r>
          </a:p>
          <a:p>
            <a:pPr>
              <a:lnSpc>
                <a:spcPct val="80000"/>
              </a:lnSpc>
            </a:pPr>
            <a:r>
              <a:rPr lang="en-US" sz="2400"/>
              <a:t>Initial and ongoing costs of maintenance and supplies</a:t>
            </a:r>
          </a:p>
          <a:p>
            <a:pPr>
              <a:lnSpc>
                <a:spcPct val="80000"/>
              </a:lnSpc>
            </a:pPr>
            <a:r>
              <a:rPr lang="en-US" sz="2400"/>
              <a:t>Human and environmental requirements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0FF9293D-EDDC-463F-8A77-DEE69DD3ED0A}" type="slidenum">
              <a:rPr lang="en-US"/>
              <a:pPr/>
              <a:t>14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Bias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Analysts must avoid unnecessarily biasing output and make users aware of the possible biases in output.</a:t>
            </a:r>
          </a:p>
          <a:p>
            <a:r>
              <a:rPr lang="en-US" dirty="0"/>
              <a:t>Bias is introduced in three main ways: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information is sorted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Setting of acceptable limits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Choice of graphics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5492E3C4-FA88-414B-9E5D-6C576B894040}" type="slidenum">
              <a:rPr lang="en-US"/>
              <a:pPr/>
              <a:t>15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Printed Output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Detailed reports </a:t>
            </a:r>
          </a:p>
          <a:p>
            <a:pPr lvl="1"/>
            <a:r>
              <a:rPr lang="en-US" sz="2400"/>
              <a:t>Print a report line for every record on the master file.</a:t>
            </a:r>
          </a:p>
          <a:p>
            <a:r>
              <a:rPr lang="en-US" sz="2800"/>
              <a:t>Exception reports</a:t>
            </a:r>
          </a:p>
          <a:p>
            <a:pPr lvl="1"/>
            <a:r>
              <a:rPr lang="en-US" sz="2400"/>
              <a:t>Print a line for all records that match a certain condition.</a:t>
            </a:r>
          </a:p>
          <a:p>
            <a:r>
              <a:rPr lang="en-US" sz="2800"/>
              <a:t>Summary reports</a:t>
            </a:r>
          </a:p>
          <a:p>
            <a:pPr lvl="1"/>
            <a:r>
              <a:rPr lang="en-US" sz="2400"/>
              <a:t>Print one line for a group of records that are used to make decisions.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8CBF17EF-52DC-4C22-85C6-409808C2D758}" type="slidenum">
              <a:rPr lang="en-US"/>
              <a:pPr/>
              <a:t>16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Design Conventions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Constant</a:t>
            </a:r>
            <a:r>
              <a:rPr lang="en-US" dirty="0"/>
              <a:t> information remains the </a:t>
            </a:r>
            <a:r>
              <a:rPr lang="en-US" dirty="0">
                <a:solidFill>
                  <a:srgbClr val="FF0000"/>
                </a:solidFill>
              </a:rPr>
              <a:t>same whenever the report is printed.</a:t>
            </a:r>
          </a:p>
          <a:p>
            <a:r>
              <a:rPr lang="en-US" dirty="0">
                <a:solidFill>
                  <a:srgbClr val="FF0000"/>
                </a:solidFill>
              </a:rPr>
              <a:t>Variable</a:t>
            </a:r>
            <a:r>
              <a:rPr lang="en-US" dirty="0"/>
              <a:t> information can </a:t>
            </a:r>
            <a:r>
              <a:rPr lang="en-US" dirty="0">
                <a:solidFill>
                  <a:srgbClr val="FF0000"/>
                </a:solidFill>
              </a:rPr>
              <a:t>vary each time the report is printed.</a:t>
            </a:r>
          </a:p>
          <a:p>
            <a:r>
              <a:rPr lang="en-US" dirty="0"/>
              <a:t>Paper quality, type, and size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471C5FE7-6F08-41F2-A37D-2EB4264406A5}" type="slidenum">
              <a:rPr lang="en-US"/>
              <a:pPr/>
              <a:t>17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Output for Displays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 display </a:t>
            </a:r>
            <a:r>
              <a:rPr lang="en-US" dirty="0">
                <a:solidFill>
                  <a:srgbClr val="FF0000"/>
                </a:solidFill>
              </a:rPr>
              <a:t>simple.</a:t>
            </a:r>
          </a:p>
          <a:p>
            <a:r>
              <a:rPr lang="en-US" dirty="0"/>
              <a:t>Keep the presentation </a:t>
            </a:r>
            <a:r>
              <a:rPr lang="en-US" dirty="0">
                <a:solidFill>
                  <a:srgbClr val="FF0000"/>
                </a:solidFill>
              </a:rPr>
              <a:t>consistent.</a:t>
            </a:r>
          </a:p>
          <a:p>
            <a:r>
              <a:rPr lang="en-US" dirty="0"/>
              <a:t>Facilitate user movement among displayed output.</a:t>
            </a:r>
          </a:p>
          <a:p>
            <a:r>
              <a:rPr lang="en-US" dirty="0"/>
              <a:t>Create an attractive and pleasing display.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9AA90DA3-CA1F-49A0-810E-AE3542F6346F}" type="slidenum">
              <a:rPr lang="en-US"/>
              <a:pPr/>
              <a:t>18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Graphical Output in Screen Design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purpose</a:t>
            </a:r>
            <a:r>
              <a:rPr lang="en-US" dirty="0"/>
              <a:t> of the graph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kind of data </a:t>
            </a:r>
            <a:r>
              <a:rPr lang="en-US" dirty="0"/>
              <a:t>to be displayed</a:t>
            </a:r>
          </a:p>
          <a:p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audience: </a:t>
            </a:r>
            <a:r>
              <a:rPr lang="en-US" dirty="0" smtClean="0"/>
              <a:t>The </a:t>
            </a:r>
            <a:r>
              <a:rPr lang="en-US" dirty="0"/>
              <a:t>effects on the audience of different kinds of graphical output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D11DEAE8-22F0-4236-9AC1-F5E91EE04F82}" type="slidenum">
              <a:rPr lang="en-US"/>
              <a:pPr/>
              <a:t>19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Dashboards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Make sure the data has context.</a:t>
            </a:r>
          </a:p>
          <a:p>
            <a:pPr>
              <a:lnSpc>
                <a:spcPct val="80000"/>
              </a:lnSpc>
            </a:pPr>
            <a:r>
              <a:rPr lang="en-US" sz="2000"/>
              <a:t>Display the proper amount of summarization and precision.</a:t>
            </a:r>
          </a:p>
          <a:p>
            <a:pPr>
              <a:lnSpc>
                <a:spcPct val="80000"/>
              </a:lnSpc>
            </a:pPr>
            <a:r>
              <a:rPr lang="en-US" sz="2000"/>
              <a:t>Choose appropriate performance measures for display.</a:t>
            </a:r>
          </a:p>
          <a:p>
            <a:pPr>
              <a:lnSpc>
                <a:spcPct val="80000"/>
              </a:lnSpc>
            </a:pPr>
            <a:r>
              <a:rPr lang="en-US" sz="2000"/>
              <a:t>Present data fairly.</a:t>
            </a:r>
          </a:p>
          <a:p>
            <a:pPr>
              <a:lnSpc>
                <a:spcPct val="80000"/>
              </a:lnSpc>
            </a:pPr>
            <a:r>
              <a:rPr lang="en-US" sz="2000"/>
              <a:t>Choose the correct style of graph or chart for display.</a:t>
            </a:r>
          </a:p>
          <a:p>
            <a:pPr>
              <a:lnSpc>
                <a:spcPct val="80000"/>
              </a:lnSpc>
            </a:pPr>
            <a:r>
              <a:rPr lang="en-US" sz="2000"/>
              <a:t>Use well-designed display media.</a:t>
            </a:r>
          </a:p>
          <a:p>
            <a:pPr>
              <a:lnSpc>
                <a:spcPct val="80000"/>
              </a:lnSpc>
            </a:pPr>
            <a:r>
              <a:rPr lang="en-US" sz="2000"/>
              <a:t>Limit the variety of item types.</a:t>
            </a:r>
          </a:p>
          <a:p>
            <a:pPr>
              <a:lnSpc>
                <a:spcPct val="80000"/>
              </a:lnSpc>
            </a:pPr>
            <a:r>
              <a:rPr lang="en-US" sz="2000"/>
              <a:t>Highlight important data.</a:t>
            </a:r>
          </a:p>
          <a:p>
            <a:pPr>
              <a:lnSpc>
                <a:spcPct val="80000"/>
              </a:lnSpc>
            </a:pPr>
            <a:r>
              <a:rPr lang="en-US" sz="2000"/>
              <a:t>Arrange the data in meaningful groups.</a:t>
            </a:r>
          </a:p>
          <a:p>
            <a:pPr>
              <a:lnSpc>
                <a:spcPct val="80000"/>
              </a:lnSpc>
            </a:pPr>
            <a:r>
              <a:rPr lang="en-US" sz="2000"/>
              <a:t>Keep the screen uncluttered.</a:t>
            </a:r>
          </a:p>
          <a:p>
            <a:pPr>
              <a:lnSpc>
                <a:spcPct val="80000"/>
              </a:lnSpc>
            </a:pPr>
            <a:r>
              <a:rPr lang="en-US" sz="2000"/>
              <a:t>Keep the entire dashboard on a single screen.</a:t>
            </a:r>
          </a:p>
          <a:p>
            <a:pPr>
              <a:lnSpc>
                <a:spcPct val="80000"/>
              </a:lnSpc>
            </a:pPr>
            <a:r>
              <a:rPr lang="en-US" sz="2000"/>
              <a:t>Allow flexibility.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F496E98D-B22D-4563-BEFC-F1D9553FACC1}" type="slidenum">
              <a:rPr lang="en-US"/>
              <a:pPr/>
              <a:t>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Information delivered to users</a:t>
            </a:r>
          </a:p>
          <a:p>
            <a:pPr>
              <a:lnSpc>
                <a:spcPct val="90000"/>
              </a:lnSpc>
            </a:pPr>
            <a:r>
              <a:rPr lang="en-US"/>
              <a:t>Output forms</a:t>
            </a:r>
          </a:p>
          <a:p>
            <a:pPr lvl="1">
              <a:lnSpc>
                <a:spcPct val="90000"/>
              </a:lnSpc>
            </a:pPr>
            <a:r>
              <a:rPr lang="en-US"/>
              <a:t>Hard-copy</a:t>
            </a:r>
            <a:r>
              <a:rPr lang="en-US">
                <a:cs typeface="Tahoma" pitchFamily="34" charset="0"/>
              </a:rPr>
              <a:t>—</a:t>
            </a:r>
            <a:r>
              <a:rPr lang="en-US"/>
              <a:t>printed reports</a:t>
            </a:r>
          </a:p>
          <a:p>
            <a:pPr lvl="1">
              <a:lnSpc>
                <a:spcPct val="90000"/>
              </a:lnSpc>
            </a:pPr>
            <a:r>
              <a:rPr lang="en-US"/>
              <a:t>Soft-copy</a:t>
            </a:r>
            <a:r>
              <a:rPr lang="en-US">
                <a:cs typeface="Tahoma" pitchFamily="34" charset="0"/>
              </a:rPr>
              <a:t>—</a:t>
            </a:r>
            <a:r>
              <a:rPr lang="en-US"/>
              <a:t>computer screens, microforms, and audio</a:t>
            </a:r>
          </a:p>
          <a:p>
            <a:pPr>
              <a:lnSpc>
                <a:spcPct val="90000"/>
              </a:lnSpc>
            </a:pPr>
            <a:r>
              <a:rPr lang="en-US"/>
              <a:t>To create output, the analyst works interactively with the user until the output is satisfactory.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DE1E9D12-EE56-4F59-A922-C4BEA70AE491}" type="slidenum">
              <a:rPr lang="en-US"/>
              <a:pPr/>
              <a:t>20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Widgets and Gadgets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any type of a </a:t>
            </a:r>
            <a:r>
              <a:rPr lang="en-US" dirty="0">
                <a:solidFill>
                  <a:srgbClr val="FF0000"/>
                </a:solidFill>
              </a:rPr>
              <a:t>program</a:t>
            </a:r>
            <a:r>
              <a:rPr lang="en-US" dirty="0"/>
              <a:t> that may be useful to any person interacting with a computer</a:t>
            </a:r>
          </a:p>
          <a:p>
            <a:r>
              <a:rPr lang="en-US" dirty="0"/>
              <a:t>Can empower users to take part in design of their own desktop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45F4AD9B-3146-4DAC-A632-512922A7F609}" type="slidenum">
              <a:rPr lang="en-US"/>
              <a:pPr/>
              <a:t>21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Web Site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Use professional tools.</a:t>
            </a:r>
          </a:p>
          <a:p>
            <a:r>
              <a:rPr lang="en-US" sz="2800" dirty="0"/>
              <a:t>Study other sites.</a:t>
            </a:r>
          </a:p>
          <a:p>
            <a:r>
              <a:rPr lang="en-US" sz="2800" dirty="0"/>
              <a:t>Use Web resources.</a:t>
            </a:r>
          </a:p>
          <a:p>
            <a:r>
              <a:rPr lang="en-US" sz="2800" dirty="0"/>
              <a:t>Examine the sites of professional Web site designers.</a:t>
            </a:r>
          </a:p>
          <a:p>
            <a:r>
              <a:rPr lang="en-US" sz="2800" dirty="0" smtClean="0"/>
              <a:t>Examine </a:t>
            </a:r>
            <a:r>
              <a:rPr lang="en-US" sz="2800" dirty="0"/>
              <a:t>poorly designed Web sites.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A56BEEFF-17ED-4561-A9AB-489799D5AD14}" type="slidenum">
              <a:rPr lang="en-US"/>
              <a:pPr/>
              <a:t>22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Designing a Web Site 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Web templates  </a:t>
            </a:r>
          </a:p>
          <a:p>
            <a:pPr lvl="1"/>
            <a:r>
              <a:rPr lang="en-US" dirty="0"/>
              <a:t>Style sheets allow you to format all Web pages in a site consistently.</a:t>
            </a:r>
          </a:p>
          <a:p>
            <a:r>
              <a:rPr lang="en-US" dirty="0"/>
              <a:t>Using plug-ins, audio, and </a:t>
            </a:r>
            <a:r>
              <a:rPr lang="en-US" dirty="0" smtClean="0"/>
              <a:t>video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8E91CC8C-28EB-47F5-B703-F7F1985B3BF3}" type="slidenum">
              <a:rPr lang="en-US"/>
              <a:pPr/>
              <a:t>23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Designing a Web Site (Continued)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Plan ahead, pay attention to:</a:t>
            </a:r>
          </a:p>
          <a:p>
            <a:pPr lvl="1">
              <a:lnSpc>
                <a:spcPct val="90000"/>
              </a:lnSpc>
            </a:pPr>
            <a:r>
              <a:rPr lang="en-US"/>
              <a:t>Structure</a:t>
            </a:r>
          </a:p>
          <a:p>
            <a:pPr lvl="1">
              <a:lnSpc>
                <a:spcPct val="90000"/>
              </a:lnSpc>
            </a:pPr>
            <a:r>
              <a:rPr lang="en-US"/>
              <a:t>Content</a:t>
            </a:r>
          </a:p>
          <a:p>
            <a:pPr lvl="1">
              <a:lnSpc>
                <a:spcPct val="90000"/>
              </a:lnSpc>
            </a:pPr>
            <a:r>
              <a:rPr lang="en-US"/>
              <a:t>Text</a:t>
            </a:r>
          </a:p>
          <a:p>
            <a:pPr lvl="1">
              <a:lnSpc>
                <a:spcPct val="90000"/>
              </a:lnSpc>
            </a:pPr>
            <a:r>
              <a:rPr lang="en-US"/>
              <a:t>Graphics</a:t>
            </a:r>
          </a:p>
          <a:p>
            <a:pPr lvl="1">
              <a:lnSpc>
                <a:spcPct val="90000"/>
              </a:lnSpc>
            </a:pPr>
            <a:r>
              <a:rPr lang="en-US"/>
              <a:t>Presentations style</a:t>
            </a:r>
          </a:p>
          <a:p>
            <a:pPr lvl="1">
              <a:lnSpc>
                <a:spcPct val="90000"/>
              </a:lnSpc>
            </a:pPr>
            <a:r>
              <a:rPr lang="en-US"/>
              <a:t>Navigation</a:t>
            </a:r>
          </a:p>
          <a:p>
            <a:pPr lvl="1">
              <a:lnSpc>
                <a:spcPct val="90000"/>
              </a:lnSpc>
            </a:pPr>
            <a:r>
              <a:rPr lang="en-US"/>
              <a:t>Promotion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2A03636D-AE97-4AB6-BFD6-A90AC895E5FF}" type="slidenum">
              <a:rPr lang="en-US"/>
              <a:pPr/>
              <a:t>24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the most important steps in developing a professional Web site</a:t>
            </a:r>
          </a:p>
          <a:p>
            <a:r>
              <a:rPr lang="en-US"/>
              <a:t>Each page in the Web structure should have a distinct message.</a:t>
            </a:r>
          </a:p>
          <a:p>
            <a:r>
              <a:rPr lang="en-US"/>
              <a:t>Can benefit from using Web site diagramming and mapping tools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AC8014C9-CE12-4902-9159-66CF4A675014}" type="slidenum">
              <a:rPr lang="en-US"/>
              <a:pPr/>
              <a:t>25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Appropriate content is needed to keep the user interested</a:t>
            </a:r>
          </a:p>
          <a:p>
            <a:r>
              <a:rPr lang="en-US" dirty="0">
                <a:solidFill>
                  <a:srgbClr val="FF0000"/>
                </a:solidFill>
              </a:rPr>
              <a:t>Use a metaphor or images that provide metaphor for your site</a:t>
            </a:r>
          </a:p>
          <a:p>
            <a:r>
              <a:rPr lang="en-US" dirty="0"/>
              <a:t>Should include a </a:t>
            </a:r>
            <a:r>
              <a:rPr lang="en-US" dirty="0">
                <a:solidFill>
                  <a:srgbClr val="FF0000"/>
                </a:solidFill>
              </a:rPr>
              <a:t>FAQ page</a:t>
            </a:r>
          </a:p>
          <a:p>
            <a:r>
              <a:rPr lang="en-US" dirty="0"/>
              <a:t>May take advantage of prewritten software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5E8B306C-B8D6-424C-985B-FBBF59F5BD93}" type="slidenum">
              <a:rPr lang="en-US"/>
              <a:pPr/>
              <a:t>26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Web page should have a </a:t>
            </a:r>
            <a:r>
              <a:rPr lang="en-US" dirty="0">
                <a:solidFill>
                  <a:srgbClr val="FF0000"/>
                </a:solidFill>
              </a:rPr>
              <a:t>title.</a:t>
            </a:r>
          </a:p>
          <a:p>
            <a:r>
              <a:rPr lang="en-US" dirty="0"/>
              <a:t>Place meaningful words in the first sentence appearing on your Web page.</a:t>
            </a:r>
          </a:p>
          <a:p>
            <a:r>
              <a:rPr lang="en-US" dirty="0">
                <a:solidFill>
                  <a:srgbClr val="FF0000"/>
                </a:solidFill>
              </a:rPr>
              <a:t>Clear </a:t>
            </a:r>
            <a:r>
              <a:rPr lang="en-US" dirty="0"/>
              <a:t>writing is important.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055DA248-A2EF-4107-ABE2-CFE6BF3BD447}" type="slidenum">
              <a:rPr lang="en-US"/>
              <a:pPr/>
              <a:t>27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Use either JPEG or GIF formats.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Keep the background simple and readable.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Create a few professional-looking graphics for use on your pages.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Keep images small and reuse bullet or navigational buttons.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Examine </a:t>
            </a:r>
            <a:r>
              <a:rPr lang="en-US" sz="2800" dirty="0"/>
              <a:t>your Web site on a variety of displays and screen resolutions.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8C798454-4344-438E-8AFF-CF8F32B62A72}" type="slidenum">
              <a:rPr lang="en-US"/>
              <a:pPr/>
              <a:t>28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Provide a home page.</a:t>
            </a:r>
          </a:p>
          <a:p>
            <a:r>
              <a:rPr lang="en-US" sz="2800" dirty="0"/>
              <a:t>Keep the number of </a:t>
            </a:r>
            <a:r>
              <a:rPr lang="en-US" sz="2800" dirty="0">
                <a:solidFill>
                  <a:srgbClr val="FF0000"/>
                </a:solidFill>
              </a:rPr>
              <a:t>graphics to a reasonable minimum.</a:t>
            </a:r>
          </a:p>
          <a:p>
            <a:r>
              <a:rPr lang="en-US" sz="2800" dirty="0"/>
              <a:t>Use </a:t>
            </a:r>
            <a:r>
              <a:rPr lang="en-US" sz="2800" dirty="0">
                <a:solidFill>
                  <a:srgbClr val="FF0000"/>
                </a:solidFill>
              </a:rPr>
              <a:t>large and colorful fonts </a:t>
            </a:r>
            <a:r>
              <a:rPr lang="en-US" sz="2800" dirty="0"/>
              <a:t>for headings.</a:t>
            </a:r>
          </a:p>
          <a:p>
            <a:r>
              <a:rPr lang="en-US" sz="2800" dirty="0"/>
              <a:t>Use </a:t>
            </a:r>
            <a:r>
              <a:rPr lang="en-US" sz="2800" dirty="0">
                <a:solidFill>
                  <a:srgbClr val="FF0000"/>
                </a:solidFill>
              </a:rPr>
              <a:t>interesting images and buttons for links</a:t>
            </a:r>
            <a:r>
              <a:rPr lang="en-US" sz="2800" dirty="0"/>
              <a:t>.</a:t>
            </a:r>
          </a:p>
          <a:p>
            <a:r>
              <a:rPr lang="en-US" sz="2800" dirty="0"/>
              <a:t>Use </a:t>
            </a:r>
            <a:r>
              <a:rPr lang="en-US" sz="2800" dirty="0" err="1" smtClean="0"/>
              <a:t>CSS</a:t>
            </a:r>
            <a:r>
              <a:rPr lang="en-US" sz="2800" dirty="0" smtClean="0"/>
              <a:t> (a style sheet language) </a:t>
            </a:r>
            <a:r>
              <a:rPr lang="en-US" sz="2800" dirty="0"/>
              <a:t>to control the formatting and layout of the Web page.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FBA6BBC4-168D-4D1D-9B5E-ED866AE70C6C}" type="slidenum">
              <a:rPr lang="en-US"/>
              <a:pPr/>
              <a:t>29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Style 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 divisions and cascading styles or tables to enhance a layout.</a:t>
            </a:r>
          </a:p>
          <a:p>
            <a:pPr>
              <a:lnSpc>
                <a:spcPct val="90000"/>
              </a:lnSpc>
            </a:pPr>
            <a:r>
              <a:rPr lang="en-US" dirty="0"/>
              <a:t>Use the same graphics image on several Web pages.</a:t>
            </a:r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err="1"/>
              <a:t>Javascript</a:t>
            </a:r>
            <a:r>
              <a:rPr lang="en-US" dirty="0"/>
              <a:t> to enhance Web page layout.</a:t>
            </a:r>
          </a:p>
          <a:p>
            <a:pPr>
              <a:lnSpc>
                <a:spcPct val="90000"/>
              </a:lnSpc>
            </a:pPr>
            <a:r>
              <a:rPr lang="en-US" dirty="0"/>
              <a:t>Avoid overusing </a:t>
            </a:r>
            <a:r>
              <a:rPr lang="en-US" dirty="0">
                <a:solidFill>
                  <a:srgbClr val="FF0000"/>
                </a:solidFill>
              </a:rPr>
              <a:t>animation, sound, and other elements.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3A661D0D-34BF-40E4-8DED-767C31726B85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Relating Output Content to Method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of output must be considered as interrelated to the output method.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External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going outside the business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Internal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staying within the business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2C2FF6F3-7DF2-4EE5-9F01-5D2D1FA31CEF}" type="slidenum">
              <a:rPr lang="en-US"/>
              <a:pPr/>
              <a:t>30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three-clicks rule</a:t>
            </a:r>
          </a:p>
          <a:p>
            <a:r>
              <a:rPr lang="en-US" dirty="0">
                <a:solidFill>
                  <a:srgbClr val="FF0000"/>
                </a:solidFill>
              </a:rPr>
              <a:t>Promote the Web site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4521386B-BC2A-48B2-9A10-CB6C7E5719D5}" type="slidenum">
              <a:rPr lang="en-US"/>
              <a:pPr/>
              <a:t>31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Promotion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Promote your site.</a:t>
            </a:r>
          </a:p>
          <a:p>
            <a:r>
              <a:rPr lang="en-US" dirty="0"/>
              <a:t>Submit often to search engines.</a:t>
            </a:r>
          </a:p>
          <a:p>
            <a:r>
              <a:rPr lang="en-US" dirty="0"/>
              <a:t>Include key words in </a:t>
            </a:r>
            <a:r>
              <a:rPr lang="en-US" dirty="0" err="1">
                <a:solidFill>
                  <a:srgbClr val="FF0000"/>
                </a:solidFill>
              </a:rPr>
              <a:t>metatags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Encourage your readers to bookmark your Web site.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4FCA4096-BEF3-42B7-9DA3-B8171AEC933E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Web Sites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Ecommerce sites require frequent updating.</a:t>
            </a:r>
          </a:p>
          <a:p>
            <a:r>
              <a:rPr lang="en-US"/>
              <a:t>Content management systems (CMS) </a:t>
            </a:r>
          </a:p>
          <a:p>
            <a:pPr lvl="1"/>
            <a:r>
              <a:rPr lang="en-US"/>
              <a:t>Software tools</a:t>
            </a:r>
          </a:p>
          <a:p>
            <a:pPr lvl="1"/>
            <a:r>
              <a:rPr lang="en-US"/>
              <a:t>Enable the analyst to develop and maintain Web sites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40873B57-013E-406A-A5E1-DB374CE26B36}" type="slidenum">
              <a:rPr lang="en-US"/>
              <a:pPr/>
              <a:t>33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Production and XML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XML document may be transformed into different output media types.</a:t>
            </a:r>
          </a:p>
          <a:p>
            <a:r>
              <a:rPr lang="en-US"/>
              <a:t>Methods:</a:t>
            </a:r>
          </a:p>
          <a:p>
            <a:pPr lvl="1"/>
            <a:r>
              <a:rPr lang="en-US"/>
              <a:t>Extensible Style Language Transformations (XSLT)</a:t>
            </a:r>
          </a:p>
          <a:p>
            <a:pPr lvl="1"/>
            <a:r>
              <a:rPr lang="en-US"/>
              <a:t>Ajax</a:t>
            </a:r>
          </a:p>
          <a:p>
            <a:pPr lvl="1"/>
            <a:r>
              <a:rPr lang="en-US"/>
              <a:t>Cascading style sheets (CSS)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3CEED6B4-9851-4826-B429-4C6FE110E92E}" type="slidenum">
              <a:rPr lang="en-US"/>
              <a:pPr/>
              <a:t>34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Extensible Style Language Transformation (XSLT) Software Can Be Used to Transform XML Documents into Many Different Formats for a Variety of Platforms (Figure 11.17)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0"/>
            <a:ext cx="5410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74F3A4F4-EEB7-4B31-BBD7-DA801EFB073C}" type="slidenum">
              <a:rPr lang="en-US"/>
              <a:pPr/>
              <a:t>35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both </a:t>
            </a:r>
            <a:r>
              <a:rPr lang="en-US" dirty="0">
                <a:solidFill>
                  <a:srgbClr val="FF0000"/>
                </a:solidFill>
              </a:rPr>
              <a:t>JavaScript and XML </a:t>
            </a:r>
            <a:r>
              <a:rPr lang="en-US" dirty="0"/>
              <a:t>to obtain </a:t>
            </a:r>
            <a:r>
              <a:rPr lang="en-US" dirty="0">
                <a:solidFill>
                  <a:srgbClr val="FF0000"/>
                </a:solidFill>
              </a:rPr>
              <a:t>small amounts of data </a:t>
            </a:r>
            <a:r>
              <a:rPr lang="en-US" dirty="0"/>
              <a:t>from a </a:t>
            </a:r>
            <a:r>
              <a:rPr lang="en-US" dirty="0">
                <a:solidFill>
                  <a:srgbClr val="FF0000"/>
                </a:solidFill>
              </a:rPr>
              <a:t>server</a:t>
            </a:r>
            <a:r>
              <a:rPr lang="en-US" dirty="0"/>
              <a:t> without leaving the Web page</a:t>
            </a:r>
          </a:p>
          <a:p>
            <a:r>
              <a:rPr lang="en-US" dirty="0"/>
              <a:t>The user does not have to wait for a new Web page to display after making a selection.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17066142-C6EC-4F6C-81B3-9DCF570920C1}" type="slidenum">
              <a:rPr lang="en-US"/>
              <a:pPr/>
              <a:t>4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Output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/>
              <a:t>Utility bills</a:t>
            </a:r>
          </a:p>
          <a:p>
            <a:pPr lvl="1">
              <a:lnSpc>
                <a:spcPct val="90000"/>
              </a:lnSpc>
            </a:pPr>
            <a:r>
              <a:rPr lang="en-US"/>
              <a:t>Advertisements</a:t>
            </a:r>
          </a:p>
          <a:p>
            <a:pPr lvl="1">
              <a:lnSpc>
                <a:spcPct val="90000"/>
              </a:lnSpc>
            </a:pPr>
            <a:r>
              <a:rPr lang="en-US"/>
              <a:t>Paychecks</a:t>
            </a:r>
          </a:p>
          <a:p>
            <a:pPr>
              <a:lnSpc>
                <a:spcPct val="90000"/>
              </a:lnSpc>
            </a:pPr>
            <a:r>
              <a:rPr lang="en-US"/>
              <a:t>Differs from internal output in:</a:t>
            </a:r>
          </a:p>
          <a:p>
            <a:pPr lvl="1">
              <a:lnSpc>
                <a:spcPct val="90000"/>
              </a:lnSpc>
            </a:pPr>
            <a:r>
              <a:rPr lang="en-US"/>
              <a:t>Distribution</a:t>
            </a:r>
          </a:p>
          <a:p>
            <a:pPr lvl="1">
              <a:lnSpc>
                <a:spcPct val="90000"/>
              </a:lnSpc>
            </a:pPr>
            <a:r>
              <a:rPr lang="en-US"/>
              <a:t>Design</a:t>
            </a:r>
          </a:p>
          <a:p>
            <a:pPr lvl="1">
              <a:lnSpc>
                <a:spcPct val="90000"/>
              </a:lnSpc>
            </a:pPr>
            <a:r>
              <a:rPr lang="en-US"/>
              <a:t>Appearance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3CEB042E-614F-477F-89A2-B2688EF64172}" type="slidenum">
              <a:rPr lang="en-US"/>
              <a:pPr/>
              <a:t>5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Output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Summary reports</a:t>
            </a:r>
          </a:p>
          <a:p>
            <a:pPr lvl="1"/>
            <a:r>
              <a:rPr lang="en-US" dirty="0"/>
              <a:t>Detailed reports</a:t>
            </a:r>
          </a:p>
          <a:p>
            <a:pPr lvl="1"/>
            <a:r>
              <a:rPr lang="en-US" dirty="0"/>
              <a:t>Historical reports</a:t>
            </a:r>
          </a:p>
          <a:p>
            <a:pPr lvl="1"/>
            <a:r>
              <a:rPr lang="en-US" dirty="0"/>
              <a:t>Exception reports</a:t>
            </a:r>
          </a:p>
          <a:p>
            <a:r>
              <a:rPr lang="en-US" dirty="0"/>
              <a:t>Might consist of material available on an </a:t>
            </a:r>
            <a:r>
              <a:rPr lang="en-US" dirty="0">
                <a:solidFill>
                  <a:srgbClr val="FF0000"/>
                </a:solidFill>
              </a:rPr>
              <a:t>intranet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54047DA8-3681-4129-B2C6-5BC1FB57CAC3}" type="slidenum">
              <a:rPr lang="en-US"/>
              <a:pPr/>
              <a:t>6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Technologies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r>
              <a:rPr lang="en-US"/>
              <a:t>Printers</a:t>
            </a:r>
          </a:p>
          <a:p>
            <a:r>
              <a:rPr lang="en-US"/>
              <a:t>Display screen</a:t>
            </a:r>
          </a:p>
          <a:p>
            <a:r>
              <a:rPr lang="en-US"/>
              <a:t>Video, audio, and podcasts</a:t>
            </a:r>
          </a:p>
          <a:p>
            <a:r>
              <a:rPr lang="en-US"/>
              <a:t>DVD and CD-ROM</a:t>
            </a:r>
          </a:p>
          <a:p>
            <a:r>
              <a:rPr lang="en-US"/>
              <a:t>Electronic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2AC4E303-BE40-4D7E-98F6-1687E26CAABC}" type="slidenum">
              <a:rPr lang="en-US"/>
              <a:pPr/>
              <a:t>7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trend in printers is toward increased flexibility.</a:t>
            </a:r>
          </a:p>
          <a:p>
            <a:r>
              <a:rPr lang="en-US"/>
              <a:t>Key factors of printers:</a:t>
            </a:r>
          </a:p>
          <a:p>
            <a:pPr lvl="1"/>
            <a:r>
              <a:rPr lang="en-US"/>
              <a:t>Reliability</a:t>
            </a:r>
          </a:p>
          <a:p>
            <a:pPr lvl="1"/>
            <a:r>
              <a:rPr lang="en-US"/>
              <a:t>Compatibility with software and hardware</a:t>
            </a:r>
          </a:p>
          <a:p>
            <a:pPr lvl="1"/>
            <a:r>
              <a:rPr lang="en-US"/>
              <a:t>Manufacturing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07130117-02F2-455E-845F-37005C85A9FB}" type="slidenum">
              <a:rPr lang="en-US"/>
              <a:pPr/>
              <a:t>8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Screen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/>
              <a:t>Result in cost savings</a:t>
            </a:r>
          </a:p>
          <a:p>
            <a:pPr lvl="1">
              <a:lnSpc>
                <a:spcPct val="90000"/>
              </a:lnSpc>
            </a:pPr>
            <a:r>
              <a:rPr lang="en-US"/>
              <a:t>May be desirable from the user’s standpoint</a:t>
            </a:r>
          </a:p>
          <a:p>
            <a:pPr lvl="1">
              <a:lnSpc>
                <a:spcPct val="90000"/>
              </a:lnSpc>
            </a:pPr>
            <a:r>
              <a:rPr lang="en-US"/>
              <a:t>Easier to keep up to date</a:t>
            </a:r>
          </a:p>
          <a:p>
            <a:pPr>
              <a:lnSpc>
                <a:spcPct val="90000"/>
              </a:lnSpc>
            </a:pPr>
            <a:r>
              <a:rPr lang="en-US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/>
              <a:t>Different screen resolutions</a:t>
            </a:r>
          </a:p>
          <a:p>
            <a:pPr lvl="1">
              <a:lnSpc>
                <a:spcPct val="90000"/>
              </a:lnSpc>
            </a:pPr>
            <a:r>
              <a:rPr lang="en-US"/>
              <a:t>Fonts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11-</a:t>
            </a:r>
            <a:fld id="{9C53F276-47D5-4827-AC8F-0BE35D6E3D7A}" type="slidenum">
              <a:rPr lang="en-US"/>
              <a:pPr/>
              <a:t>9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Video, Audio, and Animation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Video</a:t>
            </a:r>
          </a:p>
          <a:p>
            <a:pPr lvl="1"/>
            <a:r>
              <a:rPr lang="en-US" sz="2400"/>
              <a:t>Combines the impact of audio with a visual channel</a:t>
            </a:r>
          </a:p>
          <a:p>
            <a:r>
              <a:rPr lang="en-US" sz="2800"/>
              <a:t>Audio</a:t>
            </a:r>
          </a:p>
          <a:p>
            <a:pPr lvl="1"/>
            <a:r>
              <a:rPr lang="en-US" sz="2400"/>
              <a:t>Transient, usually output for the benefit of one user</a:t>
            </a:r>
          </a:p>
          <a:p>
            <a:r>
              <a:rPr lang="en-US" sz="2800"/>
              <a:t>Animation</a:t>
            </a:r>
          </a:p>
          <a:p>
            <a:pPr lvl="1"/>
            <a:r>
              <a:rPr lang="en-US" sz="2400"/>
              <a:t>The presentation of different images in a series, one at a time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1_Kendall Master 2007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2_Kendall Master 2007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2408</Words>
  <Application>Microsoft Office PowerPoint</Application>
  <PresentationFormat>On-screen Show (4:3)</PresentationFormat>
  <Paragraphs>425</Paragraphs>
  <Slides>35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1_Kendall Master 2007</vt:lpstr>
      <vt:lpstr>2_Kendall Master 2007</vt:lpstr>
      <vt:lpstr>Designing Effective Output</vt:lpstr>
      <vt:lpstr>Output</vt:lpstr>
      <vt:lpstr>Relating Output Content to Method</vt:lpstr>
      <vt:lpstr>External Output</vt:lpstr>
      <vt:lpstr>Internal Output</vt:lpstr>
      <vt:lpstr>Output Technologies</vt:lpstr>
      <vt:lpstr>Printers</vt:lpstr>
      <vt:lpstr>Display Screen</vt:lpstr>
      <vt:lpstr>Video, Audio, and Animation</vt:lpstr>
      <vt:lpstr>CD-ROMs and DVDs</vt:lpstr>
      <vt:lpstr>Electronic Output</vt:lpstr>
      <vt:lpstr>A Comparison of Output Methods</vt:lpstr>
      <vt:lpstr>Factors to Consider When Choosing Output Technology</vt:lpstr>
      <vt:lpstr>Output Bias</vt:lpstr>
      <vt:lpstr>Designing Printed Output</vt:lpstr>
      <vt:lpstr>Report Design Conventions</vt:lpstr>
      <vt:lpstr>Designing Output for Displays</vt:lpstr>
      <vt:lpstr>Graphical Output in Screen Design</vt:lpstr>
      <vt:lpstr>Dashboards</vt:lpstr>
      <vt:lpstr>Widgets and Gadgets</vt:lpstr>
      <vt:lpstr>Designing a Web Site</vt:lpstr>
      <vt:lpstr>Designing a Web Site (Continued)</vt:lpstr>
      <vt:lpstr>Designing a Web Site (Continued)</vt:lpstr>
      <vt:lpstr>Structure</vt:lpstr>
      <vt:lpstr>Content</vt:lpstr>
      <vt:lpstr>Text</vt:lpstr>
      <vt:lpstr>Graphics</vt:lpstr>
      <vt:lpstr>Presentation Style</vt:lpstr>
      <vt:lpstr>Presentation Style (Continued)</vt:lpstr>
      <vt:lpstr>Navigation</vt:lpstr>
      <vt:lpstr>Promotion</vt:lpstr>
      <vt:lpstr>Maintaining Web Sites</vt:lpstr>
      <vt:lpstr>Output Production and XML</vt:lpstr>
      <vt:lpstr>Extensible Style Language Transformation (XSLT) Software Can Be Used to Transform XML Documents into Many Different Formats for a Variety of Platforms (Figure 11.17)</vt:lpstr>
      <vt:lpstr>Ajax</vt:lpstr>
    </vt:vector>
  </TitlesOfParts>
  <Company>Buena Vista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Designing Effective Output</dc:title>
  <dc:creator>BVU User</dc:creator>
  <cp:lastModifiedBy>Yaw Missah</cp:lastModifiedBy>
  <cp:revision>71</cp:revision>
  <dcterms:created xsi:type="dcterms:W3CDTF">2007-01-08T16:42:34Z</dcterms:created>
  <dcterms:modified xsi:type="dcterms:W3CDTF">2019-03-02T16:01:08Z</dcterms:modified>
</cp:coreProperties>
</file>