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654" r:id="rId2"/>
  </p:sldMasterIdLst>
  <p:notesMasterIdLst>
    <p:notesMasterId r:id="rId38"/>
  </p:notesMasterIdLst>
  <p:sldIdLst>
    <p:sldId id="257" r:id="rId3"/>
    <p:sldId id="465" r:id="rId4"/>
    <p:sldId id="469" r:id="rId5"/>
    <p:sldId id="471" r:id="rId6"/>
    <p:sldId id="482" r:id="rId7"/>
    <p:sldId id="483" r:id="rId8"/>
    <p:sldId id="484" r:id="rId9"/>
    <p:sldId id="489" r:id="rId10"/>
    <p:sldId id="490" r:id="rId11"/>
    <p:sldId id="491" r:id="rId12"/>
    <p:sldId id="492" r:id="rId13"/>
    <p:sldId id="493" r:id="rId14"/>
    <p:sldId id="494" r:id="rId15"/>
    <p:sldId id="495" r:id="rId16"/>
    <p:sldId id="496" r:id="rId17"/>
    <p:sldId id="497" r:id="rId18"/>
    <p:sldId id="397" r:id="rId19"/>
    <p:sldId id="398" r:id="rId20"/>
    <p:sldId id="443" r:id="rId21"/>
    <p:sldId id="502" r:id="rId22"/>
    <p:sldId id="503" r:id="rId23"/>
    <p:sldId id="417" r:id="rId24"/>
    <p:sldId id="446" r:id="rId25"/>
    <p:sldId id="418" r:id="rId26"/>
    <p:sldId id="420" r:id="rId27"/>
    <p:sldId id="421" r:id="rId28"/>
    <p:sldId id="447" r:id="rId29"/>
    <p:sldId id="448" r:id="rId30"/>
    <p:sldId id="449" r:id="rId31"/>
    <p:sldId id="450" r:id="rId32"/>
    <p:sldId id="451" r:id="rId33"/>
    <p:sldId id="422" r:id="rId34"/>
    <p:sldId id="423" r:id="rId35"/>
    <p:sldId id="452" r:id="rId36"/>
    <p:sldId id="453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39" autoAdjust="0"/>
  </p:normalViewPr>
  <p:slideViewPr>
    <p:cSldViewPr>
      <p:cViewPr>
        <p:scale>
          <a:sx n="50" d="100"/>
          <a:sy n="50" d="100"/>
        </p:scale>
        <p:origin x="-1267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3AAE56-8F91-4AA0-B1EF-44DD846006E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B5589C-C754-4324-B5C1-80C3AAD0402A}" type="slidenum">
              <a:rPr lang="en-US"/>
              <a:pPr/>
              <a:t>3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top-down approach means looking at the large picture of the system and then exploding it into smaller parts or subsystems.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2F792D-7D0C-4FCF-A939-6A012EA21DEC}" type="slidenum">
              <a:rPr lang="en-US"/>
              <a:pPr/>
              <a:t>13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link tests are concluded, the system as a complete entity must be tested.</a:t>
            </a:r>
          </a:p>
          <a:p>
            <a:endParaRPr lang="en-US"/>
          </a:p>
          <a:p>
            <a:r>
              <a:rPr lang="en-US"/>
              <a:t>Operators and end users become actively involved in testing.</a:t>
            </a:r>
          </a:p>
          <a:p>
            <a:endParaRPr lang="en-US"/>
          </a:p>
          <a:p>
            <a:r>
              <a:rPr lang="en-US"/>
              <a:t>Adequate documentation in procedure manuals – to afford correct and efficient operation.</a:t>
            </a:r>
          </a:p>
          <a:p>
            <a:endParaRPr lang="en-US"/>
          </a:p>
          <a:p>
            <a:r>
              <a:rPr lang="en-US"/>
              <a:t>Are procedure manuals clear enough – do they communicate how data should be prepared for input.</a:t>
            </a:r>
          </a:p>
          <a:p>
            <a:endParaRPr lang="en-US"/>
          </a:p>
          <a:p>
            <a:r>
              <a:rPr lang="en-US"/>
              <a:t>Do work flows actually “flow” – those work flows necessitated by the new or modified system.</a:t>
            </a:r>
          </a:p>
          <a:p>
            <a:endParaRPr lang="en-US"/>
          </a:p>
          <a:p>
            <a:r>
              <a:rPr lang="en-US"/>
              <a:t>Is output correct and do users understand this output – do users understand that this is how it will look in its final form.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BF6543-F567-4C11-AC6C-841655E2D839}" type="slidenum">
              <a:rPr lang="en-US"/>
              <a:pPr/>
              <a:t>14</a:t>
            </a:fld>
            <a:endParaRPr lang="en-US"/>
          </a:p>
        </p:txBody>
      </p:sp>
      <p:sp>
        <p:nvSpPr>
          <p:cNvPr id="41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Live data – data that have been successfully processed through the existing system.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76C5C0-CE08-4A37-8177-119BA734F804}" type="slidenum">
              <a:rPr lang="en-US"/>
              <a:pPr/>
              <a:t>15</a:t>
            </a:fld>
            <a:endParaRPr lang="en-US"/>
          </a:p>
        </p:txBody>
      </p:sp>
      <p:sp>
        <p:nvSpPr>
          <p:cNvPr id="41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better the system design, the easier it will be to maintain and the less money the business will have to spend on maintenance.</a:t>
            </a:r>
          </a:p>
          <a:p>
            <a:endParaRPr lang="en-US"/>
          </a:p>
          <a:p>
            <a:r>
              <a:rPr lang="en-US"/>
              <a:t>Reduce maintenance costs – software maintenance can devour upwards of 50 percent of the total data processing budget for a business. Approximately 70 percent of software errors have been attributable to inappropriate software design.</a:t>
            </a:r>
          </a:p>
          <a:p>
            <a:endParaRPr lang="en-US"/>
          </a:p>
          <a:p>
            <a:r>
              <a:rPr lang="en-US"/>
              <a:t>Improve the existing software – rather than to respond to a crisis or failure.</a:t>
            </a:r>
          </a:p>
          <a:p>
            <a:endParaRPr lang="en-US"/>
          </a:p>
          <a:p>
            <a:r>
              <a:rPr lang="en-US"/>
              <a:t>Update software in response to the changing organization – emergency and adaptive maintenance comprises less than half of all system maintenance.</a:t>
            </a:r>
          </a:p>
          <a:p>
            <a:endParaRPr lang="en-US"/>
          </a:p>
          <a:p>
            <a:r>
              <a:rPr lang="en-US"/>
              <a:t>Ensure channels for feedback – users must be able to communicate problems and suggestions easily to those who will be maintaining the system.</a:t>
            </a:r>
          </a:p>
          <a:p>
            <a:endParaRPr lang="en-US"/>
          </a:p>
          <a:p>
            <a:r>
              <a:rPr lang="en-US"/>
              <a:t>Classification scheme – designates the perceived importance of the maintenance being suggested.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615C0C-9CC3-41C6-B910-41C558D916DB}" type="slidenum">
              <a:rPr lang="en-US"/>
              <a:pPr/>
              <a:t>16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Internal auditors work for the same organization that owns the information system.</a:t>
            </a:r>
          </a:p>
          <a:p>
            <a:endParaRPr lang="en-US"/>
          </a:p>
          <a:p>
            <a:r>
              <a:rPr lang="en-US"/>
              <a:t>External auditors are hired from the outside.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6E835-6AA8-458E-81A7-9C247FC68EDA}" type="slidenum">
              <a:rPr lang="en-US"/>
              <a:pPr/>
              <a:t>17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a file server crashes all clients using the applications on the server are affected.</a:t>
            </a:r>
          </a:p>
          <a:p>
            <a:endParaRPr lang="en-US"/>
          </a:p>
          <a:p>
            <a:r>
              <a:rPr lang="en-US"/>
              <a:t>A print server on a LAN is accessible to all workstations.</a:t>
            </a:r>
          </a:p>
          <a:p>
            <a:endParaRPr lang="en-US"/>
          </a:p>
          <a:p>
            <a:r>
              <a:rPr lang="en-US"/>
              <a:t>Web Servers are software, not a combination of software and hardware as print servers and file servers are.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08DA1B-1975-4205-BBF7-858453F47F3E}" type="slidenum">
              <a:rPr lang="en-US"/>
              <a:pPr/>
              <a:t>18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Although lower processing costs are cited as a benefit of the C?S model, there is very little actual data available to prove it.</a:t>
            </a:r>
          </a:p>
          <a:p>
            <a:endParaRPr lang="en-US"/>
          </a:p>
          <a:p>
            <a:r>
              <a:rPr lang="en-US"/>
              <a:t>There are well-documented high start-up or switch-over costs associated with a movement to a C/S architecture.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7F96E7-68ED-4B43-B49A-4297D24D6DEA}" type="slidenum">
              <a:rPr lang="en-US"/>
              <a:pPr/>
              <a:t>22</a:t>
            </a:fld>
            <a:endParaRPr lang="en-US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Training strategies are determined by who is being trained and who will train them.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45A69-C310-4603-8127-50D95695A0C1}" type="slidenum">
              <a:rPr lang="en-US"/>
              <a:pPr/>
              <a:t>23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trouble to include novices in the same training sessions as experts – novices are quickly lost and experts are rapidly bored with basics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F690BE-D9D7-4B13-864A-119934BFC482}" type="slidenum">
              <a:rPr lang="en-US"/>
              <a:pPr/>
              <a:t>24</a:t>
            </a:fld>
            <a:endParaRPr lang="en-US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Vendors – often provide offsite one or two day training sessions on their equipment.</a:t>
            </a:r>
          </a:p>
          <a:p>
            <a:r>
              <a:rPr lang="en-US"/>
              <a:t>Systems analysts – know the organization so can often provide good training.</a:t>
            </a:r>
          </a:p>
          <a:p>
            <a:r>
              <a:rPr lang="en-US"/>
              <a:t>External paid trainers – may have broad experience in teaching people how to use a variety of computers.</a:t>
            </a:r>
          </a:p>
          <a:p>
            <a:r>
              <a:rPr lang="en-US"/>
              <a:t>In-house trainers – usually familiar with the skills and learning preferences of personnel and can tailor materials to their needs.</a:t>
            </a:r>
          </a:p>
          <a:p>
            <a:r>
              <a:rPr lang="en-US"/>
              <a:t>Other system users – let the trainer train a group of users who then act as trainers.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A5103-9238-4775-9D12-6473277D5DF1}" type="slidenum">
              <a:rPr lang="en-US"/>
              <a:pPr/>
              <a:t>25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is no single best way to proceed with conversion.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4777EA-DFE9-4CF4-BC08-727E4EA903AC}" type="slidenum">
              <a:rPr lang="en-US"/>
              <a:pPr/>
              <a:t>4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kind of programming works well with top-down design because it emphasizes the interfaces between modules and does not neglect them until later in systems development.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B7FE31-DA00-45D9-9291-7628AF30F569}" type="slidenum">
              <a:rPr lang="en-US"/>
              <a:pPr/>
              <a:t>31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particular conversion approach is equally suitable for every system implementation.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BAB17-AC11-4FBD-8E8B-3994E00AC842}" type="slidenum">
              <a:rPr lang="en-US"/>
              <a:pPr/>
              <a:t>32</a:t>
            </a:fld>
            <a:endParaRPr lang="en-US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more people in the organization gain greater computer power, gain access to the Web, or connect to intranets and extranets, security becomes increasingly difficult and complex.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E06702-3A67-40C0-9DAA-DA8F5FDCCEDC}" type="slidenum">
              <a:rPr lang="en-US"/>
              <a:pPr/>
              <a:t>33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Physical security – machine-readable badges, human sign-in/sign-out system, closed circuit television cameras to monitor computer areas, backing up data frequently and storing backups in a fireproof, waterproof area.</a:t>
            </a:r>
          </a:p>
          <a:p>
            <a:endParaRPr lang="en-US"/>
          </a:p>
          <a:p>
            <a:r>
              <a:rPr lang="en-US"/>
              <a:t>Logical security – passwords, firewall.</a:t>
            </a:r>
          </a:p>
          <a:p>
            <a:endParaRPr lang="en-US"/>
          </a:p>
          <a:p>
            <a:r>
              <a:rPr lang="en-US"/>
              <a:t>Behavioral security – employees should clearly understand what is expected of them, what is prohibited, and the extend of their rights and responsibilities.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9B98BA-257A-48A5-ACCA-911806B3018A}" type="slidenum">
              <a:rPr lang="en-US"/>
              <a:pPr/>
              <a:t>34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Disasters might be natural or man-made:</a:t>
            </a:r>
          </a:p>
          <a:p>
            <a:r>
              <a:rPr lang="en-US"/>
              <a:t>	power outage</a:t>
            </a:r>
          </a:p>
          <a:p>
            <a:r>
              <a:rPr lang="en-US"/>
              <a:t>	hurricane or earthquake</a:t>
            </a:r>
          </a:p>
          <a:p>
            <a:r>
              <a:rPr lang="en-US"/>
              <a:t>	9/11</a:t>
            </a:r>
          </a:p>
          <a:p>
            <a:endParaRPr lang="en-US"/>
          </a:p>
          <a:p>
            <a:r>
              <a:rPr lang="en-US"/>
              <a:t>Disaster preparedness suggests what a company should do if it encounters a crisis.</a:t>
            </a:r>
          </a:p>
          <a:p>
            <a:r>
              <a:rPr lang="en-US"/>
              <a:t>Disaster recover looks at how a business can continue in the aftermath of a disaster and how it can restore essential systems within the IT infrastructure.</a:t>
            </a:r>
          </a:p>
          <a:p>
            <a:r>
              <a:rPr lang="en-US"/>
              <a:t>	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036F1-0565-4DD9-94EF-4A6F7DFD6D2D}" type="slidenum">
              <a:rPr lang="en-US"/>
              <a:pPr/>
              <a:t>5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is no single standard design and documentation technique in use today. Each technique has its own advantages and disadvantages, because each one has unique properties.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E1F2D-6756-4F02-975D-1C59DAA75A12}" type="slidenum">
              <a:rPr lang="en-US"/>
              <a:pPr/>
              <a:t>6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Procedure Manuals – may also contain program codes, flowcharts, and so on. </a:t>
            </a:r>
          </a:p>
          <a:p>
            <a:r>
              <a:rPr lang="en-US"/>
              <a:t>	intended to communicate to those who use them.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3C1E7-21B9-428B-BEAE-69554D4D9A0C}" type="slidenum">
              <a:rPr lang="en-US"/>
              <a:pPr/>
              <a:t>8</a:t>
            </a:fld>
            <a:endParaRPr lang="en-US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the analyst has designed and coded the system, testing, maintenance, and auditing of it are prime considerations.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1F91F-0F45-4AAB-931C-EF08D270CBD8}" type="slidenum">
              <a:rPr lang="en-US"/>
              <a:pPr/>
              <a:t>9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the system’s newly written or modified application programs --- as well as new procedural manuals, new hardware, and all system interfaces --- must be tested thoroughly.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A9B86-7C97-4EC4-90D8-0DF7E2409172}" type="slidenum">
              <a:rPr lang="en-US"/>
              <a:pPr/>
              <a:t>10</a:t>
            </a:fld>
            <a:endParaRPr lang="en-US"/>
          </a:p>
        </p:txBody>
      </p:sp>
      <p:sp>
        <p:nvSpPr>
          <p:cNvPr id="40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Programmers, analysts, operators, and users all play different roles in the various aspects of testing.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E7916C-CE62-48AA-8936-B4F7D0F0B048}" type="slidenum">
              <a:rPr lang="en-US"/>
              <a:pPr/>
              <a:t>11</a:t>
            </a:fld>
            <a:endParaRPr lang="en-US"/>
          </a:p>
        </p:txBody>
      </p:sp>
      <p:sp>
        <p:nvSpPr>
          <p:cNvPr id="40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Desk check programs – the programmer follows each step in the program on paper to check whether the routine works as it is written.</a:t>
            </a:r>
          </a:p>
          <a:p>
            <a:endParaRPr lang="en-US"/>
          </a:p>
          <a:p>
            <a:r>
              <a:rPr lang="en-US"/>
              <a:t>Test with both valid and invalid data – these data are run to see if base routines work and also to catch errors.</a:t>
            </a:r>
          </a:p>
          <a:p>
            <a:endParaRPr lang="en-US"/>
          </a:p>
          <a:p>
            <a:r>
              <a:rPr lang="en-US"/>
              <a:t>Check output for errors and make any needed corrections – the analyst might point out to the programmer omissions of data types to be added in later tests.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C79FA-ACD2-4826-8817-37EFF785C597}" type="slidenum">
              <a:rPr lang="en-US"/>
              <a:pPr/>
              <a:t>12</a:t>
            </a:fld>
            <a:endParaRPr lang="en-US"/>
          </a:p>
        </p:txBody>
      </p:sp>
      <p:sp>
        <p:nvSpPr>
          <p:cNvPr id="41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for normal transactions – those that make up the bulk of the load.</a:t>
            </a:r>
          </a:p>
          <a:p>
            <a:endParaRPr lang="en-US"/>
          </a:p>
          <a:p>
            <a:r>
              <a:rPr lang="en-US"/>
              <a:t>Test with invalid data – if the system works with normal transactions, variations are added, including invalid data used to ensure that the system can properly detect errors.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16-</a:t>
            </a:r>
            <a:fld id="{C8640E98-B604-4335-8E21-8532CBD418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16-</a:t>
            </a:r>
            <a:fld id="{46450981-2F14-4037-91C5-54961BB58B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16-</a:t>
            </a:r>
            <a:fld id="{8B282F5E-3A16-4B08-B749-9DFC413CB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16-</a:t>
            </a:r>
            <a:fld id="{9E9139C4-6EC8-4125-B5E9-E219FDD21F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16-</a:t>
            </a:r>
            <a:fld id="{537921A5-7F65-47A1-94E4-9F85C5210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16-</a:t>
            </a:r>
            <a:fld id="{9F27F2DD-F11C-4597-A470-28847E9F0E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16-</a:t>
            </a:r>
            <a:fld id="{BFBA1C34-89F9-4303-BD5B-A29BEB525C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16-</a:t>
            </a:r>
            <a:fld id="{5638FEEF-7127-425D-8348-156200C3D5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16-</a:t>
            </a:r>
            <a:fld id="{3F9C6C40-FD42-4A30-A7AC-CDC23AD9AD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16-</a:t>
            </a:r>
            <a:fld id="{6EF43ABC-1A9E-4460-84A6-8820C7C190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16-</a:t>
            </a:r>
            <a:fld id="{F0468835-84DB-40B7-871A-F34CF0FAFD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8" name="Rectangle 8"/>
          <p:cNvSpPr>
            <a:spLocks noChangeArrowheads="1"/>
          </p:cNvSpPr>
          <p:nvPr userDrawn="1"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63842" name="Rectangle 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  <a:ea typeface="ＭＳ Ｐゴシック" pitchFamily="34" charset="-128"/>
            </a:endParaRPr>
          </a:p>
        </p:txBody>
      </p:sp>
      <p:pic>
        <p:nvPicPr>
          <p:cNvPr id="353283" name="Picture 8" descr="8eCarthage-1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5794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3284" name="Picture 9" descr="8eCarthage-21.jpg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66800" y="457200"/>
            <a:ext cx="969963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14400" y="6477000"/>
            <a:ext cx="5105400" cy="24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sz="1000">
                <a:ea typeface="ＭＳ Ｐゴシック" pitchFamily="34" charset="-128"/>
              </a:rPr>
              <a:t>Copyright © 2011 Pearson Education, Inc. Publishing as Prentice Hall</a:t>
            </a:r>
          </a:p>
        </p:txBody>
      </p:sp>
      <p:sp>
        <p:nvSpPr>
          <p:cNvPr id="35328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328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E21738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8877D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543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  <a:ea typeface="+mn-ea"/>
              </a:defRPr>
            </a:lvl1pPr>
          </a:lstStyle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16384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  <a:ea typeface="+mn-ea"/>
              </a:defRPr>
            </a:lvl1pPr>
          </a:lstStyle>
          <a:p>
            <a:r>
              <a:rPr lang="en-US"/>
              <a:t>16-</a:t>
            </a:r>
            <a:fld id="{EF750974-C5C9-4500-980E-3D8E8BAF7B2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354312" name="Picture 8" descr="8eCarthage-11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5794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21738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8877D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2209800"/>
            <a:ext cx="4953000" cy="1470025"/>
          </a:xfrm>
        </p:spPr>
        <p:txBody>
          <a:bodyPr/>
          <a:lstStyle/>
          <a:p>
            <a:r>
              <a:rPr lang="en-US" sz="4000"/>
              <a:t>Quality Assurance </a:t>
            </a:r>
            <a:br>
              <a:rPr lang="en-US" sz="4000"/>
            </a:br>
            <a:r>
              <a:rPr lang="en-US" sz="4000"/>
              <a:t>and Implementation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Systems Analysis and Design, 8e</a:t>
            </a:r>
          </a:p>
          <a:p>
            <a:r>
              <a:rPr lang="en-US"/>
              <a:t>Kendall &amp; Kendall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629400" y="228600"/>
            <a:ext cx="2514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9600" b="1">
                <a:solidFill>
                  <a:schemeClr val="tx2"/>
                </a:solidFill>
              </a:rPr>
              <a:t>16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709434DC-E4FC-4517-8A70-4611BF039384}" type="slidenum">
              <a:rPr lang="en-US"/>
              <a:pPr/>
              <a:t>10</a:t>
            </a:fld>
            <a:endParaRPr lang="en-US"/>
          </a:p>
        </p:txBody>
      </p:sp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Programmers, Analysts, Operators, and Users All Play Different Roles in Testing Software and Systems 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406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057400"/>
            <a:ext cx="6629400" cy="425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94E5DD5E-A942-4CF1-AD7A-FE482D6831B3}" type="slidenum">
              <a:rPr lang="en-US"/>
              <a:pPr/>
              <a:t>11</a:t>
            </a:fld>
            <a:endParaRPr lang="en-US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Testing with Test Data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Desk check programs</a:t>
            </a:r>
          </a:p>
          <a:p>
            <a:r>
              <a:rPr lang="en-US"/>
              <a:t>Test with both valid and invalid data.</a:t>
            </a:r>
          </a:p>
          <a:p>
            <a:r>
              <a:rPr lang="en-US"/>
              <a:t>Check output for errors and make any needed corrections.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BDD6B527-A73F-4D4D-A734-D3EDE578685C}" type="slidenum">
              <a:rPr lang="en-US"/>
              <a:pPr/>
              <a:t>12</a:t>
            </a:fld>
            <a:endParaRPr lang="en-US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Testing with Test Data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referred to as string testing</a:t>
            </a:r>
          </a:p>
          <a:p>
            <a:r>
              <a:rPr lang="en-US" dirty="0"/>
              <a:t>Checks to see if programs that are </a:t>
            </a:r>
            <a:r>
              <a:rPr lang="en-US" dirty="0">
                <a:solidFill>
                  <a:srgbClr val="FF0000"/>
                </a:solidFill>
              </a:rPr>
              <a:t>interdependent </a:t>
            </a:r>
            <a:r>
              <a:rPr lang="en-US" dirty="0"/>
              <a:t>actually work together as planned</a:t>
            </a:r>
          </a:p>
          <a:p>
            <a:r>
              <a:rPr lang="en-US" dirty="0"/>
              <a:t>Test for </a:t>
            </a:r>
            <a:r>
              <a:rPr lang="en-US" dirty="0">
                <a:solidFill>
                  <a:srgbClr val="FF0000"/>
                </a:solidFill>
              </a:rPr>
              <a:t>normal transactions</a:t>
            </a:r>
            <a:r>
              <a:rPr lang="en-US" dirty="0"/>
              <a:t>.</a:t>
            </a:r>
          </a:p>
          <a:p>
            <a:r>
              <a:rPr lang="en-US" dirty="0"/>
              <a:t>Test with </a:t>
            </a:r>
            <a:r>
              <a:rPr lang="en-US" dirty="0">
                <a:solidFill>
                  <a:srgbClr val="FF0000"/>
                </a:solidFill>
              </a:rPr>
              <a:t>invalid data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9C5BBB5E-1AD1-4EE8-BEA3-A22126157AD3}" type="slidenum">
              <a:rPr lang="en-US"/>
              <a:pPr/>
              <a:t>13</a:t>
            </a:fld>
            <a:endParaRPr lang="en-US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System Testing with </a:t>
            </a:r>
            <a:br>
              <a:rPr lang="en-US"/>
            </a:br>
            <a:r>
              <a:rPr lang="en-US"/>
              <a:t>Test Data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Adequate documentation in procedure manuals</a:t>
            </a:r>
          </a:p>
          <a:p>
            <a:r>
              <a:rPr lang="en-US" dirty="0"/>
              <a:t>Are procedure manuals </a:t>
            </a:r>
            <a:r>
              <a:rPr lang="en-US" dirty="0">
                <a:solidFill>
                  <a:srgbClr val="FF0000"/>
                </a:solidFill>
              </a:rPr>
              <a:t>clear enough</a:t>
            </a:r>
            <a:r>
              <a:rPr lang="en-US" dirty="0"/>
              <a:t>?</a:t>
            </a:r>
          </a:p>
          <a:p>
            <a:r>
              <a:rPr lang="en-US" dirty="0"/>
              <a:t>Do work flows actually “flow”?</a:t>
            </a:r>
          </a:p>
          <a:p>
            <a:r>
              <a:rPr lang="en-US" dirty="0"/>
              <a:t>Is output correct and do users understand this output?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C3E0CAF7-AFBC-4857-9DF1-461235F0F216}" type="slidenum">
              <a:rPr lang="en-US"/>
              <a:pPr/>
              <a:t>14</a:t>
            </a:fld>
            <a:endParaRPr lang="en-US"/>
          </a:p>
        </p:txBody>
      </p:sp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System Testing with Live Data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of the new </a:t>
            </a:r>
            <a:r>
              <a:rPr lang="en-US" dirty="0">
                <a:solidFill>
                  <a:srgbClr val="FF0000"/>
                </a:solidFill>
              </a:rPr>
              <a:t>system’s output </a:t>
            </a:r>
            <a:r>
              <a:rPr lang="en-US" dirty="0"/>
              <a:t>with what you know to be </a:t>
            </a:r>
            <a:r>
              <a:rPr lang="en-US" dirty="0">
                <a:solidFill>
                  <a:srgbClr val="FF0000"/>
                </a:solidFill>
              </a:rPr>
              <a:t>correctly processed output</a:t>
            </a:r>
          </a:p>
          <a:p>
            <a:r>
              <a:rPr lang="en-US" dirty="0"/>
              <a:t>Only small amounts of live data are used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AD7899B3-9470-47DE-AC86-EFF8A94B3465}" type="slidenum">
              <a:rPr lang="en-US"/>
              <a:pPr/>
              <a:t>15</a:t>
            </a:fld>
            <a:endParaRPr lang="en-US"/>
          </a:p>
        </p:txBody>
      </p:sp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Maintenance Practices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Reduce maintenance costs.</a:t>
            </a:r>
          </a:p>
          <a:p>
            <a:r>
              <a:rPr lang="en-US"/>
              <a:t>Improve the existing software.</a:t>
            </a:r>
          </a:p>
          <a:p>
            <a:r>
              <a:rPr lang="en-US"/>
              <a:t>Update software in response to the changing organization.</a:t>
            </a:r>
          </a:p>
          <a:p>
            <a:r>
              <a:rPr lang="en-US"/>
              <a:t>Ensure channels for feedback.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8F0F7FF1-CF34-45AF-B2C0-886C19E4C334}" type="slidenum">
              <a:rPr lang="en-US"/>
              <a:pPr/>
              <a:t>16</a:t>
            </a:fld>
            <a:endParaRPr lang="en-US"/>
          </a:p>
        </p:txBody>
      </p:sp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Auditing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Having an </a:t>
            </a:r>
            <a:r>
              <a:rPr lang="en-US" sz="2800" dirty="0">
                <a:solidFill>
                  <a:srgbClr val="FF0000"/>
                </a:solidFill>
              </a:rPr>
              <a:t>expert </a:t>
            </a:r>
            <a:r>
              <a:rPr lang="en-US" sz="2800" dirty="0"/>
              <a:t>who is not involved in setting up or using the system examine information in order to ascertain its reliability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There are internal and external auditors.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Internal auditors study the </a:t>
            </a:r>
            <a:r>
              <a:rPr lang="en-US" sz="2800" dirty="0">
                <a:solidFill>
                  <a:srgbClr val="FF0000"/>
                </a:solidFill>
              </a:rPr>
              <a:t>controls used in the information system to make sure that they are adequate.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External auditors are used when the information system </a:t>
            </a:r>
            <a:r>
              <a:rPr lang="en-US" sz="2800" dirty="0">
                <a:solidFill>
                  <a:srgbClr val="FF0000"/>
                </a:solidFill>
              </a:rPr>
              <a:t>processes data that influences a company’s financial statements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4065C68D-0663-4957-BB40-5AB9FBB755C0}" type="slidenum">
              <a:rPr lang="en-US"/>
              <a:pPr/>
              <a:t>17</a:t>
            </a:fld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Client-Server Technology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client-server model refers to a design model that can be thought of as applications </a:t>
            </a:r>
            <a:r>
              <a:rPr lang="en-US" dirty="0">
                <a:solidFill>
                  <a:srgbClr val="FF0000"/>
                </a:solidFill>
              </a:rPr>
              <a:t>running on a network</a:t>
            </a:r>
            <a:r>
              <a:rPr lang="en-US" dirty="0"/>
              <a:t>. </a:t>
            </a:r>
          </a:p>
          <a:p>
            <a:r>
              <a:rPr lang="en-US" dirty="0"/>
              <a:t>The client is a networked computer that uses small programs to do front-end processing, including communicating with the user.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5F1778DD-E308-4B7E-8EBF-E53F4D34A941}" type="slidenum">
              <a:rPr lang="en-US"/>
              <a:pPr/>
              <a:t>18</a:t>
            </a:fld>
            <a:endParaRPr 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Client-Server Model Advantages, Disadvantages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</a:t>
            </a:r>
            <a:r>
              <a:rPr lang="en-US" dirty="0">
                <a:cs typeface="Tahoma" pitchFamily="34" charset="0"/>
              </a:rPr>
              <a:t>—</a:t>
            </a:r>
            <a:r>
              <a:rPr lang="en-US" dirty="0"/>
              <a:t>greater </a:t>
            </a:r>
            <a:r>
              <a:rPr lang="en-US" dirty="0">
                <a:solidFill>
                  <a:srgbClr val="FF0000"/>
                </a:solidFill>
              </a:rPr>
              <a:t>computer power and greater opportunity to customize applications</a:t>
            </a:r>
          </a:p>
          <a:p>
            <a:r>
              <a:rPr lang="en-US" dirty="0"/>
              <a:t>Disadvantage</a:t>
            </a:r>
            <a:r>
              <a:rPr lang="en-US" dirty="0">
                <a:cs typeface="Tahoma" pitchFamily="34" charset="0"/>
              </a:rPr>
              <a:t>—</a:t>
            </a:r>
            <a:r>
              <a:rPr lang="en-US" dirty="0"/>
              <a:t>more </a:t>
            </a:r>
            <a:r>
              <a:rPr lang="en-US" dirty="0">
                <a:solidFill>
                  <a:srgbClr val="FF0000"/>
                </a:solidFill>
              </a:rPr>
              <a:t>expensive</a:t>
            </a:r>
            <a:r>
              <a:rPr lang="en-US" dirty="0"/>
              <a:t> and applications must be written as two separate software components each running on separate machines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2EB1C1B1-7E62-4F22-B007-0AC102DE08F0}" type="slidenum">
              <a:rPr lang="en-US"/>
              <a:pPr/>
              <a:t>19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 Client/Server System Configuration </a:t>
            </a:r>
          </a:p>
        </p:txBody>
      </p:sp>
      <p:pic>
        <p:nvPicPr>
          <p:cNvPr id="29799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828800"/>
            <a:ext cx="5486400" cy="475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C41C21B2-4982-47B4-A4CA-D109AC50C87B}" type="slidenum">
              <a:rPr lang="en-US"/>
              <a:pPr/>
              <a:t>2</a:t>
            </a:fld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Every Systems Analyst Should Understand the Methodology and Philosophy of Six </a:t>
            </a:r>
            <a:r>
              <a:rPr lang="en-US" sz="2800" dirty="0" smtClean="0"/>
              <a:t>Sigma</a:t>
            </a:r>
            <a:endParaRPr lang="en-US" sz="2800" dirty="0"/>
          </a:p>
        </p:txBody>
      </p:sp>
      <p:pic>
        <p:nvPicPr>
          <p:cNvPr id="3635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981200"/>
            <a:ext cx="4724400" cy="4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37983DF7-6C06-4688-9D03-8EDFDED493C3}" type="slidenum">
              <a:rPr lang="en-US"/>
              <a:pPr/>
              <a:t>20</a:t>
            </a:fld>
            <a:endParaRPr lang="en-US"/>
          </a:p>
        </p:txBody>
      </p:sp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Computing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Organizations and individual users can use: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Web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Database services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Application services over the Internet</a:t>
            </a:r>
          </a:p>
          <a:p>
            <a:pPr>
              <a:lnSpc>
                <a:spcPct val="90000"/>
              </a:lnSpc>
            </a:pPr>
            <a:r>
              <a:rPr lang="en-US" dirty="0"/>
              <a:t>Done without having to invest in </a:t>
            </a:r>
            <a:r>
              <a:rPr lang="en-US" dirty="0">
                <a:solidFill>
                  <a:srgbClr val="FF0000"/>
                </a:solidFill>
              </a:rPr>
              <a:t>corporate or personal hardware, software, or software tools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64079D74-8D4C-4FCE-8C65-D77229B572F4}" type="slidenum">
              <a:rPr lang="en-US"/>
              <a:pPr/>
              <a:t>21</a:t>
            </a:fld>
            <a:endParaRPr lang="en-US"/>
          </a:p>
        </p:txBody>
      </p:sp>
      <p:sp>
        <p:nvSpPr>
          <p:cNvPr id="427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</a:t>
            </a:r>
          </a:p>
        </p:txBody>
      </p:sp>
      <p:pic>
        <p:nvPicPr>
          <p:cNvPr id="42701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828800"/>
            <a:ext cx="4195763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92E303AA-B42C-42D9-A0E6-8171BF87C281}" type="slidenum">
              <a:rPr lang="en-US"/>
              <a:pPr/>
              <a:t>22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Who to train</a:t>
            </a:r>
          </a:p>
          <a:p>
            <a:r>
              <a:rPr lang="en-US"/>
              <a:t>People who train users</a:t>
            </a:r>
          </a:p>
          <a:p>
            <a:r>
              <a:rPr lang="en-US"/>
              <a:t>Training objectives</a:t>
            </a:r>
          </a:p>
          <a:p>
            <a:r>
              <a:rPr lang="en-US"/>
              <a:t>Training methods </a:t>
            </a:r>
          </a:p>
          <a:p>
            <a:r>
              <a:rPr lang="en-US"/>
              <a:t>Training sites</a:t>
            </a:r>
          </a:p>
          <a:p>
            <a:r>
              <a:rPr lang="en-US"/>
              <a:t>Training materials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1257B83A-3950-4DDC-9A9A-0E4AB22A044B}" type="slidenum">
              <a:rPr lang="en-US"/>
              <a:pPr/>
              <a:t>23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to Train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people who will have primary or secondary use of the system</a:t>
            </a:r>
          </a:p>
          <a:p>
            <a:r>
              <a:rPr lang="en-US"/>
              <a:t>Ensure that users of different skill levels and job interests are separated.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68049FF7-01E4-448D-A23D-41F4521D0183}" type="slidenum">
              <a:rPr lang="en-US"/>
              <a:pPr/>
              <a:t>24</a:t>
            </a:fld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People Who Train Users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Vendors</a:t>
            </a:r>
          </a:p>
          <a:p>
            <a:r>
              <a:rPr lang="en-US"/>
              <a:t>Systems analysts</a:t>
            </a:r>
          </a:p>
          <a:p>
            <a:r>
              <a:rPr lang="en-US"/>
              <a:t>External paid trainers</a:t>
            </a:r>
          </a:p>
          <a:p>
            <a:r>
              <a:rPr lang="en-US"/>
              <a:t>In-house trainers</a:t>
            </a:r>
          </a:p>
          <a:p>
            <a:r>
              <a:rPr lang="en-US"/>
              <a:t>Other system users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514B90C2-A007-4981-9507-48AE0A9AB1BA}" type="slidenum">
              <a:rPr lang="en-US"/>
              <a:pPr/>
              <a:t>25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Conversion Strategies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Direct changeover</a:t>
            </a:r>
          </a:p>
          <a:p>
            <a:r>
              <a:rPr lang="en-US"/>
              <a:t>Parallel conversion</a:t>
            </a:r>
          </a:p>
          <a:p>
            <a:r>
              <a:rPr lang="en-US"/>
              <a:t>Gradual or phased conversion</a:t>
            </a:r>
          </a:p>
          <a:p>
            <a:r>
              <a:rPr lang="en-US"/>
              <a:t>Modular prototype conversion</a:t>
            </a:r>
          </a:p>
          <a:p>
            <a:r>
              <a:rPr lang="en-US"/>
              <a:t>Distributed conversion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188A4A47-12C0-4141-A313-9B3CFE6FDB0D}" type="slidenum">
              <a:rPr lang="en-US"/>
              <a:pPr/>
              <a:t>26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Five Conversion Strategies for Information Systems (Figure 16.16)</a:t>
            </a:r>
          </a:p>
        </p:txBody>
      </p:sp>
      <p:pic>
        <p:nvPicPr>
          <p:cNvPr id="2713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905000"/>
            <a:ext cx="5253038" cy="465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45D658AD-3C2F-4EB2-85B2-361E07B19EC9}" type="slidenum">
              <a:rPr lang="en-US"/>
              <a:pPr/>
              <a:t>27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Changeover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Old system stops, new one starts</a:t>
            </a:r>
          </a:p>
          <a:p>
            <a:pPr>
              <a:lnSpc>
                <a:spcPct val="90000"/>
              </a:lnSpc>
            </a:pPr>
            <a:r>
              <a:rPr lang="en-US"/>
              <a:t>Needs extensive testing</a:t>
            </a:r>
          </a:p>
          <a:p>
            <a:pPr>
              <a:lnSpc>
                <a:spcPct val="90000"/>
              </a:lnSpc>
            </a:pPr>
            <a:r>
              <a:rPr lang="en-US"/>
              <a:t>Risky approach to conversion</a:t>
            </a:r>
          </a:p>
          <a:p>
            <a:pPr>
              <a:lnSpc>
                <a:spcPct val="90000"/>
              </a:lnSpc>
            </a:pPr>
            <a:r>
              <a:rPr lang="en-US"/>
              <a:t>Users may resent being forced into using an unfamiliar system without recourse.</a:t>
            </a:r>
          </a:p>
          <a:p>
            <a:pPr>
              <a:lnSpc>
                <a:spcPct val="90000"/>
              </a:lnSpc>
            </a:pPr>
            <a:r>
              <a:rPr lang="en-US"/>
              <a:t>No adequate way to compare new results to old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3979BC17-F31D-4030-B33E-EB31A760EE64}" type="slidenum">
              <a:rPr lang="en-US"/>
              <a:pPr/>
              <a:t>28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Parallel Conversion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Run the old and new systems at the same time.</a:t>
            </a:r>
          </a:p>
          <a:p>
            <a:r>
              <a:rPr lang="en-US"/>
              <a:t>The advantage is that you can check new data against old data.</a:t>
            </a:r>
          </a:p>
          <a:p>
            <a:r>
              <a:rPr lang="en-US"/>
              <a:t>The disadvantage is doubling employees’ workloads.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E4ABCF70-AF33-4F22-A82A-70DB1CEF0579}" type="slidenum">
              <a:rPr lang="en-US"/>
              <a:pPr/>
              <a:t>29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Gradual Conversion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Combines best features of parallel and direct conversion</a:t>
            </a:r>
          </a:p>
          <a:p>
            <a:pPr>
              <a:lnSpc>
                <a:spcPct val="90000"/>
              </a:lnSpc>
            </a:pPr>
            <a:r>
              <a:rPr lang="en-US" dirty="0"/>
              <a:t>Volume of transactions is gradually increased</a:t>
            </a:r>
          </a:p>
          <a:p>
            <a:pPr>
              <a:lnSpc>
                <a:spcPct val="90000"/>
              </a:lnSpc>
            </a:pPr>
            <a:r>
              <a:rPr lang="en-US" dirty="0"/>
              <a:t>Advantage is that users get involved with the system </a:t>
            </a:r>
            <a:r>
              <a:rPr lang="en-US" dirty="0" smtClean="0"/>
              <a:t>gradually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7A241EDE-72B2-4280-BE42-F2F3403FF8EF}" type="slidenum">
              <a:rPr lang="en-US"/>
              <a:pPr/>
              <a:t>3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Top-Down Approach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Top-down design allows the systems analyst to ascertain overall organizational objectives and how they are best met in an overall system.</a:t>
            </a:r>
          </a:p>
          <a:p>
            <a:r>
              <a:rPr lang="en-US"/>
              <a:t>The system is divided into subsystems and their requirements.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F4B50FFC-453F-4A99-958A-7582BA27D9D8}" type="slidenum">
              <a:rPr lang="en-US"/>
              <a:pPr/>
              <a:t>30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Prototype Conversion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Each module is tested and put into use.</a:t>
            </a:r>
          </a:p>
          <a:p>
            <a:r>
              <a:rPr lang="en-US"/>
              <a:t>The advantage is that each module is thoroughly tested before being used.</a:t>
            </a:r>
          </a:p>
          <a:p>
            <a:r>
              <a:rPr lang="en-US"/>
              <a:t>Users are familiar with each module as it becomes operational.</a:t>
            </a:r>
          </a:p>
          <a:p>
            <a:r>
              <a:rPr lang="en-US"/>
              <a:t>Object-oriented methodologies often use this approach.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A9FFE192-2EA4-45D0-88DF-E9BC2AC38F66}" type="slidenum">
              <a:rPr lang="en-US"/>
              <a:pPr/>
              <a:t>31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Conversion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When there are many installations of the same system, such as at branch offices</a:t>
            </a:r>
          </a:p>
          <a:p>
            <a:r>
              <a:rPr lang="en-US" sz="2800"/>
              <a:t>Install software at one office</a:t>
            </a:r>
          </a:p>
          <a:p>
            <a:r>
              <a:rPr lang="en-US" sz="2800"/>
              <a:t>Advantage is that problems can be detected and contained</a:t>
            </a:r>
          </a:p>
          <a:p>
            <a:r>
              <a:rPr lang="en-US" sz="2800"/>
              <a:t>Disadvantage is that even when one conversion is successful, each site will have its own peculiarities to work through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6B06AF81-157B-4172-8813-BC95BACE8E9B}" type="slidenum">
              <a:rPr lang="en-US"/>
              <a:pPr/>
              <a:t>32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Concerns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Physical security</a:t>
            </a:r>
          </a:p>
          <a:p>
            <a:r>
              <a:rPr lang="en-US"/>
              <a:t>Logical security</a:t>
            </a:r>
          </a:p>
          <a:p>
            <a:r>
              <a:rPr lang="en-US"/>
              <a:t>Behavioral security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21A1374D-7D55-4056-A17B-A69820FD397B}" type="slidenum">
              <a:rPr lang="en-US"/>
              <a:pPr/>
              <a:t>33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Concerns (Continued)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Physical security is securing the </a:t>
            </a:r>
            <a:r>
              <a:rPr lang="en-US" sz="2800" dirty="0" smtClean="0"/>
              <a:t>through </a:t>
            </a:r>
            <a:r>
              <a:rPr lang="en-US" sz="2800" dirty="0"/>
              <a:t>physical means</a:t>
            </a:r>
            <a:r>
              <a:rPr lang="en-US" sz="2800" dirty="0" smtClean="0"/>
              <a:t>. computer facility, its equipment, and software </a:t>
            </a:r>
            <a:endParaRPr lang="en-US" sz="2800" dirty="0"/>
          </a:p>
          <a:p>
            <a:r>
              <a:rPr lang="en-US" sz="2800" dirty="0"/>
              <a:t>Logical security refers to logical </a:t>
            </a:r>
            <a:r>
              <a:rPr lang="en-US" sz="2800" dirty="0">
                <a:solidFill>
                  <a:srgbClr val="FF0000"/>
                </a:solidFill>
              </a:rPr>
              <a:t>controls</a:t>
            </a:r>
            <a:r>
              <a:rPr lang="en-US" sz="2800" dirty="0"/>
              <a:t> in the software itself.</a:t>
            </a:r>
          </a:p>
          <a:p>
            <a:r>
              <a:rPr lang="en-US" sz="2800" dirty="0"/>
              <a:t>Behavioral security is building and enforcing </a:t>
            </a:r>
            <a:r>
              <a:rPr lang="en-US" sz="2800" dirty="0">
                <a:solidFill>
                  <a:srgbClr val="FF0000"/>
                </a:solidFill>
              </a:rPr>
              <a:t>procedures to prevent </a:t>
            </a:r>
            <a:r>
              <a:rPr lang="en-US" sz="2800" dirty="0"/>
              <a:t>the misusing of computer hardware and software.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D7B80508-4A6F-404B-9906-0281A04D8074}" type="slidenum">
              <a:rPr lang="en-US"/>
              <a:pPr/>
              <a:t>34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Disaster Recovery Planning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Identify teams responsible for managing a crisis.</a:t>
            </a:r>
          </a:p>
          <a:p>
            <a:r>
              <a:rPr lang="en-US"/>
              <a:t>Eliminate single points of failure.</a:t>
            </a:r>
          </a:p>
          <a:p>
            <a:r>
              <a:rPr lang="en-US"/>
              <a:t>Determine data replication technologies that match the organization’s timetable.</a:t>
            </a:r>
          </a:p>
          <a:p>
            <a:r>
              <a:rPr lang="en-US"/>
              <a:t>Create detailed relocation and transportation plans.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77341605-5F73-4DB4-81DE-CB7842FB90EE}" type="slidenum">
              <a:rPr lang="en-US"/>
              <a:pPr/>
              <a:t>35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Disaster Recovery Planning (Continued)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recovery solutions that include an off-site location.</a:t>
            </a:r>
          </a:p>
          <a:p>
            <a:r>
              <a:rPr lang="en-US" dirty="0"/>
              <a:t>Ensure the physical and psychological well-being of employees and others.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A4E99BC1-CF6A-4AF9-83C8-56171FDC2E41}" type="slidenum">
              <a:rPr lang="en-US"/>
              <a:pPr/>
              <a:t>4</a:t>
            </a:fld>
            <a:endParaRPr lang="en-US"/>
          </a:p>
        </p:txBody>
      </p:sp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Development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the </a:t>
            </a:r>
            <a:r>
              <a:rPr lang="en-US" dirty="0">
                <a:solidFill>
                  <a:srgbClr val="FF0000"/>
                </a:solidFill>
              </a:rPr>
              <a:t>programming into logical, manageable portions or modules</a:t>
            </a:r>
          </a:p>
          <a:p>
            <a:r>
              <a:rPr lang="en-US" dirty="0"/>
              <a:t>Works well with top-down design</a:t>
            </a:r>
          </a:p>
          <a:p>
            <a:r>
              <a:rPr lang="en-US" dirty="0"/>
              <a:t>Each individual module should be functionally cohesive, accomplishing only one function.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9DB1B594-6FB1-4D74-BF13-ABDCD9F4A010}" type="slidenum">
              <a:rPr lang="en-US"/>
              <a:pPr/>
              <a:t>5</a:t>
            </a:fld>
            <a:endParaRPr lang="en-US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Documentation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Procedure manuals</a:t>
            </a:r>
          </a:p>
          <a:p>
            <a:r>
              <a:rPr lang="en-US"/>
              <a:t>The FOLKLORE method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FDD4E828-C428-4332-9AC8-371E437E61B4}" type="slidenum">
              <a:rPr lang="en-US"/>
              <a:pPr/>
              <a:t>6</a:t>
            </a:fld>
            <a:endParaRPr 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Manuals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The English-language component of documentation</a:t>
            </a:r>
          </a:p>
          <a:p>
            <a:r>
              <a:rPr lang="en-US" sz="2800"/>
              <a:t>Key sections:</a:t>
            </a:r>
          </a:p>
          <a:p>
            <a:pPr lvl="1"/>
            <a:r>
              <a:rPr lang="en-US" sz="2400"/>
              <a:t>Introduction</a:t>
            </a:r>
          </a:p>
          <a:p>
            <a:pPr lvl="1"/>
            <a:r>
              <a:rPr lang="en-US" sz="2400"/>
              <a:t>How to use the software</a:t>
            </a:r>
          </a:p>
          <a:p>
            <a:pPr lvl="1"/>
            <a:r>
              <a:rPr lang="en-US" sz="2400"/>
              <a:t>What to do if things go wrong</a:t>
            </a:r>
          </a:p>
          <a:p>
            <a:pPr lvl="1"/>
            <a:r>
              <a:rPr lang="en-US" sz="2400"/>
              <a:t>A technical reference section</a:t>
            </a:r>
          </a:p>
          <a:p>
            <a:pPr lvl="1"/>
            <a:r>
              <a:rPr lang="en-US" sz="2400"/>
              <a:t>An index</a:t>
            </a:r>
          </a:p>
          <a:p>
            <a:pPr lvl="1"/>
            <a:r>
              <a:rPr lang="en-US" sz="2400"/>
              <a:t>Information on how to contact the manufacturer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728FECFC-5A5D-4158-BCD5-8D3EB3980C2F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Manuals (Continued)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Procedure manual complaints: </a:t>
            </a:r>
          </a:p>
          <a:p>
            <a:pPr lvl="1"/>
            <a:r>
              <a:rPr lang="en-US"/>
              <a:t>They are poorly organized.</a:t>
            </a:r>
          </a:p>
          <a:p>
            <a:pPr lvl="1"/>
            <a:r>
              <a:rPr lang="en-US"/>
              <a:t>It is hard to find needed information.</a:t>
            </a:r>
          </a:p>
          <a:p>
            <a:pPr lvl="1"/>
            <a:r>
              <a:rPr lang="en-US"/>
              <a:t>The specific case in question does not appear in the manual.</a:t>
            </a:r>
          </a:p>
          <a:p>
            <a:pPr lvl="1"/>
            <a:r>
              <a:rPr lang="en-US"/>
              <a:t>The manual is not written in plain English.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382D9B89-DB13-44CC-9148-5D304F5B5C7F}" type="slidenum">
              <a:rPr lang="en-US"/>
              <a:pPr/>
              <a:t>8</a:t>
            </a:fld>
            <a:endParaRPr lang="en-US"/>
          </a:p>
        </p:txBody>
      </p:sp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Testing, Maintenance, and Auditing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testing process</a:t>
            </a:r>
          </a:p>
          <a:p>
            <a:r>
              <a:rPr lang="en-US"/>
              <a:t>Maintenance practices</a:t>
            </a:r>
          </a:p>
          <a:p>
            <a:r>
              <a:rPr lang="en-US"/>
              <a:t>Auditing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Kendall &amp; Kendall	Copyright © 2011 Pearson Education, Inc. Publishing as Prentice Hall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16-</a:t>
            </a:r>
            <a:fld id="{68329438-0FD9-4670-9B29-CDA9C1B98918}" type="slidenum">
              <a:rPr lang="en-US"/>
              <a:pPr/>
              <a:t>9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Testing Process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Program testing with test data</a:t>
            </a:r>
          </a:p>
          <a:p>
            <a:r>
              <a:rPr lang="en-US"/>
              <a:t>Link testing with test data</a:t>
            </a:r>
          </a:p>
          <a:p>
            <a:r>
              <a:rPr lang="en-US"/>
              <a:t>Full system testing with test data</a:t>
            </a:r>
          </a:p>
          <a:p>
            <a:r>
              <a:rPr lang="en-US"/>
              <a:t>Full system testing with live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Kendall Master 2007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1_Kendall Master 2007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Kendall Master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Kendall Master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Kendall Master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Kendall Master 2007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2_Kendall Master 2007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Kendall Master 20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Kendall Master 20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Kendall Master 20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10146</TotalTime>
  <Words>2009</Words>
  <Application>Microsoft Office PowerPoint</Application>
  <PresentationFormat>On-screen Show (4:3)</PresentationFormat>
  <Paragraphs>308</Paragraphs>
  <Slides>35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1_Kendall Master 2007</vt:lpstr>
      <vt:lpstr>2_Kendall Master 2007</vt:lpstr>
      <vt:lpstr>Quality Assurance  and Implementation</vt:lpstr>
      <vt:lpstr>Every Systems Analyst Should Understand the Methodology and Philosophy of Six Sigma</vt:lpstr>
      <vt:lpstr>The Top-Down Approach</vt:lpstr>
      <vt:lpstr>Modular Development</vt:lpstr>
      <vt:lpstr>System Documentation</vt:lpstr>
      <vt:lpstr>Procedure Manuals</vt:lpstr>
      <vt:lpstr>Procedure Manuals (Continued)</vt:lpstr>
      <vt:lpstr>Testing, Maintenance, and Auditing</vt:lpstr>
      <vt:lpstr>The Testing Process</vt:lpstr>
      <vt:lpstr>Programmers, Analysts, Operators, and Users All Play Different Roles in Testing Software and Systems  </vt:lpstr>
      <vt:lpstr>Program Testing with Test Data</vt:lpstr>
      <vt:lpstr>Link Testing with Test Data</vt:lpstr>
      <vt:lpstr>Full System Testing with  Test Data</vt:lpstr>
      <vt:lpstr>Full System Testing with Live Data</vt:lpstr>
      <vt:lpstr>Maintenance Practices</vt:lpstr>
      <vt:lpstr>Auditing</vt:lpstr>
      <vt:lpstr>Client-Server Technology</vt:lpstr>
      <vt:lpstr>Client-Server Model Advantages, Disadvantages</vt:lpstr>
      <vt:lpstr>A Client/Server System Configuration </vt:lpstr>
      <vt:lpstr>Cloud Computing</vt:lpstr>
      <vt:lpstr>Cloud Computing </vt:lpstr>
      <vt:lpstr>Training</vt:lpstr>
      <vt:lpstr>Who to Train</vt:lpstr>
      <vt:lpstr>People Who Train Users</vt:lpstr>
      <vt:lpstr>Conversion Strategies</vt:lpstr>
      <vt:lpstr>Five Conversion Strategies for Information Systems (Figure 16.16)</vt:lpstr>
      <vt:lpstr>Direct Changeover</vt:lpstr>
      <vt:lpstr>Parallel Conversion</vt:lpstr>
      <vt:lpstr>Gradual Conversion</vt:lpstr>
      <vt:lpstr>Modular Prototype Conversion</vt:lpstr>
      <vt:lpstr>Distributed Conversion</vt:lpstr>
      <vt:lpstr>Security Concerns</vt:lpstr>
      <vt:lpstr>Security Concerns (Continued)</vt:lpstr>
      <vt:lpstr>Disaster Recovery Planning</vt:lpstr>
      <vt:lpstr>Disaster Recovery Planning (Continued)</vt:lpstr>
    </vt:vector>
  </TitlesOfParts>
  <Company>Buena Vista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BVU User</dc:creator>
  <cp:lastModifiedBy>Yaw Missah</cp:lastModifiedBy>
  <cp:revision>170</cp:revision>
  <dcterms:created xsi:type="dcterms:W3CDTF">2007-01-14T05:14:43Z</dcterms:created>
  <dcterms:modified xsi:type="dcterms:W3CDTF">2018-03-26T14:10:41Z</dcterms:modified>
</cp:coreProperties>
</file>