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44"/>
  </p:notesMasterIdLst>
  <p:sldIdLst>
    <p:sldId id="291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4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67" r:id="rId20"/>
    <p:sldId id="302" r:id="rId21"/>
    <p:sldId id="303" r:id="rId22"/>
    <p:sldId id="268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04" r:id="rId33"/>
    <p:sldId id="280" r:id="rId34"/>
    <p:sldId id="306" r:id="rId35"/>
    <p:sldId id="281" r:id="rId36"/>
    <p:sldId id="282" r:id="rId37"/>
    <p:sldId id="283" r:id="rId38"/>
    <p:sldId id="284" r:id="rId39"/>
    <p:sldId id="285" r:id="rId40"/>
    <p:sldId id="307" r:id="rId41"/>
    <p:sldId id="309" r:id="rId42"/>
    <p:sldId id="31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322" autoAdjust="0"/>
  </p:normalViewPr>
  <p:slideViewPr>
    <p:cSldViewPr>
      <p:cViewPr>
        <p:scale>
          <a:sx n="50" d="100"/>
          <a:sy n="50" d="100"/>
        </p:scale>
        <p:origin x="-1267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50A30D-D52A-4DDB-B653-D6B479B333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1DE24-4A2E-4260-9884-1CA8F616C75A}" type="slidenum">
              <a:rPr lang="en-US"/>
              <a:pPr/>
              <a:t>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important to recognize logic and structured decisions that occur in a business and how they are different from semistructured decisions that tend to involve human judgments.</a:t>
            </a:r>
          </a:p>
          <a:p>
            <a:endParaRPr lang="en-US"/>
          </a:p>
          <a:p>
            <a:r>
              <a:rPr lang="en-US"/>
              <a:t>It is also critical to recognize that structured decisions lend themselves to analysis with systematic methods.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FDA44-57C7-4C35-8CE3-D281DE0990A1}" type="slidenum">
              <a:rPr lang="en-US"/>
              <a:pPr/>
              <a:t>25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communication is important, structured English is a viable alternative for decision analysis.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90A79-556D-408A-814A-CEE1412D0850}" type="slidenum">
              <a:rPr lang="en-US"/>
              <a:pPr/>
              <a:t>26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computer programs may be coded using the three basic constructs: sequence, selection and iteration. The data dictionary indicates which of these constructs must be included in the process specifications.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6FA2D-4AE3-4C32-8AE6-B9174ED84AAB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3ECA9-12B6-44F5-A585-1B8B42F3A98E}" type="slidenum">
              <a:rPr lang="en-US"/>
              <a:pPr/>
              <a:t>28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decision table is a table of rows and columns, separated into four quadrants.</a:t>
            </a:r>
          </a:p>
          <a:p>
            <a:r>
              <a:rPr lang="en-US"/>
              <a:t>The upper left quadrant contains the conditions.</a:t>
            </a:r>
          </a:p>
          <a:p>
            <a:r>
              <a:rPr lang="en-US"/>
              <a:t>The upper right quadrant contains the condition alternatives.</a:t>
            </a:r>
          </a:p>
          <a:p>
            <a:r>
              <a:rPr lang="en-US"/>
              <a:t>The lower half of the table contains the actions to be taken on the left and the rules for executing the actions on the right.</a:t>
            </a:r>
          </a:p>
          <a:p>
            <a:r>
              <a:rPr lang="en-US"/>
              <a:t>When a decision table is used to determine which action needs to be taken, the logic moves clockwise beginning from the upper left.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CCCFC-E3FF-48C1-9BE0-0DC0F5E75BF7}" type="slidenum">
              <a:rPr lang="en-US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Determine the number of conditions that affect the decision – the number of conditions becomes the number of rows in the top half of the decision table.</a:t>
            </a:r>
          </a:p>
          <a:p>
            <a:endParaRPr lang="en-US" sz="1400"/>
          </a:p>
          <a:p>
            <a:r>
              <a:rPr lang="en-US" sz="1400"/>
              <a:t>Determine the number of possible actions that can be taken – this becomes the number of rows in the lower half of the decision table.</a:t>
            </a:r>
          </a:p>
          <a:p>
            <a:endParaRPr lang="en-US" sz="1400"/>
          </a:p>
          <a:p>
            <a:r>
              <a:rPr lang="en-US" sz="1400"/>
              <a:t>Determine condition alternatives for each condition – in the simplest form two alternatives (Y or N), in an extended there may be many alternatives.</a:t>
            </a:r>
          </a:p>
          <a:p>
            <a:endParaRPr lang="en-US" sz="1400"/>
          </a:p>
          <a:p>
            <a:r>
              <a:rPr lang="en-US" sz="1400"/>
              <a:t>Calculate the maximum number of columns in the decision table – the product of the number of alternatives for each condition. If there were four conditions and 2 alternatives for each condition, there would be 16 possibilities (2x2x2x2)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100B3-D1B1-4C30-886F-5CB0FBB9F254}" type="slidenum">
              <a:rPr lang="en-US"/>
              <a:pPr/>
              <a:t>31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Incompleteness –if a condition is left out, the whole decision table would change because a new condition, new set of alternatives, new action, and one or more new action rules would have to be added.</a:t>
            </a:r>
          </a:p>
          <a:p>
            <a:endParaRPr lang="en-US"/>
          </a:p>
          <a:p>
            <a:r>
              <a:rPr lang="en-US"/>
              <a:t>Impossible situations – for example a person can not earn greater than $50,000 per year and less that $2,000 per month.</a:t>
            </a:r>
          </a:p>
          <a:p>
            <a:endParaRPr lang="en-US"/>
          </a:p>
          <a:p>
            <a:r>
              <a:rPr lang="en-US"/>
              <a:t>Contradictions – occur when rules suggest different actions but satisfy the same conditions.</a:t>
            </a:r>
          </a:p>
          <a:p>
            <a:endParaRPr lang="en-US"/>
          </a:p>
          <a:p>
            <a:r>
              <a:rPr lang="en-US"/>
              <a:t>Redundancy – occurs when identical sets of alternatives require the exact same action.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E7C6B-739B-45FC-99F0-47C4BE001D32}" type="slidenum">
              <a:rPr lang="en-US"/>
              <a:pPr/>
              <a:t>33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Decision table processors, which take the decision table as input and provide computer program code as output, are available.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F2791-270D-47E5-BCD3-2A145EA36778}" type="slidenum">
              <a:rPr lang="en-US"/>
              <a:pPr/>
              <a:t>34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Drawn on their side, with the root of the tree on the left side and the tree branches out to the right.</a:t>
            </a:r>
          </a:p>
          <a:p>
            <a:endParaRPr lang="en-US"/>
          </a:p>
          <a:p>
            <a:r>
              <a:rPr lang="en-US"/>
              <a:t>Used mainly for identifying and organizing conditions and actions in a completely structured decision process.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64E03-7DDB-4C47-AF95-F5262E9F20CB}" type="slidenum">
              <a:rPr lang="en-US"/>
              <a:pPr/>
              <a:t>36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tree does not need to be symmetrical.</a:t>
            </a:r>
          </a:p>
          <a:p>
            <a:r>
              <a:rPr lang="en-US"/>
              <a:t>Most decision trees have conditions that have a different number of branches.</a:t>
            </a:r>
          </a:p>
          <a:p>
            <a:r>
              <a:rPr lang="en-US"/>
              <a:t>Identical actions may appear more than once.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243BC-F256-4CE4-BC01-7ABA39721F22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Called minispecs because they are a small portion of the total product specifications.</a:t>
            </a:r>
          </a:p>
          <a:p>
            <a:endParaRPr lang="en-US"/>
          </a:p>
          <a:p>
            <a:r>
              <a:rPr lang="en-US"/>
              <a:t>Specifications explain the decision-making logic and formulas that transform process input data into output.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93E0F-BC9E-483F-AC3F-AB8370CBCFD6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Reduce process ambiguity – compels the analyst to learn details about how the process works.</a:t>
            </a:r>
          </a:p>
          <a:p>
            <a:endParaRPr lang="en-US"/>
          </a:p>
          <a:p>
            <a:r>
              <a:rPr lang="en-US"/>
              <a:t>Obtain a precise description of what is accomplished – usually included in a packet of specifications for the programmer.</a:t>
            </a:r>
          </a:p>
          <a:p>
            <a:endParaRPr lang="en-US"/>
          </a:p>
          <a:p>
            <a:r>
              <a:rPr lang="en-US"/>
              <a:t>Validate the system design – ensures that a process has all the input data flow necessary for producing the output.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4B4F6-6F5A-4A41-828F-98B34B8294CE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the process is very simple or the computer code already exists. In these cases process specifications are not created.</a:t>
            </a:r>
          </a:p>
          <a:p>
            <a:endParaRPr lang="en-US"/>
          </a:p>
          <a:p>
            <a:r>
              <a:rPr lang="en-US"/>
              <a:t>Processes that use prewritten code – these processes are generally included in a system as subprograms and functions.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EEFB0-F3C7-4066-9E8F-04C70EE139C4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specifications link the process to the DFD and the data dictionary.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9DDF8-C2E3-43AD-9D59-8C76634C4B3D}" type="slidenum">
              <a:rPr lang="en-US"/>
              <a:pPr/>
              <a:t>10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B06D0-C282-4770-ACA8-423078A62993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Completing this form facilitates linking process to the data flow diagram and the data dictionary.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07EBF-54CF-4597-AE6F-E3381E2BF495}" type="slidenum">
              <a:rPr lang="en-US"/>
              <a:pPr/>
              <a:t>22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Structured logic – instructions organized into nested and grouped procedures.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78076-24DD-43ED-8DBA-A3DBDCB207E7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Underline words or phrases that have been defined in a data dictionary to signify that they have a specialized, reserved meaning.</a:t>
            </a:r>
          </a:p>
          <a:p>
            <a:endParaRPr lang="en-US"/>
          </a:p>
          <a:p>
            <a:r>
              <a:rPr lang="en-US"/>
              <a:t>Be careful when using "and" and "or ”.</a:t>
            </a:r>
          </a:p>
          <a:p>
            <a:endParaRPr lang="en-US"/>
          </a:p>
          <a:p>
            <a:r>
              <a:rPr lang="en-US"/>
              <a:t>Avoid confusion when using logical comparisons such as "greater than" and "greater than or equal to” and like relations.</a:t>
            </a:r>
          </a:p>
          <a:p>
            <a:endParaRPr lang="en-US"/>
          </a:p>
          <a:p>
            <a:r>
              <a:rPr lang="en-US"/>
              <a:t>Clarify the logical statements now rather than waiting until the program coding stage.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F3FA3038-7F47-4BC2-B047-13F9D2548C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6C4FD84C-65E1-41CC-97E9-870A850ED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25582AA1-9F15-4567-ACCE-052C6016F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76F54F8B-BCCB-4761-8202-8A0BD360A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05ACAB2D-8D8A-4CB0-B017-269C26126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6ADA29DD-E793-4098-B6F3-431E41909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77FBCBF-EAC1-4162-AC72-026A3E0F0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71A38CA6-C766-4E9F-B9D6-730C74B110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56C4784-F9A7-4B22-A96A-B1410896B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56392C3E-A664-4D06-8465-1AFCAFB61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5CB0B902-1228-4C6F-85B4-177134C7A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88067" name="Picture 8" descr="8eCarthage-1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9" descr="8eCarthage-2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6477000"/>
            <a:ext cx="51054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000">
                <a:ea typeface="ＭＳ Ｐゴシック" pitchFamily="34" charset="-128"/>
              </a:rPr>
              <a:t>Copyright © 2011 Pearson Education, Inc. Publishing as Prentice Hall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9-</a:t>
            </a:r>
            <a:fld id="{C460CEC5-8A92-4936-A75C-BBF00F63DEC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9096" name="Picture 8" descr="8eCarthage-1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133600"/>
            <a:ext cx="5943600" cy="1470025"/>
          </a:xfrm>
        </p:spPr>
        <p:txBody>
          <a:bodyPr/>
          <a:lstStyle/>
          <a:p>
            <a:r>
              <a:rPr lang="en-US" sz="3600"/>
              <a:t>Process Specifications</a:t>
            </a:r>
            <a:br>
              <a:rPr lang="en-US" sz="3600"/>
            </a:br>
            <a:r>
              <a:rPr lang="en-US" sz="3600"/>
              <a:t>and Structured Decisions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Systems Analysis and Design, 8e</a:t>
            </a:r>
          </a:p>
          <a:p>
            <a:r>
              <a:rPr lang="en-US"/>
              <a:t>Kendall &amp; Kendall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b="1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96283DB0-947E-41D8-9A4D-DF8177F56C30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Number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match the process ID on the data flow diagram</a:t>
            </a:r>
          </a:p>
          <a:p>
            <a:r>
              <a:rPr lang="en-US"/>
              <a:t>Allows the analyst to work on or review any process, and to locate the data flow diagram containing the process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11833E2A-9E99-4A52-A6E5-345D5CCE0834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Name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same as displays within the process symbol on the 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5F956C0A-51B4-4A64-90CF-6AB1505AB6DE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Description of What the Process Accomplishes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	Determine if an item is available for sale. If it is not available, create a backordered item record. Determine the quantity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58B77BAC-93B6-478A-9C90-F6FBBAB950FE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Input Data Flow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the names found on the data flow diagram</a:t>
            </a:r>
          </a:p>
          <a:p>
            <a:r>
              <a:rPr lang="en-US"/>
              <a:t>Data names used in the formula or logic should match the data dictionary, for consistency and good communication.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F537EA10-5C8E-46F7-BF7F-56ACA10B7B0E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Data Flows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data flow diagram and data dictionary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1527F228-7EFE-4C9D-A44F-27DB12AB1AB6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Process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Batch</a:t>
            </a:r>
          </a:p>
          <a:p>
            <a:r>
              <a:rPr lang="en-US"/>
              <a:t>Online</a:t>
            </a:r>
          </a:p>
          <a:p>
            <a:pPr lvl="1"/>
            <a:r>
              <a:rPr lang="en-US"/>
              <a:t>Require screen designs</a:t>
            </a:r>
          </a:p>
          <a:p>
            <a:r>
              <a:rPr lang="en-US"/>
              <a:t>Manual</a:t>
            </a:r>
          </a:p>
          <a:p>
            <a:pPr lvl="1"/>
            <a:r>
              <a:rPr lang="en-US"/>
              <a:t>Should have well-defined procedures for employees performing the process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13873B1A-4341-41BD-9242-F4620A337648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Prewritten Code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 the name of the subprogram or function containing the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2354B11C-2F52-4BD7-963B-E62EF08746EC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Logic Description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should state policy and business rules, not computer language pseudocode</a:t>
            </a:r>
          </a:p>
          <a:p>
            <a:r>
              <a:rPr lang="en-US"/>
              <a:t>Business rules are the procedures that allow a corporation to run its business.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257B938F-78E5-4DA4-ADDF-7ADF462F77E1}" type="slidenum">
              <a:rPr lang="en-US"/>
              <a:pPr/>
              <a:t>18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Business Rule Formats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Definitions of business terms</a:t>
            </a:r>
          </a:p>
          <a:p>
            <a:r>
              <a:rPr lang="en-US" sz="2800"/>
              <a:t>Business conditions and actions</a:t>
            </a:r>
          </a:p>
          <a:p>
            <a:r>
              <a:rPr lang="en-US" sz="2800"/>
              <a:t>Data integrity constraints</a:t>
            </a:r>
          </a:p>
          <a:p>
            <a:r>
              <a:rPr lang="en-US" sz="2800"/>
              <a:t>Mathematical and functional derivations</a:t>
            </a:r>
          </a:p>
          <a:p>
            <a:r>
              <a:rPr lang="en-US" sz="2800"/>
              <a:t>Logical inferences</a:t>
            </a:r>
          </a:p>
          <a:p>
            <a:r>
              <a:rPr lang="en-US" sz="2800"/>
              <a:t>Processing sequences</a:t>
            </a:r>
          </a:p>
          <a:p>
            <a:r>
              <a:rPr lang="en-US" sz="2800"/>
              <a:t>Relationships among facts about the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58E2490E-A3DB-44A3-9496-CBC890421605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Method Reference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 is not enough room for a complete structured English description include a reference to the structured English description, decision table, or tree depicting the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722A1541-8552-4402-8C49-8E402DF84C91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Understand the purpose of process specifications.</a:t>
            </a:r>
          </a:p>
          <a:p>
            <a:pPr>
              <a:lnSpc>
                <a:spcPct val="80000"/>
              </a:lnSpc>
            </a:pPr>
            <a:r>
              <a:rPr lang="en-US" sz="2800"/>
              <a:t>Recognize the difference between structured and semistructured decisions.</a:t>
            </a:r>
          </a:p>
          <a:p>
            <a:pPr>
              <a:lnSpc>
                <a:spcPct val="80000"/>
              </a:lnSpc>
            </a:pPr>
            <a:r>
              <a:rPr lang="en-US" sz="2800"/>
              <a:t>Use structured English, decision tables, and decision trees to analyze, describe, and document structured decisions.</a:t>
            </a:r>
          </a:p>
          <a:p>
            <a:pPr>
              <a:lnSpc>
                <a:spcPct val="80000"/>
              </a:lnSpc>
            </a:pPr>
            <a:r>
              <a:rPr lang="en-US" sz="2800"/>
              <a:t>Choose an appropriate decision analysis method for analyzing structured decisions and creating process specifications.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C1DB0B9F-31F9-4626-9F7E-C057144B4355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Any Unresolved Issues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Incomplete portions of logic</a:t>
            </a:r>
          </a:p>
          <a:p>
            <a:r>
              <a:rPr lang="en-US"/>
              <a:t>These issues form the basis of the questions used for follow-up interviews with users or business experts you have added to your project team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F4C3AE00-A6B2-4566-96F0-CB127C0D1E08}" type="slidenum">
              <a:rPr lang="en-US"/>
              <a:pPr/>
              <a:t>21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An Example of a Completed Process Specification Form for Determining Whether an Item Is Available       (Figure 9.2)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905000"/>
            <a:ext cx="33909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C5BD82EA-C135-4CB1-80E3-592324AB19B2}" type="slidenum">
              <a:rPr lang="en-US"/>
              <a:pPr/>
              <a:t>22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when the process logic involves formulas or iteration, or </a:t>
            </a:r>
            <a:r>
              <a:rPr lang="en-US" dirty="0">
                <a:solidFill>
                  <a:srgbClr val="FF0000"/>
                </a:solidFill>
              </a:rPr>
              <a:t>when structured decisions are not complex </a:t>
            </a:r>
          </a:p>
          <a:p>
            <a:r>
              <a:rPr lang="en-US" dirty="0"/>
              <a:t>Based on structured logic and simple English statements such as </a:t>
            </a:r>
            <a:r>
              <a:rPr lang="en-US" dirty="0">
                <a:solidFill>
                  <a:srgbClr val="FF0000"/>
                </a:solidFill>
              </a:rPr>
              <a:t>add, multiply, and move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E3348423-B2B0-4834-9115-2DEAAA541B7D}" type="slidenum">
              <a:rPr lang="en-US"/>
              <a:pPr/>
              <a:t>23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Structured English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Express all logic in terms of sequential structures, decision structures, case structures, or iterations.</a:t>
            </a:r>
          </a:p>
          <a:p>
            <a:pPr>
              <a:lnSpc>
                <a:spcPct val="80000"/>
              </a:lnSpc>
            </a:pPr>
            <a:r>
              <a:rPr lang="en-US" sz="2800"/>
              <a:t>Use and capitalize accepted keywords such as IF, THEN, ELSE, DO, and PERFORM.</a:t>
            </a:r>
          </a:p>
          <a:p>
            <a:pPr>
              <a:lnSpc>
                <a:spcPct val="80000"/>
              </a:lnSpc>
            </a:pPr>
            <a:r>
              <a:rPr lang="en-US" sz="2800"/>
              <a:t>Indent blocks of statements to show their hierarchy (nesting) clearly.</a:t>
            </a:r>
          </a:p>
          <a:p>
            <a:pPr>
              <a:lnSpc>
                <a:spcPct val="80000"/>
              </a:lnSpc>
            </a:pPr>
            <a:r>
              <a:rPr lang="en-US" sz="2800"/>
              <a:t>Underline words or phrases that have been defined in a data dictionary.</a:t>
            </a:r>
          </a:p>
          <a:p>
            <a:pPr>
              <a:lnSpc>
                <a:spcPct val="80000"/>
              </a:lnSpc>
            </a:pPr>
            <a:r>
              <a:rPr lang="en-US" sz="2800"/>
              <a:t>Clarify the logical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E0E4EED9-36AE-45BC-9411-C31017DB48E0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Examples of Logic Expressed in a Sequential Structure, a Decision Structure, a Case Structure, and an Iteration (Figure 9.3)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1054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ABF78997-687C-4EBE-ABB2-FDFF21B3E532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Structured English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Clarifying the logic and relationships found in human languages</a:t>
            </a:r>
          </a:p>
          <a:p>
            <a:r>
              <a:rPr lang="en-US"/>
              <a:t>An effective communication tool, it can be taught to and understood by users in the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F3241ACA-E8DC-4C61-9B2D-F770E380FDD6}" type="slidenum">
              <a:rPr lang="en-US"/>
              <a:pPr/>
              <a:t>26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Dictionary and Process Specification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dictionary is a starting point for creating structured English:</a:t>
            </a:r>
          </a:p>
          <a:p>
            <a:pPr lvl="1"/>
            <a:r>
              <a:rPr lang="en-US"/>
              <a:t>Sequence</a:t>
            </a:r>
            <a:r>
              <a:rPr lang="en-US">
                <a:cs typeface="Tahoma" pitchFamily="34" charset="0"/>
              </a:rPr>
              <a:t>—</a:t>
            </a:r>
            <a:r>
              <a:rPr lang="en-US"/>
              <a:t>a simple sequence of statements MOVE, ADD, and SUBTRACT</a:t>
            </a:r>
          </a:p>
          <a:p>
            <a:pPr lvl="1"/>
            <a:r>
              <a:rPr lang="en-US"/>
              <a:t>Selection</a:t>
            </a:r>
            <a:r>
              <a:rPr lang="en-US">
                <a:cs typeface="Tahoma" pitchFamily="34" charset="0"/>
              </a:rPr>
              <a:t>—</a:t>
            </a:r>
            <a:r>
              <a:rPr lang="en-US"/>
              <a:t>[] entries become IF</a:t>
            </a:r>
            <a:r>
              <a:rPr lang="en-US">
                <a:cs typeface="Tahoma" pitchFamily="34" charset="0"/>
              </a:rPr>
              <a:t>…</a:t>
            </a:r>
            <a:r>
              <a:rPr lang="en-US"/>
              <a:t>THEN...ELSE statements</a:t>
            </a:r>
          </a:p>
          <a:p>
            <a:pPr lvl="1"/>
            <a:r>
              <a:rPr lang="en-US"/>
              <a:t>Iteration { } entries become DO WHILE, DO UNTIL, or PERFORM UNTIL.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48C3CF98-541A-49CA-A239-2BA597FB5960}" type="slidenum">
              <a:rPr lang="en-US"/>
              <a:pPr/>
              <a:t>27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table of rows and columns, separated into four quadrants:</a:t>
            </a:r>
          </a:p>
          <a:p>
            <a:pPr lvl="1"/>
            <a:r>
              <a:rPr lang="en-US"/>
              <a:t>Conditions</a:t>
            </a:r>
          </a:p>
          <a:p>
            <a:pPr lvl="1"/>
            <a:r>
              <a:rPr lang="en-US"/>
              <a:t>Condition alternatives</a:t>
            </a:r>
          </a:p>
          <a:p>
            <a:pPr lvl="1"/>
            <a:r>
              <a:rPr lang="en-US"/>
              <a:t>Actions to be taken</a:t>
            </a:r>
          </a:p>
          <a:p>
            <a:pPr lvl="1"/>
            <a:r>
              <a:rPr lang="en-US"/>
              <a:t>Rules for executing the actions</a:t>
            </a:r>
          </a:p>
          <a:p>
            <a:pPr lvl="1">
              <a:buFontTx/>
              <a:buNone/>
            </a:pPr>
            <a:r>
              <a:rPr 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69977C63-DBF8-4A98-95C2-7AF785D3B455}" type="slidenum">
              <a:rPr lang="en-US"/>
              <a:pPr/>
              <a:t>28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Standard Format Used for Presenting a Decision Table (Figure 9.7)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700"/>
            <a:ext cx="7086600" cy="342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A5951E17-F68B-4255-8A9C-CCC3C04B553C}" type="slidenum">
              <a:rPr lang="en-US"/>
              <a:pPr/>
              <a:t>29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Constructing a Decision Table for Deciding Which Catalog to Send to Customers Who Order Only </a:t>
            </a:r>
            <a:r>
              <a:rPr lang="en-US" sz="2800" i="1" dirty="0"/>
              <a:t>from</a:t>
            </a:r>
            <a:r>
              <a:rPr lang="en-US" sz="2800" dirty="0"/>
              <a:t> </a:t>
            </a:r>
            <a:r>
              <a:rPr lang="en-US" sz="2800" i="1" dirty="0"/>
              <a:t>Selected Catalogs 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967663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A4029F9B-8E4C-4AB7-8C0B-9F967E9E28C9}" type="slidenum">
              <a:rPr lang="en-US"/>
              <a:pPr/>
              <a:t>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Decisions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Documenting and analyzing logic:</a:t>
            </a:r>
          </a:p>
          <a:p>
            <a:pPr lvl="1"/>
            <a:r>
              <a:rPr lang="en-US" sz="2400"/>
              <a:t>Structured English</a:t>
            </a:r>
          </a:p>
          <a:p>
            <a:pPr lvl="1"/>
            <a:r>
              <a:rPr lang="en-US" sz="2400"/>
              <a:t>Decision tables</a:t>
            </a:r>
          </a:p>
          <a:p>
            <a:pPr lvl="1"/>
            <a:r>
              <a:rPr lang="en-US" sz="2400"/>
              <a:t>Decision trees</a:t>
            </a:r>
          </a:p>
          <a:p>
            <a:r>
              <a:rPr lang="en-US" sz="2800"/>
              <a:t>Logic and structured decisions are distinguishable from semistructured decisions. </a:t>
            </a:r>
          </a:p>
          <a:p>
            <a:r>
              <a:rPr lang="en-US" sz="2800"/>
              <a:t>Structured decision analysis methods promote completeness, accuracy, and communication.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7007863A-FE92-4B3A-818D-178CD56B6F13}" type="slidenum">
              <a:rPr lang="en-US"/>
              <a:pPr/>
              <a:t>30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Decision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Determine conditions that affect the decision.</a:t>
            </a:r>
          </a:p>
          <a:p>
            <a:pPr>
              <a:lnSpc>
                <a:spcPct val="80000"/>
              </a:lnSpc>
            </a:pPr>
            <a:r>
              <a:rPr lang="en-US" sz="2400"/>
              <a:t>Determine possible actions that can be taken.</a:t>
            </a:r>
          </a:p>
          <a:p>
            <a:pPr>
              <a:lnSpc>
                <a:spcPct val="80000"/>
              </a:lnSpc>
            </a:pPr>
            <a:r>
              <a:rPr lang="en-US" sz="2400"/>
              <a:t>Determine condition alternatives for each condition.</a:t>
            </a:r>
          </a:p>
          <a:p>
            <a:pPr>
              <a:lnSpc>
                <a:spcPct val="80000"/>
              </a:lnSpc>
            </a:pPr>
            <a:r>
              <a:rPr lang="en-US" sz="2400"/>
              <a:t>Calculate the maximum number of columns in the decision table.</a:t>
            </a:r>
          </a:p>
          <a:p>
            <a:pPr>
              <a:lnSpc>
                <a:spcPct val="80000"/>
              </a:lnSpc>
            </a:pPr>
            <a:r>
              <a:rPr lang="en-US" sz="2400"/>
              <a:t>Fill in the condition alternatives.</a:t>
            </a:r>
          </a:p>
          <a:p>
            <a:pPr>
              <a:lnSpc>
                <a:spcPct val="80000"/>
              </a:lnSpc>
            </a:pPr>
            <a:r>
              <a:rPr lang="en-US" sz="2400"/>
              <a:t>Complete table by inserting an X where rules suggest actions.</a:t>
            </a:r>
          </a:p>
          <a:p>
            <a:pPr>
              <a:lnSpc>
                <a:spcPct val="80000"/>
              </a:lnSpc>
            </a:pPr>
            <a:r>
              <a:rPr lang="en-US" sz="2400"/>
              <a:t>Combine rules where it is apparent. </a:t>
            </a:r>
          </a:p>
          <a:p>
            <a:pPr>
              <a:lnSpc>
                <a:spcPct val="80000"/>
              </a:lnSpc>
            </a:pPr>
            <a:r>
              <a:rPr lang="en-US" sz="2400"/>
              <a:t>Check for impossible situations.</a:t>
            </a:r>
          </a:p>
          <a:p>
            <a:pPr>
              <a:lnSpc>
                <a:spcPct val="80000"/>
              </a:lnSpc>
            </a:pPr>
            <a:r>
              <a:rPr lang="en-US" sz="2400"/>
              <a:t>Rearrange to make more understandable.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A578A8C5-4CA4-4338-A185-DC1EFE012964}" type="slidenum">
              <a:rPr lang="en-US"/>
              <a:pPr/>
              <a:t>31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Checking for Completeness and Accuracy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main problems:</a:t>
            </a:r>
          </a:p>
          <a:p>
            <a:pPr lvl="1"/>
            <a:r>
              <a:rPr lang="en-US"/>
              <a:t>Incompleteness</a:t>
            </a:r>
          </a:p>
          <a:p>
            <a:pPr lvl="1"/>
            <a:r>
              <a:rPr lang="en-US"/>
              <a:t>Impossible situations</a:t>
            </a:r>
          </a:p>
          <a:p>
            <a:pPr lvl="1"/>
            <a:r>
              <a:rPr lang="en-US"/>
              <a:t>Contradictions</a:t>
            </a:r>
          </a:p>
          <a:p>
            <a:pPr lvl="1"/>
            <a:r>
              <a:rPr lang="en-US"/>
              <a:t>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CF4AADE5-BF9A-429F-868D-94E539B4CE54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Checking the Decision Table for Inadvertent Contradictions and Redundancy Is Important 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23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11AA8860-9102-4A05-A7B5-48439F1DE733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Advantages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Help the analysis ensure completeness</a:t>
            </a:r>
          </a:p>
          <a:p>
            <a:r>
              <a:rPr lang="en-US"/>
              <a:t>Easy to check for possible errors</a:t>
            </a:r>
          </a:p>
          <a:p>
            <a:pPr lvl="1"/>
            <a:r>
              <a:rPr lang="en-US"/>
              <a:t>Impossible situations</a:t>
            </a:r>
          </a:p>
          <a:p>
            <a:pPr lvl="1"/>
            <a:r>
              <a:rPr lang="en-US"/>
              <a:t>Contradictions</a:t>
            </a:r>
          </a:p>
          <a:p>
            <a:pPr lvl="1"/>
            <a:r>
              <a:rPr lang="en-US"/>
              <a:t>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9-</a:t>
            </a:r>
            <a:fld id="{ACBB5287-1BD8-4219-BAD5-90693FC5653A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are used when </a:t>
            </a:r>
            <a:r>
              <a:rPr lang="en-US" dirty="0">
                <a:solidFill>
                  <a:srgbClr val="FF0000"/>
                </a:solidFill>
              </a:rPr>
              <a:t>complex branching occurs</a:t>
            </a:r>
            <a:r>
              <a:rPr lang="en-US" dirty="0"/>
              <a:t> in a </a:t>
            </a:r>
            <a:r>
              <a:rPr lang="en-US" dirty="0">
                <a:solidFill>
                  <a:srgbClr val="FF0000"/>
                </a:solidFill>
              </a:rPr>
              <a:t>structured decision process</a:t>
            </a:r>
            <a:r>
              <a:rPr lang="en-US" dirty="0"/>
              <a:t>.</a:t>
            </a:r>
          </a:p>
          <a:p>
            <a:r>
              <a:rPr lang="en-US" dirty="0"/>
              <a:t>Trees are also useful when it is essential to keep a </a:t>
            </a:r>
            <a:r>
              <a:rPr lang="en-US" dirty="0">
                <a:solidFill>
                  <a:srgbClr val="FF0000"/>
                </a:solidFill>
              </a:rPr>
              <a:t>string of decisions in a particular sequence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DB79B088-AE1D-4CC3-8112-922A0906EA7F}" type="slidenum">
              <a:rPr lang="en-US"/>
              <a:pPr/>
              <a:t>35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Decision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all conditions and actions and their order and timing (if they are critical).</a:t>
            </a:r>
          </a:p>
          <a:p>
            <a:r>
              <a:rPr lang="en-US"/>
              <a:t>Begin building the tree from left to right, making sure you list all possible alternatives before moving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3DBE897C-59EE-41CD-BEEE-F5D5527306A7}" type="slidenum">
              <a:rPr lang="en-US"/>
              <a:pPr/>
              <a:t>36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Drawing a Decision Tree to Show the Noncash Purchase Approval Actions for a Department </a:t>
            </a:r>
            <a:r>
              <a:rPr lang="en-US" sz="2800" dirty="0" smtClean="0"/>
              <a:t>Store</a:t>
            </a:r>
            <a:endParaRPr lang="en-US" sz="28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8091488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D455568C-7135-4EAF-B6FC-FABD4EBF752F}" type="slidenum">
              <a:rPr lang="en-US"/>
              <a:pPr/>
              <a:t>37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Advantages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order of checking conditions </a:t>
            </a:r>
            <a:r>
              <a:rPr lang="en-US" sz="2800" dirty="0"/>
              <a:t>and executing actions is immediately noticeable.</a:t>
            </a:r>
          </a:p>
          <a:p>
            <a:r>
              <a:rPr lang="en-US" sz="2800" dirty="0"/>
              <a:t>Conditions and actions of decision trees are found on some branches but not on others.</a:t>
            </a:r>
          </a:p>
          <a:p>
            <a:r>
              <a:rPr lang="en-US" sz="2800" dirty="0"/>
              <a:t>Compared to decision tables, </a:t>
            </a:r>
            <a:r>
              <a:rPr lang="en-US" sz="2800" dirty="0">
                <a:solidFill>
                  <a:srgbClr val="FF0000"/>
                </a:solidFill>
              </a:rPr>
              <a:t>decision trees are more readily</a:t>
            </a:r>
            <a:r>
              <a:rPr lang="en-US" sz="2800" dirty="0"/>
              <a:t> understood by others in the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1FD0A014-A32C-4101-8270-A1DC2B769659}" type="slidenum">
              <a:rPr lang="en-US"/>
              <a:pPr/>
              <a:t>38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Structured Decision Analysis Technique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structured English when there are </a:t>
            </a:r>
            <a:r>
              <a:rPr lang="en-US" sz="2400" dirty="0">
                <a:solidFill>
                  <a:srgbClr val="FF0000"/>
                </a:solidFill>
              </a:rPr>
              <a:t>many repetitious actions or when communication to end users is important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decision tables when a </a:t>
            </a:r>
            <a:r>
              <a:rPr lang="en-US" sz="2400" dirty="0">
                <a:solidFill>
                  <a:srgbClr val="FF0000"/>
                </a:solidFill>
              </a:rPr>
              <a:t>complex combination of conditions, actions, and rules are found</a:t>
            </a:r>
            <a:r>
              <a:rPr lang="en-US" sz="2400" dirty="0"/>
              <a:t> or you require a method that effectively </a:t>
            </a:r>
            <a:r>
              <a:rPr lang="en-US" sz="2400" dirty="0">
                <a:solidFill>
                  <a:srgbClr val="FF0000"/>
                </a:solidFill>
              </a:rPr>
              <a:t>avoids impossible situations, redundancies, and contradictions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decision trees when the </a:t>
            </a:r>
            <a:r>
              <a:rPr lang="en-US" sz="2400" dirty="0">
                <a:solidFill>
                  <a:srgbClr val="FF0000"/>
                </a:solidFill>
              </a:rPr>
              <a:t>sequence of conditions and actions is critical </a:t>
            </a:r>
            <a:r>
              <a:rPr lang="en-US" sz="2400" dirty="0"/>
              <a:t>or when not </a:t>
            </a:r>
            <a:r>
              <a:rPr lang="en-US" sz="2400" dirty="0">
                <a:solidFill>
                  <a:srgbClr val="FF0000"/>
                </a:solidFill>
              </a:rPr>
              <a:t>every condition is relevant to every action</a:t>
            </a:r>
            <a:r>
              <a:rPr lang="en-US" sz="2400" dirty="0"/>
              <a:t> (the branches are different).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058EE78D-74C8-4E14-95F8-2DA9F0A2740B}" type="slidenum">
              <a:rPr lang="en-US"/>
              <a:pPr/>
              <a:t>39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specifications</a:t>
            </a:r>
          </a:p>
          <a:p>
            <a:r>
              <a:rPr lang="en-US"/>
              <a:t>Decision analysis</a:t>
            </a:r>
          </a:p>
          <a:p>
            <a:pPr lvl="1"/>
            <a:r>
              <a:rPr lang="en-US"/>
              <a:t>Structured English</a:t>
            </a:r>
          </a:p>
          <a:p>
            <a:pPr lvl="2"/>
            <a:r>
              <a:rPr lang="en-US"/>
              <a:t>Logic is expressed in sequential structures, decision structures, case structures, or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40A22AB9-2F20-466D-803D-91CDDA570354}" type="slidenum">
              <a:rPr lang="en-US"/>
              <a:pPr/>
              <a:t>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specifications</a:t>
            </a:r>
          </a:p>
          <a:p>
            <a:r>
              <a:rPr lang="en-US"/>
              <a:t>Business rules</a:t>
            </a:r>
          </a:p>
          <a:p>
            <a:r>
              <a:rPr lang="en-US"/>
              <a:t>Structured English</a:t>
            </a:r>
          </a:p>
          <a:p>
            <a:r>
              <a:rPr lang="en-US"/>
              <a:t>Decision tables</a:t>
            </a:r>
          </a:p>
          <a:p>
            <a:r>
              <a:rPr lang="en-US"/>
              <a:t>Decision trees</a:t>
            </a:r>
          </a:p>
          <a:p>
            <a:r>
              <a:rPr lang="en-US"/>
              <a:t>Horizontal balancing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84ECC344-F295-4C11-AD07-FCEEC02374F6}" type="slidenum">
              <a:rPr lang="en-US"/>
              <a:pPr/>
              <a:t>40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Decision tables</a:t>
            </a:r>
          </a:p>
          <a:p>
            <a:pPr lvl="2"/>
            <a:r>
              <a:rPr lang="en-US"/>
              <a:t>Four quadrants are used to:</a:t>
            </a:r>
          </a:p>
          <a:p>
            <a:pPr lvl="3"/>
            <a:r>
              <a:rPr lang="en-US"/>
              <a:t>Describe the conditions.</a:t>
            </a:r>
          </a:p>
          <a:p>
            <a:pPr lvl="3"/>
            <a:r>
              <a:rPr lang="en-US"/>
              <a:t>Identify possible decision alternatives.</a:t>
            </a:r>
          </a:p>
          <a:p>
            <a:pPr lvl="3"/>
            <a:r>
              <a:rPr lang="en-US"/>
              <a:t>Indicate which actions should be performed.</a:t>
            </a:r>
          </a:p>
          <a:p>
            <a:pPr lvl="3"/>
            <a:r>
              <a:rPr lang="en-US"/>
              <a:t>Describe the actions.</a:t>
            </a:r>
          </a:p>
          <a:p>
            <a:pPr lvl="1"/>
            <a:r>
              <a:rPr lang="en-US"/>
              <a:t>Decision trees</a:t>
            </a:r>
          </a:p>
          <a:p>
            <a:pPr lvl="2"/>
            <a:r>
              <a:rPr lang="en-US"/>
              <a:t>Consist of nodes and branches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35AA5FF3-21B9-4A7C-9347-45DC5790CCC8}" type="slidenum">
              <a:rPr lang="en-US"/>
              <a:pPr/>
              <a:t>41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Decision analysis advantages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Structured English is useful when many actions are repeated and when communicating with others is important.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Decision tables provide complete analysis of complex situations while limiting the need for change attributable to impossible situations, redundancies, or contradictions.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Decision trees are important when proper sequencing of conditions and actions is critical and when each condition is not relevant to each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EC4B4D7C-F158-4627-B046-3AD70F77677B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Specifications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called </a:t>
            </a:r>
            <a:r>
              <a:rPr lang="en-US" dirty="0" err="1">
                <a:solidFill>
                  <a:srgbClr val="FF0000"/>
                </a:solidFill>
              </a:rPr>
              <a:t>minispecs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Created for </a:t>
            </a:r>
            <a:r>
              <a:rPr lang="en-US" dirty="0">
                <a:solidFill>
                  <a:srgbClr val="FF0000"/>
                </a:solidFill>
              </a:rPr>
              <a:t>primitive processes </a:t>
            </a:r>
            <a:r>
              <a:rPr lang="en-US" dirty="0"/>
              <a:t>as well as for some higher level processes on a data flow diagram</a:t>
            </a:r>
          </a:p>
          <a:p>
            <a:r>
              <a:rPr lang="en-US" dirty="0"/>
              <a:t>Created for class methods in object-oriented design and for the steps in a use 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9344AE00-0A0B-4807-84AF-665C550A2116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Producing Process Specifications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process </a:t>
            </a:r>
            <a:r>
              <a:rPr lang="en-US" dirty="0">
                <a:solidFill>
                  <a:srgbClr val="FF0000"/>
                </a:solidFill>
              </a:rPr>
              <a:t>ambiguity</a:t>
            </a:r>
            <a:r>
              <a:rPr lang="en-US" dirty="0"/>
              <a:t>.</a:t>
            </a:r>
          </a:p>
          <a:p>
            <a:r>
              <a:rPr lang="en-US" dirty="0"/>
              <a:t>Obtain a precise description of what is accomplished.</a:t>
            </a:r>
          </a:p>
          <a:p>
            <a:r>
              <a:rPr lang="en-US" dirty="0"/>
              <a:t>Validate the system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BC50D207-4CAC-4243-A1D2-12E9B10ED0DA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Process Specifications Are Not Created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Processes that represent physical input and/or output</a:t>
            </a:r>
          </a:p>
          <a:p>
            <a:r>
              <a:rPr lang="en-US"/>
              <a:t>Processes that represent simple data validation</a:t>
            </a:r>
          </a:p>
          <a:p>
            <a:r>
              <a:rPr lang="en-US"/>
              <a:t>Processes that use prewritten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5AC8CA3A-40EF-42F0-BF2A-C3EDA8E2A73F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Process Specifications Relate to the Data Flow Diagram (Figure 9.1)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477000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9-</a:t>
            </a:r>
            <a:fld id="{67D2AC29-64BA-4173-BF21-2B810342074D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Specification Format Information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process number</a:t>
            </a:r>
          </a:p>
          <a:p>
            <a:pPr>
              <a:lnSpc>
                <a:spcPct val="90000"/>
              </a:lnSpc>
            </a:pPr>
            <a:r>
              <a:rPr lang="en-US" sz="2400"/>
              <a:t>The process name </a:t>
            </a:r>
          </a:p>
          <a:p>
            <a:pPr>
              <a:lnSpc>
                <a:spcPct val="90000"/>
              </a:lnSpc>
            </a:pPr>
            <a:r>
              <a:rPr lang="en-US" sz="2400"/>
              <a:t>Description of what the process accomplishes</a:t>
            </a:r>
          </a:p>
          <a:p>
            <a:pPr>
              <a:lnSpc>
                <a:spcPct val="90000"/>
              </a:lnSpc>
            </a:pPr>
            <a:r>
              <a:rPr lang="en-US" sz="2400"/>
              <a:t>A list of input data flow</a:t>
            </a:r>
          </a:p>
          <a:p>
            <a:pPr>
              <a:lnSpc>
                <a:spcPct val="90000"/>
              </a:lnSpc>
            </a:pPr>
            <a:r>
              <a:rPr lang="en-US" sz="2400"/>
              <a:t>Output data flows</a:t>
            </a:r>
          </a:p>
          <a:p>
            <a:pPr>
              <a:lnSpc>
                <a:spcPct val="90000"/>
              </a:lnSpc>
            </a:pPr>
            <a:r>
              <a:rPr lang="en-US" sz="2400"/>
              <a:t>Type of process </a:t>
            </a:r>
          </a:p>
          <a:p>
            <a:pPr>
              <a:lnSpc>
                <a:spcPct val="90000"/>
              </a:lnSpc>
            </a:pPr>
            <a:r>
              <a:rPr lang="en-US" sz="2400"/>
              <a:t>Uses prewritten code</a:t>
            </a:r>
          </a:p>
          <a:p>
            <a:pPr>
              <a:lnSpc>
                <a:spcPct val="90000"/>
              </a:lnSpc>
            </a:pPr>
            <a:r>
              <a:rPr lang="en-US" sz="2400"/>
              <a:t>Process logic description</a:t>
            </a:r>
          </a:p>
          <a:p>
            <a:pPr>
              <a:lnSpc>
                <a:spcPct val="90000"/>
              </a:lnSpc>
            </a:pPr>
            <a:r>
              <a:rPr lang="en-US" sz="2400"/>
              <a:t>Logic method reference </a:t>
            </a:r>
          </a:p>
          <a:p>
            <a:pPr>
              <a:lnSpc>
                <a:spcPct val="90000"/>
              </a:lnSpc>
            </a:pPr>
            <a:r>
              <a:rPr lang="en-US" sz="2400"/>
              <a:t>List any unresolved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2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2172</Words>
  <Application>Microsoft Office PowerPoint</Application>
  <PresentationFormat>On-screen Show (4:3)</PresentationFormat>
  <Paragraphs>320</Paragraphs>
  <Slides>41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1_Kendall Master 2007</vt:lpstr>
      <vt:lpstr>2_Kendall Master 2007</vt:lpstr>
      <vt:lpstr>Process Specifications and Structured Decisions</vt:lpstr>
      <vt:lpstr>Learning Objectives</vt:lpstr>
      <vt:lpstr>Logic of Decisions</vt:lpstr>
      <vt:lpstr>Major Topics</vt:lpstr>
      <vt:lpstr>Process Specifications</vt:lpstr>
      <vt:lpstr>Goals of Producing Process Specifications</vt:lpstr>
      <vt:lpstr>Process Specifications Are Not Created</vt:lpstr>
      <vt:lpstr>How Process Specifications Relate to the Data Flow Diagram (Figure 9.1)</vt:lpstr>
      <vt:lpstr>Process Specification Format Information</vt:lpstr>
      <vt:lpstr>The Process Number</vt:lpstr>
      <vt:lpstr>The Process Name</vt:lpstr>
      <vt:lpstr>Description of What the Process Accomplishes</vt:lpstr>
      <vt:lpstr>List of Input Data Flow</vt:lpstr>
      <vt:lpstr>Output Data Flows</vt:lpstr>
      <vt:lpstr>Type of Process</vt:lpstr>
      <vt:lpstr>Uses Prewritten Code</vt:lpstr>
      <vt:lpstr>Process Logic Description</vt:lpstr>
      <vt:lpstr>Common Business Rule Formats</vt:lpstr>
      <vt:lpstr>Logic Method Reference</vt:lpstr>
      <vt:lpstr>List Any Unresolved Issues</vt:lpstr>
      <vt:lpstr>An Example of a Completed Process Specification Form for Determining Whether an Item Is Available       (Figure 9.2)</vt:lpstr>
      <vt:lpstr>Structured English</vt:lpstr>
      <vt:lpstr>Writing Structured English</vt:lpstr>
      <vt:lpstr>Examples of Logic Expressed in a Sequential Structure, a Decision Structure, a Case Structure, and an Iteration (Figure 9.3)</vt:lpstr>
      <vt:lpstr>Advantages of Structured English</vt:lpstr>
      <vt:lpstr>Data Dictionary and Process Specification</vt:lpstr>
      <vt:lpstr>Decision Tables</vt:lpstr>
      <vt:lpstr>Standard Format Used for Presenting a Decision Table (Figure 9.7)</vt:lpstr>
      <vt:lpstr>Constructing a Decision Table for Deciding Which Catalog to Send to Customers Who Order Only from Selected Catalogs </vt:lpstr>
      <vt:lpstr>Developing Decision Tables</vt:lpstr>
      <vt:lpstr>Checking for Completeness and Accuracy</vt:lpstr>
      <vt:lpstr>Checking the Decision Table for Inadvertent Contradictions and Redundancy Is Important </vt:lpstr>
      <vt:lpstr>Decision Table Advantages</vt:lpstr>
      <vt:lpstr>Decision Trees</vt:lpstr>
      <vt:lpstr>Drawing Decision Trees</vt:lpstr>
      <vt:lpstr>Drawing a Decision Tree to Show the Noncash Purchase Approval Actions for a Department Store</vt:lpstr>
      <vt:lpstr>Decision Tree Advantages</vt:lpstr>
      <vt:lpstr>Selecting a Structured Decision Analysis Technique</vt:lpstr>
      <vt:lpstr>Summary</vt:lpstr>
      <vt:lpstr>Summary (Continued)</vt:lpstr>
      <vt:lpstr>Summary (Continued)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Describing Process Specifications and Structured Decisions</dc:title>
  <dc:creator>BVU User</dc:creator>
  <cp:lastModifiedBy>Yaw Missah</cp:lastModifiedBy>
  <cp:revision>68</cp:revision>
  <dcterms:created xsi:type="dcterms:W3CDTF">2007-01-08T16:38:35Z</dcterms:created>
  <dcterms:modified xsi:type="dcterms:W3CDTF">2019-02-12T07:05:04Z</dcterms:modified>
</cp:coreProperties>
</file>