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2" r:id="rId3"/>
    <p:sldId id="286" r:id="rId4"/>
    <p:sldId id="257" r:id="rId5"/>
    <p:sldId id="258" r:id="rId6"/>
    <p:sldId id="259" r:id="rId7"/>
    <p:sldId id="260" r:id="rId8"/>
    <p:sldId id="261" r:id="rId9"/>
    <p:sldId id="262" r:id="rId10"/>
    <p:sldId id="263" r:id="rId11"/>
    <p:sldId id="264" r:id="rId12"/>
    <p:sldId id="265" r:id="rId13"/>
    <p:sldId id="266" r:id="rId14"/>
    <p:sldId id="287" r:id="rId15"/>
    <p:sldId id="306" r:id="rId16"/>
    <p:sldId id="307" r:id="rId17"/>
    <p:sldId id="279" r:id="rId18"/>
    <p:sldId id="280" r:id="rId19"/>
    <p:sldId id="282" r:id="rId20"/>
    <p:sldId id="283" r:id="rId21"/>
    <p:sldId id="311" r:id="rId22"/>
    <p:sldId id="268" r:id="rId23"/>
    <p:sldId id="274" r:id="rId24"/>
    <p:sldId id="269" r:id="rId25"/>
    <p:sldId id="275" r:id="rId26"/>
    <p:sldId id="276" r:id="rId27"/>
    <p:sldId id="270" r:id="rId28"/>
    <p:sldId id="304" r:id="rId29"/>
    <p:sldId id="309" r:id="rId30"/>
    <p:sldId id="310" r:id="rId31"/>
    <p:sldId id="271" r:id="rId32"/>
    <p:sldId id="277" r:id="rId33"/>
    <p:sldId id="278" r:id="rId34"/>
    <p:sldId id="273"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7" d="100"/>
          <a:sy n="87" d="100"/>
        </p:scale>
        <p:origin x="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FB803E-D89F-4F96-BE60-9E62D9245CFA}"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95508-A425-4497-96D6-2F7768226FFA}" type="slidenum">
              <a:rPr lang="en-US" smtClean="0"/>
              <a:t>‹#›</a:t>
            </a:fld>
            <a:endParaRPr lang="en-US"/>
          </a:p>
        </p:txBody>
      </p:sp>
    </p:spTree>
    <p:extLst>
      <p:ext uri="{BB962C8B-B14F-4D97-AF65-F5344CB8AC3E}">
        <p14:creationId xmlns:p14="http://schemas.microsoft.com/office/powerpoint/2010/main" val="4188315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B803E-D89F-4F96-BE60-9E62D9245CFA}"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95508-A425-4497-96D6-2F7768226FFA}" type="slidenum">
              <a:rPr lang="en-US" smtClean="0"/>
              <a:t>‹#›</a:t>
            </a:fld>
            <a:endParaRPr lang="en-US"/>
          </a:p>
        </p:txBody>
      </p:sp>
    </p:spTree>
    <p:extLst>
      <p:ext uri="{BB962C8B-B14F-4D97-AF65-F5344CB8AC3E}">
        <p14:creationId xmlns:p14="http://schemas.microsoft.com/office/powerpoint/2010/main" val="334774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B803E-D89F-4F96-BE60-9E62D9245CFA}"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95508-A425-4497-96D6-2F7768226FFA}" type="slidenum">
              <a:rPr lang="en-US" smtClean="0"/>
              <a:t>‹#›</a:t>
            </a:fld>
            <a:endParaRPr lang="en-US"/>
          </a:p>
        </p:txBody>
      </p:sp>
    </p:spTree>
    <p:extLst>
      <p:ext uri="{BB962C8B-B14F-4D97-AF65-F5344CB8AC3E}">
        <p14:creationId xmlns:p14="http://schemas.microsoft.com/office/powerpoint/2010/main" val="185827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FB803E-D89F-4F96-BE60-9E62D9245CFA}"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95508-A425-4497-96D6-2F7768226FFA}" type="slidenum">
              <a:rPr lang="en-US" smtClean="0"/>
              <a:t>‹#›</a:t>
            </a:fld>
            <a:endParaRPr lang="en-US"/>
          </a:p>
        </p:txBody>
      </p:sp>
    </p:spTree>
    <p:extLst>
      <p:ext uri="{BB962C8B-B14F-4D97-AF65-F5344CB8AC3E}">
        <p14:creationId xmlns:p14="http://schemas.microsoft.com/office/powerpoint/2010/main" val="31290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FB803E-D89F-4F96-BE60-9E62D9245CFA}"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95508-A425-4497-96D6-2F7768226FFA}" type="slidenum">
              <a:rPr lang="en-US" smtClean="0"/>
              <a:t>‹#›</a:t>
            </a:fld>
            <a:endParaRPr lang="en-US"/>
          </a:p>
        </p:txBody>
      </p:sp>
    </p:spTree>
    <p:extLst>
      <p:ext uri="{BB962C8B-B14F-4D97-AF65-F5344CB8AC3E}">
        <p14:creationId xmlns:p14="http://schemas.microsoft.com/office/powerpoint/2010/main" val="3056622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FB803E-D89F-4F96-BE60-9E62D9245CFA}"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95508-A425-4497-96D6-2F7768226FFA}" type="slidenum">
              <a:rPr lang="en-US" smtClean="0"/>
              <a:t>‹#›</a:t>
            </a:fld>
            <a:endParaRPr lang="en-US"/>
          </a:p>
        </p:txBody>
      </p:sp>
    </p:spTree>
    <p:extLst>
      <p:ext uri="{BB962C8B-B14F-4D97-AF65-F5344CB8AC3E}">
        <p14:creationId xmlns:p14="http://schemas.microsoft.com/office/powerpoint/2010/main" val="420154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FB803E-D89F-4F96-BE60-9E62D9245CFA}" type="datetimeFigureOut">
              <a:rPr lang="en-US" smtClean="0"/>
              <a:t>6/5/2021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95508-A425-4497-96D6-2F7768226FFA}" type="slidenum">
              <a:rPr lang="en-US" smtClean="0"/>
              <a:t>‹#›</a:t>
            </a:fld>
            <a:endParaRPr lang="en-US"/>
          </a:p>
        </p:txBody>
      </p:sp>
    </p:spTree>
    <p:extLst>
      <p:ext uri="{BB962C8B-B14F-4D97-AF65-F5344CB8AC3E}">
        <p14:creationId xmlns:p14="http://schemas.microsoft.com/office/powerpoint/2010/main" val="2342036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FB803E-D89F-4F96-BE60-9E62D9245CFA}" type="datetimeFigureOut">
              <a:rPr lang="en-US" smtClean="0"/>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95508-A425-4497-96D6-2F7768226FFA}" type="slidenum">
              <a:rPr lang="en-US" smtClean="0"/>
              <a:t>‹#›</a:t>
            </a:fld>
            <a:endParaRPr lang="en-US"/>
          </a:p>
        </p:txBody>
      </p:sp>
    </p:spTree>
    <p:extLst>
      <p:ext uri="{BB962C8B-B14F-4D97-AF65-F5344CB8AC3E}">
        <p14:creationId xmlns:p14="http://schemas.microsoft.com/office/powerpoint/2010/main" val="190361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B803E-D89F-4F96-BE60-9E62D9245CFA}" type="datetimeFigureOut">
              <a:rPr lang="en-US" smtClean="0"/>
              <a:t>6/5/2021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95508-A425-4497-96D6-2F7768226FFA}" type="slidenum">
              <a:rPr lang="en-US" smtClean="0"/>
              <a:t>‹#›</a:t>
            </a:fld>
            <a:endParaRPr lang="en-US"/>
          </a:p>
        </p:txBody>
      </p:sp>
    </p:spTree>
    <p:extLst>
      <p:ext uri="{BB962C8B-B14F-4D97-AF65-F5344CB8AC3E}">
        <p14:creationId xmlns:p14="http://schemas.microsoft.com/office/powerpoint/2010/main" val="3161011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B803E-D89F-4F96-BE60-9E62D9245CFA}"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95508-A425-4497-96D6-2F7768226FFA}" type="slidenum">
              <a:rPr lang="en-US" smtClean="0"/>
              <a:t>‹#›</a:t>
            </a:fld>
            <a:endParaRPr lang="en-US"/>
          </a:p>
        </p:txBody>
      </p:sp>
    </p:spTree>
    <p:extLst>
      <p:ext uri="{BB962C8B-B14F-4D97-AF65-F5344CB8AC3E}">
        <p14:creationId xmlns:p14="http://schemas.microsoft.com/office/powerpoint/2010/main" val="4152938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FB803E-D89F-4F96-BE60-9E62D9245CFA}"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795508-A425-4497-96D6-2F7768226FFA}" type="slidenum">
              <a:rPr lang="en-US" smtClean="0"/>
              <a:t>‹#›</a:t>
            </a:fld>
            <a:endParaRPr lang="en-US"/>
          </a:p>
        </p:txBody>
      </p:sp>
    </p:spTree>
    <p:extLst>
      <p:ext uri="{BB962C8B-B14F-4D97-AF65-F5344CB8AC3E}">
        <p14:creationId xmlns:p14="http://schemas.microsoft.com/office/powerpoint/2010/main" val="2442456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FB803E-D89F-4F96-BE60-9E62D9245CFA}" type="datetimeFigureOut">
              <a:rPr lang="en-US" smtClean="0"/>
              <a:t>6/5/2021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95508-A425-4497-96D6-2F7768226FFA}" type="slidenum">
              <a:rPr lang="en-US" smtClean="0"/>
              <a:t>‹#›</a:t>
            </a:fld>
            <a:endParaRPr lang="en-US"/>
          </a:p>
        </p:txBody>
      </p:sp>
    </p:spTree>
    <p:extLst>
      <p:ext uri="{BB962C8B-B14F-4D97-AF65-F5344CB8AC3E}">
        <p14:creationId xmlns:p14="http://schemas.microsoft.com/office/powerpoint/2010/main" val="2922028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google.com/url?sa=i&amp;url=https://www.toolshero.com/communication-skills/7cs-of-communication/&amp;psig=AOvVaw2v6nXlAz4PtSin6n40F6tA&amp;ust=1583448335763000&amp;source=images&amp;cd=vfe&amp;ved=0CAIQjRxqFwoTCIjpue_ygegCFQAAAAAdAAAAABA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68216"/>
            <a:ext cx="9144000" cy="553916"/>
          </a:xfrm>
        </p:spPr>
        <p:txBody>
          <a:bodyPr>
            <a:normAutofit fontScale="90000"/>
          </a:bodyPr>
          <a:lstStyle/>
          <a:p>
            <a:r>
              <a:rPr lang="en-US" sz="3600" b="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Verbal </a:t>
            </a:r>
            <a:r>
              <a:rPr lang="en-US" sz="3600" b="1"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Communication</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814130" y="7192108"/>
            <a:ext cx="9144000" cy="3692346"/>
          </a:xfrm>
        </p:spPr>
        <p:txBody>
          <a:bodyPr>
            <a:noAutofit/>
          </a:bodyPr>
          <a:lstStyle/>
          <a:p>
            <a:pPr marL="457200" indent="-457200" algn="l">
              <a:buAutoNum type="arabicPeriod"/>
            </a:pPr>
            <a:endParaRPr lang="en-US" sz="3200" dirty="0">
              <a:latin typeface="Times New Roman" panose="02020603050405020304" pitchFamily="18" charset="0"/>
              <a:cs typeface="Times New Roman" panose="02020603050405020304" pitchFamily="18" charset="0"/>
            </a:endParaRPr>
          </a:p>
        </p:txBody>
      </p:sp>
      <p:pic>
        <p:nvPicPr>
          <p:cNvPr id="1026" name="Picture 2" descr="https://www.topdoctors.co.uk/files/Image/large/b51df458d9471e44b0bf8a60c41c7b9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6901961" y="1605403"/>
            <a:ext cx="3490545" cy="23563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www.topdoctors.co.uk/files/Image/large/b51df458d9471e44b0bf8a60c41c7b9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766" y="1605404"/>
            <a:ext cx="3437793" cy="2356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61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Characteristics Cont.</a:t>
            </a:r>
            <a:endParaRPr lang="en-US" dirty="0">
              <a:solidFill>
                <a:srgbClr val="FF0000"/>
              </a:solidFill>
            </a:endParaRPr>
          </a:p>
        </p:txBody>
      </p:sp>
      <p:sp>
        <p:nvSpPr>
          <p:cNvPr id="3" name="Content Placeholder 2"/>
          <p:cNvSpPr>
            <a:spLocks noGrp="1"/>
          </p:cNvSpPr>
          <p:nvPr>
            <p:ph idx="1"/>
          </p:nvPr>
        </p:nvSpPr>
        <p:spPr>
          <a:xfrm>
            <a:off x="437881" y="1825625"/>
            <a:ext cx="11500833" cy="4652448"/>
          </a:xfrm>
        </p:spPr>
        <p:txBody>
          <a:bodyPr>
            <a:normAutofit/>
          </a:bodyPr>
          <a:lstStyle/>
          <a:p>
            <a:pPr algn="just"/>
            <a:r>
              <a:rPr lang="en-US" sz="3600" b="1" dirty="0">
                <a:latin typeface="Times New Roman" panose="02020603050405020304" pitchFamily="18" charset="0"/>
                <a:cs typeface="Times New Roman" panose="02020603050405020304" pitchFamily="18" charset="0"/>
              </a:rPr>
              <a:t>Correctness</a:t>
            </a:r>
            <a:r>
              <a:rPr lang="en-US" sz="3600" dirty="0">
                <a:latin typeface="Times New Roman" panose="02020603050405020304" pitchFamily="18" charset="0"/>
                <a:cs typeface="Times New Roman" panose="02020603050405020304" pitchFamily="18" charset="0"/>
              </a:rPr>
              <a:t>: Correct grammar and syntax guarantee </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effectiveness and credibility</a:t>
            </a:r>
            <a:r>
              <a:rPr lang="en-US" sz="3600" b="1"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of your </a:t>
            </a:r>
            <a:r>
              <a:rPr lang="en-US" sz="3600" dirty="0" smtClean="0">
                <a:latin typeface="Times New Roman" panose="02020603050405020304" pitchFamily="18" charset="0"/>
                <a:cs typeface="Times New Roman" panose="02020603050405020304" pitchFamily="18" charset="0"/>
              </a:rPr>
              <a:t>message. </a:t>
            </a:r>
          </a:p>
          <a:p>
            <a:pPr algn="just"/>
            <a:r>
              <a:rPr lang="en-US" sz="3600" dirty="0" smtClean="0">
                <a:latin typeface="Times New Roman" panose="02020603050405020304" pitchFamily="18" charset="0"/>
                <a:cs typeface="Times New Roman" panose="02020603050405020304" pitchFamily="18" charset="0"/>
              </a:rPr>
              <a:t>Formal </a:t>
            </a:r>
            <a:r>
              <a:rPr lang="en-US" sz="3600" dirty="0">
                <a:latin typeface="Times New Roman" panose="02020603050405020304" pitchFamily="18" charset="0"/>
                <a:cs typeface="Times New Roman" panose="02020603050405020304" pitchFamily="18" charset="0"/>
              </a:rPr>
              <a:t>errors might affect the clarity of your message, bring about ambiguity and raise doubts. </a:t>
            </a:r>
            <a:endParaRPr lang="en-US" sz="3600" dirty="0" smtClean="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They </a:t>
            </a:r>
            <a:r>
              <a:rPr lang="en-US" sz="3600" dirty="0">
                <a:latin typeface="Times New Roman" panose="02020603050405020304" pitchFamily="18" charset="0"/>
                <a:cs typeface="Times New Roman" panose="02020603050405020304" pitchFamily="18" charset="0"/>
              </a:rPr>
              <a:t>might also have a negative impact on the overall perception of the message, which could be seen as sloppy or </a:t>
            </a:r>
            <a:r>
              <a:rPr lang="en-US" sz="3600" dirty="0" smtClean="0">
                <a:latin typeface="Times New Roman" panose="02020603050405020304" pitchFamily="18" charset="0"/>
                <a:cs typeface="Times New Roman" panose="02020603050405020304" pitchFamily="18" charset="0"/>
              </a:rPr>
              <a:t>negligent.</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465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Characteristics Cont.</a:t>
            </a:r>
            <a:endParaRPr lang="en-US" dirty="0">
              <a:solidFill>
                <a:srgbClr val="FF0000"/>
              </a:solidFill>
            </a:endParaRPr>
          </a:p>
        </p:txBody>
      </p:sp>
      <p:sp>
        <p:nvSpPr>
          <p:cNvPr id="3" name="Content Placeholder 2"/>
          <p:cNvSpPr>
            <a:spLocks noGrp="1"/>
          </p:cNvSpPr>
          <p:nvPr>
            <p:ph idx="1"/>
          </p:nvPr>
        </p:nvSpPr>
        <p:spPr>
          <a:xfrm>
            <a:off x="180304" y="1825625"/>
            <a:ext cx="11797048" cy="4910026"/>
          </a:xfrm>
        </p:spPr>
        <p:txBody>
          <a:bodyPr>
            <a:normAutofit/>
          </a:bodyPr>
          <a:lstStyle/>
          <a:p>
            <a:pPr lvl="0" algn="just"/>
            <a:r>
              <a:rPr lang="en-US" sz="3600" b="1" dirty="0">
                <a:latin typeface="Times New Roman" panose="02020603050405020304" pitchFamily="18" charset="0"/>
                <a:cs typeface="Times New Roman" panose="02020603050405020304" pitchFamily="18" charset="0"/>
              </a:rPr>
              <a:t>Consideration</a:t>
            </a:r>
            <a:r>
              <a:rPr lang="en-US" sz="3600" dirty="0">
                <a:latin typeface="Times New Roman" panose="02020603050405020304" pitchFamily="18" charset="0"/>
                <a:cs typeface="Times New Roman" panose="02020603050405020304" pitchFamily="18" charset="0"/>
              </a:rPr>
              <a:t>: Effective communication takes into account the receiver’s background and points of view. </a:t>
            </a:r>
            <a:endParaRPr lang="en-US" sz="3600" dirty="0" smtClean="0">
              <a:latin typeface="Times New Roman" panose="02020603050405020304" pitchFamily="18" charset="0"/>
              <a:cs typeface="Times New Roman" panose="02020603050405020304" pitchFamily="18" charset="0"/>
            </a:endParaRPr>
          </a:p>
          <a:p>
            <a:pPr lvl="0" algn="just"/>
            <a:r>
              <a:rPr lang="en-US" sz="3600" dirty="0" smtClean="0">
                <a:latin typeface="Times New Roman" panose="02020603050405020304" pitchFamily="18" charset="0"/>
                <a:cs typeface="Times New Roman" panose="02020603050405020304" pitchFamily="18" charset="0"/>
              </a:rPr>
              <a:t>Tailoring your message to your audience </a:t>
            </a:r>
            <a:r>
              <a:rPr lang="en-US" sz="3600" dirty="0">
                <a:latin typeface="Times New Roman" panose="02020603050405020304" pitchFamily="18" charset="0"/>
                <a:cs typeface="Times New Roman" panose="02020603050405020304" pitchFamily="18" charset="0"/>
              </a:rPr>
              <a:t>using relevant argumentations </a:t>
            </a:r>
            <a:r>
              <a:rPr lang="en-US" sz="3600" dirty="0" smtClean="0">
                <a:latin typeface="Times New Roman" panose="02020603050405020304" pitchFamily="18" charset="0"/>
                <a:cs typeface="Times New Roman" panose="02020603050405020304" pitchFamily="18" charset="0"/>
              </a:rPr>
              <a:t>and familiar examples makes it easier for them to process the contents</a:t>
            </a:r>
            <a:r>
              <a:rPr lang="en-US" sz="3600" b="1" dirty="0" smtClean="0">
                <a:latin typeface="Times New Roman" panose="02020603050405020304" pitchFamily="18" charset="0"/>
                <a:cs typeface="Times New Roman" panose="02020603050405020304" pitchFamily="18" charset="0"/>
              </a:rPr>
              <a:t>.</a:t>
            </a:r>
            <a:endParaRPr lang="en-US" sz="3600" dirty="0" smtClean="0">
              <a:latin typeface="Times New Roman" panose="02020603050405020304" pitchFamily="18" charset="0"/>
              <a:cs typeface="Times New Roman" panose="02020603050405020304" pitchFamily="18" charset="0"/>
            </a:endParaRPr>
          </a:p>
          <a:p>
            <a:pPr lvl="0" algn="just"/>
            <a:r>
              <a:rPr lang="en-US" sz="3600" dirty="0">
                <a:latin typeface="Times New Roman" panose="02020603050405020304" pitchFamily="18" charset="0"/>
                <a:cs typeface="Times New Roman" panose="02020603050405020304" pitchFamily="18" charset="0"/>
              </a:rPr>
              <a:t>If your message sounds disrespectful, the emotional reaction of the receiver might affect the perception of your message. </a:t>
            </a:r>
          </a:p>
          <a:p>
            <a:pPr algn="just"/>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900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2"/>
          </a:xfrm>
        </p:spPr>
        <p:txBody>
          <a:bodyPr>
            <a:normAutofit fontScale="90000"/>
          </a:bodyPr>
          <a:lstStyle/>
          <a:p>
            <a:endParaRPr lang="en-US" dirty="0"/>
          </a:p>
        </p:txBody>
      </p:sp>
      <p:pic>
        <p:nvPicPr>
          <p:cNvPr id="4" name="Content Placeholder 3" descr="Image result for characteristics of effective communication">
            <a:hlinkClick r:id="rId2" tgtFrame="&quot;_blank&quo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48135" y="1339162"/>
            <a:ext cx="9337183" cy="5061398"/>
          </a:xfrm>
          <a:prstGeom prst="rect">
            <a:avLst/>
          </a:prstGeom>
          <a:noFill/>
          <a:ln>
            <a:noFill/>
          </a:ln>
        </p:spPr>
      </p:pic>
    </p:spTree>
    <p:extLst>
      <p:ext uri="{BB962C8B-B14F-4D97-AF65-F5344CB8AC3E}">
        <p14:creationId xmlns:p14="http://schemas.microsoft.com/office/powerpoint/2010/main" val="340560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Types of Oral Communication</a:t>
            </a:r>
            <a:r>
              <a:rPr lang="en-US" b="1" dirty="0" smtClean="0">
                <a:solidFill>
                  <a:srgbClr val="FF0000"/>
                </a:solidFill>
              </a:rPr>
              <a:t>  </a:t>
            </a:r>
            <a:endParaRPr lang="en-US" dirty="0">
              <a:solidFill>
                <a:srgbClr val="FF0000"/>
              </a:solidFill>
            </a:endParaRPr>
          </a:p>
        </p:txBody>
      </p:sp>
      <p:sp>
        <p:nvSpPr>
          <p:cNvPr id="3" name="Content Placeholder 2"/>
          <p:cNvSpPr>
            <a:spLocks noGrp="1"/>
          </p:cNvSpPr>
          <p:nvPr>
            <p:ph idx="1"/>
          </p:nvPr>
        </p:nvSpPr>
        <p:spPr/>
        <p:txBody>
          <a:bodyPr/>
          <a:lstStyle/>
          <a:p>
            <a:pPr lvl="0"/>
            <a:r>
              <a:rPr lang="en-US" sz="3200" b="1" dirty="0" smtClean="0">
                <a:latin typeface="Times New Roman" panose="02020603050405020304" pitchFamily="18" charset="0"/>
                <a:cs typeface="Times New Roman" panose="02020603050405020304" pitchFamily="18" charset="0"/>
              </a:rPr>
              <a:t>Interactive</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(face-to-face conversation</a:t>
            </a:r>
            <a:r>
              <a:rPr lang="en-US" sz="3200" dirty="0" smtClean="0">
                <a:latin typeface="Times New Roman" panose="02020603050405020304" pitchFamily="18" charset="0"/>
                <a:cs typeface="Times New Roman" panose="02020603050405020304" pitchFamily="18" charset="0"/>
              </a:rPr>
              <a:t>, interview, </a:t>
            </a:r>
            <a:r>
              <a:rPr lang="en-US" sz="3200" dirty="0">
                <a:latin typeface="Times New Roman" panose="02020603050405020304" pitchFamily="18" charset="0"/>
                <a:cs typeface="Times New Roman" panose="02020603050405020304" pitchFamily="18" charset="0"/>
              </a:rPr>
              <a:t>phone calls – chance to ask for clarification, request) </a:t>
            </a:r>
          </a:p>
          <a:p>
            <a:pPr lvl="0"/>
            <a:r>
              <a:rPr lang="en-US" sz="3200" b="1" dirty="0">
                <a:latin typeface="Times New Roman" panose="02020603050405020304" pitchFamily="18" charset="0"/>
                <a:cs typeface="Times New Roman" panose="02020603050405020304" pitchFamily="18" charset="0"/>
              </a:rPr>
              <a:t>Partially interactive </a:t>
            </a:r>
            <a:r>
              <a:rPr lang="en-US" sz="3200" dirty="0">
                <a:latin typeface="Times New Roman" panose="02020603050405020304" pitchFamily="18" charset="0"/>
                <a:cs typeface="Times New Roman" panose="02020603050405020304" pitchFamily="18" charset="0"/>
              </a:rPr>
              <a:t>– (giving speech or presentation, </a:t>
            </a:r>
            <a:r>
              <a:rPr lang="en-US" sz="3200" dirty="0" smtClean="0">
                <a:latin typeface="Times New Roman" panose="02020603050405020304" pitchFamily="18" charset="0"/>
                <a:cs typeface="Times New Roman" panose="02020603050405020304" pitchFamily="18" charset="0"/>
              </a:rPr>
              <a:t>  check </a:t>
            </a:r>
            <a:r>
              <a:rPr lang="en-US" sz="3200" dirty="0">
                <a:latin typeface="Times New Roman" panose="02020603050405020304" pitchFamily="18" charset="0"/>
                <a:cs typeface="Times New Roman" panose="02020603050405020304" pitchFamily="18" charset="0"/>
              </a:rPr>
              <a:t>comprehension from audience’s faces)</a:t>
            </a:r>
          </a:p>
          <a:p>
            <a:pPr lvl="0"/>
            <a:r>
              <a:rPr lang="en-US" sz="3200" b="1" dirty="0">
                <a:latin typeface="Times New Roman" panose="02020603050405020304" pitchFamily="18" charset="0"/>
                <a:cs typeface="Times New Roman" panose="02020603050405020304" pitchFamily="18" charset="0"/>
              </a:rPr>
              <a:t>Non-interactive</a:t>
            </a:r>
            <a:r>
              <a:rPr lang="en-US" sz="3200" dirty="0">
                <a:latin typeface="Times New Roman" panose="02020603050405020304" pitchFamily="18" charset="0"/>
                <a:cs typeface="Times New Roman" panose="02020603050405020304" pitchFamily="18" charset="0"/>
              </a:rPr>
              <a:t> (recording, performing in a play, singing, reciting a poem</a:t>
            </a:r>
            <a:r>
              <a:rPr lang="en-US" dirty="0"/>
              <a:t>)</a:t>
            </a:r>
          </a:p>
        </p:txBody>
      </p:sp>
    </p:spTree>
    <p:extLst>
      <p:ext uri="{BB962C8B-B14F-4D97-AF65-F5344CB8AC3E}">
        <p14:creationId xmlns:p14="http://schemas.microsoft.com/office/powerpoint/2010/main" val="3533604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rPr>
              <a:t>Examples of oral communication </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7500" lnSpcReduction="20000"/>
          </a:bodyPr>
          <a:lstStyle/>
          <a:p>
            <a:r>
              <a:rPr lang="en-US" dirty="0" smtClean="0">
                <a:solidFill>
                  <a:srgbClr val="FF0000"/>
                </a:solidFill>
              </a:rPr>
              <a:t>Stage fright </a:t>
            </a:r>
          </a:p>
          <a:p>
            <a:r>
              <a:rPr lang="en-US" sz="3000" dirty="0" smtClean="0">
                <a:latin typeface="Times New Roman" panose="02020603050405020304" pitchFamily="18" charset="0"/>
                <a:cs typeface="Times New Roman" panose="02020603050405020304" pitchFamily="18" charset="0"/>
              </a:rPr>
              <a:t>Vote of thanks</a:t>
            </a:r>
          </a:p>
          <a:p>
            <a:r>
              <a:rPr lang="en-US" sz="3000" dirty="0" smtClean="0">
                <a:latin typeface="Times New Roman" panose="02020603050405020304" pitchFamily="18" charset="0"/>
                <a:cs typeface="Times New Roman" panose="02020603050405020304" pitchFamily="18" charset="0"/>
              </a:rPr>
              <a:t>Introduction of chair person</a:t>
            </a:r>
          </a:p>
          <a:p>
            <a:r>
              <a:rPr lang="en-US" sz="3000" dirty="0" smtClean="0">
                <a:latin typeface="Times New Roman" panose="02020603050405020304" pitchFamily="18" charset="0"/>
                <a:cs typeface="Times New Roman" panose="02020603050405020304" pitchFamily="18" charset="0"/>
              </a:rPr>
              <a:t>Chair person’s remarks</a:t>
            </a:r>
          </a:p>
          <a:p>
            <a:r>
              <a:rPr lang="en-US" sz="3000" dirty="0" smtClean="0">
                <a:latin typeface="Times New Roman" panose="02020603050405020304" pitchFamily="18" charset="0"/>
                <a:cs typeface="Times New Roman" panose="02020603050405020304" pitchFamily="18" charset="0"/>
              </a:rPr>
              <a:t>Proposal of toast</a:t>
            </a:r>
          </a:p>
          <a:p>
            <a:r>
              <a:rPr lang="en-US" sz="3000" dirty="0" smtClean="0">
                <a:latin typeface="Times New Roman" panose="02020603050405020304" pitchFamily="18" charset="0"/>
                <a:cs typeface="Times New Roman" panose="02020603050405020304" pitchFamily="18" charset="0"/>
              </a:rPr>
              <a:t>Welcome address</a:t>
            </a:r>
          </a:p>
          <a:p>
            <a:r>
              <a:rPr lang="en-US" sz="3000" dirty="0" smtClean="0">
                <a:latin typeface="Times New Roman" panose="02020603050405020304" pitchFamily="18" charset="0"/>
                <a:cs typeface="Times New Roman" panose="02020603050405020304" pitchFamily="18" charset="0"/>
              </a:rPr>
              <a:t>Telephone conversation </a:t>
            </a:r>
          </a:p>
          <a:p>
            <a:r>
              <a:rPr lang="en-US" sz="3000" dirty="0" smtClean="0">
                <a:latin typeface="Times New Roman" panose="02020603050405020304" pitchFamily="18" charset="0"/>
                <a:cs typeface="Times New Roman" panose="02020603050405020304" pitchFamily="18" charset="0"/>
              </a:rPr>
              <a:t>Interview</a:t>
            </a:r>
          </a:p>
          <a:p>
            <a:r>
              <a:rPr lang="en-US" sz="3000" dirty="0" smtClean="0">
                <a:latin typeface="Times New Roman" panose="02020603050405020304" pitchFamily="18" charset="0"/>
                <a:cs typeface="Times New Roman" panose="02020603050405020304" pitchFamily="18" charset="0"/>
              </a:rPr>
              <a:t>Class presentation </a:t>
            </a:r>
          </a:p>
          <a:p>
            <a:r>
              <a:rPr lang="en-US" sz="3000" dirty="0" smtClean="0">
                <a:latin typeface="Times New Roman" panose="02020603050405020304" pitchFamily="18" charset="0"/>
                <a:cs typeface="Times New Roman" panose="02020603050405020304" pitchFamily="18" charset="0"/>
              </a:rPr>
              <a:t>Public speech </a:t>
            </a:r>
          </a:p>
          <a:p>
            <a:r>
              <a:rPr lang="en-US" sz="3000" dirty="0" smtClean="0">
                <a:latin typeface="Times New Roman" panose="02020603050405020304" pitchFamily="18" charset="0"/>
                <a:cs typeface="Times New Roman" panose="02020603050405020304" pitchFamily="18" charset="0"/>
              </a:rPr>
              <a:t>Debate </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458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168" y="100205"/>
            <a:ext cx="10515600" cy="1325563"/>
          </a:xfrm>
        </p:spPr>
        <p:txBody>
          <a:bodyPr/>
          <a:lstStyle/>
          <a:p>
            <a:pPr algn="ctr"/>
            <a:r>
              <a:rPr lang="en-US" b="1" dirty="0" smtClean="0">
                <a:solidFill>
                  <a:srgbClr val="FF0000"/>
                </a:solidFill>
                <a:effectLst>
                  <a:outerShdw blurRad="38100" dist="38100" dir="2700000" algn="tl">
                    <a:srgbClr val="000000">
                      <a:alpha val="43137"/>
                    </a:srgbClr>
                  </a:outerShdw>
                </a:effectLst>
              </a:rPr>
              <a:t>Public Speaking: Stage Fright </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58923" y="1825625"/>
            <a:ext cx="11400090" cy="4763182"/>
          </a:xfrm>
        </p:spPr>
        <p:txBody>
          <a:bodyPr>
            <a:normAutofit/>
          </a:bodyPr>
          <a:lstStyle/>
          <a:p>
            <a:pPr algn="just"/>
            <a:r>
              <a:rPr lang="en-US" dirty="0" smtClean="0"/>
              <a:t> </a:t>
            </a:r>
            <a:r>
              <a:rPr lang="en-US" dirty="0"/>
              <a:t>T</a:t>
            </a:r>
            <a:r>
              <a:rPr lang="en-US" dirty="0" smtClean="0"/>
              <a:t>he </a:t>
            </a:r>
            <a:r>
              <a:rPr lang="en-US" dirty="0"/>
              <a:t>term “public speaking” no longer refers to just talking in front of a physical audience. It can also mean presenting to a virtual audience through online events, meetings, conferences</a:t>
            </a:r>
            <a:r>
              <a:rPr lang="en-US" dirty="0" smtClean="0"/>
              <a:t>.</a:t>
            </a:r>
          </a:p>
          <a:p>
            <a:pPr algn="just"/>
            <a:endParaRPr lang="en-US" dirty="0"/>
          </a:p>
          <a:p>
            <a:pPr algn="just"/>
            <a:r>
              <a:rPr lang="en-US" dirty="0" smtClean="0"/>
              <a:t>“</a:t>
            </a:r>
            <a:r>
              <a:rPr lang="en-US" i="1" dirty="0" smtClean="0">
                <a:solidFill>
                  <a:srgbClr val="FF0000"/>
                </a:solidFill>
              </a:rPr>
              <a:t>I </a:t>
            </a:r>
            <a:r>
              <a:rPr lang="en-US" i="1" dirty="0">
                <a:solidFill>
                  <a:srgbClr val="FF0000"/>
                </a:solidFill>
              </a:rPr>
              <a:t>hate speaking in front of large groups of people, yet I love picturing the standing ovation after delivering a great </a:t>
            </a:r>
            <a:r>
              <a:rPr lang="en-US" i="1" dirty="0" smtClean="0">
                <a:solidFill>
                  <a:srgbClr val="FF0000"/>
                </a:solidFill>
              </a:rPr>
              <a:t>speech” </a:t>
            </a:r>
            <a:r>
              <a:rPr lang="en-US" dirty="0" smtClean="0"/>
              <a:t>(</a:t>
            </a:r>
            <a:r>
              <a:rPr lang="en-US" dirty="0"/>
              <a:t>Daniel </a:t>
            </a:r>
            <a:r>
              <a:rPr lang="en-US" dirty="0" err="1" smtClean="0"/>
              <a:t>Waas</a:t>
            </a:r>
            <a:r>
              <a:rPr lang="en-US" dirty="0" smtClean="0"/>
              <a:t>)</a:t>
            </a:r>
            <a:endParaRPr lang="en-US" dirty="0"/>
          </a:p>
          <a:p>
            <a:pPr algn="just"/>
            <a:r>
              <a:rPr lang="en-US" dirty="0" smtClean="0"/>
              <a:t> </a:t>
            </a:r>
            <a:r>
              <a:rPr lang="en-US" dirty="0"/>
              <a:t>I</a:t>
            </a:r>
            <a:r>
              <a:rPr lang="en-US" dirty="0" smtClean="0"/>
              <a:t>f </a:t>
            </a:r>
            <a:r>
              <a:rPr lang="en-US" dirty="0"/>
              <a:t>you’ve ever seen a documentary about people with phobias, they’re always told </a:t>
            </a:r>
            <a:r>
              <a:rPr lang="en-US" dirty="0">
                <a:solidFill>
                  <a:srgbClr val="FF0000"/>
                </a:solidFill>
              </a:rPr>
              <a:t>to face their fears</a:t>
            </a:r>
            <a:r>
              <a:rPr lang="en-US" dirty="0"/>
              <a:t>. So after trying to think of anything other than doing just that, I challenged myself to go and speak at large events in order to overcome my fear of public speaking</a:t>
            </a:r>
            <a:r>
              <a:rPr lang="en-US" dirty="0" smtClean="0"/>
              <a:t>.</a:t>
            </a:r>
            <a:r>
              <a:rPr lang="en-US" dirty="0"/>
              <a:t> (Daniel </a:t>
            </a:r>
            <a:r>
              <a:rPr lang="en-US" dirty="0" err="1"/>
              <a:t>Waas</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411247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5280"/>
            <a:ext cx="10515600" cy="1153682"/>
          </a:xfrm>
        </p:spPr>
        <p:txBody>
          <a:bodyPr>
            <a:normAutofit fontScale="90000"/>
          </a:bodyPr>
          <a:lstStyle/>
          <a:p>
            <a:r>
              <a:rPr lang="en-US" dirty="0" smtClean="0"/>
              <a:t> </a:t>
            </a:r>
            <a:br>
              <a:rPr lang="en-US" dirty="0" smtClean="0"/>
            </a:br>
            <a:r>
              <a:rPr lang="en-US" sz="3600" b="1" dirty="0" smtClean="0">
                <a:solidFill>
                  <a:srgbClr val="FF0000"/>
                </a:solidFill>
                <a:effectLst>
                  <a:outerShdw blurRad="38100" dist="38100" dir="2700000" algn="tl">
                    <a:srgbClr val="000000">
                      <a:alpha val="43137"/>
                    </a:srgbClr>
                  </a:outerShdw>
                </a:effectLst>
              </a:rPr>
              <a:t>COMMON </a:t>
            </a:r>
            <a:r>
              <a:rPr lang="en-US" sz="3600" b="1" dirty="0">
                <a:solidFill>
                  <a:srgbClr val="FF0000"/>
                </a:solidFill>
                <a:effectLst>
                  <a:outerShdw blurRad="38100" dist="38100" dir="2700000" algn="tl">
                    <a:srgbClr val="000000">
                      <a:alpha val="43137"/>
                    </a:srgbClr>
                  </a:outerShdw>
                </a:effectLst>
              </a:rPr>
              <a:t>FEARS WHEN IT COMES TO PUBLIC </a:t>
            </a:r>
            <a:r>
              <a:rPr lang="en-US" sz="3600" b="1" dirty="0" smtClean="0">
                <a:solidFill>
                  <a:srgbClr val="FF0000"/>
                </a:solidFill>
                <a:effectLst>
                  <a:outerShdw blurRad="38100" dist="38100" dir="2700000" algn="tl">
                    <a:srgbClr val="000000">
                      <a:alpha val="43137"/>
                    </a:srgbClr>
                  </a:outerShdw>
                </a:effectLst>
              </a:rPr>
              <a:t>SPEAKING</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smtClean="0"/>
              <a:t>Looking </a:t>
            </a:r>
            <a:r>
              <a:rPr lang="en-US" dirty="0"/>
              <a:t>like a fool </a:t>
            </a:r>
          </a:p>
          <a:p>
            <a:pPr lvl="0"/>
            <a:r>
              <a:rPr lang="en-US" dirty="0"/>
              <a:t>Boring the audience </a:t>
            </a:r>
          </a:p>
          <a:p>
            <a:pPr lvl="0"/>
            <a:r>
              <a:rPr lang="en-US" dirty="0"/>
              <a:t>Being lost for words </a:t>
            </a:r>
          </a:p>
          <a:p>
            <a:pPr lvl="0"/>
            <a:r>
              <a:rPr lang="en-US" dirty="0"/>
              <a:t>People noticing your nervousness</a:t>
            </a:r>
          </a:p>
          <a:p>
            <a:pPr lvl="0"/>
            <a:r>
              <a:rPr lang="en-US" dirty="0"/>
              <a:t>People hating the presentation or, worse, getting up to leave</a:t>
            </a:r>
          </a:p>
          <a:p>
            <a:endParaRPr lang="en-US" dirty="0"/>
          </a:p>
        </p:txBody>
      </p:sp>
    </p:spTree>
    <p:extLst>
      <p:ext uri="{BB962C8B-B14F-4D97-AF65-F5344CB8AC3E}">
        <p14:creationId xmlns:p14="http://schemas.microsoft.com/office/powerpoint/2010/main" val="225297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rPr>
              <a:t>  Stage fright(</a:t>
            </a:r>
            <a:r>
              <a:rPr lang="en-US" sz="3200" b="1" dirty="0" err="1" smtClean="0">
                <a:solidFill>
                  <a:srgbClr val="FF0000"/>
                </a:solidFill>
                <a:effectLst>
                  <a:outerShdw blurRad="38100" dist="38100" dir="2700000" algn="tl">
                    <a:srgbClr val="000000">
                      <a:alpha val="43137"/>
                    </a:srgbClr>
                  </a:outerShdw>
                </a:effectLst>
              </a:rPr>
              <a:t>Glossophobia</a:t>
            </a:r>
            <a:r>
              <a:rPr lang="en-US" sz="3200" dirty="0" smtClean="0">
                <a:solidFill>
                  <a:srgbClr val="FF0000"/>
                </a:solidFill>
              </a:rPr>
              <a:t>)</a:t>
            </a:r>
            <a:r>
              <a:rPr lang="en-US" b="1" dirty="0" smtClean="0">
                <a:solidFill>
                  <a:srgbClr val="FF0000"/>
                </a:solidFill>
                <a:effectLst>
                  <a:outerShdw blurRad="38100" dist="38100" dir="2700000" algn="tl">
                    <a:srgbClr val="000000">
                      <a:alpha val="43137"/>
                    </a:srgbClr>
                  </a:outerShdw>
                </a:effectLst>
              </a:rPr>
              <a:t> : What  is it ?</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825625"/>
            <a:ext cx="11797048" cy="4819874"/>
          </a:xfrm>
        </p:spPr>
        <p:txBody>
          <a:bodyPr>
            <a:normAutofit lnSpcReduction="10000"/>
          </a:bodyPr>
          <a:lstStyle/>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tage Fright or Performance Anxiety is a state of fear or shyness  which occurs when an individual is faced with the requirement of performing in front of and audience (either directly or through a screen in front a camera).</a:t>
            </a:r>
          </a:p>
          <a:p>
            <a:r>
              <a:rPr lang="en-US" dirty="0" smtClean="0">
                <a:latin typeface="Times New Roman" panose="02020603050405020304" pitchFamily="18" charset="0"/>
                <a:cs typeface="Times New Roman" panose="02020603050405020304" pitchFamily="18" charset="0"/>
              </a:rPr>
              <a:t>Stage fright is a fear to perform publicly.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is group of disorders affecting individuals in a range of endeavours, such as public speaking, sports, performing arts in dancing, acting, and music making.</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Stage fright can </a:t>
            </a:r>
            <a:r>
              <a:rPr lang="en-US" dirty="0">
                <a:latin typeface="Times New Roman" panose="02020603050405020304" pitchFamily="18" charset="0"/>
                <a:cs typeface="Times New Roman" panose="02020603050405020304" pitchFamily="18" charset="0"/>
              </a:rPr>
              <a:t>affect</a:t>
            </a:r>
            <a:r>
              <a:rPr lang="en-US" dirty="0" smtClean="0">
                <a:latin typeface="Times New Roman" panose="02020603050405020304" pitchFamily="18" charset="0"/>
                <a:cs typeface="Times New Roman" panose="02020603050405020304" pitchFamily="18" charset="0"/>
              </a:rPr>
              <a:t> not only public speakers but all kinds of people who have to appear in front of an audience- musicians, dancers, politicians, or athletes etc.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913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rPr>
              <a:t>Signs/Symptoms of Stage Fright</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smtClean="0"/>
              <a:t>Symptoms </a:t>
            </a:r>
            <a:r>
              <a:rPr lang="en-US" dirty="0" smtClean="0"/>
              <a:t>of stage fright can occur at different levels:</a:t>
            </a:r>
          </a:p>
          <a:p>
            <a:r>
              <a:rPr lang="en-US" b="1" dirty="0" smtClean="0"/>
              <a:t>Psychological</a:t>
            </a:r>
            <a:r>
              <a:rPr lang="en-US" dirty="0" smtClean="0"/>
              <a:t> – Sweating, altered heart rate, headache, upset stomach, chills, nausea</a:t>
            </a:r>
          </a:p>
          <a:p>
            <a:r>
              <a:rPr lang="en-US" b="1" dirty="0" smtClean="0"/>
              <a:t>Cognitive-</a:t>
            </a:r>
            <a:r>
              <a:rPr lang="en-US" dirty="0" smtClean="0"/>
              <a:t> congestion and mental confusion, fear of failure and ridicule.</a:t>
            </a:r>
          </a:p>
          <a:p>
            <a:r>
              <a:rPr lang="en-US" b="1" dirty="0" err="1" smtClean="0"/>
              <a:t>Behavioural</a:t>
            </a:r>
            <a:r>
              <a:rPr lang="en-US" b="1" dirty="0" smtClean="0"/>
              <a:t>-</a:t>
            </a:r>
            <a:r>
              <a:rPr lang="en-US" dirty="0" smtClean="0"/>
              <a:t> Urge to escape from the situation, stuttering, frequent and long silence. </a:t>
            </a:r>
            <a:endParaRPr lang="en-US" dirty="0"/>
          </a:p>
        </p:txBody>
      </p:sp>
    </p:spTree>
    <p:extLst>
      <p:ext uri="{BB962C8B-B14F-4D97-AF65-F5344CB8AC3E}">
        <p14:creationId xmlns:p14="http://schemas.microsoft.com/office/powerpoint/2010/main" val="326454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rPr>
              <a:t>Controlling Stage Fright </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73487" y="1825624"/>
            <a:ext cx="11694017" cy="4845631"/>
          </a:xfrm>
        </p:spPr>
        <p:txBody>
          <a:bodyPr>
            <a:normAutofit fontScale="92500"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Try not to obsess about being perfect (No one is perfect) </a:t>
            </a: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Know your material- </a:t>
            </a:r>
            <a:r>
              <a:rPr lang="en-US" dirty="0">
                <a:latin typeface="Times New Roman" panose="02020603050405020304" pitchFamily="18" charset="0"/>
                <a:cs typeface="Times New Roman" panose="02020603050405020304" pitchFamily="18" charset="0"/>
              </a:rPr>
              <a:t>Choose a topic that you are really passionate about or familiar with. Make sure you know all about the topic by reading around it to be confident that the information is all accurate</a:t>
            </a:r>
            <a:r>
              <a:rPr lang="en-US" dirty="0" smtClean="0">
                <a:latin typeface="Times New Roman" panose="02020603050405020304" pitchFamily="18" charset="0"/>
                <a:cs typeface="Times New Roman" panose="02020603050405020304" pitchFamily="18" charset="0"/>
              </a:rPr>
              <a:t>.</a:t>
            </a:r>
          </a:p>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Prepare Your Environment In Advance So You Can Concentrate On Delivery </a:t>
            </a:r>
          </a:p>
          <a:p>
            <a:pPr marL="0" indent="0">
              <a:buNone/>
            </a:pPr>
            <a:r>
              <a:rPr lang="en-US" dirty="0" smtClean="0">
                <a:latin typeface="Times New Roman" panose="02020603050405020304" pitchFamily="18" charset="0"/>
                <a:cs typeface="Times New Roman" panose="02020603050405020304" pitchFamily="18" charset="0"/>
              </a:rPr>
              <a:t> Laptop/tablet, microphone ,projector or display, presentation clicker, lectern power socket to plug in your laptop</a:t>
            </a:r>
          </a:p>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Practise some more- </a:t>
            </a:r>
            <a:r>
              <a:rPr lang="en-US" dirty="0" smtClean="0">
                <a:latin typeface="Times New Roman" panose="02020603050405020304" pitchFamily="18" charset="0"/>
                <a:cs typeface="Times New Roman" panose="02020603050405020304" pitchFamily="18" charset="0"/>
              </a:rPr>
              <a:t>Regular Practise creates familiarity and bring comfort. </a:t>
            </a:r>
          </a:p>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Watch yourself- </a:t>
            </a:r>
            <a:r>
              <a:rPr lang="en-US" dirty="0" smtClean="0">
                <a:latin typeface="Times New Roman" panose="02020603050405020304" pitchFamily="18" charset="0"/>
                <a:cs typeface="Times New Roman" panose="02020603050405020304" pitchFamily="18" charset="0"/>
              </a:rPr>
              <a:t>It is  a good to practise in private( in front of a mirror or in a quiet room  and watch yourself perform. Record performance and analyze your onstage movement.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37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rPr>
              <a:t>Oral communication </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0" y="1298087"/>
            <a:ext cx="10515600" cy="4351338"/>
          </a:xfrm>
        </p:spPr>
        <p:txBody>
          <a:bodyPr/>
          <a:lstStyle/>
          <a:p>
            <a:pPr marL="0" lvl="0" indent="0" algn="ctr">
              <a:buNone/>
            </a:pPr>
            <a:r>
              <a:rPr lang="en-GB" sz="2400" b="1" dirty="0">
                <a:solidFill>
                  <a:prstClr val="black"/>
                </a:solidFill>
              </a:rPr>
              <a:t>Department of English</a:t>
            </a:r>
          </a:p>
          <a:p>
            <a:pPr marL="0" lvl="0" indent="0" algn="ctr">
              <a:buNone/>
            </a:pPr>
            <a:r>
              <a:rPr lang="en-GB" sz="2400" b="1" dirty="0">
                <a:solidFill>
                  <a:prstClr val="black"/>
                </a:solidFill>
              </a:rPr>
              <a:t>Faculty of Social Sciences</a:t>
            </a:r>
          </a:p>
          <a:p>
            <a:pPr marL="0" lvl="0" indent="0" algn="ctr">
              <a:buNone/>
            </a:pPr>
            <a:r>
              <a:rPr lang="en-GB" sz="2400" b="1" dirty="0">
                <a:solidFill>
                  <a:prstClr val="black"/>
                </a:solidFill>
              </a:rPr>
              <a:t>College of Humanities and Social Sciences</a:t>
            </a:r>
          </a:p>
          <a:p>
            <a:pPr marL="0" lvl="0" indent="0" algn="ctr">
              <a:buNone/>
            </a:pPr>
            <a:r>
              <a:rPr lang="en-GB" sz="2400" b="1" dirty="0">
                <a:solidFill>
                  <a:prstClr val="black"/>
                </a:solidFill>
              </a:rPr>
              <a:t>Kwame Nkrumah University of Science and </a:t>
            </a:r>
            <a:r>
              <a:rPr lang="en-GB" sz="2400" b="1" dirty="0" smtClean="0">
                <a:solidFill>
                  <a:prstClr val="black"/>
                </a:solidFill>
              </a:rPr>
              <a:t>Technology</a:t>
            </a:r>
          </a:p>
          <a:p>
            <a:pPr marL="0" indent="0" algn="ctr">
              <a:buNone/>
            </a:pPr>
            <a:r>
              <a:rPr lang="en-GB" sz="2400" dirty="0" smtClean="0">
                <a:solidFill>
                  <a:prstClr val="black"/>
                </a:solidFill>
                <a:effectLst>
                  <a:outerShdw blurRad="38100" dist="38100" dir="2700000" algn="tl">
                    <a:srgbClr val="000000">
                      <a:alpha val="43137"/>
                    </a:srgbClr>
                  </a:outerShdw>
                </a:effectLst>
              </a:rPr>
              <a:t>Stage fright </a:t>
            </a:r>
          </a:p>
          <a:p>
            <a:pPr marL="0" indent="0" algn="ctr">
              <a:buNone/>
            </a:pPr>
            <a:r>
              <a:rPr lang="en-GB" sz="2400" dirty="0" smtClean="0">
                <a:solidFill>
                  <a:prstClr val="black"/>
                </a:solidFill>
                <a:effectLst>
                  <a:outerShdw blurRad="38100" dist="38100" dir="2700000" algn="tl">
                    <a:srgbClr val="000000">
                      <a:alpha val="43137"/>
                    </a:srgbClr>
                  </a:outerShdw>
                </a:effectLst>
              </a:rPr>
              <a:t>Chairperson’s remarks</a:t>
            </a:r>
          </a:p>
          <a:p>
            <a:pPr marL="0" indent="0" algn="ctr">
              <a:buNone/>
            </a:pPr>
            <a:r>
              <a:rPr lang="en-GB" sz="2400" dirty="0" smtClean="0">
                <a:solidFill>
                  <a:prstClr val="black"/>
                </a:solidFill>
                <a:effectLst>
                  <a:outerShdw blurRad="38100" dist="38100" dir="2700000" algn="tl">
                    <a:srgbClr val="000000">
                      <a:alpha val="43137"/>
                    </a:srgbClr>
                  </a:outerShdw>
                </a:effectLst>
              </a:rPr>
              <a:t>Vote of Thanks</a:t>
            </a:r>
          </a:p>
          <a:p>
            <a:pPr marL="0" indent="0" algn="ctr">
              <a:buNone/>
            </a:pPr>
            <a:r>
              <a:rPr lang="en-GB" sz="2400" dirty="0" smtClean="0">
                <a:solidFill>
                  <a:prstClr val="black"/>
                </a:solidFill>
                <a:effectLst>
                  <a:outerShdw blurRad="38100" dist="38100" dir="2700000" algn="tl">
                    <a:srgbClr val="000000">
                      <a:alpha val="43137"/>
                    </a:srgbClr>
                  </a:outerShdw>
                </a:effectLst>
              </a:rPr>
              <a:t>Proposal of Toast</a:t>
            </a:r>
          </a:p>
          <a:p>
            <a:pPr marL="0" indent="0" algn="ctr">
              <a:buNone/>
            </a:pPr>
            <a:r>
              <a:rPr lang="en-GB" sz="2400" dirty="0" smtClean="0">
                <a:solidFill>
                  <a:prstClr val="black"/>
                </a:solidFill>
                <a:effectLst>
                  <a:outerShdw blurRad="38100" dist="38100" dir="2700000" algn="tl">
                    <a:srgbClr val="000000">
                      <a:alpha val="43137"/>
                    </a:srgbClr>
                  </a:outerShdw>
                </a:effectLst>
              </a:rPr>
              <a:t>Interview </a:t>
            </a:r>
            <a:endParaRPr lang="en-GB" sz="2400" dirty="0">
              <a:solidFill>
                <a:prstClr val="black"/>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21807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effectLst>
                  <a:outerShdw blurRad="38100" dist="38100" dir="2700000" algn="tl">
                    <a:srgbClr val="000000">
                      <a:alpha val="43137"/>
                    </a:srgbClr>
                  </a:outerShdw>
                </a:effectLst>
              </a:rPr>
              <a:t>Controlling Stage Fright </a:t>
            </a:r>
            <a:r>
              <a:rPr lang="en-US" b="1" dirty="0" smtClean="0">
                <a:solidFill>
                  <a:srgbClr val="FF0000"/>
                </a:solidFill>
                <a:effectLst>
                  <a:outerShdw blurRad="38100" dist="38100" dir="2700000" algn="tl">
                    <a:srgbClr val="000000">
                      <a:alpha val="43137"/>
                    </a:srgbClr>
                  </a:outerShdw>
                </a:effectLst>
              </a:rPr>
              <a:t>Cont.</a:t>
            </a:r>
            <a:endParaRPr lang="en-US" dirty="0">
              <a:solidFill>
                <a:srgbClr val="FF0000"/>
              </a:solidFill>
            </a:endParaRPr>
          </a:p>
        </p:txBody>
      </p:sp>
      <p:sp>
        <p:nvSpPr>
          <p:cNvPr id="3" name="Content Placeholder 2"/>
          <p:cNvSpPr>
            <a:spLocks noGrp="1"/>
          </p:cNvSpPr>
          <p:nvPr>
            <p:ph idx="1"/>
          </p:nvPr>
        </p:nvSpPr>
        <p:spPr>
          <a:xfrm>
            <a:off x="-1" y="1825625"/>
            <a:ext cx="11719775" cy="4858510"/>
          </a:xfrm>
        </p:spPr>
        <p:txBody>
          <a:bodyPr>
            <a:normAutofit lnSpcReduction="10000"/>
          </a:bodyPr>
          <a:lstStyle/>
          <a:p>
            <a:pPr algn="just"/>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Prepare Notes- </a:t>
            </a:r>
            <a:r>
              <a:rPr lang="en-US" dirty="0">
                <a:latin typeface="Times New Roman" panose="02020603050405020304" pitchFamily="18" charset="0"/>
                <a:cs typeface="Times New Roman" panose="02020603050405020304" pitchFamily="18" charset="0"/>
              </a:rPr>
              <a:t>If you are allowed, type up your notes or write them out to have an easy-to-see notes with you. If you freeze up and forget some information, you will have a solid safety net that you know you depend on.</a:t>
            </a:r>
          </a:p>
          <a:p>
            <a:pPr algn="just"/>
            <a:r>
              <a:rPr lang="en-US" dirty="0">
                <a:latin typeface="Times New Roman" panose="02020603050405020304" pitchFamily="18" charset="0"/>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Bring something to hold onto-</a:t>
            </a:r>
            <a:r>
              <a:rPr lang="en-US" dirty="0">
                <a:latin typeface="Times New Roman" panose="02020603050405020304" pitchFamily="18" charset="0"/>
                <a:cs typeface="Times New Roman" panose="02020603050405020304" pitchFamily="18" charset="0"/>
              </a:rPr>
              <a:t> Most people fidget when they are nervous so bring  that you can channel your anxiety towards. If you do not have </a:t>
            </a: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podium to stand behind, try to find a clipboard, notebook, or a stack  of papers.  </a:t>
            </a:r>
            <a:endParaRPr lang="en-US" b="1" dirty="0">
              <a:effectLst>
                <a:outerShdw blurRad="38100" dist="38100" dir="2700000" algn="tl">
                  <a:srgbClr val="000000">
                    <a:alpha val="43137"/>
                  </a:srgbClr>
                </a:outerShdw>
              </a:effectLst>
            </a:endParaRPr>
          </a:p>
          <a:p>
            <a:pPr algn="just"/>
            <a:r>
              <a:rPr lang="en-US" b="1" dirty="0" smtClean="0">
                <a:effectLst>
                  <a:outerShdw blurRad="38100" dist="38100" dir="2700000" algn="tl">
                    <a:srgbClr val="000000">
                      <a:alpha val="43137"/>
                    </a:srgbClr>
                  </a:outerShdw>
                </a:effectLst>
              </a:rPr>
              <a:t>Learn from others- </a:t>
            </a:r>
            <a:r>
              <a:rPr lang="en-US" dirty="0" smtClean="0"/>
              <a:t>Observe top performers to decide what is about the way to perform (their movement, body language, how they interact with the audience etc. Observing top performers with great stage presence inspires and helps you develop your own onstage persona.</a:t>
            </a:r>
          </a:p>
          <a:p>
            <a:pPr algn="just"/>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 not hurry through it-</a:t>
            </a:r>
            <a:r>
              <a:rPr lang="en-US" dirty="0">
                <a:latin typeface="Times New Roman" panose="02020603050405020304" pitchFamily="18" charset="0"/>
                <a:cs typeface="Times New Roman" panose="02020603050405020304" pitchFamily="18" charset="0"/>
              </a:rPr>
              <a:t>. Speaking quickly is associated with hurried breaths with fear and panic.  </a:t>
            </a:r>
          </a:p>
          <a:p>
            <a:pPr algn="just"/>
            <a:endParaRPr lang="en-US" dirty="0" smtClean="0"/>
          </a:p>
        </p:txBody>
      </p:sp>
    </p:spTree>
    <p:extLst>
      <p:ext uri="{BB962C8B-B14F-4D97-AF65-F5344CB8AC3E}">
        <p14:creationId xmlns:p14="http://schemas.microsoft.com/office/powerpoint/2010/main" val="1666200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Chairperson’s Remarks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anose="02020603050405020304" pitchFamily="18" charset="0"/>
                <a:cs typeface="Times New Roman" panose="02020603050405020304" pitchFamily="18" charset="0"/>
              </a:rPr>
              <a:t>Chairperson’s remarks come after they have introduced and after the main programme.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 the first marks, the chairperson has to: </a:t>
            </a:r>
          </a:p>
          <a:p>
            <a:pPr algn="just"/>
            <a:r>
              <a:rPr lang="en-US" b="1" dirty="0">
                <a:latin typeface="Times New Roman" panose="02020603050405020304" pitchFamily="18" charset="0"/>
                <a:cs typeface="Times New Roman" panose="02020603050405020304" pitchFamily="18" charset="0"/>
              </a:rPr>
              <a:t>Greet guests informally by using light-hearted language: </a:t>
            </a:r>
            <a:r>
              <a:rPr lang="en-US" dirty="0">
                <a:latin typeface="Times New Roman" panose="02020603050405020304" pitchFamily="18" charset="0"/>
                <a:cs typeface="Times New Roman" panose="02020603050405020304" pitchFamily="18" charset="0"/>
              </a:rPr>
              <a:t>Choose a simple and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straightforward </a:t>
            </a:r>
            <a:r>
              <a:rPr lang="en-US" dirty="0">
                <a:latin typeface="Times New Roman" panose="02020603050405020304" pitchFamily="18" charset="0"/>
                <a:cs typeface="Times New Roman" panose="02020603050405020304" pitchFamily="18" charset="0"/>
              </a:rPr>
              <a:t>greeting such as, "Good morning everyone!" </a:t>
            </a:r>
          </a:p>
          <a:p>
            <a:pPr algn="just"/>
            <a:r>
              <a:rPr lang="en-US" b="1" dirty="0">
                <a:latin typeface="Times New Roman" panose="02020603050405020304" pitchFamily="18" charset="0"/>
                <a:cs typeface="Times New Roman" panose="02020603050405020304" pitchFamily="18" charset="0"/>
              </a:rPr>
              <a:t>Express your gratitude </a:t>
            </a:r>
            <a:r>
              <a:rPr lang="en-US" dirty="0">
                <a:latin typeface="Times New Roman" panose="02020603050405020304" pitchFamily="18" charset="0"/>
                <a:cs typeface="Times New Roman" panose="02020603050405020304" pitchFamily="18" charset="0"/>
              </a:rPr>
              <a:t>towards the guests for </a:t>
            </a:r>
            <a:r>
              <a:rPr lang="en-US" dirty="0" smtClean="0">
                <a:latin typeface="Times New Roman" panose="02020603050405020304" pitchFamily="18" charset="0"/>
                <a:cs typeface="Times New Roman" panose="02020603050405020304" pitchFamily="18" charset="0"/>
              </a:rPr>
              <a:t>attending the programme </a:t>
            </a:r>
            <a:r>
              <a:rPr lang="en-US" dirty="0">
                <a:latin typeface="Times New Roman" panose="02020603050405020304" pitchFamily="18" charset="0"/>
                <a:cs typeface="Times New Roman" panose="02020603050405020304" pitchFamily="18" charset="0"/>
              </a:rPr>
              <a:t>by using a phrase such as, "It's so wonderful to see you all here on this </a:t>
            </a:r>
            <a:r>
              <a:rPr lang="en-US" dirty="0" smtClean="0">
                <a:latin typeface="Times New Roman" panose="02020603050405020304" pitchFamily="18" charset="0"/>
                <a:cs typeface="Times New Roman" panose="02020603050405020304" pitchFamily="18" charset="0"/>
              </a:rPr>
              <a:t>special </a:t>
            </a:r>
            <a:r>
              <a:rPr lang="en-US" dirty="0">
                <a:latin typeface="Times New Roman" panose="02020603050405020304" pitchFamily="18" charset="0"/>
                <a:cs typeface="Times New Roman" panose="02020603050405020304" pitchFamily="18" charset="0"/>
              </a:rPr>
              <a:t>day</a:t>
            </a:r>
          </a:p>
          <a:p>
            <a:pPr algn="just"/>
            <a:r>
              <a:rPr lang="en-US" b="1" dirty="0">
                <a:latin typeface="Times New Roman" panose="02020603050405020304" pitchFamily="18" charset="0"/>
                <a:cs typeface="Times New Roman" panose="02020603050405020304" pitchFamily="18" charset="0"/>
              </a:rPr>
              <a:t>Keep the tone more serious if it's an important occasion: </a:t>
            </a:r>
            <a:r>
              <a:rPr lang="en-US" dirty="0">
                <a:latin typeface="Times New Roman" panose="02020603050405020304" pitchFamily="18" charset="0"/>
                <a:cs typeface="Times New Roman" panose="02020603050405020304" pitchFamily="18" charset="0"/>
              </a:rPr>
              <a:t>Use more formal language and don't crack any inappropriate jokes.</a:t>
            </a:r>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Introduce the event itself: </a:t>
            </a:r>
            <a:r>
              <a:rPr lang="en-US" dirty="0">
                <a:latin typeface="Times New Roman" panose="02020603050405020304" pitchFamily="18" charset="0"/>
                <a:cs typeface="Times New Roman" panose="02020603050405020304" pitchFamily="18" charset="0"/>
              </a:rPr>
              <a:t> Provide a short introduction to the name and purpose of the event. </a:t>
            </a:r>
            <a:endParaRPr lang="en-US" dirty="0" smtClean="0">
              <a:latin typeface="Times New Roman" panose="02020603050405020304" pitchFamily="18" charset="0"/>
              <a:cs typeface="Times New Roman" panose="02020603050405020304" pitchFamily="18" charset="0"/>
            </a:endParaRPr>
          </a:p>
          <a:p>
            <a:pPr lvl="0" algn="just"/>
            <a:r>
              <a:rPr lang="en-US" b="1" dirty="0" smtClean="0">
                <a:latin typeface="Times New Roman" panose="02020603050405020304" pitchFamily="18" charset="0"/>
                <a:cs typeface="Times New Roman" panose="02020603050405020304" pitchFamily="18" charset="0"/>
              </a:rPr>
              <a:t>Prepare the minds of guests by giving the assurance: </a:t>
            </a:r>
            <a:r>
              <a:rPr lang="en-US" dirty="0" smtClean="0">
                <a:latin typeface="Times New Roman" panose="02020603050405020304" pitchFamily="18" charset="0"/>
                <a:cs typeface="Times New Roman" panose="02020603050405020304" pitchFamily="18" charset="0"/>
              </a:rPr>
              <a:t>Say </a:t>
            </a:r>
            <a:r>
              <a:rPr lang="en-US" dirty="0">
                <a:latin typeface="Times New Roman" panose="02020603050405020304" pitchFamily="18" charset="0"/>
                <a:cs typeface="Times New Roman" panose="02020603050405020304" pitchFamily="18" charset="0"/>
              </a:rPr>
              <a:t>that you hope the audience enjoys the </a:t>
            </a:r>
            <a:r>
              <a:rPr lang="en-US" dirty="0" smtClean="0">
                <a:latin typeface="Times New Roman" panose="02020603050405020304" pitchFamily="18" charset="0"/>
                <a:cs typeface="Times New Roman" panose="02020603050405020304" pitchFamily="18" charset="0"/>
              </a:rPr>
              <a:t>event.</a:t>
            </a:r>
          </a:p>
          <a:p>
            <a:pPr lvl="0"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Pass on your warm wishes to the audience for the rest of the event.</a:t>
            </a:r>
          </a:p>
          <a:p>
            <a:pPr algn="just"/>
            <a:endParaRPr lang="en-US" dirty="0">
              <a:latin typeface="Times New Roman" panose="02020603050405020304" pitchFamily="18" charset="0"/>
              <a:cs typeface="Times New Roman" panose="02020603050405020304" pitchFamily="18" charset="0"/>
            </a:endParaRPr>
          </a:p>
          <a:p>
            <a:pPr marL="0" lvl="0" indent="0" fontAlgn="base">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64012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466"/>
          </a:xfrm>
        </p:spPr>
        <p:txBody>
          <a:bodyPr/>
          <a:lstStyle/>
          <a:p>
            <a:pPr algn="ct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Chairperson’s Remarks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5003" y="1401511"/>
            <a:ext cx="11369468" cy="5341122"/>
          </a:xfrm>
        </p:spPr>
        <p:txBody>
          <a:bodyPr>
            <a:normAutofit fontScale="85000" lnSpcReduction="20000"/>
          </a:bodyPr>
          <a:lstStyle/>
          <a:p>
            <a:endParaRPr lang="en-US" dirty="0" smtClean="0">
              <a:latin typeface="Times New Roman" panose="02020603050405020304" pitchFamily="18" charset="0"/>
              <a:cs typeface="Times New Roman" panose="02020603050405020304" pitchFamily="18" charset="0"/>
            </a:endParaRPr>
          </a:p>
          <a:p>
            <a:pPr marL="0" lvl="0" indent="0" fontAlgn="base">
              <a:buNone/>
            </a:pPr>
            <a:r>
              <a:rPr lang="en-US" dirty="0" smtClean="0">
                <a:latin typeface="Times New Roman" panose="02020603050405020304" pitchFamily="18" charset="0"/>
                <a:cs typeface="Times New Roman" panose="02020603050405020304" pitchFamily="18" charset="0"/>
              </a:rPr>
              <a:t>In the after the programme remarks, the chairperson should briefly:</a:t>
            </a:r>
          </a:p>
          <a:p>
            <a:pPr lvl="0" algn="just" fontAlgn="base"/>
            <a:r>
              <a:rPr lang="en-US" dirty="0">
                <a:latin typeface="Times New Roman" panose="02020603050405020304" pitchFamily="18" charset="0"/>
                <a:cs typeface="Times New Roman" panose="02020603050405020304" pitchFamily="18" charset="0"/>
              </a:rPr>
              <a:t>Acknowledge those who have played an important part in the event. Mention 2-3 people who have helped to turn the event from an idea into reality. State their names and the role that each person </a:t>
            </a:r>
            <a:r>
              <a:rPr lang="en-US" dirty="0" smtClean="0">
                <a:latin typeface="Times New Roman" panose="02020603050405020304" pitchFamily="18" charset="0"/>
                <a:cs typeface="Times New Roman" panose="02020603050405020304" pitchFamily="18" charset="0"/>
              </a:rPr>
              <a:t>played.</a:t>
            </a:r>
          </a:p>
          <a:p>
            <a:pPr algn="just" fontAlgn="base"/>
            <a:r>
              <a:rPr lang="en-US" dirty="0">
                <a:latin typeface="Times New Roman" panose="02020603050405020304" pitchFamily="18" charset="0"/>
                <a:cs typeface="Times New Roman" panose="02020603050405020304" pitchFamily="18" charset="0"/>
              </a:rPr>
              <a:t>Avoid reading off a long list of people or sponsors, as your audience will begin to get bored. Stick to just a handful of highlights. </a:t>
            </a:r>
          </a:p>
          <a:p>
            <a:pPr lvl="0" algn="just" fontAlgn="base"/>
            <a:endParaRPr lang="en-US" dirty="0" smtClean="0">
              <a:latin typeface="Times New Roman" panose="02020603050405020304" pitchFamily="18" charset="0"/>
              <a:cs typeface="Times New Roman" panose="02020603050405020304" pitchFamily="18" charset="0"/>
            </a:endParaRPr>
          </a:p>
          <a:p>
            <a:pPr lvl="0" algn="just" fontAlgn="base"/>
            <a:r>
              <a:rPr lang="en-US" dirty="0" smtClean="0">
                <a:latin typeface="Times New Roman" panose="02020603050405020304" pitchFamily="18" charset="0"/>
                <a:cs typeface="Times New Roman" panose="02020603050405020304" pitchFamily="18" charset="0"/>
              </a:rPr>
              <a:t>Mention </a:t>
            </a:r>
            <a:r>
              <a:rPr lang="en-US" dirty="0">
                <a:latin typeface="Times New Roman" panose="02020603050405020304" pitchFamily="18" charset="0"/>
                <a:cs typeface="Times New Roman" panose="02020603050405020304" pitchFamily="18" charset="0"/>
              </a:rPr>
              <a:t>any parts of the event that </a:t>
            </a:r>
            <a:r>
              <a:rPr lang="en-US" dirty="0" smtClean="0">
                <a:latin typeface="Times New Roman" panose="02020603050405020304" pitchFamily="18" charset="0"/>
                <a:cs typeface="Times New Roman" panose="02020603050405020304" pitchFamily="18" charset="0"/>
              </a:rPr>
              <a:t>are </a:t>
            </a:r>
            <a:r>
              <a:rPr lang="en-US" dirty="0">
                <a:latin typeface="Times New Roman" panose="02020603050405020304" pitchFamily="18" charset="0"/>
                <a:cs typeface="Times New Roman" panose="02020603050405020304" pitchFamily="18" charset="0"/>
              </a:rPr>
              <a:t>of special importance. </a:t>
            </a:r>
            <a:endParaRPr lang="en-US" dirty="0" smtClean="0">
              <a:latin typeface="Times New Roman" panose="02020603050405020304" pitchFamily="18" charset="0"/>
              <a:cs typeface="Times New Roman" panose="02020603050405020304" pitchFamily="18" charset="0"/>
            </a:endParaRPr>
          </a:p>
          <a:p>
            <a:pPr lvl="0" algn="just" fontAlgn="base"/>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Pick the parts that are the most important, and give people encouragement about anything they should stick around for or pay special attention to</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0" algn="just" fontAlgn="base"/>
            <a:endParaRPr lang="en-US" dirty="0" smtClean="0">
              <a:latin typeface="Times New Roman" panose="02020603050405020304" pitchFamily="18" charset="0"/>
              <a:cs typeface="Times New Roman" panose="02020603050405020304" pitchFamily="18" charset="0"/>
            </a:endParaRPr>
          </a:p>
          <a:p>
            <a:pPr lvl="0" algn="just" fontAlgn="base"/>
            <a:r>
              <a:rPr lang="en-US" dirty="0" smtClean="0">
                <a:latin typeface="Times New Roman" panose="02020603050405020304" pitchFamily="18" charset="0"/>
                <a:cs typeface="Times New Roman" panose="02020603050405020304" pitchFamily="18" charset="0"/>
              </a:rPr>
              <a:t>Thank </a:t>
            </a:r>
            <a:r>
              <a:rPr lang="en-US" dirty="0">
                <a:latin typeface="Times New Roman" panose="02020603050405020304" pitchFamily="18" charset="0"/>
                <a:cs typeface="Times New Roman" panose="02020603050405020304" pitchFamily="18" charset="0"/>
              </a:rPr>
              <a:t>the audience for </a:t>
            </a:r>
            <a:r>
              <a:rPr lang="en-US" dirty="0" smtClean="0">
                <a:latin typeface="Times New Roman" panose="02020603050405020304" pitchFamily="18" charset="0"/>
                <a:cs typeface="Times New Roman" panose="02020603050405020304" pitchFamily="18" charset="0"/>
              </a:rPr>
              <a:t>attending the programme. </a:t>
            </a:r>
            <a:r>
              <a:rPr lang="en-US" dirty="0">
                <a:latin typeface="Times New Roman" panose="02020603050405020304" pitchFamily="18" charset="0"/>
                <a:cs typeface="Times New Roman" panose="02020603050405020304" pitchFamily="18" charset="0"/>
              </a:rPr>
              <a:t>Say a brief sentence or 2 expressing your gratitude on behalf of the event. </a:t>
            </a:r>
            <a:endParaRPr lang="en-US" dirty="0" smtClean="0">
              <a:latin typeface="Times New Roman" panose="02020603050405020304" pitchFamily="18" charset="0"/>
              <a:cs typeface="Times New Roman" panose="02020603050405020304" pitchFamily="18" charset="0"/>
            </a:endParaRPr>
          </a:p>
          <a:p>
            <a:pPr lvl="0" algn="just" fontAlgn="base"/>
            <a:r>
              <a:rPr lang="en-US" dirty="0" smtClean="0">
                <a:latin typeface="Times New Roman" panose="02020603050405020304" pitchFamily="18" charset="0"/>
                <a:cs typeface="Times New Roman" panose="02020603050405020304" pitchFamily="18" charset="0"/>
              </a:rPr>
              <a:t>Keep </a:t>
            </a:r>
            <a:r>
              <a:rPr lang="en-US" dirty="0">
                <a:latin typeface="Times New Roman" panose="02020603050405020304" pitchFamily="18" charset="0"/>
                <a:cs typeface="Times New Roman" panose="02020603050405020304" pitchFamily="18" charset="0"/>
              </a:rPr>
              <a:t>it short and to the point. For example at an informal event you could say, </a:t>
            </a:r>
            <a:r>
              <a:rPr lang="en-US" i="1" dirty="0">
                <a:latin typeface="Times New Roman" panose="02020603050405020304" pitchFamily="18" charset="0"/>
                <a:cs typeface="Times New Roman" panose="02020603050405020304" pitchFamily="18" charset="0"/>
              </a:rPr>
              <a:t>"Thank you to everyone here for coming along tonight."</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696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4126"/>
          </a:xfrm>
        </p:spPr>
        <p:txBody>
          <a:bodyPr/>
          <a:lstStyle/>
          <a:p>
            <a:pPr algn="ct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Thanking/Thanksgiving</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910" y="1545464"/>
            <a:ext cx="11861442" cy="5312535"/>
          </a:xfrm>
        </p:spPr>
        <p:txBody>
          <a:bodyPr>
            <a:normAutofit fontScale="85000" lnSpcReduction="10000"/>
          </a:bodyPr>
          <a:lstStyle/>
          <a:p>
            <a:r>
              <a:rPr lang="en-US" sz="3200" dirty="0" smtClean="0">
                <a:latin typeface="Times New Roman" panose="02020603050405020304" pitchFamily="18" charset="0"/>
                <a:cs typeface="Times New Roman" panose="02020603050405020304" pitchFamily="18" charset="0"/>
              </a:rPr>
              <a:t>Thanking/Thanksgiving is one of the major types linguistic routines- </a:t>
            </a:r>
            <a:r>
              <a:rPr lang="en-US" sz="3200" b="1" dirty="0" smtClean="0">
                <a:latin typeface="Times New Roman" panose="02020603050405020304" pitchFamily="18" charset="0"/>
                <a:cs typeface="Times New Roman" panose="02020603050405020304" pitchFamily="18" charset="0"/>
              </a:rPr>
              <a:t>greetings, apology, request, thanking, recounting one’s mission etc.</a:t>
            </a:r>
          </a:p>
          <a:p>
            <a:r>
              <a:rPr lang="en-US" sz="3200" dirty="0" smtClean="0">
                <a:latin typeface="Times New Roman" panose="02020603050405020304" pitchFamily="18" charset="0"/>
                <a:cs typeface="Times New Roman" panose="02020603050405020304" pitchFamily="18" charset="0"/>
              </a:rPr>
              <a:t>Thanking is an expressive speech act that states what the speaker feels</a:t>
            </a:r>
            <a:r>
              <a:rPr lang="en-US" sz="3200" b="1"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Thanks are rituals employed in communicative encounters to mark the closing of events such meeting, public debate, lectures, seminars, workshops, invitation to wedding etc. </a:t>
            </a:r>
          </a:p>
          <a:p>
            <a:r>
              <a:rPr lang="en-US" sz="3200" dirty="0" smtClean="0">
                <a:latin typeface="Times New Roman" panose="02020603050405020304" pitchFamily="18" charset="0"/>
                <a:cs typeface="Times New Roman" panose="02020603050405020304" pitchFamily="18" charset="0"/>
              </a:rPr>
              <a:t>After each of the following communicative events, the speaker will say “thank you for listening and/or thanks for coming.  </a:t>
            </a:r>
          </a:p>
          <a:p>
            <a:r>
              <a:rPr lang="en-US" sz="3200" dirty="0" smtClean="0">
                <a:latin typeface="Times New Roman" panose="02020603050405020304" pitchFamily="18" charset="0"/>
                <a:cs typeface="Times New Roman" panose="02020603050405020304" pitchFamily="18" charset="0"/>
              </a:rPr>
              <a:t>Ritualized and institutionalized thank are predictable hence, when one fails to render thanks, it brings annoyance. Thanks serve as </a:t>
            </a:r>
            <a:r>
              <a:rPr lang="en-US" sz="3200" dirty="0" smtClean="0">
                <a:latin typeface="Times New Roman" panose="02020603050405020304" pitchFamily="18" charset="0"/>
                <a:cs typeface="Times New Roman" panose="02020603050405020304" pitchFamily="18" charset="0"/>
              </a:rPr>
              <a:t>a linking </a:t>
            </a:r>
            <a:r>
              <a:rPr lang="en-US" sz="3200" dirty="0" smtClean="0">
                <a:latin typeface="Times New Roman" panose="02020603050405020304" pitchFamily="18" charset="0"/>
                <a:cs typeface="Times New Roman" panose="02020603050405020304" pitchFamily="18" charset="0"/>
              </a:rPr>
              <a:t>line between giving and receiving and it is a symbol of love. </a:t>
            </a:r>
          </a:p>
          <a:p>
            <a:r>
              <a:rPr lang="en-US" sz="3200" dirty="0" smtClean="0">
                <a:latin typeface="Times New Roman" panose="02020603050405020304" pitchFamily="18" charset="0"/>
                <a:cs typeface="Times New Roman" panose="02020603050405020304" pitchFamily="18" charset="0"/>
              </a:rPr>
              <a:t>The ability to say thank you in any form is a mark of communicative competence, depicting how polite one is and brings a bond of social cohesion and solidarity among the benefactor and the beneficiary (</a:t>
            </a:r>
            <a:r>
              <a:rPr lang="en-US" sz="3200" dirty="0" err="1" smtClean="0">
                <a:latin typeface="Times New Roman" panose="02020603050405020304" pitchFamily="18" charset="0"/>
                <a:cs typeface="Times New Roman" panose="02020603050405020304" pitchFamily="18" charset="0"/>
              </a:rPr>
              <a:t>Agyekum</a:t>
            </a:r>
            <a:r>
              <a:rPr lang="en-US" sz="3200" dirty="0" smtClean="0">
                <a:latin typeface="Times New Roman" panose="02020603050405020304" pitchFamily="18" charset="0"/>
                <a:cs typeface="Times New Roman" panose="02020603050405020304" pitchFamily="18" charset="0"/>
              </a:rPr>
              <a:t> 2011).</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7192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lstStyle/>
          <a:p>
            <a:pPr algn="ctr"/>
            <a:r>
              <a:rPr lang="en-US" b="1" dirty="0" smtClean="0">
                <a:solidFill>
                  <a:srgbClr val="FF0000"/>
                </a:solidFill>
                <a:effectLst>
                  <a:outerShdw blurRad="38100" dist="38100" dir="2700000" algn="tl">
                    <a:srgbClr val="000000">
                      <a:alpha val="43137"/>
                    </a:srgbClr>
                  </a:outerShdw>
                </a:effectLst>
              </a:rPr>
              <a:t>Vote of Thanks</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1972" y="1825625"/>
            <a:ext cx="11565228" cy="4819874"/>
          </a:xfrm>
        </p:spPr>
        <p:txBody>
          <a:bodyPr>
            <a:normAutofit/>
          </a:bodyPr>
          <a:lstStyle/>
          <a:p>
            <a:pPr algn="just"/>
            <a:r>
              <a:rPr lang="en-US" sz="3200" dirty="0" smtClean="0">
                <a:latin typeface="Times New Roman" panose="02020603050405020304" pitchFamily="18" charset="0"/>
                <a:cs typeface="Times New Roman" panose="02020603050405020304" pitchFamily="18" charset="0"/>
              </a:rPr>
              <a:t>Vote of Thanks is part of an agenda of any organized programme where some people are designated to express gratitude to God, the participants and the organizers and sponsors of the programme.</a:t>
            </a:r>
          </a:p>
          <a:p>
            <a:pPr algn="just"/>
            <a:r>
              <a:rPr lang="en-US" sz="3200" dirty="0" smtClean="0">
                <a:latin typeface="Times New Roman" panose="02020603050405020304" pitchFamily="18" charset="0"/>
                <a:cs typeface="Times New Roman" panose="02020603050405020304" pitchFamily="18" charset="0"/>
              </a:rPr>
              <a:t>Vote of thanks requires that  dignitaries, functionaries (organizers, MC, musicians  etc.) are acknowledged for the part they played in the function. </a:t>
            </a:r>
          </a:p>
          <a:p>
            <a:pPr algn="just"/>
            <a:r>
              <a:rPr lang="en-US" sz="3200" dirty="0" smtClean="0">
                <a:latin typeface="Times New Roman" panose="02020603050405020304" pitchFamily="18" charset="0"/>
                <a:cs typeface="Times New Roman" panose="02020603050405020304" pitchFamily="18" charset="0"/>
              </a:rPr>
              <a:t>The speaker is advised  to go straight to the point, mentioning names </a:t>
            </a:r>
            <a:r>
              <a:rPr lang="en-US" sz="3200" dirty="0">
                <a:latin typeface="Times New Roman" panose="02020603050405020304" pitchFamily="18" charset="0"/>
                <a:cs typeface="Times New Roman" panose="02020603050405020304" pitchFamily="18" charset="0"/>
              </a:rPr>
              <a:t>of identifiable </a:t>
            </a:r>
            <a:r>
              <a:rPr lang="en-US" sz="3200" dirty="0" smtClean="0">
                <a:latin typeface="Times New Roman" panose="02020603050405020304" pitchFamily="18" charset="0"/>
                <a:cs typeface="Times New Roman" panose="02020603050405020304" pitchFamily="18" charset="0"/>
              </a:rPr>
              <a:t>groups, special personalities, individuals and thank them for what they did. In a very formal occasion, thanking God may not be necessary, leave that to closing prayer.</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678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36385"/>
          </a:xfrm>
        </p:spPr>
        <p:txBody>
          <a:bodyPr>
            <a:normAutofit/>
          </a:bodyPr>
          <a:lstStyle/>
          <a:p>
            <a:pPr algn="ct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Formal Vote of Thanks</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667" y="1922804"/>
            <a:ext cx="11912957" cy="4935195"/>
          </a:xfrm>
        </p:spPr>
        <p:txBody>
          <a:bodyPr>
            <a:noAutofit/>
          </a:bodyPr>
          <a:lstStyle/>
          <a:p>
            <a:r>
              <a:rPr lang="en-US" dirty="0" smtClean="0">
                <a:latin typeface="Times New Roman" panose="02020603050405020304" pitchFamily="18" charset="0"/>
                <a:cs typeface="Times New Roman" panose="02020603050405020304" pitchFamily="18" charset="0"/>
              </a:rPr>
              <a:t>A formal vote of thanks to a speaker is a mark of courtesy. Sincerity is the key word when putting forward vote of thanks. </a:t>
            </a:r>
          </a:p>
          <a:p>
            <a:r>
              <a:rPr lang="en-US" dirty="0" smtClean="0">
                <a:latin typeface="Times New Roman" panose="02020603050405020304" pitchFamily="18" charset="0"/>
                <a:cs typeface="Times New Roman" panose="02020603050405020304" pitchFamily="18" charset="0"/>
              </a:rPr>
              <a:t>This depends on the genuine assessment of the </a:t>
            </a:r>
            <a:r>
              <a:rPr lang="en-US" dirty="0" smtClean="0">
                <a:solidFill>
                  <a:srgbClr val="FF0000"/>
                </a:solidFill>
                <a:latin typeface="Times New Roman" panose="02020603050405020304" pitchFamily="18" charset="0"/>
                <a:cs typeface="Times New Roman" panose="02020603050405020304" pitchFamily="18" charset="0"/>
              </a:rPr>
              <a:t>positive</a:t>
            </a:r>
            <a:r>
              <a:rPr lang="en-US" dirty="0" smtClean="0">
                <a:latin typeface="Times New Roman" panose="02020603050405020304" pitchFamily="18" charset="0"/>
                <a:cs typeface="Times New Roman" panose="02020603050405020304" pitchFamily="18" charset="0"/>
              </a:rPr>
              <a:t> and </a:t>
            </a:r>
            <a:r>
              <a:rPr lang="en-US" dirty="0" smtClean="0">
                <a:solidFill>
                  <a:srgbClr val="FF0000"/>
                </a:solidFill>
                <a:latin typeface="Times New Roman" panose="02020603050405020304" pitchFamily="18" charset="0"/>
                <a:cs typeface="Times New Roman" panose="02020603050405020304" pitchFamily="18" charset="0"/>
              </a:rPr>
              <a:t>helpful</a:t>
            </a:r>
            <a:r>
              <a:rPr lang="en-US" dirty="0" smtClean="0">
                <a:latin typeface="Times New Roman" panose="02020603050405020304" pitchFamily="18" charset="0"/>
                <a:cs typeface="Times New Roman" panose="02020603050405020304" pitchFamily="18" charset="0"/>
              </a:rPr>
              <a:t> aspects of the speech. </a:t>
            </a:r>
          </a:p>
          <a:p>
            <a:r>
              <a:rPr lang="en-US" dirty="0" smtClean="0">
                <a:latin typeface="Times New Roman" panose="02020603050405020304" pitchFamily="18" charset="0"/>
                <a:cs typeface="Times New Roman" panose="02020603050405020304" pitchFamily="18" charset="0"/>
              </a:rPr>
              <a:t>It is useful to refer to the speaker’s wit and wisdom, the precise and frank manner in which he/she has dealt with the subject matter, and indicate the great interest which you (audience) have had in particular portion of his/her speech.</a:t>
            </a:r>
          </a:p>
          <a:p>
            <a:r>
              <a:rPr lang="en-US" dirty="0" smtClean="0">
                <a:latin typeface="Times New Roman" panose="02020603050405020304" pitchFamily="18" charset="0"/>
                <a:cs typeface="Times New Roman" panose="02020603050405020304" pitchFamily="18" charset="0"/>
              </a:rPr>
              <a:t>Mention briefly one or two points to indicate that you have really taken them in, and show assurance of practicing them. </a:t>
            </a:r>
          </a:p>
          <a:p>
            <a:r>
              <a:rPr lang="en-US" dirty="0" smtClean="0">
                <a:latin typeface="Times New Roman" panose="02020603050405020304" pitchFamily="18" charset="0"/>
                <a:cs typeface="Times New Roman" panose="02020603050405020304" pitchFamily="18" charset="0"/>
              </a:rPr>
              <a:t>It would be appropriate if the introduction is made without using the traditional words like </a:t>
            </a:r>
            <a:r>
              <a:rPr lang="en-US" i="1" dirty="0" smtClean="0">
                <a:latin typeface="Times New Roman" panose="02020603050405020304" pitchFamily="18" charset="0"/>
                <a:cs typeface="Times New Roman" panose="02020603050405020304" pitchFamily="18" charset="0"/>
              </a:rPr>
              <a:t>“ I am happy to be called upon to give the vote of thanks</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9159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9579"/>
          </a:xfrm>
        </p:spPr>
        <p:txBody>
          <a:bodyPr>
            <a:normAutofit/>
          </a:bodyPr>
          <a:lstStyle/>
          <a:p>
            <a:pPr algn="ctr"/>
            <a:r>
              <a:rPr lang="en-US" sz="32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of formal vote of thanks </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6215" y="1275008"/>
            <a:ext cx="11668258" cy="5473522"/>
          </a:xfrm>
        </p:spPr>
        <p:txBody>
          <a:bodyPr>
            <a:noAutofit/>
          </a:bodyPr>
          <a:lstStyle/>
          <a:p>
            <a:r>
              <a:rPr lang="en-US" i="1" dirty="0" smtClean="0">
                <a:latin typeface="Times New Roman" panose="02020603050405020304" pitchFamily="18" charset="0"/>
                <a:cs typeface="Times New Roman" panose="02020603050405020304" pitchFamily="18" charset="0"/>
              </a:rPr>
              <a:t>This is very memorable to all of us here because of the valuable information that we have received from our special resource person. He has given us more than enough of what expected to know on this important topic. You will agree with me that he deserves our sincere appreciation for sharing with us all the issues that we were yearning for. He has succinctly explained the need to take our learning seriously and the need to observe all the protocols of the COVID 19 to reduce the spread of the virus.  His in-depth analysis of this topic will leave with us  long lasting memories. This will go a long way to instil in us the spirit to learn hard and to observe all the COVID protocols. </a:t>
            </a:r>
          </a:p>
          <a:p>
            <a:r>
              <a:rPr lang="en-US" i="1" dirty="0" smtClean="0">
                <a:latin typeface="Times New Roman" panose="02020603050405020304" pitchFamily="18" charset="0"/>
                <a:cs typeface="Times New Roman" panose="02020603050405020304" pitchFamily="18" charset="0"/>
              </a:rPr>
              <a:t>We also express our thanks to all those who have in diverse ways contribute to make programme a fruitful one.</a:t>
            </a:r>
          </a:p>
          <a:p>
            <a:r>
              <a:rPr lang="en-US" i="1" dirty="0" smtClean="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3186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rPr>
              <a:t>Proposal of Toast: What is it?</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endParaRPr lang="en-US" sz="3600" dirty="0" smtClean="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rPr>
              <a:t>T</a:t>
            </a:r>
            <a:r>
              <a:rPr lang="en-US" sz="3600" dirty="0" smtClean="0">
                <a:latin typeface="Times New Roman" panose="02020603050405020304" pitchFamily="18" charset="0"/>
                <a:cs typeface="Times New Roman" panose="02020603050405020304" pitchFamily="18" charset="0"/>
              </a:rPr>
              <a:t>o </a:t>
            </a:r>
            <a:r>
              <a:rPr lang="en-US" sz="3600" dirty="0">
                <a:latin typeface="Times New Roman" panose="02020603050405020304" pitchFamily="18" charset="0"/>
                <a:cs typeface="Times New Roman" panose="02020603050405020304" pitchFamily="18" charset="0"/>
              </a:rPr>
              <a:t>wish a person future health, happiness, and success and ask others to raise their glasses and join in a </a:t>
            </a:r>
            <a:r>
              <a:rPr lang="en-US" sz="3600" dirty="0" smtClean="0">
                <a:latin typeface="Times New Roman" panose="02020603050405020304" pitchFamily="18" charset="0"/>
                <a:cs typeface="Times New Roman" panose="02020603050405020304" pitchFamily="18" charset="0"/>
              </a:rPr>
              <a:t>drink</a:t>
            </a:r>
          </a:p>
          <a:p>
            <a:pPr marL="0" indent="0" algn="just">
              <a:buNone/>
            </a:pPr>
            <a:endParaRPr lang="en-US" sz="3600" dirty="0" smtClean="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A toast is proposed on the occasions of birthdays, weddings, anniversaries, ceremonies, etc.</a:t>
            </a:r>
            <a:endParaRPr lang="en-US" sz="3600" dirty="0">
              <a:latin typeface="Times New Roman" panose="02020603050405020304" pitchFamily="18" charset="0"/>
              <a:cs typeface="Times New Roman" panose="02020603050405020304" pitchFamily="18" charset="0"/>
            </a:endParaRPr>
          </a:p>
          <a:p>
            <a:pPr algn="just"/>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3344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9832"/>
          </a:xfrm>
        </p:spPr>
        <p:txBody>
          <a:bodyPr/>
          <a:lstStyle/>
          <a:p>
            <a:pPr algn="ctr"/>
            <a:r>
              <a:rPr lang="en-US" b="1" dirty="0">
                <a:solidFill>
                  <a:srgbClr val="FF0000"/>
                </a:solidFill>
                <a:effectLst>
                  <a:outerShdw blurRad="38100" dist="38100" dir="2700000" algn="tl">
                    <a:srgbClr val="000000">
                      <a:alpha val="43137"/>
                    </a:srgbClr>
                  </a:outerShdw>
                </a:effectLst>
              </a:rPr>
              <a:t>Proposal of Toast</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Proposal </a:t>
            </a:r>
            <a:r>
              <a:rPr lang="en-US" dirty="0">
                <a:latin typeface="Times New Roman" panose="02020603050405020304" pitchFamily="18" charset="0"/>
                <a:cs typeface="Times New Roman" panose="02020603050405020304" pitchFamily="18" charset="0"/>
              </a:rPr>
              <a:t>of Toast on occasions of </a:t>
            </a:r>
            <a:r>
              <a:rPr lang="en-US" dirty="0" smtClean="0">
                <a:latin typeface="Times New Roman" panose="02020603050405020304" pitchFamily="18" charset="0"/>
                <a:cs typeface="Times New Roman" panose="02020603050405020304" pitchFamily="18" charset="0"/>
              </a:rPr>
              <a:t>anniversaries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business </a:t>
            </a:r>
            <a:r>
              <a:rPr lang="en-US" dirty="0">
                <a:latin typeface="Times New Roman" panose="02020603050405020304" pitchFamily="18" charset="0"/>
                <a:cs typeface="Times New Roman" panose="02020603050405020304" pitchFamily="18" charset="0"/>
              </a:rPr>
              <a:t>or </a:t>
            </a:r>
            <a:r>
              <a:rPr lang="en-US" dirty="0" smtClean="0">
                <a:latin typeface="Times New Roman" panose="02020603050405020304" pitchFamily="18" charset="0"/>
                <a:cs typeface="Times New Roman" panose="02020603050405020304" pitchFamily="18" charset="0"/>
              </a:rPr>
              <a:t>personality </a:t>
            </a:r>
            <a:r>
              <a:rPr lang="en-US" dirty="0">
                <a:latin typeface="Times New Roman" panose="02020603050405020304" pitchFamily="18" charset="0"/>
                <a:cs typeface="Times New Roman" panose="02020603050405020304" pitchFamily="18" charset="0"/>
              </a:rPr>
              <a:t>requires </a:t>
            </a:r>
            <a:r>
              <a:rPr lang="en-US" dirty="0" smtClean="0">
                <a:latin typeface="Times New Roman" panose="02020603050405020304" pitchFamily="18" charset="0"/>
                <a:cs typeface="Times New Roman" panose="02020603050405020304" pitchFamily="18" charset="0"/>
              </a:rPr>
              <a:t>that: </a:t>
            </a:r>
          </a:p>
          <a:p>
            <a:r>
              <a:rPr lang="en-US" dirty="0" smtClean="0">
                <a:latin typeface="Times New Roman" panose="02020603050405020304" pitchFamily="18" charset="0"/>
                <a:cs typeface="Times New Roman" panose="02020603050405020304" pitchFamily="18" charset="0"/>
              </a:rPr>
              <a:t>mention </a:t>
            </a:r>
            <a:r>
              <a:rPr lang="en-US" dirty="0">
                <a:latin typeface="Times New Roman" panose="02020603050405020304" pitchFamily="18" charset="0"/>
                <a:cs typeface="Times New Roman" panose="02020603050405020304" pitchFamily="18" charset="0"/>
              </a:rPr>
              <a:t>is made of the reason for the </a:t>
            </a:r>
            <a:r>
              <a:rPr lang="en-US" dirty="0" smtClean="0">
                <a:latin typeface="Times New Roman" panose="02020603050405020304" pitchFamily="18" charset="0"/>
                <a:cs typeface="Times New Roman" panose="02020603050405020304" pitchFamily="18" charset="0"/>
              </a:rPr>
              <a:t>occasion</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very </a:t>
            </a:r>
            <a:r>
              <a:rPr lang="en-US" dirty="0">
                <a:latin typeface="Times New Roman" panose="02020603050405020304" pitchFamily="18" charset="0"/>
                <a:cs typeface="Times New Roman" panose="02020603050405020304" pitchFamily="18" charset="0"/>
              </a:rPr>
              <a:t>brief </a:t>
            </a:r>
            <a:r>
              <a:rPr lang="en-US" dirty="0" smtClean="0">
                <a:latin typeface="Times New Roman" panose="02020603050405020304" pitchFamily="18" charset="0"/>
                <a:cs typeface="Times New Roman" panose="02020603050405020304" pitchFamily="18" charset="0"/>
              </a:rPr>
              <a:t>history is given about event </a:t>
            </a:r>
          </a:p>
          <a:p>
            <a:r>
              <a:rPr lang="en-US" dirty="0" smtClean="0">
                <a:latin typeface="Times New Roman" panose="02020603050405020304" pitchFamily="18" charset="0"/>
                <a:cs typeface="Times New Roman" panose="02020603050405020304" pitchFamily="18" charset="0"/>
              </a:rPr>
              <a:t> mention is made of some challenges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achievements</a:t>
            </a:r>
          </a:p>
          <a:p>
            <a:r>
              <a:rPr lang="en-US" dirty="0" smtClean="0">
                <a:latin typeface="Times New Roman" panose="02020603050405020304" pitchFamily="18" charset="0"/>
                <a:cs typeface="Times New Roman" panose="02020603050405020304" pitchFamily="18" charset="0"/>
              </a:rPr>
              <a:t>mention </a:t>
            </a:r>
            <a:r>
              <a:rPr lang="en-US" dirty="0" smtClean="0">
                <a:latin typeface="Times New Roman" panose="02020603050405020304" pitchFamily="18" charset="0"/>
                <a:cs typeface="Times New Roman" panose="02020603050405020304" pitchFamily="18" charset="0"/>
              </a:rPr>
              <a:t>few names </a:t>
            </a:r>
            <a:r>
              <a:rPr lang="en-US" dirty="0">
                <a:latin typeface="Times New Roman" panose="02020603050405020304" pitchFamily="18" charset="0"/>
                <a:cs typeface="Times New Roman" panose="02020603050405020304" pitchFamily="18" charset="0"/>
              </a:rPr>
              <a:t>who made it </a:t>
            </a:r>
            <a:r>
              <a:rPr lang="en-US" dirty="0" smtClean="0">
                <a:latin typeface="Times New Roman" panose="02020603050405020304" pitchFamily="18" charset="0"/>
                <a:cs typeface="Times New Roman" panose="02020603050405020304" pitchFamily="18" charset="0"/>
              </a:rPr>
              <a:t>possible for the </a:t>
            </a:r>
            <a:r>
              <a:rPr lang="en-US" dirty="0" err="1" smtClean="0">
                <a:latin typeface="Times New Roman" panose="02020603050405020304" pitchFamily="18" charset="0"/>
                <a:cs typeface="Times New Roman" panose="02020603050405020304" pitchFamily="18" charset="0"/>
              </a:rPr>
              <a:t>achiements</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call </a:t>
            </a:r>
            <a:r>
              <a:rPr lang="en-US" dirty="0">
                <a:latin typeface="Times New Roman" panose="02020603050405020304" pitchFamily="18" charset="0"/>
                <a:cs typeface="Times New Roman" panose="02020603050405020304" pitchFamily="18" charset="0"/>
              </a:rPr>
              <a:t>on audience to toast them into the future.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245" y="1384420"/>
            <a:ext cx="4093436" cy="1469876"/>
          </a:xfrm>
          <a:prstGeom prst="rect">
            <a:avLst/>
          </a:prstGeom>
        </p:spPr>
      </p:pic>
    </p:spTree>
    <p:extLst>
      <p:ext uri="{BB962C8B-B14F-4D97-AF65-F5344CB8AC3E}">
        <p14:creationId xmlns:p14="http://schemas.microsoft.com/office/powerpoint/2010/main" val="648022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effectLst>
                  <a:outerShdw blurRad="38100" dist="38100" dir="2700000" algn="tl">
                    <a:srgbClr val="000000">
                      <a:alpha val="43137"/>
                    </a:srgbClr>
                  </a:outerShdw>
                </a:effectLst>
              </a:rPr>
              <a:t>How to propose a toast </a:t>
            </a:r>
            <a:endParaRPr lang="en-US"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38200" y="1825625"/>
            <a:ext cx="10515600" cy="4703362"/>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Be prepared.  </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Know your audience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(Ask </a:t>
            </a:r>
            <a:r>
              <a:rPr lang="en-US" dirty="0">
                <a:latin typeface="Times New Roman" panose="02020603050405020304" pitchFamily="18" charset="0"/>
                <a:cs typeface="Times New Roman" panose="02020603050405020304" pitchFamily="18" charset="0"/>
              </a:rPr>
              <a:t>yourself, what would they like to hear from me</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Keep short and sweet (be brief)</a:t>
            </a:r>
          </a:p>
          <a:p>
            <a:r>
              <a:rPr lang="en-US" dirty="0" smtClean="0">
                <a:latin typeface="Times New Roman" panose="02020603050405020304" pitchFamily="18" charset="0"/>
                <a:cs typeface="Times New Roman" panose="02020603050405020304" pitchFamily="18" charset="0"/>
              </a:rPr>
              <a:t>Catch your audience attention (stand by a chair and raise your </a:t>
            </a:r>
            <a:r>
              <a:rPr lang="en-US" dirty="0" smtClean="0">
                <a:latin typeface="Times New Roman" panose="02020603050405020304" pitchFamily="18" charset="0"/>
                <a:cs typeface="Times New Roman" panose="02020603050405020304" pitchFamily="18" charset="0"/>
              </a:rPr>
              <a:t>voice while you hold your glass)</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mentioning names of persons or places be sure they are correct and you pronounce them </a:t>
            </a:r>
            <a:r>
              <a:rPr lang="en-US" dirty="0" smtClean="0">
                <a:latin typeface="Times New Roman" panose="02020603050405020304" pitchFamily="18" charset="0"/>
                <a:cs typeface="Times New Roman" panose="02020603050405020304" pitchFamily="18" charset="0"/>
              </a:rPr>
              <a:t>properly.</a:t>
            </a:r>
          </a:p>
          <a:p>
            <a:r>
              <a:rPr lang="en-US" dirty="0">
                <a:latin typeface="Times New Roman" panose="02020603050405020304" pitchFamily="18" charset="0"/>
                <a:cs typeface="Times New Roman" panose="02020603050405020304" pitchFamily="18" charset="0"/>
              </a:rPr>
              <a:t>Give substance to your remarks. A </a:t>
            </a:r>
            <a:r>
              <a:rPr lang="en-US" dirty="0" smtClean="0">
                <a:latin typeface="Times New Roman" panose="02020603050405020304" pitchFamily="18" charset="0"/>
                <a:cs typeface="Times New Roman" panose="02020603050405020304" pitchFamily="18" charset="0"/>
              </a:rPr>
              <a:t>good </a:t>
            </a:r>
            <a:r>
              <a:rPr lang="en-US" dirty="0">
                <a:latin typeface="Times New Roman" panose="02020603050405020304" pitchFamily="18" charset="0"/>
                <a:cs typeface="Times New Roman" panose="02020603050405020304" pitchFamily="18" charset="0"/>
              </a:rPr>
              <a:t>toast can be enriched with a few words of </a:t>
            </a:r>
            <a:r>
              <a:rPr lang="en-US" dirty="0" smtClean="0">
                <a:latin typeface="Times New Roman" panose="02020603050405020304" pitchFamily="18" charset="0"/>
                <a:cs typeface="Times New Roman" panose="02020603050405020304" pitchFamily="18" charset="0"/>
              </a:rPr>
              <a:t>wisdom</a:t>
            </a:r>
          </a:p>
          <a:p>
            <a:r>
              <a:rPr lang="en-US" dirty="0">
                <a:latin typeface="Times New Roman" panose="02020603050405020304" pitchFamily="18" charset="0"/>
                <a:cs typeface="Times New Roman" panose="02020603050405020304" pitchFamily="18" charset="0"/>
              </a:rPr>
              <a:t>Be witty but never </a:t>
            </a:r>
            <a:r>
              <a:rPr lang="en-US" dirty="0" smtClean="0">
                <a:latin typeface="Times New Roman" panose="02020603050405020304" pitchFamily="18" charset="0"/>
                <a:cs typeface="Times New Roman" panose="02020603050405020304" pitchFamily="18" charset="0"/>
              </a:rPr>
              <a:t>vulgar</a:t>
            </a:r>
          </a:p>
          <a:p>
            <a:r>
              <a:rPr lang="en-US" dirty="0" smtClean="0">
                <a:latin typeface="Times New Roman" panose="02020603050405020304" pitchFamily="18" charset="0"/>
                <a:cs typeface="Times New Roman" panose="02020603050405020304" pitchFamily="18" charset="0"/>
              </a:rPr>
              <a:t>Don’t get drunk</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08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By the end of the lesson, the students will be able to:</a:t>
            </a:r>
          </a:p>
          <a:p>
            <a:pPr marL="457200" indent="-457200">
              <a:buAutoNum type="arabicPeriod"/>
            </a:pPr>
            <a:r>
              <a:rPr lang="en-US" dirty="0" smtClean="0">
                <a:latin typeface="Times New Roman" panose="02020603050405020304" pitchFamily="18" charset="0"/>
                <a:cs typeface="Times New Roman" panose="02020603050405020304" pitchFamily="18" charset="0"/>
              </a:rPr>
              <a:t>Demonstrate knowledge and understanding of oral communication</a:t>
            </a:r>
            <a:endParaRPr lang="en-US" dirty="0">
              <a:latin typeface="Times New Roman" panose="02020603050405020304" pitchFamily="18" charset="0"/>
              <a:cs typeface="Times New Roman" panose="02020603050405020304" pitchFamily="18" charset="0"/>
            </a:endParaRPr>
          </a:p>
          <a:p>
            <a:pPr marL="457200" indent="-457200">
              <a:buAutoNum type="arabicPeriod"/>
            </a:pPr>
            <a:r>
              <a:rPr lang="en-US" dirty="0">
                <a:latin typeface="Times New Roman" panose="02020603050405020304" pitchFamily="18" charset="0"/>
                <a:cs typeface="Times New Roman" panose="02020603050405020304" pitchFamily="18" charset="0"/>
              </a:rPr>
              <a:t>Give and explain different types of formal oral presentation used in Business/corporate </a:t>
            </a:r>
            <a:r>
              <a:rPr lang="en-US" dirty="0" smtClean="0">
                <a:latin typeface="Times New Roman" panose="02020603050405020304" pitchFamily="18" charset="0"/>
                <a:cs typeface="Times New Roman" panose="02020603050405020304" pitchFamily="18" charset="0"/>
              </a:rPr>
              <a:t>communication and our everyday interactions.</a:t>
            </a:r>
            <a:endParaRPr lang="en-US" dirty="0">
              <a:latin typeface="Times New Roman" panose="02020603050405020304" pitchFamily="18" charset="0"/>
              <a:cs typeface="Times New Roman" panose="02020603050405020304" pitchFamily="18" charset="0"/>
            </a:endParaRPr>
          </a:p>
          <a:p>
            <a:pPr marL="457200" indent="-457200">
              <a:buAutoNum type="arabicPeriod"/>
            </a:pPr>
            <a:r>
              <a:rPr lang="en-US" dirty="0" smtClean="0">
                <a:latin typeface="Times New Roman" panose="02020603050405020304" pitchFamily="18" charset="0"/>
                <a:cs typeface="Times New Roman" panose="02020603050405020304" pitchFamily="18" charset="0"/>
              </a:rPr>
              <a:t>Identify  </a:t>
            </a:r>
            <a:r>
              <a:rPr lang="en-US" dirty="0">
                <a:latin typeface="Times New Roman" panose="02020603050405020304" pitchFamily="18" charset="0"/>
                <a:cs typeface="Times New Roman" panose="02020603050405020304" pitchFamily="18" charset="0"/>
              </a:rPr>
              <a:t>the </a:t>
            </a:r>
            <a:r>
              <a:rPr lang="en-US" dirty="0" smtClean="0">
                <a:latin typeface="Times New Roman" panose="02020603050405020304" pitchFamily="18" charset="0"/>
                <a:cs typeface="Times New Roman" panose="02020603050405020304" pitchFamily="18" charset="0"/>
              </a:rPr>
              <a:t>stages or process involved  </a:t>
            </a:r>
            <a:r>
              <a:rPr lang="en-US" dirty="0">
                <a:latin typeface="Times New Roman" panose="02020603050405020304" pitchFamily="18" charset="0"/>
                <a:cs typeface="Times New Roman" panose="02020603050405020304" pitchFamily="18" charset="0"/>
              </a:rPr>
              <a:t>in any of the oral </a:t>
            </a:r>
            <a:r>
              <a:rPr lang="en-US" dirty="0" smtClean="0">
                <a:latin typeface="Times New Roman" panose="02020603050405020304" pitchFamily="18" charset="0"/>
                <a:cs typeface="Times New Roman" panose="02020603050405020304" pitchFamily="18" charset="0"/>
              </a:rPr>
              <a:t>presentations.  </a:t>
            </a:r>
          </a:p>
          <a:p>
            <a:pPr marL="457200" indent="-457200">
              <a:buAutoNum type="arabicPeriod"/>
            </a:pPr>
            <a:r>
              <a:rPr lang="en-US" dirty="0" smtClean="0">
                <a:latin typeface="Times New Roman" panose="02020603050405020304" pitchFamily="18" charset="0"/>
                <a:cs typeface="Times New Roman" panose="02020603050405020304" pitchFamily="18" charset="0"/>
              </a:rPr>
              <a:t>Show confidence in public speaking.</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90986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rPr>
              <a:t>Proposing a toast</a:t>
            </a:r>
            <a:endParaRPr lang="en-US" b="1" dirty="0">
              <a:solidFill>
                <a:srgbClr val="FF0000"/>
              </a:solidFill>
              <a:effectLst>
                <a:outerShdw blurRad="38100" dist="38100" dir="2700000" algn="tl">
                  <a:srgbClr val="000000">
                    <a:alpha val="43137"/>
                  </a:srgbClr>
                </a:outerShdw>
              </a:effectLst>
            </a:endParaRPr>
          </a:p>
        </p:txBody>
      </p:sp>
      <p:pic>
        <p:nvPicPr>
          <p:cNvPr id="2050" name="Picture 2" descr="https://www.wikihow.com/images/thumb/4/4c/Write-a-Welcome-Speech-Step-11.jpg/aid10099377-v4-728px-Write-a-Welcome-Speech-Step-1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2110811"/>
            <a:ext cx="5801784" cy="4066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2939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Telephone Conversation </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0761" y="1825624"/>
            <a:ext cx="11256135" cy="4897147"/>
          </a:xfrm>
        </p:spPr>
        <p:txBody>
          <a:bodyPr>
            <a:noAutofit/>
          </a:bodyPr>
          <a:lstStyle/>
          <a:p>
            <a:pPr marL="0" indent="0" algn="just">
              <a:buNone/>
            </a:pPr>
            <a:endParaRPr lang="en-US" sz="3600" dirty="0" smtClean="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Telephone is one of the most commonly used means of oral communication.</a:t>
            </a:r>
            <a:endParaRPr lang="en-US" sz="3600" dirty="0">
              <a:latin typeface="Times New Roman" panose="02020603050405020304" pitchFamily="18" charset="0"/>
              <a:cs typeface="Times New Roman" panose="02020603050405020304" pitchFamily="18" charset="0"/>
            </a:endParaRPr>
          </a:p>
          <a:p>
            <a:pPr algn="just"/>
            <a:r>
              <a:rPr lang="en-US" sz="3600" dirty="0" smtClean="0">
                <a:latin typeface="Times New Roman" panose="02020603050405020304" pitchFamily="18" charset="0"/>
                <a:cs typeface="Times New Roman" panose="02020603050405020304" pitchFamily="18" charset="0"/>
              </a:rPr>
              <a:t>Telephone</a:t>
            </a:r>
            <a:r>
              <a:rPr lang="en-US" sz="3600" dirty="0" smtClean="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is used to: place and take orders, exchange needed information, make appointments, establish valuable business contacts, etc.</a:t>
            </a:r>
          </a:p>
          <a:p>
            <a:pPr algn="just"/>
            <a:r>
              <a:rPr lang="en-US" sz="3600" dirty="0" smtClean="0">
                <a:latin typeface="Times New Roman" panose="02020603050405020304" pitchFamily="18" charset="0"/>
                <a:cs typeface="Times New Roman" panose="02020603050405020304" pitchFamily="18" charset="0"/>
              </a:rPr>
              <a:t>It provides instant feedback</a:t>
            </a:r>
          </a:p>
          <a:p>
            <a:pPr algn="just"/>
            <a:r>
              <a:rPr lang="en-US" sz="3600" dirty="0" smtClean="0">
                <a:latin typeface="Times New Roman" panose="02020603050405020304" pitchFamily="18" charset="0"/>
                <a:cs typeface="Times New Roman" panose="02020603050405020304" pitchFamily="18" charset="0"/>
              </a:rPr>
              <a:t>It save communication time.</a:t>
            </a:r>
          </a:p>
        </p:txBody>
      </p:sp>
    </p:spTree>
    <p:extLst>
      <p:ext uri="{BB962C8B-B14F-4D97-AF65-F5344CB8AC3E}">
        <p14:creationId xmlns:p14="http://schemas.microsoft.com/office/powerpoint/2010/main" val="1644523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8737"/>
          </a:xfrm>
        </p:spPr>
        <p:txBody>
          <a:bodyPr/>
          <a:lstStyle/>
          <a:p>
            <a:pPr algn="ctr"/>
            <a:r>
              <a:rPr lang="en-US" b="1" dirty="0" smtClean="0">
                <a:solidFill>
                  <a:srgbClr val="FF0000"/>
                </a:solidFill>
                <a:effectLst>
                  <a:outerShdw blurRad="38100" dist="38100" dir="2700000" algn="tl">
                    <a:srgbClr val="000000">
                      <a:alpha val="43137"/>
                    </a:srgbClr>
                  </a:outerShdw>
                </a:effectLst>
              </a:rPr>
              <a:t>Efficient use of the telephone</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82011" y="1427148"/>
            <a:ext cx="11374453" cy="5187297"/>
          </a:xfrm>
        </p:spPr>
        <p:txBody>
          <a:bodyPr>
            <a:normAutofit fontScale="47500" lnSpcReduction="20000"/>
          </a:bodyPr>
          <a:lstStyle/>
          <a:p>
            <a:pPr algn="just"/>
            <a:r>
              <a:rPr lang="en-US" sz="4600" dirty="0">
                <a:latin typeface="Times New Roman" panose="02020603050405020304" pitchFamily="18" charset="0"/>
                <a:cs typeface="Times New Roman" panose="02020603050405020304" pitchFamily="18" charset="0"/>
              </a:rPr>
              <a:t>Introduce yourself, ask them to introduce themselves, speak clearly, do not rush, ask them to speak for clarity and end in a definite way</a:t>
            </a:r>
            <a:r>
              <a:rPr lang="en-US" sz="4600" dirty="0" smtClean="0">
                <a:latin typeface="Times New Roman" panose="02020603050405020304" pitchFamily="18" charset="0"/>
                <a:cs typeface="Times New Roman" panose="02020603050405020304" pitchFamily="18" charset="0"/>
              </a:rPr>
              <a:t>.</a:t>
            </a:r>
          </a:p>
          <a:p>
            <a:pPr algn="just"/>
            <a:r>
              <a:rPr lang="en-US" sz="4600" dirty="0" smtClean="0">
                <a:latin typeface="Times New Roman" panose="02020603050405020304" pitchFamily="18" charset="0"/>
                <a:cs typeface="Times New Roman" panose="02020603050405020304" pitchFamily="18" charset="0"/>
              </a:rPr>
              <a:t>Be brief- Do not become loquacious </a:t>
            </a:r>
          </a:p>
          <a:p>
            <a:pPr algn="just"/>
            <a:r>
              <a:rPr lang="en-US" sz="4600" dirty="0" smtClean="0">
                <a:latin typeface="Times New Roman" panose="02020603050405020304" pitchFamily="18" charset="0"/>
                <a:cs typeface="Times New Roman" panose="02020603050405020304" pitchFamily="18" charset="0"/>
              </a:rPr>
              <a:t>Be courteous- Show respect to all.</a:t>
            </a:r>
          </a:p>
          <a:p>
            <a:pPr algn="just"/>
            <a:r>
              <a:rPr lang="en-US" sz="4600" dirty="0" smtClean="0">
                <a:latin typeface="Times New Roman" panose="02020603050405020304" pitchFamily="18" charset="0"/>
                <a:cs typeface="Times New Roman" panose="02020603050405020304" pitchFamily="18" charset="0"/>
              </a:rPr>
              <a:t>Be resourceful- Always decide to help others</a:t>
            </a:r>
          </a:p>
          <a:p>
            <a:pPr algn="just"/>
            <a:r>
              <a:rPr lang="en-US" sz="4600" dirty="0" smtClean="0">
                <a:latin typeface="Times New Roman" panose="02020603050405020304" pitchFamily="18" charset="0"/>
                <a:cs typeface="Times New Roman" panose="02020603050405020304" pitchFamily="18" charset="0"/>
              </a:rPr>
              <a:t>Speak clearly and audibly- Speak naturally and audibly.</a:t>
            </a:r>
          </a:p>
          <a:p>
            <a:pPr algn="just"/>
            <a:r>
              <a:rPr lang="en-US" sz="4600" dirty="0" smtClean="0">
                <a:latin typeface="Times New Roman" panose="02020603050405020304" pitchFamily="18" charset="0"/>
                <a:cs typeface="Times New Roman" panose="02020603050405020304" pitchFamily="18" charset="0"/>
              </a:rPr>
              <a:t>Actively listen and take notes.</a:t>
            </a:r>
          </a:p>
          <a:p>
            <a:pPr algn="just"/>
            <a:r>
              <a:rPr lang="en-US" sz="4600" dirty="0" smtClean="0">
                <a:latin typeface="Times New Roman" panose="02020603050405020304" pitchFamily="18" charset="0"/>
                <a:cs typeface="Times New Roman" panose="02020603050405020304" pitchFamily="18" charset="0"/>
              </a:rPr>
              <a:t>Remain cheerful- smile when you talk to people</a:t>
            </a:r>
          </a:p>
          <a:p>
            <a:pPr algn="just"/>
            <a:r>
              <a:rPr lang="en-US" sz="4600" dirty="0" smtClean="0">
                <a:latin typeface="Times New Roman" panose="02020603050405020304" pitchFamily="18" charset="0"/>
                <a:cs typeface="Times New Roman" panose="02020603050405020304" pitchFamily="18" charset="0"/>
              </a:rPr>
              <a:t>Make the caller feel welcome </a:t>
            </a:r>
          </a:p>
          <a:p>
            <a:pPr algn="just"/>
            <a:r>
              <a:rPr lang="en-US" sz="4600" dirty="0" smtClean="0">
                <a:latin typeface="Times New Roman" panose="02020603050405020304" pitchFamily="18" charset="0"/>
                <a:cs typeface="Times New Roman" panose="02020603050405020304" pitchFamily="18" charset="0"/>
              </a:rPr>
              <a:t>Do not shout or whisper- being overtly loud or overtly quiet can make the conversation awkward.</a:t>
            </a:r>
          </a:p>
          <a:p>
            <a:pPr algn="just"/>
            <a:r>
              <a:rPr lang="en-US" sz="4600" dirty="0" smtClean="0">
                <a:latin typeface="Times New Roman" panose="02020603050405020304" pitchFamily="18" charset="0"/>
                <a:cs typeface="Times New Roman" panose="02020603050405020304" pitchFamily="18" charset="0"/>
              </a:rPr>
              <a:t>Do not leave caller on hold for too long. </a:t>
            </a:r>
          </a:p>
          <a:p>
            <a:pPr algn="just"/>
            <a:r>
              <a:rPr lang="en-US" sz="4600" dirty="0" smtClean="0">
                <a:latin typeface="Times New Roman" panose="02020603050405020304" pitchFamily="18" charset="0"/>
                <a:cs typeface="Times New Roman" panose="02020603050405020304" pitchFamily="18" charset="0"/>
              </a:rPr>
              <a:t>Don’t get distracted by the room or people around- Avoid asking your callers to repeat themselves over and over. </a:t>
            </a:r>
          </a:p>
          <a:p>
            <a:pPr algn="just"/>
            <a:r>
              <a:rPr lang="en-US" sz="4600" dirty="0" smtClean="0">
                <a:latin typeface="Times New Roman" panose="02020603050405020304" pitchFamily="18" charset="0"/>
                <a:cs typeface="Times New Roman" panose="02020603050405020304" pitchFamily="18" charset="0"/>
              </a:rPr>
              <a:t>Limit background noise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184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effectLst>
                  <a:outerShdw blurRad="38100" dist="38100" dir="2700000" algn="tl">
                    <a:srgbClr val="000000">
                      <a:alpha val="43137"/>
                    </a:srgbClr>
                  </a:outerShdw>
                </a:effectLst>
              </a:rPr>
              <a:t>Efficient use of </a:t>
            </a:r>
            <a:r>
              <a:rPr lang="en-US" b="1" dirty="0" smtClean="0">
                <a:solidFill>
                  <a:srgbClr val="FF0000"/>
                </a:solidFill>
                <a:effectLst>
                  <a:outerShdw blurRad="38100" dist="38100" dir="2700000" algn="tl">
                    <a:srgbClr val="000000">
                      <a:alpha val="43137"/>
                    </a:srgbClr>
                  </a:outerShdw>
                </a:effectLst>
              </a:rPr>
              <a:t>the telephone cont</a:t>
            </a:r>
            <a:r>
              <a:rPr lang="en-US" dirty="0" smtClean="0"/>
              <a:t>.</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Make sure not to hang up by accident </a:t>
            </a:r>
          </a:p>
          <a:p>
            <a:r>
              <a:rPr lang="en-US" dirty="0" smtClean="0">
                <a:latin typeface="Times New Roman" panose="02020603050405020304" pitchFamily="18" charset="0"/>
                <a:cs typeface="Times New Roman" panose="02020603050405020304" pitchFamily="18" charset="0"/>
              </a:rPr>
              <a:t>Don’t use poor equipment- Phone equipment that always disconnecting, dropping calls or having full of interferences will not help.</a:t>
            </a:r>
          </a:p>
          <a:p>
            <a:r>
              <a:rPr lang="en-US" dirty="0" smtClean="0">
                <a:latin typeface="Times New Roman" panose="02020603050405020304" pitchFamily="18" charset="0"/>
                <a:cs typeface="Times New Roman" panose="02020603050405020304" pitchFamily="18" charset="0"/>
              </a:rPr>
              <a:t>Do not answer anonymously- Calling a strange company can be a bit off-putting for your customers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641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effectLst>
                  <a:outerShdw blurRad="38100" dist="38100" dir="2700000" algn="tl">
                    <a:srgbClr val="000000">
                      <a:alpha val="43137"/>
                    </a:srgbClr>
                  </a:outerShdw>
                </a:effectLst>
              </a:rPr>
              <a:t>INTERVIEW</a:t>
            </a:r>
          </a:p>
        </p:txBody>
      </p:sp>
      <p:sp>
        <p:nvSpPr>
          <p:cNvPr id="3" name="Content Placeholder 2"/>
          <p:cNvSpPr>
            <a:spLocks noGrp="1"/>
          </p:cNvSpPr>
          <p:nvPr>
            <p:ph idx="1"/>
          </p:nvPr>
        </p:nvSpPr>
        <p:spPr>
          <a:xfrm>
            <a:off x="444382" y="1825624"/>
            <a:ext cx="11340268" cy="4754637"/>
          </a:xfrm>
        </p:spPr>
        <p:txBody>
          <a:bodyPr/>
          <a:lstStyle/>
          <a:p>
            <a:r>
              <a:rPr lang="en-US" dirty="0">
                <a:latin typeface="Times New Roman" panose="02020603050405020304" pitchFamily="18" charset="0"/>
                <a:cs typeface="Times New Roman" panose="02020603050405020304" pitchFamily="18" charset="0"/>
              </a:rPr>
              <a:t>An interview is a selection process designed to obtain information from a person through oral responses to oral inquiries.</a:t>
            </a:r>
          </a:p>
          <a:p>
            <a:r>
              <a:rPr lang="en-US" dirty="0">
                <a:latin typeface="Times New Roman" panose="02020603050405020304" pitchFamily="18" charset="0"/>
                <a:cs typeface="Times New Roman" panose="02020603050405020304" pitchFamily="18" charset="0"/>
              </a:rPr>
              <a:t>An interview is a conversation (face-to-face) between the interviewer and the interviewee, where the interviewer seeks replies from the interviewee for choosing a potential human resource.</a:t>
            </a:r>
          </a:p>
          <a:p>
            <a:r>
              <a:rPr lang="en-US" dirty="0">
                <a:latin typeface="Times New Roman" panose="02020603050405020304" pitchFamily="18" charset="0"/>
                <a:cs typeface="Times New Roman" panose="02020603050405020304" pitchFamily="18" charset="0"/>
              </a:rPr>
              <a:t>Interview is a selection procedure designed to predict future job performance on the basis of applicants’ oral responses to oral inquiries. The interview is the most critical component of the entire selection process</a:t>
            </a:r>
            <a:r>
              <a:rPr lang="en-US" dirty="0"/>
              <a:t>.</a:t>
            </a:r>
          </a:p>
          <a:p>
            <a:endParaRPr lang="en-US" dirty="0"/>
          </a:p>
        </p:txBody>
      </p:sp>
    </p:spTree>
    <p:extLst>
      <p:ext uri="{BB962C8B-B14F-4D97-AF65-F5344CB8AC3E}">
        <p14:creationId xmlns:p14="http://schemas.microsoft.com/office/powerpoint/2010/main" val="850281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rPr>
              <a:t>Importance of interview </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It serves as the primary means to collect additional information on an applicant.</a:t>
            </a:r>
          </a:p>
          <a:p>
            <a:pPr lvl="0"/>
            <a:r>
              <a:rPr lang="en-US" dirty="0">
                <a:latin typeface="Times New Roman" panose="02020603050405020304" pitchFamily="18" charset="0"/>
                <a:cs typeface="Times New Roman" panose="02020603050405020304" pitchFamily="18" charset="0"/>
              </a:rPr>
              <a:t>It serves as the basis for assessing an applicant’s job-related knowledge, skills, and abilities. </a:t>
            </a:r>
          </a:p>
          <a:p>
            <a:pPr lvl="0"/>
            <a:r>
              <a:rPr lang="en-US" dirty="0">
                <a:latin typeface="Times New Roman" panose="02020603050405020304" pitchFamily="18" charset="0"/>
                <a:cs typeface="Times New Roman" panose="02020603050405020304" pitchFamily="18" charset="0"/>
              </a:rPr>
              <a:t>It is designed to decide if an individual should be interviewed further, hired, or eliminated from consideration.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60103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465"/>
            <a:ext cx="10515600" cy="957129"/>
          </a:xfrm>
        </p:spPr>
        <p:txBody>
          <a:bodyPr>
            <a:normAutofit fontScale="90000"/>
          </a:bodyPr>
          <a:lstStyle/>
          <a:p>
            <a:pPr algn="ctr"/>
            <a:r>
              <a:rPr lang="en-US" b="1" dirty="0" smtClean="0">
                <a:solidFill>
                  <a:srgbClr val="FF0000"/>
                </a:solidFill>
                <a:effectLst>
                  <a:outerShdw blurRad="38100" dist="38100" dir="2700000" algn="tl">
                    <a:srgbClr val="000000">
                      <a:alpha val="43137"/>
                    </a:srgbClr>
                  </a:outerShdw>
                </a:effectLst>
              </a:rPr>
              <a:t/>
            </a:r>
            <a:br>
              <a:rPr lang="en-US" b="1" dirty="0" smtClean="0">
                <a:solidFill>
                  <a:srgbClr val="FF0000"/>
                </a:solidFill>
                <a:effectLst>
                  <a:outerShdw blurRad="38100" dist="38100" dir="2700000" algn="tl">
                    <a:srgbClr val="000000">
                      <a:alpha val="43137"/>
                    </a:srgbClr>
                  </a:outerShdw>
                </a:effectLst>
              </a:rPr>
            </a:br>
            <a:r>
              <a:rPr lang="en-US" b="1" dirty="0" smtClean="0">
                <a:solidFill>
                  <a:srgbClr val="FF0000"/>
                </a:solidFill>
                <a:effectLst>
                  <a:outerShdw blurRad="38100" dist="38100" dir="2700000" algn="tl">
                    <a:srgbClr val="000000">
                      <a:alpha val="43137"/>
                    </a:srgbClr>
                  </a:outerShdw>
                </a:effectLst>
              </a:rPr>
              <a:t>Types </a:t>
            </a:r>
            <a:r>
              <a:rPr lang="en-US" b="1" dirty="0">
                <a:solidFill>
                  <a:srgbClr val="FF0000"/>
                </a:solidFill>
                <a:effectLst>
                  <a:outerShdw blurRad="38100" dist="38100" dir="2700000" algn="tl">
                    <a:srgbClr val="000000">
                      <a:alpha val="43137"/>
                    </a:srgbClr>
                  </a:outerShdw>
                </a:effectLst>
              </a:rPr>
              <a:t>of Interview</a:t>
            </a:r>
            <a:r>
              <a:rPr lang="en-US" dirty="0"/>
              <a:t/>
            </a:r>
            <a:br>
              <a:rPr lang="en-US" dirty="0"/>
            </a:br>
            <a:endParaRPr lang="en-US" dirty="0"/>
          </a:p>
        </p:txBody>
      </p:sp>
      <p:sp>
        <p:nvSpPr>
          <p:cNvPr id="3" name="Content Placeholder 2"/>
          <p:cNvSpPr>
            <a:spLocks noGrp="1"/>
          </p:cNvSpPr>
          <p:nvPr>
            <p:ph idx="1"/>
          </p:nvPr>
        </p:nvSpPr>
        <p:spPr>
          <a:xfrm>
            <a:off x="205099" y="1825625"/>
            <a:ext cx="11148701" cy="4351338"/>
          </a:xfrm>
        </p:spPr>
        <p:txBody>
          <a:bodyPr>
            <a:normAutofit fontScale="85000" lnSpcReduction="20000"/>
          </a:bodyPr>
          <a:lstStyle/>
          <a:p>
            <a:pPr marL="0" indent="0">
              <a:buNone/>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several types of </a:t>
            </a:r>
            <a:r>
              <a:rPr lang="en-US" dirty="0" smtClean="0">
                <a:latin typeface="Times New Roman" panose="02020603050405020304" pitchFamily="18" charset="0"/>
                <a:cs typeface="Times New Roman" panose="02020603050405020304" pitchFamily="18" charset="0"/>
              </a:rPr>
              <a:t>interview</a:t>
            </a:r>
            <a:r>
              <a:rPr lang="en-US"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Unstructured /Nondirective Interview.</a:t>
            </a:r>
          </a:p>
          <a:p>
            <a:pPr lvl="0"/>
            <a:r>
              <a:rPr lang="en-US" dirty="0">
                <a:latin typeface="Times New Roman" panose="02020603050405020304" pitchFamily="18" charset="0"/>
                <a:cs typeface="Times New Roman" panose="02020603050405020304" pitchFamily="18" charset="0"/>
              </a:rPr>
              <a:t>Structured /Directive Interview.</a:t>
            </a:r>
          </a:p>
          <a:p>
            <a:pPr lvl="0"/>
            <a:r>
              <a:rPr lang="en-US" dirty="0">
                <a:latin typeface="Times New Roman" panose="02020603050405020304" pitchFamily="18" charset="0"/>
                <a:cs typeface="Times New Roman" panose="02020603050405020304" pitchFamily="18" charset="0"/>
              </a:rPr>
              <a:t>Situational Interview.</a:t>
            </a:r>
          </a:p>
          <a:p>
            <a:pPr lvl="0"/>
            <a:r>
              <a:rPr lang="en-US" dirty="0">
                <a:latin typeface="Times New Roman" panose="02020603050405020304" pitchFamily="18" charset="0"/>
                <a:cs typeface="Times New Roman" panose="02020603050405020304" pitchFamily="18" charset="0"/>
              </a:rPr>
              <a:t>Behavioral Interview.</a:t>
            </a:r>
          </a:p>
          <a:p>
            <a:pPr lvl="0"/>
            <a:r>
              <a:rPr lang="en-US" dirty="0">
                <a:latin typeface="Times New Roman" panose="02020603050405020304" pitchFamily="18" charset="0"/>
                <a:cs typeface="Times New Roman" panose="02020603050405020304" pitchFamily="18" charset="0"/>
              </a:rPr>
              <a:t>Job-related Interview.</a:t>
            </a:r>
          </a:p>
          <a:p>
            <a:pPr lvl="0"/>
            <a:r>
              <a:rPr lang="en-US" dirty="0">
                <a:latin typeface="Times New Roman" panose="02020603050405020304" pitchFamily="18" charset="0"/>
                <a:cs typeface="Times New Roman" panose="02020603050405020304" pitchFamily="18" charset="0"/>
              </a:rPr>
              <a:t>Stress Interview.</a:t>
            </a:r>
          </a:p>
          <a:p>
            <a:pPr lvl="0"/>
            <a:r>
              <a:rPr lang="en-US" dirty="0">
                <a:latin typeface="Times New Roman" panose="02020603050405020304" pitchFamily="18" charset="0"/>
                <a:cs typeface="Times New Roman" panose="02020603050405020304" pitchFamily="18" charset="0"/>
              </a:rPr>
              <a:t>Panel Interview /Board Interview</a:t>
            </a:r>
          </a:p>
          <a:p>
            <a:pPr lvl="0"/>
            <a:r>
              <a:rPr lang="en-US" dirty="0">
                <a:latin typeface="Times New Roman" panose="02020603050405020304" pitchFamily="18" charset="0"/>
                <a:cs typeface="Times New Roman" panose="02020603050405020304" pitchFamily="18" charset="0"/>
              </a:rPr>
              <a:t>One-On-One Interview.</a:t>
            </a:r>
          </a:p>
          <a:p>
            <a:pPr lvl="0"/>
            <a:r>
              <a:rPr lang="en-US" dirty="0">
                <a:latin typeface="Times New Roman" panose="02020603050405020304" pitchFamily="18" charset="0"/>
                <a:cs typeface="Times New Roman" panose="02020603050405020304" pitchFamily="18" charset="0"/>
              </a:rPr>
              <a:t>Mass Interview /Group Interview</a:t>
            </a:r>
          </a:p>
          <a:p>
            <a:pPr lvl="0"/>
            <a:r>
              <a:rPr lang="en-US" dirty="0">
                <a:latin typeface="Times New Roman" panose="02020603050405020304" pitchFamily="18" charset="0"/>
                <a:cs typeface="Times New Roman" panose="02020603050405020304" pitchFamily="18" charset="0"/>
              </a:rPr>
              <a:t>Phone Interview</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319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effectLst>
                  <a:outerShdw blurRad="38100" dist="38100" dir="2700000" algn="tl">
                    <a:srgbClr val="000000">
                      <a:alpha val="43137"/>
                    </a:srgbClr>
                  </a:outerShdw>
                </a:effectLst>
              </a:rPr>
              <a:t>Unstructured/Nondirective Interview</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An </a:t>
            </a:r>
            <a:r>
              <a:rPr lang="en-US" dirty="0">
                <a:latin typeface="Times New Roman" panose="02020603050405020304" pitchFamily="18" charset="0"/>
                <a:cs typeface="Times New Roman" panose="02020603050405020304" pitchFamily="18" charset="0"/>
              </a:rPr>
              <a:t>unstructured interview is an interview where probing, open-ended questions are asked. It involves a procedure where different questions may be asked to different applicants</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In unstructured interviews, there is generally no set format to follow so that the interview can take various directions.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lack of structure allows the interviewer to ask follow-up questions and pursue points of interest as they develop.</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4618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8019"/>
          </a:xfrm>
        </p:spPr>
        <p:txBody>
          <a:bodyPr>
            <a:normAutofit fontScale="90000"/>
          </a:bodyPr>
          <a:lstStyle/>
          <a:p>
            <a:pPr algn="ctr"/>
            <a:r>
              <a:rPr lang="en-US" dirty="0" smtClean="0"/>
              <a:t/>
            </a:r>
            <a:br>
              <a:rPr lang="en-US" dirty="0" smtClean="0"/>
            </a:br>
            <a:r>
              <a:rPr lang="en-US" b="1" dirty="0" smtClean="0">
                <a:solidFill>
                  <a:srgbClr val="FF0000"/>
                </a:solidFill>
                <a:effectLst>
                  <a:outerShdw blurRad="38100" dist="38100" dir="2700000" algn="tl">
                    <a:srgbClr val="000000">
                      <a:alpha val="43137"/>
                    </a:srgbClr>
                  </a:outerShdw>
                </a:effectLst>
              </a:rPr>
              <a:t>Structured/Directive Interview</a:t>
            </a:r>
            <a:r>
              <a:rPr lang="en-US" dirty="0" smtClean="0"/>
              <a:t/>
            </a:r>
            <a:br>
              <a:rPr lang="en-US" dirty="0" smtClean="0"/>
            </a:br>
            <a:endParaRPr lang="en-US" dirty="0"/>
          </a:p>
        </p:txBody>
      </p:sp>
      <p:sp>
        <p:nvSpPr>
          <p:cNvPr id="3" name="Content Placeholder 2"/>
          <p:cNvSpPr>
            <a:spLocks noGrp="1"/>
          </p:cNvSpPr>
          <p:nvPr>
            <p:ph idx="1"/>
          </p:nvPr>
        </p:nvSpPr>
        <p:spPr>
          <a:xfrm>
            <a:off x="162369" y="1521152"/>
            <a:ext cx="11767559" cy="5144568"/>
          </a:xfrm>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In structured interviews, the interviewer lists the questions and acceptable responses in advance and may even rate and score possible answers for appropriateness.</a:t>
            </a:r>
          </a:p>
          <a:p>
            <a:pPr algn="just"/>
            <a:r>
              <a:rPr lang="en-US" dirty="0" smtClean="0">
                <a:latin typeface="Times New Roman" panose="02020603050405020304" pitchFamily="18" charset="0"/>
                <a:cs typeface="Times New Roman" panose="02020603050405020304" pitchFamily="18" charset="0"/>
              </a:rPr>
              <a:t> An interview consisting of a series of job-related questions that are asked consistently of each applicant for a particular job is known as a structured interview.</a:t>
            </a:r>
          </a:p>
          <a:p>
            <a:pPr algn="just"/>
            <a:r>
              <a:rPr lang="en-US" dirty="0" smtClean="0">
                <a:latin typeface="Times New Roman" panose="02020603050405020304" pitchFamily="18" charset="0"/>
                <a:cs typeface="Times New Roman" panose="02020603050405020304" pitchFamily="18" charset="0"/>
              </a:rPr>
              <a:t> A structured interview typically contains four types of questions.</a:t>
            </a:r>
          </a:p>
          <a:p>
            <a:pPr lvl="0" algn="just"/>
            <a:r>
              <a:rPr lang="en-US" b="1" dirty="0" smtClean="0">
                <a:latin typeface="Times New Roman" panose="02020603050405020304" pitchFamily="18" charset="0"/>
                <a:cs typeface="Times New Roman" panose="02020603050405020304" pitchFamily="18" charset="0"/>
              </a:rPr>
              <a:t>Situational questions:</a:t>
            </a:r>
            <a:r>
              <a:rPr lang="en-US" dirty="0" smtClean="0">
                <a:latin typeface="Times New Roman" panose="02020603050405020304" pitchFamily="18" charset="0"/>
                <a:cs typeface="Times New Roman" panose="02020603050405020304" pitchFamily="18" charset="0"/>
              </a:rPr>
              <a:t> Pose a hypothetical job situation to determine what the applicant would do in that situation.</a:t>
            </a:r>
          </a:p>
          <a:p>
            <a:pPr lvl="0" algn="just"/>
            <a:r>
              <a:rPr lang="en-US" b="1" dirty="0" smtClean="0">
                <a:latin typeface="Times New Roman" panose="02020603050405020304" pitchFamily="18" charset="0"/>
                <a:cs typeface="Times New Roman" panose="02020603050405020304" pitchFamily="18" charset="0"/>
              </a:rPr>
              <a:t>Job knowledge questions</a:t>
            </a:r>
            <a:r>
              <a:rPr lang="en-US" dirty="0" smtClean="0">
                <a:latin typeface="Times New Roman" panose="02020603050405020304" pitchFamily="18" charset="0"/>
                <a:cs typeface="Times New Roman" panose="02020603050405020304" pitchFamily="18" charset="0"/>
              </a:rPr>
              <a:t>: Probe the applicant’s job-related knowledge.</a:t>
            </a:r>
          </a:p>
          <a:p>
            <a:pPr lvl="0" algn="just"/>
            <a:r>
              <a:rPr lang="en-US" b="1" dirty="0" smtClean="0">
                <a:latin typeface="Times New Roman" panose="02020603050405020304" pitchFamily="18" charset="0"/>
                <a:cs typeface="Times New Roman" panose="02020603050405020304" pitchFamily="18" charset="0"/>
              </a:rPr>
              <a:t>Job-sample simulation questions:</a:t>
            </a:r>
            <a:r>
              <a:rPr lang="en-US" dirty="0" smtClean="0">
                <a:latin typeface="Times New Roman" panose="02020603050405020304" pitchFamily="18" charset="0"/>
                <a:cs typeface="Times New Roman" panose="02020603050405020304" pitchFamily="18" charset="0"/>
              </a:rPr>
              <a:t> Involve situations in which an applicant may be actually required to perform a sample task from the job.</a:t>
            </a:r>
          </a:p>
          <a:p>
            <a:pPr lvl="0" algn="just"/>
            <a:r>
              <a:rPr lang="en-US" b="1" dirty="0" smtClean="0">
                <a:latin typeface="Times New Roman" panose="02020603050405020304" pitchFamily="18" charset="0"/>
                <a:cs typeface="Times New Roman" panose="02020603050405020304" pitchFamily="18" charset="0"/>
              </a:rPr>
              <a:t>Worker requirements questions</a:t>
            </a:r>
            <a:r>
              <a:rPr lang="en-US" dirty="0" smtClean="0">
                <a:latin typeface="Times New Roman" panose="02020603050405020304" pitchFamily="18" charset="0"/>
                <a:cs typeface="Times New Roman" panose="02020603050405020304" pitchFamily="18" charset="0"/>
              </a:rPr>
              <a:t>: Seek to determine the applicant’s willingness to conform to the requirements of the job.</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40273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191"/>
            <a:ext cx="10515600" cy="974221"/>
          </a:xfrm>
        </p:spPr>
        <p:txBody>
          <a:bodyPr>
            <a:normAutofit fontScale="90000"/>
          </a:bodyPr>
          <a:lstStyle/>
          <a:p>
            <a:pPr algn="ctr"/>
            <a:r>
              <a:rPr lang="en-US" b="1" dirty="0">
                <a:solidFill>
                  <a:srgbClr val="FF0000"/>
                </a:solidFill>
                <a:effectLst>
                  <a:outerShdw blurRad="38100" dist="38100" dir="2700000" algn="tl">
                    <a:srgbClr val="000000">
                      <a:alpha val="43137"/>
                    </a:srgbClr>
                  </a:outerShdw>
                </a:effectLst>
              </a:rPr>
              <a:t>Behavioral Interview</a:t>
            </a:r>
            <a:r>
              <a:rPr lang="en-US" dirty="0"/>
              <a:t/>
            </a:r>
            <a:br>
              <a:rPr lang="en-US" dirty="0"/>
            </a:br>
            <a:endParaRPr lang="en-US" dirty="0"/>
          </a:p>
        </p:txBody>
      </p:sp>
      <p:sp>
        <p:nvSpPr>
          <p:cNvPr id="3" name="Content Placeholder 2"/>
          <p:cNvSpPr>
            <a:spLocks noGrp="1"/>
          </p:cNvSpPr>
          <p:nvPr>
            <p:ph idx="1"/>
          </p:nvPr>
        </p:nvSpPr>
        <p:spPr>
          <a:xfrm>
            <a:off x="444381" y="1444239"/>
            <a:ext cx="11357361" cy="5093294"/>
          </a:xfrm>
        </p:spPr>
        <p:txBody>
          <a:bodyPr>
            <a:normAutofit fontScale="92500" lnSpcReduction="10000"/>
          </a:bodyPr>
          <a:lstStyle/>
          <a:p>
            <a:pPr lvl="0"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 behavioral interview, you ask applicants to describe how they reacted to actual situations in the past.</a:t>
            </a:r>
          </a:p>
          <a:p>
            <a:pPr lvl="0" algn="just"/>
            <a:r>
              <a:rPr lang="en-US" dirty="0">
                <a:latin typeface="Times New Roman" panose="02020603050405020304" pitchFamily="18" charset="0"/>
                <a:cs typeface="Times New Roman" panose="02020603050405020304" pitchFamily="18" charset="0"/>
              </a:rPr>
              <a:t>Candidates are asked what actions they have taken in prior job situations that are similar to situations they may encounter on the job. The interviewers are then scored using a scoring guide constructed by job experts.</a:t>
            </a:r>
          </a:p>
          <a:p>
            <a:pPr marL="0" indent="0" algn="just">
              <a:buNone/>
            </a:pPr>
            <a:r>
              <a:rPr lang="en-US" dirty="0">
                <a:latin typeface="Times New Roman" panose="02020603050405020304" pitchFamily="18" charset="0"/>
                <a:cs typeface="Times New Roman" panose="02020603050405020304" pitchFamily="18" charset="0"/>
              </a:rPr>
              <a:t> </a:t>
            </a:r>
          </a:p>
          <a:p>
            <a:pPr lvl="0" algn="just"/>
            <a:r>
              <a:rPr lang="en-US" dirty="0">
                <a:latin typeface="Times New Roman" panose="02020603050405020304" pitchFamily="18" charset="0"/>
                <a:cs typeface="Times New Roman" panose="02020603050405020304" pitchFamily="18" charset="0"/>
              </a:rPr>
              <a:t>This is a structured interview that uses questions designed to probe the candidate’s past behavior in specific situations. This technique involves asking all interviewees standardized questions about how they handled past situations that were similar to situations they may encounter on the job.</a:t>
            </a:r>
          </a:p>
          <a:p>
            <a:pPr algn="just"/>
            <a:r>
              <a:rPr lang="en-US" dirty="0">
                <a:latin typeface="Times New Roman" panose="02020603050405020304" pitchFamily="18" charset="0"/>
                <a:cs typeface="Times New Roman" panose="02020603050405020304" pitchFamily="18" charset="0"/>
              </a:rPr>
              <a:t>The interviewer may also ask discretionary probing questions for details of the situations, the interviewee’s behavior in the situation, and the outcome. The interviewee’s responses are then scored with behaviorally anchored rating scales.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33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effectLst>
                  <a:outerShdw blurRad="38100" dist="38100" dir="2700000" algn="tl">
                    <a:srgbClr val="000000">
                      <a:alpha val="43137"/>
                    </a:srgbClr>
                  </a:outerShdw>
                </a:effectLst>
              </a:rPr>
              <a:t>Oral/Verbal Communication</a:t>
            </a:r>
            <a:br>
              <a:rPr lang="en-US" b="1" dirty="0">
                <a:solidFill>
                  <a:srgbClr val="FF0000"/>
                </a:solidFill>
                <a:effectLst>
                  <a:outerShdw blurRad="38100" dist="38100" dir="2700000" algn="tl">
                    <a:srgbClr val="000000">
                      <a:alpha val="43137"/>
                    </a:srgbClr>
                  </a:outerShdw>
                </a:effectLst>
              </a:rPr>
            </a:br>
            <a:r>
              <a:rPr lang="en-US" b="1" dirty="0">
                <a:solidFill>
                  <a:srgbClr val="FF0000"/>
                </a:solidFill>
                <a:effectLst>
                  <a:outerShdw blurRad="38100" dist="38100" dir="2700000" algn="tl">
                    <a:srgbClr val="000000">
                      <a:alpha val="43137"/>
                    </a:srgbClr>
                  </a:outerShdw>
                </a:effectLst>
              </a:rPr>
              <a:t>Definition</a:t>
            </a:r>
          </a:p>
        </p:txBody>
      </p:sp>
      <p:sp>
        <p:nvSpPr>
          <p:cNvPr id="3" name="Content Placeholder 2"/>
          <p:cNvSpPr>
            <a:spLocks noGrp="1"/>
          </p:cNvSpPr>
          <p:nvPr>
            <p:ph idx="1"/>
          </p:nvPr>
        </p:nvSpPr>
        <p:spPr>
          <a:xfrm>
            <a:off x="566671" y="1825624"/>
            <a:ext cx="11333408" cy="4935783"/>
          </a:xfrm>
        </p:spPr>
        <p:txBody>
          <a:bodyPr>
            <a:noAutofit/>
          </a:bodyPr>
          <a:lstStyle/>
          <a:p>
            <a:pPr lvl="0" algn="just"/>
            <a:r>
              <a:rPr lang="en-US" sz="3200" i="1" dirty="0" smtClean="0">
                <a:latin typeface="Times New Roman" panose="02020603050405020304" pitchFamily="18" charset="0"/>
                <a:cs typeface="Times New Roman" panose="02020603050405020304" pitchFamily="18" charset="0"/>
              </a:rPr>
              <a:t>Oral Communication</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is </a:t>
            </a:r>
            <a:r>
              <a:rPr lang="en-US" sz="3200" dirty="0" smtClean="0">
                <a:latin typeface="Times New Roman" panose="02020603050405020304" pitchFamily="18" charset="0"/>
                <a:cs typeface="Times New Roman" panose="02020603050405020304" pitchFamily="18" charset="0"/>
              </a:rPr>
              <a:t>a type of communication which </a:t>
            </a:r>
            <a:r>
              <a:rPr lang="en-US" sz="3200" dirty="0">
                <a:latin typeface="Times New Roman" panose="02020603050405020304" pitchFamily="18" charset="0"/>
                <a:cs typeface="Times New Roman" panose="02020603050405020304" pitchFamily="18" charset="0"/>
              </a:rPr>
              <a:t>employs the spoken word, either direct or indirect as a communication </a:t>
            </a:r>
            <a:r>
              <a:rPr lang="en-US" sz="3200" dirty="0" smtClean="0">
                <a:latin typeface="Times New Roman" panose="02020603050405020304" pitchFamily="18" charset="0"/>
                <a:cs typeface="Times New Roman" panose="02020603050405020304" pitchFamily="18" charset="0"/>
              </a:rPr>
              <a:t>channel. </a:t>
            </a:r>
          </a:p>
          <a:p>
            <a:pPr lvl="0" algn="just"/>
            <a:r>
              <a:rPr lang="en-US" sz="3200" dirty="0" smtClean="0">
                <a:latin typeface="Times New Roman" panose="02020603050405020304" pitchFamily="18" charset="0"/>
                <a:cs typeface="Times New Roman" panose="02020603050405020304" pitchFamily="18" charset="0"/>
              </a:rPr>
              <a:t>Oral communication implies communication through mouth.</a:t>
            </a:r>
          </a:p>
          <a:p>
            <a:pPr lvl="0" algn="just"/>
            <a:r>
              <a:rPr lang="en-US" sz="3200" dirty="0" smtClean="0">
                <a:latin typeface="Times New Roman" panose="02020603050405020304" pitchFamily="18" charset="0"/>
                <a:cs typeface="Times New Roman" panose="02020603050405020304" pitchFamily="18" charset="0"/>
              </a:rPr>
              <a:t>It includes individuals  conversing with each other </a:t>
            </a:r>
            <a:r>
              <a:rPr lang="en-US" sz="3200" dirty="0">
                <a:latin typeface="Times New Roman" panose="02020603050405020304" pitchFamily="18" charset="0"/>
                <a:cs typeface="Times New Roman" panose="02020603050405020304" pitchFamily="18" charset="0"/>
              </a:rPr>
              <a:t>either </a:t>
            </a:r>
            <a:r>
              <a:rPr lang="en-US" sz="3200" dirty="0" smtClean="0">
                <a:latin typeface="Times New Roman" panose="02020603050405020304" pitchFamily="18" charset="0"/>
                <a:cs typeface="Times New Roman" panose="02020603050405020304" pitchFamily="18" charset="0"/>
              </a:rPr>
              <a:t>direct conversation, or face-to-face</a:t>
            </a:r>
            <a:r>
              <a:rPr lang="en-US" sz="3200" dirty="0">
                <a:latin typeface="Times New Roman" panose="02020603050405020304" pitchFamily="18" charset="0"/>
                <a:cs typeface="Times New Roman" panose="02020603050405020304" pitchFamily="18" charset="0"/>
              </a:rPr>
              <a:t>, or over the phone, or via voice notes or chat rooms, etc. </a:t>
            </a:r>
            <a:endParaRPr lang="en-US" sz="3200" dirty="0" smtClean="0">
              <a:latin typeface="Times New Roman" panose="02020603050405020304" pitchFamily="18" charset="0"/>
              <a:cs typeface="Times New Roman" panose="02020603050405020304" pitchFamily="18" charset="0"/>
            </a:endParaRPr>
          </a:p>
          <a:p>
            <a:pPr lvl="0" algn="just"/>
            <a:r>
              <a:rPr lang="en-US" sz="3200" dirty="0" smtClean="0">
                <a:latin typeface="Times New Roman" panose="02020603050405020304" pitchFamily="18" charset="0"/>
                <a:cs typeface="Times New Roman" panose="02020603050405020304" pitchFamily="18" charset="0"/>
              </a:rPr>
              <a:t>Classroom </a:t>
            </a:r>
            <a:r>
              <a:rPr lang="en-US" sz="3200" dirty="0">
                <a:latin typeface="Times New Roman" panose="02020603050405020304" pitchFamily="18" charset="0"/>
                <a:cs typeface="Times New Roman" panose="02020603050405020304" pitchFamily="18" charset="0"/>
              </a:rPr>
              <a:t>oral presentation and discussions, dramatization, poetry </a:t>
            </a:r>
            <a:r>
              <a:rPr lang="en-US" sz="3200" dirty="0" smtClean="0">
                <a:latin typeface="Times New Roman" panose="02020603050405020304" pitchFamily="18" charset="0"/>
                <a:cs typeface="Times New Roman" panose="02020603050405020304" pitchFamily="18" charset="0"/>
              </a:rPr>
              <a:t>recital, vote of thanks, interview etc. </a:t>
            </a:r>
            <a:r>
              <a:rPr lang="en-US" sz="3200" dirty="0">
                <a:latin typeface="Times New Roman" panose="02020603050405020304" pitchFamily="18" charset="0"/>
                <a:cs typeface="Times New Roman" panose="02020603050405020304" pitchFamily="18" charset="0"/>
              </a:rPr>
              <a:t>are </a:t>
            </a:r>
            <a:r>
              <a:rPr lang="en-US" sz="3200" dirty="0" smtClean="0">
                <a:latin typeface="Times New Roman" panose="02020603050405020304" pitchFamily="18" charset="0"/>
                <a:cs typeface="Times New Roman" panose="02020603050405020304" pitchFamily="18" charset="0"/>
              </a:rPr>
              <a:t>examples of </a:t>
            </a:r>
            <a:r>
              <a:rPr lang="en-US" sz="3200" dirty="0">
                <a:latin typeface="Times New Roman" panose="02020603050405020304" pitchFamily="18" charset="0"/>
                <a:cs typeface="Times New Roman" panose="02020603050405020304" pitchFamily="18" charset="0"/>
              </a:rPr>
              <a:t>oral communication</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0562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30389"/>
          </a:xfrm>
        </p:spPr>
        <p:txBody>
          <a:bodyPr>
            <a:normAutofit fontScale="90000"/>
          </a:bodyPr>
          <a:lstStyle/>
          <a:p>
            <a:pPr algn="ctr"/>
            <a:r>
              <a:rPr lang="en-US" b="1" dirty="0" smtClean="0">
                <a:solidFill>
                  <a:srgbClr val="FF0000"/>
                </a:solidFill>
                <a:effectLst>
                  <a:outerShdw blurRad="38100" dist="38100" dir="2700000" algn="tl">
                    <a:srgbClr val="000000">
                      <a:alpha val="43137"/>
                    </a:srgbClr>
                  </a:outerShdw>
                </a:effectLst>
              </a:rPr>
              <a:t/>
            </a:r>
            <a:br>
              <a:rPr lang="en-US" b="1" dirty="0" smtClean="0">
                <a:solidFill>
                  <a:srgbClr val="FF0000"/>
                </a:solidFill>
                <a:effectLst>
                  <a:outerShdw blurRad="38100" dist="38100" dir="2700000" algn="tl">
                    <a:srgbClr val="000000">
                      <a:alpha val="43137"/>
                    </a:srgbClr>
                  </a:outerShdw>
                </a:effectLst>
              </a:rPr>
            </a:br>
            <a:r>
              <a:rPr lang="en-US" b="1" dirty="0" smtClean="0">
                <a:solidFill>
                  <a:srgbClr val="FF0000"/>
                </a:solidFill>
                <a:effectLst>
                  <a:outerShdw blurRad="38100" dist="38100" dir="2700000" algn="tl">
                    <a:srgbClr val="000000">
                      <a:alpha val="43137"/>
                    </a:srgbClr>
                  </a:outerShdw>
                </a:effectLst>
              </a:rPr>
              <a:t>Job-related </a:t>
            </a:r>
            <a:r>
              <a:rPr lang="en-US" b="1" dirty="0">
                <a:solidFill>
                  <a:srgbClr val="FF0000"/>
                </a:solidFill>
                <a:effectLst>
                  <a:outerShdw blurRad="38100" dist="38100" dir="2700000" algn="tl">
                    <a:srgbClr val="000000">
                      <a:alpha val="43137"/>
                    </a:srgbClr>
                  </a:outerShdw>
                </a:effectLst>
              </a:rPr>
              <a:t>Interview</a:t>
            </a:r>
            <a:r>
              <a:rPr lang="en-US" dirty="0"/>
              <a:t/>
            </a:r>
            <a:br>
              <a:rPr lang="en-US" dirty="0"/>
            </a:br>
            <a:endParaRPr lang="en-US" dirty="0"/>
          </a:p>
        </p:txBody>
      </p:sp>
      <p:sp>
        <p:nvSpPr>
          <p:cNvPr id="3" name="Content Placeholder 2"/>
          <p:cNvSpPr>
            <a:spLocks noGrp="1"/>
          </p:cNvSpPr>
          <p:nvPr>
            <p:ph idx="1"/>
          </p:nvPr>
        </p:nvSpPr>
        <p:spPr>
          <a:xfrm>
            <a:off x="341832" y="1825625"/>
            <a:ext cx="11382998" cy="4351338"/>
          </a:xfrm>
        </p:spPr>
        <p:txBody>
          <a:bodyPr/>
          <a:lstStyle/>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 job-related interview, the interviewer asks applicants questions about relevant past experiences.   It is a series of job-related questions that focus on relevant past job-related behaviors. The questions here don’t revolve around hypothetical or actual situations or scenarios</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Instead, the interviewer asks job-related questions such as, “Which courses did you like best in business school?”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290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59473"/>
          </a:xfrm>
        </p:spPr>
        <p:txBody>
          <a:bodyPr>
            <a:normAutofit fontScale="90000"/>
          </a:bodyPr>
          <a:lstStyle/>
          <a:p>
            <a:pPr algn="ctr"/>
            <a:r>
              <a:rPr lang="en-US" b="1" dirty="0" smtClean="0">
                <a:solidFill>
                  <a:srgbClr val="FF0000"/>
                </a:solidFill>
                <a:effectLst>
                  <a:outerShdw blurRad="38100" dist="38100" dir="2700000" algn="tl">
                    <a:srgbClr val="000000">
                      <a:alpha val="43137"/>
                    </a:srgbClr>
                  </a:outerShdw>
                </a:effectLst>
              </a:rPr>
              <a:t/>
            </a:r>
            <a:br>
              <a:rPr lang="en-US" b="1" dirty="0" smtClean="0">
                <a:solidFill>
                  <a:srgbClr val="FF0000"/>
                </a:solidFill>
                <a:effectLst>
                  <a:outerShdw blurRad="38100" dist="38100" dir="2700000" algn="tl">
                    <a:srgbClr val="000000">
                      <a:alpha val="43137"/>
                    </a:srgbClr>
                  </a:outerShdw>
                </a:effectLst>
              </a:rPr>
            </a:br>
            <a:r>
              <a:rPr lang="en-US" b="1" dirty="0" smtClean="0">
                <a:solidFill>
                  <a:srgbClr val="FF0000"/>
                </a:solidFill>
                <a:effectLst>
                  <a:outerShdw blurRad="38100" dist="38100" dir="2700000" algn="tl">
                    <a:srgbClr val="000000">
                      <a:alpha val="43137"/>
                    </a:srgbClr>
                  </a:outerShdw>
                </a:effectLst>
              </a:rPr>
              <a:t>Stress </a:t>
            </a:r>
            <a:r>
              <a:rPr lang="en-US" b="1" dirty="0">
                <a:solidFill>
                  <a:srgbClr val="FF0000"/>
                </a:solidFill>
                <a:effectLst>
                  <a:outerShdw blurRad="38100" dist="38100" dir="2700000" algn="tl">
                    <a:srgbClr val="000000">
                      <a:alpha val="43137"/>
                    </a:srgbClr>
                  </a:outerShdw>
                </a:effectLst>
              </a:rPr>
              <a:t>Interview</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 stress interview, the interviewer seeks to make the applicant uncomfortable with occasionally rude questions. The aim is supposedly to spot sensitive applicants and those with low or high-stress tolerance.</a:t>
            </a:r>
          </a:p>
          <a:p>
            <a:pPr algn="just"/>
            <a:r>
              <a:rPr lang="en-US" dirty="0">
                <a:latin typeface="Times New Roman" panose="02020603050405020304" pitchFamily="18" charset="0"/>
                <a:cs typeface="Times New Roman" panose="02020603050405020304" pitchFamily="18" charset="0"/>
              </a:rPr>
              <a:t>Stress interviews may help unearth hypersensitive applicants who might overreact to mild criticism with anger and abuse. It intentionally creates anxiety to determine how an applicant will react to stress on the job.</a:t>
            </a:r>
          </a:p>
          <a:p>
            <a:endParaRPr lang="en-US" dirty="0"/>
          </a:p>
        </p:txBody>
      </p:sp>
    </p:spTree>
    <p:extLst>
      <p:ext uri="{BB962C8B-B14F-4D97-AF65-F5344CB8AC3E}">
        <p14:creationId xmlns:p14="http://schemas.microsoft.com/office/powerpoint/2010/main" val="1042949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2202"/>
          </a:xfrm>
        </p:spPr>
        <p:txBody>
          <a:bodyPr>
            <a:normAutofit fontScale="90000"/>
          </a:bodyPr>
          <a:lstStyle/>
          <a:p>
            <a:pPr algn="ctr"/>
            <a:r>
              <a:rPr lang="en-US" b="1" dirty="0" smtClean="0">
                <a:solidFill>
                  <a:srgbClr val="FF0000"/>
                </a:solidFill>
                <a:effectLst>
                  <a:outerShdw blurRad="38100" dist="38100" dir="2700000" algn="tl">
                    <a:srgbClr val="000000">
                      <a:alpha val="43137"/>
                    </a:srgbClr>
                  </a:outerShdw>
                </a:effectLst>
              </a:rPr>
              <a:t/>
            </a:r>
            <a:br>
              <a:rPr lang="en-US" b="1" dirty="0" smtClean="0">
                <a:solidFill>
                  <a:srgbClr val="FF0000"/>
                </a:solidFill>
                <a:effectLst>
                  <a:outerShdw blurRad="38100" dist="38100" dir="2700000" algn="tl">
                    <a:srgbClr val="000000">
                      <a:alpha val="43137"/>
                    </a:srgbClr>
                  </a:outerShdw>
                </a:effectLst>
              </a:rPr>
            </a:br>
            <a:r>
              <a:rPr lang="en-US" b="1" dirty="0" smtClean="0">
                <a:solidFill>
                  <a:srgbClr val="FF0000"/>
                </a:solidFill>
                <a:effectLst>
                  <a:outerShdw blurRad="38100" dist="38100" dir="2700000" algn="tl">
                    <a:srgbClr val="000000">
                      <a:alpha val="43137"/>
                    </a:srgbClr>
                  </a:outerShdw>
                </a:effectLst>
              </a:rPr>
              <a:t>Panel </a:t>
            </a:r>
            <a:r>
              <a:rPr lang="en-US" b="1" dirty="0">
                <a:solidFill>
                  <a:srgbClr val="FF0000"/>
                </a:solidFill>
                <a:effectLst>
                  <a:outerShdw blurRad="38100" dist="38100" dir="2700000" algn="tl">
                    <a:srgbClr val="000000">
                      <a:alpha val="43137"/>
                    </a:srgbClr>
                  </a:outerShdw>
                </a:effectLst>
              </a:rPr>
              <a:t>Interview (Board Interview)</a:t>
            </a:r>
            <a:r>
              <a:rPr lang="en-US" dirty="0"/>
              <a:t/>
            </a:r>
            <a:br>
              <a:rPr lang="en-US" dirty="0"/>
            </a:br>
            <a:endParaRPr lang="en-US" dirty="0"/>
          </a:p>
        </p:txBody>
      </p:sp>
      <p:sp>
        <p:nvSpPr>
          <p:cNvPr id="3" name="Content Placeholder 2"/>
          <p:cNvSpPr>
            <a:spLocks noGrp="1"/>
          </p:cNvSpPr>
          <p:nvPr>
            <p:ph idx="1"/>
          </p:nvPr>
        </p:nvSpPr>
        <p:spPr>
          <a:xfrm>
            <a:off x="384561" y="1945265"/>
            <a:ext cx="11596643" cy="4643541"/>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panel interview, also known as a board </a:t>
            </a:r>
            <a:r>
              <a:rPr lang="en-US" dirty="0" smtClean="0">
                <a:latin typeface="Times New Roman" panose="02020603050405020304" pitchFamily="18" charset="0"/>
                <a:cs typeface="Times New Roman" panose="02020603050405020304" pitchFamily="18" charset="0"/>
              </a:rPr>
              <a:t>interview. </a:t>
            </a:r>
          </a:p>
          <a:p>
            <a:pPr algn="just"/>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an interview conducted by a team of interviewers, who together interview each candidate and then combine their ratings into a final score.</a:t>
            </a:r>
          </a:p>
          <a:p>
            <a:pPr algn="just"/>
            <a:r>
              <a:rPr lang="en-US" dirty="0">
                <a:latin typeface="Times New Roman" panose="02020603050405020304" pitchFamily="18" charset="0"/>
                <a:cs typeface="Times New Roman" panose="02020603050405020304" pitchFamily="18" charset="0"/>
              </a:rPr>
              <a:t>Here one candidate is interviewed by several representatives of the firm. This technique entails the job candidate giving oral responses to job-related questions asked by a panel of interviewers.</a:t>
            </a:r>
          </a:p>
          <a:p>
            <a:pPr algn="just"/>
            <a:r>
              <a:rPr lang="en-US" dirty="0">
                <a:latin typeface="Times New Roman" panose="02020603050405020304" pitchFamily="18" charset="0"/>
                <a:cs typeface="Times New Roman" panose="02020603050405020304" pitchFamily="18" charset="0"/>
              </a:rPr>
              <a:t>Each member of the panel then rates each interviewee on such dimensions as </a:t>
            </a:r>
            <a:r>
              <a:rPr lang="en-US" dirty="0">
                <a:solidFill>
                  <a:srgbClr val="FF0000"/>
                </a:solidFill>
                <a:latin typeface="Times New Roman" panose="02020603050405020304" pitchFamily="18" charset="0"/>
                <a:cs typeface="Times New Roman" panose="02020603050405020304" pitchFamily="18" charset="0"/>
              </a:rPr>
              <a:t>work history, motivation, creative thinking, and presentation</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The scoring procedure for oral interview boards has typically been subjective; thus, it would be subject to personal biases of those individuals sitting on the board.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technique may not be feasible for jobs in which there are a large number of applicants that must be interviewed.</a:t>
            </a:r>
          </a:p>
          <a:p>
            <a:pPr algn="just"/>
            <a:endParaRPr lang="en-US" dirty="0"/>
          </a:p>
        </p:txBody>
      </p:sp>
    </p:spTree>
    <p:extLst>
      <p:ext uri="{BB962C8B-B14F-4D97-AF65-F5344CB8AC3E}">
        <p14:creationId xmlns:p14="http://schemas.microsoft.com/office/powerpoint/2010/main" val="3006624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740"/>
          </a:xfrm>
        </p:spPr>
        <p:txBody>
          <a:bodyPr>
            <a:normAutofit fontScale="90000"/>
          </a:bodyPr>
          <a:lstStyle/>
          <a:p>
            <a:pPr algn="ctr"/>
            <a:r>
              <a:rPr lang="en-US" b="1" dirty="0" smtClean="0">
                <a:solidFill>
                  <a:srgbClr val="FF0000"/>
                </a:solidFill>
              </a:rPr>
              <a:t/>
            </a:r>
            <a:br>
              <a:rPr lang="en-US" b="1" dirty="0" smtClean="0">
                <a:solidFill>
                  <a:srgbClr val="FF0000"/>
                </a:solidFill>
              </a:rPr>
            </a:br>
            <a:r>
              <a:rPr lang="en-US" b="1" dirty="0" smtClean="0">
                <a:solidFill>
                  <a:srgbClr val="FF0000"/>
                </a:solidFill>
              </a:rPr>
              <a:t>One-On-One </a:t>
            </a:r>
            <a:r>
              <a:rPr lang="en-US" b="1" dirty="0">
                <a:solidFill>
                  <a:srgbClr val="FF0000"/>
                </a:solidFill>
              </a:rPr>
              <a:t>Interview</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 one-on-one interview, one interviewer meets one candidate.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 typical employment interview, the applicant meets one-on-one with an interviewer.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the interview may be a highly emotional occasion for the applicant, meeting alone with the interviewer is often less threatening.</a:t>
            </a:r>
          </a:p>
          <a:p>
            <a:endParaRPr lang="en-US" dirty="0"/>
          </a:p>
        </p:txBody>
      </p:sp>
    </p:spTree>
    <p:extLst>
      <p:ext uri="{BB962C8B-B14F-4D97-AF65-F5344CB8AC3E}">
        <p14:creationId xmlns:p14="http://schemas.microsoft.com/office/powerpoint/2010/main" val="1675466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6565"/>
          </a:xfrm>
        </p:spPr>
        <p:txBody>
          <a:bodyPr>
            <a:normAutofit fontScale="90000"/>
          </a:bodyPr>
          <a:lstStyle/>
          <a:p>
            <a:pPr algn="ctr"/>
            <a:r>
              <a:rPr lang="en-US" b="1" dirty="0" smtClean="0">
                <a:solidFill>
                  <a:srgbClr val="FF0000"/>
                </a:solidFill>
                <a:effectLst>
                  <a:outerShdw blurRad="38100" dist="38100" dir="2700000" algn="tl">
                    <a:srgbClr val="000000">
                      <a:alpha val="43137"/>
                    </a:srgbClr>
                  </a:outerShdw>
                </a:effectLst>
              </a:rPr>
              <a:t/>
            </a:r>
            <a:br>
              <a:rPr lang="en-US" b="1" dirty="0" smtClean="0">
                <a:solidFill>
                  <a:srgbClr val="FF0000"/>
                </a:solidFill>
                <a:effectLst>
                  <a:outerShdw blurRad="38100" dist="38100" dir="2700000" algn="tl">
                    <a:srgbClr val="000000">
                      <a:alpha val="43137"/>
                    </a:srgbClr>
                  </a:outerShdw>
                </a:effectLst>
              </a:rPr>
            </a:br>
            <a:r>
              <a:rPr lang="en-US" b="1" dirty="0" smtClean="0">
                <a:solidFill>
                  <a:srgbClr val="FF0000"/>
                </a:solidFill>
                <a:effectLst>
                  <a:outerShdw blurRad="38100" dist="38100" dir="2700000" algn="tl">
                    <a:srgbClr val="000000">
                      <a:alpha val="43137"/>
                    </a:srgbClr>
                  </a:outerShdw>
                </a:effectLst>
              </a:rPr>
              <a:t>Mass </a:t>
            </a:r>
            <a:r>
              <a:rPr lang="en-US" b="1" dirty="0">
                <a:solidFill>
                  <a:srgbClr val="FF0000"/>
                </a:solidFill>
                <a:effectLst>
                  <a:outerShdw blurRad="38100" dist="38100" dir="2700000" algn="tl">
                    <a:srgbClr val="000000">
                      <a:alpha val="43137"/>
                    </a:srgbClr>
                  </a:outerShdw>
                </a:effectLst>
              </a:rPr>
              <a:t>Interview (Group Interview)</a:t>
            </a:r>
            <a:r>
              <a:rPr lang="en-US" dirty="0"/>
              <a:t/>
            </a:r>
            <a:br>
              <a:rPr lang="en-US" dirty="0"/>
            </a:br>
            <a:endParaRPr lang="en-US" dirty="0"/>
          </a:p>
        </p:txBody>
      </p:sp>
      <p:sp>
        <p:nvSpPr>
          <p:cNvPr id="3" name="Content Placeholder 2"/>
          <p:cNvSpPr>
            <a:spLocks noGrp="1"/>
          </p:cNvSpPr>
          <p:nvPr>
            <p:ph idx="1"/>
          </p:nvPr>
        </p:nvSpPr>
        <p:spPr>
          <a:xfrm>
            <a:off x="290557" y="1825625"/>
            <a:ext cx="11468456" cy="4763182"/>
          </a:xfrm>
        </p:spPr>
        <p:txBody>
          <a:bodyPr/>
          <a:lstStyle/>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mass/group interview is a relatively new technique in the west and almost unknown in our country. It is a procedure for the discovery of leadership.</a:t>
            </a:r>
          </a:p>
          <a:p>
            <a:pPr algn="just"/>
            <a:r>
              <a:rPr lang="en-US" dirty="0">
                <a:latin typeface="Times New Roman" panose="02020603050405020304" pitchFamily="18" charset="0"/>
                <a:cs typeface="Times New Roman" panose="02020603050405020304" pitchFamily="18" charset="0"/>
              </a:rPr>
              <a:t>Several job applicants are placed in a leaderless discussion, and interviewers sit in the background to observe and evaluate the performance of the candidates.</a:t>
            </a:r>
          </a:p>
          <a:p>
            <a:pPr algn="just"/>
            <a:r>
              <a:rPr lang="en-US" dirty="0">
                <a:latin typeface="Times New Roman" panose="02020603050405020304" pitchFamily="18" charset="0"/>
                <a:cs typeface="Times New Roman" panose="02020603050405020304" pitchFamily="18" charset="0"/>
              </a:rPr>
              <a:t>In a mass/group interview, a panel interviews several candidates simultaneously. The panel poses a problem and then watches to see which candidate takes the lead in formulating an answer.</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153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                   </a:t>
            </a:r>
            <a:r>
              <a:rPr lang="en-US" dirty="0" smtClean="0">
                <a:solidFill>
                  <a:srgbClr val="FF0000"/>
                </a:solidFill>
                <a:effectLst>
                  <a:outerShdw blurRad="38100" dist="38100" dir="2700000" algn="tl">
                    <a:srgbClr val="000000">
                      <a:alpha val="43137"/>
                    </a:srgbClr>
                  </a:outerShdw>
                </a:effectLst>
              </a:rPr>
              <a:t>Other</a:t>
            </a:r>
            <a:r>
              <a:rPr lang="en-US" dirty="0" smtClean="0"/>
              <a:t> </a:t>
            </a:r>
            <a:r>
              <a:rPr lang="en-US" dirty="0" smtClean="0">
                <a:solidFill>
                  <a:srgbClr val="FF0000"/>
                </a:solidFill>
                <a:effectLst>
                  <a:outerShdw blurRad="38100" dist="38100" dir="2700000" algn="tl">
                    <a:srgbClr val="000000">
                      <a:alpha val="43137"/>
                    </a:srgbClr>
                  </a:outerShdw>
                </a:effectLst>
              </a:rPr>
              <a:t>types of interview</a:t>
            </a:r>
            <a:endParaRPr lang="en-US"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50379" y="1825625"/>
            <a:ext cx="11254810" cy="4549538"/>
          </a:xfrm>
        </p:spPr>
        <p:txBody>
          <a:bodyPr/>
          <a:lstStyle/>
          <a:p>
            <a:pPr algn="just"/>
            <a:r>
              <a:rPr lang="en-US" b="1" dirty="0">
                <a:latin typeface="Times New Roman" panose="02020603050405020304" pitchFamily="18" charset="0"/>
                <a:cs typeface="Times New Roman" panose="02020603050405020304" pitchFamily="18" charset="0"/>
              </a:rPr>
              <a:t>Appraisal Interview:</a:t>
            </a:r>
            <a:r>
              <a:rPr lang="en-US" dirty="0">
                <a:latin typeface="Times New Roman" panose="02020603050405020304" pitchFamily="18" charset="0"/>
                <a:cs typeface="Times New Roman" panose="02020603050405020304" pitchFamily="18" charset="0"/>
              </a:rPr>
              <a:t> An appraisal interview is to assess the performance of employees and progress made. It is normally conducted annually.</a:t>
            </a:r>
          </a:p>
          <a:p>
            <a:pPr algn="just"/>
            <a:r>
              <a:rPr lang="en-US" b="1" dirty="0">
                <a:latin typeface="Times New Roman" panose="02020603050405020304" pitchFamily="18" charset="0"/>
                <a:cs typeface="Times New Roman" panose="02020603050405020304" pitchFamily="18" charset="0"/>
              </a:rPr>
              <a:t>Promotion Interview</a:t>
            </a:r>
            <a:r>
              <a:rPr lang="en-US" dirty="0">
                <a:latin typeface="Times New Roman" panose="02020603050405020304" pitchFamily="18" charset="0"/>
                <a:cs typeface="Times New Roman" panose="02020603050405020304" pitchFamily="18" charset="0"/>
              </a:rPr>
              <a:t>: Promotion interview is to assess the suitability of internal employees for higher position.</a:t>
            </a:r>
          </a:p>
          <a:p>
            <a:pPr algn="just"/>
            <a:r>
              <a:rPr lang="en-US" b="1" dirty="0">
                <a:latin typeface="Times New Roman" panose="02020603050405020304" pitchFamily="18" charset="0"/>
                <a:cs typeface="Times New Roman" panose="02020603050405020304" pitchFamily="18" charset="0"/>
              </a:rPr>
              <a:t>Counseling Interview:</a:t>
            </a:r>
            <a:r>
              <a:rPr lang="en-US" dirty="0">
                <a:latin typeface="Times New Roman" panose="02020603050405020304" pitchFamily="18" charset="0"/>
                <a:cs typeface="Times New Roman" panose="02020603050405020304" pitchFamily="18" charset="0"/>
              </a:rPr>
              <a:t> Counseling interview is to help employees overcome their emotional or other kinds of problems.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528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4374"/>
          </a:xfrm>
        </p:spPr>
        <p:txBody>
          <a:bodyPr/>
          <a:lstStyle/>
          <a:p>
            <a:pPr algn="ctr"/>
            <a:r>
              <a:rPr lang="en-US" b="1" dirty="0" smtClean="0">
                <a:solidFill>
                  <a:srgbClr val="FF0000"/>
                </a:solidFill>
                <a:effectLst>
                  <a:outerShdw blurRad="38100" dist="38100" dir="2700000" algn="tl">
                    <a:srgbClr val="000000">
                      <a:alpha val="43137"/>
                    </a:srgbClr>
                  </a:outerShdw>
                </a:effectLst>
              </a:rPr>
              <a:t>Preparing for an interview</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16907" y="1213504"/>
            <a:ext cx="11519018" cy="5435124"/>
          </a:xfrm>
        </p:spPr>
        <p:txBody>
          <a:bodyPr>
            <a:normAutofit fontScale="92500"/>
          </a:bodyPr>
          <a:lstStyle/>
          <a:p>
            <a:pPr marL="0" indent="0">
              <a:buNone/>
            </a:pPr>
            <a:endParaRPr lang="en-US" dirty="0" smtClean="0"/>
          </a:p>
          <a:p>
            <a:pPr marL="0" indent="0" algn="just">
              <a:buNone/>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an interview, the applicants ‘market’ their skills, abilities, knowledge and personality to the employer, so preparation is very important. </a:t>
            </a:r>
          </a:p>
          <a:p>
            <a:pPr algn="just"/>
            <a:r>
              <a:rPr lang="en-US" dirty="0">
                <a:latin typeface="Times New Roman" panose="02020603050405020304" pitchFamily="18" charset="0"/>
                <a:cs typeface="Times New Roman" panose="02020603050405020304" pitchFamily="18" charset="0"/>
              </a:rPr>
              <a:t>Since selection interview aims at choosing the right applicant, the interview will enable the interview panel to choose the candidate who satisfies requirement on.</a:t>
            </a:r>
          </a:p>
          <a:p>
            <a:pPr lvl="8">
              <a:buFont typeface="Wingdings" panose="05000000000000000000" pitchFamily="2" charset="2"/>
              <a:buChar char="q"/>
            </a:pPr>
            <a:r>
              <a:rPr lang="en-US" sz="2400" dirty="0">
                <a:solidFill>
                  <a:srgbClr val="FF0000"/>
                </a:solidFill>
              </a:rPr>
              <a:t>Comportment</a:t>
            </a:r>
          </a:p>
          <a:p>
            <a:pPr lvl="8" algn="just">
              <a:buFont typeface="Wingdings" panose="05000000000000000000" pitchFamily="2" charset="2"/>
              <a:buChar char="q"/>
            </a:pPr>
            <a:r>
              <a:rPr lang="en-US" sz="2400" dirty="0">
                <a:solidFill>
                  <a:srgbClr val="FF0000"/>
                </a:solidFill>
              </a:rPr>
              <a:t>Manners</a:t>
            </a:r>
          </a:p>
          <a:p>
            <a:pPr lvl="8">
              <a:buFont typeface="Wingdings" panose="05000000000000000000" pitchFamily="2" charset="2"/>
              <a:buChar char="q"/>
            </a:pPr>
            <a:r>
              <a:rPr lang="en-US" sz="2400" dirty="0">
                <a:solidFill>
                  <a:srgbClr val="FF0000"/>
                </a:solidFill>
              </a:rPr>
              <a:t>Speech</a:t>
            </a:r>
          </a:p>
          <a:p>
            <a:pPr lvl="8">
              <a:buFont typeface="Wingdings" panose="05000000000000000000" pitchFamily="2" charset="2"/>
              <a:buChar char="q"/>
            </a:pPr>
            <a:r>
              <a:rPr lang="en-US" sz="2400" dirty="0">
                <a:solidFill>
                  <a:srgbClr val="FF0000"/>
                </a:solidFill>
              </a:rPr>
              <a:t>Intelligence</a:t>
            </a:r>
          </a:p>
          <a:p>
            <a:pPr lvl="8">
              <a:buFont typeface="Wingdings" panose="05000000000000000000" pitchFamily="2" charset="2"/>
              <a:buChar char="q"/>
            </a:pPr>
            <a:r>
              <a:rPr lang="en-US" sz="2400" dirty="0">
                <a:solidFill>
                  <a:srgbClr val="FF0000"/>
                </a:solidFill>
              </a:rPr>
              <a:t>Judgment</a:t>
            </a:r>
          </a:p>
          <a:p>
            <a:pPr lvl="8">
              <a:buFont typeface="Wingdings" panose="05000000000000000000" pitchFamily="2" charset="2"/>
              <a:buChar char="q"/>
            </a:pPr>
            <a:r>
              <a:rPr lang="en-US" sz="2400" dirty="0">
                <a:solidFill>
                  <a:srgbClr val="FF0000"/>
                </a:solidFill>
              </a:rPr>
              <a:t>Initiative</a:t>
            </a:r>
          </a:p>
          <a:p>
            <a:pPr lvl="8">
              <a:buFont typeface="Wingdings" panose="05000000000000000000" pitchFamily="2" charset="2"/>
              <a:buChar char="q"/>
            </a:pPr>
            <a:r>
              <a:rPr lang="en-US" sz="2400" dirty="0">
                <a:solidFill>
                  <a:srgbClr val="FF0000"/>
                </a:solidFill>
              </a:rPr>
              <a:t>Resourcefulness</a:t>
            </a:r>
          </a:p>
          <a:p>
            <a:pPr lvl="8">
              <a:buFont typeface="Wingdings" panose="05000000000000000000" pitchFamily="2" charset="2"/>
              <a:buChar char="q"/>
            </a:pPr>
            <a:r>
              <a:rPr lang="en-US" sz="2400" dirty="0">
                <a:solidFill>
                  <a:srgbClr val="FF0000"/>
                </a:solidFill>
              </a:rPr>
              <a:t>Assurance</a:t>
            </a:r>
          </a:p>
          <a:p>
            <a:pPr lvl="8">
              <a:buFont typeface="Wingdings" panose="05000000000000000000" pitchFamily="2" charset="2"/>
              <a:buChar char="q"/>
            </a:pPr>
            <a:r>
              <a:rPr lang="en-US" sz="2400" dirty="0">
                <a:solidFill>
                  <a:srgbClr val="FF0000"/>
                </a:solidFill>
              </a:rPr>
              <a:t>Commonsense</a:t>
            </a:r>
          </a:p>
          <a:p>
            <a:pPr marL="0" indent="0">
              <a:buNone/>
            </a:pPr>
            <a:endParaRPr lang="en-US" dirty="0"/>
          </a:p>
          <a:p>
            <a:endParaRPr lang="en-US" dirty="0"/>
          </a:p>
        </p:txBody>
      </p:sp>
    </p:spTree>
    <p:extLst>
      <p:ext uri="{BB962C8B-B14F-4D97-AF65-F5344CB8AC3E}">
        <p14:creationId xmlns:p14="http://schemas.microsoft.com/office/powerpoint/2010/main" val="27164079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6375"/>
            <a:ext cx="10515600" cy="1076770"/>
          </a:xfrm>
        </p:spPr>
        <p:txBody>
          <a:bodyPr>
            <a:normAutofit fontScale="90000"/>
          </a:bodyPr>
          <a:lstStyle/>
          <a:p>
            <a:pPr algn="ctr"/>
            <a:r>
              <a:rPr lang="en-US" b="1" dirty="0">
                <a:solidFill>
                  <a:srgbClr val="FF0000"/>
                </a:solidFill>
                <a:effectLst>
                  <a:outerShdw blurRad="38100" dist="38100" dir="2700000" algn="tl">
                    <a:srgbClr val="000000">
                      <a:alpha val="43137"/>
                    </a:srgbClr>
                  </a:outerShdw>
                </a:effectLst>
              </a:rPr>
              <a:t>Preparing for an </a:t>
            </a:r>
            <a:r>
              <a:rPr lang="en-US" b="1" dirty="0" smtClean="0">
                <a:solidFill>
                  <a:srgbClr val="FF0000"/>
                </a:solidFill>
                <a:effectLst>
                  <a:outerShdw blurRad="38100" dist="38100" dir="2700000" algn="tl">
                    <a:srgbClr val="000000">
                      <a:alpha val="43137"/>
                    </a:srgbClr>
                  </a:outerShdw>
                </a:effectLst>
              </a:rPr>
              <a:t>interview – Before the interview </a:t>
            </a:r>
            <a:br>
              <a:rPr lang="en-US" b="1" dirty="0" smtClean="0">
                <a:solidFill>
                  <a:srgbClr val="FF0000"/>
                </a:solidFill>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a:xfrm>
            <a:off x="290557" y="1825625"/>
            <a:ext cx="11613735" cy="4780274"/>
          </a:xfrm>
        </p:spPr>
        <p:txBody>
          <a:bodyPr>
            <a:normAutofit/>
          </a:bodyPr>
          <a:lstStyle/>
          <a:p>
            <a:pPr lvl="0"/>
            <a:r>
              <a:rPr lang="en-US" dirty="0">
                <a:latin typeface="Times New Roman" panose="02020603050405020304" pitchFamily="18" charset="0"/>
                <a:cs typeface="Times New Roman" panose="02020603050405020304" pitchFamily="18" charset="0"/>
              </a:rPr>
              <a:t>Prepare for the interview by researching </a:t>
            </a:r>
            <a:r>
              <a:rPr lang="en-US" dirty="0" smtClean="0">
                <a:latin typeface="Times New Roman" panose="02020603050405020304" pitchFamily="18" charset="0"/>
                <a:cs typeface="Times New Roman" panose="02020603050405020304" pitchFamily="18" charset="0"/>
              </a:rPr>
              <a:t>the background of the  </a:t>
            </a:r>
            <a:r>
              <a:rPr lang="en-US" dirty="0">
                <a:latin typeface="Times New Roman" panose="02020603050405020304" pitchFamily="18" charset="0"/>
                <a:cs typeface="Times New Roman" panose="02020603050405020304" pitchFamily="18" charset="0"/>
              </a:rPr>
              <a:t>company or the </a:t>
            </a:r>
            <a:r>
              <a:rPr lang="en-US" dirty="0" smtClean="0">
                <a:latin typeface="Times New Roman" panose="02020603050405020304" pitchFamily="18" charset="0"/>
                <a:cs typeface="Times New Roman" panose="02020603050405020304" pitchFamily="18" charset="0"/>
              </a:rPr>
              <a:t>organization:  </a:t>
            </a:r>
            <a:r>
              <a:rPr lang="en-US" dirty="0">
                <a:solidFill>
                  <a:srgbClr val="FF0000"/>
                </a:solidFill>
                <a:latin typeface="Times New Roman" panose="02020603050405020304" pitchFamily="18" charset="0"/>
                <a:cs typeface="Times New Roman" panose="02020603050405020304" pitchFamily="18" charset="0"/>
              </a:rPr>
              <a:t>history, aims, organizational structure, turnover, service or product, priorities, location, competitors,   etc.</a:t>
            </a:r>
          </a:p>
          <a:p>
            <a:pPr lvl="0"/>
            <a:r>
              <a:rPr lang="en-US" dirty="0">
                <a:latin typeface="Times New Roman" panose="02020603050405020304" pitchFamily="18" charset="0"/>
                <a:cs typeface="Times New Roman" panose="02020603050405020304" pitchFamily="18" charset="0"/>
              </a:rPr>
              <a:t>Put your </a:t>
            </a:r>
            <a:r>
              <a:rPr lang="en-US" dirty="0">
                <a:solidFill>
                  <a:srgbClr val="FF0000"/>
                </a:solidFill>
                <a:latin typeface="Times New Roman" panose="02020603050405020304" pitchFamily="18" charset="0"/>
                <a:cs typeface="Times New Roman" panose="02020603050405020304" pitchFamily="18" charset="0"/>
              </a:rPr>
              <a:t>CV, </a:t>
            </a:r>
            <a:r>
              <a:rPr lang="en-US" dirty="0">
                <a:latin typeface="Times New Roman" panose="02020603050405020304" pitchFamily="18" charset="0"/>
                <a:cs typeface="Times New Roman" panose="02020603050405020304" pitchFamily="18" charset="0"/>
              </a:rPr>
              <a:t>certificates, and other documents together.</a:t>
            </a:r>
          </a:p>
          <a:p>
            <a:pPr lvl="0"/>
            <a:r>
              <a:rPr lang="en-US" dirty="0" smtClean="0">
                <a:latin typeface="Times New Roman" panose="02020603050405020304" pitchFamily="18" charset="0"/>
                <a:cs typeface="Times New Roman" panose="02020603050405020304" pitchFamily="18" charset="0"/>
              </a:rPr>
              <a:t>Think </a:t>
            </a:r>
            <a:r>
              <a:rPr lang="en-US" dirty="0">
                <a:latin typeface="Times New Roman" panose="02020603050405020304" pitchFamily="18" charset="0"/>
                <a:cs typeface="Times New Roman" panose="02020603050405020304" pitchFamily="18" charset="0"/>
              </a:rPr>
              <a:t>about possible questions that you are likely to be asked and prepare for possible answers for them</a:t>
            </a:r>
            <a:r>
              <a:rPr lang="en-US" dirty="0" smtClean="0">
                <a:latin typeface="Times New Roman" panose="02020603050405020304" pitchFamily="18" charset="0"/>
                <a:cs typeface="Times New Roman" panose="02020603050405020304" pitchFamily="18" charset="0"/>
              </a:rPr>
              <a:t>.</a:t>
            </a:r>
          </a:p>
          <a:p>
            <a:pPr lvl="0"/>
            <a:r>
              <a:rPr lang="en-US" dirty="0" smtClean="0">
                <a:latin typeface="Times New Roman" panose="02020603050405020304" pitchFamily="18" charset="0"/>
                <a:cs typeface="Times New Roman" panose="02020603050405020304" pitchFamily="18" charset="0"/>
              </a:rPr>
              <a:t>You may search for the venue of the interview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7561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effectLst>
                  <a:outerShdw blurRad="38100" dist="38100" dir="2700000" algn="tl">
                    <a:srgbClr val="000000">
                      <a:alpha val="43137"/>
                    </a:srgbClr>
                  </a:outerShdw>
                </a:effectLst>
              </a:rPr>
              <a:t>Preparing for an </a:t>
            </a:r>
            <a:r>
              <a:rPr lang="en-US" b="1" dirty="0" smtClean="0">
                <a:solidFill>
                  <a:srgbClr val="FF0000"/>
                </a:solidFill>
                <a:effectLst>
                  <a:outerShdw blurRad="38100" dist="38100" dir="2700000" algn="tl">
                    <a:srgbClr val="000000">
                      <a:alpha val="43137"/>
                    </a:srgbClr>
                  </a:outerShdw>
                </a:effectLst>
              </a:rPr>
              <a:t>interview- Interview Day</a:t>
            </a:r>
            <a:r>
              <a:rPr lang="en-US" b="1" dirty="0">
                <a:solidFill>
                  <a:srgbClr val="FF0000"/>
                </a:solidFill>
                <a:effectLst>
                  <a:outerShdw blurRad="38100" dist="38100" dir="2700000" algn="tl">
                    <a:srgbClr val="000000">
                      <a:alpha val="43137"/>
                    </a:srgbClr>
                  </a:outerShdw>
                </a:effectLst>
              </a:rPr>
              <a:t/>
            </a:r>
            <a:br>
              <a:rPr lang="en-US" b="1" dirty="0">
                <a:solidFill>
                  <a:srgbClr val="FF0000"/>
                </a:solidFill>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a:xfrm>
            <a:off x="299103" y="1623702"/>
            <a:ext cx="11417181" cy="4871102"/>
          </a:xfrm>
        </p:spPr>
        <p:txBody>
          <a:bodyPr/>
          <a:lstStyle/>
          <a:p>
            <a:pPr lvl="0"/>
            <a:endParaRPr lang="en-US" dirty="0" smtClean="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On the day of the interview, arrive early at the venue</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Your </a:t>
            </a:r>
            <a:r>
              <a:rPr lang="en-US" dirty="0">
                <a:latin typeface="Times New Roman" panose="02020603050405020304" pitchFamily="18" charset="0"/>
                <a:cs typeface="Times New Roman" panose="02020603050405020304" pitchFamily="18" charset="0"/>
              </a:rPr>
              <a:t>interview begins the moment you step inside the organization.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Be </a:t>
            </a:r>
            <a:r>
              <a:rPr lang="en-US" dirty="0">
                <a:latin typeface="Times New Roman" panose="02020603050405020304" pitchFamily="18" charset="0"/>
                <a:cs typeface="Times New Roman" panose="02020603050405020304" pitchFamily="18" charset="0"/>
              </a:rPr>
              <a:t>courteous and friendly towards everyone you meet starting with receptionist. </a:t>
            </a:r>
          </a:p>
          <a:p>
            <a:pPr lvl="0" algn="just"/>
            <a:r>
              <a:rPr lang="en-US" dirty="0" smtClean="0">
                <a:latin typeface="Times New Roman" panose="02020603050405020304" pitchFamily="18" charset="0"/>
                <a:cs typeface="Times New Roman" panose="02020603050405020304" pitchFamily="18" charset="0"/>
              </a:rPr>
              <a:t>Be </a:t>
            </a:r>
            <a:r>
              <a:rPr lang="en-US" dirty="0">
                <a:latin typeface="Times New Roman" panose="02020603050405020304" pitchFamily="18" charset="0"/>
                <a:cs typeface="Times New Roman" panose="02020603050405020304" pitchFamily="18" charset="0"/>
              </a:rPr>
              <a:t>mindful of your appearance: dress </a:t>
            </a:r>
            <a:r>
              <a:rPr lang="en-US" dirty="0" smtClean="0">
                <a:latin typeface="Times New Roman" panose="02020603050405020304" pitchFamily="18" charset="0"/>
                <a:cs typeface="Times New Roman" panose="02020603050405020304" pitchFamily="18" charset="0"/>
              </a:rPr>
              <a:t>neatly, </a:t>
            </a:r>
            <a:r>
              <a:rPr lang="en-US" dirty="0">
                <a:latin typeface="Times New Roman" panose="02020603050405020304" pitchFamily="18" charset="0"/>
                <a:cs typeface="Times New Roman" panose="02020603050405020304" pitchFamily="18" charset="0"/>
              </a:rPr>
              <a:t>decently and comfortably in tune with the company and the position you are apply for.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Take with you the original certificates and other necessary documents.</a:t>
            </a:r>
          </a:p>
          <a:p>
            <a:pPr lvl="0" algn="just"/>
            <a:endParaRPr lang="en-US" dirty="0">
              <a:latin typeface="Times New Roman" panose="02020603050405020304" pitchFamily="18" charset="0"/>
              <a:cs typeface="Times New Roman" panose="02020603050405020304" pitchFamily="18" charset="0"/>
            </a:endParaRPr>
          </a:p>
          <a:p>
            <a:pPr marL="0" lv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26250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6565"/>
          </a:xfrm>
        </p:spPr>
        <p:txBody>
          <a:bodyPr/>
          <a:lstStyle/>
          <a:p>
            <a:pPr algn="ctr"/>
            <a:r>
              <a:rPr lang="en-US" b="1" dirty="0" smtClean="0">
                <a:solidFill>
                  <a:srgbClr val="FF0000"/>
                </a:solidFill>
                <a:effectLst>
                  <a:outerShdw blurRad="38100" dist="38100" dir="2700000" algn="tl">
                    <a:srgbClr val="000000">
                      <a:alpha val="43137"/>
                    </a:srgbClr>
                  </a:outerShdw>
                </a:effectLst>
              </a:rPr>
              <a:t>During the interview </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99103" y="1825625"/>
            <a:ext cx="11519731" cy="4771728"/>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It is natural to feel a little nervous before an interviewer but try to relax as much as you </a:t>
            </a:r>
            <a:r>
              <a:rPr lang="en-US" dirty="0" smtClean="0">
                <a:latin typeface="Times New Roman" panose="02020603050405020304" pitchFamily="18" charset="0"/>
                <a:cs typeface="Times New Roman" panose="02020603050405020304" pitchFamily="18" charset="0"/>
              </a:rPr>
              <a:t>can.</a:t>
            </a:r>
          </a:p>
          <a:p>
            <a:pPr algn="just"/>
            <a:r>
              <a:rPr lang="en-US" dirty="0" smtClean="0">
                <a:latin typeface="Times New Roman" panose="02020603050405020304" pitchFamily="18" charset="0"/>
                <a:cs typeface="Times New Roman" panose="02020603050405020304" pitchFamily="18" charset="0"/>
              </a:rPr>
              <a:t> Greet the interviewers and sit comfortably in the chair reserved for you.</a:t>
            </a:r>
          </a:p>
          <a:p>
            <a:pPr algn="just"/>
            <a:r>
              <a:rPr lang="en-US" dirty="0" smtClean="0">
                <a:latin typeface="Times New Roman" panose="02020603050405020304" pitchFamily="18" charset="0"/>
                <a:cs typeface="Times New Roman" panose="02020603050405020304" pitchFamily="18" charset="0"/>
              </a:rPr>
              <a:t>Avoid any sign of unpreparedness before the interviewers; nodding</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shaking head, biting of fingers, hitting the table etc. </a:t>
            </a:r>
          </a:p>
          <a:p>
            <a:pPr algn="just"/>
            <a:r>
              <a:rPr lang="en-US" dirty="0" smtClean="0">
                <a:latin typeface="Times New Roman" panose="02020603050405020304" pitchFamily="18" charset="0"/>
                <a:cs typeface="Times New Roman" panose="02020603050405020304" pitchFamily="18" charset="0"/>
              </a:rPr>
              <a:t>Pay attention to the interviewers and listen attentively to questions being asked.</a:t>
            </a:r>
          </a:p>
          <a:p>
            <a:pPr algn="just"/>
            <a:r>
              <a:rPr lang="en-US" dirty="0" smtClean="0">
                <a:latin typeface="Times New Roman" panose="02020603050405020304" pitchFamily="18" charset="0"/>
                <a:cs typeface="Times New Roman" panose="02020603050405020304" pitchFamily="18" charset="0"/>
              </a:rPr>
              <a:t>Answer questions in a clear and audible voice.</a:t>
            </a:r>
          </a:p>
          <a:p>
            <a:pPr algn="just"/>
            <a:r>
              <a:rPr lang="en-US" dirty="0" smtClean="0">
                <a:latin typeface="Times New Roman" panose="02020603050405020304" pitchFamily="18" charset="0"/>
                <a:cs typeface="Times New Roman" panose="02020603050405020304" pitchFamily="18" charset="0"/>
              </a:rPr>
              <a:t>Be tolerable to the interviewers and avoid unnecessary arguments with them.</a:t>
            </a:r>
          </a:p>
          <a:p>
            <a:pPr algn="just"/>
            <a:r>
              <a:rPr lang="en-US" dirty="0" smtClean="0">
                <a:latin typeface="Times New Roman" panose="02020603050405020304" pitchFamily="18" charset="0"/>
                <a:cs typeface="Times New Roman" panose="02020603050405020304" pitchFamily="18" charset="0"/>
              </a:rPr>
              <a:t>Show politeness throughout the interview process. </a:t>
            </a:r>
          </a:p>
          <a:p>
            <a:pPr algn="just"/>
            <a:r>
              <a:rPr lang="en-US" dirty="0" smtClean="0">
                <a:latin typeface="Times New Roman" panose="02020603050405020304" pitchFamily="18" charset="0"/>
                <a:cs typeface="Times New Roman" panose="02020603050405020304" pitchFamily="18" charset="0"/>
              </a:rPr>
              <a:t>Ask for clarity if you don’t understand or not clear about the question</a:t>
            </a:r>
          </a:p>
          <a:p>
            <a:pPr algn="just"/>
            <a:r>
              <a:rPr lang="en-US" dirty="0" smtClean="0">
                <a:latin typeface="Times New Roman" panose="02020603050405020304" pitchFamily="18" charset="0"/>
                <a:cs typeface="Times New Roman" panose="02020603050405020304" pitchFamily="18" charset="0"/>
              </a:rPr>
              <a:t>Thank the interviewers before you leave the room.</a:t>
            </a:r>
          </a:p>
          <a:p>
            <a:pPr algn="just"/>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6553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Characteristics of </a:t>
            </a:r>
            <a:r>
              <a:rPr lang="en-US" sz="3600"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Effective Oral Communication</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pPr marL="0" indent="0">
              <a:buNone/>
            </a:pPr>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following are some characteristics of an effective </a:t>
            </a:r>
            <a:r>
              <a:rPr lang="en-US" sz="3200" dirty="0" smtClean="0">
                <a:latin typeface="Times New Roman" panose="02020603050405020304" pitchFamily="18" charset="0"/>
                <a:cs typeface="Times New Roman" panose="02020603050405020304" pitchFamily="18" charset="0"/>
              </a:rPr>
              <a:t>oral /verbal communication</a:t>
            </a:r>
            <a:r>
              <a:rPr lang="en-US" dirty="0" smtClean="0"/>
              <a:t>:</a:t>
            </a:r>
          </a:p>
          <a:p>
            <a:pPr lvl="0"/>
            <a:r>
              <a:rPr lang="en-US" sz="3200" b="1" dirty="0">
                <a:latin typeface="Times New Roman" panose="02020603050405020304" pitchFamily="18" charset="0"/>
                <a:cs typeface="Times New Roman" panose="02020603050405020304" pitchFamily="18" charset="0"/>
              </a:rPr>
              <a:t>Completeness</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Effective communication is complete, that is the receiver gets all the information he/she needs to process the message and take action.  </a:t>
            </a:r>
          </a:p>
          <a:p>
            <a:endParaRPr lang="en-US" dirty="0"/>
          </a:p>
          <a:p>
            <a:endParaRPr lang="en-US" dirty="0"/>
          </a:p>
        </p:txBody>
      </p:sp>
    </p:spTree>
    <p:extLst>
      <p:ext uri="{BB962C8B-B14F-4D97-AF65-F5344CB8AC3E}">
        <p14:creationId xmlns:p14="http://schemas.microsoft.com/office/powerpoint/2010/main" val="11787375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rPr>
              <a:t>After interview </a:t>
            </a:r>
            <a:endParaRPr lang="en-US"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Do critical self evaluation </a:t>
            </a:r>
          </a:p>
          <a:p>
            <a:pPr algn="just"/>
            <a:r>
              <a:rPr lang="en-US" dirty="0" smtClean="0">
                <a:latin typeface="Times New Roman" panose="02020603050405020304" pitchFamily="18" charset="0"/>
                <a:cs typeface="Times New Roman" panose="02020603050405020304" pitchFamily="18" charset="0"/>
              </a:rPr>
              <a:t>Do follow-up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buNone/>
            </a:pPr>
            <a:r>
              <a:rPr lang="en-US" dirty="0" smtClean="0"/>
              <a:t>                                              </a:t>
            </a:r>
            <a:r>
              <a:rPr lang="en-US" sz="4400" dirty="0" smtClean="0"/>
              <a:t> </a:t>
            </a:r>
            <a:endParaRPr lang="en-US" sz="4400" dirty="0"/>
          </a:p>
        </p:txBody>
      </p:sp>
      <p:pic>
        <p:nvPicPr>
          <p:cNvPr id="1026" name="Picture 2" descr="https://www.wikihow.com/images/thumb/4/4c/Write-a-Welcome-Speech-Step-11.jpg/aid10099377-v4-728px-Write-a-Welcome-Speech-Step-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543" y="3512320"/>
            <a:ext cx="4033615" cy="17441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www.wikihow.com/images/thumb/4/4c/Write-a-Welcome-Speech-Step-11.jpg/aid10099377-v4-728px-Write-a-Welcome-Speech-Step-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943" y="3664720"/>
            <a:ext cx="4033615" cy="1744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193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259" y="109950"/>
            <a:ext cx="10515600" cy="1325563"/>
          </a:xfrm>
        </p:spPr>
        <p:txBody>
          <a:bodyPr/>
          <a:lstStyle/>
          <a:p>
            <a:pPr algn="ct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Characteristics Cont.</a:t>
            </a:r>
            <a:endParaRPr lang="en-US" dirty="0">
              <a:solidFill>
                <a:srgbClr val="FF0000"/>
              </a:solidFill>
            </a:endParaRPr>
          </a:p>
        </p:txBody>
      </p:sp>
      <p:sp>
        <p:nvSpPr>
          <p:cNvPr id="3" name="Content Placeholder 2"/>
          <p:cNvSpPr>
            <a:spLocks noGrp="1"/>
          </p:cNvSpPr>
          <p:nvPr>
            <p:ph idx="1"/>
          </p:nvPr>
        </p:nvSpPr>
        <p:spPr>
          <a:xfrm>
            <a:off x="619259" y="1700011"/>
            <a:ext cx="11126273" cy="5009881"/>
          </a:xfrm>
        </p:spPr>
        <p:txBody>
          <a:bodyPr>
            <a:normAutofit/>
          </a:bodyPr>
          <a:lstStyle/>
          <a:p>
            <a:pPr marL="0" lvl="0" indent="0" algn="just">
              <a:buNone/>
            </a:pPr>
            <a:endParaRPr lang="en-US" sz="3200" b="1" dirty="0" smtClean="0"/>
          </a:p>
          <a:p>
            <a:pPr lvl="0" algn="just"/>
            <a:r>
              <a:rPr lang="en-US" sz="3200" b="1" dirty="0" smtClean="0"/>
              <a:t>Conciseness</a:t>
            </a:r>
            <a:r>
              <a:rPr lang="en-US" sz="3200" dirty="0"/>
              <a:t>: </a:t>
            </a:r>
            <a:r>
              <a:rPr lang="en-US" sz="3200" dirty="0">
                <a:latin typeface="Times New Roman" panose="02020603050405020304" pitchFamily="18" charset="0"/>
                <a:cs typeface="Times New Roman" panose="02020603050405020304" pitchFamily="18" charset="0"/>
              </a:rPr>
              <a:t>Conciseness is about keeping the message to a point</a:t>
            </a:r>
            <a:r>
              <a:rPr lang="en-US" sz="3200" dirty="0" smtClean="0">
                <a:latin typeface="Times New Roman" panose="02020603050405020304" pitchFamily="18" charset="0"/>
                <a:cs typeface="Times New Roman" panose="02020603050405020304" pitchFamily="18" charset="0"/>
              </a:rPr>
              <a:t>.</a:t>
            </a:r>
          </a:p>
          <a:p>
            <a:pPr lvl="0" algn="just"/>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Conciseness helps the </a:t>
            </a:r>
            <a:r>
              <a:rPr lang="en-US" sz="3200" dirty="0" smtClean="0">
                <a:latin typeface="Times New Roman" panose="02020603050405020304" pitchFamily="18" charset="0"/>
                <a:cs typeface="Times New Roman" panose="02020603050405020304" pitchFamily="18" charset="0"/>
              </a:rPr>
              <a:t>listeners to focus on </a:t>
            </a:r>
            <a:r>
              <a:rPr lang="en-US" sz="3200" dirty="0">
                <a:latin typeface="Times New Roman" panose="02020603050405020304" pitchFamily="18" charset="0"/>
                <a:cs typeface="Times New Roman" panose="02020603050405020304" pitchFamily="18" charset="0"/>
              </a:rPr>
              <a:t>what is important, </a:t>
            </a:r>
            <a:r>
              <a:rPr lang="en-US" sz="3200" dirty="0" smtClean="0">
                <a:latin typeface="Times New Roman" panose="02020603050405020304" pitchFamily="18" charset="0"/>
                <a:cs typeface="Times New Roman" panose="02020603050405020304" pitchFamily="18" charset="0"/>
              </a:rPr>
              <a:t>speed </a:t>
            </a:r>
            <a:r>
              <a:rPr lang="en-US" sz="3200" dirty="0">
                <a:latin typeface="Times New Roman" panose="02020603050405020304" pitchFamily="18" charset="0"/>
                <a:cs typeface="Times New Roman" panose="02020603050405020304" pitchFamily="18" charset="0"/>
              </a:rPr>
              <a:t>up the processing of </a:t>
            </a:r>
            <a:r>
              <a:rPr lang="en-US" sz="3200" dirty="0" smtClean="0">
                <a:latin typeface="Times New Roman" panose="02020603050405020304" pitchFamily="18" charset="0"/>
                <a:cs typeface="Times New Roman" panose="02020603050405020304" pitchFamily="18" charset="0"/>
              </a:rPr>
              <a:t>information, </a:t>
            </a:r>
            <a:r>
              <a:rPr lang="en-US" sz="3200" dirty="0">
                <a:latin typeface="Times New Roman" panose="02020603050405020304" pitchFamily="18" charset="0"/>
                <a:cs typeface="Times New Roman" panose="02020603050405020304" pitchFamily="18" charset="0"/>
              </a:rPr>
              <a:t>and </a:t>
            </a:r>
            <a:r>
              <a:rPr lang="en-US" sz="3200" dirty="0" smtClean="0">
                <a:latin typeface="Times New Roman" panose="02020603050405020304" pitchFamily="18" charset="0"/>
                <a:cs typeface="Times New Roman" panose="02020603050405020304" pitchFamily="18" charset="0"/>
              </a:rPr>
              <a:t>cater </a:t>
            </a:r>
            <a:r>
              <a:rPr lang="en-US" sz="3200" dirty="0">
                <a:latin typeface="Times New Roman" panose="02020603050405020304" pitchFamily="18" charset="0"/>
                <a:cs typeface="Times New Roman" panose="02020603050405020304" pitchFamily="18" charset="0"/>
              </a:rPr>
              <a:t>for improved understanding. </a:t>
            </a:r>
            <a:r>
              <a:rPr lang="en-US" sz="3200" dirty="0" smtClean="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marL="0" lvl="0" indent="0" algn="just">
              <a:buNone/>
            </a:pP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0668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Characteristics Cont.</a:t>
            </a:r>
            <a:endParaRPr lang="en-US" dirty="0">
              <a:solidFill>
                <a:srgbClr val="FF0000"/>
              </a:solidFill>
            </a:endParaRPr>
          </a:p>
        </p:txBody>
      </p:sp>
      <p:sp>
        <p:nvSpPr>
          <p:cNvPr id="3" name="Content Placeholder 2"/>
          <p:cNvSpPr>
            <a:spLocks noGrp="1"/>
          </p:cNvSpPr>
          <p:nvPr>
            <p:ph idx="1"/>
          </p:nvPr>
        </p:nvSpPr>
        <p:spPr>
          <a:xfrm>
            <a:off x="128789" y="1825625"/>
            <a:ext cx="11758411" cy="4588054"/>
          </a:xfrm>
        </p:spPr>
        <p:txBody>
          <a:bodyPr>
            <a:normAutofit/>
          </a:bodyPr>
          <a:lstStyle/>
          <a:p>
            <a:pPr lvl="0"/>
            <a:r>
              <a:rPr lang="en-US" sz="3600" b="1" dirty="0">
                <a:latin typeface="Times New Roman" panose="02020603050405020304" pitchFamily="18" charset="0"/>
                <a:cs typeface="Times New Roman" panose="02020603050405020304" pitchFamily="18" charset="0"/>
              </a:rPr>
              <a:t>Concreteness</a:t>
            </a:r>
            <a:r>
              <a:rPr lang="en-US" b="1" dirty="0"/>
              <a:t>:</a:t>
            </a:r>
            <a:r>
              <a:rPr lang="en-US" dirty="0"/>
              <a:t> </a:t>
            </a:r>
            <a:r>
              <a:rPr lang="en-US" dirty="0" smtClean="0"/>
              <a:t> </a:t>
            </a:r>
            <a:r>
              <a:rPr lang="en-US" sz="3600" dirty="0" smtClean="0">
                <a:latin typeface="Times New Roman" panose="02020603050405020304" pitchFamily="18" charset="0"/>
                <a:cs typeface="Times New Roman" panose="02020603050405020304" pitchFamily="18" charset="0"/>
              </a:rPr>
              <a:t>A </a:t>
            </a:r>
            <a:r>
              <a:rPr lang="en-US" sz="3600" dirty="0">
                <a:latin typeface="Times New Roman" panose="02020603050405020304" pitchFamily="18" charset="0"/>
                <a:cs typeface="Times New Roman" panose="02020603050405020304" pitchFamily="18" charset="0"/>
              </a:rPr>
              <a:t>concrete message is specific, tangible and vivid. </a:t>
            </a:r>
            <a:endParaRPr lang="en-US" sz="3600" dirty="0" smtClean="0">
              <a:latin typeface="Times New Roman" panose="02020603050405020304" pitchFamily="18" charset="0"/>
              <a:cs typeface="Times New Roman" panose="02020603050405020304" pitchFamily="18" charset="0"/>
            </a:endParaRPr>
          </a:p>
          <a:p>
            <a:pPr lvl="0"/>
            <a:r>
              <a:rPr lang="en-US" sz="3600" dirty="0" smtClean="0">
                <a:latin typeface="Times New Roman" panose="02020603050405020304" pitchFamily="18" charset="0"/>
                <a:cs typeface="Times New Roman" panose="02020603050405020304" pitchFamily="18" charset="0"/>
              </a:rPr>
              <a:t>It </a:t>
            </a:r>
            <a:r>
              <a:rPr lang="en-US" sz="3600" dirty="0">
                <a:latin typeface="Times New Roman" panose="02020603050405020304" pitchFamily="18" charset="0"/>
                <a:cs typeface="Times New Roman" panose="02020603050405020304" pitchFamily="18" charset="0"/>
              </a:rPr>
              <a:t>is supported by facts and figures for enhanced trustworthiness. </a:t>
            </a:r>
            <a:endParaRPr lang="en-US" sz="3600" dirty="0" smtClean="0">
              <a:latin typeface="Times New Roman" panose="02020603050405020304" pitchFamily="18" charset="0"/>
              <a:cs typeface="Times New Roman" panose="02020603050405020304" pitchFamily="18" charset="0"/>
            </a:endParaRPr>
          </a:p>
          <a:p>
            <a:pPr lvl="0"/>
            <a:r>
              <a:rPr lang="en-US" sz="3600" dirty="0" smtClean="0">
                <a:latin typeface="Times New Roman" panose="02020603050405020304" pitchFamily="18" charset="0"/>
                <a:cs typeface="Times New Roman" panose="02020603050405020304" pitchFamily="18" charset="0"/>
              </a:rPr>
              <a:t>It </a:t>
            </a:r>
            <a:r>
              <a:rPr lang="en-US" sz="3600" dirty="0">
                <a:latin typeface="Times New Roman" panose="02020603050405020304" pitchFamily="18" charset="0"/>
                <a:cs typeface="Times New Roman" panose="02020603050405020304" pitchFamily="18" charset="0"/>
              </a:rPr>
              <a:t>helps your listeners gain an overview of the broader </a:t>
            </a:r>
            <a:r>
              <a:rPr lang="en-US" sz="3600" dirty="0" smtClean="0">
                <a:latin typeface="Times New Roman" panose="02020603050405020304" pitchFamily="18" charset="0"/>
                <a:cs typeface="Times New Roman" panose="02020603050405020304" pitchFamily="18" charset="0"/>
              </a:rPr>
              <a:t>picture</a:t>
            </a:r>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and </a:t>
            </a:r>
            <a:r>
              <a:rPr lang="en-US" sz="3600" dirty="0">
                <a:latin typeface="Times New Roman" panose="02020603050405020304" pitchFamily="18" charset="0"/>
                <a:cs typeface="Times New Roman" panose="02020603050405020304" pitchFamily="18" charset="0"/>
              </a:rPr>
              <a:t>deals the risk of misunderstanding, fosters trust and encourages constructive criticism. </a:t>
            </a:r>
          </a:p>
        </p:txBody>
      </p:sp>
    </p:spTree>
    <p:extLst>
      <p:ext uri="{BB962C8B-B14F-4D97-AF65-F5344CB8AC3E}">
        <p14:creationId xmlns:p14="http://schemas.microsoft.com/office/powerpoint/2010/main" val="3386957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Characteristics Cont.</a:t>
            </a:r>
            <a:endParaRPr lang="en-US" dirty="0">
              <a:solidFill>
                <a:srgbClr val="FF0000"/>
              </a:solidFill>
            </a:endParaRPr>
          </a:p>
        </p:txBody>
      </p:sp>
      <p:sp>
        <p:nvSpPr>
          <p:cNvPr id="3" name="Content Placeholder 2"/>
          <p:cNvSpPr>
            <a:spLocks noGrp="1"/>
          </p:cNvSpPr>
          <p:nvPr>
            <p:ph idx="1"/>
          </p:nvPr>
        </p:nvSpPr>
        <p:spPr>
          <a:xfrm>
            <a:off x="490470" y="2112135"/>
            <a:ext cx="11701530" cy="4301543"/>
          </a:xfrm>
        </p:spPr>
        <p:txBody>
          <a:bodyPr>
            <a:normAutofit fontScale="92500" lnSpcReduction="10000"/>
          </a:bodyPr>
          <a:lstStyle/>
          <a:p>
            <a:pPr lvl="0" algn="just"/>
            <a:r>
              <a:rPr lang="en-US" sz="3600" b="1" dirty="0">
                <a:latin typeface="Times New Roman" panose="02020603050405020304" pitchFamily="18" charset="0"/>
                <a:cs typeface="Times New Roman" panose="02020603050405020304" pitchFamily="18" charset="0"/>
              </a:rPr>
              <a:t>Courtesy</a:t>
            </a:r>
            <a:r>
              <a:rPr lang="en-US" sz="3600" dirty="0">
                <a:latin typeface="Times New Roman" panose="02020603050405020304" pitchFamily="18" charset="0"/>
                <a:cs typeface="Times New Roman" panose="02020603050405020304" pitchFamily="18" charset="0"/>
              </a:rPr>
              <a:t>: Courtesy and consideration complement each other in effective communications. </a:t>
            </a:r>
            <a:endParaRPr lang="en-US" sz="3600" dirty="0" smtClean="0">
              <a:latin typeface="Times New Roman" panose="02020603050405020304" pitchFamily="18" charset="0"/>
              <a:cs typeface="Times New Roman" panose="02020603050405020304" pitchFamily="18" charset="0"/>
            </a:endParaRPr>
          </a:p>
          <a:p>
            <a:pPr lvl="0" algn="just"/>
            <a:r>
              <a:rPr lang="en-US" sz="3600" dirty="0" smtClean="0">
                <a:latin typeface="Times New Roman" panose="02020603050405020304" pitchFamily="18" charset="0"/>
                <a:cs typeface="Times New Roman" panose="02020603050405020304" pitchFamily="18" charset="0"/>
              </a:rPr>
              <a:t>Courtesy </a:t>
            </a:r>
            <a:r>
              <a:rPr lang="en-US" sz="3600" dirty="0">
                <a:latin typeface="Times New Roman" panose="02020603050405020304" pitchFamily="18" charset="0"/>
                <a:cs typeface="Times New Roman" panose="02020603050405020304" pitchFamily="18" charset="0"/>
              </a:rPr>
              <a:t>means respecting the receiver’s culture, values and beliefs – i.e. crafting a message that is genuinely polite and unbiased. </a:t>
            </a:r>
            <a:endParaRPr lang="en-US" sz="3600" dirty="0" smtClean="0">
              <a:latin typeface="Times New Roman" panose="02020603050405020304" pitchFamily="18" charset="0"/>
              <a:cs typeface="Times New Roman" panose="02020603050405020304" pitchFamily="18" charset="0"/>
            </a:endParaRPr>
          </a:p>
          <a:p>
            <a:pPr lvl="0" algn="just"/>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presenter should try </a:t>
            </a:r>
            <a:r>
              <a:rPr lang="en-US" sz="3600" dirty="0" smtClean="0">
                <a:latin typeface="Times New Roman" panose="02020603050405020304" pitchFamily="18" charset="0"/>
                <a:cs typeface="Times New Roman" panose="02020603050405020304" pitchFamily="18" charset="0"/>
              </a:rPr>
              <a:t>his/her </a:t>
            </a:r>
            <a:r>
              <a:rPr lang="en-US" sz="3600" dirty="0">
                <a:latin typeface="Times New Roman" panose="02020603050405020304" pitchFamily="18" charset="0"/>
                <a:cs typeface="Times New Roman" panose="02020603050405020304" pitchFamily="18" charset="0"/>
              </a:rPr>
              <a:t>best to be honest, respectful, considerate, open and polite with the receiver of the information. </a:t>
            </a:r>
            <a:endParaRPr lang="en-US" sz="3600" dirty="0" smtClean="0">
              <a:latin typeface="Times New Roman" panose="02020603050405020304" pitchFamily="18" charset="0"/>
              <a:cs typeface="Times New Roman" panose="02020603050405020304" pitchFamily="18" charset="0"/>
            </a:endParaRPr>
          </a:p>
          <a:p>
            <a:pPr lvl="0" algn="just"/>
            <a:r>
              <a:rPr lang="en-US" sz="3600" dirty="0" smtClean="0">
                <a:latin typeface="Times New Roman" panose="02020603050405020304" pitchFamily="18" charset="0"/>
                <a:cs typeface="Times New Roman" panose="02020603050405020304" pitchFamily="18" charset="0"/>
              </a:rPr>
              <a:t>The </a:t>
            </a:r>
            <a:r>
              <a:rPr lang="en-US" sz="3600" dirty="0">
                <a:latin typeface="Times New Roman" panose="02020603050405020304" pitchFamily="18" charset="0"/>
                <a:cs typeface="Times New Roman" panose="02020603050405020304" pitchFamily="18" charset="0"/>
              </a:rPr>
              <a:t>message when supplemented with proper care and kindness will definitely find an audience.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913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Characteristics Cont.</a:t>
            </a:r>
            <a:endParaRPr lang="en-US" dirty="0">
              <a:solidFill>
                <a:srgbClr val="FF0000"/>
              </a:solidFill>
            </a:endParaRPr>
          </a:p>
        </p:txBody>
      </p:sp>
      <p:sp>
        <p:nvSpPr>
          <p:cNvPr id="3" name="Content Placeholder 2"/>
          <p:cNvSpPr>
            <a:spLocks noGrp="1"/>
          </p:cNvSpPr>
          <p:nvPr>
            <p:ph idx="1"/>
          </p:nvPr>
        </p:nvSpPr>
        <p:spPr>
          <a:xfrm>
            <a:off x="838200" y="1825624"/>
            <a:ext cx="10515600" cy="4781237"/>
          </a:xfrm>
        </p:spPr>
        <p:txBody>
          <a:bodyPr>
            <a:noAutofit/>
          </a:bodyPr>
          <a:lstStyle/>
          <a:p>
            <a:pPr lvl="0" algn="just"/>
            <a:r>
              <a:rPr lang="en-US" sz="3200" b="1" dirty="0">
                <a:latin typeface="Times New Roman" panose="02020603050405020304" pitchFamily="18" charset="0"/>
                <a:cs typeface="Times New Roman" panose="02020603050405020304" pitchFamily="18" charset="0"/>
              </a:rPr>
              <a:t>Clearness</a:t>
            </a:r>
            <a:r>
              <a:rPr lang="en-US" sz="3200" dirty="0">
                <a:latin typeface="Times New Roman" panose="02020603050405020304" pitchFamily="18" charset="0"/>
                <a:cs typeface="Times New Roman" panose="02020603050405020304" pitchFamily="18" charset="0"/>
              </a:rPr>
              <a:t>: The clearer </a:t>
            </a:r>
            <a:r>
              <a:rPr lang="en-US" sz="3200" dirty="0" smtClean="0">
                <a:latin typeface="Times New Roman" panose="02020603050405020304" pitchFamily="18" charset="0"/>
                <a:cs typeface="Times New Roman" panose="02020603050405020304" pitchFamily="18" charset="0"/>
              </a:rPr>
              <a:t>the </a:t>
            </a:r>
            <a:r>
              <a:rPr lang="en-US" sz="3200" dirty="0">
                <a:latin typeface="Times New Roman" panose="02020603050405020304" pitchFamily="18" charset="0"/>
                <a:cs typeface="Times New Roman" panose="02020603050405020304" pitchFamily="18" charset="0"/>
              </a:rPr>
              <a:t>message, the easier it gets the receiver to decode it according to the original intent. </a:t>
            </a:r>
            <a:endParaRPr lang="en-US" sz="3200" dirty="0" smtClean="0">
              <a:latin typeface="Times New Roman" panose="02020603050405020304" pitchFamily="18" charset="0"/>
              <a:cs typeface="Times New Roman" panose="02020603050405020304" pitchFamily="18" charset="0"/>
            </a:endParaRPr>
          </a:p>
          <a:p>
            <a:pPr lvl="0" algn="just"/>
            <a:r>
              <a:rPr lang="en-US" sz="3200" dirty="0" smtClean="0">
                <a:latin typeface="Times New Roman" panose="02020603050405020304" pitchFamily="18" charset="0"/>
                <a:cs typeface="Times New Roman" panose="02020603050405020304" pitchFamily="18" charset="0"/>
              </a:rPr>
              <a:t> To </a:t>
            </a:r>
            <a:r>
              <a:rPr lang="en-US" sz="3200" dirty="0">
                <a:latin typeface="Times New Roman" panose="02020603050405020304" pitchFamily="18" charset="0"/>
                <a:cs typeface="Times New Roman" panose="02020603050405020304" pitchFamily="18" charset="0"/>
              </a:rPr>
              <a:t>deliver an </a:t>
            </a:r>
            <a:r>
              <a:rPr lang="en-US" sz="3200" dirty="0" smtClean="0">
                <a:latin typeface="Times New Roman" panose="02020603050405020304" pitchFamily="18" charset="0"/>
                <a:cs typeface="Times New Roman" panose="02020603050405020304" pitchFamily="18" charset="0"/>
              </a:rPr>
              <a:t>effective oral </a:t>
            </a:r>
            <a:r>
              <a:rPr lang="en-US" sz="3200" dirty="0">
                <a:latin typeface="Times New Roman" panose="02020603050405020304" pitchFamily="18" charset="0"/>
                <a:cs typeface="Times New Roman" panose="02020603050405020304" pitchFamily="18" charset="0"/>
              </a:rPr>
              <a:t>communication, start with a clear goal and accurate thoughts. </a:t>
            </a:r>
            <a:endParaRPr lang="en-US" sz="3200" dirty="0" smtClean="0">
              <a:latin typeface="Times New Roman" panose="02020603050405020304" pitchFamily="18" charset="0"/>
              <a:cs typeface="Times New Roman" panose="02020603050405020304" pitchFamily="18" charset="0"/>
            </a:endParaRPr>
          </a:p>
          <a:p>
            <a:pPr lvl="0" algn="just"/>
            <a:r>
              <a:rPr lang="en-US" sz="3200" dirty="0" smtClean="0">
                <a:latin typeface="Times New Roman" panose="02020603050405020304" pitchFamily="18" charset="0"/>
                <a:cs typeface="Times New Roman" panose="02020603050405020304" pitchFamily="18" charset="0"/>
              </a:rPr>
              <a:t>Clear </a:t>
            </a:r>
            <a:r>
              <a:rPr lang="en-US" sz="3200" dirty="0">
                <a:latin typeface="Times New Roman" panose="02020603050405020304" pitchFamily="18" charset="0"/>
                <a:cs typeface="Times New Roman" panose="02020603050405020304" pitchFamily="18" charset="0"/>
              </a:rPr>
              <a:t>communications build on exact language use and concrete </a:t>
            </a:r>
            <a:r>
              <a:rPr lang="en-US" sz="3200" dirty="0" smtClean="0">
                <a:latin typeface="Times New Roman" panose="02020603050405020304" pitchFamily="18" charset="0"/>
                <a:cs typeface="Times New Roman" panose="02020603050405020304" pitchFamily="18" charset="0"/>
              </a:rPr>
              <a:t>words </a:t>
            </a:r>
            <a:r>
              <a:rPr lang="en-US" sz="3200" dirty="0">
                <a:latin typeface="Times New Roman" panose="02020603050405020304" pitchFamily="18" charset="0"/>
                <a:cs typeface="Times New Roman" panose="02020603050405020304" pitchFamily="18" charset="0"/>
              </a:rPr>
              <a:t>to reduce ambiguities and confusion in the communication process. </a:t>
            </a:r>
            <a:endParaRPr lang="en-US" sz="3200" dirty="0" smtClean="0">
              <a:latin typeface="Times New Roman" panose="02020603050405020304" pitchFamily="18" charset="0"/>
              <a:cs typeface="Times New Roman" panose="02020603050405020304" pitchFamily="18" charset="0"/>
            </a:endParaRPr>
          </a:p>
          <a:p>
            <a:pPr lvl="0" algn="just"/>
            <a:r>
              <a:rPr lang="en-US" sz="3200" dirty="0" smtClean="0">
                <a:latin typeface="Times New Roman" panose="02020603050405020304" pitchFamily="18" charset="0"/>
                <a:cs typeface="Times New Roman" panose="02020603050405020304" pitchFamily="18" charset="0"/>
              </a:rPr>
              <a:t>Effective </a:t>
            </a:r>
            <a:r>
              <a:rPr lang="en-US" sz="3200" dirty="0">
                <a:latin typeface="Times New Roman" panose="02020603050405020304" pitchFamily="18" charset="0"/>
                <a:cs typeface="Times New Roman" panose="02020603050405020304" pitchFamily="18" charset="0"/>
              </a:rPr>
              <a:t>communication is about delivering an information unambiguously, so that the receiver can decode it correctly.</a:t>
            </a: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38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2848</TotalTime>
  <Words>3630</Words>
  <Application>Microsoft Office PowerPoint</Application>
  <PresentationFormat>Widescreen</PresentationFormat>
  <Paragraphs>300</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Times New Roman</vt:lpstr>
      <vt:lpstr>Wingdings</vt:lpstr>
      <vt:lpstr>Office Theme</vt:lpstr>
      <vt:lpstr>Verbal  Communication</vt:lpstr>
      <vt:lpstr>Oral communication </vt:lpstr>
      <vt:lpstr>Objectives </vt:lpstr>
      <vt:lpstr>Oral/Verbal Communication Definition</vt:lpstr>
      <vt:lpstr>Characteristics of Effective Oral Communication </vt:lpstr>
      <vt:lpstr>Characteristics Cont.</vt:lpstr>
      <vt:lpstr>Characteristics Cont.</vt:lpstr>
      <vt:lpstr>Characteristics Cont.</vt:lpstr>
      <vt:lpstr>Characteristics Cont.</vt:lpstr>
      <vt:lpstr>Characteristics Cont.</vt:lpstr>
      <vt:lpstr>Characteristics Cont.</vt:lpstr>
      <vt:lpstr>PowerPoint Presentation</vt:lpstr>
      <vt:lpstr>Types of Oral Communication  </vt:lpstr>
      <vt:lpstr>Examples of oral communication </vt:lpstr>
      <vt:lpstr>Public Speaking: Stage Fright </vt:lpstr>
      <vt:lpstr>  COMMON FEARS WHEN IT COMES TO PUBLIC SPEAKING </vt:lpstr>
      <vt:lpstr>  Stage fright(Glossophobia) : What  is it ?</vt:lpstr>
      <vt:lpstr>Signs/Symptoms of Stage Fright</vt:lpstr>
      <vt:lpstr>Controlling Stage Fright </vt:lpstr>
      <vt:lpstr>Controlling Stage Fright Cont.</vt:lpstr>
      <vt:lpstr>Chairperson’s Remarks</vt:lpstr>
      <vt:lpstr>Chairperson’s Remarks</vt:lpstr>
      <vt:lpstr>Thanking/Thanksgiving</vt:lpstr>
      <vt:lpstr>Vote of Thanks</vt:lpstr>
      <vt:lpstr>Formal Vote of Thanks</vt:lpstr>
      <vt:lpstr>Example of formal vote of thanks </vt:lpstr>
      <vt:lpstr>Proposal of Toast: What is it?</vt:lpstr>
      <vt:lpstr>Proposal of Toast</vt:lpstr>
      <vt:lpstr>How to propose a toast </vt:lpstr>
      <vt:lpstr>Proposing a toast</vt:lpstr>
      <vt:lpstr>Telephone Conversation </vt:lpstr>
      <vt:lpstr>Efficient use of the telephone</vt:lpstr>
      <vt:lpstr>Efficient use of the telephone cont.</vt:lpstr>
      <vt:lpstr>INTERVIEW</vt:lpstr>
      <vt:lpstr>Importance of interview </vt:lpstr>
      <vt:lpstr> Types of Interview </vt:lpstr>
      <vt:lpstr>Unstructured/Nondirective Interview </vt:lpstr>
      <vt:lpstr> Structured/Directive Interview </vt:lpstr>
      <vt:lpstr>Behavioral Interview </vt:lpstr>
      <vt:lpstr> Job-related Interview </vt:lpstr>
      <vt:lpstr> Stress Interview </vt:lpstr>
      <vt:lpstr> Panel Interview (Board Interview) </vt:lpstr>
      <vt:lpstr> One-On-One Interview </vt:lpstr>
      <vt:lpstr> Mass Interview (Group Interview) </vt:lpstr>
      <vt:lpstr>                   Other types of interview</vt:lpstr>
      <vt:lpstr>Preparing for an interview</vt:lpstr>
      <vt:lpstr>Preparing for an interview – Before the interview  </vt:lpstr>
      <vt:lpstr>Preparing for an interview- Interview Day </vt:lpstr>
      <vt:lpstr>During the interview </vt:lpstr>
      <vt:lpstr>After interview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Oral Communication</dc:title>
  <dc:creator>USER'</dc:creator>
  <cp:lastModifiedBy>mtcemathsictlap6</cp:lastModifiedBy>
  <cp:revision>154</cp:revision>
  <dcterms:created xsi:type="dcterms:W3CDTF">2020-12-15T04:28:40Z</dcterms:created>
  <dcterms:modified xsi:type="dcterms:W3CDTF">2021-06-05T20:54:31Z</dcterms:modified>
</cp:coreProperties>
</file>