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275" r:id="rId3"/>
    <p:sldId id="276" r:id="rId4"/>
    <p:sldId id="277" r:id="rId5"/>
    <p:sldId id="291" r:id="rId6"/>
    <p:sldId id="278" r:id="rId7"/>
    <p:sldId id="279" r:id="rId8"/>
    <p:sldId id="284" r:id="rId9"/>
    <p:sldId id="292" r:id="rId10"/>
    <p:sldId id="286" r:id="rId11"/>
    <p:sldId id="298" r:id="rId12"/>
    <p:sldId id="281" r:id="rId13"/>
    <p:sldId id="280" r:id="rId14"/>
    <p:sldId id="282" r:id="rId15"/>
    <p:sldId id="300" r:id="rId16"/>
    <p:sldId id="302" r:id="rId17"/>
    <p:sldId id="301" r:id="rId18"/>
    <p:sldId id="303" r:id="rId19"/>
    <p:sldId id="304" r:id="rId20"/>
    <p:sldId id="287" r:id="rId21"/>
    <p:sldId id="293" r:id="rId22"/>
    <p:sldId id="294" r:id="rId23"/>
    <p:sldId id="295" r:id="rId24"/>
    <p:sldId id="296" r:id="rId25"/>
    <p:sldId id="299" r:id="rId26"/>
    <p:sldId id="290" r:id="rId2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7E4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5" autoAdjust="0"/>
    <p:restoredTop sz="94434" autoAdjust="0"/>
  </p:normalViewPr>
  <p:slideViewPr>
    <p:cSldViewPr snapToGrid="0" snapToObjects="1">
      <p:cViewPr varScale="1">
        <p:scale>
          <a:sx n="73" d="100"/>
          <a:sy n="73" d="100"/>
        </p:scale>
        <p:origin x="420"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15638E-AC2E-4D86-9AB1-BBCD15A58B1C}"/>
              </a:ext>
            </a:extLst>
          </p:cNvPr>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4F64AB-7304-4BF4-8B0D-925E7B404C4E}"/>
              </a:ext>
            </a:extLst>
          </p:cNvPr>
          <p:cNvSpPr>
            <a:spLocks noGrp="1"/>
          </p:cNvSpPr>
          <p:nvPr>
            <p:ph type="dt" sz="quarter" idx="1"/>
          </p:nvPr>
        </p:nvSpPr>
        <p:spPr>
          <a:xfrm>
            <a:off x="3970338" y="0"/>
            <a:ext cx="3038475" cy="466726"/>
          </a:xfrm>
          <a:prstGeom prst="rect">
            <a:avLst/>
          </a:prstGeom>
        </p:spPr>
        <p:txBody>
          <a:bodyPr vert="horz" lIns="91440" tIns="45720" rIns="91440" bIns="45720" rtlCol="0"/>
          <a:lstStyle>
            <a:lvl1pPr algn="r">
              <a:defRPr sz="1200"/>
            </a:lvl1pPr>
          </a:lstStyle>
          <a:p>
            <a:fld id="{670D17B0-B540-437C-BBB8-17763196BFCA}" type="datetime1">
              <a:rPr lang="en-US" smtClean="0"/>
              <a:t>18-Jul-21</a:t>
            </a:fld>
            <a:endParaRPr lang="en-US"/>
          </a:p>
        </p:txBody>
      </p:sp>
      <p:sp>
        <p:nvSpPr>
          <p:cNvPr id="4" name="Footer Placeholder 3">
            <a:extLst>
              <a:ext uri="{FF2B5EF4-FFF2-40B4-BE49-F238E27FC236}">
                <a16:creationId xmlns:a16="http://schemas.microsoft.com/office/drawing/2014/main" id="{28D365A2-B25E-42AE-9F21-3EF7446033BC}"/>
              </a:ext>
            </a:extLst>
          </p:cNvPr>
          <p:cNvSpPr>
            <a:spLocks noGrp="1"/>
          </p:cNvSpPr>
          <p:nvPr>
            <p:ph type="ftr" sz="quarter" idx="2"/>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5F4B71-94F8-4A48-8CD6-15322F9F3178}"/>
              </a:ext>
            </a:extLst>
          </p:cNvPr>
          <p:cNvSpPr>
            <a:spLocks noGrp="1"/>
          </p:cNvSpPr>
          <p:nvPr>
            <p:ph type="sldNum" sz="quarter" idx="3"/>
          </p:nvPr>
        </p:nvSpPr>
        <p:spPr>
          <a:xfrm>
            <a:off x="3970338" y="8829676"/>
            <a:ext cx="3038475" cy="466726"/>
          </a:xfrm>
          <a:prstGeom prst="rect">
            <a:avLst/>
          </a:prstGeom>
        </p:spPr>
        <p:txBody>
          <a:bodyPr vert="horz" lIns="91440" tIns="45720" rIns="91440" bIns="45720" rtlCol="0" anchor="b"/>
          <a:lstStyle>
            <a:lvl1pPr algn="r">
              <a:defRPr sz="1200"/>
            </a:lvl1pPr>
          </a:lstStyle>
          <a:p>
            <a:fld id="{D483DD56-A7BA-4A1C-96CC-D649C950E778}" type="slidenum">
              <a:rPr lang="en-US" smtClean="0"/>
              <a:t>‹#›</a:t>
            </a:fld>
            <a:endParaRPr lang="en-US"/>
          </a:p>
        </p:txBody>
      </p:sp>
    </p:spTree>
    <p:extLst>
      <p:ext uri="{BB962C8B-B14F-4D97-AF65-F5344CB8AC3E}">
        <p14:creationId xmlns:p14="http://schemas.microsoft.com/office/powerpoint/2010/main" val="3198959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B2C6BBA3-8235-4DD6-A5B6-4937ED4E42FD}" type="datetime1">
              <a:rPr lang="en-US" smtClean="0"/>
              <a:t>18-Jul-21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DCB85-399F-4269-8350-6271ED031D22}" type="slidenum">
              <a:rPr lang="en-US" smtClean="0"/>
              <a:t>‹#›</a:t>
            </a:fld>
            <a:endParaRPr lang="en-US"/>
          </a:p>
        </p:txBody>
      </p:sp>
    </p:spTree>
    <p:extLst>
      <p:ext uri="{BB962C8B-B14F-4D97-AF65-F5344CB8AC3E}">
        <p14:creationId xmlns:p14="http://schemas.microsoft.com/office/powerpoint/2010/main" val="35740715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9831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911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499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656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450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90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248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3520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532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5611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783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4821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477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1513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0789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6447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1395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6990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425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0980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814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519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402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525" marR="395764" algn="just">
              <a:lnSpc>
                <a:spcPct val="100800"/>
              </a:lnSpc>
              <a:spcBef>
                <a:spcPts val="56"/>
              </a:spcBef>
            </a:pPr>
            <a:r>
              <a:rPr lang="en-US" sz="1200" dirty="0" smtClean="0">
                <a:latin typeface="Times New Roman" panose="02020603050405020304" pitchFamily="18" charset="0"/>
                <a:cs typeface="Times New Roman" panose="02020603050405020304" pitchFamily="18" charset="0"/>
              </a:rPr>
              <a:t>The process of writing consist of three activities;</a:t>
            </a:r>
          </a:p>
          <a:p>
            <a:pPr marL="295275" marR="395764" indent="-285750" algn="just">
              <a:lnSpc>
                <a:spcPct val="100800"/>
              </a:lnSpc>
              <a:spcBef>
                <a:spcPts val="56"/>
              </a:spcBef>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Researching – looking for facts: </a:t>
            </a:r>
            <a:r>
              <a:rPr lang="en-US" sz="1200" dirty="0" smtClean="0">
                <a:latin typeface="Times New Roman" panose="02020603050405020304" pitchFamily="18" charset="0"/>
                <a:cs typeface="Times New Roman" panose="02020603050405020304" pitchFamily="18" charset="0"/>
              </a:rPr>
              <a:t>This includes obtaining relevant and adequate data or information about the problem or the subject matter; identifying the sources of information; adopting appropriate data collection techniques (e.g. interviews, questionnaires, etc.); obtaining reliable and a well represented data, etc. </a:t>
            </a:r>
          </a:p>
          <a:p>
            <a:pPr marL="295275" marR="395764" indent="-285750" algn="just">
              <a:lnSpc>
                <a:spcPct val="100800"/>
              </a:lnSpc>
              <a:spcBef>
                <a:spcPts val="56"/>
              </a:spcBef>
              <a:buFont typeface="Arial" panose="020B0604020202020204" pitchFamily="34" charset="0"/>
              <a:buChar char="•"/>
            </a:pPr>
            <a:endParaRPr lang="en-US" sz="800" dirty="0" smtClean="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Analysis and interpretation of information: </a:t>
            </a:r>
            <a:r>
              <a:rPr lang="en-US" sz="1200" dirty="0" smtClean="0">
                <a:latin typeface="Times New Roman" panose="02020603050405020304" pitchFamily="18" charset="0"/>
                <a:cs typeface="Times New Roman" panose="02020603050405020304" pitchFamily="18" charset="0"/>
              </a:rPr>
              <a:t>This includes breaking up the data obtained and making accurate meaning out of it; relating the data to the problem; employing multiple resources for the  analysis and interpretation of the data, etc. </a:t>
            </a:r>
          </a:p>
          <a:p>
            <a:pPr marL="295275" marR="395764" indent="-285750" algn="just">
              <a:lnSpc>
                <a:spcPct val="100800"/>
              </a:lnSpc>
              <a:spcBef>
                <a:spcPts val="56"/>
              </a:spcBef>
              <a:buFont typeface="Arial" panose="020B0604020202020204" pitchFamily="34" charset="0"/>
              <a:buChar char="•"/>
            </a:pPr>
            <a:endParaRPr lang="en-US" sz="800" dirty="0" smtClean="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1200" b="1" dirty="0" smtClean="0">
                <a:latin typeface="Times New Roman" panose="02020603050405020304" pitchFamily="18" charset="0"/>
                <a:cs typeface="Times New Roman" panose="02020603050405020304" pitchFamily="18" charset="0"/>
              </a:rPr>
              <a:t>Presentation of analysed facts: </a:t>
            </a:r>
            <a:r>
              <a:rPr lang="en-US" sz="1200" dirty="0" smtClean="0">
                <a:latin typeface="Times New Roman" panose="02020603050405020304" pitchFamily="18" charset="0"/>
                <a:cs typeface="Times New Roman" panose="02020603050405020304" pitchFamily="18" charset="0"/>
              </a:rPr>
              <a:t>This includes presenting the outcome of the data analysis and interpretation; communicating the conclusions and suggestions obtained from the data, reporting on the observations from the research, etc. </a:t>
            </a:r>
          </a:p>
          <a:p>
            <a:endParaRPr lang="en-US" dirty="0"/>
          </a:p>
        </p:txBody>
      </p:sp>
    </p:spTree>
    <p:extLst>
      <p:ext uri="{BB962C8B-B14F-4D97-AF65-F5344CB8AC3E}">
        <p14:creationId xmlns:p14="http://schemas.microsoft.com/office/powerpoint/2010/main" val="158042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89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181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01A15A-36CB-4345-91DD-D955A633BA9D}" type="datetime1">
              <a:rPr lang="en-US" smtClean="0"/>
              <a:t>18-Jul-21</a:t>
            </a:fld>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grpSp>
        <p:nvGrpSpPr>
          <p:cNvPr id="7" name="Group 6"/>
          <p:cNvGrpSpPr/>
          <p:nvPr userDrawn="1"/>
        </p:nvGrpSpPr>
        <p:grpSpPr>
          <a:xfrm>
            <a:off x="0" y="1"/>
            <a:ext cx="12192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914400" y="2167739"/>
            <a:ext cx="103632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971341" y="4010849"/>
            <a:ext cx="85344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E60A4-0810-4238-9ECB-1F97E09EEE3F}" type="datetime1">
              <a:rPr lang="en-US" smtClean="0"/>
              <a:t>18-Jul-21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7D646A-E88E-40C6-9947-C8461C64B00E}" type="datetime1">
              <a:rPr lang="en-US" smtClean="0"/>
              <a:t>18-Jul-21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C6F9DD-A65D-49DF-B926-532C7A5537F7}" type="datetime1">
              <a:rPr lang="en-US" smtClean="0"/>
              <a:t>18-Jul-21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grpSp>
        <p:nvGrpSpPr>
          <p:cNvPr id="7" name="Group 6"/>
          <p:cNvGrpSpPr/>
          <p:nvPr userDrawn="1"/>
        </p:nvGrpSpPr>
        <p:grpSpPr>
          <a:xfrm>
            <a:off x="0" y="5992944"/>
            <a:ext cx="12192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a:solidFill>
                    <a:schemeClr val="bg1"/>
                  </a:solidFill>
                  <a:latin typeface="Helvetica"/>
                  <a:cs typeface="Helvetica"/>
                </a:rPr>
                <a:t>www.knust.edu.gh</a:t>
              </a: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609600" y="274638"/>
            <a:ext cx="109728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AF993-5CC0-43FA-ACD1-2D0217FE8634}" type="datetime1">
              <a:rPr lang="en-US" smtClean="0"/>
              <a:t>18-Jul-21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F78E31-1A1D-4277-8289-4FA16B87A2ED}" type="datetime1">
              <a:rPr lang="en-US" smtClean="0"/>
              <a:t>18-Jul-21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2FD860-9214-4797-ADFA-B8C0F19F92C3}" type="datetime1">
              <a:rPr lang="en-US" smtClean="0"/>
              <a:t>18-Jul-21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FA38DBD2-B6A8-46C0-AD76-062A2CC06F52}" type="datetime1">
              <a:rPr lang="en-US" smtClean="0"/>
              <a:t>18-Jul-21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45D80-1BAC-448A-AE36-2885853F8307}" type="datetime1">
              <a:rPr lang="en-US" smtClean="0"/>
              <a:t>18-Jul-21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B99C29-9050-4D83-8BAD-0C430CA96543}" type="datetime1">
              <a:rPr lang="en-US" smtClean="0"/>
              <a:t>18-Jul-21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3E353-58C9-437A-8C68-6FE371D3D4BE}" type="datetime1">
              <a:rPr lang="en-US" smtClean="0"/>
              <a:t>18-Jul-21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2516C-4A97-4E89-BBBA-903821EEB277}" type="datetime1">
              <a:rPr lang="en-US" smtClean="0"/>
              <a:t>18-Jul-21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dirty="0"/>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nationalforum.com/Electronic%20Journal%20Volumes/Lunenburg,%20Fred%20C,%20Communication%20Schooling%20V1%20N1%202010.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www.lettersandtemplates.com/simple-authorization-letter-sample" TargetMode="External"/><Relationship Id="rId4" Type="http://schemas.openxmlformats.org/officeDocument/2006/relationships/hyperlink" Target="https://www.aplustopper.com/letter-of-transmittal-samp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355A1A3-E4CC-4EEA-A286-66DBF4C27119}"/>
              </a:ext>
            </a:extLst>
          </p:cNvPr>
          <p:cNvSpPr txBox="1"/>
          <p:nvPr/>
        </p:nvSpPr>
        <p:spPr>
          <a:xfrm>
            <a:off x="1509824" y="1713245"/>
            <a:ext cx="9484242" cy="625171"/>
          </a:xfrm>
          <a:prstGeom prst="rect">
            <a:avLst/>
          </a:prstGeom>
        </p:spPr>
        <p:txBody>
          <a:bodyPr vert="horz" wrap="square" lIns="0" tIns="9525" rIns="0" bIns="0" rtlCol="0">
            <a:spAutoFit/>
          </a:bodyPr>
          <a:lstStyle/>
          <a:p>
            <a:pPr marL="9525" algn="ctr">
              <a:spcBef>
                <a:spcPts val="75"/>
              </a:spcBef>
            </a:pPr>
            <a:r>
              <a:rPr lang="en-US" sz="4000" b="1" spc="-4" dirty="0" smtClean="0">
                <a:solidFill>
                  <a:srgbClr val="008000"/>
                </a:solidFill>
                <a:latin typeface="Gotham" panose="02000504050000020004" pitchFamily="2" charset="0"/>
                <a:cs typeface="Arial"/>
              </a:rPr>
              <a:t>ENGL 158: COMMUNICATION SKILLS II</a:t>
            </a:r>
            <a:endParaRPr lang="en-US" sz="4000" dirty="0">
              <a:solidFill>
                <a:srgbClr val="008000"/>
              </a:solidFill>
              <a:latin typeface="Gotham" panose="02000504050000020004" pitchFamily="2" charset="0"/>
              <a:cs typeface="Arial"/>
            </a:endParaRPr>
          </a:p>
        </p:txBody>
      </p:sp>
      <p:sp>
        <p:nvSpPr>
          <p:cNvPr id="2" name="TextBox 1"/>
          <p:cNvSpPr txBox="1"/>
          <p:nvPr/>
        </p:nvSpPr>
        <p:spPr>
          <a:xfrm>
            <a:off x="2951017" y="3491345"/>
            <a:ext cx="7010400" cy="738664"/>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Lecture </a:t>
            </a:r>
            <a:r>
              <a:rPr lang="en-GB" sz="2400" b="1" dirty="0" smtClean="0">
                <a:latin typeface="Times New Roman" panose="02020603050405020304" pitchFamily="18" charset="0"/>
                <a:cs typeface="Times New Roman" panose="02020603050405020304" pitchFamily="18" charset="0"/>
              </a:rPr>
              <a:t>9-10</a:t>
            </a:r>
            <a:r>
              <a:rPr lang="en-GB" sz="2400" dirty="0" smtClean="0">
                <a:latin typeface="Times New Roman" panose="02020603050405020304" pitchFamily="18" charset="0"/>
                <a:cs typeface="Times New Roman" panose="02020603050405020304" pitchFamily="18" charset="0"/>
              </a:rPr>
              <a:t>: Report Writing </a:t>
            </a:r>
            <a:endParaRPr lang="en-GB"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5543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STRUCTURE OF A REPORT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356966" y="778113"/>
            <a:ext cx="10879070" cy="470898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Though there are different forms of report, it is important to </a:t>
            </a:r>
            <a:r>
              <a:rPr lang="en-US" sz="2000" b="1" dirty="0" smtClean="0">
                <a:latin typeface="Times New Roman" panose="02020603050405020304" pitchFamily="18" charset="0"/>
                <a:cs typeface="Times New Roman" panose="02020603050405020304" pitchFamily="18" charset="0"/>
              </a:rPr>
              <a:t>note </a:t>
            </a:r>
            <a:r>
              <a:rPr lang="en-US" sz="2000" b="1" dirty="0">
                <a:latin typeface="Times New Roman" panose="02020603050405020304" pitchFamily="18" charset="0"/>
                <a:cs typeface="Times New Roman" panose="02020603050405020304" pitchFamily="18" charset="0"/>
              </a:rPr>
              <a:t>that almost every report has the structure below:</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Title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Introduction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Body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Ending of the </a:t>
            </a:r>
            <a:r>
              <a:rPr lang="en-US" sz="2000" dirty="0" smtClean="0">
                <a:latin typeface="Times New Roman" panose="02020603050405020304" pitchFamily="18" charset="0"/>
                <a:cs typeface="Times New Roman" panose="02020603050405020304" pitchFamily="18" charset="0"/>
              </a:rPr>
              <a:t>Report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Formal report may also have the structure below:</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Title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Terms of Reference or Introduction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Procedure or Method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Findings/Content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Recommendations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References/Bibliography/Appendix </a:t>
            </a:r>
          </a:p>
        </p:txBody>
      </p:sp>
      <p:sp>
        <p:nvSpPr>
          <p:cNvPr id="2" name="Slide Number Placeholder 1"/>
          <p:cNvSpPr>
            <a:spLocks noGrp="1"/>
          </p:cNvSpPr>
          <p:nvPr>
            <p:ph type="sldNum" sz="quarter" idx="12"/>
          </p:nvPr>
        </p:nvSpPr>
        <p:spPr/>
        <p:txBody>
          <a:bodyPr/>
          <a:lstStyle/>
          <a:p>
            <a:fld id="{F4801FD5-11B4-DE43-ACA2-E85EEB9A6F9C}" type="slidenum">
              <a:rPr lang="en-US" smtClean="0"/>
              <a:t>10</a:t>
            </a:fld>
            <a:endParaRPr lang="en-US" dirty="0"/>
          </a:p>
        </p:txBody>
      </p:sp>
    </p:spTree>
    <p:extLst>
      <p:ext uri="{BB962C8B-B14F-4D97-AF65-F5344CB8AC3E}">
        <p14:creationId xmlns:p14="http://schemas.microsoft.com/office/powerpoint/2010/main" val="1003723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527988" y="105580"/>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FEATURES OF A GOOD REPORT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396369" y="890491"/>
            <a:ext cx="11485419" cy="2554545"/>
          </a:xfrm>
          <a:prstGeom prst="rect">
            <a:avLst/>
          </a:prstGeom>
          <a:noFill/>
        </p:spPr>
        <p:txBody>
          <a:bodyPr wrap="square">
            <a:spAutoFit/>
          </a:bodyPr>
          <a:lstStyle/>
          <a:p>
            <a:pPr marL="45720" algn="just"/>
            <a:r>
              <a:rPr lang="en-GB" sz="2400" dirty="0">
                <a:latin typeface="Times New Roman" panose="02020603050405020304" pitchFamily="18" charset="0"/>
                <a:cs typeface="Times New Roman" panose="02020603050405020304" pitchFamily="18" charset="0"/>
              </a:rPr>
              <a:t>A good report must have the following characteristics</a:t>
            </a:r>
            <a:r>
              <a:rPr lang="en-GB" sz="2400" dirty="0" smtClean="0">
                <a:latin typeface="Times New Roman" panose="02020603050405020304" pitchFamily="18" charset="0"/>
                <a:cs typeface="Times New Roman" panose="02020603050405020304" pitchFamily="18" charset="0"/>
              </a:rPr>
              <a:t>:</a:t>
            </a:r>
          </a:p>
          <a:p>
            <a:pPr marL="45720" algn="just"/>
            <a:endParaRPr lang="en-GB" sz="2400" dirty="0">
              <a:latin typeface="Times New Roman" panose="02020603050405020304" pitchFamily="18" charset="0"/>
              <a:cs typeface="Times New Roman" panose="02020603050405020304" pitchFamily="18" charset="0"/>
            </a:endParaRPr>
          </a:p>
          <a:p>
            <a:pPr marL="38862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a:t>
            </a:r>
            <a:r>
              <a:rPr lang="en-GB" sz="2400" dirty="0" smtClean="0">
                <a:latin typeface="Times New Roman" panose="02020603050405020304" pitchFamily="18" charset="0"/>
                <a:cs typeface="Times New Roman" panose="02020603050405020304" pitchFamily="18" charset="0"/>
              </a:rPr>
              <a:t>must </a:t>
            </a:r>
            <a:r>
              <a:rPr lang="en-GB" sz="2400" dirty="0">
                <a:latin typeface="Times New Roman" panose="02020603050405020304" pitchFamily="18" charset="0"/>
                <a:cs typeface="Times New Roman" panose="02020603050405020304" pitchFamily="18" charset="0"/>
              </a:rPr>
              <a:t>be based on a well-researched and analysed data</a:t>
            </a:r>
            <a:r>
              <a:rPr lang="en-GB" sz="2400" dirty="0" smtClean="0">
                <a:latin typeface="Times New Roman" panose="02020603050405020304" pitchFamily="18" charset="0"/>
                <a:cs typeface="Times New Roman" panose="02020603050405020304" pitchFamily="18" charset="0"/>
              </a:rPr>
              <a:t>.</a:t>
            </a:r>
          </a:p>
          <a:p>
            <a:pPr marL="45720" algn="just"/>
            <a:endParaRPr lang="en-GB" sz="1600" dirty="0">
              <a:latin typeface="Times New Roman" panose="02020603050405020304" pitchFamily="18" charset="0"/>
              <a:cs typeface="Times New Roman" panose="02020603050405020304" pitchFamily="18" charset="0"/>
            </a:endParaRPr>
          </a:p>
          <a:p>
            <a:pPr marL="38862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should be focused on the problem and need at </a:t>
            </a:r>
            <a:r>
              <a:rPr lang="en-GB" sz="2400" dirty="0" smtClean="0">
                <a:latin typeface="Times New Roman" panose="02020603050405020304" pitchFamily="18" charset="0"/>
                <a:cs typeface="Times New Roman" panose="02020603050405020304" pitchFamily="18" charset="0"/>
              </a:rPr>
              <a:t>stake</a:t>
            </a:r>
            <a:r>
              <a:rPr lang="en-GB" sz="2400" dirty="0">
                <a:latin typeface="Times New Roman" panose="02020603050405020304" pitchFamily="18" charset="0"/>
                <a:cs typeface="Times New Roman" panose="02020603050405020304" pitchFamily="18" charset="0"/>
              </a:rPr>
              <a:t>, and must help in resolving them</a:t>
            </a:r>
            <a:r>
              <a:rPr lang="en-GB" sz="2400" dirty="0" smtClean="0">
                <a:latin typeface="Times New Roman" panose="02020603050405020304" pitchFamily="18" charset="0"/>
                <a:cs typeface="Times New Roman" panose="02020603050405020304" pitchFamily="18" charset="0"/>
              </a:rPr>
              <a:t>.</a:t>
            </a:r>
          </a:p>
          <a:p>
            <a:pPr marL="45720" algn="just"/>
            <a:endParaRPr lang="en-GB" dirty="0">
              <a:latin typeface="Times New Roman" panose="02020603050405020304" pitchFamily="18" charset="0"/>
              <a:cs typeface="Times New Roman" panose="02020603050405020304" pitchFamily="18" charset="0"/>
            </a:endParaRPr>
          </a:p>
          <a:p>
            <a:pPr marL="38862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must be presented in the recommended or effective style. </a:t>
            </a:r>
          </a:p>
        </p:txBody>
      </p:sp>
      <p:sp>
        <p:nvSpPr>
          <p:cNvPr id="2" name="Slide Number Placeholder 1"/>
          <p:cNvSpPr>
            <a:spLocks noGrp="1"/>
          </p:cNvSpPr>
          <p:nvPr>
            <p:ph type="sldNum" sz="quarter" idx="12"/>
          </p:nvPr>
        </p:nvSpPr>
        <p:spPr/>
        <p:txBody>
          <a:bodyPr/>
          <a:lstStyle/>
          <a:p>
            <a:fld id="{F4801FD5-11B4-DE43-ACA2-E85EEB9A6F9C}" type="slidenum">
              <a:rPr lang="en-US" smtClean="0"/>
              <a:t>11</a:t>
            </a:fld>
            <a:endParaRPr lang="en-US" dirty="0"/>
          </a:p>
        </p:txBody>
      </p:sp>
    </p:spTree>
    <p:extLst>
      <p:ext uri="{BB962C8B-B14F-4D97-AF65-F5344CB8AC3E}">
        <p14:creationId xmlns:p14="http://schemas.microsoft.com/office/powerpoint/2010/main" val="1603660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33412" y="114798"/>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EXECUTIVE SUMMARY &amp; TABLE OF CONTENTS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463291" y="784235"/>
            <a:ext cx="11160673" cy="4770537"/>
          </a:xfrm>
          <a:prstGeom prst="rect">
            <a:avLst/>
          </a:prstGeom>
          <a:noFill/>
        </p:spPr>
        <p:txBody>
          <a:bodyPr wrap="square">
            <a:spAutoFit/>
          </a:bodyPr>
          <a:lstStyle/>
          <a:p>
            <a:pPr marL="457200" indent="-457200">
              <a:buFont typeface="Arial" panose="020B0604020202020204" pitchFamily="34" charset="0"/>
              <a:buChar char="•"/>
            </a:pPr>
            <a:r>
              <a:rPr lang="en-GB" sz="2200" b="1" dirty="0" smtClean="0">
                <a:latin typeface="Times New Roman" panose="02020603050405020304" pitchFamily="18" charset="0"/>
                <a:cs typeface="Times New Roman" panose="02020603050405020304" pitchFamily="18" charset="0"/>
              </a:rPr>
              <a:t>Executive summary: </a:t>
            </a:r>
            <a:r>
              <a:rPr lang="en-GB" sz="2200" dirty="0" smtClean="0">
                <a:latin typeface="Times New Roman" panose="02020603050405020304" pitchFamily="18" charset="0"/>
                <a:cs typeface="Times New Roman" panose="02020603050405020304" pitchFamily="18" charset="0"/>
              </a:rPr>
              <a:t> This is an end-summary, however, it appears to be much more detailed and covers a wider scope. It summarises the main data and presents the conclusions and recommendations. It is direct, concise and poised in its presentation. It is also called </a:t>
            </a:r>
            <a:r>
              <a:rPr lang="en-GB" sz="2200" b="1" dirty="0" smtClean="0">
                <a:latin typeface="Times New Roman" panose="02020603050405020304" pitchFamily="18" charset="0"/>
                <a:cs typeface="Times New Roman" panose="02020603050405020304" pitchFamily="18" charset="0"/>
              </a:rPr>
              <a:t>symposia. </a:t>
            </a: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	</a:t>
            </a:r>
            <a:r>
              <a:rPr lang="en-GB" sz="2200" i="1" dirty="0" smtClean="0">
                <a:latin typeface="Times New Roman" panose="02020603050405020304" pitchFamily="18" charset="0"/>
                <a:cs typeface="Times New Roman" panose="02020603050405020304" pitchFamily="18" charset="0"/>
              </a:rPr>
              <a:t>Executive summary serves three major functions:</a:t>
            </a:r>
          </a:p>
          <a:p>
            <a:r>
              <a:rPr lang="en-GB" sz="2200" dirty="0" smtClean="0">
                <a:latin typeface="Times New Roman" panose="02020603050405020304" pitchFamily="18" charset="0"/>
                <a:cs typeface="Times New Roman" panose="02020603050405020304" pitchFamily="18" charset="0"/>
              </a:rPr>
              <a:t>	- It helps those who may be too busy to read the whole report. </a:t>
            </a:r>
          </a:p>
          <a:p>
            <a:endParaRPr lang="en-GB" sz="900" dirty="0" smtClean="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It prepares the reader’s mind to what the whole report contains. It diffuses the tension 	  	   	  associated with having to read the whole report before knowing what it contains.</a:t>
            </a:r>
          </a:p>
          <a:p>
            <a:endParaRPr lang="en-GB" sz="900" dirty="0" smtClean="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It can also be seen as a source of revision for those who have already read the report. </a:t>
            </a:r>
          </a:p>
          <a:p>
            <a:endParaRPr lang="en-GB" sz="2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200" b="1" dirty="0" smtClean="0">
                <a:latin typeface="Times New Roman" panose="02020603050405020304" pitchFamily="18" charset="0"/>
                <a:cs typeface="Times New Roman" panose="02020603050405020304" pitchFamily="18" charset="0"/>
              </a:rPr>
              <a:t>Table of contents:</a:t>
            </a:r>
            <a:r>
              <a:rPr lang="en-GB" sz="2200" dirty="0" smtClean="0">
                <a:latin typeface="Times New Roman" panose="02020603050405020304" pitchFamily="18" charset="0"/>
                <a:cs typeface="Times New Roman" panose="02020603050405020304" pitchFamily="18" charset="0"/>
              </a:rPr>
              <a:t> It provides a list of the various aspects of the report and their corresponding pages. It also lists the various figures in the report and where they can be found. </a:t>
            </a:r>
            <a:endParaRPr lang="en-GB"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12</a:t>
            </a:fld>
            <a:endParaRPr lang="en-US" dirty="0"/>
          </a:p>
        </p:txBody>
      </p:sp>
    </p:spTree>
    <p:extLst>
      <p:ext uri="{BB962C8B-B14F-4D97-AF65-F5344CB8AC3E}">
        <p14:creationId xmlns:p14="http://schemas.microsoft.com/office/powerpoint/2010/main" val="4241230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527988" y="105580"/>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LETTER OF AUTHORIZATION &amp; LETTER OF TRANSMITTAL</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396369" y="599545"/>
            <a:ext cx="11485419" cy="4693593"/>
          </a:xfrm>
          <a:prstGeom prst="rect">
            <a:avLst/>
          </a:prstGeom>
          <a:noFill/>
        </p:spPr>
        <p:txBody>
          <a:bodyPr wrap="square">
            <a:spAutoFit/>
          </a:bodyPr>
          <a:lstStyle/>
          <a:p>
            <a:pPr marL="388620" indent="-342900" algn="just">
              <a:buFont typeface="Arial" panose="020B0604020202020204" pitchFamily="34" charset="0"/>
              <a:buChar char="•"/>
            </a:pPr>
            <a:r>
              <a:rPr lang="en-GB" sz="2300" b="1" dirty="0" smtClean="0">
                <a:solidFill>
                  <a:srgbClr val="000000"/>
                </a:solidFill>
                <a:latin typeface="Times New Roman" panose="02020603050405020304" pitchFamily="18" charset="0"/>
              </a:rPr>
              <a:t>Letter of authorization: </a:t>
            </a:r>
            <a:r>
              <a:rPr lang="en-GB" sz="2300" dirty="0" smtClean="0">
                <a:solidFill>
                  <a:srgbClr val="000000"/>
                </a:solidFill>
                <a:latin typeface="Times New Roman" panose="02020603050405020304" pitchFamily="18" charset="0"/>
              </a:rPr>
              <a:t>This is usually a copy of the letter that authorised the investigator to carry out the study. Such a letter reminds the recipient that the report comes in response to this request. The letter usually contains the following: </a:t>
            </a:r>
          </a:p>
          <a:p>
            <a:pPr marL="45720" algn="just"/>
            <a:r>
              <a:rPr lang="en-GB" sz="2300" dirty="0" smtClean="0">
                <a:solidFill>
                  <a:srgbClr val="000000"/>
                </a:solidFill>
                <a:latin typeface="Times New Roman" panose="02020603050405020304" pitchFamily="18" charset="0"/>
              </a:rPr>
              <a:t>	- the problem </a:t>
            </a:r>
          </a:p>
          <a:p>
            <a:pPr marL="45720" algn="just"/>
            <a:r>
              <a:rPr lang="en-GB" sz="2300" dirty="0">
                <a:solidFill>
                  <a:srgbClr val="000000"/>
                </a:solidFill>
                <a:latin typeface="Times New Roman" panose="02020603050405020304" pitchFamily="18" charset="0"/>
              </a:rPr>
              <a:t>	</a:t>
            </a:r>
            <a:r>
              <a:rPr lang="en-GB" sz="2300" dirty="0" smtClean="0">
                <a:solidFill>
                  <a:srgbClr val="000000"/>
                </a:solidFill>
                <a:latin typeface="Times New Roman" panose="02020603050405020304" pitchFamily="18" charset="0"/>
              </a:rPr>
              <a:t>- the purpose of investigation </a:t>
            </a:r>
          </a:p>
          <a:p>
            <a:pPr marL="45720" algn="just"/>
            <a:r>
              <a:rPr lang="en-GB" sz="2300" dirty="0">
                <a:solidFill>
                  <a:srgbClr val="000000"/>
                </a:solidFill>
                <a:latin typeface="Times New Roman" panose="02020603050405020304" pitchFamily="18" charset="0"/>
              </a:rPr>
              <a:t>	</a:t>
            </a:r>
            <a:r>
              <a:rPr lang="en-GB" sz="2300" dirty="0" smtClean="0">
                <a:solidFill>
                  <a:srgbClr val="000000"/>
                </a:solidFill>
                <a:latin typeface="Times New Roman" panose="02020603050405020304" pitchFamily="18" charset="0"/>
              </a:rPr>
              <a:t>- suggested methodology for the investigation, analysis and presentation, and the terms of 	   reference</a:t>
            </a:r>
          </a:p>
          <a:p>
            <a:pPr marL="45720" algn="just"/>
            <a:r>
              <a:rPr lang="en-GB" sz="2300" dirty="0">
                <a:solidFill>
                  <a:srgbClr val="000000"/>
                </a:solidFill>
                <a:latin typeface="Times New Roman" panose="02020603050405020304" pitchFamily="18" charset="0"/>
              </a:rPr>
              <a:t>	</a:t>
            </a:r>
            <a:r>
              <a:rPr lang="en-GB" sz="2300" dirty="0" smtClean="0">
                <a:solidFill>
                  <a:srgbClr val="000000"/>
                </a:solidFill>
                <a:latin typeface="Times New Roman" panose="02020603050405020304" pitchFamily="18" charset="0"/>
              </a:rPr>
              <a:t>- a statement of authorisation </a:t>
            </a:r>
          </a:p>
          <a:p>
            <a:pPr marL="388620" indent="-342900" algn="just">
              <a:buFont typeface="Arial" panose="020B0604020202020204" pitchFamily="34" charset="0"/>
              <a:buChar char="•"/>
            </a:pPr>
            <a:endParaRPr lang="en-GB" sz="2300" dirty="0">
              <a:solidFill>
                <a:srgbClr val="000000"/>
              </a:solidFill>
              <a:latin typeface="Times New Roman" panose="02020603050405020304" pitchFamily="18" charset="0"/>
            </a:endParaRPr>
          </a:p>
          <a:p>
            <a:pPr marL="388620" indent="-342900" algn="just">
              <a:buFont typeface="Arial" panose="020B0604020202020204" pitchFamily="34" charset="0"/>
              <a:buChar char="•"/>
            </a:pPr>
            <a:r>
              <a:rPr lang="en-GB" sz="2300" b="1" dirty="0" smtClean="0">
                <a:solidFill>
                  <a:srgbClr val="000000"/>
                </a:solidFill>
                <a:latin typeface="Times New Roman" panose="02020603050405020304" pitchFamily="18" charset="0"/>
              </a:rPr>
              <a:t>Letter of Transmittal/Letter of submission: </a:t>
            </a:r>
            <a:r>
              <a:rPr lang="en-GB" sz="2300" dirty="0" smtClean="0">
                <a:solidFill>
                  <a:srgbClr val="000000"/>
                </a:solidFill>
                <a:latin typeface="Times New Roman" panose="02020603050405020304" pitchFamily="18" charset="0"/>
              </a:rPr>
              <a:t>This is a document that formally transmits the report to the recipient, and may refer to the problem and the authorisation. It thus serves to hand over the report, and sometimes carries a summary of the findings or recommendations and also provides information which explains the presentation, nature and use of the report. </a:t>
            </a:r>
            <a:endParaRPr lang="en-GB" sz="2300" dirty="0">
              <a:highlight>
                <a:srgbClr val="FFFF00"/>
              </a:highligh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13</a:t>
            </a:fld>
            <a:endParaRPr lang="en-US" dirty="0"/>
          </a:p>
        </p:txBody>
      </p:sp>
    </p:spTree>
    <p:extLst>
      <p:ext uri="{BB962C8B-B14F-4D97-AF65-F5344CB8AC3E}">
        <p14:creationId xmlns:p14="http://schemas.microsoft.com/office/powerpoint/2010/main" val="1651138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33412" y="210995"/>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PRACTICAL SESSION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633412" y="1253813"/>
            <a:ext cx="10158413" cy="954107"/>
          </a:xfrm>
          <a:prstGeom prst="rect">
            <a:avLst/>
          </a:prstGeom>
          <a:noFill/>
        </p:spPr>
        <p:txBody>
          <a:bodyPr wrap="square">
            <a:spAutoFit/>
          </a:bodyPr>
          <a:lstStyle/>
          <a:p>
            <a:pPr marL="45720" indent="0" algn="just">
              <a:buNone/>
            </a:pPr>
            <a:r>
              <a:rPr lang="en-GB" sz="2800" b="1" dirty="0" smtClean="0">
                <a:solidFill>
                  <a:srgbClr val="000000"/>
                </a:solidFill>
                <a:latin typeface="Times New Roman" panose="02020603050405020304" pitchFamily="18" charset="0"/>
              </a:rPr>
              <a:t>Discussion of a sample letter of authorisation and letter of transmittal</a:t>
            </a:r>
            <a:endParaRPr lang="en-GB" sz="2800" dirty="0">
              <a:solidFill>
                <a:srgbClr val="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14</a:t>
            </a:fld>
            <a:endParaRPr lang="en-US" dirty="0"/>
          </a:p>
        </p:txBody>
      </p:sp>
    </p:spTree>
    <p:extLst>
      <p:ext uri="{BB962C8B-B14F-4D97-AF65-F5344CB8AC3E}">
        <p14:creationId xmlns:p14="http://schemas.microsoft.com/office/powerpoint/2010/main" val="3277462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33412" y="210995"/>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PRACTICAL </a:t>
            </a:r>
            <a:r>
              <a:rPr lang="en-US" sz="3000" b="1" spc="-4" dirty="0" smtClean="0">
                <a:solidFill>
                  <a:srgbClr val="008000"/>
                </a:solidFill>
                <a:latin typeface="Gotham" panose="02000504050000020004" pitchFamily="2" charset="0"/>
                <a:cs typeface="Arial"/>
              </a:rPr>
              <a:t>SESSION</a:t>
            </a:r>
            <a:r>
              <a:rPr lang="en-US" sz="3000" b="1" spc="-4" dirty="0">
                <a:solidFill>
                  <a:srgbClr val="008000"/>
                </a:solidFill>
                <a:latin typeface="Gotham" panose="02000504050000020004" pitchFamily="2" charset="0"/>
                <a:cs typeface="Arial"/>
              </a:rPr>
              <a:t>:  </a:t>
            </a:r>
            <a:r>
              <a:rPr lang="en-US" sz="3000" b="1" spc="-4" dirty="0" smtClean="0">
                <a:solidFill>
                  <a:srgbClr val="008000"/>
                </a:solidFill>
                <a:latin typeface="Gotham" panose="02000504050000020004" pitchFamily="2" charset="0"/>
                <a:cs typeface="Arial"/>
              </a:rPr>
              <a:t>A </a:t>
            </a:r>
            <a:r>
              <a:rPr lang="en-US" sz="3000" b="1" spc="-4" dirty="0">
                <a:solidFill>
                  <a:srgbClr val="008000"/>
                </a:solidFill>
                <a:latin typeface="Gotham" panose="02000504050000020004" pitchFamily="2" charset="0"/>
                <a:cs typeface="Arial"/>
              </a:rPr>
              <a:t>sample letter of </a:t>
            </a:r>
            <a:r>
              <a:rPr lang="en-US" sz="3000" b="1" spc="-4" dirty="0" err="1">
                <a:solidFill>
                  <a:srgbClr val="008000"/>
                </a:solidFill>
                <a:latin typeface="Gotham" panose="02000504050000020004" pitchFamily="2" charset="0"/>
                <a:cs typeface="Arial"/>
              </a:rPr>
              <a:t>authorisation</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633412" y="969440"/>
            <a:ext cx="10158413" cy="498598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How to write any authorization </a:t>
            </a:r>
            <a:r>
              <a:rPr lang="en-US" sz="2800" b="1" dirty="0" smtClean="0">
                <a:latin typeface="Times New Roman" panose="02020603050405020304" pitchFamily="18" charset="0"/>
                <a:cs typeface="Times New Roman" panose="02020603050405020304" pitchFamily="18" charset="0"/>
              </a:rPr>
              <a:t>letter:</a:t>
            </a:r>
            <a:endParaRPr lang="en-US" sz="28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a:t>
            </a:r>
            <a:r>
              <a:rPr lang="en-US" sz="2800" dirty="0" smtClean="0">
                <a:latin typeface="Times New Roman" panose="02020603050405020304" pitchFamily="18" charset="0"/>
                <a:cs typeface="Times New Roman" panose="02020603050405020304" pitchFamily="18" charset="0"/>
              </a:rPr>
              <a:t>yourself </a:t>
            </a:r>
            <a:r>
              <a:rPr lang="en-US" sz="2800" dirty="0">
                <a:latin typeface="Times New Roman" panose="02020603050405020304" pitchFamily="18" charset="0"/>
                <a:cs typeface="Times New Roman" panose="02020603050405020304" pitchFamily="18" charset="0"/>
              </a:rPr>
              <a:t>as accurately as possible.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Introduce the person or entity to whom you wish to grant authority.</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Mention their name, their ID number, and how they relate to you.</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Specify the scope of the authority, that is the allowed actions.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Specify any exclusions if any. These are specific actions within the scope that you explicitly do not wish to authorize.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 a starting and an expiry date if needed.</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List additional clauses as needed, for example, the transferable authority clause</a:t>
            </a:r>
            <a:r>
              <a:rPr lang="en-US" sz="28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www.lettersandtemplates.com/simple-authorization-letter-sample)</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15</a:t>
            </a:fld>
            <a:endParaRPr lang="en-US" dirty="0"/>
          </a:p>
        </p:txBody>
      </p:sp>
    </p:spTree>
    <p:extLst>
      <p:ext uri="{BB962C8B-B14F-4D97-AF65-F5344CB8AC3E}">
        <p14:creationId xmlns:p14="http://schemas.microsoft.com/office/powerpoint/2010/main" val="3025270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33412" y="207192"/>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PRACTICAL </a:t>
            </a:r>
            <a:r>
              <a:rPr lang="en-US" sz="3000" b="1" spc="-4" dirty="0" smtClean="0">
                <a:solidFill>
                  <a:srgbClr val="008000"/>
                </a:solidFill>
                <a:latin typeface="Gotham" panose="02000504050000020004" pitchFamily="2" charset="0"/>
                <a:cs typeface="Arial"/>
              </a:rPr>
              <a:t>SESSION</a:t>
            </a:r>
            <a:r>
              <a:rPr lang="en-US" sz="3000" b="1" spc="-4" dirty="0">
                <a:solidFill>
                  <a:srgbClr val="008000"/>
                </a:solidFill>
                <a:latin typeface="Gotham" panose="02000504050000020004" pitchFamily="2" charset="0"/>
                <a:cs typeface="Arial"/>
              </a:rPr>
              <a:t>:  </a:t>
            </a:r>
            <a:r>
              <a:rPr lang="en-US" sz="3000" b="1" spc="-4" dirty="0" smtClean="0">
                <a:solidFill>
                  <a:srgbClr val="008000"/>
                </a:solidFill>
                <a:latin typeface="Gotham" panose="02000504050000020004" pitchFamily="2" charset="0"/>
                <a:cs typeface="Arial"/>
              </a:rPr>
              <a:t>A </a:t>
            </a:r>
            <a:r>
              <a:rPr lang="en-US" sz="3000" b="1" spc="-4" dirty="0">
                <a:solidFill>
                  <a:srgbClr val="008000"/>
                </a:solidFill>
                <a:latin typeface="Gotham" panose="02000504050000020004" pitchFamily="2" charset="0"/>
                <a:cs typeface="Arial"/>
              </a:rPr>
              <a:t>sample letter of </a:t>
            </a:r>
            <a:r>
              <a:rPr lang="en-US" sz="3000" b="1" spc="-4" dirty="0" err="1">
                <a:solidFill>
                  <a:srgbClr val="008000"/>
                </a:solidFill>
                <a:latin typeface="Gotham" panose="02000504050000020004" pitchFamily="2" charset="0"/>
                <a:cs typeface="Arial"/>
              </a:rPr>
              <a:t>authorisation</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633412" y="721936"/>
            <a:ext cx="10158413" cy="5324535"/>
          </a:xfrm>
          <a:prstGeom prst="rect">
            <a:avLst/>
          </a:prstGeom>
          <a:noFill/>
        </p:spPr>
        <p:txBody>
          <a:bodyPr wrap="square">
            <a:spAutoFit/>
          </a:bodyPr>
          <a:lstStyle/>
          <a:p>
            <a:pPr algn="r"/>
            <a:r>
              <a:rPr lang="en-US" sz="1400" dirty="0">
                <a:latin typeface="Times New Roman" panose="02020603050405020304" pitchFamily="18" charset="0"/>
                <a:cs typeface="Times New Roman" panose="02020603050405020304" pitchFamily="18" charset="0"/>
              </a:rPr>
              <a:t>[Your Name]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[Your Address]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[Your Contact Information] [Date] </a:t>
            </a:r>
          </a:p>
          <a:p>
            <a:r>
              <a:rPr lang="en-US" sz="1400" dirty="0">
                <a:latin typeface="Times New Roman" panose="02020603050405020304" pitchFamily="18" charset="0"/>
                <a:cs typeface="Times New Roman" panose="02020603050405020304" pitchFamily="18" charset="0"/>
              </a:rPr>
              <a:t>[Recipient Name] [Recipient Address] </a:t>
            </a:r>
          </a:p>
          <a:p>
            <a:pPr algn="ctr"/>
            <a:r>
              <a:rPr lang="en-US" sz="1400" b="1" u="sng" dirty="0">
                <a:latin typeface="Times New Roman" panose="02020603050405020304" pitchFamily="18" charset="0"/>
                <a:cs typeface="Times New Roman" panose="02020603050405020304" pitchFamily="18" charset="0"/>
              </a:rPr>
              <a:t>Authorization Letter </a:t>
            </a:r>
          </a:p>
          <a:p>
            <a:pPr algn="just"/>
            <a:r>
              <a:rPr lang="en-US" sz="1400" dirty="0">
                <a:latin typeface="Times New Roman" panose="02020603050405020304" pitchFamily="18" charset="0"/>
                <a:cs typeface="Times New Roman" panose="02020603050405020304" pitchFamily="18" charset="0"/>
              </a:rPr>
              <a:t>I, [your name], hereby authorize [Mr. John Smith] to [authorization actions, example: sell my car, sell my house, withdraw money from my bank account number </a:t>
            </a:r>
            <a:r>
              <a:rPr lang="en-US" sz="1400" dirty="0" err="1">
                <a:latin typeface="Times New Roman" panose="02020603050405020304" pitchFamily="18" charset="0"/>
                <a:cs typeface="Times New Roman" panose="02020603050405020304" pitchFamily="18" charset="0"/>
              </a:rPr>
              <a:t>xxxxxx</a:t>
            </a:r>
            <a:r>
              <a:rPr lang="en-US" sz="1400" dirty="0">
                <a:latin typeface="Times New Roman" panose="02020603050405020304" pitchFamily="18" charset="0"/>
                <a:cs typeface="Times New Roman" panose="02020603050405020304" pitchFamily="18" charset="0"/>
              </a:rPr>
              <a:t>, etc.….] excluding [excluded actions, specific things that you don’t want to authorize] starting from [start date] till [end date or empty]. </a:t>
            </a:r>
          </a:p>
          <a:p>
            <a:pPr algn="just"/>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Mr. John] may sign all necessary documents and perform related actions within the scope described in this letter. </a:t>
            </a:r>
          </a:p>
          <a:p>
            <a:pPr algn="just"/>
            <a:r>
              <a:rPr lang="en-US" sz="1400" dirty="0">
                <a:latin typeface="Times New Roman" panose="02020603050405020304" pitchFamily="18" charset="0"/>
                <a:cs typeface="Times New Roman" panose="02020603050405020304" pitchFamily="18" charset="0"/>
              </a:rPr>
              <a:t>The authorized person’s identity proof details and signature are provided below for your reference and verification purposes. </a:t>
            </a:r>
            <a:endParaRPr lang="en-US" sz="1400" dirty="0" smtClean="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Authorized Person: [Mr. John Smith]</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Identity Document: [Passport]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Identity Document Number: [123456789]</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Authorized Person’s Signature: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Authorized Transactions: [withdrawals, deposits, loan settlements, etc.….]</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Unauthorized Transactions: [fixed deposits, etc.…]</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Start Date: [start date]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End Date: [end date]</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Sincerely,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[Signature]</a:t>
            </a:r>
          </a:p>
          <a:p>
            <a:r>
              <a:rPr lang="en-US" sz="1400" dirty="0" smtClean="0">
                <a:latin typeface="Times New Roman" panose="02020603050405020304" pitchFamily="18" charset="0"/>
                <a:cs typeface="Times New Roman" panose="02020603050405020304" pitchFamily="18" charset="0"/>
              </a:rPr>
              <a:t>[Name}</a:t>
            </a:r>
            <a:endParaRPr lang="en-US" sz="1600"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(http</a:t>
            </a:r>
            <a:r>
              <a:rPr lang="en-US" sz="1200" dirty="0">
                <a:latin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cs typeface="Times New Roman" panose="02020603050405020304" pitchFamily="18" charset="0"/>
              </a:rPr>
              <a:t>www.lettersandtemplates.com/simple-authorization-letter-sample)</a:t>
            </a:r>
            <a:endParaRPr lang="en-US" sz="1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16</a:t>
            </a:fld>
            <a:endParaRPr lang="en-US" dirty="0"/>
          </a:p>
        </p:txBody>
      </p:sp>
    </p:spTree>
    <p:extLst>
      <p:ext uri="{BB962C8B-B14F-4D97-AF65-F5344CB8AC3E}">
        <p14:creationId xmlns:p14="http://schemas.microsoft.com/office/powerpoint/2010/main" val="3379757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33412" y="210995"/>
            <a:ext cx="11353800" cy="945772"/>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PRACTICAL </a:t>
            </a:r>
            <a:r>
              <a:rPr lang="en-US" sz="3000" b="1" spc="-4" dirty="0" smtClean="0">
                <a:solidFill>
                  <a:srgbClr val="008000"/>
                </a:solidFill>
                <a:latin typeface="Gotham" panose="02000504050000020004" pitchFamily="2" charset="0"/>
                <a:cs typeface="Arial"/>
              </a:rPr>
              <a:t>SESSION</a:t>
            </a:r>
            <a:r>
              <a:rPr lang="en-US" sz="3000" b="1" spc="-4" dirty="0">
                <a:solidFill>
                  <a:srgbClr val="008000"/>
                </a:solidFill>
                <a:latin typeface="Gotham" panose="02000504050000020004" pitchFamily="2" charset="0"/>
                <a:cs typeface="Arial"/>
              </a:rPr>
              <a:t>:  </a:t>
            </a:r>
            <a:r>
              <a:rPr lang="en-US" sz="3000" b="1" spc="-4" dirty="0" smtClean="0">
                <a:solidFill>
                  <a:srgbClr val="008000"/>
                </a:solidFill>
                <a:latin typeface="Gotham" panose="02000504050000020004" pitchFamily="2" charset="0"/>
                <a:cs typeface="Arial"/>
              </a:rPr>
              <a:t>A letter </a:t>
            </a:r>
            <a:r>
              <a:rPr lang="en-US" sz="3000" b="1" spc="-4" dirty="0">
                <a:solidFill>
                  <a:srgbClr val="008000"/>
                </a:solidFill>
                <a:latin typeface="Gotham" panose="02000504050000020004" pitchFamily="2" charset="0"/>
                <a:cs typeface="Arial"/>
              </a:rPr>
              <a:t>of transmittal</a:t>
            </a:r>
          </a:p>
          <a:p>
            <a:pPr marL="9525">
              <a:spcBef>
                <a:spcPts val="75"/>
              </a:spcBef>
            </a:pP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633412" y="708651"/>
            <a:ext cx="10158413" cy="5262979"/>
          </a:xfrm>
          <a:prstGeom prst="rect">
            <a:avLst/>
          </a:prstGeom>
          <a:noFill/>
        </p:spPr>
        <p:txBody>
          <a:bodyPr wrap="square">
            <a:spAutoFit/>
          </a:bodyPr>
          <a:lstStyle/>
          <a:p>
            <a:r>
              <a:rPr lang="en-US" sz="2400" b="1" dirty="0" smtClean="0">
                <a:latin typeface="Times New Roman" panose="02020603050405020304" pitchFamily="18" charset="0"/>
                <a:cs typeface="Times New Roman" panose="02020603050405020304" pitchFamily="18" charset="0"/>
              </a:rPr>
              <a:t>Some Tips on How to </a:t>
            </a:r>
            <a:r>
              <a:rPr lang="en-US" sz="2400" b="1" dirty="0">
                <a:latin typeface="Times New Roman" panose="02020603050405020304" pitchFamily="18" charset="0"/>
                <a:cs typeface="Times New Roman" panose="02020603050405020304" pitchFamily="18" charset="0"/>
              </a:rPr>
              <a:t>Write Transmittal </a:t>
            </a:r>
            <a:r>
              <a:rPr lang="en-US" sz="2400" b="1" dirty="0" smtClean="0">
                <a:latin typeface="Times New Roman" panose="02020603050405020304" pitchFamily="18" charset="0"/>
                <a:cs typeface="Times New Roman" panose="02020603050405020304" pitchFamily="18" charset="0"/>
              </a:rPr>
              <a:t>Letters:</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Include heading with the date and the address of the recipient.</a:t>
            </a:r>
          </a:p>
          <a:p>
            <a:pPr>
              <a:buFont typeface="+mj-lt"/>
              <a:buAutoNum type="arabicPeriod"/>
            </a:pPr>
            <a:r>
              <a:rPr lang="en-US" sz="2400" dirty="0">
                <a:latin typeface="Times New Roman" panose="02020603050405020304" pitchFamily="18" charset="0"/>
                <a:cs typeface="Times New Roman" panose="02020603050405020304" pitchFamily="18" charset="0"/>
              </a:rPr>
              <a:t>Greet the recipient appropriately</a:t>
            </a:r>
          </a:p>
          <a:p>
            <a:pPr>
              <a:buFont typeface="+mj-lt"/>
              <a:buAutoNum type="arabicPeriod"/>
            </a:pPr>
            <a:r>
              <a:rPr lang="en-US" sz="2400" dirty="0">
                <a:latin typeface="Times New Roman" panose="02020603050405020304" pitchFamily="18" charset="0"/>
                <a:cs typeface="Times New Roman" panose="02020603050405020304" pitchFamily="18" charset="0"/>
              </a:rPr>
              <a:t>Write the body of the letter</a:t>
            </a:r>
          </a:p>
          <a:p>
            <a:pPr>
              <a:buFont typeface="+mj-lt"/>
              <a:buAutoNum type="arabicPeriod"/>
            </a:pPr>
            <a:r>
              <a:rPr lang="en-US" sz="2400" dirty="0">
                <a:latin typeface="Times New Roman" panose="02020603050405020304" pitchFamily="18" charset="0"/>
                <a:cs typeface="Times New Roman" panose="02020603050405020304" pitchFamily="18" charset="0"/>
              </a:rPr>
              <a:t>Mention the purpose of the letter</a:t>
            </a:r>
          </a:p>
          <a:p>
            <a:pPr>
              <a:buFont typeface="+mj-lt"/>
              <a:buAutoNum type="arabicPeriod"/>
            </a:pPr>
            <a:r>
              <a:rPr lang="en-US" sz="2400" dirty="0">
                <a:latin typeface="Times New Roman" panose="02020603050405020304" pitchFamily="18" charset="0"/>
                <a:cs typeface="Times New Roman" panose="02020603050405020304" pitchFamily="18" charset="0"/>
              </a:rPr>
              <a:t>Request for follow-up or further instructions</a:t>
            </a:r>
          </a:p>
          <a:p>
            <a:pPr>
              <a:buFont typeface="+mj-lt"/>
              <a:buAutoNum type="arabicPeriod"/>
            </a:pPr>
            <a:r>
              <a:rPr lang="en-US" sz="2400" dirty="0">
                <a:latin typeface="Times New Roman" panose="02020603050405020304" pitchFamily="18" charset="0"/>
                <a:cs typeface="Times New Roman" panose="02020603050405020304" pitchFamily="18" charset="0"/>
              </a:rPr>
              <a:t>Provide details about document that is attached</a:t>
            </a:r>
          </a:p>
          <a:p>
            <a:pPr>
              <a:buFont typeface="+mj-lt"/>
              <a:buAutoNum type="arabicPeriod"/>
            </a:pPr>
            <a:r>
              <a:rPr lang="en-US" sz="2400" dirty="0">
                <a:latin typeface="Times New Roman" panose="02020603050405020304" pitchFamily="18" charset="0"/>
                <a:cs typeface="Times New Roman" panose="02020603050405020304" pitchFamily="18" charset="0"/>
              </a:rPr>
              <a:t>Include a short closing paragraph</a:t>
            </a:r>
          </a:p>
          <a:p>
            <a:pPr>
              <a:buFont typeface="+mj-lt"/>
              <a:buAutoNum type="arabicPeriod"/>
            </a:pPr>
            <a:r>
              <a:rPr lang="en-US" sz="2400" dirty="0">
                <a:latin typeface="Times New Roman" panose="02020603050405020304" pitchFamily="18" charset="0"/>
                <a:cs typeface="Times New Roman" panose="02020603050405020304" pitchFamily="18" charset="0"/>
              </a:rPr>
              <a:t>Make sure whatever you have written is clear and accessible. </a:t>
            </a:r>
            <a:r>
              <a:rPr lang="en-US" sz="2400" dirty="0" smtClean="0">
                <a:latin typeface="Times New Roman" panose="02020603050405020304" pitchFamily="18" charset="0"/>
                <a:cs typeface="Times New Roman" panose="02020603050405020304" pitchFamily="18" charset="0"/>
              </a:rPr>
              <a:t>Make </a:t>
            </a:r>
            <a:r>
              <a:rPr lang="en-US" sz="2400" dirty="0">
                <a:latin typeface="Times New Roman" panose="02020603050405020304" pitchFamily="18" charset="0"/>
                <a:cs typeface="Times New Roman" panose="02020603050405020304" pitchFamily="18" charset="0"/>
              </a:rPr>
              <a:t>sure you are concise. </a:t>
            </a:r>
            <a:r>
              <a:rPr lang="en-US" sz="2400" dirty="0" smtClean="0">
                <a:latin typeface="Times New Roman" panose="02020603050405020304" pitchFamily="18" charset="0"/>
                <a:cs typeface="Times New Roman" panose="02020603050405020304" pitchFamily="18" charset="0"/>
              </a:rPr>
              <a:t>Use </a:t>
            </a:r>
            <a:r>
              <a:rPr lang="en-US" sz="2400" dirty="0">
                <a:latin typeface="Times New Roman" panose="02020603050405020304" pitchFamily="18" charset="0"/>
                <a:cs typeface="Times New Roman" panose="02020603050405020304" pitchFamily="18" charset="0"/>
              </a:rPr>
              <a:t>a tone </a:t>
            </a:r>
            <a:r>
              <a:rPr lang="en-US" sz="2400" dirty="0" smtClean="0">
                <a:latin typeface="Times New Roman" panose="02020603050405020304" pitchFamily="18" charset="0"/>
                <a:cs typeface="Times New Roman" panose="02020603050405020304" pitchFamily="18" charset="0"/>
              </a:rPr>
              <a:t>that is </a:t>
            </a:r>
            <a:r>
              <a:rPr lang="en-US" sz="2400" dirty="0">
                <a:latin typeface="Times New Roman" panose="02020603050405020304" pitchFamily="18" charset="0"/>
                <a:cs typeface="Times New Roman" panose="02020603050405020304" pitchFamily="18" charset="0"/>
              </a:rPr>
              <a:t>friendly in nature. </a:t>
            </a:r>
            <a:r>
              <a:rPr lang="en-US" sz="2400" dirty="0" smtClean="0">
                <a:latin typeface="Times New Roman" panose="02020603050405020304" pitchFamily="18" charset="0"/>
                <a:cs typeface="Times New Roman" panose="02020603050405020304" pitchFamily="18" charset="0"/>
              </a:rPr>
              <a:t>You should </a:t>
            </a:r>
            <a:r>
              <a:rPr lang="en-US" sz="2400" dirty="0">
                <a:latin typeface="Times New Roman" panose="02020603050405020304" pitchFamily="18" charset="0"/>
                <a:cs typeface="Times New Roman" panose="02020603050405020304" pitchFamily="18" charset="0"/>
              </a:rPr>
              <a:t>always accompany the documentation that you intend on introducing.</a:t>
            </a:r>
          </a:p>
          <a:p>
            <a:pPr>
              <a:buFont typeface="+mj-lt"/>
              <a:buAutoNum type="arabicPeriod"/>
            </a:pPr>
            <a:r>
              <a:rPr lang="en-US" sz="2400" dirty="0">
                <a:latin typeface="Times New Roman" panose="02020603050405020304" pitchFamily="18" charset="0"/>
                <a:cs typeface="Times New Roman" panose="02020603050405020304" pitchFamily="18" charset="0"/>
              </a:rPr>
              <a:t>Always keep a copy of the letter of transmittal and all sorts of documentation for your own records</a:t>
            </a:r>
            <a:r>
              <a:rPr lang="en-US" sz="2400" dirty="0" smtClean="0">
                <a:latin typeface="Times New Roman" panose="02020603050405020304" pitchFamily="18" charset="0"/>
                <a:cs typeface="Times New Roman" panose="02020603050405020304" pitchFamily="18" charset="0"/>
              </a:rPr>
              <a:t>. Etc. </a:t>
            </a:r>
          </a:p>
          <a:p>
            <a:pPr lvl="8"/>
            <a:r>
              <a:rPr lang="en-US" sz="2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(https</a:t>
            </a:r>
            <a:r>
              <a:rPr lang="en-US" sz="1400" dirty="0">
                <a:latin typeface="Times New Roman" panose="02020603050405020304" pitchFamily="18" charset="0"/>
                <a:cs typeface="Times New Roman" panose="02020603050405020304" pitchFamily="18" charset="0"/>
              </a:rPr>
              <a:t>://www.aplustopper.com/letter-of-transmittal-samples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17</a:t>
            </a:fld>
            <a:endParaRPr lang="en-US" dirty="0"/>
          </a:p>
        </p:txBody>
      </p:sp>
    </p:spTree>
    <p:extLst>
      <p:ext uri="{BB962C8B-B14F-4D97-AF65-F5344CB8AC3E}">
        <p14:creationId xmlns:p14="http://schemas.microsoft.com/office/powerpoint/2010/main" val="123280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33412" y="210995"/>
            <a:ext cx="11353800" cy="1420261"/>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PRACTICAL </a:t>
            </a:r>
            <a:r>
              <a:rPr lang="en-US" sz="3000" b="1" spc="-4" dirty="0" smtClean="0">
                <a:solidFill>
                  <a:srgbClr val="008000"/>
                </a:solidFill>
                <a:latin typeface="Gotham" panose="02000504050000020004" pitchFamily="2" charset="0"/>
                <a:cs typeface="Arial"/>
              </a:rPr>
              <a:t>SESSION</a:t>
            </a:r>
            <a:r>
              <a:rPr lang="en-US" sz="3000" b="1" spc="-4" dirty="0">
                <a:solidFill>
                  <a:srgbClr val="008000"/>
                </a:solidFill>
                <a:latin typeface="Gotham" panose="02000504050000020004" pitchFamily="2" charset="0"/>
                <a:cs typeface="Arial"/>
              </a:rPr>
              <a:t>: </a:t>
            </a:r>
            <a:endParaRPr lang="en-US" sz="3000" b="1" spc="-4" dirty="0" smtClean="0">
              <a:solidFill>
                <a:srgbClr val="008000"/>
              </a:solidFill>
              <a:latin typeface="Gotham" panose="02000504050000020004" pitchFamily="2" charset="0"/>
              <a:cs typeface="Arial"/>
            </a:endParaRPr>
          </a:p>
          <a:p>
            <a:pPr marL="9525">
              <a:spcBef>
                <a:spcPts val="75"/>
              </a:spcBef>
            </a:pPr>
            <a:r>
              <a:rPr lang="en-US" sz="3000" b="1" spc="-4" dirty="0" smtClean="0">
                <a:solidFill>
                  <a:srgbClr val="008000"/>
                </a:solidFill>
                <a:latin typeface="Gotham" panose="02000504050000020004" pitchFamily="2" charset="0"/>
                <a:cs typeface="Arial"/>
              </a:rPr>
              <a:t> A letter </a:t>
            </a:r>
            <a:r>
              <a:rPr lang="en-US" sz="3000" b="1" spc="-4" dirty="0">
                <a:solidFill>
                  <a:srgbClr val="008000"/>
                </a:solidFill>
                <a:latin typeface="Gotham" panose="02000504050000020004" pitchFamily="2" charset="0"/>
                <a:cs typeface="Arial"/>
              </a:rPr>
              <a:t>of transmittal</a:t>
            </a:r>
          </a:p>
          <a:p>
            <a:pPr marL="9525">
              <a:spcBef>
                <a:spcPts val="75"/>
              </a:spcBef>
            </a:pPr>
            <a:endParaRPr lang="en-US" sz="3000" dirty="0">
              <a:solidFill>
                <a:srgbClr val="008000"/>
              </a:solidFill>
              <a:latin typeface="Gotham" panose="02000504050000020004" pitchFamily="2" charset="0"/>
              <a:cs typeface="Arial"/>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617" y="-48344"/>
            <a:ext cx="5769633" cy="6404695"/>
          </a:xfrm>
          <a:prstGeom prst="rect">
            <a:avLst/>
          </a:prstGeom>
        </p:spPr>
      </p:pic>
      <p:sp>
        <p:nvSpPr>
          <p:cNvPr id="5" name="TextBox 4"/>
          <p:cNvSpPr txBox="1"/>
          <p:nvPr/>
        </p:nvSpPr>
        <p:spPr>
          <a:xfrm>
            <a:off x="222070" y="5251269"/>
            <a:ext cx="5316582" cy="338554"/>
          </a:xfrm>
          <a:prstGeom prst="rect">
            <a:avLst/>
          </a:prstGeom>
          <a:noFill/>
        </p:spPr>
        <p:txBody>
          <a:bodyPr wrap="square" rtlCol="0">
            <a:spAutoFit/>
          </a:bodyPr>
          <a:lstStyle/>
          <a:p>
            <a:r>
              <a:rPr lang="en-US" sz="1600" dirty="0"/>
              <a:t>https://www.aplustopper.com/letter-of-transmittal-samples/</a:t>
            </a:r>
          </a:p>
        </p:txBody>
      </p:sp>
    </p:spTree>
    <p:extLst>
      <p:ext uri="{BB962C8B-B14F-4D97-AF65-F5344CB8AC3E}">
        <p14:creationId xmlns:p14="http://schemas.microsoft.com/office/powerpoint/2010/main" val="1885804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SAMPLE REPORT</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1141878"/>
            <a:ext cx="10879070" cy="2677656"/>
          </a:xfrm>
          <a:prstGeom prst="rect">
            <a:avLst/>
          </a:prstGeom>
          <a:noFill/>
        </p:spPr>
        <p:txBody>
          <a:bodyPr wrap="square">
            <a:spAutoFit/>
          </a:bodyPr>
          <a:lstStyle/>
          <a:p>
            <a:pPr marL="45720"/>
            <a:r>
              <a:rPr lang="en-US" sz="2400" b="1" u="sng" dirty="0" smtClean="0">
                <a:latin typeface="Times New Roman" panose="02020603050405020304" pitchFamily="18" charset="0"/>
                <a:cs typeface="Times New Roman" panose="02020603050405020304" pitchFamily="18" charset="0"/>
              </a:rPr>
              <a:t>The Title:</a:t>
            </a:r>
          </a:p>
          <a:p>
            <a:pPr marL="45720"/>
            <a:endParaRPr lang="en-US" sz="2400" b="1" u="sng" dirty="0">
              <a:solidFill>
                <a:srgbClr val="FF0000"/>
              </a:solidFill>
              <a:latin typeface="Times New Roman" panose="02020603050405020304" pitchFamily="18" charset="0"/>
              <a:cs typeface="Times New Roman" panose="02020603050405020304" pitchFamily="18" charset="0"/>
            </a:endParaRPr>
          </a:p>
          <a:p>
            <a:pPr marL="45720" algn="ctr"/>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REPORT ON THE FIRE OUTBREAK IN THE </a:t>
            </a:r>
            <a:r>
              <a:rPr lang="en-US" sz="2400" b="1" dirty="0" smtClean="0">
                <a:latin typeface="Times New Roman" panose="02020603050405020304" pitchFamily="18" charset="0"/>
                <a:cs typeface="Times New Roman" panose="02020603050405020304" pitchFamily="18" charset="0"/>
              </a:rPr>
              <a:t>MAYA CANTEEN </a:t>
            </a:r>
            <a:r>
              <a:rPr lang="en-US" sz="2400" b="1" dirty="0">
                <a:latin typeface="Times New Roman" panose="02020603050405020304" pitchFamily="18" charset="0"/>
                <a:cs typeface="Times New Roman" panose="02020603050405020304" pitchFamily="18" charset="0"/>
              </a:rPr>
              <a:t>PRESENTED TO THE </a:t>
            </a:r>
            <a:r>
              <a:rPr lang="en-US" sz="2400" b="1" dirty="0" smtClean="0">
                <a:latin typeface="Times New Roman" panose="02020603050405020304" pitchFamily="18" charset="0"/>
                <a:cs typeface="Times New Roman" panose="02020603050405020304" pitchFamily="18" charset="0"/>
              </a:rPr>
              <a:t>FACILITY MANAGEMENT COMPANY </a:t>
            </a:r>
            <a:endParaRPr lang="en-US" sz="2400" b="1" dirty="0">
              <a:latin typeface="Times New Roman" panose="02020603050405020304" pitchFamily="18" charset="0"/>
              <a:cs typeface="Times New Roman" panose="02020603050405020304" pitchFamily="18" charset="0"/>
            </a:endParaRPr>
          </a:p>
          <a:p>
            <a:pPr marL="560070" indent="-514350" algn="ct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560070" indent="-514350" algn="ct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45720" algn="ctr"/>
            <a:r>
              <a:rPr lang="en-US" sz="2400" b="1" dirty="0" smtClean="0">
                <a:latin typeface="Times New Roman" panose="02020603050405020304" pitchFamily="18" charset="0"/>
                <a:cs typeface="Times New Roman" panose="02020603050405020304" pitchFamily="18" charset="0"/>
              </a:rPr>
              <a:t>BY </a:t>
            </a:r>
            <a:r>
              <a:rPr lang="en-US" sz="2400" b="1" dirty="0" smtClean="0">
                <a:latin typeface="Times New Roman" panose="02020603050405020304" pitchFamily="18" charset="0"/>
                <a:cs typeface="Times New Roman" panose="02020603050405020304" pitchFamily="18" charset="0"/>
              </a:rPr>
              <a:t>AFIA JOHNSON</a:t>
            </a:r>
            <a:endParaRPr lang="en-US" sz="24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19</a:t>
            </a:fld>
            <a:endParaRPr lang="en-US" dirty="0"/>
          </a:p>
        </p:txBody>
      </p:sp>
    </p:spTree>
    <p:extLst>
      <p:ext uri="{BB962C8B-B14F-4D97-AF65-F5344CB8AC3E}">
        <p14:creationId xmlns:p14="http://schemas.microsoft.com/office/powerpoint/2010/main" val="4213155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28650" y="343149"/>
            <a:ext cx="7642514"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AIMS OF THE LECTURE </a:t>
            </a:r>
            <a:endParaRPr lang="en-US" sz="3000" dirty="0">
              <a:solidFill>
                <a:srgbClr val="008000"/>
              </a:solidFill>
              <a:latin typeface="Gotham" panose="02000504050000020004" pitchFamily="2" charset="0"/>
              <a:cs typeface="Arial"/>
            </a:endParaRPr>
          </a:p>
        </p:txBody>
      </p:sp>
      <p:sp>
        <p:nvSpPr>
          <p:cNvPr id="2" name="TextBox 1"/>
          <p:cNvSpPr txBox="1"/>
          <p:nvPr/>
        </p:nvSpPr>
        <p:spPr>
          <a:xfrm>
            <a:off x="872837" y="994542"/>
            <a:ext cx="8797636" cy="3046988"/>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The aims of this lecture are as follows</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to introduce students to definition and types of reports</a:t>
            </a:r>
          </a:p>
          <a:p>
            <a:pPr>
              <a:lnSpc>
                <a:spcPct val="200000"/>
              </a:lnSpc>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to discuss the importance and structure of reports</a:t>
            </a:r>
          </a:p>
          <a:p>
            <a:pPr>
              <a:lnSpc>
                <a:spcPct val="200000"/>
              </a:lnSpc>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to enable students to develop practical skills in report </a:t>
            </a:r>
            <a:r>
              <a:rPr lang="en-GB" sz="2400" dirty="0" smtClean="0">
                <a:latin typeface="Times New Roman" panose="02020603050405020304" pitchFamily="18" charset="0"/>
                <a:cs typeface="Times New Roman" panose="02020603050405020304" pitchFamily="18" charset="0"/>
              </a:rPr>
              <a:t>writing</a:t>
            </a:r>
            <a:endParaRPr lang="en-US" dirty="0"/>
          </a:p>
        </p:txBody>
      </p:sp>
      <p:sp>
        <p:nvSpPr>
          <p:cNvPr id="4" name="Slide Number Placeholder 3"/>
          <p:cNvSpPr>
            <a:spLocks noGrp="1"/>
          </p:cNvSpPr>
          <p:nvPr>
            <p:ph type="sldNum" sz="quarter" idx="12"/>
          </p:nvPr>
        </p:nvSpPr>
        <p:spPr/>
        <p:txBody>
          <a:bodyPr/>
          <a:lstStyle/>
          <a:p>
            <a:fld id="{F4801FD5-11B4-DE43-ACA2-E85EEB9A6F9C}" type="slidenum">
              <a:rPr lang="en-US" smtClean="0"/>
              <a:t>2</a:t>
            </a:fld>
            <a:endParaRPr lang="en-US" dirty="0"/>
          </a:p>
        </p:txBody>
      </p:sp>
    </p:spTree>
    <p:extLst>
      <p:ext uri="{BB962C8B-B14F-4D97-AF65-F5344CB8AC3E}">
        <p14:creationId xmlns:p14="http://schemas.microsoft.com/office/powerpoint/2010/main" val="3728146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SAMPLE REPORT    cont’d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1141878"/>
            <a:ext cx="10879070" cy="1938992"/>
          </a:xfrm>
          <a:prstGeom prst="rect">
            <a:avLst/>
          </a:prstGeom>
          <a:noFill/>
        </p:spPr>
        <p:txBody>
          <a:bodyPr wrap="square">
            <a:spAutoFit/>
          </a:bodyPr>
          <a:lstStyle/>
          <a:p>
            <a:pPr marL="45720"/>
            <a:r>
              <a:rPr lang="en-US" sz="2400" b="1" u="sng" dirty="0" smtClean="0">
                <a:latin typeface="Times New Roman" panose="02020603050405020304" pitchFamily="18" charset="0"/>
                <a:cs typeface="Times New Roman" panose="02020603050405020304" pitchFamily="18" charset="0"/>
              </a:rPr>
              <a:t>Introduction:</a:t>
            </a:r>
          </a:p>
          <a:p>
            <a:pPr marL="45720"/>
            <a:endParaRPr lang="en-US" sz="2400" b="1" dirty="0" smtClean="0">
              <a:latin typeface="Times New Roman" panose="02020603050405020304" pitchFamily="18" charset="0"/>
              <a:cs typeface="Times New Roman" panose="02020603050405020304" pitchFamily="18" charset="0"/>
            </a:endParaRPr>
          </a:p>
          <a:p>
            <a:pPr marL="45720" algn="just"/>
            <a:r>
              <a:rPr lang="en-US" sz="2400" dirty="0">
                <a:latin typeface="Times New Roman" panose="02020603050405020304" pitchFamily="18" charset="0"/>
                <a:cs typeface="Times New Roman" panose="02020603050405020304" pitchFamily="18" charset="0"/>
              </a:rPr>
              <a:t>This report is prepared at the request of </a:t>
            </a:r>
            <a:r>
              <a:rPr lang="en-US" sz="2400" dirty="0" smtClean="0">
                <a:latin typeface="Times New Roman" panose="02020603050405020304" pitchFamily="18" charset="0"/>
                <a:cs typeface="Times New Roman" panose="02020603050405020304" pitchFamily="18" charset="0"/>
              </a:rPr>
              <a:t>the Facility Management Company </a:t>
            </a:r>
            <a:r>
              <a:rPr lang="en-US" sz="2400" dirty="0">
                <a:latin typeface="Times New Roman" panose="02020603050405020304" pitchFamily="18" charset="0"/>
                <a:cs typeface="Times New Roman" panose="02020603050405020304" pitchFamily="18" charset="0"/>
              </a:rPr>
              <a:t>on the causes of the recent fire outbreak in </a:t>
            </a:r>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Maya Canteen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also deals with possible remedies to prevent reoccurrence of such incidents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canteen.</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20</a:t>
            </a:fld>
            <a:endParaRPr lang="en-US" dirty="0"/>
          </a:p>
        </p:txBody>
      </p:sp>
    </p:spTree>
    <p:extLst>
      <p:ext uri="{BB962C8B-B14F-4D97-AF65-F5344CB8AC3E}">
        <p14:creationId xmlns:p14="http://schemas.microsoft.com/office/powerpoint/2010/main" val="674015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SAMPLE REPORT    cont’d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1141878"/>
            <a:ext cx="10879070" cy="2677656"/>
          </a:xfrm>
          <a:prstGeom prst="rect">
            <a:avLst/>
          </a:prstGeom>
          <a:noFill/>
        </p:spPr>
        <p:txBody>
          <a:bodyPr wrap="square">
            <a:spAutoFit/>
          </a:bodyPr>
          <a:lstStyle/>
          <a:p>
            <a:pPr marL="45720"/>
            <a:r>
              <a:rPr lang="en-US" sz="2400" b="1" u="sng" dirty="0" smtClean="0">
                <a:latin typeface="Times New Roman" panose="02020603050405020304" pitchFamily="18" charset="0"/>
                <a:cs typeface="Times New Roman" panose="02020603050405020304" pitchFamily="18" charset="0"/>
              </a:rPr>
              <a:t>PROCEDURE/METHOD:</a:t>
            </a:r>
          </a:p>
          <a:p>
            <a:pPr marL="45720"/>
            <a:endParaRPr lang="en-US" sz="2400" b="1" dirty="0" smtClean="0">
              <a:latin typeface="Times New Roman" panose="02020603050405020304" pitchFamily="18" charset="0"/>
              <a:cs typeface="Times New Roman" panose="02020603050405020304" pitchFamily="18" charset="0"/>
            </a:endParaRPr>
          </a:p>
          <a:p>
            <a:pPr marL="45720" algn="just"/>
            <a:r>
              <a:rPr lang="en-US" sz="2400" dirty="0">
                <a:latin typeface="Times New Roman" panose="02020603050405020304" pitchFamily="18" charset="0"/>
                <a:cs typeface="Times New Roman" panose="02020603050405020304" pitchFamily="18" charset="0"/>
              </a:rPr>
              <a:t>All the members of the canteen staff, leaders of the worker’s Union and the Personnel Manageress were interviewed.  A visit was also made to the canteen.  Individuals who had vital information towards the realization of the reporter’s objectives were duly invited and their contributions were kept with efficiency, open-mindedness untiring diligence and a high sense of confidentiality. </a:t>
            </a:r>
          </a:p>
        </p:txBody>
      </p:sp>
      <p:sp>
        <p:nvSpPr>
          <p:cNvPr id="2" name="Slide Number Placeholder 1"/>
          <p:cNvSpPr>
            <a:spLocks noGrp="1"/>
          </p:cNvSpPr>
          <p:nvPr>
            <p:ph type="sldNum" sz="quarter" idx="12"/>
          </p:nvPr>
        </p:nvSpPr>
        <p:spPr/>
        <p:txBody>
          <a:bodyPr/>
          <a:lstStyle/>
          <a:p>
            <a:fld id="{F4801FD5-11B4-DE43-ACA2-E85EEB9A6F9C}" type="slidenum">
              <a:rPr lang="en-US" smtClean="0"/>
              <a:t>21</a:t>
            </a:fld>
            <a:endParaRPr lang="en-US" dirty="0"/>
          </a:p>
        </p:txBody>
      </p:sp>
    </p:spTree>
    <p:extLst>
      <p:ext uri="{BB962C8B-B14F-4D97-AF65-F5344CB8AC3E}">
        <p14:creationId xmlns:p14="http://schemas.microsoft.com/office/powerpoint/2010/main" val="347866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SAMPLE REPORT    cont’d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1141878"/>
            <a:ext cx="10879070" cy="4524315"/>
          </a:xfrm>
          <a:prstGeom prst="rect">
            <a:avLst/>
          </a:prstGeom>
          <a:noFill/>
        </p:spPr>
        <p:txBody>
          <a:bodyPr wrap="square">
            <a:spAutoFit/>
          </a:bodyPr>
          <a:lstStyle/>
          <a:p>
            <a:pPr marL="45720"/>
            <a:r>
              <a:rPr lang="en-US" sz="2400" b="1" u="sng" dirty="0">
                <a:latin typeface="Times New Roman" panose="02020603050405020304" pitchFamily="18" charset="0"/>
                <a:cs typeface="Times New Roman" panose="02020603050405020304" pitchFamily="18" charset="0"/>
              </a:rPr>
              <a:t>FINDINGS </a:t>
            </a:r>
            <a:r>
              <a:rPr lang="en-US" sz="2400" b="1" u="sng" dirty="0" smtClean="0">
                <a:latin typeface="Times New Roman" panose="02020603050405020304" pitchFamily="18" charset="0"/>
                <a:cs typeface="Times New Roman" panose="02020603050405020304" pitchFamily="18" charset="0"/>
              </a:rPr>
              <a:t>:</a:t>
            </a:r>
          </a:p>
          <a:p>
            <a:pPr marL="45720"/>
            <a:endParaRPr lang="en-US" sz="2400" b="1" dirty="0" smtClean="0">
              <a:latin typeface="Times New Roman" panose="02020603050405020304" pitchFamily="18" charset="0"/>
              <a:cs typeface="Times New Roman" panose="02020603050405020304" pitchFamily="18" charset="0"/>
            </a:endParaRPr>
          </a:p>
          <a:p>
            <a:pPr marL="45720" algn="just"/>
            <a:r>
              <a:rPr lang="en-US" sz="2400" dirty="0">
                <a:latin typeface="Times New Roman" panose="02020603050405020304" pitchFamily="18" charset="0"/>
                <a:cs typeface="Times New Roman" panose="02020603050405020304" pitchFamily="18" charset="0"/>
              </a:rPr>
              <a:t>Information gathered during investigations revealed that in the morning of </a:t>
            </a:r>
            <a:r>
              <a:rPr lang="en-US" sz="2400" dirty="0" smtClean="0">
                <a:latin typeface="Times New Roman" panose="02020603050405020304" pitchFamily="18" charset="0"/>
                <a:cs typeface="Times New Roman" panose="02020603050405020304" pitchFamily="18" charset="0"/>
              </a:rPr>
              <a:t>09</a:t>
            </a:r>
            <a:r>
              <a:rPr lang="en-US" sz="2400" dirty="0" smtClean="0">
                <a:latin typeface="Times New Roman" panose="02020603050405020304" pitchFamily="18" charset="0"/>
                <a:cs typeface="Times New Roman" panose="02020603050405020304" pitchFamily="18" charset="0"/>
              </a:rPr>
              <a:t>th May </a:t>
            </a:r>
            <a:r>
              <a:rPr lang="en-US" sz="2400" dirty="0" smtClean="0">
                <a:latin typeface="Times New Roman" panose="02020603050405020304" pitchFamily="18" charset="0"/>
                <a:cs typeface="Times New Roman" panose="02020603050405020304" pitchFamily="18" charset="0"/>
              </a:rPr>
              <a:t>2020, there </a:t>
            </a:r>
            <a:r>
              <a:rPr lang="en-US" sz="2400" dirty="0">
                <a:latin typeface="Times New Roman" panose="02020603050405020304" pitchFamily="18" charset="0"/>
                <a:cs typeface="Times New Roman" panose="02020603050405020304" pitchFamily="18" charset="0"/>
              </a:rPr>
              <a:t>was a worker’s forum to discuss the outcome of requests presented to management for action.  This issues included sanitation at the canteen. </a:t>
            </a:r>
            <a:endParaRPr lang="en-US" sz="2400" dirty="0" smtClean="0">
              <a:latin typeface="Times New Roman" panose="02020603050405020304" pitchFamily="18" charset="0"/>
              <a:cs typeface="Times New Roman" panose="02020603050405020304" pitchFamily="18" charset="0"/>
            </a:endParaRPr>
          </a:p>
          <a:p>
            <a:pPr marL="45720" algn="just"/>
            <a:endParaRPr lang="en-US" sz="2400" dirty="0">
              <a:latin typeface="Times New Roman" panose="02020603050405020304" pitchFamily="18" charset="0"/>
              <a:cs typeface="Times New Roman" panose="02020603050405020304" pitchFamily="18" charset="0"/>
            </a:endParaRPr>
          </a:p>
          <a:p>
            <a:pPr marL="45720" algn="just"/>
            <a:r>
              <a:rPr lang="en-US" sz="2400" dirty="0">
                <a:latin typeface="Times New Roman" panose="02020603050405020304" pitchFamily="18" charset="0"/>
                <a:cs typeface="Times New Roman" panose="02020603050405020304" pitchFamily="18" charset="0"/>
              </a:rPr>
              <a:t>On the hearing of her name mentioned at the forum, the </a:t>
            </a:r>
            <a:r>
              <a:rPr lang="en-US" sz="2400" dirty="0" smtClean="0">
                <a:latin typeface="Times New Roman" panose="02020603050405020304" pitchFamily="18" charset="0"/>
                <a:cs typeface="Times New Roman" panose="02020603050405020304" pitchFamily="18" charset="0"/>
              </a:rPr>
              <a:t>bursar </a:t>
            </a:r>
            <a:r>
              <a:rPr lang="en-US" sz="2400" dirty="0">
                <a:latin typeface="Times New Roman" panose="02020603050405020304" pitchFamily="18" charset="0"/>
                <a:cs typeface="Times New Roman" panose="02020603050405020304" pitchFamily="18" charset="0"/>
              </a:rPr>
              <a:t>telephoned the leaders of the workers and challenged their power to discuss her in public.  This infuriated the workers and they attempted to march against </a:t>
            </a:r>
            <a:r>
              <a:rPr lang="en-US" sz="2400" dirty="0" smtClean="0">
                <a:latin typeface="Times New Roman" panose="02020603050405020304" pitchFamily="18" charset="0"/>
                <a:cs typeface="Times New Roman" panose="02020603050405020304" pitchFamily="18" charset="0"/>
              </a:rPr>
              <a:t>the bursar </a:t>
            </a:r>
            <a:r>
              <a:rPr lang="en-US" sz="2400" dirty="0">
                <a:latin typeface="Times New Roman" panose="02020603050405020304" pitchFamily="18" charset="0"/>
                <a:cs typeface="Times New Roman" panose="02020603050405020304" pitchFamily="18" charset="0"/>
              </a:rPr>
              <a:t>at the canteen.  Sensing the danger ahead, she fled from the canteen together with her staff, leaving the cookers still burning.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cookers eventually over-heated and caught fire burning stock of food and furniture there. </a:t>
            </a:r>
          </a:p>
        </p:txBody>
      </p:sp>
      <p:sp>
        <p:nvSpPr>
          <p:cNvPr id="2" name="Slide Number Placeholder 1"/>
          <p:cNvSpPr>
            <a:spLocks noGrp="1"/>
          </p:cNvSpPr>
          <p:nvPr>
            <p:ph type="sldNum" sz="quarter" idx="12"/>
          </p:nvPr>
        </p:nvSpPr>
        <p:spPr/>
        <p:txBody>
          <a:bodyPr/>
          <a:lstStyle/>
          <a:p>
            <a:fld id="{F4801FD5-11B4-DE43-ACA2-E85EEB9A6F9C}" type="slidenum">
              <a:rPr lang="en-US" smtClean="0"/>
              <a:t>22</a:t>
            </a:fld>
            <a:endParaRPr lang="en-US" dirty="0"/>
          </a:p>
        </p:txBody>
      </p:sp>
    </p:spTree>
    <p:extLst>
      <p:ext uri="{BB962C8B-B14F-4D97-AF65-F5344CB8AC3E}">
        <p14:creationId xmlns:p14="http://schemas.microsoft.com/office/powerpoint/2010/main" val="1993741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SAMPLE REPORT    cont’d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1141878"/>
            <a:ext cx="10879070" cy="1569660"/>
          </a:xfrm>
          <a:prstGeom prst="rect">
            <a:avLst/>
          </a:prstGeom>
          <a:noFill/>
        </p:spPr>
        <p:txBody>
          <a:bodyPr wrap="square">
            <a:spAutoFit/>
          </a:bodyPr>
          <a:lstStyle/>
          <a:p>
            <a:pPr marL="45720"/>
            <a:r>
              <a:rPr lang="en-US" sz="2400" b="1" u="sng" dirty="0" smtClean="0">
                <a:latin typeface="Times New Roman" panose="02020603050405020304" pitchFamily="18" charset="0"/>
                <a:cs typeface="Times New Roman" panose="02020603050405020304" pitchFamily="18" charset="0"/>
              </a:rPr>
              <a:t>Conclusions :</a:t>
            </a:r>
          </a:p>
          <a:p>
            <a:pPr marL="45720"/>
            <a:endParaRPr lang="en-US" sz="2400" b="1" dirty="0" smtClean="0">
              <a:latin typeface="Times New Roman" panose="02020603050405020304" pitchFamily="18" charset="0"/>
              <a:cs typeface="Times New Roman" panose="02020603050405020304" pitchFamily="18" charset="0"/>
            </a:endParaRPr>
          </a:p>
          <a:p>
            <a:pPr marL="45720" algn="just"/>
            <a:r>
              <a:rPr lang="en-US" sz="2400" dirty="0">
                <a:latin typeface="Times New Roman" panose="02020603050405020304" pitchFamily="18" charset="0"/>
                <a:cs typeface="Times New Roman" panose="02020603050405020304" pitchFamily="18" charset="0"/>
              </a:rPr>
              <a:t>The fire was caused by the negligence and gross disrespect for authority demonstrated by the </a:t>
            </a:r>
            <a:r>
              <a:rPr lang="en-US" sz="2400" dirty="0" smtClean="0">
                <a:latin typeface="Times New Roman" panose="02020603050405020304" pitchFamily="18" charset="0"/>
                <a:cs typeface="Times New Roman" panose="02020603050405020304" pitchFamily="18" charset="0"/>
              </a:rPr>
              <a:t>bursar</a:t>
            </a:r>
            <a:r>
              <a:rPr lang="en-US" sz="2400" dirty="0">
                <a:latin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F4801FD5-11B4-DE43-ACA2-E85EEB9A6F9C}" type="slidenum">
              <a:rPr lang="en-US" smtClean="0"/>
              <a:t>23</a:t>
            </a:fld>
            <a:endParaRPr lang="en-US" dirty="0"/>
          </a:p>
        </p:txBody>
      </p:sp>
    </p:spTree>
    <p:extLst>
      <p:ext uri="{BB962C8B-B14F-4D97-AF65-F5344CB8AC3E}">
        <p14:creationId xmlns:p14="http://schemas.microsoft.com/office/powerpoint/2010/main" val="2290807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2050868" y="362362"/>
            <a:ext cx="5799909"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SAMPLE REPORT    cont’d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1188720" y="971757"/>
            <a:ext cx="9950334" cy="3416320"/>
          </a:xfrm>
          <a:prstGeom prst="rect">
            <a:avLst/>
          </a:prstGeom>
          <a:noFill/>
        </p:spPr>
        <p:txBody>
          <a:bodyPr wrap="square">
            <a:spAutoFit/>
          </a:bodyPr>
          <a:lstStyle/>
          <a:p>
            <a:pPr marL="45720"/>
            <a:r>
              <a:rPr lang="en-US" sz="2400" b="1" u="sng" dirty="0" smtClean="0">
                <a:latin typeface="Times New Roman" panose="02020603050405020304" pitchFamily="18" charset="0"/>
                <a:cs typeface="Times New Roman" panose="02020603050405020304" pitchFamily="18" charset="0"/>
              </a:rPr>
              <a:t>Recommendations:</a:t>
            </a:r>
          </a:p>
          <a:p>
            <a:pPr marL="45720" algn="just"/>
            <a:r>
              <a:rPr lang="en-US" sz="2400" dirty="0">
                <a:latin typeface="Times New Roman" panose="02020603050405020304" pitchFamily="18" charset="0"/>
                <a:cs typeface="Times New Roman" panose="02020603050405020304" pitchFamily="18" charset="0"/>
              </a:rPr>
              <a:t>Based on the findings herein presented, I therefore make the following recommendations</a:t>
            </a:r>
            <a:r>
              <a:rPr lang="en-US" sz="2400" dirty="0" smtClean="0">
                <a:latin typeface="Times New Roman" panose="02020603050405020304" pitchFamily="18" charset="0"/>
                <a:cs typeface="Times New Roman" panose="02020603050405020304" pitchFamily="18" charset="0"/>
              </a:rPr>
              <a:t>:</a:t>
            </a:r>
          </a:p>
          <a:p>
            <a:pPr marL="45720" algn="just"/>
            <a:endParaRPr lang="en-US" sz="2400" dirty="0">
              <a:latin typeface="Times New Roman" panose="02020603050405020304" pitchFamily="18" charset="0"/>
              <a:cs typeface="Times New Roman" panose="02020603050405020304" pitchFamily="18" charset="0"/>
            </a:endParaRPr>
          </a:p>
          <a:p>
            <a:pPr marL="502920" indent="-457200" algn="just">
              <a:buAutoNum type="arabicPeriod"/>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ursar </a:t>
            </a:r>
            <a:r>
              <a:rPr lang="en-US" sz="2400" dirty="0">
                <a:latin typeface="Times New Roman" panose="02020603050405020304" pitchFamily="18" charset="0"/>
                <a:cs typeface="Times New Roman" panose="02020603050405020304" pitchFamily="18" charset="0"/>
              </a:rPr>
              <a:t>should be summarily dismissed and her entitlement used to defray the cost of maintaining the canteen. </a:t>
            </a:r>
            <a:endParaRPr lang="en-US" sz="2400" dirty="0" smtClean="0">
              <a:latin typeface="Times New Roman" panose="02020603050405020304" pitchFamily="18" charset="0"/>
              <a:cs typeface="Times New Roman" panose="02020603050405020304" pitchFamily="18" charset="0"/>
            </a:endParaRPr>
          </a:p>
          <a:p>
            <a:pPr marL="45720" algn="just"/>
            <a:endParaRPr lang="en-US" sz="2400" dirty="0">
              <a:latin typeface="Times New Roman" panose="02020603050405020304" pitchFamily="18" charset="0"/>
              <a:cs typeface="Times New Roman" panose="02020603050405020304" pitchFamily="18" charset="0"/>
            </a:endParaRPr>
          </a:p>
          <a:p>
            <a:pPr marL="45720" algn="just"/>
            <a:r>
              <a:rPr lang="en-US" sz="2400" dirty="0">
                <a:latin typeface="Times New Roman" panose="02020603050405020304" pitchFamily="18" charset="0"/>
                <a:cs typeface="Times New Roman" panose="02020603050405020304" pitchFamily="18" charset="0"/>
              </a:rPr>
              <a:t>2. There should be the formation of canteen committee with representation of workers’ views and interest on it. </a:t>
            </a:r>
          </a:p>
        </p:txBody>
      </p:sp>
      <p:sp>
        <p:nvSpPr>
          <p:cNvPr id="2" name="Slide Number Placeholder 1"/>
          <p:cNvSpPr>
            <a:spLocks noGrp="1"/>
          </p:cNvSpPr>
          <p:nvPr>
            <p:ph type="sldNum" sz="quarter" idx="12"/>
          </p:nvPr>
        </p:nvSpPr>
        <p:spPr/>
        <p:txBody>
          <a:bodyPr/>
          <a:lstStyle/>
          <a:p>
            <a:fld id="{F4801FD5-11B4-DE43-ACA2-E85EEB9A6F9C}" type="slidenum">
              <a:rPr lang="en-US" smtClean="0"/>
              <a:t>24</a:t>
            </a:fld>
            <a:endParaRPr lang="en-US" dirty="0"/>
          </a:p>
        </p:txBody>
      </p:sp>
    </p:spTree>
    <p:extLst>
      <p:ext uri="{BB962C8B-B14F-4D97-AF65-F5344CB8AC3E}">
        <p14:creationId xmlns:p14="http://schemas.microsoft.com/office/powerpoint/2010/main" val="3359294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LANGUAGE OF REPORT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598004"/>
            <a:ext cx="11450782" cy="5663089"/>
          </a:xfrm>
          <a:prstGeom prst="rect">
            <a:avLst/>
          </a:prstGeom>
          <a:noFill/>
        </p:spPr>
        <p:txBody>
          <a:bodyPr wrap="square">
            <a:spAutoFit/>
          </a:bodyPr>
          <a:lstStyle/>
          <a:p>
            <a:pPr marL="38862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Writing Style</a:t>
            </a:r>
          </a:p>
          <a:p>
            <a:pPr marL="45720" algn="just"/>
            <a:endParaRPr lang="en-US" sz="900" b="1"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Avoid colloquial or informal language, and eliminate all fillers and needless words.</a:t>
            </a: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Avoid ambiguous, imprecise or vague words such as various, some, particular, numerous, etc. Try to avoid impersonal expressions. Be clear, concrete, specific, precise and direct. </a:t>
            </a: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Do not use ‘wordy’ expression either. </a:t>
            </a:r>
            <a:endParaRPr lang="en-US" sz="2200" dirty="0">
              <a:latin typeface="Times New Roman" panose="02020603050405020304" pitchFamily="18" charset="0"/>
              <a:cs typeface="Times New Roman" panose="02020603050405020304" pitchFamily="18" charset="0"/>
            </a:endParaRP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Organize the text in paragraphs and ensure that the paragraphs are more or less evenly distributed </a:t>
            </a: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Be consistent in tense use throughout paragraphs </a:t>
            </a: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Use transitions between paragraphs to maintain coherence</a:t>
            </a: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Abbreviations and contractions </a:t>
            </a:r>
          </a:p>
          <a:p>
            <a:pPr marL="388620" indent="-342900" algn="just">
              <a:buFont typeface="Arial" panose="020B0604020202020204" pitchFamily="34" charset="0"/>
              <a:buChar char="•"/>
            </a:pPr>
            <a:endParaRPr lang="en-US" sz="900" b="1"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Limit the use of abbreviations. Always explain the abbreviations you are using. </a:t>
            </a:r>
          </a:p>
          <a:p>
            <a:pPr marL="388620" indent="-342900" algn="just">
              <a:buFontTx/>
              <a:buChar char="-"/>
            </a:pPr>
            <a:endParaRPr lang="en-US" sz="900" dirty="0" smtClean="0">
              <a:latin typeface="Times New Roman" panose="02020603050405020304" pitchFamily="18" charset="0"/>
              <a:cs typeface="Times New Roman" panose="02020603050405020304" pitchFamily="18" charset="0"/>
            </a:endParaRPr>
          </a:p>
          <a:p>
            <a:pPr marL="388620" indent="-342900" algn="just">
              <a:buFontTx/>
              <a:buChar char="-"/>
            </a:pPr>
            <a:r>
              <a:rPr lang="en-US" sz="2200" dirty="0" smtClean="0">
                <a:latin typeface="Times New Roman" panose="02020603050405020304" pitchFamily="18" charset="0"/>
                <a:cs typeface="Times New Roman" panose="02020603050405020304" pitchFamily="18" charset="0"/>
              </a:rPr>
              <a:t>Avoid contractions such as doesn’t, haven’t, can’t, etc. Always write full forms. </a:t>
            </a:r>
            <a:endParaRPr lang="en-US"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25</a:t>
            </a:fld>
            <a:endParaRPr lang="en-US" dirty="0"/>
          </a:p>
        </p:txBody>
      </p:sp>
    </p:spTree>
    <p:extLst>
      <p:ext uri="{BB962C8B-B14F-4D97-AF65-F5344CB8AC3E}">
        <p14:creationId xmlns:p14="http://schemas.microsoft.com/office/powerpoint/2010/main" val="2507898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508268" y="187629"/>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REFERENCES</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862513"/>
            <a:ext cx="10879070" cy="5365571"/>
          </a:xfrm>
          <a:prstGeom prst="rect">
            <a:avLst/>
          </a:prstGeom>
          <a:noFill/>
        </p:spPr>
        <p:txBody>
          <a:bodyPr wrap="square">
            <a:spAutoFit/>
          </a:bodyPr>
          <a:lstStyle/>
          <a:p>
            <a:pPr marL="228600" lvl="0" indent="-182880" defTabSz="914400">
              <a:lnSpc>
                <a:spcPct val="90000"/>
              </a:lnSpc>
              <a:spcBef>
                <a:spcPts val="1400"/>
              </a:spcBef>
              <a:buClr>
                <a:srgbClr val="000000"/>
              </a:buClr>
              <a:buSzPct val="80000"/>
              <a:buFont typeface="Corbel" pitchFamily="34" charset="0"/>
              <a:buChar char="•"/>
            </a:pPr>
            <a:r>
              <a:rPr lang="en-GB" sz="2200" dirty="0" smtClean="0">
                <a:solidFill>
                  <a:srgbClr val="000000"/>
                </a:solidFill>
                <a:latin typeface="Times New Roman" panose="02020603050405020304" pitchFamily="18" charset="0"/>
                <a:cs typeface="Times New Roman" panose="02020603050405020304" pitchFamily="18" charset="0"/>
              </a:rPr>
              <a:t>Adolinama, P. P. (2005). </a:t>
            </a:r>
            <a:r>
              <a:rPr lang="en-GB" sz="2200" i="1" dirty="0" smtClean="0">
                <a:solidFill>
                  <a:srgbClr val="000000"/>
                </a:solidFill>
                <a:latin typeface="Times New Roman" panose="02020603050405020304" pitchFamily="18" charset="0"/>
                <a:cs typeface="Times New Roman" panose="02020603050405020304" pitchFamily="18" charset="0"/>
              </a:rPr>
              <a:t>Communication Skills for University Students</a:t>
            </a:r>
            <a:r>
              <a:rPr lang="en-GB" sz="2200" dirty="0" smtClean="0">
                <a:solidFill>
                  <a:srgbClr val="000000"/>
                </a:solidFill>
                <a:latin typeface="Times New Roman" panose="02020603050405020304" pitchFamily="18" charset="0"/>
                <a:cs typeface="Times New Roman" panose="02020603050405020304" pitchFamily="18" charset="0"/>
              </a:rPr>
              <a:t>. Accra: ANEST Company Limited.  </a:t>
            </a:r>
          </a:p>
          <a:p>
            <a:pPr marL="228600" lvl="0" indent="-182880" defTabSz="914400">
              <a:lnSpc>
                <a:spcPct val="90000"/>
              </a:lnSpc>
              <a:spcBef>
                <a:spcPts val="1400"/>
              </a:spcBef>
              <a:buClr>
                <a:srgbClr val="000000"/>
              </a:buClr>
              <a:buSzPct val="80000"/>
              <a:buFont typeface="Corbel" pitchFamily="34" charset="0"/>
              <a:buChar char="•"/>
            </a:pPr>
            <a:r>
              <a:rPr lang="en-GB" sz="2200" dirty="0" smtClean="0">
                <a:solidFill>
                  <a:srgbClr val="000000"/>
                </a:solidFill>
                <a:latin typeface="Times New Roman" panose="02020603050405020304" pitchFamily="18" charset="0"/>
                <a:cs typeface="Times New Roman" panose="02020603050405020304" pitchFamily="18" charset="0"/>
              </a:rPr>
              <a:t>Lunenburg</a:t>
            </a:r>
            <a:r>
              <a:rPr lang="en-GB" sz="2200" dirty="0">
                <a:solidFill>
                  <a:srgbClr val="000000"/>
                </a:solidFill>
                <a:latin typeface="Times New Roman" panose="02020603050405020304" pitchFamily="18" charset="0"/>
                <a:cs typeface="Times New Roman" panose="02020603050405020304" pitchFamily="18" charset="0"/>
              </a:rPr>
              <a:t>, F. C. (2010). Communication: The Process, Barriers, And Improving Effectiveness. Schooling Vol.1(1), pp.1-11. </a:t>
            </a:r>
          </a:p>
          <a:p>
            <a:pPr marL="45720" lvl="0" defTabSz="914400">
              <a:lnSpc>
                <a:spcPct val="90000"/>
              </a:lnSpc>
              <a:spcBef>
                <a:spcPts val="1400"/>
              </a:spcBef>
              <a:buClr>
                <a:srgbClr val="000000"/>
              </a:buClr>
              <a:buSzPct val="80000"/>
            </a:pPr>
            <a:r>
              <a:rPr lang="en-GB" sz="2200" dirty="0">
                <a:solidFill>
                  <a:srgbClr val="000000"/>
                </a:solidFill>
                <a:latin typeface="Times New Roman" panose="02020603050405020304" pitchFamily="18" charset="0"/>
                <a:cs typeface="Times New Roman" panose="02020603050405020304" pitchFamily="18" charset="0"/>
              </a:rPr>
              <a:t>(url:</a:t>
            </a:r>
            <a:r>
              <a:rPr lang="en-GB" sz="2200" dirty="0">
                <a:solidFill>
                  <a:srgbClr val="000000"/>
                </a:solidFill>
                <a:latin typeface="Times New Roman" panose="02020603050405020304" pitchFamily="18" charset="0"/>
                <a:cs typeface="Times New Roman" panose="02020603050405020304" pitchFamily="18" charset="0"/>
                <a:hlinkClick r:id="rId3"/>
              </a:rPr>
              <a:t>http://www.nationalforum.com/Electronic%20Journal%20Volumes/Lunenburg,%20Fred%20C,%20Communication%20Schooling%20V1%20N1%202010.pdf</a:t>
            </a:r>
            <a:r>
              <a:rPr lang="en-GB" sz="2200" dirty="0">
                <a:solidFill>
                  <a:srgbClr val="000000"/>
                </a:solidFill>
                <a:latin typeface="Times New Roman" panose="02020603050405020304" pitchFamily="18" charset="0"/>
                <a:cs typeface="Times New Roman" panose="02020603050405020304" pitchFamily="18" charset="0"/>
              </a:rPr>
              <a:t>)</a:t>
            </a:r>
          </a:p>
          <a:p>
            <a:pPr marL="228600" lvl="0" indent="-182880" defTabSz="914400">
              <a:lnSpc>
                <a:spcPct val="90000"/>
              </a:lnSpc>
              <a:spcBef>
                <a:spcPts val="1400"/>
              </a:spcBef>
              <a:buClr>
                <a:srgbClr val="000000"/>
              </a:buClr>
              <a:buSzPct val="80000"/>
              <a:buFont typeface="Corbel" pitchFamily="34" charset="0"/>
              <a:buChar char="•"/>
            </a:pPr>
            <a:r>
              <a:rPr lang="en-GB" sz="2200" dirty="0">
                <a:solidFill>
                  <a:srgbClr val="000000"/>
                </a:solidFill>
                <a:latin typeface="Times New Roman" panose="02020603050405020304" pitchFamily="18" charset="0"/>
                <a:cs typeface="Times New Roman" panose="02020603050405020304" pitchFamily="18" charset="0"/>
              </a:rPr>
              <a:t>Sekyi-Baidoo, Y. (2003).</a:t>
            </a:r>
            <a:r>
              <a:rPr lang="en-GB" sz="2200" i="1" dirty="0">
                <a:solidFill>
                  <a:srgbClr val="000000"/>
                </a:solidFill>
                <a:latin typeface="Times New Roman" panose="02020603050405020304" pitchFamily="18" charset="0"/>
                <a:cs typeface="Times New Roman" panose="02020603050405020304" pitchFamily="18" charset="0"/>
              </a:rPr>
              <a:t> Learning and communicating </a:t>
            </a:r>
            <a:r>
              <a:rPr lang="en-GB" sz="2200" dirty="0">
                <a:solidFill>
                  <a:srgbClr val="000000"/>
                </a:solidFill>
                <a:latin typeface="Times New Roman" panose="02020603050405020304" pitchFamily="18" charset="0"/>
                <a:cs typeface="Times New Roman" panose="02020603050405020304" pitchFamily="18" charset="0"/>
              </a:rPr>
              <a:t>(2</a:t>
            </a:r>
            <a:r>
              <a:rPr lang="en-GB" sz="2200" baseline="30000" dirty="0">
                <a:solidFill>
                  <a:srgbClr val="000000"/>
                </a:solidFill>
                <a:latin typeface="Times New Roman" panose="02020603050405020304" pitchFamily="18" charset="0"/>
                <a:cs typeface="Times New Roman" panose="02020603050405020304" pitchFamily="18" charset="0"/>
              </a:rPr>
              <a:t>nd</a:t>
            </a:r>
            <a:r>
              <a:rPr lang="en-GB" sz="2200" dirty="0">
                <a:solidFill>
                  <a:srgbClr val="000000"/>
                </a:solidFill>
                <a:latin typeface="Times New Roman" panose="02020603050405020304" pitchFamily="18" charset="0"/>
                <a:cs typeface="Times New Roman" panose="02020603050405020304" pitchFamily="18" charset="0"/>
              </a:rPr>
              <a:t> Ed.). Accra: Infinity Graphics Ltd</a:t>
            </a:r>
            <a:r>
              <a:rPr lang="en-GB" sz="2200" dirty="0" smtClean="0">
                <a:solidFill>
                  <a:srgbClr val="000000"/>
                </a:solidFill>
                <a:latin typeface="Times New Roman" panose="02020603050405020304" pitchFamily="18" charset="0"/>
                <a:cs typeface="Times New Roman" panose="02020603050405020304" pitchFamily="18" charset="0"/>
              </a:rPr>
              <a:t>.</a:t>
            </a:r>
          </a:p>
          <a:p>
            <a:pPr marL="228600" lvl="0" indent="-182880" defTabSz="914400">
              <a:lnSpc>
                <a:spcPct val="90000"/>
              </a:lnSpc>
              <a:spcBef>
                <a:spcPts val="1400"/>
              </a:spcBef>
              <a:buClr>
                <a:srgbClr val="000000"/>
              </a:buClr>
              <a:buSzPct val="80000"/>
              <a:buFont typeface="Corbel" pitchFamily="34" charset="0"/>
              <a:buChar char="•"/>
            </a:pPr>
            <a:r>
              <a:rPr lang="en-GB" sz="2200" dirty="0" smtClean="0">
                <a:solidFill>
                  <a:srgbClr val="000000"/>
                </a:solidFill>
                <a:latin typeface="Times New Roman" panose="02020603050405020304" pitchFamily="18" charset="0"/>
                <a:cs typeface="Times New Roman" panose="02020603050405020304" pitchFamily="18" charset="0"/>
              </a:rPr>
              <a:t>www.aplustopper.com: </a:t>
            </a:r>
            <a:r>
              <a:rPr lang="en-GB" sz="2200" dirty="0" smtClean="0">
                <a:solidFill>
                  <a:srgbClr val="000000"/>
                </a:solidFill>
                <a:latin typeface="Times New Roman" panose="02020603050405020304" pitchFamily="18" charset="0"/>
                <a:cs typeface="Times New Roman" panose="02020603050405020304" pitchFamily="18" charset="0"/>
                <a:hlinkClick r:id="rId4"/>
              </a:rPr>
              <a:t>https</a:t>
            </a:r>
            <a:r>
              <a:rPr lang="en-GB" sz="2200" dirty="0">
                <a:solidFill>
                  <a:srgbClr val="000000"/>
                </a:solidFill>
                <a:latin typeface="Times New Roman" panose="02020603050405020304" pitchFamily="18" charset="0"/>
                <a:cs typeface="Times New Roman" panose="02020603050405020304" pitchFamily="18" charset="0"/>
                <a:hlinkClick r:id="rId4"/>
              </a:rPr>
              <a:t>://www.aplustopper.com/letter-of-transmittal-samples</a:t>
            </a:r>
            <a:r>
              <a:rPr lang="en-GB" sz="2200" dirty="0" smtClean="0">
                <a:solidFill>
                  <a:srgbClr val="000000"/>
                </a:solidFill>
                <a:latin typeface="Times New Roman" panose="02020603050405020304" pitchFamily="18" charset="0"/>
                <a:cs typeface="Times New Roman" panose="02020603050405020304" pitchFamily="18" charset="0"/>
                <a:hlinkClick r:id="rId4"/>
              </a:rPr>
              <a:t>/</a:t>
            </a:r>
            <a:endParaRPr lang="en-GB" sz="2200" dirty="0" smtClean="0">
              <a:solidFill>
                <a:srgbClr val="000000"/>
              </a:solidFill>
              <a:latin typeface="Times New Roman" panose="02020603050405020304" pitchFamily="18" charset="0"/>
              <a:cs typeface="Times New Roman" panose="02020603050405020304" pitchFamily="18" charset="0"/>
            </a:endParaRPr>
          </a:p>
          <a:p>
            <a:pPr marL="228600" lvl="0" indent="-182880" defTabSz="914400">
              <a:lnSpc>
                <a:spcPct val="90000"/>
              </a:lnSpc>
              <a:spcBef>
                <a:spcPts val="1400"/>
              </a:spcBef>
              <a:buClr>
                <a:srgbClr val="000000"/>
              </a:buClr>
              <a:buSzPct val="80000"/>
              <a:buFont typeface="Corbel" pitchFamily="34" charset="0"/>
              <a:buChar char="•"/>
            </a:pPr>
            <a:r>
              <a:rPr lang="en-US" sz="2400" dirty="0" smtClean="0">
                <a:latin typeface="Times New Roman" panose="02020603050405020304" pitchFamily="18" charset="0"/>
                <a:cs typeface="Times New Roman" panose="02020603050405020304" pitchFamily="18" charset="0"/>
              </a:rPr>
              <a:t>www.lettersandtemplates.com: </a:t>
            </a:r>
            <a:r>
              <a:rPr lang="en-US" sz="2400" dirty="0" smtClean="0">
                <a:latin typeface="Times New Roman" panose="02020603050405020304" pitchFamily="18" charset="0"/>
                <a:cs typeface="Times New Roman" panose="02020603050405020304" pitchFamily="18" charset="0"/>
                <a:hlinkClick r:id="rId5"/>
              </a:rPr>
              <a:t>http</a:t>
            </a:r>
            <a:r>
              <a:rPr lang="en-US" sz="2400" dirty="0">
                <a:latin typeface="Times New Roman" panose="02020603050405020304" pitchFamily="18" charset="0"/>
                <a:cs typeface="Times New Roman" panose="02020603050405020304" pitchFamily="18" charset="0"/>
                <a:hlinkClick r:id="rId5"/>
              </a:rPr>
              <a:t>://</a:t>
            </a:r>
            <a:r>
              <a:rPr lang="en-US" sz="2400" dirty="0" smtClean="0">
                <a:latin typeface="Times New Roman" panose="02020603050405020304" pitchFamily="18" charset="0"/>
                <a:cs typeface="Times New Roman" panose="02020603050405020304" pitchFamily="18" charset="0"/>
                <a:hlinkClick r:id="rId5"/>
              </a:rPr>
              <a:t>www.lettersandtemplates.com/simple-authorization-letter-sample</a:t>
            </a:r>
            <a:endParaRPr lang="en-US" sz="2400" dirty="0" smtClean="0">
              <a:latin typeface="Times New Roman" panose="02020603050405020304" pitchFamily="18" charset="0"/>
              <a:cs typeface="Times New Roman" panose="02020603050405020304" pitchFamily="18" charset="0"/>
            </a:endParaRPr>
          </a:p>
          <a:p>
            <a:pPr marL="228600" lvl="0" indent="-182880" defTabSz="914400">
              <a:lnSpc>
                <a:spcPct val="90000"/>
              </a:lnSpc>
              <a:spcBef>
                <a:spcPts val="1400"/>
              </a:spcBef>
              <a:buClr>
                <a:srgbClr val="000000"/>
              </a:buClr>
              <a:buSzPct val="80000"/>
              <a:buFont typeface="Corbel" pitchFamily="34" charset="0"/>
              <a:buChar char="•"/>
            </a:pPr>
            <a:endParaRPr lang="en-GB" sz="2200" dirty="0" smtClean="0">
              <a:solidFill>
                <a:srgbClr val="000000"/>
              </a:solidFill>
              <a:latin typeface="Times New Roman" panose="02020603050405020304" pitchFamily="18" charset="0"/>
              <a:cs typeface="Times New Roman" panose="02020603050405020304" pitchFamily="18" charset="0"/>
            </a:endParaRPr>
          </a:p>
          <a:p>
            <a:pPr marL="228600" lvl="0" indent="-182880" defTabSz="914400">
              <a:lnSpc>
                <a:spcPct val="90000"/>
              </a:lnSpc>
              <a:spcBef>
                <a:spcPts val="1400"/>
              </a:spcBef>
              <a:buClr>
                <a:srgbClr val="000000"/>
              </a:buClr>
              <a:buSzPct val="80000"/>
              <a:buFont typeface="Corbel" pitchFamily="34" charset="0"/>
              <a:buChar char="•"/>
            </a:pPr>
            <a:endParaRPr lang="en-GB" sz="2200" dirty="0">
              <a:solidFill>
                <a:srgbClr val="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26</a:t>
            </a:fld>
            <a:endParaRPr lang="en-US" dirty="0"/>
          </a:p>
        </p:txBody>
      </p:sp>
    </p:spTree>
    <p:extLst>
      <p:ext uri="{BB962C8B-B14F-4D97-AF65-F5344CB8AC3E}">
        <p14:creationId xmlns:p14="http://schemas.microsoft.com/office/powerpoint/2010/main" val="2967609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28650" y="421832"/>
            <a:ext cx="1072515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REPORTS</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1219200" y="2641888"/>
            <a:ext cx="10749516" cy="714042"/>
          </a:xfrm>
          <a:prstGeom prst="rect">
            <a:avLst/>
          </a:prstGeom>
          <a:noFill/>
        </p:spPr>
        <p:txBody>
          <a:bodyPr wrap="square">
            <a:spAutoFit/>
          </a:bodyPr>
          <a:lstStyle/>
          <a:p>
            <a:pPr marL="9525" marR="395764">
              <a:lnSpc>
                <a:spcPct val="100800"/>
              </a:lnSpc>
              <a:spcBef>
                <a:spcPts val="56"/>
              </a:spcBef>
            </a:pPr>
            <a:r>
              <a:rPr lang="en-US" sz="4000" dirty="0" smtClean="0">
                <a:latin typeface="Times New Roman" panose="02020603050405020304" pitchFamily="18" charset="0"/>
                <a:cs typeface="Times New Roman" panose="02020603050405020304" pitchFamily="18" charset="0"/>
              </a:rPr>
              <a:t>What do you understand by the concept </a:t>
            </a:r>
            <a:r>
              <a:rPr lang="en-US" sz="4000" b="1" dirty="0" smtClean="0">
                <a:latin typeface="Times New Roman" panose="02020603050405020304" pitchFamily="18" charset="0"/>
                <a:cs typeface="Times New Roman" panose="02020603050405020304" pitchFamily="18" charset="0"/>
              </a:rPr>
              <a:t>report</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3</a:t>
            </a:fld>
            <a:endParaRPr lang="en-US" dirty="0"/>
          </a:p>
        </p:txBody>
      </p:sp>
    </p:spTree>
    <p:extLst>
      <p:ext uri="{BB962C8B-B14F-4D97-AF65-F5344CB8AC3E}">
        <p14:creationId xmlns:p14="http://schemas.microsoft.com/office/powerpoint/2010/main" val="1375530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28650" y="205240"/>
            <a:ext cx="1072515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REPORT            	cont’d</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628650" y="756549"/>
            <a:ext cx="11203132" cy="4371453"/>
          </a:xfrm>
          <a:prstGeom prst="rect">
            <a:avLst/>
          </a:prstGeom>
          <a:noFill/>
        </p:spPr>
        <p:txBody>
          <a:bodyPr wrap="square">
            <a:spAutoFit/>
          </a:bodyPr>
          <a:lstStyle/>
          <a:p>
            <a:pPr marL="295275" marR="395764" indent="-285750">
              <a:lnSpc>
                <a:spcPct val="100800"/>
              </a:lnSpc>
              <a:spcBef>
                <a:spcPts val="56"/>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report in communication register is a detailed written statement, a description or an account of the exercise especially after it is over or completed. At times too, it may mean a detailed and usually formal account of a discussion of investigation and decision of an individual, a panel, a committee or a group of people. </a:t>
            </a:r>
          </a:p>
          <a:p>
            <a:pPr marL="9525" marR="395764">
              <a:lnSpc>
                <a:spcPct val="100800"/>
              </a:lnSpc>
              <a:spcBef>
                <a:spcPts val="56"/>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(Adolinama 2005: 334)</a:t>
            </a:r>
          </a:p>
          <a:p>
            <a:pPr marL="9525" marR="395764">
              <a:lnSpc>
                <a:spcPct val="100800"/>
              </a:lnSpc>
              <a:spcBef>
                <a:spcPts val="56"/>
              </a:spcBef>
            </a:pPr>
            <a:endParaRPr lang="en-US" sz="1600" dirty="0" smtClean="0">
              <a:latin typeface="Times New Roman" panose="02020603050405020304" pitchFamily="18" charset="0"/>
              <a:cs typeface="Times New Roman" panose="02020603050405020304" pitchFamily="18" charset="0"/>
            </a:endParaRPr>
          </a:p>
          <a:p>
            <a:pPr marL="352425" marR="395764" indent="-342900" algn="just">
              <a:lnSpc>
                <a:spcPct val="100800"/>
              </a:lnSpc>
              <a:spcBef>
                <a:spcPts val="56"/>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report looks at the past or the present situation in order that one can make a decision for the future. A report is thus an intervention between the present and the future. It is based on an objective position that we cannot make good decisions for the future except that we are adequately informed about the details of how things </a:t>
            </a:r>
            <a:r>
              <a:rPr lang="en-US" sz="2400" i="1" dirty="0" smtClean="0">
                <a:latin typeface="Times New Roman" panose="02020603050405020304" pitchFamily="18" charset="0"/>
                <a:cs typeface="Times New Roman" panose="02020603050405020304" pitchFamily="18" charset="0"/>
              </a:rPr>
              <a:t>are</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have been</a:t>
            </a:r>
            <a:r>
              <a:rPr lang="en-US" sz="2400" dirty="0" smtClean="0">
                <a:latin typeface="Times New Roman" panose="02020603050405020304" pitchFamily="18" charset="0"/>
                <a:cs typeface="Times New Roman" panose="02020603050405020304" pitchFamily="18" charset="0"/>
              </a:rPr>
              <a:t>, or </a:t>
            </a:r>
            <a:r>
              <a:rPr lang="en-US" sz="2400" i="1" dirty="0" smtClean="0">
                <a:latin typeface="Times New Roman" panose="02020603050405020304" pitchFamily="18" charset="0"/>
                <a:cs typeface="Times New Roman" panose="02020603050405020304" pitchFamily="18" charset="0"/>
              </a:rPr>
              <a:t>were</a:t>
            </a:r>
            <a:r>
              <a:rPr lang="en-US" sz="2400" dirty="0" smtClean="0">
                <a:latin typeface="Times New Roman" panose="02020603050405020304" pitchFamily="18" charset="0"/>
                <a:cs typeface="Times New Roman" panose="02020603050405020304" pitchFamily="18" charset="0"/>
              </a:rPr>
              <a:t>. </a:t>
            </a:r>
          </a:p>
          <a:p>
            <a:pPr marL="9525" marR="395764">
              <a:lnSpc>
                <a:spcPct val="100800"/>
              </a:lnSpc>
              <a:spcBef>
                <a:spcPts val="56"/>
              </a:spcBef>
            </a:pPr>
            <a:r>
              <a:rPr lang="en-US" sz="1600" dirty="0" smtClean="0">
                <a:latin typeface="Times New Roman" panose="02020603050405020304" pitchFamily="18" charset="0"/>
                <a:cs typeface="Times New Roman" panose="02020603050405020304" pitchFamily="18" charset="0"/>
              </a:rPr>
              <a:t>																		    (Sekyi-Baidoo 2003:256)</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4</a:t>
            </a:fld>
            <a:endParaRPr lang="en-US" dirty="0"/>
          </a:p>
        </p:txBody>
      </p:sp>
    </p:spTree>
    <p:extLst>
      <p:ext uri="{BB962C8B-B14F-4D97-AF65-F5344CB8AC3E}">
        <p14:creationId xmlns:p14="http://schemas.microsoft.com/office/powerpoint/2010/main" val="702492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28650" y="205240"/>
            <a:ext cx="1072515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REPORT            	cont’d</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628650" y="1033639"/>
            <a:ext cx="11203132" cy="4154984"/>
          </a:xfrm>
          <a:prstGeom prst="rect">
            <a:avLst/>
          </a:prstGeom>
          <a:noFill/>
        </p:spPr>
        <p:txBody>
          <a:bodyPr wrap="square">
            <a:spAutoFit/>
          </a:bodyPr>
          <a:lstStyle/>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Report writing focuses on adequately answering reader’s questions such as what happened, where, why, when and how it happened</a:t>
            </a:r>
            <a:r>
              <a:rPr lang="en-GB" sz="2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 report looks at the past or the present situation in order that one can make a decision for the </a:t>
            </a:r>
            <a:r>
              <a:rPr lang="en-GB" sz="2400" dirty="0" smtClean="0">
                <a:latin typeface="Times New Roman" panose="02020603050405020304" pitchFamily="18" charset="0"/>
                <a:cs typeface="Times New Roman" panose="02020603050405020304" pitchFamily="18" charset="0"/>
              </a:rPr>
              <a:t>future.</a:t>
            </a:r>
          </a:p>
          <a:p>
            <a:pPr algn="just"/>
            <a:endParaRPr lang="en-GB"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Therefore</a:t>
            </a:r>
            <a:r>
              <a:rPr lang="en-US" sz="2400" dirty="0">
                <a:latin typeface="Times New Roman" panose="02020603050405020304" pitchFamily="18" charset="0"/>
                <a:cs typeface="Times New Roman" panose="02020603050405020304" pitchFamily="18" charset="0"/>
              </a:rPr>
              <a:t>, we make decisions based on the information we have at our </a:t>
            </a:r>
            <a:r>
              <a:rPr lang="en-US" sz="2400" dirty="0" smtClean="0">
                <a:latin typeface="Times New Roman" panose="02020603050405020304" pitchFamily="18" charset="0"/>
                <a:cs typeface="Times New Roman" panose="02020603050405020304" pitchFamily="18" charset="0"/>
              </a:rPr>
              <a:t>disposal.</a:t>
            </a:r>
          </a:p>
          <a:p>
            <a:pPr algn="just"/>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informed account of a situation which helps us to know and to take decisions is what we refer to in the formal context as a REPORT.</a:t>
            </a:r>
          </a:p>
          <a:p>
            <a:pPr marL="285750" indent="-28575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5</a:t>
            </a:fld>
            <a:endParaRPr lang="en-US" dirty="0"/>
          </a:p>
        </p:txBody>
      </p:sp>
    </p:spTree>
    <p:extLst>
      <p:ext uri="{BB962C8B-B14F-4D97-AF65-F5344CB8AC3E}">
        <p14:creationId xmlns:p14="http://schemas.microsoft.com/office/powerpoint/2010/main" val="1970827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628650" y="210048"/>
            <a:ext cx="1072515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WHY DO WE WRITE REPORTS?</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528637" y="847585"/>
            <a:ext cx="10925175" cy="5469254"/>
          </a:xfrm>
          <a:prstGeom prst="rect">
            <a:avLst/>
          </a:prstGeom>
          <a:noFill/>
        </p:spPr>
        <p:txBody>
          <a:bodyPr wrap="square">
            <a:spAutoFit/>
          </a:bodyPr>
          <a:lstStyle/>
          <a:p>
            <a:pPr marL="9525" marR="395764" algn="just">
              <a:lnSpc>
                <a:spcPct val="100800"/>
              </a:lnSpc>
              <a:spcBef>
                <a:spcPts val="56"/>
              </a:spcBef>
            </a:pPr>
            <a:r>
              <a:rPr lang="en-US" sz="2200" dirty="0">
                <a:latin typeface="Times New Roman" panose="02020603050405020304" pitchFamily="18" charset="0"/>
                <a:cs typeface="Times New Roman" panose="02020603050405020304" pitchFamily="18" charset="0"/>
              </a:rPr>
              <a:t>Report writing aims to serve the </a:t>
            </a:r>
            <a:r>
              <a:rPr lang="en-US" sz="2200" dirty="0" smtClean="0">
                <a:latin typeface="Times New Roman" panose="02020603050405020304" pitchFamily="18" charset="0"/>
                <a:cs typeface="Times New Roman" panose="02020603050405020304" pitchFamily="18" charset="0"/>
              </a:rPr>
              <a:t>following:</a:t>
            </a:r>
            <a:endParaRPr lang="en-US" sz="2200" dirty="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 </a:t>
            </a:r>
            <a:r>
              <a:rPr lang="en-US" sz="2200" b="1" dirty="0" smtClean="0">
                <a:latin typeface="Times New Roman" panose="02020603050405020304" pitchFamily="18" charset="0"/>
                <a:cs typeface="Times New Roman" panose="02020603050405020304" pitchFamily="18" charset="0"/>
              </a:rPr>
              <a:t>explain:</a:t>
            </a:r>
          </a:p>
          <a:p>
            <a:pPr marL="342900" indent="-342900" algn="just">
              <a:buFontTx/>
              <a:buChar char="-"/>
            </a:pPr>
            <a:r>
              <a:rPr lang="en-GB" sz="2200" dirty="0" smtClean="0">
                <a:latin typeface="Times New Roman" panose="02020603050405020304" pitchFamily="18" charset="0"/>
                <a:cs typeface="Times New Roman" panose="02020603050405020304" pitchFamily="18" charset="0"/>
              </a:rPr>
              <a:t>A </a:t>
            </a:r>
            <a:r>
              <a:rPr lang="en-GB" sz="2200" dirty="0">
                <a:latin typeface="Times New Roman" panose="02020603050405020304" pitchFamily="18" charset="0"/>
                <a:cs typeface="Times New Roman" panose="02020603050405020304" pitchFamily="18" charset="0"/>
              </a:rPr>
              <a:t>report serves to explain explicitly to its readers what happened and why it happened</a:t>
            </a:r>
            <a:r>
              <a:rPr lang="en-GB" sz="2200" dirty="0" smtClean="0">
                <a:latin typeface="Times New Roman" panose="02020603050405020304" pitchFamily="18" charset="0"/>
                <a:cs typeface="Times New Roman" panose="02020603050405020304" pitchFamily="18" charset="0"/>
              </a:rPr>
              <a:t>.</a:t>
            </a:r>
          </a:p>
          <a:p>
            <a:pPr marL="342900" indent="-342900" algn="just">
              <a:buFontTx/>
              <a:buChar char="-"/>
            </a:pPr>
            <a:endParaRPr lang="en-GB" sz="900" dirty="0">
              <a:latin typeface="Times New Roman" panose="02020603050405020304" pitchFamily="18" charset="0"/>
              <a:cs typeface="Times New Roman" panose="02020603050405020304" pitchFamily="18" charset="0"/>
            </a:endParaRPr>
          </a:p>
          <a:p>
            <a:pPr marL="342900" indent="-342900" algn="just">
              <a:buFontTx/>
              <a:buChar char="-"/>
            </a:pPr>
            <a:r>
              <a:rPr lang="en-GB" sz="2200" dirty="0" smtClean="0">
                <a:latin typeface="Times New Roman" panose="02020603050405020304" pitchFamily="18" charset="0"/>
                <a:cs typeface="Times New Roman" panose="02020603050405020304" pitchFamily="18" charset="0"/>
              </a:rPr>
              <a:t>The </a:t>
            </a:r>
            <a:r>
              <a:rPr lang="en-GB" sz="2200" dirty="0">
                <a:latin typeface="Times New Roman" panose="02020603050405020304" pitchFamily="18" charset="0"/>
                <a:cs typeface="Times New Roman" panose="02020603050405020304" pitchFamily="18" charset="0"/>
              </a:rPr>
              <a:t>main aim of report writing in this case is to explain events from all angles and provide interpretations so that the reader can understand all its ramifications. </a:t>
            </a:r>
          </a:p>
          <a:p>
            <a:pPr marL="342900" indent="-342900" algn="just">
              <a:buFontTx/>
              <a:buChar char="-"/>
            </a:pPr>
            <a:endParaRPr lang="en-GB" sz="900" dirty="0" smtClean="0">
              <a:latin typeface="Times New Roman" panose="02020603050405020304" pitchFamily="18" charset="0"/>
              <a:cs typeface="Times New Roman" panose="02020603050405020304" pitchFamily="18" charset="0"/>
            </a:endParaRPr>
          </a:p>
          <a:p>
            <a:pPr marL="342900" indent="-342900" algn="just">
              <a:buFontTx/>
              <a:buChar char="-"/>
            </a:pPr>
            <a:r>
              <a:rPr lang="en-GB" sz="2200" dirty="0" smtClean="0">
                <a:latin typeface="Times New Roman" panose="02020603050405020304" pitchFamily="18" charset="0"/>
                <a:cs typeface="Times New Roman" panose="02020603050405020304" pitchFamily="18" charset="0"/>
              </a:rPr>
              <a:t>It </a:t>
            </a:r>
            <a:r>
              <a:rPr lang="en-GB" sz="2200" dirty="0">
                <a:latin typeface="Times New Roman" panose="02020603050405020304" pitchFamily="18" charset="0"/>
                <a:cs typeface="Times New Roman" panose="02020603050405020304" pitchFamily="18" charset="0"/>
              </a:rPr>
              <a:t>attempts to provide the basis for, and examines the underlying causes of, people’s actions and the possible consequences of such actions</a:t>
            </a:r>
            <a:r>
              <a:rPr lang="en-GB" sz="2200" dirty="0" smtClean="0">
                <a:latin typeface="Times New Roman" panose="02020603050405020304" pitchFamily="18" charset="0"/>
                <a:cs typeface="Times New Roman" panose="02020603050405020304" pitchFamily="18" charset="0"/>
              </a:rPr>
              <a:t>.</a:t>
            </a:r>
          </a:p>
          <a:p>
            <a:pPr marL="342900" indent="-342900" algn="just">
              <a:buFontTx/>
              <a:buChar char="-"/>
            </a:pPr>
            <a:endParaRPr lang="en-GB" sz="900" dirty="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To inform:</a:t>
            </a:r>
          </a:p>
          <a:p>
            <a:pPr marL="342900" indent="-342900" algn="just">
              <a:buFontTx/>
              <a:buChar char="-"/>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implies that you unfold the sequence of events for the purpose of acquainting your reader with the order in which these events occur</a:t>
            </a:r>
            <a:r>
              <a:rPr lang="en-US" sz="2200" dirty="0" smtClean="0">
                <a:latin typeface="Times New Roman" panose="02020603050405020304" pitchFamily="18" charset="0"/>
                <a:cs typeface="Times New Roman" panose="02020603050405020304" pitchFamily="18" charset="0"/>
              </a:rPr>
              <a:t>.</a:t>
            </a:r>
          </a:p>
          <a:p>
            <a:pPr marL="342900" indent="-342900" algn="just">
              <a:buFontTx/>
              <a:buChar char="-"/>
            </a:pPr>
            <a:endParaRPr lang="en-US" sz="9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reader after reading the report should know exactly when an event began, what </a:t>
            </a:r>
            <a:r>
              <a:rPr lang="en-US" sz="2200" dirty="0" smtClean="0">
                <a:latin typeface="Times New Roman" panose="02020603050405020304" pitchFamily="18" charset="0"/>
                <a:cs typeface="Times New Roman" panose="02020603050405020304" pitchFamily="18" charset="0"/>
              </a:rPr>
              <a:t>	happened </a:t>
            </a:r>
            <a:r>
              <a:rPr lang="en-US" sz="2200" dirty="0">
                <a:latin typeface="Times New Roman" panose="02020603050405020304" pitchFamily="18" charset="0"/>
                <a:cs typeface="Times New Roman" panose="02020603050405020304" pitchFamily="18" charset="0"/>
              </a:rPr>
              <a:t>as it unfolded, at what points the relevant happenings occurred, and how it all </a:t>
            </a:r>
            <a:r>
              <a:rPr lang="en-US" sz="2200" dirty="0" smtClean="0">
                <a:latin typeface="Times New Roman" panose="02020603050405020304" pitchFamily="18" charset="0"/>
                <a:cs typeface="Times New Roman" panose="02020603050405020304" pitchFamily="18" charset="0"/>
              </a:rPr>
              <a:t>	ended</a:t>
            </a:r>
            <a:r>
              <a:rPr lang="en-US" sz="2200" dirty="0">
                <a:latin typeface="Times New Roman" panose="02020603050405020304" pitchFamily="18" charset="0"/>
                <a:cs typeface="Times New Roman" panose="02020603050405020304" pitchFamily="18" charset="0"/>
              </a:rPr>
              <a:t>.</a:t>
            </a:r>
          </a:p>
          <a:p>
            <a:pPr marL="295275" marR="395764" indent="-285750">
              <a:lnSpc>
                <a:spcPct val="100800"/>
              </a:lnSpc>
              <a:spcBef>
                <a:spcPts val="56"/>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6</a:t>
            </a:fld>
            <a:endParaRPr lang="en-US" dirty="0"/>
          </a:p>
        </p:txBody>
      </p:sp>
    </p:spTree>
    <p:extLst>
      <p:ext uri="{BB962C8B-B14F-4D97-AF65-F5344CB8AC3E}">
        <p14:creationId xmlns:p14="http://schemas.microsoft.com/office/powerpoint/2010/main" val="3669787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479794" y="210047"/>
            <a:ext cx="1072515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SOME THINGS TO NOTE IN REPORT WRITING</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479794" y="751733"/>
            <a:ext cx="11061042" cy="4428264"/>
          </a:xfrm>
          <a:prstGeom prst="rect">
            <a:avLst/>
          </a:prstGeom>
          <a:noFill/>
        </p:spPr>
        <p:txBody>
          <a:bodyPr wrap="square">
            <a:spAutoFit/>
          </a:bodyPr>
          <a:lstStyle/>
          <a:p>
            <a:pPr marL="9525" marR="395764" algn="just">
              <a:lnSpc>
                <a:spcPct val="100800"/>
              </a:lnSpc>
              <a:spcBef>
                <a:spcPts val="56"/>
              </a:spcBef>
            </a:pPr>
            <a:r>
              <a:rPr lang="en-US" sz="2500" dirty="0">
                <a:latin typeface="Times New Roman" panose="02020603050405020304" pitchFamily="18" charset="0"/>
                <a:cs typeface="Times New Roman" panose="02020603050405020304" pitchFamily="18" charset="0"/>
              </a:rPr>
              <a:t>The process of writing </a:t>
            </a:r>
            <a:r>
              <a:rPr lang="en-US" sz="2500" dirty="0" smtClean="0">
                <a:latin typeface="Times New Roman" panose="02020603050405020304" pitchFamily="18" charset="0"/>
                <a:cs typeface="Times New Roman" panose="02020603050405020304" pitchFamily="18" charset="0"/>
              </a:rPr>
              <a:t>a report consists </a:t>
            </a:r>
            <a:r>
              <a:rPr lang="en-US" sz="2500" dirty="0">
                <a:latin typeface="Times New Roman" panose="02020603050405020304" pitchFamily="18" charset="0"/>
                <a:cs typeface="Times New Roman" panose="02020603050405020304" pitchFamily="18" charset="0"/>
              </a:rPr>
              <a:t>of three </a:t>
            </a:r>
            <a:r>
              <a:rPr lang="en-US" sz="2500" dirty="0" smtClean="0">
                <a:latin typeface="Times New Roman" panose="02020603050405020304" pitchFamily="18" charset="0"/>
                <a:cs typeface="Times New Roman" panose="02020603050405020304" pitchFamily="18" charset="0"/>
              </a:rPr>
              <a:t>activities:</a:t>
            </a:r>
          </a:p>
          <a:p>
            <a:pPr marL="9525" marR="395764" algn="just">
              <a:lnSpc>
                <a:spcPct val="100800"/>
              </a:lnSpc>
              <a:spcBef>
                <a:spcPts val="56"/>
              </a:spcBef>
            </a:pPr>
            <a:endParaRPr lang="en-US" sz="900" dirty="0" smtClean="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Researching </a:t>
            </a:r>
            <a:r>
              <a:rPr lang="en-US" sz="2400" b="1" dirty="0">
                <a:latin typeface="Times New Roman" panose="02020603050405020304" pitchFamily="18" charset="0"/>
                <a:cs typeface="Times New Roman" panose="02020603050405020304" pitchFamily="18" charset="0"/>
              </a:rPr>
              <a:t>– looking for </a:t>
            </a:r>
            <a:r>
              <a:rPr lang="en-US" sz="2400" b="1" dirty="0" smtClean="0">
                <a:latin typeface="Times New Roman" panose="02020603050405020304" pitchFamily="18" charset="0"/>
                <a:cs typeface="Times New Roman" panose="02020603050405020304" pitchFamily="18" charset="0"/>
              </a:rPr>
              <a:t>facts: </a:t>
            </a:r>
            <a:r>
              <a:rPr lang="en-US" sz="2400" dirty="0" smtClean="0">
                <a:latin typeface="Times New Roman" panose="02020603050405020304" pitchFamily="18" charset="0"/>
                <a:cs typeface="Times New Roman" panose="02020603050405020304" pitchFamily="18" charset="0"/>
              </a:rPr>
              <a:t>(e.g. obtaining relevant and adequate data or information about the problem or the subject matter; identifying the sources of information; etc.) </a:t>
            </a:r>
          </a:p>
          <a:p>
            <a:pPr marL="295275" marR="395764" indent="-285750" algn="just">
              <a:lnSpc>
                <a:spcPct val="100800"/>
              </a:lnSpc>
              <a:spcBef>
                <a:spcPts val="56"/>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Analysis and interpretation of </a:t>
            </a:r>
            <a:r>
              <a:rPr lang="en-US" sz="2400" b="1" dirty="0" smtClean="0">
                <a:latin typeface="Times New Roman" panose="02020603050405020304" pitchFamily="18" charset="0"/>
                <a:cs typeface="Times New Roman" panose="02020603050405020304" pitchFamily="18" charset="0"/>
              </a:rPr>
              <a:t>information: </a:t>
            </a:r>
            <a:r>
              <a:rPr lang="en-US" sz="2400" dirty="0" smtClean="0">
                <a:latin typeface="Times New Roman" panose="02020603050405020304" pitchFamily="18" charset="0"/>
                <a:cs typeface="Times New Roman" panose="02020603050405020304" pitchFamily="18" charset="0"/>
              </a:rPr>
              <a:t>(e.g. breaking up the data obtained and making accurate meaning out of it; relating the data to the problem, etc.)</a:t>
            </a:r>
          </a:p>
          <a:p>
            <a:pPr marL="295275" marR="395764" indent="-285750" algn="just">
              <a:lnSpc>
                <a:spcPct val="100800"/>
              </a:lnSpc>
              <a:spcBef>
                <a:spcPts val="56"/>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95275" marR="395764" indent="-285750" algn="just">
              <a:lnSpc>
                <a:spcPct val="100800"/>
              </a:lnSpc>
              <a:spcBef>
                <a:spcPts val="56"/>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Presentation of analysed </a:t>
            </a:r>
            <a:r>
              <a:rPr lang="en-US" sz="2400" b="1" dirty="0" smtClean="0">
                <a:latin typeface="Times New Roman" panose="02020603050405020304" pitchFamily="18" charset="0"/>
                <a:cs typeface="Times New Roman" panose="02020603050405020304" pitchFamily="18" charset="0"/>
              </a:rPr>
              <a:t>facts: </a:t>
            </a:r>
            <a:r>
              <a:rPr lang="en-US" sz="2400" dirty="0" smtClean="0">
                <a:latin typeface="Times New Roman" panose="02020603050405020304" pitchFamily="18" charset="0"/>
                <a:cs typeface="Times New Roman" panose="02020603050405020304" pitchFamily="18" charset="0"/>
              </a:rPr>
              <a:t>(e.g. presenting the outcome of the data analysis and interpretation; communicating the conclusions and suggestions obtained from the data, etc.)</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7</a:t>
            </a:fld>
            <a:endParaRPr lang="en-US" dirty="0"/>
          </a:p>
        </p:txBody>
      </p:sp>
    </p:spTree>
    <p:extLst>
      <p:ext uri="{BB962C8B-B14F-4D97-AF65-F5344CB8AC3E}">
        <p14:creationId xmlns:p14="http://schemas.microsoft.com/office/powerpoint/2010/main" val="338641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TYPES OF REPORTS </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356966" y="886053"/>
            <a:ext cx="11353800" cy="4832092"/>
          </a:xfrm>
          <a:prstGeom prst="rect">
            <a:avLst/>
          </a:prstGeom>
          <a:noFill/>
        </p:spPr>
        <p:txBody>
          <a:bodyPr wrap="square">
            <a:spAutoFit/>
          </a:bodyPr>
          <a:lstStyle/>
          <a:p>
            <a:pPr marL="342900" indent="-342900" algn="just">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Long Report </a:t>
            </a:r>
            <a:r>
              <a:rPr lang="en-GB" sz="2400" dirty="0" smtClean="0">
                <a:latin typeface="Times New Roman" panose="02020603050405020304" pitchFamily="18" charset="0"/>
                <a:cs typeface="Times New Roman" panose="02020603050405020304" pitchFamily="18" charset="0"/>
              </a:rPr>
              <a:t>(e.g. academic report, general report, financial report, scholastic report) </a:t>
            </a:r>
          </a:p>
          <a:p>
            <a:pPr marL="342900" indent="-34290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Short Report </a:t>
            </a:r>
            <a:r>
              <a:rPr lang="en-GB" sz="2400" dirty="0" smtClean="0">
                <a:latin typeface="Times New Roman" panose="02020603050405020304" pitchFamily="18" charset="0"/>
                <a:cs typeface="Times New Roman" panose="02020603050405020304" pitchFamily="18" charset="0"/>
              </a:rPr>
              <a:t>(Mainly noted for its conciseness and brevity, and thus can be seen as a compressed form of the long report. It usually represents a lower level of formality than the long report.)  </a:t>
            </a:r>
          </a:p>
          <a:p>
            <a:pPr marL="342900" indent="-34290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Letter Report </a:t>
            </a:r>
            <a:r>
              <a:rPr lang="en-GB" sz="2400" dirty="0" smtClean="0">
                <a:latin typeface="Times New Roman" panose="02020603050405020304" pitchFamily="18" charset="0"/>
                <a:cs typeface="Times New Roman" panose="02020603050405020304" pitchFamily="18" charset="0"/>
              </a:rPr>
              <a:t>(A formal letter that is usually personal and uses the personal pronouns ‘I’ and ‘we’. This is because it somehow directly communicates the speech of the investigator, who writes his/her signature and name in the subscription)</a:t>
            </a:r>
          </a:p>
          <a:p>
            <a:pPr marL="342900" indent="-34290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b="1" dirty="0" smtClean="0">
                <a:latin typeface="Times New Roman" panose="02020603050405020304" pitchFamily="18" charset="0"/>
                <a:cs typeface="Times New Roman" panose="02020603050405020304" pitchFamily="18" charset="0"/>
              </a:rPr>
              <a:t>Memorandum Report </a:t>
            </a:r>
            <a:r>
              <a:rPr lang="en-GB" sz="2400" dirty="0" smtClean="0">
                <a:latin typeface="Times New Roman" panose="02020603050405020304" pitchFamily="18" charset="0"/>
                <a:cs typeface="Times New Roman" panose="02020603050405020304" pitchFamily="18" charset="0"/>
              </a:rPr>
              <a:t>(Generally an informal communication about a particular matter)</a:t>
            </a:r>
          </a:p>
          <a:p>
            <a:pPr marL="342900" indent="-34290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Any other written piece that gives an account of what has happened in our daily living</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4801FD5-11B4-DE43-ACA2-E85EEB9A6F9C}" type="slidenum">
              <a:rPr lang="en-US" smtClean="0"/>
              <a:t>8</a:t>
            </a:fld>
            <a:endParaRPr lang="en-US" dirty="0"/>
          </a:p>
        </p:txBody>
      </p:sp>
    </p:spTree>
    <p:extLst>
      <p:ext uri="{BB962C8B-B14F-4D97-AF65-F5344CB8AC3E}">
        <p14:creationId xmlns:p14="http://schemas.microsoft.com/office/powerpoint/2010/main" val="73666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A308CE6-9A3D-4A15-B240-67ED59062F4C}"/>
              </a:ext>
            </a:extLst>
          </p:cNvPr>
          <p:cNvSpPr txBox="1"/>
          <p:nvPr/>
        </p:nvSpPr>
        <p:spPr>
          <a:xfrm>
            <a:off x="356966" y="126721"/>
            <a:ext cx="11353800" cy="471283"/>
          </a:xfrm>
          <a:prstGeom prst="rect">
            <a:avLst/>
          </a:prstGeom>
        </p:spPr>
        <p:txBody>
          <a:bodyPr vert="horz" wrap="square" lIns="0" tIns="9525" rIns="0" bIns="0" rtlCol="0">
            <a:spAutoFit/>
          </a:bodyPr>
          <a:lstStyle/>
          <a:p>
            <a:pPr marL="9525">
              <a:spcBef>
                <a:spcPts val="75"/>
              </a:spcBef>
            </a:pPr>
            <a:r>
              <a:rPr lang="en-US" sz="3000" b="1" spc="-4" dirty="0" smtClean="0">
                <a:solidFill>
                  <a:srgbClr val="008000"/>
                </a:solidFill>
                <a:latin typeface="Gotham" panose="02000504050000020004" pitchFamily="2" charset="0"/>
                <a:cs typeface="Arial"/>
              </a:rPr>
              <a:t>SOME SPECIFIC TYPES OF REPORTS</a:t>
            </a:r>
            <a:endParaRPr lang="en-US" sz="3000" dirty="0">
              <a:solidFill>
                <a:srgbClr val="008000"/>
              </a:solidFill>
              <a:latin typeface="Gotham" panose="02000504050000020004" pitchFamily="2" charset="0"/>
              <a:cs typeface="Arial"/>
            </a:endParaRPr>
          </a:p>
        </p:txBody>
      </p:sp>
      <p:sp>
        <p:nvSpPr>
          <p:cNvPr id="6" name="TextBox 5">
            <a:extLst>
              <a:ext uri="{FF2B5EF4-FFF2-40B4-BE49-F238E27FC236}">
                <a16:creationId xmlns:a16="http://schemas.microsoft.com/office/drawing/2014/main" id="{D687606E-2D98-4A1A-8A97-39D60D5C7512}"/>
              </a:ext>
            </a:extLst>
          </p:cNvPr>
          <p:cNvSpPr txBox="1"/>
          <p:nvPr/>
        </p:nvSpPr>
        <p:spPr>
          <a:xfrm>
            <a:off x="259984" y="749992"/>
            <a:ext cx="10879070" cy="3785652"/>
          </a:xfrm>
          <a:prstGeom prst="rect">
            <a:avLst/>
          </a:prstGeom>
          <a:noFill/>
        </p:spPr>
        <p:txBody>
          <a:bodyPr wrap="square">
            <a:spAutoFit/>
          </a:bodyPr>
          <a:lstStyle/>
          <a:p>
            <a:pPr marL="38862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Attachment </a:t>
            </a:r>
            <a:r>
              <a:rPr lang="en-US" sz="2400" dirty="0" smtClean="0">
                <a:latin typeface="Times New Roman" panose="02020603050405020304" pitchFamily="18" charset="0"/>
                <a:cs typeface="Times New Roman" panose="02020603050405020304" pitchFamily="18" charset="0"/>
              </a:rPr>
              <a:t>reports </a:t>
            </a:r>
          </a:p>
          <a:p>
            <a:pPr marL="45720"/>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8862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Lab </a:t>
            </a:r>
            <a:r>
              <a:rPr lang="en-US" sz="2400" dirty="0" smtClean="0">
                <a:latin typeface="Times New Roman" panose="02020603050405020304" pitchFamily="18" charset="0"/>
                <a:cs typeface="Times New Roman" panose="02020603050405020304" pitchFamily="18" charset="0"/>
              </a:rPr>
              <a:t>reports </a:t>
            </a:r>
            <a:endParaRPr lang="en-US" sz="2400" dirty="0" smtClean="0">
              <a:latin typeface="Times New Roman" panose="02020603050405020304" pitchFamily="18" charset="0"/>
              <a:cs typeface="Times New Roman" panose="02020603050405020304" pitchFamily="18" charset="0"/>
            </a:endParaRPr>
          </a:p>
          <a:p>
            <a:pPr marL="45720"/>
            <a:endParaRPr lang="en-US" sz="2400" dirty="0">
              <a:latin typeface="Times New Roman" panose="02020603050405020304" pitchFamily="18" charset="0"/>
              <a:cs typeface="Times New Roman" panose="02020603050405020304" pitchFamily="18" charset="0"/>
            </a:endParaRPr>
          </a:p>
          <a:p>
            <a:pPr marL="38862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Project reports/End of project reports</a:t>
            </a:r>
            <a:endParaRPr lang="en-US" sz="2400" dirty="0" smtClean="0">
              <a:latin typeface="Times New Roman" panose="02020603050405020304" pitchFamily="18" charset="0"/>
              <a:cs typeface="Times New Roman" panose="02020603050405020304" pitchFamily="18" charset="0"/>
            </a:endParaRPr>
          </a:p>
          <a:p>
            <a:pPr marL="45720"/>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8862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Steward reports </a:t>
            </a:r>
            <a:r>
              <a:rPr lang="en-US" sz="2400" dirty="0" smtClean="0">
                <a:latin typeface="Times New Roman" panose="02020603050405020304" pitchFamily="18" charset="0"/>
                <a:cs typeface="Times New Roman" panose="02020603050405020304" pitchFamily="18" charset="0"/>
              </a:rPr>
              <a:t>(SONAs, VC’s reports, Headmaster’s </a:t>
            </a:r>
            <a:r>
              <a:rPr lang="en-US" sz="2400" dirty="0" smtClean="0">
                <a:latin typeface="Times New Roman" panose="02020603050405020304" pitchFamily="18" charset="0"/>
                <a:cs typeface="Times New Roman" panose="02020603050405020304" pitchFamily="18" charset="0"/>
              </a:rPr>
              <a:t>report, etc.)</a:t>
            </a:r>
          </a:p>
          <a:p>
            <a:pPr marL="45720"/>
            <a:endParaRPr lang="en-US" sz="2400" dirty="0">
              <a:latin typeface="Times New Roman" panose="02020603050405020304" pitchFamily="18" charset="0"/>
              <a:cs typeface="Times New Roman" panose="02020603050405020304" pitchFamily="18" charset="0"/>
            </a:endParaRPr>
          </a:p>
          <a:p>
            <a:pPr marL="45720"/>
            <a:r>
              <a:rPr lang="en-US" sz="2400" dirty="0" smtClean="0">
                <a:latin typeface="Times New Roman" panose="02020603050405020304" pitchFamily="18" charset="0"/>
                <a:cs typeface="Times New Roman" panose="02020603050405020304" pitchFamily="18" charset="0"/>
              </a:rPr>
              <a:t>		Etc. </a:t>
            </a:r>
            <a:endParaRPr lang="en-US" sz="2400" dirty="0" smtClean="0">
              <a:latin typeface="Times New Roman" panose="02020603050405020304" pitchFamily="18" charset="0"/>
              <a:cs typeface="Times New Roman" panose="02020603050405020304" pitchFamily="18" charset="0"/>
            </a:endParaRPr>
          </a:p>
          <a:p>
            <a:pPr marL="45720"/>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F4801FD5-11B4-DE43-ACA2-E85EEB9A6F9C}" type="slidenum">
              <a:rPr lang="en-US" smtClean="0"/>
              <a:t>9</a:t>
            </a:fld>
            <a:endParaRPr lang="en-US" dirty="0"/>
          </a:p>
        </p:txBody>
      </p:sp>
    </p:spTree>
    <p:extLst>
      <p:ext uri="{BB962C8B-B14F-4D97-AF65-F5344CB8AC3E}">
        <p14:creationId xmlns:p14="http://schemas.microsoft.com/office/powerpoint/2010/main" val="1452604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TotalTime>
  <Words>1823</Words>
  <Application>Microsoft Office PowerPoint</Application>
  <PresentationFormat>Widescreen</PresentationFormat>
  <Paragraphs>238</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Gotham</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Windows User</cp:lastModifiedBy>
  <cp:revision>127</cp:revision>
  <cp:lastPrinted>2020-08-24T12:42:31Z</cp:lastPrinted>
  <dcterms:created xsi:type="dcterms:W3CDTF">2016-11-07T15:28:41Z</dcterms:created>
  <dcterms:modified xsi:type="dcterms:W3CDTF">2021-07-18T13:58:00Z</dcterms:modified>
</cp:coreProperties>
</file>