
<file path=[Content_Types].xml><?xml version="1.0" encoding="utf-8"?>
<Types xmlns="http://schemas.openxmlformats.org/package/2006/content-types">
  <Default Extension="jpeg" ContentType="image/jpeg"/>
  <Default Extension="mkv" ContentType="video/unknown"/>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91" r:id="rId2"/>
    <p:sldId id="257" r:id="rId3"/>
    <p:sldId id="292"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8" r:id="rId18"/>
    <p:sldId id="279" r:id="rId19"/>
    <p:sldId id="280" r:id="rId20"/>
    <p:sldId id="281" r:id="rId21"/>
    <p:sldId id="282" r:id="rId22"/>
    <p:sldId id="283" r:id="rId23"/>
    <p:sldId id="284" r:id="rId24"/>
    <p:sldId id="285" r:id="rId25"/>
    <p:sldId id="286" r:id="rId26"/>
    <p:sldId id="287" r:id="rId27"/>
    <p:sldId id="288" r:id="rId28"/>
    <p:sldId id="289" r:id="rId29"/>
    <p:sldId id="290" r:id="rId30"/>
  </p:sldIdLst>
  <p:sldSz cx="12192000" cy="6858000"/>
  <p:notesSz cx="6858000" cy="9144000"/>
  <p:defaultTextStyle>
    <a:defPPr>
      <a:defRPr lang="en-G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0" d="100"/>
          <a:sy n="90" d="100"/>
        </p:scale>
        <p:origin x="528"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8A4384-CC85-4C0D-B0A0-F2CE4259CE2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H"/>
          </a:p>
        </p:txBody>
      </p:sp>
      <p:sp>
        <p:nvSpPr>
          <p:cNvPr id="3" name="Subtitle 2">
            <a:extLst>
              <a:ext uri="{FF2B5EF4-FFF2-40B4-BE49-F238E27FC236}">
                <a16:creationId xmlns:a16="http://schemas.microsoft.com/office/drawing/2014/main" id="{58DCFBA6-CD8E-46EF-BF45-5A62730DCE4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H"/>
          </a:p>
        </p:txBody>
      </p:sp>
      <p:sp>
        <p:nvSpPr>
          <p:cNvPr id="4" name="Date Placeholder 3">
            <a:extLst>
              <a:ext uri="{FF2B5EF4-FFF2-40B4-BE49-F238E27FC236}">
                <a16:creationId xmlns:a16="http://schemas.microsoft.com/office/drawing/2014/main" id="{0EF14ED2-454E-4443-9502-0728AB70C365}"/>
              </a:ext>
            </a:extLst>
          </p:cNvPr>
          <p:cNvSpPr>
            <a:spLocks noGrp="1"/>
          </p:cNvSpPr>
          <p:nvPr>
            <p:ph type="dt" sz="half" idx="10"/>
          </p:nvPr>
        </p:nvSpPr>
        <p:spPr/>
        <p:txBody>
          <a:bodyPr/>
          <a:lstStyle/>
          <a:p>
            <a:fld id="{CE594328-F9CE-4496-8C5C-D37BE659C254}" type="datetimeFigureOut">
              <a:rPr lang="en-GH" smtClean="0"/>
              <a:t>05/19/2021</a:t>
            </a:fld>
            <a:endParaRPr lang="en-GH"/>
          </a:p>
        </p:txBody>
      </p:sp>
      <p:sp>
        <p:nvSpPr>
          <p:cNvPr id="5" name="Footer Placeholder 4">
            <a:extLst>
              <a:ext uri="{FF2B5EF4-FFF2-40B4-BE49-F238E27FC236}">
                <a16:creationId xmlns:a16="http://schemas.microsoft.com/office/drawing/2014/main" id="{ADE59AC2-69EC-4793-BBC1-91D561486D76}"/>
              </a:ext>
            </a:extLst>
          </p:cNvPr>
          <p:cNvSpPr>
            <a:spLocks noGrp="1"/>
          </p:cNvSpPr>
          <p:nvPr>
            <p:ph type="ftr" sz="quarter" idx="11"/>
          </p:nvPr>
        </p:nvSpPr>
        <p:spPr/>
        <p:txBody>
          <a:bodyPr/>
          <a:lstStyle/>
          <a:p>
            <a:endParaRPr lang="en-GH"/>
          </a:p>
        </p:txBody>
      </p:sp>
      <p:sp>
        <p:nvSpPr>
          <p:cNvPr id="6" name="Slide Number Placeholder 5">
            <a:extLst>
              <a:ext uri="{FF2B5EF4-FFF2-40B4-BE49-F238E27FC236}">
                <a16:creationId xmlns:a16="http://schemas.microsoft.com/office/drawing/2014/main" id="{F1FB2D07-E165-421F-AC48-94D24399F2D1}"/>
              </a:ext>
            </a:extLst>
          </p:cNvPr>
          <p:cNvSpPr>
            <a:spLocks noGrp="1"/>
          </p:cNvSpPr>
          <p:nvPr>
            <p:ph type="sldNum" sz="quarter" idx="12"/>
          </p:nvPr>
        </p:nvSpPr>
        <p:spPr/>
        <p:txBody>
          <a:bodyPr/>
          <a:lstStyle/>
          <a:p>
            <a:fld id="{8453FA0E-9C11-4B6D-9D77-F08CD77B5B92}" type="slidenum">
              <a:rPr lang="en-GH" smtClean="0"/>
              <a:t>‹#›</a:t>
            </a:fld>
            <a:endParaRPr lang="en-GH"/>
          </a:p>
        </p:txBody>
      </p:sp>
    </p:spTree>
    <p:extLst>
      <p:ext uri="{BB962C8B-B14F-4D97-AF65-F5344CB8AC3E}">
        <p14:creationId xmlns:p14="http://schemas.microsoft.com/office/powerpoint/2010/main" val="13192339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248CFE-8DEE-4193-9630-BAC53517B803}"/>
              </a:ext>
            </a:extLst>
          </p:cNvPr>
          <p:cNvSpPr>
            <a:spLocks noGrp="1"/>
          </p:cNvSpPr>
          <p:nvPr>
            <p:ph type="title"/>
          </p:nvPr>
        </p:nvSpPr>
        <p:spPr/>
        <p:txBody>
          <a:bodyPr/>
          <a:lstStyle/>
          <a:p>
            <a:r>
              <a:rPr lang="en-US"/>
              <a:t>Click to edit Master title style</a:t>
            </a:r>
            <a:endParaRPr lang="en-GH"/>
          </a:p>
        </p:txBody>
      </p:sp>
      <p:sp>
        <p:nvSpPr>
          <p:cNvPr id="3" name="Vertical Text Placeholder 2">
            <a:extLst>
              <a:ext uri="{FF2B5EF4-FFF2-40B4-BE49-F238E27FC236}">
                <a16:creationId xmlns:a16="http://schemas.microsoft.com/office/drawing/2014/main" id="{789B830A-C44B-4C84-8574-9046853453E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H"/>
          </a:p>
        </p:txBody>
      </p:sp>
      <p:sp>
        <p:nvSpPr>
          <p:cNvPr id="4" name="Date Placeholder 3">
            <a:extLst>
              <a:ext uri="{FF2B5EF4-FFF2-40B4-BE49-F238E27FC236}">
                <a16:creationId xmlns:a16="http://schemas.microsoft.com/office/drawing/2014/main" id="{45EF0C31-02CF-4802-8292-E84A434111DD}"/>
              </a:ext>
            </a:extLst>
          </p:cNvPr>
          <p:cNvSpPr>
            <a:spLocks noGrp="1"/>
          </p:cNvSpPr>
          <p:nvPr>
            <p:ph type="dt" sz="half" idx="10"/>
          </p:nvPr>
        </p:nvSpPr>
        <p:spPr/>
        <p:txBody>
          <a:bodyPr/>
          <a:lstStyle/>
          <a:p>
            <a:fld id="{CE594328-F9CE-4496-8C5C-D37BE659C254}" type="datetimeFigureOut">
              <a:rPr lang="en-GH" smtClean="0"/>
              <a:t>05/19/2021</a:t>
            </a:fld>
            <a:endParaRPr lang="en-GH"/>
          </a:p>
        </p:txBody>
      </p:sp>
      <p:sp>
        <p:nvSpPr>
          <p:cNvPr id="5" name="Footer Placeholder 4">
            <a:extLst>
              <a:ext uri="{FF2B5EF4-FFF2-40B4-BE49-F238E27FC236}">
                <a16:creationId xmlns:a16="http://schemas.microsoft.com/office/drawing/2014/main" id="{0F12D2A4-B460-48B6-B224-8973D2F56226}"/>
              </a:ext>
            </a:extLst>
          </p:cNvPr>
          <p:cNvSpPr>
            <a:spLocks noGrp="1"/>
          </p:cNvSpPr>
          <p:nvPr>
            <p:ph type="ftr" sz="quarter" idx="11"/>
          </p:nvPr>
        </p:nvSpPr>
        <p:spPr/>
        <p:txBody>
          <a:bodyPr/>
          <a:lstStyle/>
          <a:p>
            <a:endParaRPr lang="en-GH"/>
          </a:p>
        </p:txBody>
      </p:sp>
      <p:sp>
        <p:nvSpPr>
          <p:cNvPr id="6" name="Slide Number Placeholder 5">
            <a:extLst>
              <a:ext uri="{FF2B5EF4-FFF2-40B4-BE49-F238E27FC236}">
                <a16:creationId xmlns:a16="http://schemas.microsoft.com/office/drawing/2014/main" id="{A9508240-D75F-4420-B870-47834DB774C4}"/>
              </a:ext>
            </a:extLst>
          </p:cNvPr>
          <p:cNvSpPr>
            <a:spLocks noGrp="1"/>
          </p:cNvSpPr>
          <p:nvPr>
            <p:ph type="sldNum" sz="quarter" idx="12"/>
          </p:nvPr>
        </p:nvSpPr>
        <p:spPr/>
        <p:txBody>
          <a:bodyPr/>
          <a:lstStyle/>
          <a:p>
            <a:fld id="{8453FA0E-9C11-4B6D-9D77-F08CD77B5B92}" type="slidenum">
              <a:rPr lang="en-GH" smtClean="0"/>
              <a:t>‹#›</a:t>
            </a:fld>
            <a:endParaRPr lang="en-GH"/>
          </a:p>
        </p:txBody>
      </p:sp>
    </p:spTree>
    <p:extLst>
      <p:ext uri="{BB962C8B-B14F-4D97-AF65-F5344CB8AC3E}">
        <p14:creationId xmlns:p14="http://schemas.microsoft.com/office/powerpoint/2010/main" val="5899010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232A15E-5D37-4C31-A98F-6892095681B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H"/>
          </a:p>
        </p:txBody>
      </p:sp>
      <p:sp>
        <p:nvSpPr>
          <p:cNvPr id="3" name="Vertical Text Placeholder 2">
            <a:extLst>
              <a:ext uri="{FF2B5EF4-FFF2-40B4-BE49-F238E27FC236}">
                <a16:creationId xmlns:a16="http://schemas.microsoft.com/office/drawing/2014/main" id="{E12A647F-0283-485A-A880-5BF5D8343E3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H"/>
          </a:p>
        </p:txBody>
      </p:sp>
      <p:sp>
        <p:nvSpPr>
          <p:cNvPr id="4" name="Date Placeholder 3">
            <a:extLst>
              <a:ext uri="{FF2B5EF4-FFF2-40B4-BE49-F238E27FC236}">
                <a16:creationId xmlns:a16="http://schemas.microsoft.com/office/drawing/2014/main" id="{70628FEA-3236-47D4-80C9-1E2E493E42D0}"/>
              </a:ext>
            </a:extLst>
          </p:cNvPr>
          <p:cNvSpPr>
            <a:spLocks noGrp="1"/>
          </p:cNvSpPr>
          <p:nvPr>
            <p:ph type="dt" sz="half" idx="10"/>
          </p:nvPr>
        </p:nvSpPr>
        <p:spPr/>
        <p:txBody>
          <a:bodyPr/>
          <a:lstStyle/>
          <a:p>
            <a:fld id="{CE594328-F9CE-4496-8C5C-D37BE659C254}" type="datetimeFigureOut">
              <a:rPr lang="en-GH" smtClean="0"/>
              <a:t>05/19/2021</a:t>
            </a:fld>
            <a:endParaRPr lang="en-GH"/>
          </a:p>
        </p:txBody>
      </p:sp>
      <p:sp>
        <p:nvSpPr>
          <p:cNvPr id="5" name="Footer Placeholder 4">
            <a:extLst>
              <a:ext uri="{FF2B5EF4-FFF2-40B4-BE49-F238E27FC236}">
                <a16:creationId xmlns:a16="http://schemas.microsoft.com/office/drawing/2014/main" id="{AAFA512A-4ED6-44E5-8DE8-A8F7712D8810}"/>
              </a:ext>
            </a:extLst>
          </p:cNvPr>
          <p:cNvSpPr>
            <a:spLocks noGrp="1"/>
          </p:cNvSpPr>
          <p:nvPr>
            <p:ph type="ftr" sz="quarter" idx="11"/>
          </p:nvPr>
        </p:nvSpPr>
        <p:spPr/>
        <p:txBody>
          <a:bodyPr/>
          <a:lstStyle/>
          <a:p>
            <a:endParaRPr lang="en-GH"/>
          </a:p>
        </p:txBody>
      </p:sp>
      <p:sp>
        <p:nvSpPr>
          <p:cNvPr id="6" name="Slide Number Placeholder 5">
            <a:extLst>
              <a:ext uri="{FF2B5EF4-FFF2-40B4-BE49-F238E27FC236}">
                <a16:creationId xmlns:a16="http://schemas.microsoft.com/office/drawing/2014/main" id="{4B467281-01F3-4FFE-A39A-EF447957E314}"/>
              </a:ext>
            </a:extLst>
          </p:cNvPr>
          <p:cNvSpPr>
            <a:spLocks noGrp="1"/>
          </p:cNvSpPr>
          <p:nvPr>
            <p:ph type="sldNum" sz="quarter" idx="12"/>
          </p:nvPr>
        </p:nvSpPr>
        <p:spPr/>
        <p:txBody>
          <a:bodyPr/>
          <a:lstStyle/>
          <a:p>
            <a:fld id="{8453FA0E-9C11-4B6D-9D77-F08CD77B5B92}" type="slidenum">
              <a:rPr lang="en-GH" smtClean="0"/>
              <a:t>‹#›</a:t>
            </a:fld>
            <a:endParaRPr lang="en-GH"/>
          </a:p>
        </p:txBody>
      </p:sp>
    </p:spTree>
    <p:extLst>
      <p:ext uri="{BB962C8B-B14F-4D97-AF65-F5344CB8AC3E}">
        <p14:creationId xmlns:p14="http://schemas.microsoft.com/office/powerpoint/2010/main" val="23871734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BC5733-C0C9-4F51-B4BE-13B82282EAEC}"/>
              </a:ext>
            </a:extLst>
          </p:cNvPr>
          <p:cNvSpPr>
            <a:spLocks noGrp="1"/>
          </p:cNvSpPr>
          <p:nvPr>
            <p:ph type="title"/>
          </p:nvPr>
        </p:nvSpPr>
        <p:spPr/>
        <p:txBody>
          <a:bodyPr/>
          <a:lstStyle/>
          <a:p>
            <a:r>
              <a:rPr lang="en-US"/>
              <a:t>Click to edit Master title style</a:t>
            </a:r>
            <a:endParaRPr lang="en-GH"/>
          </a:p>
        </p:txBody>
      </p:sp>
      <p:sp>
        <p:nvSpPr>
          <p:cNvPr id="3" name="Content Placeholder 2">
            <a:extLst>
              <a:ext uri="{FF2B5EF4-FFF2-40B4-BE49-F238E27FC236}">
                <a16:creationId xmlns:a16="http://schemas.microsoft.com/office/drawing/2014/main" id="{AE4E2A03-5179-4A0E-8F5E-7432A65A102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H"/>
          </a:p>
        </p:txBody>
      </p:sp>
      <p:sp>
        <p:nvSpPr>
          <p:cNvPr id="4" name="Date Placeholder 3">
            <a:extLst>
              <a:ext uri="{FF2B5EF4-FFF2-40B4-BE49-F238E27FC236}">
                <a16:creationId xmlns:a16="http://schemas.microsoft.com/office/drawing/2014/main" id="{E8FD5B7F-835C-41F1-878F-15435B8D1344}"/>
              </a:ext>
            </a:extLst>
          </p:cNvPr>
          <p:cNvSpPr>
            <a:spLocks noGrp="1"/>
          </p:cNvSpPr>
          <p:nvPr>
            <p:ph type="dt" sz="half" idx="10"/>
          </p:nvPr>
        </p:nvSpPr>
        <p:spPr/>
        <p:txBody>
          <a:bodyPr/>
          <a:lstStyle/>
          <a:p>
            <a:fld id="{CE594328-F9CE-4496-8C5C-D37BE659C254}" type="datetimeFigureOut">
              <a:rPr lang="en-GH" smtClean="0"/>
              <a:t>05/19/2021</a:t>
            </a:fld>
            <a:endParaRPr lang="en-GH"/>
          </a:p>
        </p:txBody>
      </p:sp>
      <p:sp>
        <p:nvSpPr>
          <p:cNvPr id="5" name="Footer Placeholder 4">
            <a:extLst>
              <a:ext uri="{FF2B5EF4-FFF2-40B4-BE49-F238E27FC236}">
                <a16:creationId xmlns:a16="http://schemas.microsoft.com/office/drawing/2014/main" id="{ACF86391-5C77-46F4-A7C0-8B88EBB03A45}"/>
              </a:ext>
            </a:extLst>
          </p:cNvPr>
          <p:cNvSpPr>
            <a:spLocks noGrp="1"/>
          </p:cNvSpPr>
          <p:nvPr>
            <p:ph type="ftr" sz="quarter" idx="11"/>
          </p:nvPr>
        </p:nvSpPr>
        <p:spPr/>
        <p:txBody>
          <a:bodyPr/>
          <a:lstStyle/>
          <a:p>
            <a:endParaRPr lang="en-GH"/>
          </a:p>
        </p:txBody>
      </p:sp>
      <p:sp>
        <p:nvSpPr>
          <p:cNvPr id="6" name="Slide Number Placeholder 5">
            <a:extLst>
              <a:ext uri="{FF2B5EF4-FFF2-40B4-BE49-F238E27FC236}">
                <a16:creationId xmlns:a16="http://schemas.microsoft.com/office/drawing/2014/main" id="{AD045E14-4571-4A26-B7FC-84A65BF46B06}"/>
              </a:ext>
            </a:extLst>
          </p:cNvPr>
          <p:cNvSpPr>
            <a:spLocks noGrp="1"/>
          </p:cNvSpPr>
          <p:nvPr>
            <p:ph type="sldNum" sz="quarter" idx="12"/>
          </p:nvPr>
        </p:nvSpPr>
        <p:spPr/>
        <p:txBody>
          <a:bodyPr/>
          <a:lstStyle/>
          <a:p>
            <a:fld id="{8453FA0E-9C11-4B6D-9D77-F08CD77B5B92}" type="slidenum">
              <a:rPr lang="en-GH" smtClean="0"/>
              <a:t>‹#›</a:t>
            </a:fld>
            <a:endParaRPr lang="en-GH"/>
          </a:p>
        </p:txBody>
      </p:sp>
    </p:spTree>
    <p:extLst>
      <p:ext uri="{BB962C8B-B14F-4D97-AF65-F5344CB8AC3E}">
        <p14:creationId xmlns:p14="http://schemas.microsoft.com/office/powerpoint/2010/main" val="5804599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BDE07-DEC7-405E-BF51-E866C571743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H"/>
          </a:p>
        </p:txBody>
      </p:sp>
      <p:sp>
        <p:nvSpPr>
          <p:cNvPr id="3" name="Text Placeholder 2">
            <a:extLst>
              <a:ext uri="{FF2B5EF4-FFF2-40B4-BE49-F238E27FC236}">
                <a16:creationId xmlns:a16="http://schemas.microsoft.com/office/drawing/2014/main" id="{B32DB5B8-2231-4BBA-8E17-7AAA295D655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88D3734-5BB8-483C-B0FF-769067626A25}"/>
              </a:ext>
            </a:extLst>
          </p:cNvPr>
          <p:cNvSpPr>
            <a:spLocks noGrp="1"/>
          </p:cNvSpPr>
          <p:nvPr>
            <p:ph type="dt" sz="half" idx="10"/>
          </p:nvPr>
        </p:nvSpPr>
        <p:spPr/>
        <p:txBody>
          <a:bodyPr/>
          <a:lstStyle/>
          <a:p>
            <a:fld id="{CE594328-F9CE-4496-8C5C-D37BE659C254}" type="datetimeFigureOut">
              <a:rPr lang="en-GH" smtClean="0"/>
              <a:t>05/19/2021</a:t>
            </a:fld>
            <a:endParaRPr lang="en-GH"/>
          </a:p>
        </p:txBody>
      </p:sp>
      <p:sp>
        <p:nvSpPr>
          <p:cNvPr id="5" name="Footer Placeholder 4">
            <a:extLst>
              <a:ext uri="{FF2B5EF4-FFF2-40B4-BE49-F238E27FC236}">
                <a16:creationId xmlns:a16="http://schemas.microsoft.com/office/drawing/2014/main" id="{CB384B51-2541-4E58-8871-FAC844C79470}"/>
              </a:ext>
            </a:extLst>
          </p:cNvPr>
          <p:cNvSpPr>
            <a:spLocks noGrp="1"/>
          </p:cNvSpPr>
          <p:nvPr>
            <p:ph type="ftr" sz="quarter" idx="11"/>
          </p:nvPr>
        </p:nvSpPr>
        <p:spPr/>
        <p:txBody>
          <a:bodyPr/>
          <a:lstStyle/>
          <a:p>
            <a:endParaRPr lang="en-GH"/>
          </a:p>
        </p:txBody>
      </p:sp>
      <p:sp>
        <p:nvSpPr>
          <p:cNvPr id="6" name="Slide Number Placeholder 5">
            <a:extLst>
              <a:ext uri="{FF2B5EF4-FFF2-40B4-BE49-F238E27FC236}">
                <a16:creationId xmlns:a16="http://schemas.microsoft.com/office/drawing/2014/main" id="{F1A20B28-95A2-43A2-A826-EF351FEF6334}"/>
              </a:ext>
            </a:extLst>
          </p:cNvPr>
          <p:cNvSpPr>
            <a:spLocks noGrp="1"/>
          </p:cNvSpPr>
          <p:nvPr>
            <p:ph type="sldNum" sz="quarter" idx="12"/>
          </p:nvPr>
        </p:nvSpPr>
        <p:spPr/>
        <p:txBody>
          <a:bodyPr/>
          <a:lstStyle/>
          <a:p>
            <a:fld id="{8453FA0E-9C11-4B6D-9D77-F08CD77B5B92}" type="slidenum">
              <a:rPr lang="en-GH" smtClean="0"/>
              <a:t>‹#›</a:t>
            </a:fld>
            <a:endParaRPr lang="en-GH"/>
          </a:p>
        </p:txBody>
      </p:sp>
    </p:spTree>
    <p:extLst>
      <p:ext uri="{BB962C8B-B14F-4D97-AF65-F5344CB8AC3E}">
        <p14:creationId xmlns:p14="http://schemas.microsoft.com/office/powerpoint/2010/main" val="22931520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CE32E-F79A-4E0D-8A49-5B6929E2B991}"/>
              </a:ext>
            </a:extLst>
          </p:cNvPr>
          <p:cNvSpPr>
            <a:spLocks noGrp="1"/>
          </p:cNvSpPr>
          <p:nvPr>
            <p:ph type="title"/>
          </p:nvPr>
        </p:nvSpPr>
        <p:spPr/>
        <p:txBody>
          <a:bodyPr/>
          <a:lstStyle/>
          <a:p>
            <a:r>
              <a:rPr lang="en-US"/>
              <a:t>Click to edit Master title style</a:t>
            </a:r>
            <a:endParaRPr lang="en-GH"/>
          </a:p>
        </p:txBody>
      </p:sp>
      <p:sp>
        <p:nvSpPr>
          <p:cNvPr id="3" name="Content Placeholder 2">
            <a:extLst>
              <a:ext uri="{FF2B5EF4-FFF2-40B4-BE49-F238E27FC236}">
                <a16:creationId xmlns:a16="http://schemas.microsoft.com/office/drawing/2014/main" id="{91EAB2C2-AFFE-4E3F-883F-E6E11D3A7A6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H"/>
          </a:p>
        </p:txBody>
      </p:sp>
      <p:sp>
        <p:nvSpPr>
          <p:cNvPr id="4" name="Content Placeholder 3">
            <a:extLst>
              <a:ext uri="{FF2B5EF4-FFF2-40B4-BE49-F238E27FC236}">
                <a16:creationId xmlns:a16="http://schemas.microsoft.com/office/drawing/2014/main" id="{C3B7BC61-CD04-4117-87FD-EE0FE022918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H"/>
          </a:p>
        </p:txBody>
      </p:sp>
      <p:sp>
        <p:nvSpPr>
          <p:cNvPr id="5" name="Date Placeholder 4">
            <a:extLst>
              <a:ext uri="{FF2B5EF4-FFF2-40B4-BE49-F238E27FC236}">
                <a16:creationId xmlns:a16="http://schemas.microsoft.com/office/drawing/2014/main" id="{E99A950E-9CCC-4132-8CC0-2EB6ACBF2A52}"/>
              </a:ext>
            </a:extLst>
          </p:cNvPr>
          <p:cNvSpPr>
            <a:spLocks noGrp="1"/>
          </p:cNvSpPr>
          <p:nvPr>
            <p:ph type="dt" sz="half" idx="10"/>
          </p:nvPr>
        </p:nvSpPr>
        <p:spPr/>
        <p:txBody>
          <a:bodyPr/>
          <a:lstStyle/>
          <a:p>
            <a:fld id="{CE594328-F9CE-4496-8C5C-D37BE659C254}" type="datetimeFigureOut">
              <a:rPr lang="en-GH" smtClean="0"/>
              <a:t>05/19/2021</a:t>
            </a:fld>
            <a:endParaRPr lang="en-GH"/>
          </a:p>
        </p:txBody>
      </p:sp>
      <p:sp>
        <p:nvSpPr>
          <p:cNvPr id="6" name="Footer Placeholder 5">
            <a:extLst>
              <a:ext uri="{FF2B5EF4-FFF2-40B4-BE49-F238E27FC236}">
                <a16:creationId xmlns:a16="http://schemas.microsoft.com/office/drawing/2014/main" id="{77C32458-52B7-4661-8B7D-C364857DB30D}"/>
              </a:ext>
            </a:extLst>
          </p:cNvPr>
          <p:cNvSpPr>
            <a:spLocks noGrp="1"/>
          </p:cNvSpPr>
          <p:nvPr>
            <p:ph type="ftr" sz="quarter" idx="11"/>
          </p:nvPr>
        </p:nvSpPr>
        <p:spPr/>
        <p:txBody>
          <a:bodyPr/>
          <a:lstStyle/>
          <a:p>
            <a:endParaRPr lang="en-GH"/>
          </a:p>
        </p:txBody>
      </p:sp>
      <p:sp>
        <p:nvSpPr>
          <p:cNvPr id="7" name="Slide Number Placeholder 6">
            <a:extLst>
              <a:ext uri="{FF2B5EF4-FFF2-40B4-BE49-F238E27FC236}">
                <a16:creationId xmlns:a16="http://schemas.microsoft.com/office/drawing/2014/main" id="{399105AF-30FD-4B0C-87BE-B07945475228}"/>
              </a:ext>
            </a:extLst>
          </p:cNvPr>
          <p:cNvSpPr>
            <a:spLocks noGrp="1"/>
          </p:cNvSpPr>
          <p:nvPr>
            <p:ph type="sldNum" sz="quarter" idx="12"/>
          </p:nvPr>
        </p:nvSpPr>
        <p:spPr/>
        <p:txBody>
          <a:bodyPr/>
          <a:lstStyle/>
          <a:p>
            <a:fld id="{8453FA0E-9C11-4B6D-9D77-F08CD77B5B92}" type="slidenum">
              <a:rPr lang="en-GH" smtClean="0"/>
              <a:t>‹#›</a:t>
            </a:fld>
            <a:endParaRPr lang="en-GH"/>
          </a:p>
        </p:txBody>
      </p:sp>
    </p:spTree>
    <p:extLst>
      <p:ext uri="{BB962C8B-B14F-4D97-AF65-F5344CB8AC3E}">
        <p14:creationId xmlns:p14="http://schemas.microsoft.com/office/powerpoint/2010/main" val="13394513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A3450-7426-49E3-97FA-EDF1547828B4}"/>
              </a:ext>
            </a:extLst>
          </p:cNvPr>
          <p:cNvSpPr>
            <a:spLocks noGrp="1"/>
          </p:cNvSpPr>
          <p:nvPr>
            <p:ph type="title"/>
          </p:nvPr>
        </p:nvSpPr>
        <p:spPr>
          <a:xfrm>
            <a:off x="839788" y="365125"/>
            <a:ext cx="10515600" cy="1325563"/>
          </a:xfrm>
        </p:spPr>
        <p:txBody>
          <a:bodyPr/>
          <a:lstStyle/>
          <a:p>
            <a:r>
              <a:rPr lang="en-US"/>
              <a:t>Click to edit Master title style</a:t>
            </a:r>
            <a:endParaRPr lang="en-GH"/>
          </a:p>
        </p:txBody>
      </p:sp>
      <p:sp>
        <p:nvSpPr>
          <p:cNvPr id="3" name="Text Placeholder 2">
            <a:extLst>
              <a:ext uri="{FF2B5EF4-FFF2-40B4-BE49-F238E27FC236}">
                <a16:creationId xmlns:a16="http://schemas.microsoft.com/office/drawing/2014/main" id="{663A1C95-B122-43F5-9729-1556828FFAD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0BA9CB1-906E-47A2-9512-758CFEE1961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H"/>
          </a:p>
        </p:txBody>
      </p:sp>
      <p:sp>
        <p:nvSpPr>
          <p:cNvPr id="5" name="Text Placeholder 4">
            <a:extLst>
              <a:ext uri="{FF2B5EF4-FFF2-40B4-BE49-F238E27FC236}">
                <a16:creationId xmlns:a16="http://schemas.microsoft.com/office/drawing/2014/main" id="{C3FE74A6-0DCD-4C15-A1BB-09A6E80747C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248CD77-A847-4782-B32D-2EF3EA2BFB7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H"/>
          </a:p>
        </p:txBody>
      </p:sp>
      <p:sp>
        <p:nvSpPr>
          <p:cNvPr id="7" name="Date Placeholder 6">
            <a:extLst>
              <a:ext uri="{FF2B5EF4-FFF2-40B4-BE49-F238E27FC236}">
                <a16:creationId xmlns:a16="http://schemas.microsoft.com/office/drawing/2014/main" id="{5AE7D9AC-D1F2-49B1-89A5-89237B51D5C9}"/>
              </a:ext>
            </a:extLst>
          </p:cNvPr>
          <p:cNvSpPr>
            <a:spLocks noGrp="1"/>
          </p:cNvSpPr>
          <p:nvPr>
            <p:ph type="dt" sz="half" idx="10"/>
          </p:nvPr>
        </p:nvSpPr>
        <p:spPr/>
        <p:txBody>
          <a:bodyPr/>
          <a:lstStyle/>
          <a:p>
            <a:fld id="{CE594328-F9CE-4496-8C5C-D37BE659C254}" type="datetimeFigureOut">
              <a:rPr lang="en-GH" smtClean="0"/>
              <a:t>05/19/2021</a:t>
            </a:fld>
            <a:endParaRPr lang="en-GH"/>
          </a:p>
        </p:txBody>
      </p:sp>
      <p:sp>
        <p:nvSpPr>
          <p:cNvPr id="8" name="Footer Placeholder 7">
            <a:extLst>
              <a:ext uri="{FF2B5EF4-FFF2-40B4-BE49-F238E27FC236}">
                <a16:creationId xmlns:a16="http://schemas.microsoft.com/office/drawing/2014/main" id="{23675D11-BD05-4ABF-90B9-DA6486387D3D}"/>
              </a:ext>
            </a:extLst>
          </p:cNvPr>
          <p:cNvSpPr>
            <a:spLocks noGrp="1"/>
          </p:cNvSpPr>
          <p:nvPr>
            <p:ph type="ftr" sz="quarter" idx="11"/>
          </p:nvPr>
        </p:nvSpPr>
        <p:spPr/>
        <p:txBody>
          <a:bodyPr/>
          <a:lstStyle/>
          <a:p>
            <a:endParaRPr lang="en-GH"/>
          </a:p>
        </p:txBody>
      </p:sp>
      <p:sp>
        <p:nvSpPr>
          <p:cNvPr id="9" name="Slide Number Placeholder 8">
            <a:extLst>
              <a:ext uri="{FF2B5EF4-FFF2-40B4-BE49-F238E27FC236}">
                <a16:creationId xmlns:a16="http://schemas.microsoft.com/office/drawing/2014/main" id="{8E29758D-AF25-4078-B2A8-1CCB5C792674}"/>
              </a:ext>
            </a:extLst>
          </p:cNvPr>
          <p:cNvSpPr>
            <a:spLocks noGrp="1"/>
          </p:cNvSpPr>
          <p:nvPr>
            <p:ph type="sldNum" sz="quarter" idx="12"/>
          </p:nvPr>
        </p:nvSpPr>
        <p:spPr/>
        <p:txBody>
          <a:bodyPr/>
          <a:lstStyle/>
          <a:p>
            <a:fld id="{8453FA0E-9C11-4B6D-9D77-F08CD77B5B92}" type="slidenum">
              <a:rPr lang="en-GH" smtClean="0"/>
              <a:t>‹#›</a:t>
            </a:fld>
            <a:endParaRPr lang="en-GH"/>
          </a:p>
        </p:txBody>
      </p:sp>
    </p:spTree>
    <p:extLst>
      <p:ext uri="{BB962C8B-B14F-4D97-AF65-F5344CB8AC3E}">
        <p14:creationId xmlns:p14="http://schemas.microsoft.com/office/powerpoint/2010/main" val="29593005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B0DCC4-4B84-4E19-BB88-CC272A1D646F}"/>
              </a:ext>
            </a:extLst>
          </p:cNvPr>
          <p:cNvSpPr>
            <a:spLocks noGrp="1"/>
          </p:cNvSpPr>
          <p:nvPr>
            <p:ph type="title"/>
          </p:nvPr>
        </p:nvSpPr>
        <p:spPr/>
        <p:txBody>
          <a:bodyPr/>
          <a:lstStyle/>
          <a:p>
            <a:r>
              <a:rPr lang="en-US"/>
              <a:t>Click to edit Master title style</a:t>
            </a:r>
            <a:endParaRPr lang="en-GH"/>
          </a:p>
        </p:txBody>
      </p:sp>
      <p:sp>
        <p:nvSpPr>
          <p:cNvPr id="3" name="Date Placeholder 2">
            <a:extLst>
              <a:ext uri="{FF2B5EF4-FFF2-40B4-BE49-F238E27FC236}">
                <a16:creationId xmlns:a16="http://schemas.microsoft.com/office/drawing/2014/main" id="{6909DC92-9854-4CF2-BE70-8C372560B464}"/>
              </a:ext>
            </a:extLst>
          </p:cNvPr>
          <p:cNvSpPr>
            <a:spLocks noGrp="1"/>
          </p:cNvSpPr>
          <p:nvPr>
            <p:ph type="dt" sz="half" idx="10"/>
          </p:nvPr>
        </p:nvSpPr>
        <p:spPr/>
        <p:txBody>
          <a:bodyPr/>
          <a:lstStyle/>
          <a:p>
            <a:fld id="{CE594328-F9CE-4496-8C5C-D37BE659C254}" type="datetimeFigureOut">
              <a:rPr lang="en-GH" smtClean="0"/>
              <a:t>05/19/2021</a:t>
            </a:fld>
            <a:endParaRPr lang="en-GH"/>
          </a:p>
        </p:txBody>
      </p:sp>
      <p:sp>
        <p:nvSpPr>
          <p:cNvPr id="4" name="Footer Placeholder 3">
            <a:extLst>
              <a:ext uri="{FF2B5EF4-FFF2-40B4-BE49-F238E27FC236}">
                <a16:creationId xmlns:a16="http://schemas.microsoft.com/office/drawing/2014/main" id="{93F1E094-F342-4B6A-84F6-CF378B3206F4}"/>
              </a:ext>
            </a:extLst>
          </p:cNvPr>
          <p:cNvSpPr>
            <a:spLocks noGrp="1"/>
          </p:cNvSpPr>
          <p:nvPr>
            <p:ph type="ftr" sz="quarter" idx="11"/>
          </p:nvPr>
        </p:nvSpPr>
        <p:spPr/>
        <p:txBody>
          <a:bodyPr/>
          <a:lstStyle/>
          <a:p>
            <a:endParaRPr lang="en-GH"/>
          </a:p>
        </p:txBody>
      </p:sp>
      <p:sp>
        <p:nvSpPr>
          <p:cNvPr id="5" name="Slide Number Placeholder 4">
            <a:extLst>
              <a:ext uri="{FF2B5EF4-FFF2-40B4-BE49-F238E27FC236}">
                <a16:creationId xmlns:a16="http://schemas.microsoft.com/office/drawing/2014/main" id="{9FAFB799-27FD-48E2-8169-6C32576A66F1}"/>
              </a:ext>
            </a:extLst>
          </p:cNvPr>
          <p:cNvSpPr>
            <a:spLocks noGrp="1"/>
          </p:cNvSpPr>
          <p:nvPr>
            <p:ph type="sldNum" sz="quarter" idx="12"/>
          </p:nvPr>
        </p:nvSpPr>
        <p:spPr/>
        <p:txBody>
          <a:bodyPr/>
          <a:lstStyle/>
          <a:p>
            <a:fld id="{8453FA0E-9C11-4B6D-9D77-F08CD77B5B92}" type="slidenum">
              <a:rPr lang="en-GH" smtClean="0"/>
              <a:t>‹#›</a:t>
            </a:fld>
            <a:endParaRPr lang="en-GH"/>
          </a:p>
        </p:txBody>
      </p:sp>
    </p:spTree>
    <p:extLst>
      <p:ext uri="{BB962C8B-B14F-4D97-AF65-F5344CB8AC3E}">
        <p14:creationId xmlns:p14="http://schemas.microsoft.com/office/powerpoint/2010/main" val="37735544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22DCC37-9074-415E-9AF4-454A648CDDDF}"/>
              </a:ext>
            </a:extLst>
          </p:cNvPr>
          <p:cNvSpPr>
            <a:spLocks noGrp="1"/>
          </p:cNvSpPr>
          <p:nvPr>
            <p:ph type="dt" sz="half" idx="10"/>
          </p:nvPr>
        </p:nvSpPr>
        <p:spPr/>
        <p:txBody>
          <a:bodyPr/>
          <a:lstStyle/>
          <a:p>
            <a:fld id="{CE594328-F9CE-4496-8C5C-D37BE659C254}" type="datetimeFigureOut">
              <a:rPr lang="en-GH" smtClean="0"/>
              <a:t>05/19/2021</a:t>
            </a:fld>
            <a:endParaRPr lang="en-GH"/>
          </a:p>
        </p:txBody>
      </p:sp>
      <p:sp>
        <p:nvSpPr>
          <p:cNvPr id="3" name="Footer Placeholder 2">
            <a:extLst>
              <a:ext uri="{FF2B5EF4-FFF2-40B4-BE49-F238E27FC236}">
                <a16:creationId xmlns:a16="http://schemas.microsoft.com/office/drawing/2014/main" id="{BF535EF8-0301-48A6-A939-D042CF446638}"/>
              </a:ext>
            </a:extLst>
          </p:cNvPr>
          <p:cNvSpPr>
            <a:spLocks noGrp="1"/>
          </p:cNvSpPr>
          <p:nvPr>
            <p:ph type="ftr" sz="quarter" idx="11"/>
          </p:nvPr>
        </p:nvSpPr>
        <p:spPr/>
        <p:txBody>
          <a:bodyPr/>
          <a:lstStyle/>
          <a:p>
            <a:endParaRPr lang="en-GH"/>
          </a:p>
        </p:txBody>
      </p:sp>
      <p:sp>
        <p:nvSpPr>
          <p:cNvPr id="4" name="Slide Number Placeholder 3">
            <a:extLst>
              <a:ext uri="{FF2B5EF4-FFF2-40B4-BE49-F238E27FC236}">
                <a16:creationId xmlns:a16="http://schemas.microsoft.com/office/drawing/2014/main" id="{455241BB-23DA-4326-9D11-4069F375865B}"/>
              </a:ext>
            </a:extLst>
          </p:cNvPr>
          <p:cNvSpPr>
            <a:spLocks noGrp="1"/>
          </p:cNvSpPr>
          <p:nvPr>
            <p:ph type="sldNum" sz="quarter" idx="12"/>
          </p:nvPr>
        </p:nvSpPr>
        <p:spPr/>
        <p:txBody>
          <a:bodyPr/>
          <a:lstStyle/>
          <a:p>
            <a:fld id="{8453FA0E-9C11-4B6D-9D77-F08CD77B5B92}" type="slidenum">
              <a:rPr lang="en-GH" smtClean="0"/>
              <a:t>‹#›</a:t>
            </a:fld>
            <a:endParaRPr lang="en-GH"/>
          </a:p>
        </p:txBody>
      </p:sp>
    </p:spTree>
    <p:extLst>
      <p:ext uri="{BB962C8B-B14F-4D97-AF65-F5344CB8AC3E}">
        <p14:creationId xmlns:p14="http://schemas.microsoft.com/office/powerpoint/2010/main" val="27367108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7EAA2-4E81-4A49-B0AB-A498171534B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H"/>
          </a:p>
        </p:txBody>
      </p:sp>
      <p:sp>
        <p:nvSpPr>
          <p:cNvPr id="3" name="Content Placeholder 2">
            <a:extLst>
              <a:ext uri="{FF2B5EF4-FFF2-40B4-BE49-F238E27FC236}">
                <a16:creationId xmlns:a16="http://schemas.microsoft.com/office/drawing/2014/main" id="{0BB4A85E-ED93-4884-B4CA-B7071731C1B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H"/>
          </a:p>
        </p:txBody>
      </p:sp>
      <p:sp>
        <p:nvSpPr>
          <p:cNvPr id="4" name="Text Placeholder 3">
            <a:extLst>
              <a:ext uri="{FF2B5EF4-FFF2-40B4-BE49-F238E27FC236}">
                <a16:creationId xmlns:a16="http://schemas.microsoft.com/office/drawing/2014/main" id="{FC174A6A-553F-450B-9413-D62B9E11EBA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6DC3B93-754F-47E9-B625-4E8ABC22A7FC}"/>
              </a:ext>
            </a:extLst>
          </p:cNvPr>
          <p:cNvSpPr>
            <a:spLocks noGrp="1"/>
          </p:cNvSpPr>
          <p:nvPr>
            <p:ph type="dt" sz="half" idx="10"/>
          </p:nvPr>
        </p:nvSpPr>
        <p:spPr/>
        <p:txBody>
          <a:bodyPr/>
          <a:lstStyle/>
          <a:p>
            <a:fld id="{CE594328-F9CE-4496-8C5C-D37BE659C254}" type="datetimeFigureOut">
              <a:rPr lang="en-GH" smtClean="0"/>
              <a:t>05/19/2021</a:t>
            </a:fld>
            <a:endParaRPr lang="en-GH"/>
          </a:p>
        </p:txBody>
      </p:sp>
      <p:sp>
        <p:nvSpPr>
          <p:cNvPr id="6" name="Footer Placeholder 5">
            <a:extLst>
              <a:ext uri="{FF2B5EF4-FFF2-40B4-BE49-F238E27FC236}">
                <a16:creationId xmlns:a16="http://schemas.microsoft.com/office/drawing/2014/main" id="{24A0B51A-CC4B-4129-ABF7-5002BEA5C80F}"/>
              </a:ext>
            </a:extLst>
          </p:cNvPr>
          <p:cNvSpPr>
            <a:spLocks noGrp="1"/>
          </p:cNvSpPr>
          <p:nvPr>
            <p:ph type="ftr" sz="quarter" idx="11"/>
          </p:nvPr>
        </p:nvSpPr>
        <p:spPr/>
        <p:txBody>
          <a:bodyPr/>
          <a:lstStyle/>
          <a:p>
            <a:endParaRPr lang="en-GH"/>
          </a:p>
        </p:txBody>
      </p:sp>
      <p:sp>
        <p:nvSpPr>
          <p:cNvPr id="7" name="Slide Number Placeholder 6">
            <a:extLst>
              <a:ext uri="{FF2B5EF4-FFF2-40B4-BE49-F238E27FC236}">
                <a16:creationId xmlns:a16="http://schemas.microsoft.com/office/drawing/2014/main" id="{D9A91C1F-FCEB-4032-9400-98B8BB78EE53}"/>
              </a:ext>
            </a:extLst>
          </p:cNvPr>
          <p:cNvSpPr>
            <a:spLocks noGrp="1"/>
          </p:cNvSpPr>
          <p:nvPr>
            <p:ph type="sldNum" sz="quarter" idx="12"/>
          </p:nvPr>
        </p:nvSpPr>
        <p:spPr/>
        <p:txBody>
          <a:bodyPr/>
          <a:lstStyle/>
          <a:p>
            <a:fld id="{8453FA0E-9C11-4B6D-9D77-F08CD77B5B92}" type="slidenum">
              <a:rPr lang="en-GH" smtClean="0"/>
              <a:t>‹#›</a:t>
            </a:fld>
            <a:endParaRPr lang="en-GH"/>
          </a:p>
        </p:txBody>
      </p:sp>
    </p:spTree>
    <p:extLst>
      <p:ext uri="{BB962C8B-B14F-4D97-AF65-F5344CB8AC3E}">
        <p14:creationId xmlns:p14="http://schemas.microsoft.com/office/powerpoint/2010/main" val="18768882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5527B-EC25-4EBA-B5BB-28BB252F4FD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H"/>
          </a:p>
        </p:txBody>
      </p:sp>
      <p:sp>
        <p:nvSpPr>
          <p:cNvPr id="3" name="Picture Placeholder 2">
            <a:extLst>
              <a:ext uri="{FF2B5EF4-FFF2-40B4-BE49-F238E27FC236}">
                <a16:creationId xmlns:a16="http://schemas.microsoft.com/office/drawing/2014/main" id="{E915D5D9-4765-4132-9A6A-2B7BC912929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H"/>
          </a:p>
        </p:txBody>
      </p:sp>
      <p:sp>
        <p:nvSpPr>
          <p:cNvPr id="4" name="Text Placeholder 3">
            <a:extLst>
              <a:ext uri="{FF2B5EF4-FFF2-40B4-BE49-F238E27FC236}">
                <a16:creationId xmlns:a16="http://schemas.microsoft.com/office/drawing/2014/main" id="{BC412E0C-3F97-49D4-9F1F-5BA116669B8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A6E383E-0948-4A90-9C93-842828C350E2}"/>
              </a:ext>
            </a:extLst>
          </p:cNvPr>
          <p:cNvSpPr>
            <a:spLocks noGrp="1"/>
          </p:cNvSpPr>
          <p:nvPr>
            <p:ph type="dt" sz="half" idx="10"/>
          </p:nvPr>
        </p:nvSpPr>
        <p:spPr/>
        <p:txBody>
          <a:bodyPr/>
          <a:lstStyle/>
          <a:p>
            <a:fld id="{CE594328-F9CE-4496-8C5C-D37BE659C254}" type="datetimeFigureOut">
              <a:rPr lang="en-GH" smtClean="0"/>
              <a:t>05/19/2021</a:t>
            </a:fld>
            <a:endParaRPr lang="en-GH"/>
          </a:p>
        </p:txBody>
      </p:sp>
      <p:sp>
        <p:nvSpPr>
          <p:cNvPr id="6" name="Footer Placeholder 5">
            <a:extLst>
              <a:ext uri="{FF2B5EF4-FFF2-40B4-BE49-F238E27FC236}">
                <a16:creationId xmlns:a16="http://schemas.microsoft.com/office/drawing/2014/main" id="{D0B9D5E9-F30D-46C2-9539-AE32CC55075E}"/>
              </a:ext>
            </a:extLst>
          </p:cNvPr>
          <p:cNvSpPr>
            <a:spLocks noGrp="1"/>
          </p:cNvSpPr>
          <p:nvPr>
            <p:ph type="ftr" sz="quarter" idx="11"/>
          </p:nvPr>
        </p:nvSpPr>
        <p:spPr/>
        <p:txBody>
          <a:bodyPr/>
          <a:lstStyle/>
          <a:p>
            <a:endParaRPr lang="en-GH"/>
          </a:p>
        </p:txBody>
      </p:sp>
      <p:sp>
        <p:nvSpPr>
          <p:cNvPr id="7" name="Slide Number Placeholder 6">
            <a:extLst>
              <a:ext uri="{FF2B5EF4-FFF2-40B4-BE49-F238E27FC236}">
                <a16:creationId xmlns:a16="http://schemas.microsoft.com/office/drawing/2014/main" id="{E7959322-A9E0-4D21-9A73-B15B33117AA0}"/>
              </a:ext>
            </a:extLst>
          </p:cNvPr>
          <p:cNvSpPr>
            <a:spLocks noGrp="1"/>
          </p:cNvSpPr>
          <p:nvPr>
            <p:ph type="sldNum" sz="quarter" idx="12"/>
          </p:nvPr>
        </p:nvSpPr>
        <p:spPr/>
        <p:txBody>
          <a:bodyPr/>
          <a:lstStyle/>
          <a:p>
            <a:fld id="{8453FA0E-9C11-4B6D-9D77-F08CD77B5B92}" type="slidenum">
              <a:rPr lang="en-GH" smtClean="0"/>
              <a:t>‹#›</a:t>
            </a:fld>
            <a:endParaRPr lang="en-GH"/>
          </a:p>
        </p:txBody>
      </p:sp>
    </p:spTree>
    <p:extLst>
      <p:ext uri="{BB962C8B-B14F-4D97-AF65-F5344CB8AC3E}">
        <p14:creationId xmlns:p14="http://schemas.microsoft.com/office/powerpoint/2010/main" val="16907029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4E4799F-38DD-45A9-8770-A729003D7F2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H"/>
          </a:p>
        </p:txBody>
      </p:sp>
      <p:sp>
        <p:nvSpPr>
          <p:cNvPr id="3" name="Text Placeholder 2">
            <a:extLst>
              <a:ext uri="{FF2B5EF4-FFF2-40B4-BE49-F238E27FC236}">
                <a16:creationId xmlns:a16="http://schemas.microsoft.com/office/drawing/2014/main" id="{EB0DB155-292B-4A4D-8D58-4A50ECA4706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H"/>
          </a:p>
        </p:txBody>
      </p:sp>
      <p:sp>
        <p:nvSpPr>
          <p:cNvPr id="4" name="Date Placeholder 3">
            <a:extLst>
              <a:ext uri="{FF2B5EF4-FFF2-40B4-BE49-F238E27FC236}">
                <a16:creationId xmlns:a16="http://schemas.microsoft.com/office/drawing/2014/main" id="{FAF261CA-182E-4FEB-812C-42507F6EFF4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594328-F9CE-4496-8C5C-D37BE659C254}" type="datetimeFigureOut">
              <a:rPr lang="en-GH" smtClean="0"/>
              <a:t>05/19/2021</a:t>
            </a:fld>
            <a:endParaRPr lang="en-GH"/>
          </a:p>
        </p:txBody>
      </p:sp>
      <p:sp>
        <p:nvSpPr>
          <p:cNvPr id="5" name="Footer Placeholder 4">
            <a:extLst>
              <a:ext uri="{FF2B5EF4-FFF2-40B4-BE49-F238E27FC236}">
                <a16:creationId xmlns:a16="http://schemas.microsoft.com/office/drawing/2014/main" id="{044E1EEE-3DEF-4E9B-A060-25692009A68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H"/>
          </a:p>
        </p:txBody>
      </p:sp>
      <p:sp>
        <p:nvSpPr>
          <p:cNvPr id="6" name="Slide Number Placeholder 5">
            <a:extLst>
              <a:ext uri="{FF2B5EF4-FFF2-40B4-BE49-F238E27FC236}">
                <a16:creationId xmlns:a16="http://schemas.microsoft.com/office/drawing/2014/main" id="{9BBFAD6D-351A-4C1F-936D-8042A3A0338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53FA0E-9C11-4B6D-9D77-F08CD77B5B92}" type="slidenum">
              <a:rPr lang="en-GH" smtClean="0"/>
              <a:t>‹#›</a:t>
            </a:fld>
            <a:endParaRPr lang="en-GH"/>
          </a:p>
        </p:txBody>
      </p:sp>
    </p:spTree>
    <p:extLst>
      <p:ext uri="{BB962C8B-B14F-4D97-AF65-F5344CB8AC3E}">
        <p14:creationId xmlns:p14="http://schemas.microsoft.com/office/powerpoint/2010/main" val="35567749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G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kv"/><Relationship Id="rId1" Type="http://schemas.microsoft.com/office/2007/relationships/media" Target="../media/media1.mkv"/><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www.aboutmyip.com/AboutMyXApp/AsciiChart.jsp" TargetMode="Externa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3">
            <a:extLst>
              <a:ext uri="{FF2B5EF4-FFF2-40B4-BE49-F238E27FC236}">
                <a16:creationId xmlns:a16="http://schemas.microsoft.com/office/drawing/2014/main" id="{888D7931-69D7-4C87-9FE4-AE1B999D210B}"/>
              </a:ext>
            </a:extLst>
          </p:cNvPr>
          <p:cNvSpPr>
            <a:spLocks noGrp="1" noChangeArrowheads="1"/>
          </p:cNvSpPr>
          <p:nvPr>
            <p:ph type="subTitle" idx="1"/>
          </p:nvPr>
        </p:nvSpPr>
        <p:spPr>
          <a:xfrm>
            <a:off x="2087525" y="2057400"/>
            <a:ext cx="8229600" cy="4514850"/>
          </a:xfrm>
        </p:spPr>
        <p:txBody>
          <a:bodyPr/>
          <a:lstStyle/>
          <a:p>
            <a:pPr eaLnBrk="1" hangingPunct="1">
              <a:spcBef>
                <a:spcPct val="0"/>
              </a:spcBef>
            </a:pPr>
            <a:r>
              <a:rPr lang="en-US" altLang="en-US" sz="3600" dirty="0"/>
              <a:t>Assembly Language Programming</a:t>
            </a:r>
          </a:p>
          <a:p>
            <a:pPr eaLnBrk="1" hangingPunct="1">
              <a:lnSpc>
                <a:spcPct val="200000"/>
              </a:lnSpc>
              <a:spcBef>
                <a:spcPct val="50000"/>
              </a:spcBef>
            </a:pPr>
            <a:endParaRPr lang="en-US" altLang="en-US" sz="1000" dirty="0">
              <a:latin typeface="Arial Rounded MT Bold" panose="020F0704030504030204" pitchFamily="34" charset="0"/>
            </a:endParaRPr>
          </a:p>
          <a:p>
            <a:pPr eaLnBrk="1" hangingPunct="1">
              <a:spcBef>
                <a:spcPct val="50000"/>
              </a:spcBef>
            </a:pPr>
            <a:r>
              <a:rPr lang="en-US" altLang="en-US" sz="3600" dirty="0">
                <a:latin typeface="Arial Rounded MT Bold" panose="020F0704030504030204" pitchFamily="34" charset="0"/>
              </a:rPr>
              <a:t>Dr Emmanuel Ahene</a:t>
            </a:r>
          </a:p>
        </p:txBody>
      </p:sp>
      <p:sp>
        <p:nvSpPr>
          <p:cNvPr id="4" name="Rectangle 2">
            <a:extLst>
              <a:ext uri="{FF2B5EF4-FFF2-40B4-BE49-F238E27FC236}">
                <a16:creationId xmlns:a16="http://schemas.microsoft.com/office/drawing/2014/main" id="{B45B5005-C58A-44AC-B617-8A957A2CEEB8}"/>
              </a:ext>
            </a:extLst>
          </p:cNvPr>
          <p:cNvSpPr txBox="1">
            <a:spLocks noChangeArrowheads="1"/>
          </p:cNvSpPr>
          <p:nvPr/>
        </p:nvSpPr>
        <p:spPr>
          <a:xfrm>
            <a:off x="1981200" y="285750"/>
            <a:ext cx="8229600" cy="930348"/>
          </a:xfrm>
          <a:prstGeom prst="rect">
            <a:avLst/>
          </a:prstGeom>
          <a:solidFill>
            <a:schemeClr val="accent1">
              <a:lumMod val="60000"/>
              <a:lumOff val="40000"/>
            </a:schemeClr>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spcBef>
                <a:spcPct val="50000"/>
              </a:spcBef>
            </a:pPr>
            <a:r>
              <a:rPr lang="en-US" altLang="en-US" sz="4400" dirty="0">
                <a:latin typeface="Comic Sans MS" panose="030F0702030302020204" pitchFamily="66" charset="0"/>
                <a:cs typeface="Aharoni" panose="02010803020104030203" pitchFamily="2" charset="-79"/>
              </a:rPr>
              <a:t>Beyond basics –L2 </a:t>
            </a:r>
            <a:endParaRPr lang="en-US" altLang="en-US" sz="2800" dirty="0">
              <a:latin typeface="Comic Sans MS" panose="030F0702030302020204" pitchFamily="66" charset="0"/>
              <a:cs typeface="Aharoni" panose="02010803020104030203" pitchFamily="2" charset="-79"/>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A3E7C2-CE4E-4D88-84C1-BAF8C115DE7D}"/>
              </a:ext>
            </a:extLst>
          </p:cNvPr>
          <p:cNvSpPr>
            <a:spLocks noGrp="1"/>
          </p:cNvSpPr>
          <p:nvPr>
            <p:ph type="title"/>
          </p:nvPr>
        </p:nvSpPr>
        <p:spPr>
          <a:xfrm>
            <a:off x="838200" y="21890"/>
            <a:ext cx="10515600" cy="1325563"/>
          </a:xfrm>
        </p:spPr>
        <p:txBody>
          <a:bodyPr/>
          <a:lstStyle/>
          <a:p>
            <a:endParaRPr lang="en-GH" b="1" dirty="0">
              <a:latin typeface="Comic Sans MS" panose="030F0702030302020204" pitchFamily="66" charset="0"/>
            </a:endParaRPr>
          </a:p>
        </p:txBody>
      </p:sp>
      <p:sp>
        <p:nvSpPr>
          <p:cNvPr id="3" name="Content Placeholder 2">
            <a:extLst>
              <a:ext uri="{FF2B5EF4-FFF2-40B4-BE49-F238E27FC236}">
                <a16:creationId xmlns:a16="http://schemas.microsoft.com/office/drawing/2014/main" id="{F5822870-D96F-4C08-B216-A5717ADB55D5}"/>
              </a:ext>
            </a:extLst>
          </p:cNvPr>
          <p:cNvSpPr>
            <a:spLocks noGrp="1"/>
          </p:cNvSpPr>
          <p:nvPr>
            <p:ph idx="1"/>
          </p:nvPr>
        </p:nvSpPr>
        <p:spPr>
          <a:xfrm>
            <a:off x="838200" y="1347453"/>
            <a:ext cx="10515600" cy="4351338"/>
          </a:xfrm>
        </p:spPr>
        <p:txBody>
          <a:bodyPr>
            <a:normAutofit fontScale="92500"/>
          </a:bodyPr>
          <a:lstStyle/>
          <a:p>
            <a:r>
              <a:rPr lang="en-US" dirty="0">
                <a:latin typeface="Arial" panose="020B0604020202020204" pitchFamily="34" charset="0"/>
                <a:cs typeface="Arial" panose="020B0604020202020204" pitchFamily="34" charset="0"/>
              </a:rPr>
              <a:t>The following table illustrates four simple rules for binary addition: </a:t>
            </a: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Rules (iii) and (iv) shows a carry of a 1-bit into the next left position.</a:t>
            </a:r>
          </a:p>
          <a:p>
            <a:endParaRPr lang="en-GH" dirty="0"/>
          </a:p>
        </p:txBody>
      </p:sp>
      <p:pic>
        <p:nvPicPr>
          <p:cNvPr id="5" name="Picture 4">
            <a:extLst>
              <a:ext uri="{FF2B5EF4-FFF2-40B4-BE49-F238E27FC236}">
                <a16:creationId xmlns:a16="http://schemas.microsoft.com/office/drawing/2014/main" id="{1A4E7153-0D05-47A2-AEEF-7A52EA2AFB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2771" y="1818279"/>
            <a:ext cx="11706447" cy="2833576"/>
          </a:xfrm>
          <a:prstGeom prst="rect">
            <a:avLst/>
          </a:prstGeom>
        </p:spPr>
      </p:pic>
      <p:sp>
        <p:nvSpPr>
          <p:cNvPr id="6" name="Rectangle 2">
            <a:extLst>
              <a:ext uri="{FF2B5EF4-FFF2-40B4-BE49-F238E27FC236}">
                <a16:creationId xmlns:a16="http://schemas.microsoft.com/office/drawing/2014/main" id="{3B70DD90-5D07-415A-BCDB-5A998C522035}"/>
              </a:ext>
            </a:extLst>
          </p:cNvPr>
          <p:cNvSpPr txBox="1">
            <a:spLocks noChangeArrowheads="1"/>
          </p:cNvSpPr>
          <p:nvPr/>
        </p:nvSpPr>
        <p:spPr>
          <a:xfrm>
            <a:off x="1277425" y="181692"/>
            <a:ext cx="8229600" cy="930348"/>
          </a:xfrm>
          <a:prstGeom prst="rect">
            <a:avLst/>
          </a:prstGeom>
          <a:solidFill>
            <a:schemeClr val="accent1">
              <a:lumMod val="60000"/>
              <a:lumOff val="40000"/>
            </a:schemeClr>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spcBef>
                <a:spcPct val="50000"/>
              </a:spcBef>
            </a:pPr>
            <a:r>
              <a:rPr lang="en-US" altLang="en-US" sz="3200" b="1" dirty="0">
                <a:latin typeface="Comic Sans MS" panose="030F0702030302020204" pitchFamily="66" charset="0"/>
                <a:cs typeface="Aharoni" panose="02010803020104030203" pitchFamily="2" charset="-79"/>
              </a:rPr>
              <a:t>BINARY ARITHMETIC</a:t>
            </a:r>
            <a:endParaRPr lang="en-US" altLang="en-US" sz="2800" dirty="0">
              <a:latin typeface="Comic Sans MS" panose="030F0702030302020204" pitchFamily="66" charset="0"/>
              <a:cs typeface="Aharoni" panose="02010803020104030203" pitchFamily="2" charset="-79"/>
            </a:endParaRPr>
          </a:p>
        </p:txBody>
      </p:sp>
    </p:spTree>
    <p:extLst>
      <p:ext uri="{BB962C8B-B14F-4D97-AF65-F5344CB8AC3E}">
        <p14:creationId xmlns:p14="http://schemas.microsoft.com/office/powerpoint/2010/main" val="24414161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37D3BC4-DD01-471B-8956-560E2DD89CA9}"/>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19849"/>
          <a:stretch/>
        </p:blipFill>
        <p:spPr>
          <a:xfrm>
            <a:off x="670892" y="230669"/>
            <a:ext cx="9855342" cy="2124371"/>
          </a:xfrm>
        </p:spPr>
      </p:pic>
      <p:sp>
        <p:nvSpPr>
          <p:cNvPr id="6" name="TextBox 5">
            <a:extLst>
              <a:ext uri="{FF2B5EF4-FFF2-40B4-BE49-F238E27FC236}">
                <a16:creationId xmlns:a16="http://schemas.microsoft.com/office/drawing/2014/main" id="{A0A74236-70C6-4986-9A3E-D1F983E30F35}"/>
              </a:ext>
            </a:extLst>
          </p:cNvPr>
          <p:cNvSpPr txBox="1"/>
          <p:nvPr/>
        </p:nvSpPr>
        <p:spPr>
          <a:xfrm>
            <a:off x="745937" y="2649556"/>
            <a:ext cx="9985921" cy="1200329"/>
          </a:xfrm>
          <a:prstGeom prst="rect">
            <a:avLst/>
          </a:prstGeom>
          <a:noFill/>
        </p:spPr>
        <p:txBody>
          <a:bodyPr wrap="square" rtlCol="0">
            <a:spAutoFit/>
          </a:bodyPr>
          <a:lstStyle/>
          <a:p>
            <a:r>
              <a:rPr lang="en-US" sz="2400" dirty="0">
                <a:latin typeface="Arial" panose="020B0604020202020204" pitchFamily="34" charset="0"/>
                <a:cs typeface="Arial" panose="020B0604020202020204" pitchFamily="34" charset="0"/>
              </a:rPr>
              <a:t>A negative binary value is expressed in </a:t>
            </a:r>
            <a:r>
              <a:rPr lang="en-US" sz="2400" dirty="0">
                <a:solidFill>
                  <a:srgbClr val="FF0000"/>
                </a:solidFill>
                <a:latin typeface="Arial" panose="020B0604020202020204" pitchFamily="34" charset="0"/>
                <a:cs typeface="Arial" panose="020B0604020202020204" pitchFamily="34" charset="0"/>
              </a:rPr>
              <a:t>two's complement notation</a:t>
            </a:r>
            <a:r>
              <a:rPr lang="en-US" sz="2400" dirty="0">
                <a:latin typeface="Arial" panose="020B0604020202020204" pitchFamily="34" charset="0"/>
                <a:cs typeface="Arial" panose="020B0604020202020204" pitchFamily="34" charset="0"/>
              </a:rPr>
              <a:t>. According to this rule, to convert a binary number to its negative value is to </a:t>
            </a:r>
            <a:r>
              <a:rPr lang="en-US" sz="2400" dirty="0">
                <a:solidFill>
                  <a:srgbClr val="FF0000"/>
                </a:solidFill>
                <a:latin typeface="Arial" panose="020B0604020202020204" pitchFamily="34" charset="0"/>
                <a:cs typeface="Arial" panose="020B0604020202020204" pitchFamily="34" charset="0"/>
              </a:rPr>
              <a:t>reverse its bit values and add 1</a:t>
            </a:r>
            <a:endParaRPr lang="en-GH" sz="2400" dirty="0">
              <a:solidFill>
                <a:srgbClr val="FF0000"/>
              </a:solidFill>
              <a:latin typeface="Arial" panose="020B0604020202020204" pitchFamily="34" charset="0"/>
              <a:cs typeface="Arial" panose="020B0604020202020204" pitchFamily="34" charset="0"/>
            </a:endParaRPr>
          </a:p>
        </p:txBody>
      </p:sp>
      <p:pic>
        <p:nvPicPr>
          <p:cNvPr id="8" name="Picture 7">
            <a:extLst>
              <a:ext uri="{FF2B5EF4-FFF2-40B4-BE49-F238E27FC236}">
                <a16:creationId xmlns:a16="http://schemas.microsoft.com/office/drawing/2014/main" id="{FB35F3DC-94C4-4D41-887E-2BEBEA8B9F6C}"/>
              </a:ext>
            </a:extLst>
          </p:cNvPr>
          <p:cNvPicPr>
            <a:picLocks noChangeAspect="1"/>
          </p:cNvPicPr>
          <p:nvPr/>
        </p:nvPicPr>
        <p:blipFill rotWithShape="1">
          <a:blip r:embed="rId3">
            <a:extLst>
              <a:ext uri="{28A0092B-C50C-407E-A947-70E740481C1C}">
                <a14:useLocalDpi xmlns:a14="http://schemas.microsoft.com/office/drawing/2010/main" val="0"/>
              </a:ext>
            </a:extLst>
          </a:blip>
          <a:srcRect r="13510"/>
          <a:stretch/>
        </p:blipFill>
        <p:spPr>
          <a:xfrm>
            <a:off x="661365" y="4315921"/>
            <a:ext cx="10070493" cy="2435753"/>
          </a:xfrm>
          <a:prstGeom prst="rect">
            <a:avLst/>
          </a:prstGeom>
        </p:spPr>
      </p:pic>
    </p:spTree>
    <p:extLst>
      <p:ext uri="{BB962C8B-B14F-4D97-AF65-F5344CB8AC3E}">
        <p14:creationId xmlns:p14="http://schemas.microsoft.com/office/powerpoint/2010/main" val="42356644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C839AD1-DE14-4AA1-9185-A5B5860786C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16600"/>
          <a:stretch/>
        </p:blipFill>
        <p:spPr>
          <a:xfrm>
            <a:off x="523313" y="1688245"/>
            <a:ext cx="10581636" cy="3671856"/>
          </a:xfrm>
        </p:spPr>
      </p:pic>
      <p:sp>
        <p:nvSpPr>
          <p:cNvPr id="6" name="TextBox 5">
            <a:extLst>
              <a:ext uri="{FF2B5EF4-FFF2-40B4-BE49-F238E27FC236}">
                <a16:creationId xmlns:a16="http://schemas.microsoft.com/office/drawing/2014/main" id="{5CD801AD-4F50-4FED-932A-6C76098FB023}"/>
              </a:ext>
            </a:extLst>
          </p:cNvPr>
          <p:cNvSpPr txBox="1"/>
          <p:nvPr/>
        </p:nvSpPr>
        <p:spPr>
          <a:xfrm>
            <a:off x="762825" y="366999"/>
            <a:ext cx="10102613" cy="954107"/>
          </a:xfrm>
          <a:prstGeom prst="rect">
            <a:avLst/>
          </a:prstGeom>
          <a:noFill/>
        </p:spPr>
        <p:txBody>
          <a:bodyPr wrap="square" rtlCol="0">
            <a:spAutoFit/>
          </a:bodyPr>
          <a:lstStyle/>
          <a:p>
            <a:r>
              <a:rPr lang="en-US" sz="2800" dirty="0">
                <a:latin typeface="Arial" panose="020B0604020202020204" pitchFamily="34" charset="0"/>
                <a:cs typeface="Arial" panose="020B0604020202020204" pitchFamily="34" charset="0"/>
              </a:rPr>
              <a:t>To subtract one value from another, convert the number being subtracted to two's complement format and add the numbers. </a:t>
            </a:r>
            <a:endParaRPr lang="en-GH" sz="2800" dirty="0">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840E11B1-8CD3-4F01-994D-AB7169E301A4}"/>
              </a:ext>
            </a:extLst>
          </p:cNvPr>
          <p:cNvSpPr txBox="1"/>
          <p:nvPr/>
        </p:nvSpPr>
        <p:spPr>
          <a:xfrm>
            <a:off x="762825" y="5717899"/>
            <a:ext cx="5134739" cy="523220"/>
          </a:xfrm>
          <a:prstGeom prst="rect">
            <a:avLst/>
          </a:prstGeom>
          <a:noFill/>
        </p:spPr>
        <p:txBody>
          <a:bodyPr wrap="none" rtlCol="0">
            <a:spAutoFit/>
          </a:bodyPr>
          <a:lstStyle/>
          <a:p>
            <a:r>
              <a:rPr lang="en-US" sz="2800" dirty="0">
                <a:latin typeface="Arial" panose="020B0604020202020204" pitchFamily="34" charset="0"/>
                <a:cs typeface="Arial" panose="020B0604020202020204" pitchFamily="34" charset="0"/>
              </a:rPr>
              <a:t>Overflow of the last 1 bit is lost</a:t>
            </a:r>
            <a:r>
              <a:rPr lang="en-US" sz="2400" dirty="0"/>
              <a:t>.</a:t>
            </a:r>
            <a:endParaRPr lang="en-GH" sz="2400" dirty="0"/>
          </a:p>
        </p:txBody>
      </p:sp>
    </p:spTree>
    <p:extLst>
      <p:ext uri="{BB962C8B-B14F-4D97-AF65-F5344CB8AC3E}">
        <p14:creationId xmlns:p14="http://schemas.microsoft.com/office/powerpoint/2010/main" val="12906991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28070A2-200D-46A8-BBE2-E4E5BD0602A5}"/>
              </a:ext>
            </a:extLst>
          </p:cNvPr>
          <p:cNvSpPr>
            <a:spLocks noGrp="1"/>
          </p:cNvSpPr>
          <p:nvPr>
            <p:ph idx="1"/>
          </p:nvPr>
        </p:nvSpPr>
        <p:spPr/>
        <p:txBody>
          <a:bodyPr>
            <a:normAutofit/>
          </a:bodyPr>
          <a:lstStyle/>
          <a:p>
            <a:r>
              <a:rPr lang="en-US" sz="3200" dirty="0"/>
              <a:t>The process through which the processor controls the execution of instructions is referred as the fetch-decode execute cycle, or the execution cycle. It consists of three continuous steps: </a:t>
            </a:r>
          </a:p>
          <a:p>
            <a:r>
              <a:rPr lang="en-US" sz="3200" dirty="0"/>
              <a:t> </a:t>
            </a:r>
            <a:r>
              <a:rPr lang="en-US" sz="3200" dirty="0">
                <a:solidFill>
                  <a:srgbClr val="FF0000"/>
                </a:solidFill>
              </a:rPr>
              <a:t>Fetching the instruction from memory </a:t>
            </a:r>
          </a:p>
          <a:p>
            <a:r>
              <a:rPr lang="en-US" sz="3200" dirty="0"/>
              <a:t> </a:t>
            </a:r>
            <a:r>
              <a:rPr lang="en-US" sz="3200" dirty="0">
                <a:solidFill>
                  <a:srgbClr val="FF0000"/>
                </a:solidFill>
              </a:rPr>
              <a:t>Decoding or identifying the instruction</a:t>
            </a:r>
          </a:p>
          <a:p>
            <a:r>
              <a:rPr lang="en-US" sz="3200" dirty="0"/>
              <a:t> </a:t>
            </a:r>
            <a:r>
              <a:rPr lang="en-US" sz="3200" dirty="0">
                <a:solidFill>
                  <a:srgbClr val="FF0000"/>
                </a:solidFill>
              </a:rPr>
              <a:t>Executing the instruction</a:t>
            </a:r>
            <a:endParaRPr lang="en-GH" sz="3200" dirty="0">
              <a:solidFill>
                <a:srgbClr val="FF0000"/>
              </a:solidFill>
            </a:endParaRPr>
          </a:p>
        </p:txBody>
      </p:sp>
      <p:sp>
        <p:nvSpPr>
          <p:cNvPr id="4" name="Rectangle 2">
            <a:extLst>
              <a:ext uri="{FF2B5EF4-FFF2-40B4-BE49-F238E27FC236}">
                <a16:creationId xmlns:a16="http://schemas.microsoft.com/office/drawing/2014/main" id="{579A9FBF-40AA-4239-850B-399C6770710A}"/>
              </a:ext>
            </a:extLst>
          </p:cNvPr>
          <p:cNvSpPr txBox="1">
            <a:spLocks noChangeArrowheads="1"/>
          </p:cNvSpPr>
          <p:nvPr/>
        </p:nvSpPr>
        <p:spPr>
          <a:xfrm>
            <a:off x="1787787" y="562732"/>
            <a:ext cx="8229600" cy="930348"/>
          </a:xfrm>
          <a:prstGeom prst="rect">
            <a:avLst/>
          </a:prstGeom>
          <a:solidFill>
            <a:schemeClr val="accent1">
              <a:lumMod val="60000"/>
              <a:lumOff val="40000"/>
            </a:schemeClr>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spcBef>
                <a:spcPct val="50000"/>
              </a:spcBef>
            </a:pPr>
            <a:r>
              <a:rPr lang="en-US" sz="4000" b="1" dirty="0">
                <a:latin typeface="Comic Sans MS" panose="030F0702030302020204" pitchFamily="66" charset="0"/>
              </a:rPr>
              <a:t>Addressing Data in Memory </a:t>
            </a:r>
            <a:endParaRPr lang="en-US" altLang="en-US" sz="4800" dirty="0">
              <a:latin typeface="Comic Sans MS" panose="030F0702030302020204" pitchFamily="66" charset="0"/>
              <a:cs typeface="Aharoni" panose="02010803020104030203" pitchFamily="2" charset="-79"/>
            </a:endParaRPr>
          </a:p>
        </p:txBody>
      </p:sp>
    </p:spTree>
    <p:extLst>
      <p:ext uri="{BB962C8B-B14F-4D97-AF65-F5344CB8AC3E}">
        <p14:creationId xmlns:p14="http://schemas.microsoft.com/office/powerpoint/2010/main" val="1157109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4DFB1EF-F427-40DA-B5D3-946DAF1693C5}"/>
              </a:ext>
            </a:extLst>
          </p:cNvPr>
          <p:cNvSpPr>
            <a:spLocks noGrp="1"/>
          </p:cNvSpPr>
          <p:nvPr>
            <p:ph idx="1"/>
          </p:nvPr>
        </p:nvSpPr>
        <p:spPr>
          <a:xfrm>
            <a:off x="611697" y="684722"/>
            <a:ext cx="10515600" cy="5816746"/>
          </a:xfrm>
        </p:spPr>
        <p:txBody>
          <a:bodyPr>
            <a:normAutofit lnSpcReduction="10000"/>
          </a:bodyPr>
          <a:lstStyle/>
          <a:p>
            <a:r>
              <a:rPr lang="en-US" sz="3200" dirty="0">
                <a:latin typeface="Arial" panose="020B0604020202020204" pitchFamily="34" charset="0"/>
                <a:cs typeface="Arial" panose="020B0604020202020204" pitchFamily="34" charset="0"/>
              </a:rPr>
              <a:t>The processor may access one or more bytes of memory at a time. Let us consider a hexadecimal number </a:t>
            </a:r>
            <a:r>
              <a:rPr lang="en-US" sz="3200" dirty="0">
                <a:solidFill>
                  <a:srgbClr val="FF0000"/>
                </a:solidFill>
                <a:latin typeface="Arial" panose="020B0604020202020204" pitchFamily="34" charset="0"/>
                <a:cs typeface="Arial" panose="020B0604020202020204" pitchFamily="34" charset="0"/>
              </a:rPr>
              <a:t>0725H.</a:t>
            </a:r>
            <a:r>
              <a:rPr lang="en-US" sz="3200" dirty="0">
                <a:latin typeface="Arial" panose="020B0604020202020204" pitchFamily="34" charset="0"/>
                <a:cs typeface="Arial" panose="020B0604020202020204" pitchFamily="34" charset="0"/>
              </a:rPr>
              <a:t> </a:t>
            </a:r>
          </a:p>
          <a:p>
            <a:r>
              <a:rPr lang="en-US" sz="3200" dirty="0">
                <a:latin typeface="Arial" panose="020B0604020202020204" pitchFamily="34" charset="0"/>
                <a:cs typeface="Arial" panose="020B0604020202020204" pitchFamily="34" charset="0"/>
              </a:rPr>
              <a:t>This number will require two bytes of memory. </a:t>
            </a:r>
          </a:p>
          <a:p>
            <a:r>
              <a:rPr lang="en-US" sz="3200" dirty="0">
                <a:latin typeface="Arial" panose="020B0604020202020204" pitchFamily="34" charset="0"/>
                <a:cs typeface="Arial" panose="020B0604020202020204" pitchFamily="34" charset="0"/>
              </a:rPr>
              <a:t>The high-order byte or most significant byte is </a:t>
            </a:r>
            <a:r>
              <a:rPr lang="en-US" sz="3200" dirty="0">
                <a:solidFill>
                  <a:srgbClr val="FF0000"/>
                </a:solidFill>
                <a:latin typeface="Arial" panose="020B0604020202020204" pitchFamily="34" charset="0"/>
                <a:cs typeface="Arial" panose="020B0604020202020204" pitchFamily="34" charset="0"/>
              </a:rPr>
              <a:t>07</a:t>
            </a:r>
            <a:r>
              <a:rPr lang="en-US" sz="3200" dirty="0">
                <a:latin typeface="Arial" panose="020B0604020202020204" pitchFamily="34" charset="0"/>
                <a:cs typeface="Arial" panose="020B0604020202020204" pitchFamily="34" charset="0"/>
              </a:rPr>
              <a:t> and the low order byte is </a:t>
            </a:r>
            <a:r>
              <a:rPr lang="en-US" sz="3200" dirty="0">
                <a:solidFill>
                  <a:srgbClr val="FF0000"/>
                </a:solidFill>
                <a:latin typeface="Arial" panose="020B0604020202020204" pitchFamily="34" charset="0"/>
                <a:cs typeface="Arial" panose="020B0604020202020204" pitchFamily="34" charset="0"/>
              </a:rPr>
              <a:t>25</a:t>
            </a:r>
            <a:r>
              <a:rPr lang="en-US" sz="3200" dirty="0">
                <a:latin typeface="Arial" panose="020B0604020202020204" pitchFamily="34" charset="0"/>
                <a:cs typeface="Arial" panose="020B0604020202020204" pitchFamily="34" charset="0"/>
              </a:rPr>
              <a:t>. </a:t>
            </a:r>
          </a:p>
          <a:p>
            <a:r>
              <a:rPr lang="en-US" sz="3200" dirty="0">
                <a:latin typeface="Arial" panose="020B0604020202020204" pitchFamily="34" charset="0"/>
                <a:cs typeface="Arial" panose="020B0604020202020204" pitchFamily="34" charset="0"/>
              </a:rPr>
              <a:t>The processor stores data in reverse-byte sequence i.e., the low-order byte is stored in low memory address and high-order byte in high memory address. </a:t>
            </a:r>
          </a:p>
          <a:p>
            <a:r>
              <a:rPr lang="en-US" sz="3200" dirty="0">
                <a:latin typeface="Arial" panose="020B0604020202020204" pitchFamily="34" charset="0"/>
                <a:cs typeface="Arial" panose="020B0604020202020204" pitchFamily="34" charset="0"/>
              </a:rPr>
              <a:t>So if processor brings the value 0725H from register to memory, it will transfer 25 first to the lower memory address and 07 to the next memory address.</a:t>
            </a:r>
            <a:endParaRPr lang="en-GH" sz="3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211565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B3AEA30C-9491-4BDA-9F86-27E8BC05BD0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5063" y="408841"/>
            <a:ext cx="11252221" cy="3475262"/>
          </a:xfrm>
        </p:spPr>
      </p:pic>
      <p:sp>
        <p:nvSpPr>
          <p:cNvPr id="6" name="TextBox 5">
            <a:extLst>
              <a:ext uri="{FF2B5EF4-FFF2-40B4-BE49-F238E27FC236}">
                <a16:creationId xmlns:a16="http://schemas.microsoft.com/office/drawing/2014/main" id="{ED01453E-3DD2-480C-B7D5-68E9EDFC53BD}"/>
              </a:ext>
            </a:extLst>
          </p:cNvPr>
          <p:cNvSpPr txBox="1"/>
          <p:nvPr/>
        </p:nvSpPr>
        <p:spPr>
          <a:xfrm>
            <a:off x="1904301" y="3884103"/>
            <a:ext cx="3041410" cy="523220"/>
          </a:xfrm>
          <a:prstGeom prst="rect">
            <a:avLst/>
          </a:prstGeom>
          <a:noFill/>
        </p:spPr>
        <p:txBody>
          <a:bodyPr wrap="none" rtlCol="0">
            <a:spAutoFit/>
          </a:bodyPr>
          <a:lstStyle/>
          <a:p>
            <a:r>
              <a:rPr lang="en-US" sz="2800" dirty="0"/>
              <a:t>x: memory address </a:t>
            </a:r>
            <a:endParaRPr lang="en-GH" sz="2800" dirty="0"/>
          </a:p>
        </p:txBody>
      </p:sp>
    </p:spTree>
    <p:extLst>
      <p:ext uri="{BB962C8B-B14F-4D97-AF65-F5344CB8AC3E}">
        <p14:creationId xmlns:p14="http://schemas.microsoft.com/office/powerpoint/2010/main" val="3946654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42CB82B-044E-4D19-88A5-F9418DBE6FE0}"/>
              </a:ext>
            </a:extLst>
          </p:cNvPr>
          <p:cNvSpPr>
            <a:spLocks noGrp="1"/>
          </p:cNvSpPr>
          <p:nvPr>
            <p:ph idx="1"/>
          </p:nvPr>
        </p:nvSpPr>
        <p:spPr>
          <a:xfrm>
            <a:off x="838200" y="827335"/>
            <a:ext cx="10515600" cy="4351338"/>
          </a:xfrm>
        </p:spPr>
        <p:txBody>
          <a:bodyPr>
            <a:normAutofit fontScale="92500" lnSpcReduction="20000"/>
          </a:bodyPr>
          <a:lstStyle/>
          <a:p>
            <a:r>
              <a:rPr lang="en-US" sz="3200" dirty="0">
                <a:latin typeface="Arial" panose="020B0604020202020204" pitchFamily="34" charset="0"/>
                <a:cs typeface="Arial" panose="020B0604020202020204" pitchFamily="34" charset="0"/>
              </a:rPr>
              <a:t>When the processor gets the numeric data from memory to register, it again reverses the bytes. </a:t>
            </a:r>
          </a:p>
          <a:p>
            <a:r>
              <a:rPr lang="en-US" sz="3200" dirty="0">
                <a:latin typeface="Arial" panose="020B0604020202020204" pitchFamily="34" charset="0"/>
                <a:cs typeface="Arial" panose="020B0604020202020204" pitchFamily="34" charset="0"/>
              </a:rPr>
              <a:t>There are two kinds of memory addresses: </a:t>
            </a:r>
          </a:p>
          <a:p>
            <a:r>
              <a:rPr lang="en-US" sz="3200" dirty="0">
                <a:latin typeface="Arial" panose="020B0604020202020204" pitchFamily="34" charset="0"/>
                <a:cs typeface="Arial" panose="020B0604020202020204" pitchFamily="34" charset="0"/>
              </a:rPr>
              <a:t> </a:t>
            </a:r>
            <a:r>
              <a:rPr lang="en-US" sz="3200" dirty="0">
                <a:solidFill>
                  <a:srgbClr val="FF0000"/>
                </a:solidFill>
                <a:latin typeface="Arial" panose="020B0604020202020204" pitchFamily="34" charset="0"/>
                <a:cs typeface="Arial" panose="020B0604020202020204" pitchFamily="34" charset="0"/>
              </a:rPr>
              <a:t>An absolute address </a:t>
            </a:r>
            <a:r>
              <a:rPr lang="en-US" sz="3200" dirty="0">
                <a:latin typeface="Arial" panose="020B0604020202020204" pitchFamily="34" charset="0"/>
                <a:cs typeface="Arial" panose="020B0604020202020204" pitchFamily="34" charset="0"/>
              </a:rPr>
              <a:t>- a direct reference of specific location. </a:t>
            </a:r>
          </a:p>
          <a:p>
            <a:r>
              <a:rPr lang="en-US" sz="3200" dirty="0">
                <a:latin typeface="Arial" panose="020B0604020202020204" pitchFamily="34" charset="0"/>
                <a:cs typeface="Arial" panose="020B0604020202020204" pitchFamily="34" charset="0"/>
              </a:rPr>
              <a:t> </a:t>
            </a:r>
            <a:r>
              <a:rPr lang="en-US" sz="3200" dirty="0">
                <a:solidFill>
                  <a:srgbClr val="FF0000"/>
                </a:solidFill>
                <a:latin typeface="Arial" panose="020B0604020202020204" pitchFamily="34" charset="0"/>
                <a:cs typeface="Arial" panose="020B0604020202020204" pitchFamily="34" charset="0"/>
              </a:rPr>
              <a:t>The segment address </a:t>
            </a:r>
            <a:r>
              <a:rPr lang="en-US" sz="3200" dirty="0">
                <a:latin typeface="Arial" panose="020B0604020202020204" pitchFamily="34" charset="0"/>
                <a:cs typeface="Arial" panose="020B0604020202020204" pitchFamily="34" charset="0"/>
              </a:rPr>
              <a:t>(or offset) - starting address of a memory segment with the offset value</a:t>
            </a:r>
          </a:p>
          <a:p>
            <a:endParaRPr lang="en-US" sz="3200" dirty="0"/>
          </a:p>
          <a:p>
            <a:endParaRPr lang="en-US" sz="3200" dirty="0"/>
          </a:p>
          <a:p>
            <a:r>
              <a:rPr lang="en-GB" sz="2000" b="0" i="0" dirty="0">
                <a:solidFill>
                  <a:srgbClr val="202124"/>
                </a:solidFill>
                <a:effectLst/>
                <a:latin typeface="arial" panose="020B0604020202020204" pitchFamily="34" charset="0"/>
              </a:rPr>
              <a:t>an </a:t>
            </a:r>
            <a:r>
              <a:rPr lang="en-GB" sz="2000" b="1" i="0" dirty="0">
                <a:solidFill>
                  <a:srgbClr val="202124"/>
                </a:solidFill>
                <a:effectLst/>
                <a:latin typeface="arial" panose="020B0604020202020204" pitchFamily="34" charset="0"/>
              </a:rPr>
              <a:t>offset</a:t>
            </a:r>
            <a:r>
              <a:rPr lang="en-GB" sz="2000" b="0" i="0" dirty="0">
                <a:solidFill>
                  <a:srgbClr val="202124"/>
                </a:solidFill>
                <a:effectLst/>
                <a:latin typeface="arial" panose="020B0604020202020204" pitchFamily="34" charset="0"/>
              </a:rPr>
              <a:t> usually denotes the number of address locations added to a base address in order to get to a specific absolute address.</a:t>
            </a:r>
            <a:endParaRPr lang="en-GH" sz="3200" dirty="0"/>
          </a:p>
        </p:txBody>
      </p:sp>
    </p:spTree>
    <p:extLst>
      <p:ext uri="{BB962C8B-B14F-4D97-AF65-F5344CB8AC3E}">
        <p14:creationId xmlns:p14="http://schemas.microsoft.com/office/powerpoint/2010/main" val="16813093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57F1C-D80C-415D-9F33-D4CE16764598}"/>
              </a:ext>
            </a:extLst>
          </p:cNvPr>
          <p:cNvSpPr>
            <a:spLocks noGrp="1"/>
          </p:cNvSpPr>
          <p:nvPr>
            <p:ph type="title"/>
          </p:nvPr>
        </p:nvSpPr>
        <p:spPr>
          <a:xfrm>
            <a:off x="2316126" y="248167"/>
            <a:ext cx="7029893" cy="1325563"/>
          </a:xfrm>
        </p:spPr>
        <p:txBody>
          <a:bodyPr/>
          <a:lstStyle/>
          <a:p>
            <a:r>
              <a:rPr lang="en-US" b="1" dirty="0">
                <a:latin typeface="Comic Sans MS" panose="030F0702030302020204" pitchFamily="66" charset="0"/>
              </a:rPr>
              <a:t>Assembly Basic Syntax</a:t>
            </a:r>
            <a:endParaRPr lang="en-GH" b="1" dirty="0">
              <a:latin typeface="Comic Sans MS" panose="030F0702030302020204" pitchFamily="66" charset="0"/>
            </a:endParaRPr>
          </a:p>
        </p:txBody>
      </p:sp>
      <p:sp>
        <p:nvSpPr>
          <p:cNvPr id="3" name="Content Placeholder 2">
            <a:extLst>
              <a:ext uri="{FF2B5EF4-FFF2-40B4-BE49-F238E27FC236}">
                <a16:creationId xmlns:a16="http://schemas.microsoft.com/office/drawing/2014/main" id="{0875ACA1-1FC9-419D-AAB8-4C8CCA068CFD}"/>
              </a:ext>
            </a:extLst>
          </p:cNvPr>
          <p:cNvSpPr>
            <a:spLocks noGrp="1"/>
          </p:cNvSpPr>
          <p:nvPr>
            <p:ph idx="1"/>
          </p:nvPr>
        </p:nvSpPr>
        <p:spPr>
          <a:xfrm>
            <a:off x="838200" y="1825625"/>
            <a:ext cx="10515600" cy="4868790"/>
          </a:xfrm>
        </p:spPr>
        <p:txBody>
          <a:bodyPr>
            <a:normAutofit/>
          </a:bodyPr>
          <a:lstStyle/>
          <a:p>
            <a:r>
              <a:rPr lang="en-US" sz="3200" dirty="0"/>
              <a:t>An assembly program can be divided into three sections: </a:t>
            </a:r>
          </a:p>
          <a:p>
            <a:r>
              <a:rPr lang="en-US" sz="3200" dirty="0"/>
              <a:t>The </a:t>
            </a:r>
            <a:r>
              <a:rPr lang="en-US" sz="3200" b="1" dirty="0"/>
              <a:t>data</a:t>
            </a:r>
            <a:r>
              <a:rPr lang="en-US" sz="3200" dirty="0"/>
              <a:t> section </a:t>
            </a:r>
          </a:p>
          <a:p>
            <a:r>
              <a:rPr lang="en-US" sz="3200" dirty="0"/>
              <a:t>The </a:t>
            </a:r>
            <a:r>
              <a:rPr lang="en-US" sz="3200" b="1" dirty="0" err="1"/>
              <a:t>bss</a:t>
            </a:r>
            <a:r>
              <a:rPr lang="en-US" sz="3200" dirty="0"/>
              <a:t> section </a:t>
            </a:r>
          </a:p>
          <a:p>
            <a:r>
              <a:rPr lang="en-US" sz="3200" dirty="0"/>
              <a:t>The </a:t>
            </a:r>
            <a:r>
              <a:rPr lang="en-US" sz="3200" b="1" dirty="0"/>
              <a:t>text</a:t>
            </a:r>
            <a:r>
              <a:rPr lang="en-US" sz="3200" dirty="0"/>
              <a:t> section</a:t>
            </a:r>
          </a:p>
          <a:p>
            <a:endParaRPr lang="en-US" sz="3200" dirty="0"/>
          </a:p>
        </p:txBody>
      </p:sp>
    </p:spTree>
    <p:extLst>
      <p:ext uri="{BB962C8B-B14F-4D97-AF65-F5344CB8AC3E}">
        <p14:creationId xmlns:p14="http://schemas.microsoft.com/office/powerpoint/2010/main" val="20504425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98D016-F190-4F7F-915C-47027D83CA4C}"/>
              </a:ext>
            </a:extLst>
          </p:cNvPr>
          <p:cNvSpPr>
            <a:spLocks noGrp="1"/>
          </p:cNvSpPr>
          <p:nvPr>
            <p:ph type="title"/>
          </p:nvPr>
        </p:nvSpPr>
        <p:spPr/>
        <p:txBody>
          <a:bodyPr/>
          <a:lstStyle/>
          <a:p>
            <a:r>
              <a:rPr lang="en-US" b="1" dirty="0"/>
              <a:t>The data Section</a:t>
            </a:r>
            <a:br>
              <a:rPr lang="en-US" b="1" dirty="0"/>
            </a:br>
            <a:endParaRPr lang="en-GH" b="1" dirty="0"/>
          </a:p>
        </p:txBody>
      </p:sp>
      <p:sp>
        <p:nvSpPr>
          <p:cNvPr id="3" name="Content Placeholder 2">
            <a:extLst>
              <a:ext uri="{FF2B5EF4-FFF2-40B4-BE49-F238E27FC236}">
                <a16:creationId xmlns:a16="http://schemas.microsoft.com/office/drawing/2014/main" id="{39E9EB9E-2F38-4117-B0EE-E8E33BFDB163}"/>
              </a:ext>
            </a:extLst>
          </p:cNvPr>
          <p:cNvSpPr>
            <a:spLocks noGrp="1"/>
          </p:cNvSpPr>
          <p:nvPr>
            <p:ph idx="1"/>
          </p:nvPr>
        </p:nvSpPr>
        <p:spPr>
          <a:xfrm>
            <a:off x="720754" y="1154506"/>
            <a:ext cx="10515600" cy="4351338"/>
          </a:xfrm>
        </p:spPr>
        <p:txBody>
          <a:bodyPr/>
          <a:lstStyle/>
          <a:p>
            <a:pPr marL="0" indent="0">
              <a:buNone/>
            </a:pPr>
            <a:r>
              <a:rPr lang="en-US" sz="3200" dirty="0"/>
              <a:t>The data section is used for declaring initialized data or constants. This data does not change at runtime. </a:t>
            </a:r>
          </a:p>
          <a:p>
            <a:pPr marL="0" indent="0">
              <a:buNone/>
            </a:pPr>
            <a:r>
              <a:rPr lang="en-US" sz="3200" dirty="0"/>
              <a:t>You can declare various constant values, file names or buffer size etc. in this section. </a:t>
            </a:r>
          </a:p>
          <a:p>
            <a:pPr marL="0" indent="0">
              <a:buNone/>
            </a:pPr>
            <a:r>
              <a:rPr lang="en-US" sz="3200" dirty="0"/>
              <a:t>The syntax for declaring data section is: </a:t>
            </a:r>
          </a:p>
          <a:p>
            <a:pPr marL="0" indent="0">
              <a:buNone/>
            </a:pPr>
            <a:r>
              <a:rPr lang="en-US" sz="3200" dirty="0"/>
              <a:t>section .</a:t>
            </a:r>
            <a:r>
              <a:rPr lang="en-US" sz="3200" dirty="0" err="1"/>
              <a:t>dat</a:t>
            </a:r>
            <a:endParaRPr lang="en-GH" sz="4400" dirty="0"/>
          </a:p>
          <a:p>
            <a:endParaRPr lang="en-GH" dirty="0"/>
          </a:p>
        </p:txBody>
      </p:sp>
      <p:sp>
        <p:nvSpPr>
          <p:cNvPr id="4" name="Rectangle 3">
            <a:extLst>
              <a:ext uri="{FF2B5EF4-FFF2-40B4-BE49-F238E27FC236}">
                <a16:creationId xmlns:a16="http://schemas.microsoft.com/office/drawing/2014/main" id="{F85AA8CC-1CCF-4940-B91E-2635A4BCA7A4}"/>
              </a:ext>
            </a:extLst>
          </p:cNvPr>
          <p:cNvSpPr/>
          <p:nvPr/>
        </p:nvSpPr>
        <p:spPr>
          <a:xfrm>
            <a:off x="738231" y="3766657"/>
            <a:ext cx="2256639" cy="43622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H">
              <a:noFill/>
            </a:endParaRPr>
          </a:p>
        </p:txBody>
      </p:sp>
    </p:spTree>
    <p:extLst>
      <p:ext uri="{BB962C8B-B14F-4D97-AF65-F5344CB8AC3E}">
        <p14:creationId xmlns:p14="http://schemas.microsoft.com/office/powerpoint/2010/main" val="8942858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6F7AB-F252-4BBA-93FB-D8AB4E742F4C}"/>
              </a:ext>
            </a:extLst>
          </p:cNvPr>
          <p:cNvSpPr>
            <a:spLocks noGrp="1"/>
          </p:cNvSpPr>
          <p:nvPr>
            <p:ph type="title"/>
          </p:nvPr>
        </p:nvSpPr>
        <p:spPr/>
        <p:txBody>
          <a:bodyPr/>
          <a:lstStyle/>
          <a:p>
            <a:r>
              <a:rPr lang="en-US" b="1" dirty="0"/>
              <a:t>The </a:t>
            </a:r>
            <a:r>
              <a:rPr lang="en-US" b="1" dirty="0" err="1"/>
              <a:t>bss</a:t>
            </a:r>
            <a:r>
              <a:rPr lang="en-US" b="1" dirty="0"/>
              <a:t> Section</a:t>
            </a:r>
            <a:endParaRPr lang="en-GH" b="1" dirty="0"/>
          </a:p>
        </p:txBody>
      </p:sp>
      <p:sp>
        <p:nvSpPr>
          <p:cNvPr id="3" name="Content Placeholder 2">
            <a:extLst>
              <a:ext uri="{FF2B5EF4-FFF2-40B4-BE49-F238E27FC236}">
                <a16:creationId xmlns:a16="http://schemas.microsoft.com/office/drawing/2014/main" id="{257641AF-261C-4015-9182-E735B128F91B}"/>
              </a:ext>
            </a:extLst>
          </p:cNvPr>
          <p:cNvSpPr>
            <a:spLocks noGrp="1"/>
          </p:cNvSpPr>
          <p:nvPr>
            <p:ph idx="1"/>
          </p:nvPr>
        </p:nvSpPr>
        <p:spPr/>
        <p:txBody>
          <a:bodyPr/>
          <a:lstStyle/>
          <a:p>
            <a:r>
              <a:rPr lang="en-US" dirty="0"/>
              <a:t>The </a:t>
            </a:r>
            <a:r>
              <a:rPr lang="en-US" dirty="0" err="1"/>
              <a:t>bss</a:t>
            </a:r>
            <a:r>
              <a:rPr lang="en-US" dirty="0"/>
              <a:t> section is used for declaring variables. The syntax for declaring </a:t>
            </a:r>
            <a:r>
              <a:rPr lang="en-US" dirty="0" err="1"/>
              <a:t>bss</a:t>
            </a:r>
            <a:r>
              <a:rPr lang="en-US" dirty="0"/>
              <a:t> section is:</a:t>
            </a:r>
          </a:p>
          <a:p>
            <a:r>
              <a:rPr lang="en-US" dirty="0"/>
              <a:t>section .</a:t>
            </a:r>
            <a:r>
              <a:rPr lang="en-US" dirty="0" err="1"/>
              <a:t>bss</a:t>
            </a:r>
            <a:r>
              <a:rPr lang="en-US" dirty="0"/>
              <a:t> </a:t>
            </a:r>
          </a:p>
        </p:txBody>
      </p:sp>
      <p:sp>
        <p:nvSpPr>
          <p:cNvPr id="4" name="Rectangle 3">
            <a:extLst>
              <a:ext uri="{FF2B5EF4-FFF2-40B4-BE49-F238E27FC236}">
                <a16:creationId xmlns:a16="http://schemas.microsoft.com/office/drawing/2014/main" id="{07020461-33B7-4805-9063-3C562B9B04F4}"/>
              </a:ext>
            </a:extLst>
          </p:cNvPr>
          <p:cNvSpPr/>
          <p:nvPr/>
        </p:nvSpPr>
        <p:spPr>
          <a:xfrm>
            <a:off x="1124125" y="2751589"/>
            <a:ext cx="1895912" cy="36911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H"/>
          </a:p>
        </p:txBody>
      </p:sp>
    </p:spTree>
    <p:extLst>
      <p:ext uri="{BB962C8B-B14F-4D97-AF65-F5344CB8AC3E}">
        <p14:creationId xmlns:p14="http://schemas.microsoft.com/office/powerpoint/2010/main" val="12083883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B756C0A8-EC4D-4907-99E9-C4606686708C}"/>
              </a:ext>
            </a:extLst>
          </p:cNvPr>
          <p:cNvSpPr txBox="1">
            <a:spLocks noChangeArrowheads="1"/>
          </p:cNvSpPr>
          <p:nvPr/>
        </p:nvSpPr>
        <p:spPr>
          <a:xfrm>
            <a:off x="2445487" y="270960"/>
            <a:ext cx="6964327" cy="866724"/>
          </a:xfrm>
          <a:prstGeom prst="rect">
            <a:avLst/>
          </a:prstGeom>
          <a:solidFill>
            <a:schemeClr val="accent1">
              <a:lumMod val="60000"/>
              <a:lumOff val="40000"/>
            </a:schemeClr>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spcBef>
                <a:spcPct val="50000"/>
              </a:spcBef>
            </a:pPr>
            <a:endParaRPr lang="en-US" altLang="en-US" sz="2800" dirty="0">
              <a:latin typeface="Comic Sans MS" panose="030F0702030302020204" pitchFamily="66" charset="0"/>
              <a:cs typeface="Aharoni" panose="02010803020104030203" pitchFamily="2" charset="-79"/>
            </a:endParaRPr>
          </a:p>
        </p:txBody>
      </p:sp>
      <p:sp>
        <p:nvSpPr>
          <p:cNvPr id="2" name="Title 1">
            <a:extLst>
              <a:ext uri="{FF2B5EF4-FFF2-40B4-BE49-F238E27FC236}">
                <a16:creationId xmlns:a16="http://schemas.microsoft.com/office/drawing/2014/main" id="{80496788-2DE4-45A0-8C07-FCB3A49EF441}"/>
              </a:ext>
            </a:extLst>
          </p:cNvPr>
          <p:cNvSpPr>
            <a:spLocks noGrp="1"/>
          </p:cNvSpPr>
          <p:nvPr>
            <p:ph type="title"/>
          </p:nvPr>
        </p:nvSpPr>
        <p:spPr>
          <a:xfrm>
            <a:off x="838200" y="96473"/>
            <a:ext cx="10515600" cy="1325563"/>
          </a:xfrm>
        </p:spPr>
        <p:txBody>
          <a:bodyPr>
            <a:normAutofit/>
          </a:bodyPr>
          <a:lstStyle/>
          <a:p>
            <a:pPr algn="ctr"/>
            <a:r>
              <a:rPr lang="en-US" sz="4800" b="1" dirty="0">
                <a:latin typeface="Comic Sans MS" panose="030F0702030302020204" pitchFamily="66" charset="0"/>
              </a:rPr>
              <a:t>PARITY</a:t>
            </a:r>
            <a:endParaRPr lang="en-GH" sz="4800" b="1" dirty="0">
              <a:latin typeface="Comic Sans MS" panose="030F0702030302020204" pitchFamily="66" charset="0"/>
            </a:endParaRPr>
          </a:p>
        </p:txBody>
      </p:sp>
      <p:sp>
        <p:nvSpPr>
          <p:cNvPr id="3" name="Content Placeholder 2">
            <a:extLst>
              <a:ext uri="{FF2B5EF4-FFF2-40B4-BE49-F238E27FC236}">
                <a16:creationId xmlns:a16="http://schemas.microsoft.com/office/drawing/2014/main" id="{D2D23753-54CF-4D0E-A5B3-3B22FE5B8C6F}"/>
              </a:ext>
            </a:extLst>
          </p:cNvPr>
          <p:cNvSpPr>
            <a:spLocks noGrp="1"/>
          </p:cNvSpPr>
          <p:nvPr>
            <p:ph idx="1"/>
          </p:nvPr>
        </p:nvSpPr>
        <p:spPr>
          <a:xfrm>
            <a:off x="838200" y="1375794"/>
            <a:ext cx="10515600" cy="5385733"/>
          </a:xfrm>
        </p:spPr>
        <p:txBody>
          <a:bodyPr>
            <a:normAutofit/>
          </a:bodyPr>
          <a:lstStyle/>
          <a:p>
            <a:pPr marL="0" indent="0">
              <a:buNone/>
            </a:pPr>
            <a:endParaRPr lang="en-US" sz="3200" dirty="0">
              <a:latin typeface="Arial" panose="020B0604020202020204" pitchFamily="34" charset="0"/>
              <a:cs typeface="Arial" panose="020B0604020202020204" pitchFamily="34" charset="0"/>
            </a:endParaRPr>
          </a:p>
          <a:p>
            <a:r>
              <a:rPr lang="en-US" sz="3200" dirty="0">
                <a:latin typeface="Arial" panose="020B0604020202020204" pitchFamily="34" charset="0"/>
                <a:cs typeface="Arial" panose="020B0604020202020204" pitchFamily="34" charset="0"/>
              </a:rPr>
              <a:t>The fundamental unit of computer storage is a bit; it could be on (1) or off (0). A group of eight bits makes a byte. Seven bits are used for data and the last one is used for parity. According to the rule of parity, number of bits </a:t>
            </a:r>
            <a:r>
              <a:rPr lang="en-US" sz="3200" dirty="0">
                <a:solidFill>
                  <a:srgbClr val="FF0000"/>
                </a:solidFill>
                <a:latin typeface="Arial" panose="020B0604020202020204" pitchFamily="34" charset="0"/>
                <a:cs typeface="Arial" panose="020B0604020202020204" pitchFamily="34" charset="0"/>
              </a:rPr>
              <a:t>that are on (1) in each byte </a:t>
            </a:r>
            <a:r>
              <a:rPr lang="en-US" sz="3200" dirty="0">
                <a:latin typeface="Arial" panose="020B0604020202020204" pitchFamily="34" charset="0"/>
                <a:cs typeface="Arial" panose="020B0604020202020204" pitchFamily="34" charset="0"/>
              </a:rPr>
              <a:t>should always </a:t>
            </a:r>
            <a:r>
              <a:rPr lang="en-US" sz="3200" dirty="0">
                <a:solidFill>
                  <a:srgbClr val="FF0000"/>
                </a:solidFill>
                <a:latin typeface="Arial" panose="020B0604020202020204" pitchFamily="34" charset="0"/>
                <a:cs typeface="Arial" panose="020B0604020202020204" pitchFamily="34" charset="0"/>
              </a:rPr>
              <a:t>be odd</a:t>
            </a:r>
            <a:endParaRPr lang="en-GH" sz="4400"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387913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814A4-BEE0-4EEB-BE32-4FD9AF2F7200}"/>
              </a:ext>
            </a:extLst>
          </p:cNvPr>
          <p:cNvSpPr>
            <a:spLocks noGrp="1"/>
          </p:cNvSpPr>
          <p:nvPr>
            <p:ph type="title"/>
          </p:nvPr>
        </p:nvSpPr>
        <p:spPr/>
        <p:txBody>
          <a:bodyPr/>
          <a:lstStyle/>
          <a:p>
            <a:r>
              <a:rPr lang="en-US" b="1" dirty="0"/>
              <a:t>The text section</a:t>
            </a:r>
            <a:endParaRPr lang="en-GH" b="1" dirty="0"/>
          </a:p>
        </p:txBody>
      </p:sp>
      <p:sp>
        <p:nvSpPr>
          <p:cNvPr id="3" name="Content Placeholder 2">
            <a:extLst>
              <a:ext uri="{FF2B5EF4-FFF2-40B4-BE49-F238E27FC236}">
                <a16:creationId xmlns:a16="http://schemas.microsoft.com/office/drawing/2014/main" id="{3AE3ECB6-E82D-4735-9352-6A5D21F32FDB}"/>
              </a:ext>
            </a:extLst>
          </p:cNvPr>
          <p:cNvSpPr>
            <a:spLocks noGrp="1"/>
          </p:cNvSpPr>
          <p:nvPr>
            <p:ph idx="1"/>
          </p:nvPr>
        </p:nvSpPr>
        <p:spPr/>
        <p:txBody>
          <a:bodyPr>
            <a:normAutofit/>
          </a:bodyPr>
          <a:lstStyle/>
          <a:p>
            <a:r>
              <a:rPr lang="en-US" sz="3200" dirty="0"/>
              <a:t>The text section is used for keeping the actual code. </a:t>
            </a:r>
          </a:p>
          <a:p>
            <a:r>
              <a:rPr lang="en-US" sz="3200" dirty="0"/>
              <a:t>This section must begin with the declaration global main, which tells the kernel where the program execution begins. </a:t>
            </a:r>
          </a:p>
          <a:p>
            <a:r>
              <a:rPr lang="en-US" sz="3200" dirty="0"/>
              <a:t>The syntax for declaring text section is:</a:t>
            </a:r>
          </a:p>
          <a:p>
            <a:pPr marL="0" indent="0">
              <a:buNone/>
            </a:pPr>
            <a:endParaRPr lang="en-US" dirty="0"/>
          </a:p>
          <a:p>
            <a:pPr marL="0" indent="0">
              <a:buNone/>
            </a:pPr>
            <a:r>
              <a:rPr lang="en-US" dirty="0"/>
              <a:t>section .text </a:t>
            </a:r>
          </a:p>
          <a:p>
            <a:pPr marL="0" indent="0">
              <a:buNone/>
            </a:pPr>
            <a:r>
              <a:rPr lang="en-US" sz="2000" dirty="0"/>
              <a:t>      global main</a:t>
            </a:r>
          </a:p>
          <a:p>
            <a:pPr marL="0" indent="0">
              <a:buNone/>
            </a:pPr>
            <a:r>
              <a:rPr lang="en-US" sz="2000" dirty="0"/>
              <a:t>main: </a:t>
            </a:r>
            <a:endParaRPr lang="en-GH" sz="3600" dirty="0"/>
          </a:p>
        </p:txBody>
      </p:sp>
      <p:sp>
        <p:nvSpPr>
          <p:cNvPr id="4" name="Rectangle 3">
            <a:extLst>
              <a:ext uri="{FF2B5EF4-FFF2-40B4-BE49-F238E27FC236}">
                <a16:creationId xmlns:a16="http://schemas.microsoft.com/office/drawing/2014/main" id="{A9FA7143-9057-48F4-9D1C-B4719B725749}"/>
              </a:ext>
            </a:extLst>
          </p:cNvPr>
          <p:cNvSpPr/>
          <p:nvPr/>
        </p:nvSpPr>
        <p:spPr>
          <a:xfrm>
            <a:off x="838200" y="4233221"/>
            <a:ext cx="3059934" cy="157215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H"/>
          </a:p>
        </p:txBody>
      </p:sp>
    </p:spTree>
    <p:extLst>
      <p:ext uri="{BB962C8B-B14F-4D97-AF65-F5344CB8AC3E}">
        <p14:creationId xmlns:p14="http://schemas.microsoft.com/office/powerpoint/2010/main" val="22538712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930B1-0A2E-4877-926B-E0A3AF14A86B}"/>
              </a:ext>
            </a:extLst>
          </p:cNvPr>
          <p:cNvSpPr>
            <a:spLocks noGrp="1"/>
          </p:cNvSpPr>
          <p:nvPr>
            <p:ph type="title"/>
          </p:nvPr>
        </p:nvSpPr>
        <p:spPr/>
        <p:txBody>
          <a:bodyPr/>
          <a:lstStyle/>
          <a:p>
            <a:r>
              <a:rPr lang="en-US" b="1" dirty="0"/>
              <a:t>Comments</a:t>
            </a:r>
            <a:endParaRPr lang="en-GH" b="1" dirty="0"/>
          </a:p>
        </p:txBody>
      </p:sp>
      <p:sp>
        <p:nvSpPr>
          <p:cNvPr id="3" name="Content Placeholder 2">
            <a:extLst>
              <a:ext uri="{FF2B5EF4-FFF2-40B4-BE49-F238E27FC236}">
                <a16:creationId xmlns:a16="http://schemas.microsoft.com/office/drawing/2014/main" id="{78FBBEDD-E9F6-46CB-B46F-4BD5FA1DCE59}"/>
              </a:ext>
            </a:extLst>
          </p:cNvPr>
          <p:cNvSpPr>
            <a:spLocks noGrp="1"/>
          </p:cNvSpPr>
          <p:nvPr>
            <p:ph idx="1"/>
          </p:nvPr>
        </p:nvSpPr>
        <p:spPr/>
        <p:txBody>
          <a:bodyPr>
            <a:normAutofit/>
          </a:bodyPr>
          <a:lstStyle/>
          <a:p>
            <a:r>
              <a:rPr lang="en-US" sz="3200" dirty="0"/>
              <a:t>Assembly language comment begins with a semicolon (;). It may contain any printable character including blank. It can appear on a line by itself, like:</a:t>
            </a:r>
          </a:p>
          <a:p>
            <a:endParaRPr lang="en-US" sz="3200" dirty="0"/>
          </a:p>
          <a:p>
            <a:r>
              <a:rPr lang="en-US" sz="2000" dirty="0"/>
              <a:t>; This program displays a message on screen</a:t>
            </a:r>
          </a:p>
          <a:p>
            <a:endParaRPr lang="en-US" sz="2000" dirty="0"/>
          </a:p>
          <a:p>
            <a:r>
              <a:rPr lang="en-US" sz="2400" dirty="0"/>
              <a:t>or, on the same line along with an instruction, like:</a:t>
            </a:r>
          </a:p>
          <a:p>
            <a:r>
              <a:rPr lang="en-US" sz="2400" dirty="0"/>
              <a:t>add </a:t>
            </a:r>
            <a:r>
              <a:rPr lang="en-US" sz="2400" dirty="0" err="1"/>
              <a:t>eax</a:t>
            </a:r>
            <a:r>
              <a:rPr lang="en-US" sz="2400" dirty="0"/>
              <a:t> ,</a:t>
            </a:r>
            <a:r>
              <a:rPr lang="en-US" sz="2400" dirty="0" err="1"/>
              <a:t>ebx</a:t>
            </a:r>
            <a:r>
              <a:rPr lang="en-US" sz="2400" dirty="0"/>
              <a:t> ; adds </a:t>
            </a:r>
            <a:r>
              <a:rPr lang="en-US" sz="2400" dirty="0" err="1"/>
              <a:t>ebx</a:t>
            </a:r>
            <a:r>
              <a:rPr lang="en-US" sz="2400" dirty="0"/>
              <a:t> to </a:t>
            </a:r>
            <a:r>
              <a:rPr lang="en-US" sz="2400" dirty="0" err="1"/>
              <a:t>eax</a:t>
            </a:r>
            <a:endParaRPr lang="en-GH" sz="3600" dirty="0"/>
          </a:p>
        </p:txBody>
      </p:sp>
      <p:sp>
        <p:nvSpPr>
          <p:cNvPr id="4" name="Rectangle 3">
            <a:extLst>
              <a:ext uri="{FF2B5EF4-FFF2-40B4-BE49-F238E27FC236}">
                <a16:creationId xmlns:a16="http://schemas.microsoft.com/office/drawing/2014/main" id="{2B68B8E2-4545-49FF-9846-3663EA30E775}"/>
              </a:ext>
            </a:extLst>
          </p:cNvPr>
          <p:cNvSpPr/>
          <p:nvPr/>
        </p:nvSpPr>
        <p:spPr>
          <a:xfrm>
            <a:off x="1073791" y="3884103"/>
            <a:ext cx="4823670" cy="31878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H"/>
          </a:p>
        </p:txBody>
      </p:sp>
      <p:sp>
        <p:nvSpPr>
          <p:cNvPr id="5" name="Rectangle 4">
            <a:extLst>
              <a:ext uri="{FF2B5EF4-FFF2-40B4-BE49-F238E27FC236}">
                <a16:creationId xmlns:a16="http://schemas.microsoft.com/office/drawing/2014/main" id="{B28B50DD-8D35-4C4F-9E1C-6956A12873CA}"/>
              </a:ext>
            </a:extLst>
          </p:cNvPr>
          <p:cNvSpPr/>
          <p:nvPr/>
        </p:nvSpPr>
        <p:spPr>
          <a:xfrm>
            <a:off x="1132514" y="5134063"/>
            <a:ext cx="3858936" cy="31878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H"/>
          </a:p>
        </p:txBody>
      </p:sp>
    </p:spTree>
    <p:extLst>
      <p:ext uri="{BB962C8B-B14F-4D97-AF65-F5344CB8AC3E}">
        <p14:creationId xmlns:p14="http://schemas.microsoft.com/office/powerpoint/2010/main" val="22474285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38113C-7CFA-4117-AD09-7CCF8946AEFD}"/>
              </a:ext>
            </a:extLst>
          </p:cNvPr>
          <p:cNvSpPr>
            <a:spLocks noGrp="1"/>
          </p:cNvSpPr>
          <p:nvPr>
            <p:ph type="title"/>
          </p:nvPr>
        </p:nvSpPr>
        <p:spPr/>
        <p:txBody>
          <a:bodyPr/>
          <a:lstStyle/>
          <a:p>
            <a:r>
              <a:rPr lang="en-US" b="1" dirty="0"/>
              <a:t>Assembly Language Statements </a:t>
            </a:r>
            <a:endParaRPr lang="en-GH" b="1" dirty="0"/>
          </a:p>
        </p:txBody>
      </p:sp>
      <p:sp>
        <p:nvSpPr>
          <p:cNvPr id="3" name="Content Placeholder 2">
            <a:extLst>
              <a:ext uri="{FF2B5EF4-FFF2-40B4-BE49-F238E27FC236}">
                <a16:creationId xmlns:a16="http://schemas.microsoft.com/office/drawing/2014/main" id="{7E08A517-DF10-4F3B-83A2-491C2E5472BD}"/>
              </a:ext>
            </a:extLst>
          </p:cNvPr>
          <p:cNvSpPr>
            <a:spLocks noGrp="1"/>
          </p:cNvSpPr>
          <p:nvPr>
            <p:ph idx="1"/>
          </p:nvPr>
        </p:nvSpPr>
        <p:spPr/>
        <p:txBody>
          <a:bodyPr>
            <a:normAutofit/>
          </a:bodyPr>
          <a:lstStyle/>
          <a:p>
            <a:r>
              <a:rPr lang="en-US" sz="3200" dirty="0"/>
              <a:t>Assembly language programs consist of three types of statements: </a:t>
            </a:r>
          </a:p>
          <a:p>
            <a:r>
              <a:rPr lang="en-US" sz="3200" dirty="0"/>
              <a:t>Executable instructions or instructions </a:t>
            </a:r>
          </a:p>
          <a:p>
            <a:r>
              <a:rPr lang="en-US" sz="3200" dirty="0"/>
              <a:t>Assembler directives or pseudo-ops</a:t>
            </a:r>
          </a:p>
          <a:p>
            <a:r>
              <a:rPr lang="en-US" sz="3200" dirty="0"/>
              <a:t>Macros</a:t>
            </a:r>
            <a:endParaRPr lang="en-GH" sz="3200" dirty="0"/>
          </a:p>
        </p:txBody>
      </p:sp>
    </p:spTree>
    <p:extLst>
      <p:ext uri="{BB962C8B-B14F-4D97-AF65-F5344CB8AC3E}">
        <p14:creationId xmlns:p14="http://schemas.microsoft.com/office/powerpoint/2010/main" val="26583440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58F31F8-7D48-43F7-BA7E-E7A47AC6641A}"/>
              </a:ext>
            </a:extLst>
          </p:cNvPr>
          <p:cNvSpPr>
            <a:spLocks noGrp="1"/>
          </p:cNvSpPr>
          <p:nvPr>
            <p:ph idx="1"/>
          </p:nvPr>
        </p:nvSpPr>
        <p:spPr>
          <a:xfrm>
            <a:off x="544585" y="466609"/>
            <a:ext cx="10515600" cy="4351338"/>
          </a:xfrm>
        </p:spPr>
        <p:txBody>
          <a:bodyPr/>
          <a:lstStyle/>
          <a:p>
            <a:r>
              <a:rPr lang="en-US" dirty="0"/>
              <a:t>The </a:t>
            </a:r>
            <a:r>
              <a:rPr lang="en-US" b="1" dirty="0"/>
              <a:t>executable instructions </a:t>
            </a:r>
            <a:r>
              <a:rPr lang="en-US" dirty="0"/>
              <a:t>or simply </a:t>
            </a:r>
            <a:r>
              <a:rPr lang="en-US" b="1" dirty="0"/>
              <a:t>instructions</a:t>
            </a:r>
            <a:r>
              <a:rPr lang="en-US" dirty="0"/>
              <a:t> tell the processor what to do. </a:t>
            </a:r>
          </a:p>
          <a:p>
            <a:r>
              <a:rPr lang="en-US" dirty="0"/>
              <a:t>Each instruction consists of an </a:t>
            </a:r>
            <a:r>
              <a:rPr lang="en-US" b="1" dirty="0"/>
              <a:t>operation code </a:t>
            </a:r>
            <a:r>
              <a:rPr lang="en-US" dirty="0"/>
              <a:t>(opcode). Each executable instruction generates one machine language instruction.</a:t>
            </a:r>
          </a:p>
          <a:p>
            <a:r>
              <a:rPr lang="en-US" dirty="0"/>
              <a:t> The </a:t>
            </a:r>
            <a:r>
              <a:rPr lang="en-US" b="1" dirty="0"/>
              <a:t>assembler</a:t>
            </a:r>
            <a:r>
              <a:rPr lang="en-US" dirty="0"/>
              <a:t> </a:t>
            </a:r>
            <a:r>
              <a:rPr lang="en-US" b="1" dirty="0"/>
              <a:t>directives</a:t>
            </a:r>
            <a:r>
              <a:rPr lang="en-US" dirty="0"/>
              <a:t> or </a:t>
            </a:r>
            <a:r>
              <a:rPr lang="en-US" b="1" dirty="0"/>
              <a:t>pseudo-ops</a:t>
            </a:r>
            <a:r>
              <a:rPr lang="en-US" dirty="0"/>
              <a:t> tell the assembler about the various aspects of the assembly process. These are non-executable and do not generate machine language instructions. </a:t>
            </a:r>
          </a:p>
          <a:p>
            <a:r>
              <a:rPr lang="en-US" b="1" dirty="0"/>
              <a:t>Macros</a:t>
            </a:r>
            <a:r>
              <a:rPr lang="en-US" dirty="0"/>
              <a:t> are basically a text substitution mechanism. </a:t>
            </a:r>
            <a:endParaRPr lang="en-GH" dirty="0"/>
          </a:p>
        </p:txBody>
      </p:sp>
    </p:spTree>
    <p:extLst>
      <p:ext uri="{BB962C8B-B14F-4D97-AF65-F5344CB8AC3E}">
        <p14:creationId xmlns:p14="http://schemas.microsoft.com/office/powerpoint/2010/main" val="41592190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176DE-2644-4C67-BDCD-ED0CBEAC0BE6}"/>
              </a:ext>
            </a:extLst>
          </p:cNvPr>
          <p:cNvSpPr>
            <a:spLocks noGrp="1"/>
          </p:cNvSpPr>
          <p:nvPr>
            <p:ph type="title"/>
          </p:nvPr>
        </p:nvSpPr>
        <p:spPr/>
        <p:txBody>
          <a:bodyPr/>
          <a:lstStyle/>
          <a:p>
            <a:r>
              <a:rPr lang="en-US" b="1" dirty="0"/>
              <a:t>Syntax of Assembly Language Statements</a:t>
            </a:r>
            <a:endParaRPr lang="en-GH" b="1" dirty="0"/>
          </a:p>
        </p:txBody>
      </p:sp>
      <p:sp>
        <p:nvSpPr>
          <p:cNvPr id="3" name="Content Placeholder 2">
            <a:extLst>
              <a:ext uri="{FF2B5EF4-FFF2-40B4-BE49-F238E27FC236}">
                <a16:creationId xmlns:a16="http://schemas.microsoft.com/office/drawing/2014/main" id="{04357533-A684-4BE7-A7C7-3CA8D68EFC88}"/>
              </a:ext>
            </a:extLst>
          </p:cNvPr>
          <p:cNvSpPr>
            <a:spLocks noGrp="1"/>
          </p:cNvSpPr>
          <p:nvPr>
            <p:ph idx="1"/>
          </p:nvPr>
        </p:nvSpPr>
        <p:spPr/>
        <p:txBody>
          <a:bodyPr/>
          <a:lstStyle/>
          <a:p>
            <a:r>
              <a:rPr lang="en-US" dirty="0"/>
              <a:t>Assembly language statements are entered one statement per line. Each statement follows the following format:</a:t>
            </a:r>
          </a:p>
          <a:p>
            <a:endParaRPr lang="en-US" dirty="0"/>
          </a:p>
          <a:p>
            <a:r>
              <a:rPr lang="en-US" dirty="0"/>
              <a:t>[label] mnemonic [operands] [;comment]</a:t>
            </a:r>
          </a:p>
          <a:p>
            <a:endParaRPr lang="en-US" dirty="0"/>
          </a:p>
          <a:p>
            <a:r>
              <a:rPr lang="en-US" dirty="0"/>
              <a:t>The fields in the square brackets are optional. A basic instruction has two parts, the first one is the name of the instruction (or the mnemonic) which is to be executed, and the second are the operands or the parameters of the command.</a:t>
            </a:r>
            <a:endParaRPr lang="en-GH" dirty="0"/>
          </a:p>
        </p:txBody>
      </p:sp>
      <p:sp>
        <p:nvSpPr>
          <p:cNvPr id="4" name="Rectangle 3">
            <a:extLst>
              <a:ext uri="{FF2B5EF4-FFF2-40B4-BE49-F238E27FC236}">
                <a16:creationId xmlns:a16="http://schemas.microsoft.com/office/drawing/2014/main" id="{D394294C-1C58-4FB2-898F-629E969E61BA}"/>
              </a:ext>
            </a:extLst>
          </p:cNvPr>
          <p:cNvSpPr/>
          <p:nvPr/>
        </p:nvSpPr>
        <p:spPr>
          <a:xfrm>
            <a:off x="1107347" y="3173136"/>
            <a:ext cx="6107185" cy="5117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H"/>
          </a:p>
        </p:txBody>
      </p:sp>
    </p:spTree>
    <p:extLst>
      <p:ext uri="{BB962C8B-B14F-4D97-AF65-F5344CB8AC3E}">
        <p14:creationId xmlns:p14="http://schemas.microsoft.com/office/powerpoint/2010/main" val="3413924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B33071-E161-4C7C-B810-46A8E78D3A78}"/>
              </a:ext>
            </a:extLst>
          </p:cNvPr>
          <p:cNvSpPr>
            <a:spLocks noGrp="1"/>
          </p:cNvSpPr>
          <p:nvPr>
            <p:ph type="title"/>
          </p:nvPr>
        </p:nvSpPr>
        <p:spPr/>
        <p:txBody>
          <a:bodyPr/>
          <a:lstStyle/>
          <a:p>
            <a:endParaRPr lang="en-GH"/>
          </a:p>
        </p:txBody>
      </p:sp>
      <p:sp>
        <p:nvSpPr>
          <p:cNvPr id="3" name="Content Placeholder 2">
            <a:extLst>
              <a:ext uri="{FF2B5EF4-FFF2-40B4-BE49-F238E27FC236}">
                <a16:creationId xmlns:a16="http://schemas.microsoft.com/office/drawing/2014/main" id="{42E74E74-ADA4-4749-AFBE-C5A3F0C0A1F9}"/>
              </a:ext>
            </a:extLst>
          </p:cNvPr>
          <p:cNvSpPr>
            <a:spLocks noGrp="1"/>
          </p:cNvSpPr>
          <p:nvPr>
            <p:ph idx="1"/>
          </p:nvPr>
        </p:nvSpPr>
        <p:spPr/>
        <p:txBody>
          <a:bodyPr/>
          <a:lstStyle/>
          <a:p>
            <a:r>
              <a:rPr lang="en-US" dirty="0"/>
              <a:t>Following are some examples of typical assembly language statements:</a:t>
            </a:r>
            <a:endParaRPr lang="en-GH" dirty="0"/>
          </a:p>
        </p:txBody>
      </p:sp>
      <p:pic>
        <p:nvPicPr>
          <p:cNvPr id="5" name="Picture 4">
            <a:extLst>
              <a:ext uri="{FF2B5EF4-FFF2-40B4-BE49-F238E27FC236}">
                <a16:creationId xmlns:a16="http://schemas.microsoft.com/office/drawing/2014/main" id="{49D4D59C-A01E-4151-9F71-FD78C4500B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950" y="2729529"/>
            <a:ext cx="10390850" cy="2369220"/>
          </a:xfrm>
          <a:prstGeom prst="rect">
            <a:avLst/>
          </a:prstGeom>
        </p:spPr>
      </p:pic>
    </p:spTree>
    <p:extLst>
      <p:ext uri="{BB962C8B-B14F-4D97-AF65-F5344CB8AC3E}">
        <p14:creationId xmlns:p14="http://schemas.microsoft.com/office/powerpoint/2010/main" val="5602025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C5746-29A5-4D24-8F28-D9FA0BBCF702}"/>
              </a:ext>
            </a:extLst>
          </p:cNvPr>
          <p:cNvSpPr>
            <a:spLocks noGrp="1"/>
          </p:cNvSpPr>
          <p:nvPr>
            <p:ph type="title"/>
          </p:nvPr>
        </p:nvSpPr>
        <p:spPr/>
        <p:txBody>
          <a:bodyPr/>
          <a:lstStyle/>
          <a:p>
            <a:r>
              <a:rPr lang="en-US" b="1" dirty="0"/>
              <a:t>The Hello World Program in Assembly</a:t>
            </a:r>
            <a:endParaRPr lang="en-GH" b="1" dirty="0"/>
          </a:p>
        </p:txBody>
      </p:sp>
      <p:sp>
        <p:nvSpPr>
          <p:cNvPr id="3" name="Content Placeholder 2">
            <a:extLst>
              <a:ext uri="{FF2B5EF4-FFF2-40B4-BE49-F238E27FC236}">
                <a16:creationId xmlns:a16="http://schemas.microsoft.com/office/drawing/2014/main" id="{964EC752-C8F3-4A5C-BA4F-661011A8055F}"/>
              </a:ext>
            </a:extLst>
          </p:cNvPr>
          <p:cNvSpPr>
            <a:spLocks noGrp="1"/>
          </p:cNvSpPr>
          <p:nvPr>
            <p:ph idx="1"/>
          </p:nvPr>
        </p:nvSpPr>
        <p:spPr/>
        <p:txBody>
          <a:bodyPr/>
          <a:lstStyle/>
          <a:p>
            <a:r>
              <a:rPr lang="en-US" dirty="0"/>
              <a:t>The following assembly language code displays the string 'Hello World' on the screen:</a:t>
            </a:r>
          </a:p>
          <a:p>
            <a:endParaRPr lang="en-GH" dirty="0"/>
          </a:p>
        </p:txBody>
      </p:sp>
      <p:pic>
        <p:nvPicPr>
          <p:cNvPr id="5" name="Picture 4">
            <a:extLst>
              <a:ext uri="{FF2B5EF4-FFF2-40B4-BE49-F238E27FC236}">
                <a16:creationId xmlns:a16="http://schemas.microsoft.com/office/drawing/2014/main" id="{C3C1711A-63D9-4949-95BB-62472275EE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858995"/>
            <a:ext cx="9743463" cy="2060800"/>
          </a:xfrm>
          <a:prstGeom prst="rect">
            <a:avLst/>
          </a:prstGeom>
        </p:spPr>
      </p:pic>
    </p:spTree>
    <p:extLst>
      <p:ext uri="{BB962C8B-B14F-4D97-AF65-F5344CB8AC3E}">
        <p14:creationId xmlns:p14="http://schemas.microsoft.com/office/powerpoint/2010/main" val="34824441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DD07D9-A9EC-4C6A-A0F7-0072F5648F71}"/>
              </a:ext>
            </a:extLst>
          </p:cNvPr>
          <p:cNvSpPr>
            <a:spLocks noGrp="1"/>
          </p:cNvSpPr>
          <p:nvPr>
            <p:ph type="title"/>
          </p:nvPr>
        </p:nvSpPr>
        <p:spPr/>
        <p:txBody>
          <a:bodyPr/>
          <a:lstStyle/>
          <a:p>
            <a:endParaRPr lang="en-GH"/>
          </a:p>
        </p:txBody>
      </p:sp>
      <p:pic>
        <p:nvPicPr>
          <p:cNvPr id="5" name="Content Placeholder 4">
            <a:extLst>
              <a:ext uri="{FF2B5EF4-FFF2-40B4-BE49-F238E27FC236}">
                <a16:creationId xmlns:a16="http://schemas.microsoft.com/office/drawing/2014/main" id="{2FD4C6EE-A0A0-4058-A866-AE65227CF7A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53390"/>
            <a:ext cx="10515600" cy="2009407"/>
          </a:xfrm>
        </p:spPr>
      </p:pic>
      <p:sp>
        <p:nvSpPr>
          <p:cNvPr id="6" name="TextBox 5">
            <a:extLst>
              <a:ext uri="{FF2B5EF4-FFF2-40B4-BE49-F238E27FC236}">
                <a16:creationId xmlns:a16="http://schemas.microsoft.com/office/drawing/2014/main" id="{A8FC5AE3-7F9D-43CE-B00C-90A13364E551}"/>
              </a:ext>
            </a:extLst>
          </p:cNvPr>
          <p:cNvSpPr txBox="1"/>
          <p:nvPr/>
        </p:nvSpPr>
        <p:spPr>
          <a:xfrm>
            <a:off x="838200" y="2374532"/>
            <a:ext cx="9774792" cy="461665"/>
          </a:xfrm>
          <a:prstGeom prst="rect">
            <a:avLst/>
          </a:prstGeom>
          <a:noFill/>
        </p:spPr>
        <p:txBody>
          <a:bodyPr wrap="none" rtlCol="0">
            <a:spAutoFit/>
          </a:bodyPr>
          <a:lstStyle/>
          <a:p>
            <a:r>
              <a:rPr lang="en-US" sz="2400" dirty="0"/>
              <a:t>When the above code is compiled and executed, it produces following result:</a:t>
            </a:r>
            <a:endParaRPr lang="en-GH" sz="2400" dirty="0"/>
          </a:p>
        </p:txBody>
      </p:sp>
      <p:pic>
        <p:nvPicPr>
          <p:cNvPr id="8" name="Picture 7">
            <a:extLst>
              <a:ext uri="{FF2B5EF4-FFF2-40B4-BE49-F238E27FC236}">
                <a16:creationId xmlns:a16="http://schemas.microsoft.com/office/drawing/2014/main" id="{BA2517A0-5C50-4BA7-B51F-19A0B2A4E5E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1" y="3024131"/>
            <a:ext cx="10515600" cy="809738"/>
          </a:xfrm>
          <a:prstGeom prst="rect">
            <a:avLst/>
          </a:prstGeom>
        </p:spPr>
      </p:pic>
    </p:spTree>
    <p:extLst>
      <p:ext uri="{BB962C8B-B14F-4D97-AF65-F5344CB8AC3E}">
        <p14:creationId xmlns:p14="http://schemas.microsoft.com/office/powerpoint/2010/main" val="16205979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41B97-75E7-407B-B4F3-83111686D214}"/>
              </a:ext>
            </a:extLst>
          </p:cNvPr>
          <p:cNvSpPr>
            <a:spLocks noGrp="1"/>
          </p:cNvSpPr>
          <p:nvPr>
            <p:ph type="title"/>
          </p:nvPr>
        </p:nvSpPr>
        <p:spPr/>
        <p:txBody>
          <a:bodyPr/>
          <a:lstStyle/>
          <a:p>
            <a:r>
              <a:rPr lang="en-US" b="1" dirty="0"/>
              <a:t>Compiling and Linking an Assembly Program in NASM </a:t>
            </a:r>
            <a:endParaRPr lang="en-GH" b="1" dirty="0"/>
          </a:p>
        </p:txBody>
      </p:sp>
      <p:sp>
        <p:nvSpPr>
          <p:cNvPr id="3" name="Content Placeholder 2">
            <a:extLst>
              <a:ext uri="{FF2B5EF4-FFF2-40B4-BE49-F238E27FC236}">
                <a16:creationId xmlns:a16="http://schemas.microsoft.com/office/drawing/2014/main" id="{DA2ECE08-9102-4F59-B679-FA768C360A5B}"/>
              </a:ext>
            </a:extLst>
          </p:cNvPr>
          <p:cNvSpPr>
            <a:spLocks noGrp="1"/>
          </p:cNvSpPr>
          <p:nvPr>
            <p:ph idx="1"/>
          </p:nvPr>
        </p:nvSpPr>
        <p:spPr/>
        <p:txBody>
          <a:bodyPr>
            <a:normAutofit/>
          </a:bodyPr>
          <a:lstStyle/>
          <a:p>
            <a:r>
              <a:rPr lang="en-US" sz="3200" dirty="0"/>
              <a:t>Make sure you have set the path of </a:t>
            </a:r>
            <a:r>
              <a:rPr lang="en-US" sz="3200" b="1" dirty="0" err="1"/>
              <a:t>nasm</a:t>
            </a:r>
            <a:r>
              <a:rPr lang="en-US" sz="3200" dirty="0"/>
              <a:t> and </a:t>
            </a:r>
            <a:r>
              <a:rPr lang="en-US" sz="3200" b="1" dirty="0" err="1"/>
              <a:t>ld</a:t>
            </a:r>
            <a:r>
              <a:rPr lang="en-US" sz="3200" dirty="0"/>
              <a:t> binaries in your PATH environment variable. Now take the following steps for compiling and linking the above program: </a:t>
            </a:r>
          </a:p>
          <a:p>
            <a:r>
              <a:rPr lang="en-US" dirty="0"/>
              <a:t>Type the above code using a text editor and save it as hello.asm.  Make sure that you are in the same directory as where you saved hello.asm.</a:t>
            </a:r>
            <a:endParaRPr lang="en-GH" sz="4000" dirty="0"/>
          </a:p>
        </p:txBody>
      </p:sp>
    </p:spTree>
    <p:extLst>
      <p:ext uri="{BB962C8B-B14F-4D97-AF65-F5344CB8AC3E}">
        <p14:creationId xmlns:p14="http://schemas.microsoft.com/office/powerpoint/2010/main" val="29970993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F80FED5-F383-47F8-9CEC-48F640117F93}"/>
              </a:ext>
            </a:extLst>
          </p:cNvPr>
          <p:cNvSpPr>
            <a:spLocks noGrp="1"/>
          </p:cNvSpPr>
          <p:nvPr>
            <p:ph idx="1"/>
          </p:nvPr>
        </p:nvSpPr>
        <p:spPr>
          <a:xfrm>
            <a:off x="838200" y="776288"/>
            <a:ext cx="10515600" cy="5624512"/>
          </a:xfrm>
        </p:spPr>
        <p:txBody>
          <a:bodyPr>
            <a:normAutofit/>
          </a:bodyPr>
          <a:lstStyle/>
          <a:p>
            <a:r>
              <a:rPr lang="en-US" sz="3200" dirty="0"/>
              <a:t>To assemble the program, type </a:t>
            </a:r>
            <a:r>
              <a:rPr lang="en-US" sz="3200" dirty="0" err="1"/>
              <a:t>nasm</a:t>
            </a:r>
            <a:r>
              <a:rPr lang="en-US" sz="3200" dirty="0"/>
              <a:t> -f elf hello.asm </a:t>
            </a:r>
          </a:p>
          <a:p>
            <a:r>
              <a:rPr lang="en-US" sz="3200" dirty="0"/>
              <a:t>If there is any error, you will be prompted about that at this stage. Otherwise an object file of your program named </a:t>
            </a:r>
            <a:r>
              <a:rPr lang="en-US" sz="3200" b="1" dirty="0" err="1"/>
              <a:t>hello</a:t>
            </a:r>
            <a:r>
              <a:rPr lang="en-US" sz="3200" dirty="0" err="1"/>
              <a:t>.</a:t>
            </a:r>
            <a:r>
              <a:rPr lang="en-US" sz="3200" b="1" dirty="0" err="1"/>
              <a:t>o</a:t>
            </a:r>
            <a:r>
              <a:rPr lang="en-US" sz="3200" dirty="0"/>
              <a:t> will be created. </a:t>
            </a:r>
          </a:p>
          <a:p>
            <a:r>
              <a:rPr lang="en-US" sz="3200" dirty="0"/>
              <a:t> To link the object file and create an executable file named hello, type </a:t>
            </a:r>
          </a:p>
          <a:p>
            <a:r>
              <a:rPr lang="en-US" sz="3200" b="1" dirty="0" err="1"/>
              <a:t>ld</a:t>
            </a:r>
            <a:r>
              <a:rPr lang="en-US" sz="3200" dirty="0"/>
              <a:t> -</a:t>
            </a:r>
            <a:r>
              <a:rPr lang="en-US" sz="3200" b="1" dirty="0"/>
              <a:t>m</a:t>
            </a:r>
            <a:r>
              <a:rPr lang="en-US" sz="3200" dirty="0"/>
              <a:t> </a:t>
            </a:r>
            <a:r>
              <a:rPr lang="en-US" sz="3200" b="1" dirty="0"/>
              <a:t>elf</a:t>
            </a:r>
            <a:r>
              <a:rPr lang="en-US" sz="3200" dirty="0"/>
              <a:t>_</a:t>
            </a:r>
            <a:r>
              <a:rPr lang="en-US" sz="3200" b="1" dirty="0"/>
              <a:t>i386</a:t>
            </a:r>
            <a:r>
              <a:rPr lang="en-US" sz="3200" dirty="0"/>
              <a:t> -</a:t>
            </a:r>
            <a:r>
              <a:rPr lang="en-US" sz="3200" b="1" dirty="0"/>
              <a:t>s</a:t>
            </a:r>
            <a:r>
              <a:rPr lang="en-US" sz="3200" dirty="0"/>
              <a:t> -</a:t>
            </a:r>
            <a:r>
              <a:rPr lang="en-US" sz="3200" b="1" dirty="0"/>
              <a:t>o</a:t>
            </a:r>
            <a:r>
              <a:rPr lang="en-US" sz="3200" dirty="0"/>
              <a:t> </a:t>
            </a:r>
            <a:r>
              <a:rPr lang="en-US" sz="3200" b="1" dirty="0"/>
              <a:t>hello</a:t>
            </a:r>
            <a:r>
              <a:rPr lang="en-US" sz="3200" dirty="0"/>
              <a:t> </a:t>
            </a:r>
            <a:r>
              <a:rPr lang="en-US" sz="3200" b="1" dirty="0" err="1"/>
              <a:t>hello.o</a:t>
            </a:r>
            <a:endParaRPr lang="en-US" sz="3200" b="1" dirty="0"/>
          </a:p>
          <a:p>
            <a:r>
              <a:rPr lang="en-US" sz="3200" dirty="0"/>
              <a:t>Execute the program by typing </a:t>
            </a:r>
            <a:r>
              <a:rPr lang="en-US" sz="3200" b="1" dirty="0"/>
              <a:t>./hello </a:t>
            </a:r>
          </a:p>
          <a:p>
            <a:r>
              <a:rPr lang="en-US" dirty="0"/>
              <a:t>If you have done everything correctly, it will display Hello, world! on the screen</a:t>
            </a:r>
            <a:endParaRPr lang="en-GH" sz="4000" b="1" dirty="0"/>
          </a:p>
        </p:txBody>
      </p:sp>
    </p:spTree>
    <p:extLst>
      <p:ext uri="{BB962C8B-B14F-4D97-AF65-F5344CB8AC3E}">
        <p14:creationId xmlns:p14="http://schemas.microsoft.com/office/powerpoint/2010/main" val="37147647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B756C0A8-EC4D-4907-99E9-C4606686708C}"/>
              </a:ext>
            </a:extLst>
          </p:cNvPr>
          <p:cNvSpPr txBox="1">
            <a:spLocks noChangeArrowheads="1"/>
          </p:cNvSpPr>
          <p:nvPr/>
        </p:nvSpPr>
        <p:spPr>
          <a:xfrm>
            <a:off x="2424221" y="36990"/>
            <a:ext cx="6964327" cy="866724"/>
          </a:xfrm>
          <a:prstGeom prst="rect">
            <a:avLst/>
          </a:prstGeom>
          <a:solidFill>
            <a:schemeClr val="accent1">
              <a:lumMod val="60000"/>
              <a:lumOff val="40000"/>
            </a:schemeClr>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spcBef>
                <a:spcPct val="50000"/>
              </a:spcBef>
            </a:pPr>
            <a:endParaRPr lang="en-US" altLang="en-US" sz="2800" dirty="0">
              <a:latin typeface="Comic Sans MS" panose="030F0702030302020204" pitchFamily="66" charset="0"/>
              <a:cs typeface="Aharoni" panose="02010803020104030203" pitchFamily="2" charset="-79"/>
            </a:endParaRPr>
          </a:p>
        </p:txBody>
      </p:sp>
      <p:sp>
        <p:nvSpPr>
          <p:cNvPr id="2" name="Title 1">
            <a:extLst>
              <a:ext uri="{FF2B5EF4-FFF2-40B4-BE49-F238E27FC236}">
                <a16:creationId xmlns:a16="http://schemas.microsoft.com/office/drawing/2014/main" id="{80496788-2DE4-45A0-8C07-FCB3A49EF441}"/>
              </a:ext>
            </a:extLst>
          </p:cNvPr>
          <p:cNvSpPr>
            <a:spLocks noGrp="1"/>
          </p:cNvSpPr>
          <p:nvPr>
            <p:ph type="title"/>
          </p:nvPr>
        </p:nvSpPr>
        <p:spPr>
          <a:xfrm>
            <a:off x="838200" y="-192430"/>
            <a:ext cx="10515600" cy="1325563"/>
          </a:xfrm>
        </p:spPr>
        <p:txBody>
          <a:bodyPr>
            <a:normAutofit/>
          </a:bodyPr>
          <a:lstStyle/>
          <a:p>
            <a:pPr algn="ctr"/>
            <a:r>
              <a:rPr lang="en-US" sz="4800" b="1" dirty="0">
                <a:latin typeface="Comic Sans MS" panose="030F0702030302020204" pitchFamily="66" charset="0"/>
              </a:rPr>
              <a:t>DUMMY DEMO</a:t>
            </a:r>
            <a:endParaRPr lang="en-GH" sz="4800" b="1" dirty="0">
              <a:latin typeface="Comic Sans MS" panose="030F0702030302020204" pitchFamily="66" charset="0"/>
            </a:endParaRPr>
          </a:p>
        </p:txBody>
      </p:sp>
      <p:sp>
        <p:nvSpPr>
          <p:cNvPr id="3" name="Content Placeholder 2">
            <a:extLst>
              <a:ext uri="{FF2B5EF4-FFF2-40B4-BE49-F238E27FC236}">
                <a16:creationId xmlns:a16="http://schemas.microsoft.com/office/drawing/2014/main" id="{D2D23753-54CF-4D0E-A5B3-3B22FE5B8C6F}"/>
              </a:ext>
            </a:extLst>
          </p:cNvPr>
          <p:cNvSpPr>
            <a:spLocks noGrp="1"/>
          </p:cNvSpPr>
          <p:nvPr>
            <p:ph idx="1"/>
          </p:nvPr>
        </p:nvSpPr>
        <p:spPr>
          <a:xfrm>
            <a:off x="838200" y="1375794"/>
            <a:ext cx="10515600" cy="5385733"/>
          </a:xfrm>
        </p:spPr>
        <p:txBody>
          <a:bodyPr>
            <a:normAutofit/>
          </a:bodyPr>
          <a:lstStyle/>
          <a:p>
            <a:pPr marL="0" indent="0">
              <a:buNone/>
            </a:pPr>
            <a:endParaRPr lang="en-GH" sz="4400" dirty="0">
              <a:solidFill>
                <a:srgbClr val="FF0000"/>
              </a:solidFill>
              <a:latin typeface="Arial" panose="020B0604020202020204" pitchFamily="34" charset="0"/>
              <a:cs typeface="Arial" panose="020B0604020202020204" pitchFamily="34" charset="0"/>
            </a:endParaRPr>
          </a:p>
        </p:txBody>
      </p:sp>
      <p:pic>
        <p:nvPicPr>
          <p:cNvPr id="5" name="vlc-record-2021-05-20-11h46m51s-Checksums and Hamming distance.mkv-">
            <a:hlinkClick r:id="" action="ppaction://media"/>
            <a:extLst>
              <a:ext uri="{FF2B5EF4-FFF2-40B4-BE49-F238E27FC236}">
                <a16:creationId xmlns:a16="http://schemas.microsoft.com/office/drawing/2014/main" id="{3D50744F-957B-4FC7-AA23-41026C7A1ED0}"/>
              </a:ext>
            </a:extLst>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708998" y="903714"/>
            <a:ext cx="10519637" cy="5917296"/>
          </a:xfrm>
          <a:prstGeom prst="rect">
            <a:avLst/>
          </a:prstGeom>
        </p:spPr>
      </p:pic>
    </p:spTree>
    <p:extLst>
      <p:ext uri="{BB962C8B-B14F-4D97-AF65-F5344CB8AC3E}">
        <p14:creationId xmlns:p14="http://schemas.microsoft.com/office/powerpoint/2010/main" val="40414942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00353844"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5"/>
                </p:tgtEl>
              </p:cMediaNode>
            </p:video>
            <p:seq concurrent="1" nextAc="seek">
              <p:cTn id="8" restart="whenNotActive" fill="hold" evtFilter="cancelBubble" nodeType="interactiveSeq">
                <p:stCondLst>
                  <p:cond evt="onClick" delay="0">
                    <p:tgtEl>
                      <p:spTgt spid="5"/>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5"/>
                                        </p:tgtEl>
                                      </p:cBhvr>
                                    </p:cmd>
                                  </p:childTnLst>
                                </p:cTn>
                              </p:par>
                            </p:childTnLst>
                          </p:cTn>
                        </p:par>
                      </p:childTnLst>
                    </p:cTn>
                  </p:par>
                </p:childTnLst>
              </p:cTn>
              <p:nextCondLst>
                <p:cond evt="onClick" delay="0">
                  <p:tgtEl>
                    <p:spTgt spid="5"/>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5F486A5-9029-4E46-97CE-CF0809F336BE}"/>
              </a:ext>
            </a:extLst>
          </p:cNvPr>
          <p:cNvSpPr>
            <a:spLocks noGrp="1"/>
          </p:cNvSpPr>
          <p:nvPr>
            <p:ph idx="1"/>
          </p:nvPr>
        </p:nvSpPr>
        <p:spPr>
          <a:xfrm>
            <a:off x="838200" y="893133"/>
            <a:ext cx="10515600" cy="5791233"/>
          </a:xfrm>
        </p:spPr>
        <p:txBody>
          <a:bodyPr>
            <a:normAutofit fontScale="92500"/>
          </a:bodyPr>
          <a:lstStyle/>
          <a:p>
            <a:r>
              <a:rPr lang="en-US" sz="3200" dirty="0">
                <a:latin typeface="Arial" panose="020B0604020202020204" pitchFamily="34" charset="0"/>
                <a:cs typeface="Arial" panose="020B0604020202020204" pitchFamily="34" charset="0"/>
              </a:rPr>
              <a:t>So the parity bit is used to make the number of bits in a byte odd. If the parity is even, the system assumes that there had been a parity error (though rare) which might have caused due to hardware fault or electrical disturbance.</a:t>
            </a:r>
          </a:p>
          <a:p>
            <a:endParaRPr lang="en-US" sz="3200" dirty="0"/>
          </a:p>
          <a:p>
            <a:r>
              <a:rPr lang="en-US" sz="3200" dirty="0">
                <a:latin typeface="Arial" panose="020B0604020202020204" pitchFamily="34" charset="0"/>
                <a:cs typeface="Arial" panose="020B0604020202020204" pitchFamily="34" charset="0"/>
              </a:rPr>
              <a:t>The processor supports the following data sizes: </a:t>
            </a:r>
          </a:p>
          <a:p>
            <a:pPr lvl="1"/>
            <a:r>
              <a:rPr lang="en-US" sz="3200" dirty="0">
                <a:latin typeface="Arial" panose="020B0604020202020204" pitchFamily="34" charset="0"/>
                <a:cs typeface="Arial" panose="020B0604020202020204" pitchFamily="34" charset="0"/>
              </a:rPr>
              <a:t>Word: a 2-byte data item </a:t>
            </a:r>
          </a:p>
          <a:p>
            <a:pPr lvl="1"/>
            <a:r>
              <a:rPr lang="en-US" sz="3200" dirty="0">
                <a:latin typeface="Arial" panose="020B0604020202020204" pitchFamily="34" charset="0"/>
                <a:cs typeface="Arial" panose="020B0604020202020204" pitchFamily="34" charset="0"/>
              </a:rPr>
              <a:t>Doubleword: a 4-byte (32 bit) data item</a:t>
            </a:r>
          </a:p>
          <a:p>
            <a:pPr lvl="1"/>
            <a:r>
              <a:rPr lang="en-US" sz="3200" dirty="0">
                <a:latin typeface="Arial" panose="020B0604020202020204" pitchFamily="34" charset="0"/>
                <a:cs typeface="Arial" panose="020B0604020202020204" pitchFamily="34" charset="0"/>
              </a:rPr>
              <a:t>Quadword: an 8-byte (64 bit) data item </a:t>
            </a:r>
          </a:p>
          <a:p>
            <a:pPr lvl="1"/>
            <a:r>
              <a:rPr lang="en-US" sz="3200" dirty="0">
                <a:latin typeface="Arial" panose="020B0604020202020204" pitchFamily="34" charset="0"/>
                <a:cs typeface="Arial" panose="020B0604020202020204" pitchFamily="34" charset="0"/>
              </a:rPr>
              <a:t>Paragraph: a 16-byte (128 bit) area </a:t>
            </a:r>
          </a:p>
          <a:p>
            <a:pPr lvl="1"/>
            <a:r>
              <a:rPr lang="en-US" sz="3200" dirty="0">
                <a:latin typeface="Arial" panose="020B0604020202020204" pitchFamily="34" charset="0"/>
                <a:cs typeface="Arial" panose="020B0604020202020204" pitchFamily="34" charset="0"/>
              </a:rPr>
              <a:t>Quadword: an 8-byte (64 bit) data item </a:t>
            </a:r>
          </a:p>
          <a:p>
            <a:pPr lvl="1"/>
            <a:r>
              <a:rPr lang="en-US" sz="3200" dirty="0">
                <a:latin typeface="Arial" panose="020B0604020202020204" pitchFamily="34" charset="0"/>
                <a:cs typeface="Arial" panose="020B0604020202020204" pitchFamily="34" charset="0"/>
              </a:rPr>
              <a:t>Paragraph: a 16-byte (128 bit) area </a:t>
            </a:r>
            <a:endParaRPr lang="en-GH" sz="3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239767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52563F-21F6-4704-8CFC-6FB06B706093}"/>
              </a:ext>
            </a:extLst>
          </p:cNvPr>
          <p:cNvSpPr>
            <a:spLocks noGrp="1"/>
          </p:cNvSpPr>
          <p:nvPr>
            <p:ph type="title"/>
          </p:nvPr>
        </p:nvSpPr>
        <p:spPr>
          <a:xfrm>
            <a:off x="923260" y="41843"/>
            <a:ext cx="10515600" cy="1325563"/>
          </a:xfrm>
        </p:spPr>
        <p:txBody>
          <a:bodyPr>
            <a:normAutofit/>
          </a:bodyPr>
          <a:lstStyle/>
          <a:p>
            <a:r>
              <a:rPr lang="en-US" sz="4800" b="1" dirty="0">
                <a:latin typeface="Comic Sans MS" panose="030F0702030302020204" pitchFamily="66" charset="0"/>
              </a:rPr>
              <a:t>The Binary Number System</a:t>
            </a:r>
            <a:endParaRPr lang="en-GH" sz="4800" b="1" dirty="0">
              <a:latin typeface="Comic Sans MS" panose="030F0702030302020204" pitchFamily="66" charset="0"/>
            </a:endParaRPr>
          </a:p>
        </p:txBody>
      </p:sp>
      <p:sp>
        <p:nvSpPr>
          <p:cNvPr id="3" name="Content Placeholder 2">
            <a:extLst>
              <a:ext uri="{FF2B5EF4-FFF2-40B4-BE49-F238E27FC236}">
                <a16:creationId xmlns:a16="http://schemas.microsoft.com/office/drawing/2014/main" id="{3A0714DE-AAB3-4F6B-B10F-921670C5C861}"/>
              </a:ext>
            </a:extLst>
          </p:cNvPr>
          <p:cNvSpPr>
            <a:spLocks noGrp="1"/>
          </p:cNvSpPr>
          <p:nvPr>
            <p:ph idx="1"/>
          </p:nvPr>
        </p:nvSpPr>
        <p:spPr>
          <a:xfrm>
            <a:off x="838200" y="1367406"/>
            <a:ext cx="10515600" cy="4809557"/>
          </a:xfrm>
        </p:spPr>
        <p:txBody>
          <a:bodyPr/>
          <a:lstStyle/>
          <a:p>
            <a:r>
              <a:rPr lang="en-US" dirty="0">
                <a:latin typeface="Arial" panose="020B0604020202020204" pitchFamily="34" charset="0"/>
                <a:cs typeface="Arial" panose="020B0604020202020204" pitchFamily="34" charset="0"/>
              </a:rPr>
              <a:t>Every number system uses positional notation i.e., each position in which a digit is written has a different positional value. Each position is power of the base, which is 2 for binary number system, and these powers begin at 0 and increase by 1</a:t>
            </a:r>
            <a:endParaRPr lang="en-GH" dirty="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88AAEA51-47F8-4154-B2E7-D634A01936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6896" y="3197018"/>
            <a:ext cx="11509695" cy="1906869"/>
          </a:xfrm>
          <a:prstGeom prst="rect">
            <a:avLst/>
          </a:prstGeom>
        </p:spPr>
      </p:pic>
    </p:spTree>
    <p:extLst>
      <p:ext uri="{BB962C8B-B14F-4D97-AF65-F5344CB8AC3E}">
        <p14:creationId xmlns:p14="http://schemas.microsoft.com/office/powerpoint/2010/main" val="26439215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B768F22-3E9D-4CD0-AE17-0E756012D526}"/>
              </a:ext>
            </a:extLst>
          </p:cNvPr>
          <p:cNvSpPr>
            <a:spLocks noGrp="1"/>
          </p:cNvSpPr>
          <p:nvPr>
            <p:ph idx="1"/>
          </p:nvPr>
        </p:nvSpPr>
        <p:spPr>
          <a:xfrm>
            <a:off x="838200" y="718278"/>
            <a:ext cx="10515600" cy="4351338"/>
          </a:xfrm>
        </p:spPr>
        <p:txBody>
          <a:bodyPr>
            <a:normAutofit/>
          </a:bodyPr>
          <a:lstStyle/>
          <a:p>
            <a:r>
              <a:rPr lang="en-US" sz="3600" dirty="0">
                <a:latin typeface="Arial" panose="020B0604020202020204" pitchFamily="34" charset="0"/>
                <a:cs typeface="Arial" panose="020B0604020202020204" pitchFamily="34" charset="0"/>
              </a:rPr>
              <a:t>The value of a binary number is based on the presence of 1 bits and their positional value. So the value of the given binary number is: 1 + 2 + 4 + 8 +16 + 32 + 64 + 128 = 255, which is same as 2 - 1. </a:t>
            </a:r>
            <a:endParaRPr lang="en-GH" sz="3600"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1D088B4C-CB62-4348-98B8-AFBA56B92FD7}"/>
              </a:ext>
            </a:extLst>
          </p:cNvPr>
          <p:cNvSpPr txBox="1"/>
          <p:nvPr/>
        </p:nvSpPr>
        <p:spPr>
          <a:xfrm>
            <a:off x="1326412" y="2656116"/>
            <a:ext cx="417328" cy="369332"/>
          </a:xfrm>
          <a:prstGeom prst="rect">
            <a:avLst/>
          </a:prstGeom>
          <a:noFill/>
        </p:spPr>
        <p:txBody>
          <a:bodyPr wrap="square">
            <a:spAutoFit/>
          </a:bodyPr>
          <a:lstStyle/>
          <a:p>
            <a:r>
              <a:rPr lang="en-US" dirty="0"/>
              <a:t>8</a:t>
            </a:r>
          </a:p>
        </p:txBody>
      </p:sp>
    </p:spTree>
    <p:extLst>
      <p:ext uri="{BB962C8B-B14F-4D97-AF65-F5344CB8AC3E}">
        <p14:creationId xmlns:p14="http://schemas.microsoft.com/office/powerpoint/2010/main" val="41748118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C694D3B-D82E-4CCE-BB47-A37C2780A84D}"/>
              </a:ext>
            </a:extLst>
          </p:cNvPr>
          <p:cNvSpPr>
            <a:spLocks noGrp="1"/>
          </p:cNvSpPr>
          <p:nvPr>
            <p:ph idx="1"/>
          </p:nvPr>
        </p:nvSpPr>
        <p:spPr/>
        <p:txBody>
          <a:bodyPr/>
          <a:lstStyle/>
          <a:p>
            <a:r>
              <a:rPr lang="en-US" dirty="0">
                <a:latin typeface="Arial" panose="020B0604020202020204" pitchFamily="34" charset="0"/>
                <a:cs typeface="Arial" panose="020B0604020202020204" pitchFamily="34" charset="0"/>
              </a:rPr>
              <a:t>Hexadecimal number system uses </a:t>
            </a:r>
            <a:r>
              <a:rPr lang="en-US" dirty="0">
                <a:solidFill>
                  <a:srgbClr val="FF0000"/>
                </a:solidFill>
                <a:latin typeface="Arial" panose="020B0604020202020204" pitchFamily="34" charset="0"/>
                <a:cs typeface="Arial" panose="020B0604020202020204" pitchFamily="34" charset="0"/>
              </a:rPr>
              <a:t>base 16</a:t>
            </a:r>
            <a:r>
              <a:rPr lang="en-US" dirty="0">
                <a:latin typeface="Arial" panose="020B0604020202020204" pitchFamily="34" charset="0"/>
                <a:cs typeface="Arial" panose="020B0604020202020204" pitchFamily="34" charset="0"/>
              </a:rPr>
              <a:t>. The digits range from 0 to 15. By convention, the letters A through F is used to represent the hexadecimal digits corresponding to decimal values 10 through 15.</a:t>
            </a:r>
          </a:p>
          <a:p>
            <a:r>
              <a:rPr lang="en-US" dirty="0">
                <a:latin typeface="Arial" panose="020B0604020202020204" pitchFamily="34" charset="0"/>
                <a:cs typeface="Arial" panose="020B0604020202020204" pitchFamily="34" charset="0"/>
              </a:rPr>
              <a:t>Main use of hexadecimal numbers in computing is for abbreviating lengthy binary representations. Basically hexadecimal number system represents a binary data by dividing each byte in half and expressing the value of each half-byte. The following table provides the decimal, binary and hexadecimal equivalents:</a:t>
            </a:r>
            <a:endParaRPr lang="en-GH" dirty="0">
              <a:latin typeface="Arial" panose="020B0604020202020204" pitchFamily="34" charset="0"/>
              <a:cs typeface="Arial" panose="020B0604020202020204" pitchFamily="34" charset="0"/>
            </a:endParaRPr>
          </a:p>
        </p:txBody>
      </p:sp>
      <p:sp>
        <p:nvSpPr>
          <p:cNvPr id="4" name="Rectangle 2">
            <a:extLst>
              <a:ext uri="{FF2B5EF4-FFF2-40B4-BE49-F238E27FC236}">
                <a16:creationId xmlns:a16="http://schemas.microsoft.com/office/drawing/2014/main" id="{030A7542-55CD-4D10-AA8B-0FCCED96A9F0}"/>
              </a:ext>
            </a:extLst>
          </p:cNvPr>
          <p:cNvSpPr txBox="1">
            <a:spLocks noChangeArrowheads="1"/>
          </p:cNvSpPr>
          <p:nvPr/>
        </p:nvSpPr>
        <p:spPr>
          <a:xfrm>
            <a:off x="1234895" y="482083"/>
            <a:ext cx="8229600" cy="930348"/>
          </a:xfrm>
          <a:prstGeom prst="rect">
            <a:avLst/>
          </a:prstGeom>
          <a:solidFill>
            <a:schemeClr val="accent1">
              <a:lumMod val="60000"/>
              <a:lumOff val="40000"/>
            </a:schemeClr>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spcBef>
                <a:spcPct val="50000"/>
              </a:spcBef>
            </a:pPr>
            <a:r>
              <a:rPr lang="en-US" sz="3200" b="1" dirty="0">
                <a:latin typeface="Comic Sans MS" panose="030F0702030302020204" pitchFamily="66" charset="0"/>
              </a:rPr>
              <a:t>The Hexadecimal Number System</a:t>
            </a:r>
            <a:endParaRPr lang="en-US" altLang="en-US" sz="2800" dirty="0">
              <a:latin typeface="Comic Sans MS" panose="030F0702030302020204" pitchFamily="66" charset="0"/>
              <a:cs typeface="Aharoni" panose="02010803020104030203" pitchFamily="2" charset="-79"/>
            </a:endParaRPr>
          </a:p>
        </p:txBody>
      </p:sp>
    </p:spTree>
    <p:extLst>
      <p:ext uri="{BB962C8B-B14F-4D97-AF65-F5344CB8AC3E}">
        <p14:creationId xmlns:p14="http://schemas.microsoft.com/office/powerpoint/2010/main" val="17287290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BD0D6E05-25CE-40AD-B879-103A38D54D2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0975" y="130538"/>
            <a:ext cx="9480824" cy="6596924"/>
          </a:xfrm>
        </p:spPr>
      </p:pic>
      <p:sp>
        <p:nvSpPr>
          <p:cNvPr id="4" name="TextBox 3">
            <a:extLst>
              <a:ext uri="{FF2B5EF4-FFF2-40B4-BE49-F238E27FC236}">
                <a16:creationId xmlns:a16="http://schemas.microsoft.com/office/drawing/2014/main" id="{A73585C9-DA9F-47D8-AD32-D74F15A08DDE}"/>
              </a:ext>
            </a:extLst>
          </p:cNvPr>
          <p:cNvSpPr txBox="1"/>
          <p:nvPr/>
        </p:nvSpPr>
        <p:spPr>
          <a:xfrm>
            <a:off x="9749397" y="2505670"/>
            <a:ext cx="2573738" cy="1200329"/>
          </a:xfrm>
          <a:prstGeom prst="rect">
            <a:avLst/>
          </a:prstGeom>
          <a:noFill/>
        </p:spPr>
        <p:txBody>
          <a:bodyPr wrap="square">
            <a:spAutoFit/>
          </a:bodyPr>
          <a:lstStyle/>
          <a:p>
            <a:r>
              <a:rPr lang="en-US" dirty="0">
                <a:hlinkClick r:id="rId3"/>
              </a:rPr>
              <a:t>Check ASCII CHART</a:t>
            </a:r>
          </a:p>
          <a:p>
            <a:r>
              <a:rPr lang="en-US" dirty="0">
                <a:hlinkClick r:id="rId3"/>
              </a:rPr>
              <a:t>http://www.aboutmyip.com/AboutMyXApp/AsciiChart.jsp</a:t>
            </a:r>
            <a:endParaRPr lang="en-US" dirty="0"/>
          </a:p>
        </p:txBody>
      </p:sp>
    </p:spTree>
    <p:extLst>
      <p:ext uri="{BB962C8B-B14F-4D97-AF65-F5344CB8AC3E}">
        <p14:creationId xmlns:p14="http://schemas.microsoft.com/office/powerpoint/2010/main" val="3370840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ED665A5-A804-4291-BFB4-24EFBDCC886A}"/>
              </a:ext>
            </a:extLst>
          </p:cNvPr>
          <p:cNvSpPr>
            <a:spLocks noGrp="1"/>
          </p:cNvSpPr>
          <p:nvPr>
            <p:ph idx="1"/>
          </p:nvPr>
        </p:nvSpPr>
        <p:spPr>
          <a:xfrm>
            <a:off x="594919" y="315606"/>
            <a:ext cx="10515600" cy="6074561"/>
          </a:xfrm>
        </p:spPr>
        <p:txBody>
          <a:bodyPr>
            <a:normAutofit/>
          </a:bodyPr>
          <a:lstStyle/>
          <a:p>
            <a:r>
              <a:rPr lang="en-US" sz="3200" dirty="0">
                <a:latin typeface="Arial" panose="020B0604020202020204" pitchFamily="34" charset="0"/>
                <a:cs typeface="Arial" panose="020B0604020202020204" pitchFamily="34" charset="0"/>
              </a:rPr>
              <a:t>To convert a binary number to its hexadecimal equivalent, break it into groups of </a:t>
            </a:r>
            <a:r>
              <a:rPr lang="en-US" sz="3200" dirty="0">
                <a:solidFill>
                  <a:srgbClr val="FF0000"/>
                </a:solidFill>
                <a:latin typeface="Arial" panose="020B0604020202020204" pitchFamily="34" charset="0"/>
                <a:cs typeface="Arial" panose="020B0604020202020204" pitchFamily="34" charset="0"/>
              </a:rPr>
              <a:t>4 consecutive groups </a:t>
            </a:r>
            <a:r>
              <a:rPr lang="en-US" sz="3200" dirty="0">
                <a:latin typeface="Arial" panose="020B0604020202020204" pitchFamily="34" charset="0"/>
                <a:cs typeface="Arial" panose="020B0604020202020204" pitchFamily="34" charset="0"/>
              </a:rPr>
              <a:t>each, starting from </a:t>
            </a:r>
            <a:r>
              <a:rPr lang="en-US" sz="3200" dirty="0">
                <a:solidFill>
                  <a:srgbClr val="FF0000"/>
                </a:solidFill>
                <a:latin typeface="Arial" panose="020B0604020202020204" pitchFamily="34" charset="0"/>
                <a:cs typeface="Arial" panose="020B0604020202020204" pitchFamily="34" charset="0"/>
              </a:rPr>
              <a:t>the right</a:t>
            </a:r>
            <a:r>
              <a:rPr lang="en-US" sz="3200" dirty="0">
                <a:latin typeface="Arial" panose="020B0604020202020204" pitchFamily="34" charset="0"/>
                <a:cs typeface="Arial" panose="020B0604020202020204" pitchFamily="34" charset="0"/>
              </a:rPr>
              <a:t>, and write those groups over the corresponding digits of the hexadecimal number. </a:t>
            </a:r>
          </a:p>
          <a:p>
            <a:r>
              <a:rPr lang="en-US" sz="3200" dirty="0">
                <a:latin typeface="Arial" panose="020B0604020202020204" pitchFamily="34" charset="0"/>
                <a:cs typeface="Arial" panose="020B0604020202020204" pitchFamily="34" charset="0"/>
              </a:rPr>
              <a:t>Example: Binary number </a:t>
            </a:r>
            <a:r>
              <a:rPr lang="en-US" sz="3200" dirty="0">
                <a:solidFill>
                  <a:srgbClr val="FF0000"/>
                </a:solidFill>
                <a:latin typeface="Arial" panose="020B0604020202020204" pitchFamily="34" charset="0"/>
                <a:cs typeface="Arial" panose="020B0604020202020204" pitchFamily="34" charset="0"/>
              </a:rPr>
              <a:t>1000 1100 1101 0001 </a:t>
            </a:r>
            <a:r>
              <a:rPr lang="en-US" sz="3200" dirty="0">
                <a:latin typeface="Arial" panose="020B0604020202020204" pitchFamily="34" charset="0"/>
                <a:cs typeface="Arial" panose="020B0604020202020204" pitchFamily="34" charset="0"/>
              </a:rPr>
              <a:t>is equivalent to hexadecimal - </a:t>
            </a:r>
            <a:r>
              <a:rPr lang="en-US" sz="3200" dirty="0">
                <a:solidFill>
                  <a:srgbClr val="FF0000"/>
                </a:solidFill>
                <a:latin typeface="Arial" panose="020B0604020202020204" pitchFamily="34" charset="0"/>
                <a:cs typeface="Arial" panose="020B0604020202020204" pitchFamily="34" charset="0"/>
              </a:rPr>
              <a:t>8CD1</a:t>
            </a:r>
            <a:r>
              <a:rPr lang="en-US" sz="3200" dirty="0">
                <a:latin typeface="Arial" panose="020B0604020202020204" pitchFamily="34" charset="0"/>
                <a:cs typeface="Arial" panose="020B0604020202020204" pitchFamily="34" charset="0"/>
              </a:rPr>
              <a:t> </a:t>
            </a:r>
          </a:p>
          <a:p>
            <a:endParaRPr lang="en-US" sz="3200" dirty="0">
              <a:latin typeface="Arial" panose="020B0604020202020204" pitchFamily="34" charset="0"/>
              <a:cs typeface="Arial" panose="020B0604020202020204" pitchFamily="34" charset="0"/>
            </a:endParaRPr>
          </a:p>
          <a:p>
            <a:r>
              <a:rPr lang="en-US" sz="3200" dirty="0">
                <a:latin typeface="Arial" panose="020B0604020202020204" pitchFamily="34" charset="0"/>
                <a:cs typeface="Arial" panose="020B0604020202020204" pitchFamily="34" charset="0"/>
              </a:rPr>
              <a:t>To convert a hexadecimal number to binary just write each hexadecimal digit into its 4-digit binary equivalent. </a:t>
            </a:r>
          </a:p>
          <a:p>
            <a:r>
              <a:rPr lang="en-US" sz="3200" dirty="0">
                <a:latin typeface="Arial" panose="020B0604020202020204" pitchFamily="34" charset="0"/>
                <a:cs typeface="Arial" panose="020B0604020202020204" pitchFamily="34" charset="0"/>
              </a:rPr>
              <a:t>Example: Hexadecimal number </a:t>
            </a:r>
            <a:r>
              <a:rPr lang="en-US" sz="3200" dirty="0">
                <a:solidFill>
                  <a:srgbClr val="FF0000"/>
                </a:solidFill>
                <a:latin typeface="Arial" panose="020B0604020202020204" pitchFamily="34" charset="0"/>
                <a:cs typeface="Arial" panose="020B0604020202020204" pitchFamily="34" charset="0"/>
              </a:rPr>
              <a:t>FAD8</a:t>
            </a:r>
            <a:r>
              <a:rPr lang="en-US" sz="3200" dirty="0">
                <a:latin typeface="Arial" panose="020B0604020202020204" pitchFamily="34" charset="0"/>
                <a:cs typeface="Arial" panose="020B0604020202020204" pitchFamily="34" charset="0"/>
              </a:rPr>
              <a:t> is equivalent to binary - </a:t>
            </a:r>
            <a:r>
              <a:rPr lang="en-US" sz="3200" dirty="0">
                <a:solidFill>
                  <a:srgbClr val="FF0000"/>
                </a:solidFill>
                <a:latin typeface="Arial" panose="020B0604020202020204" pitchFamily="34" charset="0"/>
                <a:cs typeface="Arial" panose="020B0604020202020204" pitchFamily="34" charset="0"/>
              </a:rPr>
              <a:t>1111 1010 1101 1000</a:t>
            </a:r>
            <a:endParaRPr lang="en-GH" sz="3200"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981609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1643</TotalTime>
  <Words>1426</Words>
  <Application>Microsoft Office PowerPoint</Application>
  <PresentationFormat>Widescreen</PresentationFormat>
  <Paragraphs>117</Paragraphs>
  <Slides>29</Slides>
  <Notes>0</Notes>
  <HiddenSlides>0</HiddenSlides>
  <MMClips>1</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29</vt:i4>
      </vt:variant>
    </vt:vector>
  </HeadingPairs>
  <TitlesOfParts>
    <vt:vector size="36" baseType="lpstr">
      <vt:lpstr>Arial</vt:lpstr>
      <vt:lpstr>Arial</vt:lpstr>
      <vt:lpstr>Arial Rounded MT Bold</vt:lpstr>
      <vt:lpstr>Calibri</vt:lpstr>
      <vt:lpstr>Calibri Light</vt:lpstr>
      <vt:lpstr>Comic Sans MS</vt:lpstr>
      <vt:lpstr>Office Theme</vt:lpstr>
      <vt:lpstr>PowerPoint Presentation</vt:lpstr>
      <vt:lpstr>PARITY</vt:lpstr>
      <vt:lpstr>DUMMY DEMO</vt:lpstr>
      <vt:lpstr>PowerPoint Presentation</vt:lpstr>
      <vt:lpstr>The Binary Number System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Assembly Basic Syntax</vt:lpstr>
      <vt:lpstr>The data Section </vt:lpstr>
      <vt:lpstr>The bss Section</vt:lpstr>
      <vt:lpstr>The text section</vt:lpstr>
      <vt:lpstr>Comments</vt:lpstr>
      <vt:lpstr>Assembly Language Statements </vt:lpstr>
      <vt:lpstr>PowerPoint Presentation</vt:lpstr>
      <vt:lpstr>Syntax of Assembly Language Statements</vt:lpstr>
      <vt:lpstr>PowerPoint Presentation</vt:lpstr>
      <vt:lpstr>The Hello World Program in Assembly</vt:lpstr>
      <vt:lpstr>PowerPoint Presentation</vt:lpstr>
      <vt:lpstr>Compiling and Linking an Assembly Program in NASM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ASSEMBLY LANGUAGE</dc:title>
  <dc:creator>DEGGIE</dc:creator>
  <cp:lastModifiedBy>use</cp:lastModifiedBy>
  <cp:revision>81</cp:revision>
  <dcterms:created xsi:type="dcterms:W3CDTF">2021-05-18T17:54:46Z</dcterms:created>
  <dcterms:modified xsi:type="dcterms:W3CDTF">2021-05-20T14:52:53Z</dcterms:modified>
</cp:coreProperties>
</file>