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93" r:id="rId4"/>
    <p:sldId id="294" r:id="rId5"/>
    <p:sldId id="295" r:id="rId6"/>
    <p:sldId id="296" r:id="rId7"/>
    <p:sldId id="297" r:id="rId8"/>
    <p:sldId id="298" r:id="rId9"/>
    <p:sldId id="352" r:id="rId10"/>
    <p:sldId id="299" r:id="rId11"/>
    <p:sldId id="333" r:id="rId12"/>
    <p:sldId id="300" r:id="rId13"/>
    <p:sldId id="301" r:id="rId14"/>
    <p:sldId id="302" r:id="rId15"/>
    <p:sldId id="303" r:id="rId16"/>
    <p:sldId id="332" r:id="rId17"/>
    <p:sldId id="345" r:id="rId18"/>
    <p:sldId id="346" r:id="rId19"/>
    <p:sldId id="347" r:id="rId20"/>
    <p:sldId id="341" r:id="rId21"/>
    <p:sldId id="342" r:id="rId22"/>
    <p:sldId id="343" r:id="rId23"/>
    <p:sldId id="344" r:id="rId24"/>
    <p:sldId id="334" r:id="rId25"/>
    <p:sldId id="335" r:id="rId26"/>
    <p:sldId id="336" r:id="rId27"/>
    <p:sldId id="337" r:id="rId28"/>
    <p:sldId id="338" r:id="rId29"/>
    <p:sldId id="339" r:id="rId30"/>
    <p:sldId id="340" r:id="rId31"/>
    <p:sldId id="348" r:id="rId32"/>
    <p:sldId id="349" r:id="rId33"/>
    <p:sldId id="350" r:id="rId34"/>
    <p:sldId id="351" r:id="rId35"/>
    <p:sldId id="304" r:id="rId36"/>
    <p:sldId id="353" r:id="rId37"/>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00" autoAdjust="0"/>
    <p:restoredTop sz="94660"/>
  </p:normalViewPr>
  <p:slideViewPr>
    <p:cSldViewPr snapToGrid="0">
      <p:cViewPr varScale="1">
        <p:scale>
          <a:sx n="90" d="100"/>
          <a:sy n="90"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4384-CC85-4C0D-B0A0-F2CE4259C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58DCFBA6-CD8E-46EF-BF45-5A62730DCE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0EF14ED2-454E-4443-9502-0728AB70C365}"/>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5" name="Footer Placeholder 4">
            <a:extLst>
              <a:ext uri="{FF2B5EF4-FFF2-40B4-BE49-F238E27FC236}">
                <a16:creationId xmlns:a16="http://schemas.microsoft.com/office/drawing/2014/main" id="{ADE59AC2-69EC-4793-BBC1-91D561486D7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1FB2D07-E165-421F-AC48-94D24399F2D1}"/>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31923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8CFE-8DEE-4193-9630-BAC53517B803}"/>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789B830A-C44B-4C84-8574-9046853453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45EF0C31-02CF-4802-8292-E84A434111DD}"/>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5" name="Footer Placeholder 4">
            <a:extLst>
              <a:ext uri="{FF2B5EF4-FFF2-40B4-BE49-F238E27FC236}">
                <a16:creationId xmlns:a16="http://schemas.microsoft.com/office/drawing/2014/main" id="{0F12D2A4-B460-48B6-B224-8973D2F56226}"/>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9508240-D75F-4420-B870-47834DB774C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589901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2A15E-5D37-4C31-A98F-689209568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E12A647F-0283-485A-A880-5BF5D8343E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70628FEA-3236-47D4-80C9-1E2E493E42D0}"/>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5" name="Footer Placeholder 4">
            <a:extLst>
              <a:ext uri="{FF2B5EF4-FFF2-40B4-BE49-F238E27FC236}">
                <a16:creationId xmlns:a16="http://schemas.microsoft.com/office/drawing/2014/main" id="{AAFA512A-4ED6-44E5-8DE8-A8F7712D881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4B467281-01F3-4FFE-A39A-EF447957E31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38717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5733-C0C9-4F51-B4BE-13B82282EAEC}"/>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AE4E2A03-5179-4A0E-8F5E-7432A65A1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E8FD5B7F-835C-41F1-878F-15435B8D1344}"/>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5" name="Footer Placeholder 4">
            <a:extLst>
              <a:ext uri="{FF2B5EF4-FFF2-40B4-BE49-F238E27FC236}">
                <a16:creationId xmlns:a16="http://schemas.microsoft.com/office/drawing/2014/main" id="{ACF86391-5C77-46F4-A7C0-8B88EBB03A45}"/>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AD045E14-4571-4A26-B7FC-84A65BF46B06}"/>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58045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DE07-DEC7-405E-BF51-E866C57174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B32DB5B8-2231-4BBA-8E17-7AAA295D65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8D3734-5BB8-483C-B0FF-769067626A25}"/>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5" name="Footer Placeholder 4">
            <a:extLst>
              <a:ext uri="{FF2B5EF4-FFF2-40B4-BE49-F238E27FC236}">
                <a16:creationId xmlns:a16="http://schemas.microsoft.com/office/drawing/2014/main" id="{CB384B51-2541-4E58-8871-FAC844C79470}"/>
              </a:ext>
            </a:extLst>
          </p:cNvPr>
          <p:cNvSpPr>
            <a:spLocks noGrp="1"/>
          </p:cNvSpPr>
          <p:nvPr>
            <p:ph type="ftr" sz="quarter" idx="11"/>
          </p:nvPr>
        </p:nvSpPr>
        <p:spPr/>
        <p:txBody>
          <a:bodyPr/>
          <a:lstStyle/>
          <a:p>
            <a:endParaRPr lang="en-GH"/>
          </a:p>
        </p:txBody>
      </p:sp>
      <p:sp>
        <p:nvSpPr>
          <p:cNvPr id="6" name="Slide Number Placeholder 5">
            <a:extLst>
              <a:ext uri="{FF2B5EF4-FFF2-40B4-BE49-F238E27FC236}">
                <a16:creationId xmlns:a16="http://schemas.microsoft.com/office/drawing/2014/main" id="{F1A20B28-95A2-43A2-A826-EF351FEF633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29315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E32E-F79A-4E0D-8A49-5B6929E2B991}"/>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91EAB2C2-AFFE-4E3F-883F-E6E11D3A7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C3B7BC61-CD04-4117-87FD-EE0FE0229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E99A950E-9CCC-4132-8CC0-2EB6ACBF2A52}"/>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6" name="Footer Placeholder 5">
            <a:extLst>
              <a:ext uri="{FF2B5EF4-FFF2-40B4-BE49-F238E27FC236}">
                <a16:creationId xmlns:a16="http://schemas.microsoft.com/office/drawing/2014/main" id="{77C32458-52B7-4661-8B7D-C364857DB30D}"/>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399105AF-30FD-4B0C-87BE-B07945475228}"/>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33945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3450-7426-49E3-97FA-EDF1547828B4}"/>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663A1C95-B122-43F5-9729-1556828FFA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A9CB1-906E-47A2-9512-758CFEE19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C3FE74A6-0DCD-4C15-A1BB-09A6E80747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48CD77-A847-4782-B32D-2EF3EA2BFB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5AE7D9AC-D1F2-49B1-89A5-89237B51D5C9}"/>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8" name="Footer Placeholder 7">
            <a:extLst>
              <a:ext uri="{FF2B5EF4-FFF2-40B4-BE49-F238E27FC236}">
                <a16:creationId xmlns:a16="http://schemas.microsoft.com/office/drawing/2014/main" id="{23675D11-BD05-4ABF-90B9-DA6486387D3D}"/>
              </a:ext>
            </a:extLst>
          </p:cNvPr>
          <p:cNvSpPr>
            <a:spLocks noGrp="1"/>
          </p:cNvSpPr>
          <p:nvPr>
            <p:ph type="ftr" sz="quarter" idx="11"/>
          </p:nvPr>
        </p:nvSpPr>
        <p:spPr/>
        <p:txBody>
          <a:bodyPr/>
          <a:lstStyle/>
          <a:p>
            <a:endParaRPr lang="en-GH"/>
          </a:p>
        </p:txBody>
      </p:sp>
      <p:sp>
        <p:nvSpPr>
          <p:cNvPr id="9" name="Slide Number Placeholder 8">
            <a:extLst>
              <a:ext uri="{FF2B5EF4-FFF2-40B4-BE49-F238E27FC236}">
                <a16:creationId xmlns:a16="http://schemas.microsoft.com/office/drawing/2014/main" id="{8E29758D-AF25-4078-B2A8-1CCB5C792674}"/>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959300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DCC4-4B84-4E19-BB88-CC272A1D646F}"/>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6909DC92-9854-4CF2-BE70-8C372560B464}"/>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4" name="Footer Placeholder 3">
            <a:extLst>
              <a:ext uri="{FF2B5EF4-FFF2-40B4-BE49-F238E27FC236}">
                <a16:creationId xmlns:a16="http://schemas.microsoft.com/office/drawing/2014/main" id="{93F1E094-F342-4B6A-84F6-CF378B3206F4}"/>
              </a:ext>
            </a:extLst>
          </p:cNvPr>
          <p:cNvSpPr>
            <a:spLocks noGrp="1"/>
          </p:cNvSpPr>
          <p:nvPr>
            <p:ph type="ftr" sz="quarter" idx="11"/>
          </p:nvPr>
        </p:nvSpPr>
        <p:spPr/>
        <p:txBody>
          <a:bodyPr/>
          <a:lstStyle/>
          <a:p>
            <a:endParaRPr lang="en-GH"/>
          </a:p>
        </p:txBody>
      </p:sp>
      <p:sp>
        <p:nvSpPr>
          <p:cNvPr id="5" name="Slide Number Placeholder 4">
            <a:extLst>
              <a:ext uri="{FF2B5EF4-FFF2-40B4-BE49-F238E27FC236}">
                <a16:creationId xmlns:a16="http://schemas.microsoft.com/office/drawing/2014/main" id="{9FAFB799-27FD-48E2-8169-6C32576A66F1}"/>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377355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DCC37-9074-415E-9AF4-454A648CDDDF}"/>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3" name="Footer Placeholder 2">
            <a:extLst>
              <a:ext uri="{FF2B5EF4-FFF2-40B4-BE49-F238E27FC236}">
                <a16:creationId xmlns:a16="http://schemas.microsoft.com/office/drawing/2014/main" id="{BF535EF8-0301-48A6-A939-D042CF446638}"/>
              </a:ext>
            </a:extLst>
          </p:cNvPr>
          <p:cNvSpPr>
            <a:spLocks noGrp="1"/>
          </p:cNvSpPr>
          <p:nvPr>
            <p:ph type="ftr" sz="quarter" idx="11"/>
          </p:nvPr>
        </p:nvSpPr>
        <p:spPr/>
        <p:txBody>
          <a:bodyPr/>
          <a:lstStyle/>
          <a:p>
            <a:endParaRPr lang="en-GH"/>
          </a:p>
        </p:txBody>
      </p:sp>
      <p:sp>
        <p:nvSpPr>
          <p:cNvPr id="4" name="Slide Number Placeholder 3">
            <a:extLst>
              <a:ext uri="{FF2B5EF4-FFF2-40B4-BE49-F238E27FC236}">
                <a16:creationId xmlns:a16="http://schemas.microsoft.com/office/drawing/2014/main" id="{455241BB-23DA-4326-9D11-4069F375865B}"/>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2736710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7EAA2-4E81-4A49-B0AB-A49817153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0BB4A85E-ED93-4884-B4CA-B7071731C1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FC174A6A-553F-450B-9413-D62B9E11E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DC3B93-754F-47E9-B625-4E8ABC22A7FC}"/>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6" name="Footer Placeholder 5">
            <a:extLst>
              <a:ext uri="{FF2B5EF4-FFF2-40B4-BE49-F238E27FC236}">
                <a16:creationId xmlns:a16="http://schemas.microsoft.com/office/drawing/2014/main" id="{24A0B51A-CC4B-4129-ABF7-5002BEA5C80F}"/>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D9A91C1F-FCEB-4032-9400-98B8BB78EE53}"/>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876888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527B-EC25-4EBA-B5BB-28BB252F4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E915D5D9-4765-4132-9A6A-2B7BC9129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BC412E0C-3F97-49D4-9F1F-5BA116669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E383E-0948-4A90-9C93-842828C350E2}"/>
              </a:ext>
            </a:extLst>
          </p:cNvPr>
          <p:cNvSpPr>
            <a:spLocks noGrp="1"/>
          </p:cNvSpPr>
          <p:nvPr>
            <p:ph type="dt" sz="half" idx="10"/>
          </p:nvPr>
        </p:nvSpPr>
        <p:spPr/>
        <p:txBody>
          <a:bodyPr/>
          <a:lstStyle/>
          <a:p>
            <a:fld id="{CE594328-F9CE-4496-8C5C-D37BE659C254}" type="datetimeFigureOut">
              <a:rPr lang="en-GH" smtClean="0"/>
              <a:t>05/31/2021</a:t>
            </a:fld>
            <a:endParaRPr lang="en-GH"/>
          </a:p>
        </p:txBody>
      </p:sp>
      <p:sp>
        <p:nvSpPr>
          <p:cNvPr id="6" name="Footer Placeholder 5">
            <a:extLst>
              <a:ext uri="{FF2B5EF4-FFF2-40B4-BE49-F238E27FC236}">
                <a16:creationId xmlns:a16="http://schemas.microsoft.com/office/drawing/2014/main" id="{D0B9D5E9-F30D-46C2-9539-AE32CC55075E}"/>
              </a:ext>
            </a:extLst>
          </p:cNvPr>
          <p:cNvSpPr>
            <a:spLocks noGrp="1"/>
          </p:cNvSpPr>
          <p:nvPr>
            <p:ph type="ftr" sz="quarter" idx="11"/>
          </p:nvPr>
        </p:nvSpPr>
        <p:spPr/>
        <p:txBody>
          <a:bodyPr/>
          <a:lstStyle/>
          <a:p>
            <a:endParaRPr lang="en-GH"/>
          </a:p>
        </p:txBody>
      </p:sp>
      <p:sp>
        <p:nvSpPr>
          <p:cNvPr id="7" name="Slide Number Placeholder 6">
            <a:extLst>
              <a:ext uri="{FF2B5EF4-FFF2-40B4-BE49-F238E27FC236}">
                <a16:creationId xmlns:a16="http://schemas.microsoft.com/office/drawing/2014/main" id="{E7959322-A9E0-4D21-9A73-B15B33117AA0}"/>
              </a:ext>
            </a:extLst>
          </p:cNvPr>
          <p:cNvSpPr>
            <a:spLocks noGrp="1"/>
          </p:cNvSpPr>
          <p:nvPr>
            <p:ph type="sldNum" sz="quarter" idx="12"/>
          </p:nvPr>
        </p:nvSpPr>
        <p:spPr/>
        <p:txBody>
          <a:bodyPr/>
          <a:lstStyle/>
          <a:p>
            <a:fld id="{8453FA0E-9C11-4B6D-9D77-F08CD77B5B92}" type="slidenum">
              <a:rPr lang="en-GH" smtClean="0"/>
              <a:t>‹#›</a:t>
            </a:fld>
            <a:endParaRPr lang="en-GH"/>
          </a:p>
        </p:txBody>
      </p:sp>
    </p:spTree>
    <p:extLst>
      <p:ext uri="{BB962C8B-B14F-4D97-AF65-F5344CB8AC3E}">
        <p14:creationId xmlns:p14="http://schemas.microsoft.com/office/powerpoint/2010/main" val="1690702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E4799F-38DD-45A9-8770-A729003D7F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EB0DB155-292B-4A4D-8D58-4A50ECA47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FAF261CA-182E-4FEB-812C-42507F6EF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94328-F9CE-4496-8C5C-D37BE659C254}" type="datetimeFigureOut">
              <a:rPr lang="en-GH" smtClean="0"/>
              <a:t>05/31/2021</a:t>
            </a:fld>
            <a:endParaRPr lang="en-GH"/>
          </a:p>
        </p:txBody>
      </p:sp>
      <p:sp>
        <p:nvSpPr>
          <p:cNvPr id="5" name="Footer Placeholder 4">
            <a:extLst>
              <a:ext uri="{FF2B5EF4-FFF2-40B4-BE49-F238E27FC236}">
                <a16:creationId xmlns:a16="http://schemas.microsoft.com/office/drawing/2014/main" id="{044E1EEE-3DEF-4E9B-A060-25692009A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H"/>
          </a:p>
        </p:txBody>
      </p:sp>
      <p:sp>
        <p:nvSpPr>
          <p:cNvPr id="6" name="Slide Number Placeholder 5">
            <a:extLst>
              <a:ext uri="{FF2B5EF4-FFF2-40B4-BE49-F238E27FC236}">
                <a16:creationId xmlns:a16="http://schemas.microsoft.com/office/drawing/2014/main" id="{9BBFAD6D-351A-4C1F-936D-8042A3A033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53FA0E-9C11-4B6D-9D77-F08CD77B5B92}" type="slidenum">
              <a:rPr lang="en-GH" smtClean="0"/>
              <a:t>‹#›</a:t>
            </a:fld>
            <a:endParaRPr lang="en-GH"/>
          </a:p>
        </p:txBody>
      </p:sp>
    </p:spTree>
    <p:extLst>
      <p:ext uri="{BB962C8B-B14F-4D97-AF65-F5344CB8AC3E}">
        <p14:creationId xmlns:p14="http://schemas.microsoft.com/office/powerpoint/2010/main" val="3556774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23CC-6D71-4974-95A1-DEB65BB0E582}"/>
              </a:ext>
            </a:extLst>
          </p:cNvPr>
          <p:cNvSpPr>
            <a:spLocks noGrp="1"/>
          </p:cNvSpPr>
          <p:nvPr>
            <p:ph type="ctrTitle"/>
          </p:nvPr>
        </p:nvSpPr>
        <p:spPr>
          <a:xfrm>
            <a:off x="1417982" y="1642165"/>
            <a:ext cx="9144000" cy="2387600"/>
          </a:xfrm>
        </p:spPr>
        <p:txBody>
          <a:bodyPr>
            <a:normAutofit/>
          </a:bodyPr>
          <a:lstStyle/>
          <a:p>
            <a:pPr eaLnBrk="1" hangingPunct="1">
              <a:spcBef>
                <a:spcPct val="0"/>
              </a:spcBef>
            </a:pPr>
            <a:br>
              <a:rPr lang="en-US" altLang="en-US" sz="6000" dirty="0"/>
            </a:br>
            <a:br>
              <a:rPr lang="en-US" altLang="en-US" sz="1600" dirty="0">
                <a:latin typeface="Arial Rounded MT Bold" panose="020F0704030504030204" pitchFamily="34" charset="0"/>
              </a:rPr>
            </a:br>
            <a:r>
              <a:rPr lang="en-US" altLang="en-US" sz="4400" dirty="0">
                <a:latin typeface="Arial Rounded MT Bold" panose="020F0704030504030204" pitchFamily="34" charset="0"/>
              </a:rPr>
              <a:t>Dr Emmanuel Ahene</a:t>
            </a:r>
            <a:endParaRPr lang="en-US" altLang="en-US" sz="60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3B098856-8E3C-45F6-AC26-EF639BFFEC21}"/>
              </a:ext>
            </a:extLst>
          </p:cNvPr>
          <p:cNvSpPr>
            <a:spLocks noGrp="1"/>
          </p:cNvSpPr>
          <p:nvPr>
            <p:ph type="subTitle" idx="1"/>
          </p:nvPr>
        </p:nvSpPr>
        <p:spPr>
          <a:xfrm>
            <a:off x="1524000" y="2062650"/>
            <a:ext cx="9144000" cy="773315"/>
          </a:xfrm>
        </p:spPr>
        <p:txBody>
          <a:bodyPr>
            <a:normAutofit/>
          </a:bodyPr>
          <a:lstStyle/>
          <a:p>
            <a:r>
              <a:rPr lang="en-US" altLang="en-US" sz="4000" dirty="0"/>
              <a:t>Assembly Language Programming</a:t>
            </a:r>
            <a:endParaRPr lang="en-GH" sz="4000" dirty="0"/>
          </a:p>
        </p:txBody>
      </p:sp>
      <p:sp>
        <p:nvSpPr>
          <p:cNvPr id="4" name="Rectangle 2">
            <a:extLst>
              <a:ext uri="{FF2B5EF4-FFF2-40B4-BE49-F238E27FC236}">
                <a16:creationId xmlns:a16="http://schemas.microsoft.com/office/drawing/2014/main" id="{ABD6F3BE-344E-4A2E-BCD2-01357C07F664}"/>
              </a:ext>
            </a:extLst>
          </p:cNvPr>
          <p:cNvSpPr txBox="1">
            <a:spLocks noChangeArrowheads="1"/>
          </p:cNvSpPr>
          <p:nvPr/>
        </p:nvSpPr>
        <p:spPr>
          <a:xfrm>
            <a:off x="1981200" y="285750"/>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r>
              <a:rPr lang="en-US" altLang="en-US" sz="4400" dirty="0">
                <a:latin typeface="Comic Sans MS" panose="030F0702030302020204" pitchFamily="66" charset="0"/>
                <a:cs typeface="Aharoni" panose="02010803020104030203" pitchFamily="2" charset="-79"/>
              </a:rPr>
              <a:t>Beyond basics –L3 </a:t>
            </a:r>
            <a:endParaRPr lang="en-US" altLang="en-US" sz="2800" dirty="0">
              <a:latin typeface="Comic Sans MS" panose="030F0702030302020204" pitchFamily="66" charset="0"/>
              <a:cs typeface="Aharoni" panose="02010803020104030203" pitchFamily="2" charset="-79"/>
            </a:endParaRPr>
          </a:p>
        </p:txBody>
      </p:sp>
    </p:spTree>
    <p:extLst>
      <p:ext uri="{BB962C8B-B14F-4D97-AF65-F5344CB8AC3E}">
        <p14:creationId xmlns:p14="http://schemas.microsoft.com/office/powerpoint/2010/main" val="2126938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10E6930-3E29-4877-887D-7833A58C5082}"/>
              </a:ext>
            </a:extLst>
          </p:cNvPr>
          <p:cNvSpPr txBox="1">
            <a:spLocks noChangeArrowheads="1"/>
          </p:cNvSpPr>
          <p:nvPr/>
        </p:nvSpPr>
        <p:spPr>
          <a:xfrm>
            <a:off x="838200" y="476513"/>
            <a:ext cx="9498496"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3200" b="1" dirty="0">
                <a:latin typeface="Comic Sans MS" panose="030F0702030302020204" pitchFamily="66" charset="0"/>
              </a:rPr>
              <a:t>PROCESSOR REGISTERS </a:t>
            </a:r>
            <a:r>
              <a:rPr lang="en-US" sz="4400" b="1" dirty="0">
                <a:latin typeface="Comic Sans MS" panose="030F0702030302020204" pitchFamily="66" charset="0"/>
              </a:rPr>
              <a:t>(32 &amp; 64 bits)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8658F78-BD09-4712-9514-E59867E6545C}"/>
              </a:ext>
            </a:extLst>
          </p:cNvPr>
          <p:cNvSpPr>
            <a:spLocks noGrp="1"/>
          </p:cNvSpPr>
          <p:nvPr>
            <p:ph idx="1"/>
          </p:nvPr>
        </p:nvSpPr>
        <p:spPr>
          <a:xfrm>
            <a:off x="838200" y="2199286"/>
            <a:ext cx="10515600" cy="4658714"/>
          </a:xfrm>
        </p:spPr>
        <p:txBody>
          <a:bodyPr>
            <a:normAutofit/>
          </a:bodyPr>
          <a:lstStyle/>
          <a:p>
            <a:r>
              <a:rPr lang="en-US" sz="3200" dirty="0">
                <a:latin typeface="Arial Rounded MT Bold" panose="020F0704030504030204" pitchFamily="34" charset="0"/>
              </a:rPr>
              <a:t>The general registers are further divided into the following groups:</a:t>
            </a:r>
          </a:p>
          <a:p>
            <a:pPr lvl="1"/>
            <a:r>
              <a:rPr lang="en-US" sz="3200" dirty="0">
                <a:latin typeface="Arial Rounded MT Bold" panose="020F0704030504030204" pitchFamily="34" charset="0"/>
              </a:rPr>
              <a:t>Data registers</a:t>
            </a:r>
          </a:p>
          <a:p>
            <a:pPr lvl="1"/>
            <a:r>
              <a:rPr lang="en-US" sz="3200" dirty="0">
                <a:latin typeface="Arial Rounded MT Bold" panose="020F0704030504030204" pitchFamily="34" charset="0"/>
              </a:rPr>
              <a:t>Pointer registers</a:t>
            </a:r>
          </a:p>
          <a:p>
            <a:pPr lvl="1"/>
            <a:r>
              <a:rPr lang="en-US" sz="3200" dirty="0">
                <a:latin typeface="Arial Rounded MT Bold" panose="020F0704030504030204" pitchFamily="34" charset="0"/>
              </a:rPr>
              <a:t>Index registers</a:t>
            </a:r>
            <a:endParaRPr lang="en-GH" sz="4000" b="1" dirty="0">
              <a:latin typeface="Arial Rounded MT Bold" panose="020F0704030504030204" pitchFamily="34" charset="0"/>
            </a:endParaRPr>
          </a:p>
        </p:txBody>
      </p:sp>
    </p:spTree>
    <p:extLst>
      <p:ext uri="{BB962C8B-B14F-4D97-AF65-F5344CB8AC3E}">
        <p14:creationId xmlns:p14="http://schemas.microsoft.com/office/powerpoint/2010/main" val="630832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DA8AB5B-A8F7-44E8-99E3-08F1B40A50F0}"/>
              </a:ext>
            </a:extLst>
          </p:cNvPr>
          <p:cNvSpPr txBox="1">
            <a:spLocks noChangeArrowheads="1"/>
          </p:cNvSpPr>
          <p:nvPr/>
        </p:nvSpPr>
        <p:spPr>
          <a:xfrm>
            <a:off x="0" y="0"/>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pic>
        <p:nvPicPr>
          <p:cNvPr id="5" name="Content Placeholder 4">
            <a:extLst>
              <a:ext uri="{FF2B5EF4-FFF2-40B4-BE49-F238E27FC236}">
                <a16:creationId xmlns:a16="http://schemas.microsoft.com/office/drawing/2014/main" id="{CF2EB13E-25F0-4909-9EC8-1DB4703D203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08" r="755"/>
          <a:stretch/>
        </p:blipFill>
        <p:spPr>
          <a:xfrm>
            <a:off x="1" y="1033670"/>
            <a:ext cx="12192000" cy="5824330"/>
          </a:xfrm>
        </p:spPr>
      </p:pic>
      <p:sp>
        <p:nvSpPr>
          <p:cNvPr id="6" name="TextBox 5">
            <a:extLst>
              <a:ext uri="{FF2B5EF4-FFF2-40B4-BE49-F238E27FC236}">
                <a16:creationId xmlns:a16="http://schemas.microsoft.com/office/drawing/2014/main" id="{77CFC6BE-7E57-4D43-B7AF-9812FCD44378}"/>
              </a:ext>
            </a:extLst>
          </p:cNvPr>
          <p:cNvSpPr txBox="1"/>
          <p:nvPr/>
        </p:nvSpPr>
        <p:spPr>
          <a:xfrm>
            <a:off x="255105" y="142008"/>
            <a:ext cx="6142382" cy="646331"/>
          </a:xfrm>
          <a:prstGeom prst="rect">
            <a:avLst/>
          </a:prstGeom>
          <a:noFill/>
        </p:spPr>
        <p:txBody>
          <a:bodyPr wrap="square">
            <a:spAutoFit/>
          </a:bodyPr>
          <a:lstStyle/>
          <a:p>
            <a:r>
              <a:rPr lang="en-US" sz="3600" b="1" dirty="0">
                <a:latin typeface="Comic Sans MS" panose="030F0702030302020204" pitchFamily="66" charset="0"/>
              </a:rPr>
              <a:t>Register Table</a:t>
            </a:r>
            <a:endParaRPr lang="en-US" sz="3600" dirty="0"/>
          </a:p>
        </p:txBody>
      </p:sp>
    </p:spTree>
    <p:extLst>
      <p:ext uri="{BB962C8B-B14F-4D97-AF65-F5344CB8AC3E}">
        <p14:creationId xmlns:p14="http://schemas.microsoft.com/office/powerpoint/2010/main" val="591957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B870A89-DD76-4DDE-9434-8966D319D1BD}"/>
              </a:ext>
            </a:extLst>
          </p:cNvPr>
          <p:cNvSpPr txBox="1">
            <a:spLocks noChangeArrowheads="1"/>
          </p:cNvSpPr>
          <p:nvPr/>
        </p:nvSpPr>
        <p:spPr>
          <a:xfrm>
            <a:off x="838200" y="493625"/>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Data Registers (32 bits)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8658F78-BD09-4712-9514-E59867E6545C}"/>
              </a:ext>
            </a:extLst>
          </p:cNvPr>
          <p:cNvSpPr>
            <a:spLocks noGrp="1"/>
          </p:cNvSpPr>
          <p:nvPr>
            <p:ph idx="1"/>
          </p:nvPr>
        </p:nvSpPr>
        <p:spPr>
          <a:xfrm>
            <a:off x="838200" y="1552473"/>
            <a:ext cx="10515600" cy="5305527"/>
          </a:xfrm>
        </p:spPr>
        <p:txBody>
          <a:bodyPr>
            <a:normAutofit fontScale="92500" lnSpcReduction="10000"/>
          </a:bodyPr>
          <a:lstStyle/>
          <a:p>
            <a:r>
              <a:rPr lang="en-US" sz="3200" dirty="0">
                <a:latin typeface="Arial Rounded MT Bold" panose="020F0704030504030204" pitchFamily="34" charset="0"/>
              </a:rPr>
              <a:t>Four 32-bit data registers are used for arithmetic, logical and other operations. These 32-bit registers can be used in three ways: </a:t>
            </a:r>
          </a:p>
          <a:p>
            <a:pPr marL="514350" indent="-514350">
              <a:buAutoNum type="arabicPeriod"/>
            </a:pPr>
            <a:r>
              <a:rPr lang="en-US" sz="3200" dirty="0">
                <a:latin typeface="Arial Rounded MT Bold" panose="020F0704030504030204" pitchFamily="34" charset="0"/>
              </a:rPr>
              <a:t>As complete 32-bit data registers: EAX, EBX,    </a:t>
            </a:r>
          </a:p>
          <a:p>
            <a:pPr marL="0" indent="0">
              <a:buNone/>
            </a:pPr>
            <a:r>
              <a:rPr lang="en-US" sz="3200" dirty="0">
                <a:latin typeface="Arial Rounded MT Bold" panose="020F0704030504030204" pitchFamily="34" charset="0"/>
              </a:rPr>
              <a:t>     ECX, EDX. </a:t>
            </a:r>
          </a:p>
          <a:p>
            <a:pPr marL="514350" indent="-514350">
              <a:buAutoNum type="arabicPeriod" startAt="2"/>
            </a:pPr>
            <a:r>
              <a:rPr lang="en-US" sz="3200" dirty="0">
                <a:latin typeface="Arial Rounded MT Bold" panose="020F0704030504030204" pitchFamily="34" charset="0"/>
              </a:rPr>
              <a:t>Lower halves of the 32-bit registers can be used </a:t>
            </a:r>
          </a:p>
          <a:p>
            <a:pPr marL="0" indent="0">
              <a:buNone/>
            </a:pPr>
            <a:r>
              <a:rPr lang="en-US" sz="3200" dirty="0">
                <a:latin typeface="Arial Rounded MT Bold" panose="020F0704030504030204" pitchFamily="34" charset="0"/>
              </a:rPr>
              <a:t>     as four 16-bit data registers: AX, BX, CX and DX.</a:t>
            </a:r>
          </a:p>
          <a:p>
            <a:pPr marL="514350" indent="-514350">
              <a:buAutoNum type="arabicPeriod" startAt="3"/>
            </a:pPr>
            <a:r>
              <a:rPr lang="en-US" sz="3200" dirty="0">
                <a:latin typeface="Arial Rounded MT Bold" panose="020F0704030504030204" pitchFamily="34" charset="0"/>
              </a:rPr>
              <a:t>Lower and higher halves of the above-mentioned </a:t>
            </a:r>
          </a:p>
          <a:p>
            <a:pPr marL="0" indent="0">
              <a:buNone/>
            </a:pPr>
            <a:r>
              <a:rPr lang="en-US" sz="3200" dirty="0">
                <a:latin typeface="Arial Rounded MT Bold" panose="020F0704030504030204" pitchFamily="34" charset="0"/>
              </a:rPr>
              <a:t>     four 16-bit registers can be used as eight 8-bit    </a:t>
            </a:r>
          </a:p>
          <a:p>
            <a:pPr marL="0" indent="0">
              <a:buNone/>
            </a:pPr>
            <a:r>
              <a:rPr lang="en-US" sz="3200" dirty="0">
                <a:latin typeface="Arial Rounded MT Bold" panose="020F0704030504030204" pitchFamily="34" charset="0"/>
              </a:rPr>
              <a:t>     data registers: AH, AL, BH, BL, CH, CL, DH, and </a:t>
            </a:r>
          </a:p>
          <a:p>
            <a:pPr marL="0" indent="0">
              <a:buNone/>
            </a:pPr>
            <a:r>
              <a:rPr lang="en-US" sz="3200" dirty="0">
                <a:latin typeface="Arial Rounded MT Bold" panose="020F0704030504030204" pitchFamily="34" charset="0"/>
              </a:rPr>
              <a:t>     DL</a:t>
            </a:r>
            <a:endParaRPr lang="en-GH" sz="4400" b="1" dirty="0">
              <a:latin typeface="Arial Rounded MT Bold" panose="020F0704030504030204" pitchFamily="34" charset="0"/>
            </a:endParaRPr>
          </a:p>
        </p:txBody>
      </p:sp>
    </p:spTree>
    <p:extLst>
      <p:ext uri="{BB962C8B-B14F-4D97-AF65-F5344CB8AC3E}">
        <p14:creationId xmlns:p14="http://schemas.microsoft.com/office/powerpoint/2010/main" val="330300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4FB5BA5-0470-4065-BE0A-323D6AD0C052}"/>
              </a:ext>
            </a:extLst>
          </p:cNvPr>
          <p:cNvSpPr txBox="1">
            <a:spLocks noChangeArrowheads="1"/>
          </p:cNvSpPr>
          <p:nvPr/>
        </p:nvSpPr>
        <p:spPr>
          <a:xfrm>
            <a:off x="838200" y="527607"/>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Data Registers (32 bits)</a:t>
            </a:r>
            <a:endParaRPr lang="en-GH" b="1" dirty="0">
              <a:latin typeface="Comic Sans MS" panose="030F0702030302020204" pitchFamily="66" charset="0"/>
            </a:endParaRPr>
          </a:p>
        </p:txBody>
      </p:sp>
      <p:pic>
        <p:nvPicPr>
          <p:cNvPr id="5" name="Content Placeholder 4">
            <a:extLst>
              <a:ext uri="{FF2B5EF4-FFF2-40B4-BE49-F238E27FC236}">
                <a16:creationId xmlns:a16="http://schemas.microsoft.com/office/drawing/2014/main" id="{A1F0F51A-A296-41AE-A877-B271489E7B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752" y="2190280"/>
            <a:ext cx="11022496" cy="3441893"/>
          </a:xfrm>
        </p:spPr>
      </p:pic>
    </p:spTree>
    <p:extLst>
      <p:ext uri="{BB962C8B-B14F-4D97-AF65-F5344CB8AC3E}">
        <p14:creationId xmlns:p14="http://schemas.microsoft.com/office/powerpoint/2010/main" val="373450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B68785EF-51B5-4B0F-A453-5795ADE73562}"/>
              </a:ext>
            </a:extLst>
          </p:cNvPr>
          <p:cNvSpPr txBox="1">
            <a:spLocks noChangeArrowheads="1"/>
          </p:cNvSpPr>
          <p:nvPr/>
        </p:nvSpPr>
        <p:spPr>
          <a:xfrm>
            <a:off x="838200" y="385936"/>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Data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16D1A164-BDC4-4642-BB38-B1B6C04ABA56}"/>
              </a:ext>
            </a:extLst>
          </p:cNvPr>
          <p:cNvSpPr>
            <a:spLocks noGrp="1"/>
          </p:cNvSpPr>
          <p:nvPr>
            <p:ph idx="1"/>
          </p:nvPr>
        </p:nvSpPr>
        <p:spPr>
          <a:xfrm>
            <a:off x="838200" y="1337094"/>
            <a:ext cx="10515600" cy="4839869"/>
          </a:xfrm>
        </p:spPr>
        <p:txBody>
          <a:bodyPr>
            <a:normAutofit/>
          </a:bodyPr>
          <a:lstStyle/>
          <a:p>
            <a:r>
              <a:rPr lang="en-US" sz="3200" dirty="0"/>
              <a:t>Some of these data registers has specific used in arithmetical operations. </a:t>
            </a:r>
          </a:p>
          <a:p>
            <a:r>
              <a:rPr lang="en-US" sz="3200" b="1" dirty="0"/>
              <a:t>AX</a:t>
            </a:r>
            <a:r>
              <a:rPr lang="en-US" sz="3200" dirty="0"/>
              <a:t> is the primary accumulator; it is used in input/output and most arithmetic instructions. </a:t>
            </a:r>
          </a:p>
          <a:p>
            <a:r>
              <a:rPr lang="en-US" sz="3200" dirty="0"/>
              <a:t>For example, in multiplication operation, one operand is stored in EAX, or AX or AL register according to the size of the operand. </a:t>
            </a:r>
          </a:p>
          <a:p>
            <a:r>
              <a:rPr lang="en-US" sz="3200" b="1" dirty="0"/>
              <a:t>BX</a:t>
            </a:r>
            <a:r>
              <a:rPr lang="en-US" sz="3200" dirty="0"/>
              <a:t> is known as the base register as it could be used in indexed addressing. </a:t>
            </a:r>
            <a:endParaRPr lang="en-GH" sz="3200" dirty="0"/>
          </a:p>
        </p:txBody>
      </p:sp>
    </p:spTree>
    <p:extLst>
      <p:ext uri="{BB962C8B-B14F-4D97-AF65-F5344CB8AC3E}">
        <p14:creationId xmlns:p14="http://schemas.microsoft.com/office/powerpoint/2010/main" val="6141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E44157C-FCC6-4B02-B5F4-71B93A2F9000}"/>
              </a:ext>
            </a:extLst>
          </p:cNvPr>
          <p:cNvSpPr txBox="1">
            <a:spLocks noChangeArrowheads="1"/>
          </p:cNvSpPr>
          <p:nvPr/>
        </p:nvSpPr>
        <p:spPr>
          <a:xfrm>
            <a:off x="934279" y="324193"/>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a:xfrm>
            <a:off x="838200" y="126586"/>
            <a:ext cx="10515600" cy="1325563"/>
          </a:xfrm>
        </p:spPr>
        <p:txBody>
          <a:bodyPr/>
          <a:lstStyle/>
          <a:p>
            <a:r>
              <a:rPr lang="en-US" b="1" dirty="0">
                <a:latin typeface="Comic Sans MS" panose="030F0702030302020204" pitchFamily="66" charset="0"/>
              </a:rPr>
              <a:t> Data Registers</a:t>
            </a:r>
            <a:endParaRPr lang="en-GH" b="1" dirty="0">
              <a:latin typeface="Comic Sans MS" panose="030F0702030302020204" pitchFamily="66" charset="0"/>
            </a:endParaRPr>
          </a:p>
        </p:txBody>
      </p:sp>
      <p:sp>
        <p:nvSpPr>
          <p:cNvPr id="4" name="Content Placeholder 3">
            <a:extLst>
              <a:ext uri="{FF2B5EF4-FFF2-40B4-BE49-F238E27FC236}">
                <a16:creationId xmlns:a16="http://schemas.microsoft.com/office/drawing/2014/main" id="{16D1A164-BDC4-4642-BB38-B1B6C04ABA56}"/>
              </a:ext>
            </a:extLst>
          </p:cNvPr>
          <p:cNvSpPr>
            <a:spLocks noGrp="1"/>
          </p:cNvSpPr>
          <p:nvPr>
            <p:ph idx="1"/>
          </p:nvPr>
        </p:nvSpPr>
        <p:spPr>
          <a:xfrm>
            <a:off x="838200" y="1337094"/>
            <a:ext cx="10515600" cy="4839869"/>
          </a:xfrm>
        </p:spPr>
        <p:txBody>
          <a:bodyPr>
            <a:normAutofit/>
          </a:bodyPr>
          <a:lstStyle/>
          <a:p>
            <a:r>
              <a:rPr lang="en-US" sz="3200" b="1" dirty="0"/>
              <a:t>CX</a:t>
            </a:r>
            <a:r>
              <a:rPr lang="en-US" sz="3200" dirty="0"/>
              <a:t> is known as the count register as the ECX, CX registers store the loop count in iterative operations. DX is known as the data register. It is also used in input/output operations.</a:t>
            </a:r>
          </a:p>
          <a:p>
            <a:r>
              <a:rPr lang="en-US" sz="3200" dirty="0"/>
              <a:t> It is also used with AX register along with DX for multiply and divide operations involving large values</a:t>
            </a:r>
            <a:endParaRPr lang="en-GH" sz="3200" dirty="0"/>
          </a:p>
        </p:txBody>
      </p:sp>
    </p:spTree>
    <p:extLst>
      <p:ext uri="{BB962C8B-B14F-4D97-AF65-F5344CB8AC3E}">
        <p14:creationId xmlns:p14="http://schemas.microsoft.com/office/powerpoint/2010/main" val="42216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B3A9FE3-4340-4553-AB9B-65850FC30649}"/>
              </a:ext>
            </a:extLst>
          </p:cNvPr>
          <p:cNvSpPr txBox="1">
            <a:spLocks noChangeArrowheads="1"/>
          </p:cNvSpPr>
          <p:nvPr/>
        </p:nvSpPr>
        <p:spPr>
          <a:xfrm>
            <a:off x="364435" y="124675"/>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C087CEFD-9E8E-46D8-BBAE-797B05DDA161}"/>
              </a:ext>
            </a:extLst>
          </p:cNvPr>
          <p:cNvSpPr>
            <a:spLocks noGrp="1"/>
          </p:cNvSpPr>
          <p:nvPr>
            <p:ph type="title"/>
          </p:nvPr>
        </p:nvSpPr>
        <p:spPr>
          <a:xfrm>
            <a:off x="838200" y="66783"/>
            <a:ext cx="10515600" cy="1325563"/>
          </a:xfrm>
        </p:spPr>
        <p:txBody>
          <a:bodyPr/>
          <a:lstStyle/>
          <a:p>
            <a:r>
              <a:rPr lang="en-US" dirty="0">
                <a:latin typeface="Comic Sans MS" panose="030F0702030302020204" pitchFamily="66" charset="0"/>
              </a:rPr>
              <a:t>Hello World Source codes</a:t>
            </a:r>
          </a:p>
        </p:txBody>
      </p:sp>
      <p:pic>
        <p:nvPicPr>
          <p:cNvPr id="4" name="Content Placeholder 3">
            <a:extLst>
              <a:ext uri="{FF2B5EF4-FFF2-40B4-BE49-F238E27FC236}">
                <a16:creationId xmlns:a16="http://schemas.microsoft.com/office/drawing/2014/main" id="{CA1ED5B1-9017-4110-AE6B-FA264D7D845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3047"/>
          <a:stretch/>
        </p:blipFill>
        <p:spPr>
          <a:xfrm>
            <a:off x="97466" y="1544193"/>
            <a:ext cx="7040524" cy="2224111"/>
          </a:xfrm>
          <a:prstGeom prst="rect">
            <a:avLst/>
          </a:prstGeom>
        </p:spPr>
      </p:pic>
      <p:pic>
        <p:nvPicPr>
          <p:cNvPr id="5" name="Content Placeholder 4">
            <a:extLst>
              <a:ext uri="{FF2B5EF4-FFF2-40B4-BE49-F238E27FC236}">
                <a16:creationId xmlns:a16="http://schemas.microsoft.com/office/drawing/2014/main" id="{F79C8934-4CD0-4434-9271-87FCFC2A6A3B}"/>
              </a:ext>
            </a:extLst>
          </p:cNvPr>
          <p:cNvPicPr>
            <a:picLocks noChangeAspect="1"/>
          </p:cNvPicPr>
          <p:nvPr/>
        </p:nvPicPr>
        <p:blipFill rotWithShape="1">
          <a:blip r:embed="rId3">
            <a:extLst>
              <a:ext uri="{28A0092B-C50C-407E-A947-70E740481C1C}">
                <a14:useLocalDpi xmlns:a14="http://schemas.microsoft.com/office/drawing/2010/main" val="0"/>
              </a:ext>
            </a:extLst>
          </a:blip>
          <a:srcRect t="16768" r="33957"/>
          <a:stretch/>
        </p:blipFill>
        <p:spPr>
          <a:xfrm>
            <a:off x="193158" y="3657567"/>
            <a:ext cx="6944832" cy="1672482"/>
          </a:xfrm>
          <a:prstGeom prst="rect">
            <a:avLst/>
          </a:prstGeom>
        </p:spPr>
      </p:pic>
      <p:pic>
        <p:nvPicPr>
          <p:cNvPr id="7" name="Picture 6">
            <a:extLst>
              <a:ext uri="{FF2B5EF4-FFF2-40B4-BE49-F238E27FC236}">
                <a16:creationId xmlns:a16="http://schemas.microsoft.com/office/drawing/2014/main" id="{69D0BC20-840B-4B18-BB09-5187893A12B1}"/>
              </a:ext>
            </a:extLst>
          </p:cNvPr>
          <p:cNvPicPr>
            <a:picLocks noChangeAspect="1"/>
          </p:cNvPicPr>
          <p:nvPr/>
        </p:nvPicPr>
        <p:blipFill rotWithShape="1">
          <a:blip r:embed="rId4">
            <a:extLst>
              <a:ext uri="{28A0092B-C50C-407E-A947-70E740481C1C}">
                <a14:useLocalDpi xmlns:a14="http://schemas.microsoft.com/office/drawing/2010/main" val="0"/>
              </a:ext>
            </a:extLst>
          </a:blip>
          <a:srcRect l="30674" t="29931" r="32351" b="12454"/>
          <a:stretch/>
        </p:blipFill>
        <p:spPr>
          <a:xfrm>
            <a:off x="7137990" y="1450238"/>
            <a:ext cx="5116945" cy="4284920"/>
          </a:xfrm>
          <a:prstGeom prst="rect">
            <a:avLst/>
          </a:prstGeom>
        </p:spPr>
      </p:pic>
      <p:sp>
        <p:nvSpPr>
          <p:cNvPr id="8" name="TextBox 7">
            <a:extLst>
              <a:ext uri="{FF2B5EF4-FFF2-40B4-BE49-F238E27FC236}">
                <a16:creationId xmlns:a16="http://schemas.microsoft.com/office/drawing/2014/main" id="{E4E23519-45F6-4A00-8CF8-E832BE568B61}"/>
              </a:ext>
            </a:extLst>
          </p:cNvPr>
          <p:cNvSpPr txBox="1"/>
          <p:nvPr/>
        </p:nvSpPr>
        <p:spPr>
          <a:xfrm>
            <a:off x="3665574" y="6036823"/>
            <a:ext cx="6142382" cy="707886"/>
          </a:xfrm>
          <a:prstGeom prst="rect">
            <a:avLst/>
          </a:prstGeom>
          <a:noFill/>
        </p:spPr>
        <p:txBody>
          <a:bodyPr wrap="square">
            <a:spAutoFit/>
          </a:bodyPr>
          <a:lstStyle/>
          <a:p>
            <a:r>
              <a:rPr lang="en-US" sz="4000" b="1" dirty="0"/>
              <a:t>Any differences?</a:t>
            </a:r>
          </a:p>
        </p:txBody>
      </p:sp>
    </p:spTree>
    <p:extLst>
      <p:ext uri="{BB962C8B-B14F-4D97-AF65-F5344CB8AC3E}">
        <p14:creationId xmlns:p14="http://schemas.microsoft.com/office/powerpoint/2010/main" val="2736983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2324E6C-CA98-4A8C-AE36-E2F920E2706B}"/>
              </a:ext>
            </a:extLst>
          </p:cNvPr>
          <p:cNvSpPr txBox="1">
            <a:spLocks noChangeArrowheads="1"/>
          </p:cNvSpPr>
          <p:nvPr/>
        </p:nvSpPr>
        <p:spPr>
          <a:xfrm>
            <a:off x="162339" y="97558"/>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C644829C-7BC6-4646-B52B-70CDA4227832}"/>
              </a:ext>
            </a:extLst>
          </p:cNvPr>
          <p:cNvSpPr>
            <a:spLocks noGrp="1"/>
          </p:cNvSpPr>
          <p:nvPr>
            <p:ph type="title"/>
          </p:nvPr>
        </p:nvSpPr>
        <p:spPr>
          <a:xfrm>
            <a:off x="162339" y="-19534"/>
            <a:ext cx="7510670" cy="1325563"/>
          </a:xfrm>
        </p:spPr>
        <p:txBody>
          <a:bodyPr/>
          <a:lstStyle/>
          <a:p>
            <a:r>
              <a:rPr lang="en-US" dirty="0">
                <a:latin typeface="Comic Sans MS" panose="030F0702030302020204" pitchFamily="66" charset="0"/>
              </a:rPr>
              <a:t>Hello World into details</a:t>
            </a:r>
          </a:p>
        </p:txBody>
      </p:sp>
      <p:pic>
        <p:nvPicPr>
          <p:cNvPr id="5" name="Content Placeholder 4">
            <a:extLst>
              <a:ext uri="{FF2B5EF4-FFF2-40B4-BE49-F238E27FC236}">
                <a16:creationId xmlns:a16="http://schemas.microsoft.com/office/drawing/2014/main" id="{8ED14E2B-56DC-4281-B196-764E94728EE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67" t="19864" r="-726" b="11294"/>
          <a:stretch/>
        </p:blipFill>
        <p:spPr>
          <a:xfrm>
            <a:off x="971333" y="1306029"/>
            <a:ext cx="10249333" cy="5213868"/>
          </a:xfrm>
        </p:spPr>
      </p:pic>
    </p:spTree>
    <p:extLst>
      <p:ext uri="{BB962C8B-B14F-4D97-AF65-F5344CB8AC3E}">
        <p14:creationId xmlns:p14="http://schemas.microsoft.com/office/powerpoint/2010/main" val="3791556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D6689C4-2A12-432B-8D5C-B4F084EA10B6}"/>
              </a:ext>
            </a:extLst>
          </p:cNvPr>
          <p:cNvSpPr txBox="1">
            <a:spLocks noChangeArrowheads="1"/>
          </p:cNvSpPr>
          <p:nvPr/>
        </p:nvSpPr>
        <p:spPr>
          <a:xfrm>
            <a:off x="162339" y="97558"/>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CA0C2997-0BA5-4389-B810-E079B67F6E65}"/>
              </a:ext>
            </a:extLst>
          </p:cNvPr>
          <p:cNvSpPr>
            <a:spLocks noGrp="1"/>
          </p:cNvSpPr>
          <p:nvPr>
            <p:ph type="title"/>
          </p:nvPr>
        </p:nvSpPr>
        <p:spPr>
          <a:xfrm>
            <a:off x="639418" y="0"/>
            <a:ext cx="10515600" cy="1325563"/>
          </a:xfrm>
        </p:spPr>
        <p:txBody>
          <a:bodyPr/>
          <a:lstStyle/>
          <a:p>
            <a:r>
              <a:rPr lang="en-US" dirty="0">
                <a:latin typeface="Comic Sans MS" panose="030F0702030302020204" pitchFamily="66" charset="0"/>
              </a:rPr>
              <a:t>And….</a:t>
            </a:r>
          </a:p>
        </p:txBody>
      </p:sp>
      <p:pic>
        <p:nvPicPr>
          <p:cNvPr id="5" name="Content Placeholder 4">
            <a:extLst>
              <a:ext uri="{FF2B5EF4-FFF2-40B4-BE49-F238E27FC236}">
                <a16:creationId xmlns:a16="http://schemas.microsoft.com/office/drawing/2014/main" id="{C9B7D7D7-B626-410B-85F5-B8A8AC325E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560" t="22745" r="10154" b="9368"/>
          <a:stretch/>
        </p:blipFill>
        <p:spPr>
          <a:xfrm>
            <a:off x="1463095" y="1027906"/>
            <a:ext cx="9265810" cy="5611433"/>
          </a:xfrm>
        </p:spPr>
      </p:pic>
    </p:spTree>
    <p:extLst>
      <p:ext uri="{BB962C8B-B14F-4D97-AF65-F5344CB8AC3E}">
        <p14:creationId xmlns:p14="http://schemas.microsoft.com/office/powerpoint/2010/main" val="3593123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C44C2CE-D3CC-4665-BCEB-DCCB8F53EAE4}"/>
              </a:ext>
            </a:extLst>
          </p:cNvPr>
          <p:cNvSpPr txBox="1">
            <a:spLocks noChangeArrowheads="1"/>
          </p:cNvSpPr>
          <p:nvPr/>
        </p:nvSpPr>
        <p:spPr>
          <a:xfrm>
            <a:off x="241853" y="-29200"/>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002FA841-0A25-4153-AF8B-9788798266D1}"/>
              </a:ext>
            </a:extLst>
          </p:cNvPr>
          <p:cNvSpPr>
            <a:spLocks noGrp="1"/>
          </p:cNvSpPr>
          <p:nvPr>
            <p:ph type="title"/>
          </p:nvPr>
        </p:nvSpPr>
        <p:spPr>
          <a:xfrm>
            <a:off x="838200" y="100072"/>
            <a:ext cx="10515600" cy="907094"/>
          </a:xfrm>
        </p:spPr>
        <p:txBody>
          <a:bodyPr/>
          <a:lstStyle/>
          <a:p>
            <a:r>
              <a:rPr lang="en-US" dirty="0">
                <a:latin typeface="Comic Sans MS" panose="030F0702030302020204" pitchFamily="66" charset="0"/>
              </a:rPr>
              <a:t>And….</a:t>
            </a:r>
            <a:endParaRPr lang="en-US" dirty="0"/>
          </a:p>
        </p:txBody>
      </p:sp>
      <p:pic>
        <p:nvPicPr>
          <p:cNvPr id="5" name="Content Placeholder 4">
            <a:extLst>
              <a:ext uri="{FF2B5EF4-FFF2-40B4-BE49-F238E27FC236}">
                <a16:creationId xmlns:a16="http://schemas.microsoft.com/office/drawing/2014/main" id="{735CBCF7-3187-4054-8B9C-3A74B4C32F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0233" t="24807" r="11628" b="10398"/>
          <a:stretch/>
        </p:blipFill>
        <p:spPr>
          <a:xfrm>
            <a:off x="940904" y="901148"/>
            <a:ext cx="9713845" cy="5956852"/>
          </a:xfrm>
        </p:spPr>
      </p:pic>
    </p:spTree>
    <p:extLst>
      <p:ext uri="{BB962C8B-B14F-4D97-AF65-F5344CB8AC3E}">
        <p14:creationId xmlns:p14="http://schemas.microsoft.com/office/powerpoint/2010/main" val="139776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C7F6361-AACD-4C89-8138-63BDBBD8684A}"/>
              </a:ext>
            </a:extLst>
          </p:cNvPr>
          <p:cNvSpPr txBox="1">
            <a:spLocks noChangeArrowheads="1"/>
          </p:cNvSpPr>
          <p:nvPr/>
        </p:nvSpPr>
        <p:spPr>
          <a:xfrm>
            <a:off x="732182" y="516835"/>
            <a:ext cx="9803296" cy="874642"/>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27A57F1C-D80C-415D-9F33-D4CE16764598}"/>
              </a:ext>
            </a:extLst>
          </p:cNvPr>
          <p:cNvSpPr>
            <a:spLocks noGrp="1"/>
          </p:cNvSpPr>
          <p:nvPr>
            <p:ph type="title"/>
          </p:nvPr>
        </p:nvSpPr>
        <p:spPr/>
        <p:txBody>
          <a:bodyPr/>
          <a:lstStyle/>
          <a:p>
            <a:r>
              <a:rPr lang="en-US" b="1" dirty="0">
                <a:latin typeface="Comic Sans MS" panose="030F0702030302020204" pitchFamily="66" charset="0"/>
              </a:rPr>
              <a:t>Assembly Basic Syntax/structure</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875ACA1-1FC9-419D-AAB8-4C8CCA068CFD}"/>
              </a:ext>
            </a:extLst>
          </p:cNvPr>
          <p:cNvSpPr>
            <a:spLocks noGrp="1"/>
          </p:cNvSpPr>
          <p:nvPr>
            <p:ph idx="1"/>
          </p:nvPr>
        </p:nvSpPr>
        <p:spPr>
          <a:xfrm>
            <a:off x="838200" y="1825625"/>
            <a:ext cx="10515600" cy="4868790"/>
          </a:xfrm>
        </p:spPr>
        <p:txBody>
          <a:bodyPr>
            <a:normAutofit/>
          </a:bodyPr>
          <a:lstStyle/>
          <a:p>
            <a:r>
              <a:rPr lang="en-US" sz="3200" dirty="0">
                <a:latin typeface="Arial Rounded MT Bold" panose="020F0704030504030204" pitchFamily="34" charset="0"/>
              </a:rPr>
              <a:t>An assembly program can be divided into three sections: </a:t>
            </a:r>
          </a:p>
          <a:p>
            <a:r>
              <a:rPr lang="en-US" sz="3200" dirty="0">
                <a:latin typeface="Arial Rounded MT Bold" panose="020F0704030504030204" pitchFamily="34" charset="0"/>
              </a:rPr>
              <a:t>The </a:t>
            </a:r>
            <a:r>
              <a:rPr lang="en-US" sz="3200" b="1" dirty="0">
                <a:latin typeface="Arial Rounded MT Bold" panose="020F0704030504030204" pitchFamily="34" charset="0"/>
              </a:rPr>
              <a:t>data</a:t>
            </a:r>
            <a:r>
              <a:rPr lang="en-US" sz="3200" dirty="0">
                <a:latin typeface="Arial Rounded MT Bold" panose="020F0704030504030204" pitchFamily="34" charset="0"/>
              </a:rPr>
              <a:t> section </a:t>
            </a:r>
          </a:p>
          <a:p>
            <a:r>
              <a:rPr lang="en-US" sz="3200" dirty="0">
                <a:latin typeface="Arial Rounded MT Bold" panose="020F0704030504030204" pitchFamily="34" charset="0"/>
              </a:rPr>
              <a:t>The </a:t>
            </a:r>
            <a:r>
              <a:rPr lang="en-US" sz="3200" b="1" dirty="0" err="1">
                <a:latin typeface="Arial Rounded MT Bold" panose="020F0704030504030204" pitchFamily="34" charset="0"/>
              </a:rPr>
              <a:t>bss</a:t>
            </a:r>
            <a:r>
              <a:rPr lang="en-US" sz="3200" dirty="0">
                <a:latin typeface="Arial Rounded MT Bold" panose="020F0704030504030204" pitchFamily="34" charset="0"/>
              </a:rPr>
              <a:t> section </a:t>
            </a:r>
          </a:p>
          <a:p>
            <a:r>
              <a:rPr lang="en-US" sz="3200" dirty="0">
                <a:latin typeface="Arial Rounded MT Bold" panose="020F0704030504030204" pitchFamily="34" charset="0"/>
              </a:rPr>
              <a:t>The </a:t>
            </a:r>
            <a:r>
              <a:rPr lang="en-US" sz="3200" b="1" dirty="0">
                <a:latin typeface="Arial Rounded MT Bold" panose="020F0704030504030204" pitchFamily="34" charset="0"/>
              </a:rPr>
              <a:t>text</a:t>
            </a:r>
            <a:r>
              <a:rPr lang="en-US" sz="3200" dirty="0">
                <a:latin typeface="Arial Rounded MT Bold" panose="020F0704030504030204" pitchFamily="34" charset="0"/>
              </a:rPr>
              <a:t> section</a:t>
            </a:r>
          </a:p>
          <a:p>
            <a:endParaRPr lang="en-US" sz="3200" dirty="0"/>
          </a:p>
        </p:txBody>
      </p:sp>
    </p:spTree>
    <p:extLst>
      <p:ext uri="{BB962C8B-B14F-4D97-AF65-F5344CB8AC3E}">
        <p14:creationId xmlns:p14="http://schemas.microsoft.com/office/powerpoint/2010/main" val="2050442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AAEECF7-6BEE-43DD-B523-D11472C90E2A}"/>
              </a:ext>
            </a:extLst>
          </p:cNvPr>
          <p:cNvSpPr txBox="1">
            <a:spLocks noChangeArrowheads="1"/>
          </p:cNvSpPr>
          <p:nvPr/>
        </p:nvSpPr>
        <p:spPr>
          <a:xfrm>
            <a:off x="612913" y="152400"/>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E02F76BF-F806-4833-81B4-73A2D5304997}"/>
              </a:ext>
            </a:extLst>
          </p:cNvPr>
          <p:cNvSpPr>
            <a:spLocks noGrp="1"/>
          </p:cNvSpPr>
          <p:nvPr>
            <p:ph type="title"/>
          </p:nvPr>
        </p:nvSpPr>
        <p:spPr>
          <a:xfrm>
            <a:off x="718930" y="152400"/>
            <a:ext cx="10515600" cy="1325563"/>
          </a:xfrm>
        </p:spPr>
        <p:txBody>
          <a:bodyPr/>
          <a:lstStyle/>
          <a:p>
            <a:r>
              <a:rPr lang="en-US" b="1" dirty="0">
                <a:latin typeface="Comic Sans MS" panose="030F0702030302020204" pitchFamily="66" charset="0"/>
              </a:rPr>
              <a:t>Sections onward….</a:t>
            </a:r>
          </a:p>
        </p:txBody>
      </p:sp>
      <p:pic>
        <p:nvPicPr>
          <p:cNvPr id="5" name="Content Placeholder 4">
            <a:extLst>
              <a:ext uri="{FF2B5EF4-FFF2-40B4-BE49-F238E27FC236}">
                <a16:creationId xmlns:a16="http://schemas.microsoft.com/office/drawing/2014/main" id="{0CC9A71E-87F7-4E89-8B44-4B85FBC426B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200"/>
          <a:stretch/>
        </p:blipFill>
        <p:spPr>
          <a:xfrm>
            <a:off x="51037" y="1477963"/>
            <a:ext cx="12089925" cy="4982818"/>
          </a:xfrm>
        </p:spPr>
      </p:pic>
    </p:spTree>
    <p:extLst>
      <p:ext uri="{BB962C8B-B14F-4D97-AF65-F5344CB8AC3E}">
        <p14:creationId xmlns:p14="http://schemas.microsoft.com/office/powerpoint/2010/main" val="3466452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C061BC1-9ADB-4927-8C2E-BD6F53AC2E0E}"/>
              </a:ext>
            </a:extLst>
          </p:cNvPr>
          <p:cNvSpPr txBox="1">
            <a:spLocks noChangeArrowheads="1"/>
          </p:cNvSpPr>
          <p:nvPr/>
        </p:nvSpPr>
        <p:spPr>
          <a:xfrm>
            <a:off x="467139" y="562732"/>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D17A012A-36B8-4A68-AD22-06AF2D562F68}"/>
              </a:ext>
            </a:extLst>
          </p:cNvPr>
          <p:cNvSpPr>
            <a:spLocks noGrp="1"/>
          </p:cNvSpPr>
          <p:nvPr>
            <p:ph type="title"/>
          </p:nvPr>
        </p:nvSpPr>
        <p:spPr/>
        <p:txBody>
          <a:bodyPr/>
          <a:lstStyle/>
          <a:p>
            <a:r>
              <a:rPr lang="en-US" b="1" dirty="0">
                <a:latin typeface="Comic Sans MS" panose="030F0702030302020204" pitchFamily="66" charset="0"/>
              </a:rPr>
              <a:t>Labels Onward……</a:t>
            </a:r>
          </a:p>
        </p:txBody>
      </p:sp>
      <p:pic>
        <p:nvPicPr>
          <p:cNvPr id="5" name="Content Placeholder 4">
            <a:extLst>
              <a:ext uri="{FF2B5EF4-FFF2-40B4-BE49-F238E27FC236}">
                <a16:creationId xmlns:a16="http://schemas.microsoft.com/office/drawing/2014/main" id="{E4721ECA-076B-4973-B465-982E38053F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987" b="18168"/>
          <a:stretch/>
        </p:blipFill>
        <p:spPr>
          <a:xfrm>
            <a:off x="108905" y="1717538"/>
            <a:ext cx="12083095" cy="3927888"/>
          </a:xfrm>
        </p:spPr>
      </p:pic>
    </p:spTree>
    <p:extLst>
      <p:ext uri="{BB962C8B-B14F-4D97-AF65-F5344CB8AC3E}">
        <p14:creationId xmlns:p14="http://schemas.microsoft.com/office/powerpoint/2010/main" val="2409792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33448D-D90E-4779-9986-543B04D739F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82" t="17534" r="4619" b="12917"/>
          <a:stretch/>
        </p:blipFill>
        <p:spPr>
          <a:xfrm>
            <a:off x="272009" y="1590260"/>
            <a:ext cx="11862737" cy="4293705"/>
          </a:xfrm>
        </p:spPr>
      </p:pic>
      <p:sp>
        <p:nvSpPr>
          <p:cNvPr id="4" name="Rectangle 2">
            <a:extLst>
              <a:ext uri="{FF2B5EF4-FFF2-40B4-BE49-F238E27FC236}">
                <a16:creationId xmlns:a16="http://schemas.microsoft.com/office/drawing/2014/main" id="{E6EBB934-FE3D-4463-BA90-E36321BFE1D1}"/>
              </a:ext>
            </a:extLst>
          </p:cNvPr>
          <p:cNvSpPr txBox="1">
            <a:spLocks noGrp="1" noChangeArrowheads="1"/>
          </p:cNvSpPr>
          <p:nvPr>
            <p:ph type="title"/>
          </p:nvPr>
        </p:nvSpPr>
        <p:spPr>
          <a:xfrm>
            <a:off x="272009" y="344557"/>
            <a:ext cx="8368408" cy="842549"/>
          </a:xfrm>
          <a:prstGeom prst="rect">
            <a:avLst/>
          </a:prstGeom>
          <a:solidFill>
            <a:schemeClr val="accent1">
              <a:lumMod val="60000"/>
              <a:lumOff val="40000"/>
            </a:schemeClr>
          </a:solidFill>
        </p:spPr>
        <p:txBody>
          <a:bodyPr vert="horz" lIns="91440" tIns="45720" rIns="91440" bIns="45720" rtlCol="0" anchor="b">
            <a:normAutofit/>
          </a:bodyPr>
          <a:lstStyle/>
          <a:p>
            <a:r>
              <a:rPr lang="en-US" b="1" dirty="0">
                <a:latin typeface="Comic Sans MS" panose="030F0702030302020204" pitchFamily="66" charset="0"/>
              </a:rPr>
              <a:t>The “_Start” label</a:t>
            </a:r>
          </a:p>
        </p:txBody>
      </p:sp>
    </p:spTree>
    <p:extLst>
      <p:ext uri="{BB962C8B-B14F-4D97-AF65-F5344CB8AC3E}">
        <p14:creationId xmlns:p14="http://schemas.microsoft.com/office/powerpoint/2010/main" val="2942389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97F28-264B-4FC2-B101-B9C0BFA8111C}"/>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88A12D05-42C6-43E1-97DD-941A58E2F40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3018" r="3359" b="12931"/>
          <a:stretch/>
        </p:blipFill>
        <p:spPr>
          <a:xfrm>
            <a:off x="0" y="1749978"/>
            <a:ext cx="12163446" cy="4445069"/>
          </a:xfrm>
        </p:spPr>
      </p:pic>
      <p:sp>
        <p:nvSpPr>
          <p:cNvPr id="4" name="Rectangle 2">
            <a:extLst>
              <a:ext uri="{FF2B5EF4-FFF2-40B4-BE49-F238E27FC236}">
                <a16:creationId xmlns:a16="http://schemas.microsoft.com/office/drawing/2014/main" id="{F3199036-91F3-4820-93DF-EDDE21439488}"/>
              </a:ext>
            </a:extLst>
          </p:cNvPr>
          <p:cNvSpPr txBox="1">
            <a:spLocks noChangeArrowheads="1"/>
          </p:cNvSpPr>
          <p:nvPr/>
        </p:nvSpPr>
        <p:spPr>
          <a:xfrm>
            <a:off x="484043" y="606631"/>
            <a:ext cx="7798566"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omic Sans MS" panose="030F0702030302020204" pitchFamily="66" charset="0"/>
              </a:rPr>
              <a:t>Global</a:t>
            </a:r>
          </a:p>
        </p:txBody>
      </p:sp>
    </p:spTree>
    <p:extLst>
      <p:ext uri="{BB962C8B-B14F-4D97-AF65-F5344CB8AC3E}">
        <p14:creationId xmlns:p14="http://schemas.microsoft.com/office/powerpoint/2010/main" val="1841972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BE08D5-E305-4C02-B5E8-A1203F920FF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065" r="26924"/>
          <a:stretch/>
        </p:blipFill>
        <p:spPr>
          <a:xfrm>
            <a:off x="2637182" y="842549"/>
            <a:ext cx="6387548" cy="5997730"/>
          </a:xfrm>
        </p:spPr>
      </p:pic>
      <p:sp>
        <p:nvSpPr>
          <p:cNvPr id="4" name="Rectangle 2">
            <a:extLst>
              <a:ext uri="{FF2B5EF4-FFF2-40B4-BE49-F238E27FC236}">
                <a16:creationId xmlns:a16="http://schemas.microsoft.com/office/drawing/2014/main" id="{4AC16F50-3A07-4A70-8263-1627E7E71246}"/>
              </a:ext>
            </a:extLst>
          </p:cNvPr>
          <p:cNvSpPr txBox="1">
            <a:spLocks noChangeArrowheads="1"/>
          </p:cNvSpPr>
          <p:nvPr/>
        </p:nvSpPr>
        <p:spPr>
          <a:xfrm>
            <a:off x="467137" y="421274"/>
            <a:ext cx="9843053"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2" name="Title 1">
            <a:extLst>
              <a:ext uri="{FF2B5EF4-FFF2-40B4-BE49-F238E27FC236}">
                <a16:creationId xmlns:a16="http://schemas.microsoft.com/office/drawing/2014/main" id="{E0DCE0D0-8CEF-404D-A81E-9AE4463E9788}"/>
              </a:ext>
            </a:extLst>
          </p:cNvPr>
          <p:cNvSpPr>
            <a:spLocks noGrp="1"/>
          </p:cNvSpPr>
          <p:nvPr>
            <p:ph type="title"/>
          </p:nvPr>
        </p:nvSpPr>
        <p:spPr>
          <a:xfrm>
            <a:off x="573156" y="421274"/>
            <a:ext cx="10515600" cy="794267"/>
          </a:xfrm>
        </p:spPr>
        <p:txBody>
          <a:bodyPr/>
          <a:lstStyle/>
          <a:p>
            <a:r>
              <a:rPr lang="en-US" b="1" dirty="0">
                <a:latin typeface="Comic Sans MS" panose="030F0702030302020204" pitchFamily="66" charset="0"/>
              </a:rPr>
              <a:t>Other important ones…</a:t>
            </a:r>
          </a:p>
        </p:txBody>
      </p:sp>
    </p:spTree>
    <p:extLst>
      <p:ext uri="{BB962C8B-B14F-4D97-AF65-F5344CB8AC3E}">
        <p14:creationId xmlns:p14="http://schemas.microsoft.com/office/powerpoint/2010/main" val="3249891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7993-45FA-48D4-B6AE-C45B852413C3}"/>
              </a:ext>
            </a:extLst>
          </p:cNvPr>
          <p:cNvSpPr>
            <a:spLocks noGrp="1"/>
          </p:cNvSpPr>
          <p:nvPr>
            <p:ph type="title"/>
          </p:nvPr>
        </p:nvSpPr>
        <p:spPr>
          <a:xfrm>
            <a:off x="414131" y="232603"/>
            <a:ext cx="10515600" cy="1325563"/>
          </a:xfrm>
        </p:spPr>
        <p:txBody>
          <a:bodyPr/>
          <a:lstStyle/>
          <a:p>
            <a:endParaRPr lang="en-US" dirty="0"/>
          </a:p>
        </p:txBody>
      </p:sp>
      <p:pic>
        <p:nvPicPr>
          <p:cNvPr id="5" name="Content Placeholder 4">
            <a:extLst>
              <a:ext uri="{FF2B5EF4-FFF2-40B4-BE49-F238E27FC236}">
                <a16:creationId xmlns:a16="http://schemas.microsoft.com/office/drawing/2014/main" id="{20E5806D-DE0E-452C-B903-5AF1DD2120A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97" t="18695" r="5326" b="28989"/>
          <a:stretch/>
        </p:blipFill>
        <p:spPr>
          <a:xfrm>
            <a:off x="559221" y="2318135"/>
            <a:ext cx="11272493" cy="3088752"/>
          </a:xfrm>
        </p:spPr>
      </p:pic>
      <p:sp>
        <p:nvSpPr>
          <p:cNvPr id="4" name="Rectangle 2">
            <a:extLst>
              <a:ext uri="{FF2B5EF4-FFF2-40B4-BE49-F238E27FC236}">
                <a16:creationId xmlns:a16="http://schemas.microsoft.com/office/drawing/2014/main" id="{7C64F63B-0D35-4829-B671-AAA2BDDD5F9C}"/>
              </a:ext>
            </a:extLst>
          </p:cNvPr>
          <p:cNvSpPr txBox="1">
            <a:spLocks noChangeArrowheads="1"/>
          </p:cNvSpPr>
          <p:nvPr/>
        </p:nvSpPr>
        <p:spPr>
          <a:xfrm>
            <a:off x="414131" y="474109"/>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omic Sans MS" panose="030F0702030302020204" pitchFamily="66" charset="0"/>
              </a:rPr>
              <a:t>…System Call</a:t>
            </a:r>
          </a:p>
        </p:txBody>
      </p:sp>
    </p:spTree>
    <p:extLst>
      <p:ext uri="{BB962C8B-B14F-4D97-AF65-F5344CB8AC3E}">
        <p14:creationId xmlns:p14="http://schemas.microsoft.com/office/powerpoint/2010/main" val="552496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D28D961-D596-4648-8C4E-18ED84827BE0}"/>
              </a:ext>
            </a:extLst>
          </p:cNvPr>
          <p:cNvSpPr txBox="1">
            <a:spLocks noChangeArrowheads="1"/>
          </p:cNvSpPr>
          <p:nvPr/>
        </p:nvSpPr>
        <p:spPr>
          <a:xfrm>
            <a:off x="944218" y="426692"/>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2" name="Title 1">
            <a:extLst>
              <a:ext uri="{FF2B5EF4-FFF2-40B4-BE49-F238E27FC236}">
                <a16:creationId xmlns:a16="http://schemas.microsoft.com/office/drawing/2014/main" id="{824DC8FE-50C9-4F33-A803-E292558564C0}"/>
              </a:ext>
            </a:extLst>
          </p:cNvPr>
          <p:cNvSpPr>
            <a:spLocks noGrp="1"/>
          </p:cNvSpPr>
          <p:nvPr>
            <p:ph type="title"/>
          </p:nvPr>
        </p:nvSpPr>
        <p:spPr>
          <a:xfrm>
            <a:off x="1050235" y="185185"/>
            <a:ext cx="10515600" cy="1325563"/>
          </a:xfrm>
        </p:spPr>
        <p:txBody>
          <a:bodyPr/>
          <a:lstStyle/>
          <a:p>
            <a:r>
              <a:rPr lang="en-US" b="1" dirty="0">
                <a:latin typeface="Comic Sans MS" panose="030F0702030302020204" pitchFamily="66" charset="0"/>
              </a:rPr>
              <a:t>System call inputs by registers</a:t>
            </a:r>
          </a:p>
        </p:txBody>
      </p:sp>
      <p:pic>
        <p:nvPicPr>
          <p:cNvPr id="5" name="Content Placeholder 4">
            <a:extLst>
              <a:ext uri="{FF2B5EF4-FFF2-40B4-BE49-F238E27FC236}">
                <a16:creationId xmlns:a16="http://schemas.microsoft.com/office/drawing/2014/main" id="{DF193253-2CB7-4F32-9DF1-54FA8C5CBF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987" t="21163" r="20005" b="8431"/>
          <a:stretch/>
        </p:blipFill>
        <p:spPr>
          <a:xfrm>
            <a:off x="1619832" y="1325563"/>
            <a:ext cx="8107263" cy="5347252"/>
          </a:xfrm>
        </p:spPr>
      </p:pic>
    </p:spTree>
    <p:extLst>
      <p:ext uri="{BB962C8B-B14F-4D97-AF65-F5344CB8AC3E}">
        <p14:creationId xmlns:p14="http://schemas.microsoft.com/office/powerpoint/2010/main" val="17548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58D11C4-53CE-47C4-B1EF-D913A3422D78}"/>
              </a:ext>
            </a:extLst>
          </p:cNvPr>
          <p:cNvSpPr txBox="1">
            <a:spLocks noChangeArrowheads="1"/>
          </p:cNvSpPr>
          <p:nvPr/>
        </p:nvSpPr>
        <p:spPr>
          <a:xfrm>
            <a:off x="838200" y="606631"/>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2" name="Title 1">
            <a:extLst>
              <a:ext uri="{FF2B5EF4-FFF2-40B4-BE49-F238E27FC236}">
                <a16:creationId xmlns:a16="http://schemas.microsoft.com/office/drawing/2014/main" id="{824DC8FE-50C9-4F33-A803-E292558564C0}"/>
              </a:ext>
            </a:extLst>
          </p:cNvPr>
          <p:cNvSpPr>
            <a:spLocks noGrp="1"/>
          </p:cNvSpPr>
          <p:nvPr>
            <p:ph type="title"/>
          </p:nvPr>
        </p:nvSpPr>
        <p:spPr/>
        <p:txBody>
          <a:bodyPr/>
          <a:lstStyle/>
          <a:p>
            <a:r>
              <a:rPr lang="en-US" b="1" dirty="0">
                <a:latin typeface="Comic Sans MS" panose="030F0702030302020204" pitchFamily="66" charset="0"/>
              </a:rPr>
              <a:t>System Call List</a:t>
            </a:r>
          </a:p>
        </p:txBody>
      </p:sp>
      <p:pic>
        <p:nvPicPr>
          <p:cNvPr id="5" name="Content Placeholder 4">
            <a:extLst>
              <a:ext uri="{FF2B5EF4-FFF2-40B4-BE49-F238E27FC236}">
                <a16:creationId xmlns:a16="http://schemas.microsoft.com/office/drawing/2014/main" id="{66A79998-AB25-43B2-9B3F-027844C71F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930" r="1059"/>
          <a:stretch/>
        </p:blipFill>
        <p:spPr>
          <a:xfrm>
            <a:off x="0" y="1789043"/>
            <a:ext cx="12019722" cy="4601124"/>
          </a:xfrm>
        </p:spPr>
      </p:pic>
    </p:spTree>
    <p:extLst>
      <p:ext uri="{BB962C8B-B14F-4D97-AF65-F5344CB8AC3E}">
        <p14:creationId xmlns:p14="http://schemas.microsoft.com/office/powerpoint/2010/main" val="2266533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C74457-8441-444E-A138-209DED569824}"/>
              </a:ext>
            </a:extLst>
          </p:cNvPr>
          <p:cNvSpPr txBox="1">
            <a:spLocks noChangeArrowheads="1"/>
          </p:cNvSpPr>
          <p:nvPr/>
        </p:nvSpPr>
        <p:spPr>
          <a:xfrm>
            <a:off x="838200" y="606631"/>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2" name="Title 1">
            <a:extLst>
              <a:ext uri="{FF2B5EF4-FFF2-40B4-BE49-F238E27FC236}">
                <a16:creationId xmlns:a16="http://schemas.microsoft.com/office/drawing/2014/main" id="{824DC8FE-50C9-4F33-A803-E292558564C0}"/>
              </a:ext>
            </a:extLst>
          </p:cNvPr>
          <p:cNvSpPr>
            <a:spLocks noGrp="1"/>
          </p:cNvSpPr>
          <p:nvPr>
            <p:ph type="title"/>
          </p:nvPr>
        </p:nvSpPr>
        <p:spPr/>
        <p:txBody>
          <a:bodyPr/>
          <a:lstStyle/>
          <a:p>
            <a:r>
              <a:rPr lang="en-US" b="1" dirty="0">
                <a:latin typeface="Comic Sans MS" panose="030F0702030302020204" pitchFamily="66" charset="0"/>
              </a:rPr>
              <a:t> Sys_write</a:t>
            </a:r>
          </a:p>
        </p:txBody>
      </p:sp>
      <p:pic>
        <p:nvPicPr>
          <p:cNvPr id="5" name="Content Placeholder 4">
            <a:extLst>
              <a:ext uri="{FF2B5EF4-FFF2-40B4-BE49-F238E27FC236}">
                <a16:creationId xmlns:a16="http://schemas.microsoft.com/office/drawing/2014/main" id="{2AE57491-B6A3-44F7-B4E5-CB76190B28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247"/>
          <a:stretch/>
        </p:blipFill>
        <p:spPr>
          <a:xfrm>
            <a:off x="409266" y="1690686"/>
            <a:ext cx="11618954" cy="4802189"/>
          </a:xfrm>
        </p:spPr>
      </p:pic>
    </p:spTree>
    <p:extLst>
      <p:ext uri="{BB962C8B-B14F-4D97-AF65-F5344CB8AC3E}">
        <p14:creationId xmlns:p14="http://schemas.microsoft.com/office/powerpoint/2010/main" val="3108062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C8FE-50C9-4F33-A803-E292558564C0}"/>
              </a:ext>
            </a:extLst>
          </p:cNvPr>
          <p:cNvSpPr>
            <a:spLocks noGrp="1"/>
          </p:cNvSpPr>
          <p:nvPr>
            <p:ph type="title"/>
          </p:nvPr>
        </p:nvSpPr>
        <p:spPr>
          <a:xfrm>
            <a:off x="652669" y="23710"/>
            <a:ext cx="10515600" cy="794258"/>
          </a:xfrm>
        </p:spPr>
        <p:txBody>
          <a:bodyPr/>
          <a:lstStyle/>
          <a:p>
            <a:endParaRPr lang="en-US" dirty="0"/>
          </a:p>
        </p:txBody>
      </p:sp>
      <p:pic>
        <p:nvPicPr>
          <p:cNvPr id="5" name="Content Placeholder 4">
            <a:extLst>
              <a:ext uri="{FF2B5EF4-FFF2-40B4-BE49-F238E27FC236}">
                <a16:creationId xmlns:a16="http://schemas.microsoft.com/office/drawing/2014/main" id="{4945A7E1-E55E-479B-A0CE-9104CE3166D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04" t="6613" r="1289" b="2420"/>
          <a:stretch/>
        </p:blipFill>
        <p:spPr>
          <a:xfrm>
            <a:off x="516835" y="974438"/>
            <a:ext cx="11357114" cy="5883562"/>
          </a:xfrm>
        </p:spPr>
      </p:pic>
      <p:sp>
        <p:nvSpPr>
          <p:cNvPr id="4" name="Rectangle 2">
            <a:extLst>
              <a:ext uri="{FF2B5EF4-FFF2-40B4-BE49-F238E27FC236}">
                <a16:creationId xmlns:a16="http://schemas.microsoft.com/office/drawing/2014/main" id="{BDFBF5A9-E3F9-48BF-B3EC-E7A18981582C}"/>
              </a:ext>
            </a:extLst>
          </p:cNvPr>
          <p:cNvSpPr txBox="1">
            <a:spLocks noChangeArrowheads="1"/>
          </p:cNvSpPr>
          <p:nvPr/>
        </p:nvSpPr>
        <p:spPr>
          <a:xfrm>
            <a:off x="652669" y="131889"/>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6" name="TextBox 5">
            <a:extLst>
              <a:ext uri="{FF2B5EF4-FFF2-40B4-BE49-F238E27FC236}">
                <a16:creationId xmlns:a16="http://schemas.microsoft.com/office/drawing/2014/main" id="{E1412F13-898B-4E94-BBA9-95DED6AC2D8D}"/>
              </a:ext>
            </a:extLst>
          </p:cNvPr>
          <p:cNvSpPr txBox="1"/>
          <p:nvPr/>
        </p:nvSpPr>
        <p:spPr>
          <a:xfrm>
            <a:off x="652669" y="128451"/>
            <a:ext cx="6096000" cy="584775"/>
          </a:xfrm>
          <a:prstGeom prst="rect">
            <a:avLst/>
          </a:prstGeom>
          <a:noFill/>
        </p:spPr>
        <p:txBody>
          <a:bodyPr wrap="square">
            <a:spAutoFit/>
          </a:bodyPr>
          <a:lstStyle/>
          <a:p>
            <a:r>
              <a:rPr lang="en-US" sz="3200" b="1" dirty="0">
                <a:latin typeface="Comic Sans MS" panose="030F0702030302020204" pitchFamily="66" charset="0"/>
              </a:rPr>
              <a:t> Sys_write</a:t>
            </a:r>
            <a:endParaRPr lang="en-US" sz="3200" dirty="0"/>
          </a:p>
        </p:txBody>
      </p:sp>
    </p:spTree>
    <p:extLst>
      <p:ext uri="{BB962C8B-B14F-4D97-AF65-F5344CB8AC3E}">
        <p14:creationId xmlns:p14="http://schemas.microsoft.com/office/powerpoint/2010/main" val="71897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C9C0595-9E5D-441D-8C58-684A04E06998}"/>
              </a:ext>
            </a:extLst>
          </p:cNvPr>
          <p:cNvSpPr txBox="1">
            <a:spLocks noChangeArrowheads="1"/>
          </p:cNvSpPr>
          <p:nvPr/>
        </p:nvSpPr>
        <p:spPr>
          <a:xfrm>
            <a:off x="722243" y="562732"/>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69B6857B-2E44-4640-B3B4-53BAC9353A4E}"/>
              </a:ext>
            </a:extLst>
          </p:cNvPr>
          <p:cNvSpPr>
            <a:spLocks noGrp="1"/>
          </p:cNvSpPr>
          <p:nvPr>
            <p:ph type="title"/>
          </p:nvPr>
        </p:nvSpPr>
        <p:spPr/>
        <p:txBody>
          <a:bodyPr/>
          <a:lstStyle/>
          <a:p>
            <a:r>
              <a:rPr lang="en-US" b="1" dirty="0">
                <a:latin typeface="Comic Sans MS" panose="030F0702030302020204" pitchFamily="66" charset="0"/>
              </a:rPr>
              <a:t>Memory Segments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0CCAE67-4887-4EA2-9AC1-C895F1D571E8}"/>
              </a:ext>
            </a:extLst>
          </p:cNvPr>
          <p:cNvSpPr>
            <a:spLocks noGrp="1"/>
          </p:cNvSpPr>
          <p:nvPr>
            <p:ph idx="1"/>
          </p:nvPr>
        </p:nvSpPr>
        <p:spPr>
          <a:xfrm>
            <a:off x="838200" y="2157103"/>
            <a:ext cx="10515600" cy="4589703"/>
          </a:xfrm>
        </p:spPr>
        <p:txBody>
          <a:bodyPr>
            <a:normAutofit/>
          </a:bodyPr>
          <a:lstStyle/>
          <a:p>
            <a:r>
              <a:rPr lang="en-US" sz="3200" dirty="0">
                <a:latin typeface="Arial Rounded MT Bold" panose="020F0704030504030204" pitchFamily="34" charset="0"/>
              </a:rPr>
              <a:t>A segmented memory model divides the system memory into groups of independent segments, referenced by pointers located in the segment registers. Each segment is used to contain a specific type of data. One segment is used to contain instruction codes, another segment stores the data elements, and a third segment keeps the program stack. </a:t>
            </a:r>
            <a:endParaRPr lang="en-GH" sz="3200" dirty="0">
              <a:latin typeface="Arial Rounded MT Bold" panose="020F0704030504030204" pitchFamily="34" charset="0"/>
            </a:endParaRPr>
          </a:p>
        </p:txBody>
      </p:sp>
    </p:spTree>
    <p:extLst>
      <p:ext uri="{BB962C8B-B14F-4D97-AF65-F5344CB8AC3E}">
        <p14:creationId xmlns:p14="http://schemas.microsoft.com/office/powerpoint/2010/main" val="912991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9F742CF-E95C-4E81-9895-E133DD190FBD}"/>
              </a:ext>
            </a:extLst>
          </p:cNvPr>
          <p:cNvSpPr txBox="1">
            <a:spLocks noChangeArrowheads="1"/>
          </p:cNvSpPr>
          <p:nvPr/>
        </p:nvSpPr>
        <p:spPr>
          <a:xfrm>
            <a:off x="652669" y="0"/>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2" name="Title 1">
            <a:extLst>
              <a:ext uri="{FF2B5EF4-FFF2-40B4-BE49-F238E27FC236}">
                <a16:creationId xmlns:a16="http://schemas.microsoft.com/office/drawing/2014/main" id="{824DC8FE-50C9-4F33-A803-E292558564C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B0398A9-1252-4221-82B2-78D5B8C2F61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58" t="6853" r="1588" b="1976"/>
          <a:stretch/>
        </p:blipFill>
        <p:spPr>
          <a:xfrm>
            <a:off x="225287" y="803760"/>
            <a:ext cx="11701670" cy="5925790"/>
          </a:xfrm>
        </p:spPr>
      </p:pic>
      <p:sp>
        <p:nvSpPr>
          <p:cNvPr id="4" name="TextBox 3">
            <a:extLst>
              <a:ext uri="{FF2B5EF4-FFF2-40B4-BE49-F238E27FC236}">
                <a16:creationId xmlns:a16="http://schemas.microsoft.com/office/drawing/2014/main" id="{FBE9D131-8847-4035-A9B4-B07794ACB932}"/>
              </a:ext>
            </a:extLst>
          </p:cNvPr>
          <p:cNvSpPr txBox="1"/>
          <p:nvPr/>
        </p:nvSpPr>
        <p:spPr>
          <a:xfrm>
            <a:off x="652669" y="128451"/>
            <a:ext cx="6096000" cy="584775"/>
          </a:xfrm>
          <a:prstGeom prst="rect">
            <a:avLst/>
          </a:prstGeom>
          <a:noFill/>
        </p:spPr>
        <p:txBody>
          <a:bodyPr wrap="square">
            <a:spAutoFit/>
          </a:bodyPr>
          <a:lstStyle/>
          <a:p>
            <a:r>
              <a:rPr lang="en-US" sz="3200" b="1" dirty="0">
                <a:latin typeface="Comic Sans MS" panose="030F0702030302020204" pitchFamily="66" charset="0"/>
              </a:rPr>
              <a:t> Sys_write</a:t>
            </a:r>
            <a:endParaRPr lang="en-US" sz="3200" dirty="0"/>
          </a:p>
        </p:txBody>
      </p:sp>
    </p:spTree>
    <p:extLst>
      <p:ext uri="{BB962C8B-B14F-4D97-AF65-F5344CB8AC3E}">
        <p14:creationId xmlns:p14="http://schemas.microsoft.com/office/powerpoint/2010/main" val="3694676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9BFC87-0831-44E7-8EC5-EC6BC99766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610" b="1"/>
          <a:stretch/>
        </p:blipFill>
        <p:spPr>
          <a:xfrm>
            <a:off x="1" y="1152939"/>
            <a:ext cx="12192000" cy="5339936"/>
          </a:xfrm>
        </p:spPr>
      </p:pic>
      <p:sp>
        <p:nvSpPr>
          <p:cNvPr id="4" name="Rectangle 2">
            <a:extLst>
              <a:ext uri="{FF2B5EF4-FFF2-40B4-BE49-F238E27FC236}">
                <a16:creationId xmlns:a16="http://schemas.microsoft.com/office/drawing/2014/main" id="{1FFC619B-ADA6-4A8B-BA66-F669DAA730AE}"/>
              </a:ext>
            </a:extLst>
          </p:cNvPr>
          <p:cNvSpPr txBox="1">
            <a:spLocks noChangeArrowheads="1"/>
          </p:cNvSpPr>
          <p:nvPr/>
        </p:nvSpPr>
        <p:spPr>
          <a:xfrm>
            <a:off x="400878" y="310390"/>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2" name="Title 1">
            <a:extLst>
              <a:ext uri="{FF2B5EF4-FFF2-40B4-BE49-F238E27FC236}">
                <a16:creationId xmlns:a16="http://schemas.microsoft.com/office/drawing/2014/main" id="{E2E71625-FB43-487B-ADB2-40A67815A018}"/>
              </a:ext>
            </a:extLst>
          </p:cNvPr>
          <p:cNvSpPr>
            <a:spLocks noGrp="1"/>
          </p:cNvSpPr>
          <p:nvPr>
            <p:ph type="title"/>
          </p:nvPr>
        </p:nvSpPr>
        <p:spPr>
          <a:xfrm>
            <a:off x="520148" y="0"/>
            <a:ext cx="10515600" cy="1325563"/>
          </a:xfrm>
        </p:spPr>
        <p:txBody>
          <a:bodyPr/>
          <a:lstStyle/>
          <a:p>
            <a:r>
              <a:rPr lang="en-US" b="1" dirty="0">
                <a:latin typeface="Comic Sans MS" panose="030F0702030302020204" pitchFamily="66" charset="0"/>
              </a:rPr>
              <a:t>Sys_write</a:t>
            </a:r>
          </a:p>
        </p:txBody>
      </p:sp>
    </p:spTree>
    <p:extLst>
      <p:ext uri="{BB962C8B-B14F-4D97-AF65-F5344CB8AC3E}">
        <p14:creationId xmlns:p14="http://schemas.microsoft.com/office/powerpoint/2010/main" val="2575188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B68F3D-00C4-4FEC-BC0D-C0829E4D21DD}"/>
              </a:ext>
            </a:extLst>
          </p:cNvPr>
          <p:cNvSpPr txBox="1">
            <a:spLocks noChangeArrowheads="1"/>
          </p:cNvSpPr>
          <p:nvPr/>
        </p:nvSpPr>
        <p:spPr>
          <a:xfrm>
            <a:off x="334617" y="606631"/>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2" name="Title 1">
            <a:extLst>
              <a:ext uri="{FF2B5EF4-FFF2-40B4-BE49-F238E27FC236}">
                <a16:creationId xmlns:a16="http://schemas.microsoft.com/office/drawing/2014/main" id="{710AE0C8-E489-47FC-82F9-5C222A857F82}"/>
              </a:ext>
            </a:extLst>
          </p:cNvPr>
          <p:cNvSpPr>
            <a:spLocks noGrp="1"/>
          </p:cNvSpPr>
          <p:nvPr>
            <p:ph type="title"/>
          </p:nvPr>
        </p:nvSpPr>
        <p:spPr/>
        <p:txBody>
          <a:bodyPr/>
          <a:lstStyle/>
          <a:p>
            <a:r>
              <a:rPr lang="en-US" b="1" dirty="0">
                <a:latin typeface="Comic Sans MS" panose="030F0702030302020204" pitchFamily="66" charset="0"/>
              </a:rPr>
              <a:t>Sys_write</a:t>
            </a:r>
          </a:p>
        </p:txBody>
      </p:sp>
      <p:pic>
        <p:nvPicPr>
          <p:cNvPr id="5" name="Content Placeholder 4">
            <a:extLst>
              <a:ext uri="{FF2B5EF4-FFF2-40B4-BE49-F238E27FC236}">
                <a16:creationId xmlns:a16="http://schemas.microsoft.com/office/drawing/2014/main" id="{E2D8E335-3DCA-4E93-9497-D68557B7AE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5031"/>
          <a:stretch/>
        </p:blipFill>
        <p:spPr>
          <a:xfrm>
            <a:off x="164118" y="1690688"/>
            <a:ext cx="11863764" cy="4910229"/>
          </a:xfrm>
        </p:spPr>
      </p:pic>
    </p:spTree>
    <p:extLst>
      <p:ext uri="{BB962C8B-B14F-4D97-AF65-F5344CB8AC3E}">
        <p14:creationId xmlns:p14="http://schemas.microsoft.com/office/powerpoint/2010/main" val="2517347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7CF05-7EA0-4751-81F5-1504F9A98D1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82008A6-6F1D-411C-BA45-CF42739263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048"/>
          <a:stretch/>
        </p:blipFill>
        <p:spPr>
          <a:xfrm>
            <a:off x="609600" y="1690688"/>
            <a:ext cx="11174520" cy="4847805"/>
          </a:xfrm>
        </p:spPr>
      </p:pic>
      <p:sp>
        <p:nvSpPr>
          <p:cNvPr id="4" name="Rectangle 2">
            <a:extLst>
              <a:ext uri="{FF2B5EF4-FFF2-40B4-BE49-F238E27FC236}">
                <a16:creationId xmlns:a16="http://schemas.microsoft.com/office/drawing/2014/main" id="{E526086D-5A67-49BA-BCF9-5D491C2F087F}"/>
              </a:ext>
            </a:extLst>
          </p:cNvPr>
          <p:cNvSpPr txBox="1">
            <a:spLocks noChangeArrowheads="1"/>
          </p:cNvSpPr>
          <p:nvPr/>
        </p:nvSpPr>
        <p:spPr>
          <a:xfrm>
            <a:off x="487017" y="759031"/>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6" name="Title 1">
            <a:extLst>
              <a:ext uri="{FF2B5EF4-FFF2-40B4-BE49-F238E27FC236}">
                <a16:creationId xmlns:a16="http://schemas.microsoft.com/office/drawing/2014/main" id="{C066FE36-510C-46E7-B78E-44D5F6E285E3}"/>
              </a:ext>
            </a:extLst>
          </p:cNvPr>
          <p:cNvSpPr txBox="1">
            <a:spLocks/>
          </p:cNvSpPr>
          <p:nvPr/>
        </p:nvSpPr>
        <p:spPr>
          <a:xfrm>
            <a:off x="939060" y="45423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omic Sans MS" panose="030F0702030302020204" pitchFamily="66" charset="0"/>
              </a:rPr>
              <a:t>Sys_write</a:t>
            </a:r>
          </a:p>
        </p:txBody>
      </p:sp>
    </p:spTree>
    <p:extLst>
      <p:ext uri="{BB962C8B-B14F-4D97-AF65-F5344CB8AC3E}">
        <p14:creationId xmlns:p14="http://schemas.microsoft.com/office/powerpoint/2010/main" val="1168090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A3A0-4228-49F6-A88C-204445574BD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D436B88-962F-47C6-A0DB-385927FE0A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1632"/>
          <a:stretch/>
        </p:blipFill>
        <p:spPr>
          <a:xfrm>
            <a:off x="583096" y="1690688"/>
            <a:ext cx="11318326" cy="4802188"/>
          </a:xfrm>
        </p:spPr>
      </p:pic>
      <p:sp>
        <p:nvSpPr>
          <p:cNvPr id="4" name="Rectangle 2">
            <a:extLst>
              <a:ext uri="{FF2B5EF4-FFF2-40B4-BE49-F238E27FC236}">
                <a16:creationId xmlns:a16="http://schemas.microsoft.com/office/drawing/2014/main" id="{F2C5D232-A99E-467A-A337-CA55586375BD}"/>
              </a:ext>
            </a:extLst>
          </p:cNvPr>
          <p:cNvSpPr txBox="1">
            <a:spLocks noChangeArrowheads="1"/>
          </p:cNvSpPr>
          <p:nvPr/>
        </p:nvSpPr>
        <p:spPr>
          <a:xfrm>
            <a:off x="487017" y="759031"/>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6" name="Title 1">
            <a:extLst>
              <a:ext uri="{FF2B5EF4-FFF2-40B4-BE49-F238E27FC236}">
                <a16:creationId xmlns:a16="http://schemas.microsoft.com/office/drawing/2014/main" id="{79400223-66CE-450F-A683-ABB7FA336DB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err="1">
                <a:latin typeface="Comic Sans MS" panose="030F0702030302020204" pitchFamily="66" charset="0"/>
              </a:rPr>
              <a:t>Sys_exit</a:t>
            </a:r>
            <a:endParaRPr lang="en-US" b="1" dirty="0">
              <a:latin typeface="Comic Sans MS" panose="030F0702030302020204" pitchFamily="66" charset="0"/>
            </a:endParaRPr>
          </a:p>
        </p:txBody>
      </p:sp>
    </p:spTree>
    <p:extLst>
      <p:ext uri="{BB962C8B-B14F-4D97-AF65-F5344CB8AC3E}">
        <p14:creationId xmlns:p14="http://schemas.microsoft.com/office/powerpoint/2010/main" val="1431621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D1A164-BDC4-4642-BB38-B1B6C04ABA56}"/>
              </a:ext>
            </a:extLst>
          </p:cNvPr>
          <p:cNvSpPr>
            <a:spLocks noGrp="1"/>
          </p:cNvSpPr>
          <p:nvPr>
            <p:ph idx="1"/>
          </p:nvPr>
        </p:nvSpPr>
        <p:spPr>
          <a:xfrm>
            <a:off x="795130" y="2018131"/>
            <a:ext cx="9448800" cy="4839869"/>
          </a:xfrm>
        </p:spPr>
        <p:txBody>
          <a:bodyPr>
            <a:normAutofit/>
          </a:bodyPr>
          <a:lstStyle/>
          <a:p>
            <a:r>
              <a:rPr lang="en-US" sz="3200" dirty="0"/>
              <a:t>The pointer registers are 32-bit EIP, ESP and EBP registers and corresponding 16-bit right portions  IP, SP and BP. There are three categories of pointer registers:</a:t>
            </a:r>
          </a:p>
          <a:p>
            <a:r>
              <a:rPr lang="en-US" sz="3200" b="1" dirty="0"/>
              <a:t>Instruction Pointer (IP) </a:t>
            </a:r>
            <a:r>
              <a:rPr lang="en-US" sz="3200" dirty="0"/>
              <a:t>- the 16-bit IP register stores the offset address of the next instruction to be executed. IP in association with the CS register (as CS:IP) gives the complete address of the current instruction in the code segment.</a:t>
            </a:r>
          </a:p>
          <a:p>
            <a:endParaRPr lang="en-GH" sz="4400" dirty="0"/>
          </a:p>
        </p:txBody>
      </p:sp>
      <p:sp>
        <p:nvSpPr>
          <p:cNvPr id="5" name="Rectangle 2">
            <a:extLst>
              <a:ext uri="{FF2B5EF4-FFF2-40B4-BE49-F238E27FC236}">
                <a16:creationId xmlns:a16="http://schemas.microsoft.com/office/drawing/2014/main" id="{C82DC1E8-9A4E-4C40-920A-B7EE9E7B9EE2}"/>
              </a:ext>
            </a:extLst>
          </p:cNvPr>
          <p:cNvSpPr txBox="1">
            <a:spLocks noChangeArrowheads="1"/>
          </p:cNvSpPr>
          <p:nvPr/>
        </p:nvSpPr>
        <p:spPr>
          <a:xfrm>
            <a:off x="838200" y="801222"/>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6" name="Title 1">
            <a:extLst>
              <a:ext uri="{FF2B5EF4-FFF2-40B4-BE49-F238E27FC236}">
                <a16:creationId xmlns:a16="http://schemas.microsoft.com/office/drawing/2014/main" id="{1619A6BF-CC08-4A31-A03A-E03D5C03AB47}"/>
              </a:ext>
            </a:extLst>
          </p:cNvPr>
          <p:cNvSpPr txBox="1">
            <a:spLocks/>
          </p:cNvSpPr>
          <p:nvPr/>
        </p:nvSpPr>
        <p:spPr>
          <a:xfrm>
            <a:off x="944217" y="5597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omic Sans MS" panose="030F0702030302020204" pitchFamily="66" charset="0"/>
              </a:rPr>
              <a:t>Pointer Registers</a:t>
            </a:r>
          </a:p>
        </p:txBody>
      </p:sp>
    </p:spTree>
    <p:extLst>
      <p:ext uri="{BB962C8B-B14F-4D97-AF65-F5344CB8AC3E}">
        <p14:creationId xmlns:p14="http://schemas.microsoft.com/office/powerpoint/2010/main" val="1613785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6D1A164-BDC4-4642-BB38-B1B6C04ABA56}"/>
              </a:ext>
            </a:extLst>
          </p:cNvPr>
          <p:cNvSpPr>
            <a:spLocks noGrp="1"/>
          </p:cNvSpPr>
          <p:nvPr>
            <p:ph idx="1"/>
          </p:nvPr>
        </p:nvSpPr>
        <p:spPr>
          <a:xfrm>
            <a:off x="838200" y="1222494"/>
            <a:ext cx="11171583" cy="5330875"/>
          </a:xfrm>
        </p:spPr>
        <p:txBody>
          <a:bodyPr>
            <a:normAutofit fontScale="77500" lnSpcReduction="20000"/>
          </a:bodyPr>
          <a:lstStyle/>
          <a:p>
            <a:r>
              <a:rPr lang="en-US" sz="4400" b="1" dirty="0">
                <a:latin typeface="Arial Rounded MT Bold" panose="020F0704030504030204" pitchFamily="34" charset="0"/>
              </a:rPr>
              <a:t>Hello_world.asm ; </a:t>
            </a:r>
          </a:p>
          <a:p>
            <a:pPr marL="0" indent="0">
              <a:buNone/>
            </a:pPr>
            <a:r>
              <a:rPr lang="en-US" sz="3300" dirty="0">
                <a:solidFill>
                  <a:srgbClr val="FF0000"/>
                </a:solidFill>
                <a:latin typeface="Arial Rounded MT Bold" panose="020F0704030504030204" pitchFamily="34" charset="0"/>
              </a:rPr>
              <a:t>   </a:t>
            </a:r>
            <a:r>
              <a:rPr lang="en-US" sz="3300" dirty="0">
                <a:latin typeface="Arial Rounded MT Bold" panose="020F0704030504030204" pitchFamily="34" charset="0"/>
              </a:rPr>
              <a:t>display hello world on the screen</a:t>
            </a:r>
            <a:endParaRPr lang="en-US" sz="4700" dirty="0">
              <a:latin typeface="Arial Rounded MT Bold" panose="020F0704030504030204" pitchFamily="34" charset="0"/>
            </a:endParaRPr>
          </a:p>
          <a:p>
            <a:r>
              <a:rPr lang="en-US" sz="4800" b="1" dirty="0">
                <a:latin typeface="Arial Rounded MT Bold" panose="020F0704030504030204" pitchFamily="34" charset="0"/>
              </a:rPr>
              <a:t>Addition.asm / Subtraction.asm </a:t>
            </a:r>
            <a:r>
              <a:rPr lang="en-US" sz="3500" dirty="0">
                <a:latin typeface="Arial Rounded MT Bold" panose="020F0704030504030204" pitchFamily="34" charset="0"/>
              </a:rPr>
              <a:t>; </a:t>
            </a:r>
          </a:p>
          <a:p>
            <a:pPr marL="0" indent="0">
              <a:buNone/>
            </a:pPr>
            <a:r>
              <a:rPr lang="en-US" sz="3500" dirty="0">
                <a:latin typeface="Arial Rounded MT Bold" panose="020F0704030504030204" pitchFamily="34" charset="0"/>
              </a:rPr>
              <a:t>  add/subtract two numbers and display the answer to screen</a:t>
            </a:r>
          </a:p>
          <a:p>
            <a:r>
              <a:rPr lang="en-US" sz="4800" b="1" dirty="0">
                <a:latin typeface="Arial Rounded MT Bold" panose="020F0704030504030204" pitchFamily="34" charset="0"/>
              </a:rPr>
              <a:t>Compare.asm  ; </a:t>
            </a:r>
          </a:p>
          <a:p>
            <a:pPr marL="0" indent="0">
              <a:buNone/>
            </a:pPr>
            <a:r>
              <a:rPr lang="en-US" sz="3500" dirty="0">
                <a:latin typeface="Arial Rounded MT Bold" panose="020F0704030504030204" pitchFamily="34" charset="0"/>
              </a:rPr>
              <a:t>  compare 3 numbers and display the greatest on screen</a:t>
            </a:r>
          </a:p>
          <a:p>
            <a:pPr marL="0" indent="0">
              <a:buNone/>
            </a:pPr>
            <a:r>
              <a:rPr lang="en-US" sz="3600" dirty="0">
                <a:solidFill>
                  <a:srgbClr val="FF0000"/>
                </a:solidFill>
                <a:latin typeface="Arial Rounded MT Bold" panose="020F0704030504030204" pitchFamily="34" charset="0"/>
              </a:rPr>
              <a:t>See WhatsApp group for sample codes</a:t>
            </a:r>
          </a:p>
          <a:p>
            <a:pPr marL="0" indent="0">
              <a:buNone/>
            </a:pPr>
            <a:endParaRPr lang="en-US" sz="3500" dirty="0">
              <a:latin typeface="Arial Rounded MT Bold" panose="020F0704030504030204" pitchFamily="34" charset="0"/>
            </a:endParaRPr>
          </a:p>
          <a:p>
            <a:r>
              <a:rPr lang="en-US" sz="4800" b="1" dirty="0">
                <a:latin typeface="Arial Rounded MT Bold" panose="020F0704030504030204" pitchFamily="34" charset="0"/>
              </a:rPr>
              <a:t>Assignment: </a:t>
            </a:r>
          </a:p>
          <a:p>
            <a:pPr marL="0" indent="0">
              <a:buNone/>
            </a:pPr>
            <a:r>
              <a:rPr lang="en-US" sz="4800" b="1" dirty="0">
                <a:latin typeface="Arial Rounded MT Bold" panose="020F0704030504030204" pitchFamily="34" charset="0"/>
              </a:rPr>
              <a:t>Write the compare.asm code in 64 bits.         </a:t>
            </a:r>
          </a:p>
          <a:p>
            <a:pPr marL="0" indent="0">
              <a:buNone/>
            </a:pPr>
            <a:r>
              <a:rPr lang="en-US" b="1" dirty="0">
                <a:solidFill>
                  <a:srgbClr val="FF0000"/>
                </a:solidFill>
                <a:latin typeface="Arial Rounded MT Bold" panose="020F0704030504030204" pitchFamily="34" charset="0"/>
              </a:rPr>
              <a:t>To be submitted on 3/06/2021</a:t>
            </a:r>
            <a:endParaRPr lang="en-US" sz="3600" b="1" dirty="0">
              <a:solidFill>
                <a:srgbClr val="FF0000"/>
              </a:solidFill>
              <a:latin typeface="Arial Rounded MT Bold" panose="020F0704030504030204" pitchFamily="34" charset="0"/>
            </a:endParaRPr>
          </a:p>
        </p:txBody>
      </p:sp>
      <p:sp>
        <p:nvSpPr>
          <p:cNvPr id="5" name="Rectangle 2">
            <a:extLst>
              <a:ext uri="{FF2B5EF4-FFF2-40B4-BE49-F238E27FC236}">
                <a16:creationId xmlns:a16="http://schemas.microsoft.com/office/drawing/2014/main" id="{C82DC1E8-9A4E-4C40-920A-B7EE9E7B9EE2}"/>
              </a:ext>
            </a:extLst>
          </p:cNvPr>
          <p:cNvSpPr txBox="1">
            <a:spLocks noChangeArrowheads="1"/>
          </p:cNvSpPr>
          <p:nvPr/>
        </p:nvSpPr>
        <p:spPr>
          <a:xfrm>
            <a:off x="732183" y="138439"/>
            <a:ext cx="9084027" cy="842549"/>
          </a:xfrm>
          <a:prstGeom prst="rect">
            <a:avLst/>
          </a:prstGeom>
          <a:solidFill>
            <a:schemeClr val="accent1">
              <a:lumMod val="60000"/>
              <a:lumOff val="40000"/>
            </a:schemeClr>
          </a:solidFill>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b="1" dirty="0">
              <a:latin typeface="Comic Sans MS" panose="030F0702030302020204" pitchFamily="66" charset="0"/>
            </a:endParaRPr>
          </a:p>
        </p:txBody>
      </p:sp>
      <p:sp>
        <p:nvSpPr>
          <p:cNvPr id="6" name="Title 1">
            <a:extLst>
              <a:ext uri="{FF2B5EF4-FFF2-40B4-BE49-F238E27FC236}">
                <a16:creationId xmlns:a16="http://schemas.microsoft.com/office/drawing/2014/main" id="{1619A6BF-CC08-4A31-A03A-E03D5C03AB47}"/>
              </a:ext>
            </a:extLst>
          </p:cNvPr>
          <p:cNvSpPr txBox="1">
            <a:spLocks/>
          </p:cNvSpPr>
          <p:nvPr/>
        </p:nvSpPr>
        <p:spPr>
          <a:xfrm>
            <a:off x="732183" y="-1030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Comic Sans MS" panose="030F0702030302020204" pitchFamily="66" charset="0"/>
              </a:rPr>
              <a:t>Sample programs done:</a:t>
            </a:r>
          </a:p>
        </p:txBody>
      </p:sp>
    </p:spTree>
    <p:extLst>
      <p:ext uri="{BB962C8B-B14F-4D97-AF65-F5344CB8AC3E}">
        <p14:creationId xmlns:p14="http://schemas.microsoft.com/office/powerpoint/2010/main" val="2979046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4322BB2-3147-4E3F-B5E1-FF9E6C23CF03}"/>
              </a:ext>
            </a:extLst>
          </p:cNvPr>
          <p:cNvSpPr txBox="1">
            <a:spLocks noChangeArrowheads="1"/>
          </p:cNvSpPr>
          <p:nvPr/>
        </p:nvSpPr>
        <p:spPr>
          <a:xfrm>
            <a:off x="838200" y="562732"/>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69B6857B-2E44-4640-B3B4-53BAC9353A4E}"/>
              </a:ext>
            </a:extLst>
          </p:cNvPr>
          <p:cNvSpPr>
            <a:spLocks noGrp="1"/>
          </p:cNvSpPr>
          <p:nvPr>
            <p:ph type="title"/>
          </p:nvPr>
        </p:nvSpPr>
        <p:spPr/>
        <p:txBody>
          <a:bodyPr/>
          <a:lstStyle/>
          <a:p>
            <a:r>
              <a:rPr lang="en-US" b="1" dirty="0">
                <a:latin typeface="Comic Sans MS" panose="030F0702030302020204" pitchFamily="66" charset="0"/>
              </a:rPr>
              <a:t>Memory Segments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0CCAE67-4887-4EA2-9AC1-C895F1D571E8}"/>
              </a:ext>
            </a:extLst>
          </p:cNvPr>
          <p:cNvSpPr>
            <a:spLocks noGrp="1"/>
          </p:cNvSpPr>
          <p:nvPr>
            <p:ph idx="1"/>
          </p:nvPr>
        </p:nvSpPr>
        <p:spPr>
          <a:xfrm>
            <a:off x="838200" y="1690688"/>
            <a:ext cx="10515600" cy="4589703"/>
          </a:xfrm>
        </p:spPr>
        <p:txBody>
          <a:bodyPr>
            <a:normAutofit/>
          </a:bodyPr>
          <a:lstStyle/>
          <a:p>
            <a:r>
              <a:rPr lang="en-US" sz="3200" dirty="0">
                <a:latin typeface="Arial Rounded MT Bold" panose="020F0704030504030204" pitchFamily="34" charset="0"/>
              </a:rPr>
              <a:t>In the light of the above discussion, we can specify various memory segments as: </a:t>
            </a:r>
          </a:p>
          <a:p>
            <a:r>
              <a:rPr lang="en-US" sz="3200" dirty="0">
                <a:latin typeface="Arial Rounded MT Bold" panose="020F0704030504030204" pitchFamily="34" charset="0"/>
              </a:rPr>
              <a:t> </a:t>
            </a:r>
            <a:r>
              <a:rPr lang="en-US" sz="3200" b="1" dirty="0">
                <a:latin typeface="Arial Rounded MT Bold" panose="020F0704030504030204" pitchFamily="34" charset="0"/>
              </a:rPr>
              <a:t>Data segment </a:t>
            </a:r>
            <a:r>
              <a:rPr lang="en-US" sz="3200" dirty="0">
                <a:latin typeface="Arial Rounded MT Bold" panose="020F0704030504030204" pitchFamily="34" charset="0"/>
              </a:rPr>
              <a:t>- it is represented by .data section and the .</a:t>
            </a:r>
            <a:r>
              <a:rPr lang="en-US" sz="3200" dirty="0" err="1">
                <a:latin typeface="Arial Rounded MT Bold" panose="020F0704030504030204" pitchFamily="34" charset="0"/>
              </a:rPr>
              <a:t>bss</a:t>
            </a:r>
            <a:r>
              <a:rPr lang="en-US" sz="3200" dirty="0">
                <a:latin typeface="Arial Rounded MT Bold" panose="020F0704030504030204" pitchFamily="34" charset="0"/>
              </a:rPr>
              <a:t>. The </a:t>
            </a:r>
            <a:r>
              <a:rPr lang="en-US" sz="3200" b="1" dirty="0">
                <a:latin typeface="Arial Rounded MT Bold" panose="020F0704030504030204" pitchFamily="34" charset="0"/>
              </a:rPr>
              <a:t>.data section </a:t>
            </a:r>
            <a:r>
              <a:rPr lang="en-US" sz="3200" dirty="0">
                <a:latin typeface="Arial Rounded MT Bold" panose="020F0704030504030204" pitchFamily="34" charset="0"/>
              </a:rPr>
              <a:t>is used to declare the memory region where data elements are stored for the program. </a:t>
            </a:r>
          </a:p>
          <a:p>
            <a:r>
              <a:rPr lang="en-US" sz="3200" dirty="0">
                <a:latin typeface="Arial Rounded MT Bold" panose="020F0704030504030204" pitchFamily="34" charset="0"/>
              </a:rPr>
              <a:t>This section cannot be expanded after the data elements are declared, and it remains static throughout the program.</a:t>
            </a:r>
            <a:endParaRPr lang="en-GH" sz="4400" dirty="0">
              <a:latin typeface="Arial Rounded MT Bold" panose="020F0704030504030204" pitchFamily="34" charset="0"/>
            </a:endParaRPr>
          </a:p>
        </p:txBody>
      </p:sp>
    </p:spTree>
    <p:extLst>
      <p:ext uri="{BB962C8B-B14F-4D97-AF65-F5344CB8AC3E}">
        <p14:creationId xmlns:p14="http://schemas.microsoft.com/office/powerpoint/2010/main" val="3978523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D92D91F-BEA8-4FD5-92A1-4FDDA15B722C}"/>
              </a:ext>
            </a:extLst>
          </p:cNvPr>
          <p:cNvSpPr txBox="1">
            <a:spLocks noChangeArrowheads="1"/>
          </p:cNvSpPr>
          <p:nvPr/>
        </p:nvSpPr>
        <p:spPr>
          <a:xfrm>
            <a:off x="1447800" y="365125"/>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69B6857B-2E44-4640-B3B4-53BAC9353A4E}"/>
              </a:ext>
            </a:extLst>
          </p:cNvPr>
          <p:cNvSpPr>
            <a:spLocks noGrp="1"/>
          </p:cNvSpPr>
          <p:nvPr>
            <p:ph type="title"/>
          </p:nvPr>
        </p:nvSpPr>
        <p:spPr>
          <a:xfrm>
            <a:off x="1447800" y="167517"/>
            <a:ext cx="10515600" cy="1325563"/>
          </a:xfrm>
        </p:spPr>
        <p:txBody>
          <a:bodyPr/>
          <a:lstStyle/>
          <a:p>
            <a:r>
              <a:rPr lang="en-US" b="1" dirty="0">
                <a:latin typeface="Comic Sans MS" panose="030F0702030302020204" pitchFamily="66" charset="0"/>
              </a:rPr>
              <a:t>Memory Segments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00CCAE67-4887-4EA2-9AC1-C895F1D571E8}"/>
              </a:ext>
            </a:extLst>
          </p:cNvPr>
          <p:cNvSpPr>
            <a:spLocks noGrp="1"/>
          </p:cNvSpPr>
          <p:nvPr>
            <p:ph idx="1"/>
          </p:nvPr>
        </p:nvSpPr>
        <p:spPr>
          <a:xfrm>
            <a:off x="838200" y="1587260"/>
            <a:ext cx="10515600" cy="4589703"/>
          </a:xfrm>
        </p:spPr>
        <p:txBody>
          <a:bodyPr>
            <a:normAutofit/>
          </a:bodyPr>
          <a:lstStyle/>
          <a:p>
            <a:pPr lvl="1"/>
            <a:r>
              <a:rPr lang="en-US" sz="3200" dirty="0">
                <a:latin typeface="Arial Rounded MT Bold" panose="020F0704030504030204" pitchFamily="34" charset="0"/>
              </a:rPr>
              <a:t>The </a:t>
            </a:r>
            <a:r>
              <a:rPr lang="en-US" sz="3200" b="1" dirty="0">
                <a:latin typeface="Arial Rounded MT Bold" panose="020F0704030504030204" pitchFamily="34" charset="0"/>
              </a:rPr>
              <a:t>.</a:t>
            </a:r>
            <a:r>
              <a:rPr lang="en-US" sz="3200" b="1" dirty="0" err="1">
                <a:latin typeface="Arial Rounded MT Bold" panose="020F0704030504030204" pitchFamily="34" charset="0"/>
              </a:rPr>
              <a:t>bss</a:t>
            </a:r>
            <a:r>
              <a:rPr lang="en-US" sz="3200" b="1" dirty="0">
                <a:latin typeface="Arial Rounded MT Bold" panose="020F0704030504030204" pitchFamily="34" charset="0"/>
              </a:rPr>
              <a:t> section </a:t>
            </a:r>
            <a:r>
              <a:rPr lang="en-US" sz="3200" dirty="0">
                <a:latin typeface="Arial Rounded MT Bold" panose="020F0704030504030204" pitchFamily="34" charset="0"/>
              </a:rPr>
              <a:t>is also a static memory section that contains buffers for data to be declared later in the program. This buffer memory is zero-filled.</a:t>
            </a:r>
          </a:p>
          <a:p>
            <a:pPr lvl="1"/>
            <a:r>
              <a:rPr lang="en-US" sz="3200" b="1" dirty="0">
                <a:latin typeface="Arial Rounded MT Bold" panose="020F0704030504030204" pitchFamily="34" charset="0"/>
              </a:rPr>
              <a:t>Code segment </a:t>
            </a:r>
            <a:r>
              <a:rPr lang="en-US" sz="3200" dirty="0">
                <a:latin typeface="Arial Rounded MT Bold" panose="020F0704030504030204" pitchFamily="34" charset="0"/>
              </a:rPr>
              <a:t>- it is represented by .text section. This defines an area in memory that stores the instruction codes. This is also a fixed area.  Stack - this segment contains data values passed to functions and procedures within the program</a:t>
            </a:r>
            <a:endParaRPr lang="en-GH" sz="4000" dirty="0">
              <a:latin typeface="Arial Rounded MT Bold" panose="020F0704030504030204" pitchFamily="34" charset="0"/>
            </a:endParaRPr>
          </a:p>
        </p:txBody>
      </p:sp>
    </p:spTree>
    <p:extLst>
      <p:ext uri="{BB962C8B-B14F-4D97-AF65-F5344CB8AC3E}">
        <p14:creationId xmlns:p14="http://schemas.microsoft.com/office/powerpoint/2010/main" val="102442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50B6D96-C07C-4FB5-B4BD-8DDA15DC5C24}"/>
              </a:ext>
            </a:extLst>
          </p:cNvPr>
          <p:cNvSpPr txBox="1">
            <a:spLocks noChangeArrowheads="1"/>
          </p:cNvSpPr>
          <p:nvPr/>
        </p:nvSpPr>
        <p:spPr>
          <a:xfrm>
            <a:off x="838200" y="476513"/>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ASSEMBLY REGISTERS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8658F78-BD09-4712-9514-E59867E6545C}"/>
              </a:ext>
            </a:extLst>
          </p:cNvPr>
          <p:cNvSpPr>
            <a:spLocks noGrp="1"/>
          </p:cNvSpPr>
          <p:nvPr>
            <p:ph idx="1"/>
          </p:nvPr>
        </p:nvSpPr>
        <p:spPr>
          <a:xfrm>
            <a:off x="838200" y="1518249"/>
            <a:ext cx="10515600" cy="4658714"/>
          </a:xfrm>
        </p:spPr>
        <p:txBody>
          <a:bodyPr>
            <a:normAutofit/>
          </a:bodyPr>
          <a:lstStyle/>
          <a:p>
            <a:r>
              <a:rPr lang="en-US" sz="3200" dirty="0">
                <a:latin typeface="Arial Rounded MT Bold" panose="020F0704030504030204" pitchFamily="34" charset="0"/>
              </a:rPr>
              <a:t>Processor operations mostly involve processing data. This data can be stored in memory and accessed from thereon.</a:t>
            </a:r>
          </a:p>
          <a:p>
            <a:r>
              <a:rPr lang="en-US" sz="3200" dirty="0">
                <a:latin typeface="Arial Rounded MT Bold" panose="020F0704030504030204" pitchFamily="34" charset="0"/>
              </a:rPr>
              <a:t> However, reading data from and storing data into memory slows down the processor, as it involves complicated processes of sending the data request across the control bus, and into the memory storage unit and getting the data through the same channel.</a:t>
            </a:r>
            <a:endParaRPr lang="en-GH" sz="3200" dirty="0">
              <a:latin typeface="Arial Rounded MT Bold" panose="020F0704030504030204" pitchFamily="34" charset="0"/>
            </a:endParaRPr>
          </a:p>
        </p:txBody>
      </p:sp>
    </p:spTree>
    <p:extLst>
      <p:ext uri="{BB962C8B-B14F-4D97-AF65-F5344CB8AC3E}">
        <p14:creationId xmlns:p14="http://schemas.microsoft.com/office/powerpoint/2010/main" val="185107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51AA06C-623B-4C39-A75C-D00B3EC152DB}"/>
              </a:ext>
            </a:extLst>
          </p:cNvPr>
          <p:cNvSpPr txBox="1">
            <a:spLocks noChangeArrowheads="1"/>
          </p:cNvSpPr>
          <p:nvPr/>
        </p:nvSpPr>
        <p:spPr>
          <a:xfrm>
            <a:off x="838200" y="366903"/>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b="1" dirty="0">
                <a:latin typeface="Comic Sans MS" panose="030F0702030302020204" pitchFamily="66" charset="0"/>
              </a:rPr>
              <a:t>ASSEMBLY REGISTERS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8658F78-BD09-4712-9514-E59867E6545C}"/>
              </a:ext>
            </a:extLst>
          </p:cNvPr>
          <p:cNvSpPr>
            <a:spLocks noGrp="1"/>
          </p:cNvSpPr>
          <p:nvPr>
            <p:ph idx="1"/>
          </p:nvPr>
        </p:nvSpPr>
        <p:spPr>
          <a:xfrm>
            <a:off x="838200" y="1834161"/>
            <a:ext cx="10515600" cy="4658714"/>
          </a:xfrm>
        </p:spPr>
        <p:txBody>
          <a:bodyPr>
            <a:normAutofit/>
          </a:bodyPr>
          <a:lstStyle/>
          <a:p>
            <a:r>
              <a:rPr lang="en-US" sz="3200" dirty="0">
                <a:latin typeface="Arial Rounded MT Bold" panose="020F0704030504030204" pitchFamily="34" charset="0"/>
              </a:rPr>
              <a:t>To speed up the processor operations, the processor includes some internal memory storage locations, called </a:t>
            </a:r>
            <a:r>
              <a:rPr lang="en-US" sz="3200" b="1" dirty="0">
                <a:latin typeface="Arial Rounded MT Bold" panose="020F0704030504030204" pitchFamily="34" charset="0"/>
              </a:rPr>
              <a:t>registers.</a:t>
            </a:r>
          </a:p>
          <a:p>
            <a:r>
              <a:rPr lang="en-US" sz="3200" dirty="0">
                <a:latin typeface="Arial Rounded MT Bold" panose="020F0704030504030204" pitchFamily="34" charset="0"/>
              </a:rPr>
              <a:t>The registers stores data elements for processing without having to access the memory. A limited number of registers are built into the processor chip.</a:t>
            </a:r>
            <a:endParaRPr lang="en-GH" sz="4400" b="1" dirty="0">
              <a:latin typeface="Arial Rounded MT Bold" panose="020F0704030504030204" pitchFamily="34" charset="0"/>
            </a:endParaRPr>
          </a:p>
        </p:txBody>
      </p:sp>
    </p:spTree>
    <p:extLst>
      <p:ext uri="{BB962C8B-B14F-4D97-AF65-F5344CB8AC3E}">
        <p14:creationId xmlns:p14="http://schemas.microsoft.com/office/powerpoint/2010/main" val="1611371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CC88945-A10D-4D01-ACF3-619B2CCAEE2A}"/>
              </a:ext>
            </a:extLst>
          </p:cNvPr>
          <p:cNvSpPr txBox="1">
            <a:spLocks noChangeArrowheads="1"/>
          </p:cNvSpPr>
          <p:nvPr/>
        </p:nvSpPr>
        <p:spPr>
          <a:xfrm>
            <a:off x="838199" y="346075"/>
            <a:ext cx="9432235"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754B6ECC-C3DE-46CD-982B-776500D87E02}"/>
              </a:ext>
            </a:extLst>
          </p:cNvPr>
          <p:cNvSpPr>
            <a:spLocks noGrp="1"/>
          </p:cNvSpPr>
          <p:nvPr>
            <p:ph type="title"/>
          </p:nvPr>
        </p:nvSpPr>
        <p:spPr/>
        <p:txBody>
          <a:bodyPr/>
          <a:lstStyle/>
          <a:p>
            <a:r>
              <a:rPr lang="en-US" sz="4400" b="1" dirty="0">
                <a:latin typeface="Comic Sans MS" panose="030F0702030302020204" pitchFamily="66" charset="0"/>
              </a:rPr>
              <a:t>PROCESSOR REGISTERS</a:t>
            </a:r>
            <a:endParaRPr lang="en-GH" b="1" dirty="0">
              <a:latin typeface="Comic Sans MS" panose="030F0702030302020204" pitchFamily="66" charset="0"/>
            </a:endParaRPr>
          </a:p>
        </p:txBody>
      </p:sp>
      <p:sp>
        <p:nvSpPr>
          <p:cNvPr id="3" name="Content Placeholder 2">
            <a:extLst>
              <a:ext uri="{FF2B5EF4-FFF2-40B4-BE49-F238E27FC236}">
                <a16:creationId xmlns:a16="http://schemas.microsoft.com/office/drawing/2014/main" id="{58658F78-BD09-4712-9514-E59867E6545C}"/>
              </a:ext>
            </a:extLst>
          </p:cNvPr>
          <p:cNvSpPr>
            <a:spLocks noGrp="1"/>
          </p:cNvSpPr>
          <p:nvPr>
            <p:ph idx="1"/>
          </p:nvPr>
        </p:nvSpPr>
        <p:spPr>
          <a:xfrm>
            <a:off x="304800" y="1592332"/>
            <a:ext cx="11794435" cy="5265667"/>
          </a:xfrm>
        </p:spPr>
        <p:txBody>
          <a:bodyPr>
            <a:normAutofit fontScale="85000" lnSpcReduction="10000"/>
          </a:bodyPr>
          <a:lstStyle/>
          <a:p>
            <a:r>
              <a:rPr lang="en-US" sz="3300" dirty="0">
                <a:latin typeface="Arial Rounded MT Bold" panose="020F0704030504030204" pitchFamily="34" charset="0"/>
              </a:rPr>
              <a:t>In IA-32 architecture, registers hold 32 bits. This means each</a:t>
            </a:r>
          </a:p>
          <a:p>
            <a:pPr marL="0" indent="0">
              <a:buNone/>
            </a:pPr>
            <a:r>
              <a:rPr lang="en-US" sz="3300" dirty="0">
                <a:latin typeface="Arial Rounded MT Bold" panose="020F0704030504030204" pitchFamily="34" charset="0"/>
              </a:rPr>
              <a:t> register can hold the values:</a:t>
            </a:r>
          </a:p>
          <a:p>
            <a:pPr marL="0" indent="0">
              <a:buNone/>
            </a:pPr>
            <a:endParaRPr lang="en-US" sz="3300" b="0" i="0" dirty="0">
              <a:solidFill>
                <a:srgbClr val="202124"/>
              </a:solidFill>
              <a:effectLst/>
              <a:latin typeface="Arial Rounded MT Bold" panose="020F0704030504030204" pitchFamily="34" charset="0"/>
            </a:endParaRPr>
          </a:p>
          <a:p>
            <a:pPr marL="0" indent="0">
              <a:buNone/>
            </a:pPr>
            <a:r>
              <a:rPr lang="en-US" sz="3300" b="0" i="0" dirty="0">
                <a:solidFill>
                  <a:srgbClr val="202124"/>
                </a:solidFill>
                <a:effectLst/>
                <a:latin typeface="Arial Rounded MT Bold" panose="020F0704030504030204" pitchFamily="34" charset="0"/>
              </a:rPr>
              <a:t>Unsigned : 0 to 4294967295</a:t>
            </a:r>
          </a:p>
          <a:p>
            <a:pPr marL="0" indent="0">
              <a:buNone/>
            </a:pPr>
            <a:r>
              <a:rPr lang="en-US" sz="3300" b="0" i="0" dirty="0">
                <a:solidFill>
                  <a:srgbClr val="202124"/>
                </a:solidFill>
                <a:effectLst/>
                <a:latin typeface="Arial Rounded MT Bold" panose="020F0704030504030204" pitchFamily="34" charset="0"/>
              </a:rPr>
              <a:t>Signed: -2147483648 to 2147483647</a:t>
            </a:r>
            <a:endParaRPr lang="en-US" sz="3300" dirty="0">
              <a:latin typeface="Arial Rounded MT Bold" panose="020F0704030504030204" pitchFamily="34" charset="0"/>
            </a:endParaRPr>
          </a:p>
          <a:p>
            <a:endParaRPr lang="en-US" sz="3300" dirty="0">
              <a:latin typeface="Arial Rounded MT Bold" panose="020F0704030504030204" pitchFamily="34" charset="0"/>
            </a:endParaRPr>
          </a:p>
          <a:p>
            <a:r>
              <a:rPr lang="en-US" sz="3300" dirty="0">
                <a:latin typeface="Arial Rounded MT Bold" panose="020F0704030504030204" pitchFamily="34" charset="0"/>
              </a:rPr>
              <a:t>In the x86_64 architecture, registers hold 64 bits. This means each</a:t>
            </a:r>
          </a:p>
          <a:p>
            <a:pPr marL="0" indent="0">
              <a:buNone/>
            </a:pPr>
            <a:r>
              <a:rPr lang="en-US" sz="3300" dirty="0">
                <a:latin typeface="Arial Rounded MT Bold" panose="020F0704030504030204" pitchFamily="34" charset="0"/>
              </a:rPr>
              <a:t> register can hold the values :</a:t>
            </a:r>
          </a:p>
          <a:p>
            <a:pPr marL="0" indent="0">
              <a:buNone/>
            </a:pPr>
            <a:br>
              <a:rPr lang="en-US" sz="3300" dirty="0">
                <a:latin typeface="Arial Rounded MT Bold" panose="020F0704030504030204" pitchFamily="34" charset="0"/>
              </a:rPr>
            </a:br>
            <a:r>
              <a:rPr lang="en-US" sz="3300" dirty="0" err="1">
                <a:latin typeface="Arial Rounded MT Bold" panose="020F0704030504030204" pitchFamily="34" charset="0"/>
              </a:rPr>
              <a:t>Usigned</a:t>
            </a:r>
            <a:r>
              <a:rPr lang="en-US" sz="3300" dirty="0">
                <a:latin typeface="Arial Rounded MT Bold" panose="020F0704030504030204" pitchFamily="34" charset="0"/>
              </a:rPr>
              <a:t>: 0  to 18,446,744,073,709,551,616</a:t>
            </a:r>
          </a:p>
          <a:p>
            <a:pPr marL="0" indent="0">
              <a:buNone/>
            </a:pPr>
            <a:r>
              <a:rPr lang="en-US" sz="3300" dirty="0">
                <a:latin typeface="Arial Rounded MT Bold" panose="020F0704030504030204" pitchFamily="34" charset="0"/>
              </a:rPr>
              <a:t>Signed: -9,223,372,036,854,775,808 to 9,223,372,036,854,775,807</a:t>
            </a:r>
          </a:p>
          <a:p>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81432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BD5F346-7277-4AD6-8D94-F5D906CBE841}"/>
              </a:ext>
            </a:extLst>
          </p:cNvPr>
          <p:cNvSpPr txBox="1">
            <a:spLocks noChangeArrowheads="1"/>
          </p:cNvSpPr>
          <p:nvPr/>
        </p:nvSpPr>
        <p:spPr>
          <a:xfrm>
            <a:off x="347870" y="334746"/>
            <a:ext cx="8229600" cy="930348"/>
          </a:xfrm>
          <a:prstGeom prst="rect">
            <a:avLst/>
          </a:prstGeom>
          <a:solidFill>
            <a:schemeClr val="accent1">
              <a:lumMod val="60000"/>
              <a:lumOff val="40000"/>
            </a:schemeClr>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ct val="50000"/>
              </a:spcBef>
            </a:pPr>
            <a:endParaRPr lang="en-US" altLang="en-US" sz="2800" dirty="0">
              <a:latin typeface="Comic Sans MS" panose="030F0702030302020204" pitchFamily="66" charset="0"/>
              <a:cs typeface="Aharoni" panose="02010803020104030203" pitchFamily="2" charset="-79"/>
            </a:endParaRPr>
          </a:p>
        </p:txBody>
      </p:sp>
      <p:sp>
        <p:nvSpPr>
          <p:cNvPr id="2" name="Title 1">
            <a:extLst>
              <a:ext uri="{FF2B5EF4-FFF2-40B4-BE49-F238E27FC236}">
                <a16:creationId xmlns:a16="http://schemas.microsoft.com/office/drawing/2014/main" id="{1EA4FFF1-848B-45AD-BC84-5EE4A70CA0A8}"/>
              </a:ext>
            </a:extLst>
          </p:cNvPr>
          <p:cNvSpPr>
            <a:spLocks noGrp="1"/>
          </p:cNvSpPr>
          <p:nvPr>
            <p:ph type="title"/>
          </p:nvPr>
        </p:nvSpPr>
        <p:spPr>
          <a:xfrm>
            <a:off x="533400" y="-1039277"/>
            <a:ext cx="10515600" cy="3597275"/>
          </a:xfrm>
        </p:spPr>
        <p:txBody>
          <a:bodyPr>
            <a:normAutofit/>
          </a:bodyPr>
          <a:lstStyle/>
          <a:p>
            <a:r>
              <a:rPr lang="en-US" b="1" dirty="0">
                <a:latin typeface="Comic Sans MS" panose="030F0702030302020204" pitchFamily="66" charset="0"/>
              </a:rPr>
              <a:t>Registers</a:t>
            </a:r>
          </a:p>
        </p:txBody>
      </p:sp>
      <p:sp>
        <p:nvSpPr>
          <p:cNvPr id="9" name="TextBox 8">
            <a:extLst>
              <a:ext uri="{FF2B5EF4-FFF2-40B4-BE49-F238E27FC236}">
                <a16:creationId xmlns:a16="http://schemas.microsoft.com/office/drawing/2014/main" id="{2B350DA1-A2D9-4504-BB6F-542456E0B0AC}"/>
              </a:ext>
            </a:extLst>
          </p:cNvPr>
          <p:cNvSpPr txBox="1"/>
          <p:nvPr/>
        </p:nvSpPr>
        <p:spPr>
          <a:xfrm>
            <a:off x="533399" y="1686472"/>
            <a:ext cx="11473071" cy="2923877"/>
          </a:xfrm>
          <a:prstGeom prst="rect">
            <a:avLst/>
          </a:prstGeom>
          <a:noFill/>
        </p:spPr>
        <p:txBody>
          <a:bodyPr wrap="square">
            <a:spAutoFit/>
          </a:bodyPr>
          <a:lstStyle/>
          <a:p>
            <a:endParaRPr lang="en-US" sz="3200" dirty="0">
              <a:latin typeface="Arial Rounded MT Bold" panose="020F0704030504030204" pitchFamily="34" charset="0"/>
            </a:endParaRPr>
          </a:p>
          <a:p>
            <a:r>
              <a:rPr lang="en-US" sz="3200" dirty="0">
                <a:latin typeface="Arial Rounded MT Bold" panose="020F0704030504030204" pitchFamily="34" charset="0"/>
              </a:rPr>
              <a:t>Registers (32/64Bits) are grouped into three categories:</a:t>
            </a:r>
          </a:p>
          <a:p>
            <a:pPr lvl="1"/>
            <a:r>
              <a:rPr lang="en-US" sz="4000" dirty="0">
                <a:latin typeface="Arial Rounded MT Bold" panose="020F0704030504030204" pitchFamily="34" charset="0"/>
              </a:rPr>
              <a:t>General registers </a:t>
            </a:r>
          </a:p>
          <a:p>
            <a:pPr lvl="1"/>
            <a:r>
              <a:rPr lang="en-US" sz="4000" dirty="0">
                <a:latin typeface="Arial Rounded MT Bold" panose="020F0704030504030204" pitchFamily="34" charset="0"/>
              </a:rPr>
              <a:t>Control registers </a:t>
            </a:r>
          </a:p>
          <a:p>
            <a:pPr lvl="1"/>
            <a:r>
              <a:rPr lang="en-US" sz="4000" dirty="0">
                <a:latin typeface="Arial Rounded MT Bold" panose="020F0704030504030204" pitchFamily="34" charset="0"/>
              </a:rPr>
              <a:t>Segment register</a:t>
            </a:r>
            <a:endParaRPr lang="en-GH" sz="5600" b="1" dirty="0">
              <a:latin typeface="Arial Rounded MT Bold" panose="020F0704030504030204" pitchFamily="34" charset="0"/>
            </a:endParaRPr>
          </a:p>
        </p:txBody>
      </p:sp>
    </p:spTree>
    <p:extLst>
      <p:ext uri="{BB962C8B-B14F-4D97-AF65-F5344CB8AC3E}">
        <p14:creationId xmlns:p14="http://schemas.microsoft.com/office/powerpoint/2010/main" val="178035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940</Words>
  <Application>Microsoft Office PowerPoint</Application>
  <PresentationFormat>Widescreen</PresentationFormat>
  <Paragraphs>100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Rounded MT Bold</vt:lpstr>
      <vt:lpstr>Calibri</vt:lpstr>
      <vt:lpstr>Calibri Light</vt:lpstr>
      <vt:lpstr>Comic Sans MS</vt:lpstr>
      <vt:lpstr>Office Theme</vt:lpstr>
      <vt:lpstr>  Dr Emmanuel Ahene</vt:lpstr>
      <vt:lpstr>Assembly Basic Syntax/structure</vt:lpstr>
      <vt:lpstr>Memory Segments</vt:lpstr>
      <vt:lpstr>Memory Segments</vt:lpstr>
      <vt:lpstr>Memory Segments</vt:lpstr>
      <vt:lpstr>ASSEMBLY REGISTERS</vt:lpstr>
      <vt:lpstr>ASSEMBLY REGISTERS</vt:lpstr>
      <vt:lpstr>PROCESSOR REGISTERS</vt:lpstr>
      <vt:lpstr>Registers</vt:lpstr>
      <vt:lpstr>PROCESSOR REGISTERS (32 &amp; 64 bits)</vt:lpstr>
      <vt:lpstr>PowerPoint Presentation</vt:lpstr>
      <vt:lpstr>Data Registers (32 bits)</vt:lpstr>
      <vt:lpstr>Data Registers (32 bits)</vt:lpstr>
      <vt:lpstr>Data Registers</vt:lpstr>
      <vt:lpstr> Data Registers</vt:lpstr>
      <vt:lpstr>Hello World Source codes</vt:lpstr>
      <vt:lpstr>Hello World into details</vt:lpstr>
      <vt:lpstr>And….</vt:lpstr>
      <vt:lpstr>And….</vt:lpstr>
      <vt:lpstr>Sections onward….</vt:lpstr>
      <vt:lpstr>Labels Onward……</vt:lpstr>
      <vt:lpstr>The “_Start” label</vt:lpstr>
      <vt:lpstr>PowerPoint Presentation</vt:lpstr>
      <vt:lpstr>Other important ones…</vt:lpstr>
      <vt:lpstr>PowerPoint Presentation</vt:lpstr>
      <vt:lpstr>System call inputs by registers</vt:lpstr>
      <vt:lpstr>System Call List</vt:lpstr>
      <vt:lpstr> Sys_write</vt:lpstr>
      <vt:lpstr>PowerPoint Presentation</vt:lpstr>
      <vt:lpstr>PowerPoint Presentation</vt:lpstr>
      <vt:lpstr>Sys_write</vt:lpstr>
      <vt:lpstr>Sys_write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DEGGIE</dc:creator>
  <cp:lastModifiedBy>use</cp:lastModifiedBy>
  <cp:revision>127</cp:revision>
  <dcterms:created xsi:type="dcterms:W3CDTF">2021-05-18T17:54:46Z</dcterms:created>
  <dcterms:modified xsi:type="dcterms:W3CDTF">2021-05-31T11:25:46Z</dcterms:modified>
</cp:coreProperties>
</file>