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446" r:id="rId2"/>
    <p:sldId id="445" r:id="rId3"/>
    <p:sldId id="333" r:id="rId4"/>
    <p:sldId id="332" r:id="rId5"/>
    <p:sldId id="334" r:id="rId6"/>
    <p:sldId id="335" r:id="rId7"/>
    <p:sldId id="329" r:id="rId8"/>
    <p:sldId id="550" r:id="rId9"/>
    <p:sldId id="457" r:id="rId10"/>
    <p:sldId id="455" r:id="rId11"/>
    <p:sldId id="460" r:id="rId12"/>
    <p:sldId id="461" r:id="rId13"/>
    <p:sldId id="462" r:id="rId14"/>
    <p:sldId id="467" r:id="rId15"/>
    <p:sldId id="547" r:id="rId16"/>
    <p:sldId id="548" r:id="rId17"/>
    <p:sldId id="508" r:id="rId18"/>
    <p:sldId id="510" r:id="rId19"/>
    <p:sldId id="549" r:id="rId20"/>
    <p:sldId id="336" r:id="rId21"/>
    <p:sldId id="337" r:id="rId22"/>
    <p:sldId id="338" r:id="rId23"/>
    <p:sldId id="339" r:id="rId24"/>
    <p:sldId id="340" r:id="rId25"/>
    <p:sldId id="341" r:id="rId26"/>
    <p:sldId id="342" r:id="rId27"/>
    <p:sldId id="343" r:id="rId28"/>
    <p:sldId id="344" r:id="rId29"/>
    <p:sldId id="345" r:id="rId30"/>
    <p:sldId id="347" r:id="rId31"/>
    <p:sldId id="346" r:id="rId32"/>
    <p:sldId id="348" r:id="rId33"/>
    <p:sldId id="349" r:id="rId34"/>
    <p:sldId id="350" r:id="rId35"/>
    <p:sldId id="351" r:id="rId36"/>
    <p:sldId id="361" r:id="rId37"/>
    <p:sldId id="352" r:id="rId38"/>
    <p:sldId id="353" r:id="rId39"/>
    <p:sldId id="354" r:id="rId40"/>
    <p:sldId id="355" r:id="rId41"/>
    <p:sldId id="356" r:id="rId42"/>
    <p:sldId id="357" r:id="rId43"/>
    <p:sldId id="359" r:id="rId44"/>
    <p:sldId id="360" r:id="rId45"/>
    <p:sldId id="362" r:id="rId46"/>
    <p:sldId id="363" r:id="rId47"/>
    <p:sldId id="364" r:id="rId48"/>
    <p:sldId id="365" r:id="rId49"/>
    <p:sldId id="366" r:id="rId50"/>
    <p:sldId id="367" r:id="rId51"/>
    <p:sldId id="368" r:id="rId52"/>
    <p:sldId id="369" r:id="rId53"/>
    <p:sldId id="370" r:id="rId54"/>
    <p:sldId id="372" r:id="rId55"/>
    <p:sldId id="371" r:id="rId56"/>
    <p:sldId id="373" r:id="rId57"/>
    <p:sldId id="374" r:id="rId58"/>
    <p:sldId id="375" r:id="rId59"/>
    <p:sldId id="376" r:id="rId60"/>
    <p:sldId id="377" r:id="rId61"/>
    <p:sldId id="378" r:id="rId62"/>
    <p:sldId id="379" r:id="rId63"/>
    <p:sldId id="380" r:id="rId64"/>
    <p:sldId id="381" r:id="rId65"/>
    <p:sldId id="382" r:id="rId66"/>
    <p:sldId id="383" r:id="rId67"/>
    <p:sldId id="384" r:id="rId68"/>
    <p:sldId id="385" r:id="rId69"/>
    <p:sldId id="386" r:id="rId70"/>
    <p:sldId id="387" r:id="rId71"/>
    <p:sldId id="388" r:id="rId72"/>
    <p:sldId id="389" r:id="rId73"/>
    <p:sldId id="390" r:id="rId74"/>
    <p:sldId id="391" r:id="rId75"/>
    <p:sldId id="392" r:id="rId76"/>
    <p:sldId id="393" r:id="rId77"/>
    <p:sldId id="394" r:id="rId78"/>
    <p:sldId id="395" r:id="rId79"/>
    <p:sldId id="396"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51047-6F41-4F78-844B-7BD5C69E4423}" type="datetimeFigureOut">
              <a:rPr lang="en-US" smtClean="0"/>
              <a:t>6/25/2021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C8765F-AA3E-41AA-9C9B-2A97CDB34677}" type="slidenum">
              <a:rPr lang="en-US" smtClean="0"/>
              <a:t>‹#›</a:t>
            </a:fld>
            <a:endParaRPr lang="en-US"/>
          </a:p>
        </p:txBody>
      </p:sp>
    </p:spTree>
    <p:extLst>
      <p:ext uri="{BB962C8B-B14F-4D97-AF65-F5344CB8AC3E}">
        <p14:creationId xmlns:p14="http://schemas.microsoft.com/office/powerpoint/2010/main" val="47480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C8CFF7-880A-4994-95DA-8E5E2D44D1DD}"/>
              </a:ext>
            </a:extLst>
          </p:cNvPr>
          <p:cNvSpPr>
            <a:spLocks noGrp="1" noChangeArrowheads="1"/>
          </p:cNvSpPr>
          <p:nvPr>
            <p:ph type="sldNum" sz="quarter" idx="5"/>
          </p:nvPr>
        </p:nvSpPr>
        <p:spPr>
          <a:ln/>
        </p:spPr>
        <p:txBody>
          <a:bodyPr/>
          <a:lstStyle/>
          <a:p>
            <a:fld id="{E4B55B5D-BF70-4F1F-AAAE-D49F54466300}" type="slidenum">
              <a:rPr lang="en-US" altLang="en-US"/>
              <a:pPr/>
              <a:t>10</a:t>
            </a:fld>
            <a:endParaRPr lang="en-US" altLang="en-US"/>
          </a:p>
        </p:txBody>
      </p:sp>
      <p:sp>
        <p:nvSpPr>
          <p:cNvPr id="343042" name="Rectangle 2">
            <a:extLst>
              <a:ext uri="{FF2B5EF4-FFF2-40B4-BE49-F238E27FC236}">
                <a16:creationId xmlns:a16="http://schemas.microsoft.com/office/drawing/2014/main" id="{654C7F0C-98F6-47D1-A9A7-5D01F3120E94}"/>
              </a:ext>
            </a:extLst>
          </p:cNvPr>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Lst>
        </p:spPr>
      </p:sp>
      <p:sp>
        <p:nvSpPr>
          <p:cNvPr id="343043" name="Rectangle 3">
            <a:extLst>
              <a:ext uri="{FF2B5EF4-FFF2-40B4-BE49-F238E27FC236}">
                <a16:creationId xmlns:a16="http://schemas.microsoft.com/office/drawing/2014/main" id="{1414B8A0-76C1-4C86-B8B4-351A9BE53A59}"/>
              </a:ext>
            </a:extLst>
          </p:cNvPr>
          <p:cNvSpPr>
            <a:spLocks noGrp="1" noChangeArrowheads="1"/>
          </p:cNvSpPr>
          <p:nvPr>
            <p:ph type="body" idx="1"/>
          </p:nvPr>
        </p:nvSpPr>
        <p:spPr>
          <a:xfrm>
            <a:off x="914400" y="4343400"/>
            <a:ext cx="5029200" cy="4114800"/>
          </a:xfrm>
          <a:ln/>
        </p:spPr>
        <p:txBody>
          <a:bodyPr lIns="90479" tIns="44445" rIns="90479" bIns="44445"/>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B9DB-78F8-45DC-940E-65BC864A9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E1F1EF-7072-46DF-B6BC-D039BDF8FB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FFF01B-AC4D-4497-9FB5-90961D42B110}"/>
              </a:ext>
            </a:extLst>
          </p:cNvPr>
          <p:cNvSpPr>
            <a:spLocks noGrp="1"/>
          </p:cNvSpPr>
          <p:nvPr>
            <p:ph type="dt" sz="half" idx="10"/>
          </p:nvPr>
        </p:nvSpPr>
        <p:spPr/>
        <p:txBody>
          <a:bodyPr/>
          <a:lstStyle/>
          <a:p>
            <a:fld id="{B7AD05C6-955A-48CC-9E70-475CA9C47F2A}" type="datetimeFigureOut">
              <a:rPr lang="en-US" smtClean="0"/>
              <a:t>6/25/2021</a:t>
            </a:fld>
            <a:endParaRPr lang="en-US"/>
          </a:p>
        </p:txBody>
      </p:sp>
      <p:sp>
        <p:nvSpPr>
          <p:cNvPr id="5" name="Footer Placeholder 4">
            <a:extLst>
              <a:ext uri="{FF2B5EF4-FFF2-40B4-BE49-F238E27FC236}">
                <a16:creationId xmlns:a16="http://schemas.microsoft.com/office/drawing/2014/main" id="{E9D18262-7E89-41BF-919F-FF00599A4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F6C93-34AB-4AC6-9201-9F4B2A9445C8}"/>
              </a:ext>
            </a:extLst>
          </p:cNvPr>
          <p:cNvSpPr>
            <a:spLocks noGrp="1"/>
          </p:cNvSpPr>
          <p:nvPr>
            <p:ph type="sldNum" sz="quarter" idx="12"/>
          </p:nvPr>
        </p:nvSpPr>
        <p:spPr/>
        <p:txBody>
          <a:bodyPr/>
          <a:lstStyle/>
          <a:p>
            <a:fld id="{79D6022E-2179-4E08-AE7F-573EFC3BCFB6}" type="slidenum">
              <a:rPr lang="en-US" smtClean="0"/>
              <a:t>‹#›</a:t>
            </a:fld>
            <a:endParaRPr lang="en-US"/>
          </a:p>
        </p:txBody>
      </p:sp>
    </p:spTree>
    <p:extLst>
      <p:ext uri="{BB962C8B-B14F-4D97-AF65-F5344CB8AC3E}">
        <p14:creationId xmlns:p14="http://schemas.microsoft.com/office/powerpoint/2010/main" val="420072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7DBB-5887-4B18-9478-0D3D022854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45E850-071B-4C76-9720-B46004E7BB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2F61C-A88B-448A-8E11-5BD494CF9D31}"/>
              </a:ext>
            </a:extLst>
          </p:cNvPr>
          <p:cNvSpPr>
            <a:spLocks noGrp="1"/>
          </p:cNvSpPr>
          <p:nvPr>
            <p:ph type="dt" sz="half" idx="10"/>
          </p:nvPr>
        </p:nvSpPr>
        <p:spPr/>
        <p:txBody>
          <a:bodyPr/>
          <a:lstStyle/>
          <a:p>
            <a:fld id="{B7AD05C6-955A-48CC-9E70-475CA9C47F2A}" type="datetimeFigureOut">
              <a:rPr lang="en-US" smtClean="0"/>
              <a:t>6/25/2021</a:t>
            </a:fld>
            <a:endParaRPr lang="en-US"/>
          </a:p>
        </p:txBody>
      </p:sp>
      <p:sp>
        <p:nvSpPr>
          <p:cNvPr id="5" name="Footer Placeholder 4">
            <a:extLst>
              <a:ext uri="{FF2B5EF4-FFF2-40B4-BE49-F238E27FC236}">
                <a16:creationId xmlns:a16="http://schemas.microsoft.com/office/drawing/2014/main" id="{DAF3B839-C4EB-4F61-B7C4-3228A867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2FDBD-D19C-46B9-874A-9F95A4391DD0}"/>
              </a:ext>
            </a:extLst>
          </p:cNvPr>
          <p:cNvSpPr>
            <a:spLocks noGrp="1"/>
          </p:cNvSpPr>
          <p:nvPr>
            <p:ph type="sldNum" sz="quarter" idx="12"/>
          </p:nvPr>
        </p:nvSpPr>
        <p:spPr/>
        <p:txBody>
          <a:bodyPr/>
          <a:lstStyle/>
          <a:p>
            <a:fld id="{79D6022E-2179-4E08-AE7F-573EFC3BCFB6}" type="slidenum">
              <a:rPr lang="en-US" smtClean="0"/>
              <a:t>‹#›</a:t>
            </a:fld>
            <a:endParaRPr lang="en-US"/>
          </a:p>
        </p:txBody>
      </p:sp>
    </p:spTree>
    <p:extLst>
      <p:ext uri="{BB962C8B-B14F-4D97-AF65-F5344CB8AC3E}">
        <p14:creationId xmlns:p14="http://schemas.microsoft.com/office/powerpoint/2010/main" val="4222955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38DCA3-09E1-4A09-81D1-5CC02AA042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2DCE16-E0E6-4503-B866-7CD272D0B6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C45F-27A7-4E3F-9A41-2AEC1A7A1244}"/>
              </a:ext>
            </a:extLst>
          </p:cNvPr>
          <p:cNvSpPr>
            <a:spLocks noGrp="1"/>
          </p:cNvSpPr>
          <p:nvPr>
            <p:ph type="dt" sz="half" idx="10"/>
          </p:nvPr>
        </p:nvSpPr>
        <p:spPr/>
        <p:txBody>
          <a:bodyPr/>
          <a:lstStyle/>
          <a:p>
            <a:fld id="{B7AD05C6-955A-48CC-9E70-475CA9C47F2A}" type="datetimeFigureOut">
              <a:rPr lang="en-US" smtClean="0"/>
              <a:t>6/25/2021</a:t>
            </a:fld>
            <a:endParaRPr lang="en-US"/>
          </a:p>
        </p:txBody>
      </p:sp>
      <p:sp>
        <p:nvSpPr>
          <p:cNvPr id="5" name="Footer Placeholder 4">
            <a:extLst>
              <a:ext uri="{FF2B5EF4-FFF2-40B4-BE49-F238E27FC236}">
                <a16:creationId xmlns:a16="http://schemas.microsoft.com/office/drawing/2014/main" id="{460F4E10-C5B0-4193-A4DD-431857F77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35CD2-1659-476A-A400-C56A17CB340D}"/>
              </a:ext>
            </a:extLst>
          </p:cNvPr>
          <p:cNvSpPr>
            <a:spLocks noGrp="1"/>
          </p:cNvSpPr>
          <p:nvPr>
            <p:ph type="sldNum" sz="quarter" idx="12"/>
          </p:nvPr>
        </p:nvSpPr>
        <p:spPr/>
        <p:txBody>
          <a:bodyPr/>
          <a:lstStyle/>
          <a:p>
            <a:fld id="{79D6022E-2179-4E08-AE7F-573EFC3BCFB6}" type="slidenum">
              <a:rPr lang="en-US" smtClean="0"/>
              <a:t>‹#›</a:t>
            </a:fld>
            <a:endParaRPr lang="en-US"/>
          </a:p>
        </p:txBody>
      </p:sp>
    </p:spTree>
    <p:extLst>
      <p:ext uri="{BB962C8B-B14F-4D97-AF65-F5344CB8AC3E}">
        <p14:creationId xmlns:p14="http://schemas.microsoft.com/office/powerpoint/2010/main" val="257312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4316-2C02-4CEC-80A3-C932055922FC}"/>
              </a:ext>
            </a:extLst>
          </p:cNvPr>
          <p:cNvSpPr>
            <a:spLocks noGrp="1"/>
          </p:cNvSpPr>
          <p:nvPr>
            <p:ph type="title"/>
          </p:nvPr>
        </p:nvSpPr>
        <p:spPr>
          <a:xfrm>
            <a:off x="609600" y="274638"/>
            <a:ext cx="10972800" cy="7921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F32FDB-891B-4A0D-8DB0-73C90420810C}"/>
              </a:ext>
            </a:extLst>
          </p:cNvPr>
          <p:cNvSpPr>
            <a:spLocks noGrp="1"/>
          </p:cNvSpPr>
          <p:nvPr>
            <p:ph type="body" sz="half" idx="1"/>
          </p:nvPr>
        </p:nvSpPr>
        <p:spPr>
          <a:xfrm>
            <a:off x="609600" y="1143000"/>
            <a:ext cx="10972800" cy="2495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54BCE4-B9CA-459F-A36F-C7D34E749F3B}"/>
              </a:ext>
            </a:extLst>
          </p:cNvPr>
          <p:cNvSpPr>
            <a:spLocks noGrp="1"/>
          </p:cNvSpPr>
          <p:nvPr>
            <p:ph sz="half" idx="2"/>
          </p:nvPr>
        </p:nvSpPr>
        <p:spPr>
          <a:xfrm>
            <a:off x="609600" y="3790950"/>
            <a:ext cx="10972800" cy="2495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211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93E2-B70C-4305-B089-93FF3D2777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7E4BEF-8990-4EFF-846F-54FCFD566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F15A3-36F6-47F5-9C88-7DBCFDD9D531}"/>
              </a:ext>
            </a:extLst>
          </p:cNvPr>
          <p:cNvSpPr>
            <a:spLocks noGrp="1"/>
          </p:cNvSpPr>
          <p:nvPr>
            <p:ph type="dt" sz="half" idx="10"/>
          </p:nvPr>
        </p:nvSpPr>
        <p:spPr/>
        <p:txBody>
          <a:bodyPr/>
          <a:lstStyle/>
          <a:p>
            <a:fld id="{B7AD05C6-955A-48CC-9E70-475CA9C47F2A}" type="datetimeFigureOut">
              <a:rPr lang="en-US" smtClean="0"/>
              <a:t>6/25/2021</a:t>
            </a:fld>
            <a:endParaRPr lang="en-US"/>
          </a:p>
        </p:txBody>
      </p:sp>
      <p:sp>
        <p:nvSpPr>
          <p:cNvPr id="5" name="Footer Placeholder 4">
            <a:extLst>
              <a:ext uri="{FF2B5EF4-FFF2-40B4-BE49-F238E27FC236}">
                <a16:creationId xmlns:a16="http://schemas.microsoft.com/office/drawing/2014/main" id="{85E3683C-992E-4D91-B5B5-178D2F3C3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0281A-F23A-4CE0-BC91-0EB1C8DC86CB}"/>
              </a:ext>
            </a:extLst>
          </p:cNvPr>
          <p:cNvSpPr>
            <a:spLocks noGrp="1"/>
          </p:cNvSpPr>
          <p:nvPr>
            <p:ph type="sldNum" sz="quarter" idx="12"/>
          </p:nvPr>
        </p:nvSpPr>
        <p:spPr/>
        <p:txBody>
          <a:bodyPr/>
          <a:lstStyle/>
          <a:p>
            <a:fld id="{79D6022E-2179-4E08-AE7F-573EFC3BCFB6}" type="slidenum">
              <a:rPr lang="en-US" smtClean="0"/>
              <a:t>‹#›</a:t>
            </a:fld>
            <a:endParaRPr lang="en-US"/>
          </a:p>
        </p:txBody>
      </p:sp>
    </p:spTree>
    <p:extLst>
      <p:ext uri="{BB962C8B-B14F-4D97-AF65-F5344CB8AC3E}">
        <p14:creationId xmlns:p14="http://schemas.microsoft.com/office/powerpoint/2010/main" val="317563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AB09-C62E-495E-918D-FC81F2F7D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3E98F2-1E5F-4CB7-BF1A-FA31250A1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17D850-1CA8-456E-BBC2-C56F00B4507A}"/>
              </a:ext>
            </a:extLst>
          </p:cNvPr>
          <p:cNvSpPr>
            <a:spLocks noGrp="1"/>
          </p:cNvSpPr>
          <p:nvPr>
            <p:ph type="dt" sz="half" idx="10"/>
          </p:nvPr>
        </p:nvSpPr>
        <p:spPr/>
        <p:txBody>
          <a:bodyPr/>
          <a:lstStyle/>
          <a:p>
            <a:fld id="{B7AD05C6-955A-48CC-9E70-475CA9C47F2A}" type="datetimeFigureOut">
              <a:rPr lang="en-US" smtClean="0"/>
              <a:t>6/25/2021</a:t>
            </a:fld>
            <a:endParaRPr lang="en-US"/>
          </a:p>
        </p:txBody>
      </p:sp>
      <p:sp>
        <p:nvSpPr>
          <p:cNvPr id="5" name="Footer Placeholder 4">
            <a:extLst>
              <a:ext uri="{FF2B5EF4-FFF2-40B4-BE49-F238E27FC236}">
                <a16:creationId xmlns:a16="http://schemas.microsoft.com/office/drawing/2014/main" id="{96C05C05-C756-4B68-B919-ACFAB5917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28A20-5003-450A-A70A-5A332D85E8BB}"/>
              </a:ext>
            </a:extLst>
          </p:cNvPr>
          <p:cNvSpPr>
            <a:spLocks noGrp="1"/>
          </p:cNvSpPr>
          <p:nvPr>
            <p:ph type="sldNum" sz="quarter" idx="12"/>
          </p:nvPr>
        </p:nvSpPr>
        <p:spPr/>
        <p:txBody>
          <a:bodyPr/>
          <a:lstStyle/>
          <a:p>
            <a:fld id="{79D6022E-2179-4E08-AE7F-573EFC3BCFB6}" type="slidenum">
              <a:rPr lang="en-US" smtClean="0"/>
              <a:t>‹#›</a:t>
            </a:fld>
            <a:endParaRPr lang="en-US"/>
          </a:p>
        </p:txBody>
      </p:sp>
    </p:spTree>
    <p:extLst>
      <p:ext uri="{BB962C8B-B14F-4D97-AF65-F5344CB8AC3E}">
        <p14:creationId xmlns:p14="http://schemas.microsoft.com/office/powerpoint/2010/main" val="274620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922D-6F0F-41BC-BE31-D20B0691E8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A3F41B-349D-47F7-B92F-C342D7093C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A1B149-1B1E-4BF7-BCCD-A32D28DA2F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C81E74-1B54-4AB0-9BA2-878189B63299}"/>
              </a:ext>
            </a:extLst>
          </p:cNvPr>
          <p:cNvSpPr>
            <a:spLocks noGrp="1"/>
          </p:cNvSpPr>
          <p:nvPr>
            <p:ph type="dt" sz="half" idx="10"/>
          </p:nvPr>
        </p:nvSpPr>
        <p:spPr/>
        <p:txBody>
          <a:bodyPr/>
          <a:lstStyle/>
          <a:p>
            <a:fld id="{B7AD05C6-955A-48CC-9E70-475CA9C47F2A}" type="datetimeFigureOut">
              <a:rPr lang="en-US" smtClean="0"/>
              <a:t>6/25/2021</a:t>
            </a:fld>
            <a:endParaRPr lang="en-US"/>
          </a:p>
        </p:txBody>
      </p:sp>
      <p:sp>
        <p:nvSpPr>
          <p:cNvPr id="6" name="Footer Placeholder 5">
            <a:extLst>
              <a:ext uri="{FF2B5EF4-FFF2-40B4-BE49-F238E27FC236}">
                <a16:creationId xmlns:a16="http://schemas.microsoft.com/office/drawing/2014/main" id="{6CA555D8-F49D-4A16-AD01-0D49620A8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819D9-289E-4075-A09B-31904537C441}"/>
              </a:ext>
            </a:extLst>
          </p:cNvPr>
          <p:cNvSpPr>
            <a:spLocks noGrp="1"/>
          </p:cNvSpPr>
          <p:nvPr>
            <p:ph type="sldNum" sz="quarter" idx="12"/>
          </p:nvPr>
        </p:nvSpPr>
        <p:spPr/>
        <p:txBody>
          <a:bodyPr/>
          <a:lstStyle/>
          <a:p>
            <a:fld id="{79D6022E-2179-4E08-AE7F-573EFC3BCFB6}" type="slidenum">
              <a:rPr lang="en-US" smtClean="0"/>
              <a:t>‹#›</a:t>
            </a:fld>
            <a:endParaRPr lang="en-US"/>
          </a:p>
        </p:txBody>
      </p:sp>
    </p:spTree>
    <p:extLst>
      <p:ext uri="{BB962C8B-B14F-4D97-AF65-F5344CB8AC3E}">
        <p14:creationId xmlns:p14="http://schemas.microsoft.com/office/powerpoint/2010/main" val="168945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2BEA-07F0-40CC-B851-01D825D022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9839FE-3B77-4660-A779-53A7B6FB7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2CA6B-4E86-4DFB-9F01-E2AF607E10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A4FF37-F7E1-46CB-B345-F65AE75299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C32F5B-5ECA-449A-B5F9-5603EBFF9C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4F57F3-3DFD-49DE-B68F-31D13F0553B7}"/>
              </a:ext>
            </a:extLst>
          </p:cNvPr>
          <p:cNvSpPr>
            <a:spLocks noGrp="1"/>
          </p:cNvSpPr>
          <p:nvPr>
            <p:ph type="dt" sz="half" idx="10"/>
          </p:nvPr>
        </p:nvSpPr>
        <p:spPr/>
        <p:txBody>
          <a:bodyPr/>
          <a:lstStyle/>
          <a:p>
            <a:fld id="{B7AD05C6-955A-48CC-9E70-475CA9C47F2A}" type="datetimeFigureOut">
              <a:rPr lang="en-US" smtClean="0"/>
              <a:t>6/25/2021</a:t>
            </a:fld>
            <a:endParaRPr lang="en-US"/>
          </a:p>
        </p:txBody>
      </p:sp>
      <p:sp>
        <p:nvSpPr>
          <p:cNvPr id="8" name="Footer Placeholder 7">
            <a:extLst>
              <a:ext uri="{FF2B5EF4-FFF2-40B4-BE49-F238E27FC236}">
                <a16:creationId xmlns:a16="http://schemas.microsoft.com/office/drawing/2014/main" id="{E9E2CB90-F75B-4C7C-B033-C33A8416B8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470DFD-337E-4B67-9372-55B2843B3523}"/>
              </a:ext>
            </a:extLst>
          </p:cNvPr>
          <p:cNvSpPr>
            <a:spLocks noGrp="1"/>
          </p:cNvSpPr>
          <p:nvPr>
            <p:ph type="sldNum" sz="quarter" idx="12"/>
          </p:nvPr>
        </p:nvSpPr>
        <p:spPr/>
        <p:txBody>
          <a:bodyPr/>
          <a:lstStyle/>
          <a:p>
            <a:fld id="{79D6022E-2179-4E08-AE7F-573EFC3BCFB6}" type="slidenum">
              <a:rPr lang="en-US" smtClean="0"/>
              <a:t>‹#›</a:t>
            </a:fld>
            <a:endParaRPr lang="en-US"/>
          </a:p>
        </p:txBody>
      </p:sp>
    </p:spTree>
    <p:extLst>
      <p:ext uri="{BB962C8B-B14F-4D97-AF65-F5344CB8AC3E}">
        <p14:creationId xmlns:p14="http://schemas.microsoft.com/office/powerpoint/2010/main" val="77586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E02B-B984-4C8C-8D88-657DB31357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70E863-DCAA-483D-9E53-7F4291B6BD0D}"/>
              </a:ext>
            </a:extLst>
          </p:cNvPr>
          <p:cNvSpPr>
            <a:spLocks noGrp="1"/>
          </p:cNvSpPr>
          <p:nvPr>
            <p:ph type="dt" sz="half" idx="10"/>
          </p:nvPr>
        </p:nvSpPr>
        <p:spPr/>
        <p:txBody>
          <a:bodyPr/>
          <a:lstStyle/>
          <a:p>
            <a:fld id="{B7AD05C6-955A-48CC-9E70-475CA9C47F2A}" type="datetimeFigureOut">
              <a:rPr lang="en-US" smtClean="0"/>
              <a:t>6/25/2021</a:t>
            </a:fld>
            <a:endParaRPr lang="en-US"/>
          </a:p>
        </p:txBody>
      </p:sp>
      <p:sp>
        <p:nvSpPr>
          <p:cNvPr id="4" name="Footer Placeholder 3">
            <a:extLst>
              <a:ext uri="{FF2B5EF4-FFF2-40B4-BE49-F238E27FC236}">
                <a16:creationId xmlns:a16="http://schemas.microsoft.com/office/drawing/2014/main" id="{802B1DE7-F95D-4AE3-9413-133587976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704664-1166-43D2-8427-B39FAD31818C}"/>
              </a:ext>
            </a:extLst>
          </p:cNvPr>
          <p:cNvSpPr>
            <a:spLocks noGrp="1"/>
          </p:cNvSpPr>
          <p:nvPr>
            <p:ph type="sldNum" sz="quarter" idx="12"/>
          </p:nvPr>
        </p:nvSpPr>
        <p:spPr/>
        <p:txBody>
          <a:bodyPr/>
          <a:lstStyle/>
          <a:p>
            <a:fld id="{79D6022E-2179-4E08-AE7F-573EFC3BCFB6}" type="slidenum">
              <a:rPr lang="en-US" smtClean="0"/>
              <a:t>‹#›</a:t>
            </a:fld>
            <a:endParaRPr lang="en-US"/>
          </a:p>
        </p:txBody>
      </p:sp>
    </p:spTree>
    <p:extLst>
      <p:ext uri="{BB962C8B-B14F-4D97-AF65-F5344CB8AC3E}">
        <p14:creationId xmlns:p14="http://schemas.microsoft.com/office/powerpoint/2010/main" val="416623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1DEB3-6E5D-4AA4-ADC6-8366E7895ABB}"/>
              </a:ext>
            </a:extLst>
          </p:cNvPr>
          <p:cNvSpPr>
            <a:spLocks noGrp="1"/>
          </p:cNvSpPr>
          <p:nvPr>
            <p:ph type="dt" sz="half" idx="10"/>
          </p:nvPr>
        </p:nvSpPr>
        <p:spPr/>
        <p:txBody>
          <a:bodyPr/>
          <a:lstStyle/>
          <a:p>
            <a:fld id="{B7AD05C6-955A-48CC-9E70-475CA9C47F2A}" type="datetimeFigureOut">
              <a:rPr lang="en-US" smtClean="0"/>
              <a:t>6/25/2021</a:t>
            </a:fld>
            <a:endParaRPr lang="en-US"/>
          </a:p>
        </p:txBody>
      </p:sp>
      <p:sp>
        <p:nvSpPr>
          <p:cNvPr id="3" name="Footer Placeholder 2">
            <a:extLst>
              <a:ext uri="{FF2B5EF4-FFF2-40B4-BE49-F238E27FC236}">
                <a16:creationId xmlns:a16="http://schemas.microsoft.com/office/drawing/2014/main" id="{893C00BD-AF76-4CBD-885C-E273AFDC76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B1EB28-A13A-4B7D-85E4-62C97A35E8DF}"/>
              </a:ext>
            </a:extLst>
          </p:cNvPr>
          <p:cNvSpPr>
            <a:spLocks noGrp="1"/>
          </p:cNvSpPr>
          <p:nvPr>
            <p:ph type="sldNum" sz="quarter" idx="12"/>
          </p:nvPr>
        </p:nvSpPr>
        <p:spPr/>
        <p:txBody>
          <a:bodyPr/>
          <a:lstStyle/>
          <a:p>
            <a:fld id="{79D6022E-2179-4E08-AE7F-573EFC3BCFB6}" type="slidenum">
              <a:rPr lang="en-US" smtClean="0"/>
              <a:t>‹#›</a:t>
            </a:fld>
            <a:endParaRPr lang="en-US"/>
          </a:p>
        </p:txBody>
      </p:sp>
    </p:spTree>
    <p:extLst>
      <p:ext uri="{BB962C8B-B14F-4D97-AF65-F5344CB8AC3E}">
        <p14:creationId xmlns:p14="http://schemas.microsoft.com/office/powerpoint/2010/main" val="327226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538B-ADBD-4AFB-BA92-2E54C66ED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3C7CD0-93AB-4EED-9F1A-980843CE1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A4406A-DB99-4EBA-A2E1-7DF4C3E34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9FF62-FB7E-46E6-BBE6-CF5F7782DAE0}"/>
              </a:ext>
            </a:extLst>
          </p:cNvPr>
          <p:cNvSpPr>
            <a:spLocks noGrp="1"/>
          </p:cNvSpPr>
          <p:nvPr>
            <p:ph type="dt" sz="half" idx="10"/>
          </p:nvPr>
        </p:nvSpPr>
        <p:spPr/>
        <p:txBody>
          <a:bodyPr/>
          <a:lstStyle/>
          <a:p>
            <a:fld id="{B7AD05C6-955A-48CC-9E70-475CA9C47F2A}" type="datetimeFigureOut">
              <a:rPr lang="en-US" smtClean="0"/>
              <a:t>6/25/2021</a:t>
            </a:fld>
            <a:endParaRPr lang="en-US"/>
          </a:p>
        </p:txBody>
      </p:sp>
      <p:sp>
        <p:nvSpPr>
          <p:cNvPr id="6" name="Footer Placeholder 5">
            <a:extLst>
              <a:ext uri="{FF2B5EF4-FFF2-40B4-BE49-F238E27FC236}">
                <a16:creationId xmlns:a16="http://schemas.microsoft.com/office/drawing/2014/main" id="{964E1511-400B-49B1-AF95-E17EEB03DD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934DF-5A58-4A67-B791-91166638B4FB}"/>
              </a:ext>
            </a:extLst>
          </p:cNvPr>
          <p:cNvSpPr>
            <a:spLocks noGrp="1"/>
          </p:cNvSpPr>
          <p:nvPr>
            <p:ph type="sldNum" sz="quarter" idx="12"/>
          </p:nvPr>
        </p:nvSpPr>
        <p:spPr/>
        <p:txBody>
          <a:bodyPr/>
          <a:lstStyle/>
          <a:p>
            <a:fld id="{79D6022E-2179-4E08-AE7F-573EFC3BCFB6}" type="slidenum">
              <a:rPr lang="en-US" smtClean="0"/>
              <a:t>‹#›</a:t>
            </a:fld>
            <a:endParaRPr lang="en-US"/>
          </a:p>
        </p:txBody>
      </p:sp>
    </p:spTree>
    <p:extLst>
      <p:ext uri="{BB962C8B-B14F-4D97-AF65-F5344CB8AC3E}">
        <p14:creationId xmlns:p14="http://schemas.microsoft.com/office/powerpoint/2010/main" val="287949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F5FB-AFA1-4165-8DB3-660F326CB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3CC7B-06C4-4022-B980-A727E1659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B9E4E-EA43-4CE3-A60A-0EF527F71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15394D-DBD0-4719-9DA0-135650895402}"/>
              </a:ext>
            </a:extLst>
          </p:cNvPr>
          <p:cNvSpPr>
            <a:spLocks noGrp="1"/>
          </p:cNvSpPr>
          <p:nvPr>
            <p:ph type="dt" sz="half" idx="10"/>
          </p:nvPr>
        </p:nvSpPr>
        <p:spPr/>
        <p:txBody>
          <a:bodyPr/>
          <a:lstStyle/>
          <a:p>
            <a:fld id="{B7AD05C6-955A-48CC-9E70-475CA9C47F2A}" type="datetimeFigureOut">
              <a:rPr lang="en-US" smtClean="0"/>
              <a:t>6/25/2021</a:t>
            </a:fld>
            <a:endParaRPr lang="en-US"/>
          </a:p>
        </p:txBody>
      </p:sp>
      <p:sp>
        <p:nvSpPr>
          <p:cNvPr id="6" name="Footer Placeholder 5">
            <a:extLst>
              <a:ext uri="{FF2B5EF4-FFF2-40B4-BE49-F238E27FC236}">
                <a16:creationId xmlns:a16="http://schemas.microsoft.com/office/drawing/2014/main" id="{5CC95388-AD6A-45DE-8DE4-F5F79502A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2A784-FC4E-4649-8587-5C99A013F7F0}"/>
              </a:ext>
            </a:extLst>
          </p:cNvPr>
          <p:cNvSpPr>
            <a:spLocks noGrp="1"/>
          </p:cNvSpPr>
          <p:nvPr>
            <p:ph type="sldNum" sz="quarter" idx="12"/>
          </p:nvPr>
        </p:nvSpPr>
        <p:spPr/>
        <p:txBody>
          <a:bodyPr/>
          <a:lstStyle/>
          <a:p>
            <a:fld id="{79D6022E-2179-4E08-AE7F-573EFC3BCFB6}" type="slidenum">
              <a:rPr lang="en-US" smtClean="0"/>
              <a:t>‹#›</a:t>
            </a:fld>
            <a:endParaRPr lang="en-US"/>
          </a:p>
        </p:txBody>
      </p:sp>
    </p:spTree>
    <p:extLst>
      <p:ext uri="{BB962C8B-B14F-4D97-AF65-F5344CB8AC3E}">
        <p14:creationId xmlns:p14="http://schemas.microsoft.com/office/powerpoint/2010/main" val="391559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64EDC0-7402-495E-A594-65A8147E6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88B03C-680D-4815-A671-9616EAA676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1F854-2F65-4221-BC3D-6D6B5CCB82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D05C6-955A-48CC-9E70-475CA9C47F2A}" type="datetimeFigureOut">
              <a:rPr lang="en-US" smtClean="0"/>
              <a:t>6/25/2021</a:t>
            </a:fld>
            <a:endParaRPr lang="en-US"/>
          </a:p>
        </p:txBody>
      </p:sp>
      <p:sp>
        <p:nvSpPr>
          <p:cNvPr id="5" name="Footer Placeholder 4">
            <a:extLst>
              <a:ext uri="{FF2B5EF4-FFF2-40B4-BE49-F238E27FC236}">
                <a16:creationId xmlns:a16="http://schemas.microsoft.com/office/drawing/2014/main" id="{8F0AE3A0-E0C5-49AF-A050-60016D74D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0A9ED7-2C32-4D3D-AEB9-404D9624D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022E-2179-4E08-AE7F-573EFC3BCFB6}" type="slidenum">
              <a:rPr lang="en-US" smtClean="0"/>
              <a:t>‹#›</a:t>
            </a:fld>
            <a:endParaRPr lang="en-US"/>
          </a:p>
        </p:txBody>
      </p:sp>
    </p:spTree>
    <p:extLst>
      <p:ext uri="{BB962C8B-B14F-4D97-AF65-F5344CB8AC3E}">
        <p14:creationId xmlns:p14="http://schemas.microsoft.com/office/powerpoint/2010/main" val="1559530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21549-837B-45E9-83A0-0AD49BDD563B}"/>
              </a:ext>
            </a:extLst>
          </p:cNvPr>
          <p:cNvSpPr>
            <a:spLocks noGrp="1"/>
          </p:cNvSpPr>
          <p:nvPr>
            <p:ph idx="1"/>
          </p:nvPr>
        </p:nvSpPr>
        <p:spPr>
          <a:xfrm>
            <a:off x="838200" y="2141537"/>
            <a:ext cx="10515600" cy="4351338"/>
          </a:xfrm>
        </p:spPr>
        <p:txBody>
          <a:bodyPr/>
          <a:lstStyle/>
          <a:p>
            <a:pPr marL="0" indent="0" algn="ctr" eaLnBrk="1" hangingPunct="1">
              <a:spcBef>
                <a:spcPct val="0"/>
              </a:spcBef>
              <a:buNone/>
            </a:pPr>
            <a:r>
              <a:rPr lang="en-US" altLang="en-US" sz="4000" dirty="0"/>
              <a:t>Assembly Language Programming</a:t>
            </a:r>
          </a:p>
          <a:p>
            <a:pPr algn="ctr" eaLnBrk="1" hangingPunct="1">
              <a:lnSpc>
                <a:spcPct val="200000"/>
              </a:lnSpc>
              <a:spcBef>
                <a:spcPct val="50000"/>
              </a:spcBef>
            </a:pPr>
            <a:endParaRPr lang="en-US" altLang="en-US" sz="1050" dirty="0">
              <a:latin typeface="Arial Rounded MT Bold" panose="020F0704030504030204" pitchFamily="34" charset="0"/>
            </a:endParaRPr>
          </a:p>
          <a:p>
            <a:pPr marL="0" indent="0" algn="ctr" eaLnBrk="1" hangingPunct="1">
              <a:spcBef>
                <a:spcPct val="50000"/>
              </a:spcBef>
              <a:buNone/>
            </a:pPr>
            <a:r>
              <a:rPr lang="en-US" altLang="en-US" sz="4000" dirty="0">
                <a:latin typeface="Arial Rounded MT Bold" panose="020F0704030504030204" pitchFamily="34" charset="0"/>
              </a:rPr>
              <a:t>Dr Emmanuel Ahene</a:t>
            </a:r>
          </a:p>
          <a:p>
            <a:endParaRPr lang="en-US" dirty="0"/>
          </a:p>
        </p:txBody>
      </p:sp>
      <p:sp>
        <p:nvSpPr>
          <p:cNvPr id="5" name="Rectangle 2">
            <a:extLst>
              <a:ext uri="{FF2B5EF4-FFF2-40B4-BE49-F238E27FC236}">
                <a16:creationId xmlns:a16="http://schemas.microsoft.com/office/drawing/2014/main" id="{6CFC4D93-3BAF-4FF8-AF85-E6DBA4DBD156}"/>
              </a:ext>
            </a:extLst>
          </p:cNvPr>
          <p:cNvSpPr txBox="1">
            <a:spLocks noChangeArrowheads="1"/>
          </p:cNvSpPr>
          <p:nvPr/>
        </p:nvSpPr>
        <p:spPr>
          <a:xfrm>
            <a:off x="1981200" y="365125"/>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r>
              <a:rPr lang="en-US" altLang="en-US" sz="4400" dirty="0">
                <a:latin typeface="Comic Sans MS" panose="030F0702030302020204" pitchFamily="66" charset="0"/>
                <a:cs typeface="Aharoni" panose="02010803020104030203" pitchFamily="2" charset="-79"/>
              </a:rPr>
              <a:t>Beyond basics –L5 </a:t>
            </a:r>
            <a:endParaRPr lang="en-US" altLang="en-US" sz="2800" dirty="0">
              <a:latin typeface="Comic Sans MS" panose="030F0702030302020204" pitchFamily="66" charset="0"/>
              <a:cs typeface="Aharoni" panose="02010803020104030203" pitchFamily="2" charset="-79"/>
            </a:endParaRPr>
          </a:p>
        </p:txBody>
      </p:sp>
    </p:spTree>
    <p:extLst>
      <p:ext uri="{BB962C8B-B14F-4D97-AF65-F5344CB8AC3E}">
        <p14:creationId xmlns:p14="http://schemas.microsoft.com/office/powerpoint/2010/main" val="1007240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A10366E0-87BB-4899-833D-9D9C14CCA630}"/>
              </a:ext>
            </a:extLst>
          </p:cNvPr>
          <p:cNvSpPr>
            <a:spLocks noGrp="1" noChangeArrowheads="1"/>
          </p:cNvSpPr>
          <p:nvPr>
            <p:ph type="body" idx="1"/>
          </p:nvPr>
        </p:nvSpPr>
        <p:spPr>
          <a:xfrm>
            <a:off x="2006600" y="1123950"/>
            <a:ext cx="8412018" cy="5623214"/>
          </a:xfrm>
        </p:spPr>
        <p:txBody>
          <a:bodyPr>
            <a:normAutofit fontScale="92500" lnSpcReduction="10000"/>
          </a:bodyPr>
          <a:lstStyle/>
          <a:p>
            <a:pPr marL="349250" indent="-349250">
              <a:spcBef>
                <a:spcPct val="50000"/>
              </a:spcBef>
              <a:tabLst>
                <a:tab pos="4114800" algn="l"/>
              </a:tabLst>
            </a:pPr>
            <a:r>
              <a:rPr lang="en-US" altLang="en-US" dirty="0">
                <a:latin typeface="Arial Rounded MT Bold" panose="020F0704030504030204" pitchFamily="34" charset="0"/>
              </a:rPr>
              <a:t>Synchronizes Processor and Bus operations</a:t>
            </a:r>
          </a:p>
          <a:p>
            <a:pPr marL="349250" indent="-349250">
              <a:spcBef>
                <a:spcPct val="50000"/>
              </a:spcBef>
              <a:tabLst>
                <a:tab pos="4114800" algn="l"/>
              </a:tabLst>
            </a:pPr>
            <a:r>
              <a:rPr lang="en-US" altLang="en-US" dirty="0">
                <a:latin typeface="Arial Rounded MT Bold" panose="020F0704030504030204" pitchFamily="34" charset="0"/>
              </a:rPr>
              <a:t>Clock cycle = Clock period = 1 / Clock rate</a:t>
            </a:r>
          </a:p>
          <a:p>
            <a:pPr marL="349250" indent="-349250">
              <a:spcBef>
                <a:spcPct val="50000"/>
              </a:spcBef>
              <a:tabLst>
                <a:tab pos="4114800" algn="l"/>
              </a:tabLst>
            </a:pPr>
            <a:endParaRPr lang="en-US" altLang="en-US" dirty="0">
              <a:latin typeface="Arial Rounded MT Bold" panose="020F0704030504030204" pitchFamily="34" charset="0"/>
            </a:endParaRPr>
          </a:p>
          <a:p>
            <a:pPr marL="349250" indent="-349250">
              <a:spcBef>
                <a:spcPct val="50000"/>
              </a:spcBef>
              <a:tabLst>
                <a:tab pos="4114800" algn="l"/>
              </a:tabLst>
            </a:pPr>
            <a:endParaRPr lang="en-US" altLang="en-US" dirty="0">
              <a:latin typeface="Arial Rounded MT Bold" panose="020F0704030504030204" pitchFamily="34" charset="0"/>
            </a:endParaRPr>
          </a:p>
          <a:p>
            <a:pPr marL="349250" indent="-349250">
              <a:spcBef>
                <a:spcPct val="50000"/>
              </a:spcBef>
              <a:tabLst>
                <a:tab pos="4114800" algn="l"/>
              </a:tabLst>
            </a:pPr>
            <a:r>
              <a:rPr lang="en-US" altLang="en-US" dirty="0">
                <a:latin typeface="Arial Rounded MT Bold" panose="020F0704030504030204" pitchFamily="34" charset="0"/>
              </a:rPr>
              <a:t>Clock rate = Clock frequency = Cycles per second</a:t>
            </a:r>
          </a:p>
          <a:p>
            <a:pPr marL="739775" lvl="1" indent="-276225">
              <a:spcBef>
                <a:spcPct val="50000"/>
              </a:spcBef>
              <a:tabLst>
                <a:tab pos="4114800" algn="l"/>
              </a:tabLst>
            </a:pPr>
            <a:r>
              <a:rPr lang="en-US" altLang="en-US" dirty="0">
                <a:latin typeface="Arial Rounded MT Bold" panose="020F0704030504030204" pitchFamily="34" charset="0"/>
              </a:rPr>
              <a:t>1 Hz = 1 cycle/sec	1 </a:t>
            </a:r>
            <a:r>
              <a:rPr lang="en-US" altLang="en-US" dirty="0" err="1">
                <a:latin typeface="Arial Rounded MT Bold" panose="020F0704030504030204" pitchFamily="34" charset="0"/>
              </a:rPr>
              <a:t>KHz</a:t>
            </a:r>
            <a:r>
              <a:rPr lang="en-US" altLang="en-US" dirty="0">
                <a:latin typeface="Arial Rounded MT Bold" panose="020F0704030504030204" pitchFamily="34" charset="0"/>
              </a:rPr>
              <a:t> = 10</a:t>
            </a:r>
            <a:r>
              <a:rPr lang="en-US" altLang="en-US" baseline="30000" dirty="0">
                <a:latin typeface="Arial Rounded MT Bold" panose="020F0704030504030204" pitchFamily="34" charset="0"/>
              </a:rPr>
              <a:t>3</a:t>
            </a:r>
            <a:r>
              <a:rPr lang="en-US" altLang="en-US" dirty="0">
                <a:latin typeface="Arial Rounded MT Bold" panose="020F0704030504030204" pitchFamily="34" charset="0"/>
              </a:rPr>
              <a:t> cycles/sec</a:t>
            </a:r>
          </a:p>
          <a:p>
            <a:pPr marL="739775" lvl="1" indent="-276225">
              <a:spcBef>
                <a:spcPct val="50000"/>
              </a:spcBef>
              <a:tabLst>
                <a:tab pos="4114800" algn="l"/>
              </a:tabLst>
            </a:pPr>
            <a:r>
              <a:rPr lang="en-US" altLang="en-US" dirty="0">
                <a:latin typeface="Arial Rounded MT Bold" panose="020F0704030504030204" pitchFamily="34" charset="0"/>
              </a:rPr>
              <a:t>1 MHz = 10</a:t>
            </a:r>
            <a:r>
              <a:rPr lang="en-US" altLang="en-US" baseline="30000" dirty="0">
                <a:latin typeface="Arial Rounded MT Bold" panose="020F0704030504030204" pitchFamily="34" charset="0"/>
              </a:rPr>
              <a:t>6</a:t>
            </a:r>
            <a:r>
              <a:rPr lang="en-US" altLang="en-US" dirty="0">
                <a:latin typeface="Arial Rounded MT Bold" panose="020F0704030504030204" pitchFamily="34" charset="0"/>
              </a:rPr>
              <a:t> cycles/sec	1 GHz = 10</a:t>
            </a:r>
            <a:r>
              <a:rPr lang="en-US" altLang="en-US" baseline="30000" dirty="0">
                <a:latin typeface="Arial Rounded MT Bold" panose="020F0704030504030204" pitchFamily="34" charset="0"/>
              </a:rPr>
              <a:t>9</a:t>
            </a:r>
            <a:r>
              <a:rPr lang="en-US" altLang="en-US" dirty="0">
                <a:latin typeface="Arial Rounded MT Bold" panose="020F0704030504030204" pitchFamily="34" charset="0"/>
              </a:rPr>
              <a:t> cycles/sec</a:t>
            </a:r>
          </a:p>
          <a:p>
            <a:pPr marL="739775" lvl="1" indent="-276225">
              <a:spcBef>
                <a:spcPct val="50000"/>
              </a:spcBef>
              <a:tabLst>
                <a:tab pos="4114800" algn="l"/>
              </a:tabLst>
            </a:pPr>
            <a:r>
              <a:rPr lang="en-US" altLang="en-US" dirty="0">
                <a:latin typeface="Arial Rounded MT Bold" panose="020F0704030504030204" pitchFamily="34" charset="0"/>
              </a:rPr>
              <a:t>2 GHz clock has a cycle time = 1/(2×10</a:t>
            </a:r>
            <a:r>
              <a:rPr lang="en-US" altLang="en-US" baseline="30000" dirty="0">
                <a:latin typeface="Arial Rounded MT Bold" panose="020F0704030504030204" pitchFamily="34" charset="0"/>
              </a:rPr>
              <a:t>9</a:t>
            </a:r>
            <a:r>
              <a:rPr lang="en-US" altLang="en-US" dirty="0">
                <a:latin typeface="Arial Rounded MT Bold" panose="020F0704030504030204" pitchFamily="34" charset="0"/>
              </a:rPr>
              <a:t>) = 0.5 nanosecond (ns)</a:t>
            </a:r>
          </a:p>
          <a:p>
            <a:pPr marL="349250" indent="-349250">
              <a:spcBef>
                <a:spcPct val="50000"/>
              </a:spcBef>
              <a:tabLst>
                <a:tab pos="4114800" algn="l"/>
              </a:tabLst>
            </a:pPr>
            <a:r>
              <a:rPr lang="en-US" altLang="en-US" dirty="0">
                <a:latin typeface="Arial Rounded MT Bold" panose="020F0704030504030204" pitchFamily="34" charset="0"/>
              </a:rPr>
              <a:t>Clock cycles measure the execution of instructions</a:t>
            </a:r>
          </a:p>
        </p:txBody>
      </p:sp>
      <p:sp>
        <p:nvSpPr>
          <p:cNvPr id="342019" name="Rectangle 3">
            <a:extLst>
              <a:ext uri="{FF2B5EF4-FFF2-40B4-BE49-F238E27FC236}">
                <a16:creationId xmlns:a16="http://schemas.microsoft.com/office/drawing/2014/main" id="{DDAED070-5488-4CB0-B605-2136C9A08A0F}"/>
              </a:ext>
            </a:extLst>
          </p:cNvPr>
          <p:cNvSpPr>
            <a:spLocks noGrp="1" noChangeArrowheads="1"/>
          </p:cNvSpPr>
          <p:nvPr>
            <p:ph type="title"/>
          </p:nvPr>
        </p:nvSpPr>
        <p:spPr>
          <a:xfrm>
            <a:off x="922877" y="8730"/>
            <a:ext cx="10515600" cy="1325563"/>
          </a:xfrm>
        </p:spPr>
        <p:txBody>
          <a:bodyPr/>
          <a:lstStyle/>
          <a:p>
            <a:r>
              <a:rPr lang="en-US" altLang="en-US" dirty="0">
                <a:latin typeface="Comic Sans MS" panose="030F0702030302020204" pitchFamily="66" charset="0"/>
              </a:rPr>
              <a:t>Clock</a:t>
            </a:r>
          </a:p>
        </p:txBody>
      </p:sp>
      <p:grpSp>
        <p:nvGrpSpPr>
          <p:cNvPr id="342020" name="Group 4">
            <a:extLst>
              <a:ext uri="{FF2B5EF4-FFF2-40B4-BE49-F238E27FC236}">
                <a16:creationId xmlns:a16="http://schemas.microsoft.com/office/drawing/2014/main" id="{AD0284D8-6C69-4768-AF9A-4622ED73F186}"/>
              </a:ext>
            </a:extLst>
          </p:cNvPr>
          <p:cNvGrpSpPr>
            <a:grpSpLocks/>
          </p:cNvGrpSpPr>
          <p:nvPr/>
        </p:nvGrpSpPr>
        <p:grpSpPr bwMode="auto">
          <a:xfrm>
            <a:off x="2676526" y="2465389"/>
            <a:ext cx="6162675" cy="503237"/>
            <a:chOff x="902" y="1123"/>
            <a:chExt cx="4205" cy="317"/>
          </a:xfrm>
        </p:grpSpPr>
        <p:sp>
          <p:nvSpPr>
            <p:cNvPr id="342021" name="Freeform 5">
              <a:extLst>
                <a:ext uri="{FF2B5EF4-FFF2-40B4-BE49-F238E27FC236}">
                  <a16:creationId xmlns:a16="http://schemas.microsoft.com/office/drawing/2014/main" id="{B9ACF11A-7210-40E1-8685-C60A4C35A94F}"/>
                </a:ext>
              </a:extLst>
            </p:cNvPr>
            <p:cNvSpPr>
              <a:spLocks/>
            </p:cNvSpPr>
            <p:nvPr/>
          </p:nvSpPr>
          <p:spPr bwMode="auto">
            <a:xfrm>
              <a:off x="902" y="1123"/>
              <a:ext cx="4205" cy="144"/>
            </a:xfrm>
            <a:custGeom>
              <a:avLst/>
              <a:gdLst>
                <a:gd name="T0" fmla="*/ 0 w 4205"/>
                <a:gd name="T1" fmla="*/ 231 h 231"/>
                <a:gd name="T2" fmla="*/ 87 w 4205"/>
                <a:gd name="T3" fmla="*/ 231 h 231"/>
                <a:gd name="T4" fmla="*/ 87 w 4205"/>
                <a:gd name="T5" fmla="*/ 0 h 231"/>
                <a:gd name="T6" fmla="*/ 663 w 4205"/>
                <a:gd name="T7" fmla="*/ 0 h 231"/>
                <a:gd name="T8" fmla="*/ 663 w 4205"/>
                <a:gd name="T9" fmla="*/ 231 h 231"/>
                <a:gd name="T10" fmla="*/ 1239 w 4205"/>
                <a:gd name="T11" fmla="*/ 231 h 231"/>
                <a:gd name="T12" fmla="*/ 1239 w 4205"/>
                <a:gd name="T13" fmla="*/ 0 h 231"/>
                <a:gd name="T14" fmla="*/ 1815 w 4205"/>
                <a:gd name="T15" fmla="*/ 0 h 231"/>
                <a:gd name="T16" fmla="*/ 1815 w 4205"/>
                <a:gd name="T17" fmla="*/ 231 h 231"/>
                <a:gd name="T18" fmla="*/ 2391 w 4205"/>
                <a:gd name="T19" fmla="*/ 231 h 231"/>
                <a:gd name="T20" fmla="*/ 2391 w 4205"/>
                <a:gd name="T21" fmla="*/ 0 h 231"/>
                <a:gd name="T22" fmla="*/ 2967 w 4205"/>
                <a:gd name="T23" fmla="*/ 0 h 231"/>
                <a:gd name="T24" fmla="*/ 2967 w 4205"/>
                <a:gd name="T25" fmla="*/ 231 h 231"/>
                <a:gd name="T26" fmla="*/ 3543 w 4205"/>
                <a:gd name="T27" fmla="*/ 231 h 231"/>
                <a:gd name="T28" fmla="*/ 3543 w 4205"/>
                <a:gd name="T29" fmla="*/ 0 h 231"/>
                <a:gd name="T30" fmla="*/ 4119 w 4205"/>
                <a:gd name="T31" fmla="*/ 0 h 231"/>
                <a:gd name="T32" fmla="*/ 4120 w 4205"/>
                <a:gd name="T33" fmla="*/ 231 h 231"/>
                <a:gd name="T34" fmla="*/ 4205 w 4205"/>
                <a:gd name="T35"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5" h="231">
                  <a:moveTo>
                    <a:pt x="0" y="231"/>
                  </a:moveTo>
                  <a:lnTo>
                    <a:pt x="87" y="231"/>
                  </a:lnTo>
                  <a:lnTo>
                    <a:pt x="87" y="0"/>
                  </a:lnTo>
                  <a:lnTo>
                    <a:pt x="663" y="0"/>
                  </a:lnTo>
                  <a:lnTo>
                    <a:pt x="663" y="231"/>
                  </a:lnTo>
                  <a:lnTo>
                    <a:pt x="1239" y="231"/>
                  </a:lnTo>
                  <a:lnTo>
                    <a:pt x="1239" y="0"/>
                  </a:lnTo>
                  <a:lnTo>
                    <a:pt x="1815" y="0"/>
                  </a:lnTo>
                  <a:lnTo>
                    <a:pt x="1815" y="231"/>
                  </a:lnTo>
                  <a:lnTo>
                    <a:pt x="2391" y="231"/>
                  </a:lnTo>
                  <a:lnTo>
                    <a:pt x="2391" y="0"/>
                  </a:lnTo>
                  <a:lnTo>
                    <a:pt x="2967" y="0"/>
                  </a:lnTo>
                  <a:lnTo>
                    <a:pt x="2967" y="231"/>
                  </a:lnTo>
                  <a:lnTo>
                    <a:pt x="3543" y="231"/>
                  </a:lnTo>
                  <a:lnTo>
                    <a:pt x="3543" y="0"/>
                  </a:lnTo>
                  <a:lnTo>
                    <a:pt x="4119" y="0"/>
                  </a:lnTo>
                  <a:lnTo>
                    <a:pt x="4120" y="231"/>
                  </a:lnTo>
                  <a:lnTo>
                    <a:pt x="4205" y="231"/>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2022" name="Line 6">
              <a:extLst>
                <a:ext uri="{FF2B5EF4-FFF2-40B4-BE49-F238E27FC236}">
                  <a16:creationId xmlns:a16="http://schemas.microsoft.com/office/drawing/2014/main" id="{10038396-1F3D-45F2-8A2B-D363E622CA7D}"/>
                </a:ext>
              </a:extLst>
            </p:cNvPr>
            <p:cNvSpPr>
              <a:spLocks noChangeShapeType="1"/>
            </p:cNvSpPr>
            <p:nvPr/>
          </p:nvSpPr>
          <p:spPr bwMode="auto">
            <a:xfrm>
              <a:off x="989" y="1411"/>
              <a:ext cx="1152" cy="0"/>
            </a:xfrm>
            <a:prstGeom prst="line">
              <a:avLst/>
            </a:prstGeom>
            <a:noFill/>
            <a:ln w="1270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2023" name="Text Box 7">
              <a:extLst>
                <a:ext uri="{FF2B5EF4-FFF2-40B4-BE49-F238E27FC236}">
                  <a16:creationId xmlns:a16="http://schemas.microsoft.com/office/drawing/2014/main" id="{45A8A6CB-D915-4FFF-BABA-17724B72CBA8}"/>
                </a:ext>
              </a:extLst>
            </p:cNvPr>
            <p:cNvSpPr txBox="1">
              <a:spLocks noChangeArrowheads="1"/>
            </p:cNvSpPr>
            <p:nvPr/>
          </p:nvSpPr>
          <p:spPr bwMode="auto">
            <a:xfrm>
              <a:off x="1219" y="1354"/>
              <a:ext cx="691" cy="8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en-US" sz="1400"/>
                <a:t>Cycle 1</a:t>
              </a:r>
            </a:p>
          </p:txBody>
        </p:sp>
        <p:sp>
          <p:nvSpPr>
            <p:cNvPr id="342024" name="Line 8">
              <a:extLst>
                <a:ext uri="{FF2B5EF4-FFF2-40B4-BE49-F238E27FC236}">
                  <a16:creationId xmlns:a16="http://schemas.microsoft.com/office/drawing/2014/main" id="{4FF302D1-5201-496A-958E-230D9A2BCAD4}"/>
                </a:ext>
              </a:extLst>
            </p:cNvPr>
            <p:cNvSpPr>
              <a:spLocks noChangeShapeType="1"/>
            </p:cNvSpPr>
            <p:nvPr/>
          </p:nvSpPr>
          <p:spPr bwMode="auto">
            <a:xfrm>
              <a:off x="989" y="1383"/>
              <a:ext cx="0" cy="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2025" name="Line 9">
              <a:extLst>
                <a:ext uri="{FF2B5EF4-FFF2-40B4-BE49-F238E27FC236}">
                  <a16:creationId xmlns:a16="http://schemas.microsoft.com/office/drawing/2014/main" id="{44DEB8D0-8B8C-406A-90B6-A22BE1EEEE65}"/>
                </a:ext>
              </a:extLst>
            </p:cNvPr>
            <p:cNvSpPr>
              <a:spLocks noChangeShapeType="1"/>
            </p:cNvSpPr>
            <p:nvPr/>
          </p:nvSpPr>
          <p:spPr bwMode="auto">
            <a:xfrm>
              <a:off x="2141" y="1383"/>
              <a:ext cx="0" cy="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2026" name="Line 10">
              <a:extLst>
                <a:ext uri="{FF2B5EF4-FFF2-40B4-BE49-F238E27FC236}">
                  <a16:creationId xmlns:a16="http://schemas.microsoft.com/office/drawing/2014/main" id="{2D573608-1A83-4CEC-81EB-82E0F79AD8A3}"/>
                </a:ext>
              </a:extLst>
            </p:cNvPr>
            <p:cNvSpPr>
              <a:spLocks noChangeShapeType="1"/>
            </p:cNvSpPr>
            <p:nvPr/>
          </p:nvSpPr>
          <p:spPr bwMode="auto">
            <a:xfrm>
              <a:off x="2141" y="1411"/>
              <a:ext cx="1152" cy="0"/>
            </a:xfrm>
            <a:prstGeom prst="line">
              <a:avLst/>
            </a:prstGeom>
            <a:noFill/>
            <a:ln w="1270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2027" name="Text Box 11">
              <a:extLst>
                <a:ext uri="{FF2B5EF4-FFF2-40B4-BE49-F238E27FC236}">
                  <a16:creationId xmlns:a16="http://schemas.microsoft.com/office/drawing/2014/main" id="{FCAE7EFC-BD7E-41FC-A16A-4C9BCB2194EB}"/>
                </a:ext>
              </a:extLst>
            </p:cNvPr>
            <p:cNvSpPr txBox="1">
              <a:spLocks noChangeArrowheads="1"/>
            </p:cNvSpPr>
            <p:nvPr/>
          </p:nvSpPr>
          <p:spPr bwMode="auto">
            <a:xfrm>
              <a:off x="2371" y="1354"/>
              <a:ext cx="691" cy="8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en-US" sz="1400"/>
                <a:t>Cycle 2</a:t>
              </a:r>
            </a:p>
          </p:txBody>
        </p:sp>
        <p:sp>
          <p:nvSpPr>
            <p:cNvPr id="342028" name="Line 12">
              <a:extLst>
                <a:ext uri="{FF2B5EF4-FFF2-40B4-BE49-F238E27FC236}">
                  <a16:creationId xmlns:a16="http://schemas.microsoft.com/office/drawing/2014/main" id="{FC5B98AF-81CB-4C8A-B2F1-7FD7B5DEEBA5}"/>
                </a:ext>
              </a:extLst>
            </p:cNvPr>
            <p:cNvSpPr>
              <a:spLocks noChangeShapeType="1"/>
            </p:cNvSpPr>
            <p:nvPr/>
          </p:nvSpPr>
          <p:spPr bwMode="auto">
            <a:xfrm>
              <a:off x="3293" y="1383"/>
              <a:ext cx="0" cy="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2029" name="Line 13">
              <a:extLst>
                <a:ext uri="{FF2B5EF4-FFF2-40B4-BE49-F238E27FC236}">
                  <a16:creationId xmlns:a16="http://schemas.microsoft.com/office/drawing/2014/main" id="{B798DC3C-56FB-4D47-B885-53430E19857E}"/>
                </a:ext>
              </a:extLst>
            </p:cNvPr>
            <p:cNvSpPr>
              <a:spLocks noChangeShapeType="1"/>
            </p:cNvSpPr>
            <p:nvPr/>
          </p:nvSpPr>
          <p:spPr bwMode="auto">
            <a:xfrm>
              <a:off x="3293" y="1411"/>
              <a:ext cx="1152" cy="0"/>
            </a:xfrm>
            <a:prstGeom prst="line">
              <a:avLst/>
            </a:prstGeom>
            <a:noFill/>
            <a:ln w="1270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2030" name="Text Box 14">
              <a:extLst>
                <a:ext uri="{FF2B5EF4-FFF2-40B4-BE49-F238E27FC236}">
                  <a16:creationId xmlns:a16="http://schemas.microsoft.com/office/drawing/2014/main" id="{A5828520-D440-40EC-96A4-0308492935A0}"/>
                </a:ext>
              </a:extLst>
            </p:cNvPr>
            <p:cNvSpPr txBox="1">
              <a:spLocks noChangeArrowheads="1"/>
            </p:cNvSpPr>
            <p:nvPr/>
          </p:nvSpPr>
          <p:spPr bwMode="auto">
            <a:xfrm>
              <a:off x="3523" y="1354"/>
              <a:ext cx="691" cy="8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eaLnBrk="0" hangingPunct="0">
                <a:spcBef>
                  <a:spcPct val="50000"/>
                </a:spcBef>
              </a:pPr>
              <a:r>
                <a:rPr lang="en-US" altLang="en-US" sz="1400"/>
                <a:t>Cycle 3</a:t>
              </a:r>
            </a:p>
          </p:txBody>
        </p:sp>
        <p:sp>
          <p:nvSpPr>
            <p:cNvPr id="342031" name="Line 15">
              <a:extLst>
                <a:ext uri="{FF2B5EF4-FFF2-40B4-BE49-F238E27FC236}">
                  <a16:creationId xmlns:a16="http://schemas.microsoft.com/office/drawing/2014/main" id="{25B4A048-6656-425C-8114-B7E48772A9CB}"/>
                </a:ext>
              </a:extLst>
            </p:cNvPr>
            <p:cNvSpPr>
              <a:spLocks noChangeShapeType="1"/>
            </p:cNvSpPr>
            <p:nvPr/>
          </p:nvSpPr>
          <p:spPr bwMode="auto">
            <a:xfrm>
              <a:off x="4445" y="1383"/>
              <a:ext cx="0" cy="5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BDCFDFB8-DB43-4479-AF1E-30D34579248B}"/>
              </a:ext>
            </a:extLst>
          </p:cNvPr>
          <p:cNvSpPr>
            <a:spLocks noGrp="1" noChangeArrowheads="1"/>
          </p:cNvSpPr>
          <p:nvPr>
            <p:ph type="title"/>
          </p:nvPr>
        </p:nvSpPr>
        <p:spPr>
          <a:xfrm>
            <a:off x="741218" y="-201613"/>
            <a:ext cx="10515600" cy="1325563"/>
          </a:xfrm>
        </p:spPr>
        <p:txBody>
          <a:bodyPr/>
          <a:lstStyle/>
          <a:p>
            <a:r>
              <a:rPr lang="en-US" altLang="en-US" dirty="0">
                <a:latin typeface="Comic Sans MS" panose="030F0702030302020204" pitchFamily="66" charset="0"/>
              </a:rPr>
              <a:t>Memory</a:t>
            </a:r>
          </a:p>
        </p:txBody>
      </p:sp>
      <p:sp>
        <p:nvSpPr>
          <p:cNvPr id="350211" name="Rectangle 3">
            <a:extLst>
              <a:ext uri="{FF2B5EF4-FFF2-40B4-BE49-F238E27FC236}">
                <a16:creationId xmlns:a16="http://schemas.microsoft.com/office/drawing/2014/main" id="{F8104CE8-AA30-4A95-BFEE-A05DEB44D46E}"/>
              </a:ext>
            </a:extLst>
          </p:cNvPr>
          <p:cNvSpPr>
            <a:spLocks noGrp="1" noChangeArrowheads="1"/>
          </p:cNvSpPr>
          <p:nvPr>
            <p:ph type="body" idx="1"/>
          </p:nvPr>
        </p:nvSpPr>
        <p:spPr>
          <a:xfrm>
            <a:off x="1371600" y="846859"/>
            <a:ext cx="9906000" cy="5844886"/>
          </a:xfrm>
        </p:spPr>
        <p:txBody>
          <a:bodyPr>
            <a:normAutofit/>
          </a:bodyPr>
          <a:lstStyle/>
          <a:p>
            <a:pPr>
              <a:spcBef>
                <a:spcPct val="50000"/>
              </a:spcBef>
            </a:pPr>
            <a:r>
              <a:rPr lang="en-US" altLang="en-US" dirty="0">
                <a:latin typeface="Arial Rounded MT Bold" panose="020F0704030504030204" pitchFamily="34" charset="0"/>
              </a:rPr>
              <a:t>Ordered sequence of bytes</a:t>
            </a:r>
          </a:p>
          <a:p>
            <a:pPr lvl="1">
              <a:spcBef>
                <a:spcPct val="50000"/>
              </a:spcBef>
            </a:pPr>
            <a:r>
              <a:rPr lang="en-US" altLang="en-US" dirty="0">
                <a:latin typeface="Arial Rounded MT Bold" panose="020F0704030504030204" pitchFamily="34" charset="0"/>
              </a:rPr>
              <a:t>The sequence number is called the </a:t>
            </a:r>
            <a:r>
              <a:rPr lang="en-US" altLang="en-US" dirty="0">
                <a:solidFill>
                  <a:srgbClr val="FF0000"/>
                </a:solidFill>
                <a:latin typeface="Arial Rounded MT Bold" panose="020F0704030504030204" pitchFamily="34" charset="0"/>
              </a:rPr>
              <a:t>memory address</a:t>
            </a:r>
          </a:p>
          <a:p>
            <a:pPr>
              <a:spcBef>
                <a:spcPct val="50000"/>
              </a:spcBef>
            </a:pPr>
            <a:r>
              <a:rPr lang="en-US" altLang="en-US" dirty="0">
                <a:latin typeface="Arial Rounded MT Bold" panose="020F0704030504030204" pitchFamily="34" charset="0"/>
              </a:rPr>
              <a:t>Byte addressable memory</a:t>
            </a:r>
          </a:p>
          <a:p>
            <a:pPr lvl="1">
              <a:spcBef>
                <a:spcPct val="50000"/>
              </a:spcBef>
            </a:pPr>
            <a:r>
              <a:rPr lang="en-US" altLang="en-US" dirty="0">
                <a:latin typeface="Arial Rounded MT Bold" panose="020F0704030504030204" pitchFamily="34" charset="0"/>
              </a:rPr>
              <a:t>Each byte has a unique address</a:t>
            </a:r>
          </a:p>
          <a:p>
            <a:pPr lvl="1">
              <a:spcBef>
                <a:spcPct val="50000"/>
              </a:spcBef>
            </a:pPr>
            <a:r>
              <a:rPr lang="en-US" altLang="en-US" dirty="0">
                <a:latin typeface="Arial Rounded MT Bold" panose="020F0704030504030204" pitchFamily="34" charset="0"/>
              </a:rPr>
              <a:t>Supported by almost all processors</a:t>
            </a:r>
          </a:p>
          <a:p>
            <a:pPr>
              <a:spcBef>
                <a:spcPct val="50000"/>
              </a:spcBef>
            </a:pPr>
            <a:r>
              <a:rPr lang="en-US" altLang="en-US" dirty="0">
                <a:latin typeface="Arial Rounded MT Bold" panose="020F0704030504030204" pitchFamily="34" charset="0"/>
              </a:rPr>
              <a:t>Physical address space</a:t>
            </a:r>
          </a:p>
          <a:p>
            <a:pPr lvl="1">
              <a:spcBef>
                <a:spcPct val="50000"/>
              </a:spcBef>
            </a:pPr>
            <a:r>
              <a:rPr lang="en-US" altLang="en-US" dirty="0">
                <a:latin typeface="Arial Rounded MT Bold" panose="020F0704030504030204" pitchFamily="34" charset="0"/>
              </a:rPr>
              <a:t>Determined by the address bus width</a:t>
            </a:r>
          </a:p>
          <a:p>
            <a:pPr lvl="1">
              <a:spcBef>
                <a:spcPct val="50000"/>
              </a:spcBef>
            </a:pPr>
            <a:r>
              <a:rPr lang="en-US" altLang="en-US" dirty="0">
                <a:latin typeface="Arial Rounded MT Bold" panose="020F0704030504030204" pitchFamily="34" charset="0"/>
              </a:rPr>
              <a:t>Pentium has a 32-bit address bus</a:t>
            </a:r>
          </a:p>
          <a:p>
            <a:pPr lvl="2">
              <a:spcBef>
                <a:spcPct val="50000"/>
              </a:spcBef>
            </a:pPr>
            <a:r>
              <a:rPr lang="en-US" altLang="en-US" dirty="0">
                <a:latin typeface="Arial Rounded MT Bold" panose="020F0704030504030204" pitchFamily="34" charset="0"/>
              </a:rPr>
              <a:t>Physical address space = </a:t>
            </a:r>
            <a:r>
              <a:rPr lang="en-US" altLang="en-US" b="1" dirty="0">
                <a:solidFill>
                  <a:srgbClr val="FF0000"/>
                </a:solidFill>
                <a:latin typeface="Arial Rounded MT Bold" panose="020F0704030504030204" pitchFamily="34" charset="0"/>
              </a:rPr>
              <a:t>4GB = 2</a:t>
            </a:r>
            <a:r>
              <a:rPr lang="en-US" altLang="en-US" b="1" baseline="30000" dirty="0">
                <a:solidFill>
                  <a:srgbClr val="FF0000"/>
                </a:solidFill>
                <a:latin typeface="Arial Rounded MT Bold" panose="020F0704030504030204" pitchFamily="34" charset="0"/>
              </a:rPr>
              <a:t>32 </a:t>
            </a:r>
            <a:r>
              <a:rPr lang="en-US" altLang="en-US" b="1" dirty="0">
                <a:solidFill>
                  <a:srgbClr val="FF0000"/>
                </a:solidFill>
                <a:latin typeface="Arial Rounded MT Bold" panose="020F0704030504030204" pitchFamily="34" charset="0"/>
              </a:rPr>
              <a:t>bytes</a:t>
            </a:r>
          </a:p>
          <a:p>
            <a:pPr lvl="1">
              <a:spcBef>
                <a:spcPct val="50000"/>
              </a:spcBef>
            </a:pPr>
            <a:r>
              <a:rPr lang="en-US" altLang="en-US" dirty="0">
                <a:latin typeface="Arial Rounded MT Bold" panose="020F0704030504030204" pitchFamily="34" charset="0"/>
              </a:rPr>
              <a:t>Itanium with a 64-bit address bus can support</a:t>
            </a:r>
          </a:p>
          <a:p>
            <a:pPr lvl="2">
              <a:spcBef>
                <a:spcPct val="50000"/>
              </a:spcBef>
            </a:pPr>
            <a:r>
              <a:rPr lang="en-US" altLang="en-US" dirty="0">
                <a:latin typeface="Arial Rounded MT Bold" panose="020F0704030504030204" pitchFamily="34" charset="0"/>
              </a:rPr>
              <a:t>Up to</a:t>
            </a:r>
            <a:r>
              <a:rPr lang="en-US" altLang="en-US" b="1" dirty="0">
                <a:solidFill>
                  <a:srgbClr val="FF0000"/>
                </a:solidFill>
                <a:latin typeface="Arial Rounded MT Bold" panose="020F0704030504030204" pitchFamily="34" charset="0"/>
              </a:rPr>
              <a:t> 2</a:t>
            </a:r>
            <a:r>
              <a:rPr lang="en-US" altLang="en-US" b="1" baseline="30000" dirty="0">
                <a:solidFill>
                  <a:srgbClr val="FF0000"/>
                </a:solidFill>
                <a:latin typeface="Arial Rounded MT Bold" panose="020F0704030504030204" pitchFamily="34" charset="0"/>
              </a:rPr>
              <a:t>64</a:t>
            </a:r>
            <a:r>
              <a:rPr lang="en-US" altLang="en-US" b="1" dirty="0">
                <a:solidFill>
                  <a:srgbClr val="FF0000"/>
                </a:solidFill>
                <a:latin typeface="Arial Rounded MT Bold" panose="020F0704030504030204" pitchFamily="34" charset="0"/>
              </a:rPr>
              <a:t> bytes</a:t>
            </a:r>
            <a:r>
              <a:rPr lang="en-US" altLang="en-US" dirty="0">
                <a:latin typeface="Arial Rounded MT Bold" panose="020F0704030504030204" pitchFamily="34" charset="0"/>
              </a:rPr>
              <a:t> of physical address space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E221DFF4-F70E-4B8E-9600-930AF6E821B1}"/>
              </a:ext>
            </a:extLst>
          </p:cNvPr>
          <p:cNvSpPr>
            <a:spLocks noGrp="1" noChangeArrowheads="1"/>
          </p:cNvSpPr>
          <p:nvPr>
            <p:ph type="title"/>
          </p:nvPr>
        </p:nvSpPr>
        <p:spPr>
          <a:xfrm>
            <a:off x="838200" y="1"/>
            <a:ext cx="10515600" cy="858982"/>
          </a:xfrm>
        </p:spPr>
        <p:txBody>
          <a:bodyPr/>
          <a:lstStyle/>
          <a:p>
            <a:r>
              <a:rPr lang="en-US" altLang="en-US" dirty="0"/>
              <a:t>Address Space</a:t>
            </a:r>
          </a:p>
        </p:txBody>
      </p:sp>
      <p:pic>
        <p:nvPicPr>
          <p:cNvPr id="351235" name="Picture 3">
            <a:extLst>
              <a:ext uri="{FF2B5EF4-FFF2-40B4-BE49-F238E27FC236}">
                <a16:creationId xmlns:a16="http://schemas.microsoft.com/office/drawing/2014/main" id="{92D264E5-DE37-4D70-A1EC-3F88F6BF355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139642" y="858983"/>
            <a:ext cx="4423793" cy="58454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1236" name="Text Box 4">
            <a:extLst>
              <a:ext uri="{FF2B5EF4-FFF2-40B4-BE49-F238E27FC236}">
                <a16:creationId xmlns:a16="http://schemas.microsoft.com/office/drawing/2014/main" id="{D3EFB153-D121-4FB0-9C0C-BA649F10F350}"/>
              </a:ext>
            </a:extLst>
          </p:cNvPr>
          <p:cNvSpPr txBox="1">
            <a:spLocks noChangeArrowheads="1"/>
          </p:cNvSpPr>
          <p:nvPr/>
        </p:nvSpPr>
        <p:spPr bwMode="auto">
          <a:xfrm>
            <a:off x="8433234" y="2644170"/>
            <a:ext cx="28225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en-US" sz="2400" dirty="0">
                <a:solidFill>
                  <a:srgbClr val="FF0000"/>
                </a:solidFill>
              </a:rPr>
              <a:t>Address Space is the set of memory locations (bytes) that can be addressed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3D0DD273-4BCC-42C1-B755-C9279FA22C3C}"/>
              </a:ext>
            </a:extLst>
          </p:cNvPr>
          <p:cNvSpPr>
            <a:spLocks noGrp="1" noChangeArrowheads="1"/>
          </p:cNvSpPr>
          <p:nvPr>
            <p:ph type="title"/>
          </p:nvPr>
        </p:nvSpPr>
        <p:spPr/>
        <p:txBody>
          <a:bodyPr/>
          <a:lstStyle/>
          <a:p>
            <a:r>
              <a:rPr lang="en-US" altLang="en-US" dirty="0">
                <a:latin typeface="Comic Sans MS" panose="030F0702030302020204" pitchFamily="66" charset="0"/>
              </a:rPr>
              <a:t>Memory Unit</a:t>
            </a:r>
          </a:p>
        </p:txBody>
      </p:sp>
      <p:sp>
        <p:nvSpPr>
          <p:cNvPr id="352259" name="Rectangle 3">
            <a:extLst>
              <a:ext uri="{FF2B5EF4-FFF2-40B4-BE49-F238E27FC236}">
                <a16:creationId xmlns:a16="http://schemas.microsoft.com/office/drawing/2014/main" id="{69A3F26C-8F9D-4F36-BEBA-2299E2A77FD2}"/>
              </a:ext>
            </a:extLst>
          </p:cNvPr>
          <p:cNvSpPr>
            <a:spLocks noGrp="1" noChangeArrowheads="1"/>
          </p:cNvSpPr>
          <p:nvPr>
            <p:ph type="body" sz="half" idx="1"/>
          </p:nvPr>
        </p:nvSpPr>
        <p:spPr>
          <a:xfrm>
            <a:off x="1981200" y="1143000"/>
            <a:ext cx="5843588" cy="2573338"/>
          </a:xfrm>
        </p:spPr>
        <p:txBody>
          <a:bodyPr>
            <a:normAutofit lnSpcReduction="10000"/>
          </a:bodyPr>
          <a:lstStyle/>
          <a:p>
            <a:pPr>
              <a:spcBef>
                <a:spcPct val="50000"/>
              </a:spcBef>
            </a:pPr>
            <a:r>
              <a:rPr lang="en-US" altLang="en-US" dirty="0">
                <a:solidFill>
                  <a:srgbClr val="FF0000"/>
                </a:solidFill>
              </a:rPr>
              <a:t>Address Bus</a:t>
            </a:r>
          </a:p>
          <a:p>
            <a:pPr lvl="1">
              <a:spcBef>
                <a:spcPct val="50000"/>
              </a:spcBef>
            </a:pPr>
            <a:r>
              <a:rPr lang="en-US" altLang="en-US" dirty="0"/>
              <a:t>Address is placed on the address bus</a:t>
            </a:r>
          </a:p>
          <a:p>
            <a:pPr lvl="1">
              <a:spcBef>
                <a:spcPct val="50000"/>
              </a:spcBef>
            </a:pPr>
            <a:r>
              <a:rPr lang="en-US" altLang="en-US" dirty="0"/>
              <a:t>Address of location to be read/written</a:t>
            </a:r>
          </a:p>
          <a:p>
            <a:pPr>
              <a:spcBef>
                <a:spcPct val="50000"/>
              </a:spcBef>
            </a:pPr>
            <a:r>
              <a:rPr lang="en-US" altLang="en-US" dirty="0">
                <a:solidFill>
                  <a:srgbClr val="FF0000"/>
                </a:solidFill>
              </a:rPr>
              <a:t>Data Bus</a:t>
            </a:r>
          </a:p>
          <a:p>
            <a:pPr lvl="1">
              <a:spcBef>
                <a:spcPct val="50000"/>
              </a:spcBef>
            </a:pPr>
            <a:r>
              <a:rPr lang="en-US" altLang="en-US" dirty="0"/>
              <a:t>Data is placed on the data bus</a:t>
            </a:r>
          </a:p>
        </p:txBody>
      </p:sp>
      <p:pic>
        <p:nvPicPr>
          <p:cNvPr id="352260" name="Picture 4">
            <a:extLst>
              <a:ext uri="{FF2B5EF4-FFF2-40B4-BE49-F238E27FC236}">
                <a16:creationId xmlns:a16="http://schemas.microsoft.com/office/drawing/2014/main" id="{202A7092-6B35-4DED-9E35-FE22FEBA80A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68526" y="3716338"/>
            <a:ext cx="7853363" cy="2487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2261" name="Rectangle 5">
            <a:extLst>
              <a:ext uri="{FF2B5EF4-FFF2-40B4-BE49-F238E27FC236}">
                <a16:creationId xmlns:a16="http://schemas.microsoft.com/office/drawing/2014/main" id="{C455E154-9C40-4C9D-AE78-8A4E25480341}"/>
              </a:ext>
            </a:extLst>
          </p:cNvPr>
          <p:cNvSpPr>
            <a:spLocks noChangeArrowheads="1"/>
          </p:cNvSpPr>
          <p:nvPr/>
        </p:nvSpPr>
        <p:spPr bwMode="auto">
          <a:xfrm>
            <a:off x="7018338" y="1123950"/>
            <a:ext cx="3167062" cy="253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7663" indent="-347663">
              <a:spcBef>
                <a:spcPct val="40000"/>
              </a:spcBef>
              <a:buFont typeface="Wingdings" panose="05000000000000000000" pitchFamily="2" charset="2"/>
              <a:buChar char="v"/>
              <a:defRPr sz="2000">
                <a:solidFill>
                  <a:schemeClr val="tx1"/>
                </a:solidFill>
                <a:latin typeface="Arial" panose="020B0604020202020204" pitchFamily="34" charset="0"/>
                <a:cs typeface="Arial" panose="020B0604020202020204" pitchFamily="34" charset="0"/>
              </a:defRPr>
            </a:lvl1pPr>
            <a:lvl2pPr marL="798513" indent="-336550">
              <a:spcBef>
                <a:spcPct val="40000"/>
              </a:spcBef>
              <a:buFont typeface="Wingdings" panose="05000000000000000000" pitchFamily="2" charset="2"/>
              <a:buChar char="²"/>
              <a:defRPr>
                <a:solidFill>
                  <a:schemeClr val="tx1"/>
                </a:solidFill>
                <a:latin typeface="Arial" panose="020B0604020202020204" pitchFamily="34" charset="0"/>
                <a:cs typeface="Arial" panose="020B0604020202020204" pitchFamily="34" charset="0"/>
              </a:defRPr>
            </a:lvl2pPr>
            <a:lvl3pPr marL="1144588" indent="-231775">
              <a:spcBef>
                <a:spcPct val="40000"/>
              </a:spcBef>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3pPr>
            <a:lvl4pPr marL="1481138" indent="-222250">
              <a:spcBef>
                <a:spcPct val="40000"/>
              </a:spcBef>
              <a:buChar char="–"/>
              <a:defRPr sz="1400">
                <a:solidFill>
                  <a:schemeClr val="tx1"/>
                </a:solidFill>
                <a:latin typeface="Arial" panose="020B0604020202020204" pitchFamily="34" charset="0"/>
                <a:cs typeface="Arial" panose="020B0604020202020204" pitchFamily="34" charset="0"/>
              </a:defRPr>
            </a:lvl4pPr>
            <a:lvl5pPr indent="-233363">
              <a:spcBef>
                <a:spcPct val="40000"/>
              </a:spcBef>
              <a:buChar char="»"/>
              <a:defRPr sz="1400">
                <a:solidFill>
                  <a:schemeClr val="tx1"/>
                </a:solidFill>
                <a:latin typeface="Arial" panose="020B0604020202020204" pitchFamily="34" charset="0"/>
                <a:cs typeface="Arial" panose="020B0604020202020204" pitchFamily="34" charset="0"/>
              </a:defRPr>
            </a:lvl5pPr>
            <a:lvl6pPr indent="-233363" fontAlgn="base">
              <a:spcBef>
                <a:spcPct val="40000"/>
              </a:spcBef>
              <a:spcAft>
                <a:spcPct val="0"/>
              </a:spcAft>
              <a:buChar char="»"/>
              <a:defRPr sz="1400">
                <a:solidFill>
                  <a:schemeClr val="tx1"/>
                </a:solidFill>
                <a:latin typeface="Arial" panose="020B0604020202020204" pitchFamily="34" charset="0"/>
                <a:cs typeface="Arial" panose="020B0604020202020204" pitchFamily="34" charset="0"/>
              </a:defRPr>
            </a:lvl6pPr>
            <a:lvl7pPr indent="-233363" fontAlgn="base">
              <a:spcBef>
                <a:spcPct val="40000"/>
              </a:spcBef>
              <a:spcAft>
                <a:spcPct val="0"/>
              </a:spcAft>
              <a:buChar char="»"/>
              <a:defRPr sz="1400">
                <a:solidFill>
                  <a:schemeClr val="tx1"/>
                </a:solidFill>
                <a:latin typeface="Arial" panose="020B0604020202020204" pitchFamily="34" charset="0"/>
                <a:cs typeface="Arial" panose="020B0604020202020204" pitchFamily="34" charset="0"/>
              </a:defRPr>
            </a:lvl7pPr>
            <a:lvl8pPr indent="-233363" fontAlgn="base">
              <a:spcBef>
                <a:spcPct val="40000"/>
              </a:spcBef>
              <a:spcAft>
                <a:spcPct val="0"/>
              </a:spcAft>
              <a:buChar char="»"/>
              <a:defRPr sz="1400">
                <a:solidFill>
                  <a:schemeClr val="tx1"/>
                </a:solidFill>
                <a:latin typeface="Arial" panose="020B0604020202020204" pitchFamily="34" charset="0"/>
                <a:cs typeface="Arial" panose="020B0604020202020204" pitchFamily="34" charset="0"/>
              </a:defRPr>
            </a:lvl8pPr>
            <a:lvl9pPr indent="-233363" fontAlgn="base">
              <a:spcBef>
                <a:spcPct val="40000"/>
              </a:spcBef>
              <a:spcAft>
                <a:spcPct val="0"/>
              </a:spcAft>
              <a:buChar char="»"/>
              <a:defRPr sz="1400">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dirty="0">
                <a:solidFill>
                  <a:srgbClr val="FF0000"/>
                </a:solidFill>
              </a:rPr>
              <a:t>Two</a:t>
            </a:r>
            <a:r>
              <a:rPr lang="en-US" altLang="en-US" sz="2400" dirty="0"/>
              <a:t> </a:t>
            </a:r>
            <a:r>
              <a:rPr lang="en-US" altLang="en-US" sz="2400" dirty="0">
                <a:solidFill>
                  <a:srgbClr val="FF0000"/>
                </a:solidFill>
              </a:rPr>
              <a:t>Control Signals</a:t>
            </a:r>
          </a:p>
          <a:p>
            <a:pPr lvl="1">
              <a:spcBef>
                <a:spcPct val="50000"/>
              </a:spcBef>
            </a:pPr>
            <a:r>
              <a:rPr lang="en-US" altLang="en-US" sz="2000" dirty="0"/>
              <a:t>Read</a:t>
            </a:r>
          </a:p>
          <a:p>
            <a:pPr lvl="1">
              <a:spcBef>
                <a:spcPct val="50000"/>
              </a:spcBef>
            </a:pPr>
            <a:r>
              <a:rPr lang="en-US" altLang="en-US" sz="2000" dirty="0"/>
              <a:t>Write</a:t>
            </a:r>
          </a:p>
          <a:p>
            <a:pPr lvl="1">
              <a:spcBef>
                <a:spcPct val="50000"/>
              </a:spcBef>
            </a:pPr>
            <a:r>
              <a:rPr lang="en-US" altLang="en-US" sz="2000" dirty="0"/>
              <a:t>Control whether memory should be read or written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62A0646A-C10E-47F3-A75B-B8E220639194}"/>
              </a:ext>
            </a:extLst>
          </p:cNvPr>
          <p:cNvSpPr>
            <a:spLocks noGrp="1" noChangeArrowheads="1"/>
          </p:cNvSpPr>
          <p:nvPr>
            <p:ph type="title"/>
          </p:nvPr>
        </p:nvSpPr>
        <p:spPr/>
        <p:txBody>
          <a:bodyPr/>
          <a:lstStyle/>
          <a:p>
            <a:r>
              <a:rPr lang="en-US" altLang="en-US" dirty="0">
                <a:latin typeface="Comic Sans MS" panose="030F0702030302020204" pitchFamily="66" charset="0"/>
              </a:rPr>
              <a:t>Memory Read and Write Cycles</a:t>
            </a:r>
          </a:p>
        </p:txBody>
      </p:sp>
      <p:sp>
        <p:nvSpPr>
          <p:cNvPr id="357379" name="Rectangle 3">
            <a:extLst>
              <a:ext uri="{FF2B5EF4-FFF2-40B4-BE49-F238E27FC236}">
                <a16:creationId xmlns:a16="http://schemas.microsoft.com/office/drawing/2014/main" id="{F4AAE4FB-F8E4-4246-90FB-05DFC0DDE5C7}"/>
              </a:ext>
            </a:extLst>
          </p:cNvPr>
          <p:cNvSpPr>
            <a:spLocks noGrp="1" noChangeArrowheads="1"/>
          </p:cNvSpPr>
          <p:nvPr>
            <p:ph type="body" idx="1"/>
          </p:nvPr>
        </p:nvSpPr>
        <p:spPr>
          <a:xfrm>
            <a:off x="554182" y="1465405"/>
            <a:ext cx="11125200" cy="5170922"/>
          </a:xfrm>
          <a:noFill/>
        </p:spPr>
        <p:txBody>
          <a:bodyPr vert="horz" lIns="0" tIns="45720" rIns="0" bIns="45720" rtlCol="0">
            <a:normAutofit lnSpcReduction="10000"/>
          </a:bodyPr>
          <a:lstStyle/>
          <a:p>
            <a:pPr marL="457200" indent="-457200">
              <a:spcBef>
                <a:spcPct val="35000"/>
              </a:spcBef>
            </a:pPr>
            <a:r>
              <a:rPr lang="en-US" altLang="en-US" dirty="0">
                <a:latin typeface="Arial Rounded MT Bold" panose="020F0704030504030204" pitchFamily="34" charset="0"/>
              </a:rPr>
              <a:t>Read cycle</a:t>
            </a:r>
          </a:p>
          <a:p>
            <a:pPr marL="842963" lvl="1" indent="-381000">
              <a:spcBef>
                <a:spcPct val="35000"/>
              </a:spcBef>
              <a:buNone/>
            </a:pPr>
            <a:r>
              <a:rPr lang="en-US" altLang="en-US" dirty="0">
                <a:latin typeface="Arial Rounded MT Bold" panose="020F0704030504030204" pitchFamily="34" charset="0"/>
              </a:rPr>
              <a:t>1. 	Processor places </a:t>
            </a:r>
            <a:r>
              <a:rPr lang="en-US" altLang="en-US" dirty="0">
                <a:solidFill>
                  <a:srgbClr val="FF0000"/>
                </a:solidFill>
                <a:latin typeface="Arial Rounded MT Bold" panose="020F0704030504030204" pitchFamily="34" charset="0"/>
              </a:rPr>
              <a:t>address</a:t>
            </a:r>
            <a:r>
              <a:rPr lang="en-US" altLang="en-US" dirty="0">
                <a:latin typeface="Arial Rounded MT Bold" panose="020F0704030504030204" pitchFamily="34" charset="0"/>
              </a:rPr>
              <a:t> on the address bus</a:t>
            </a:r>
          </a:p>
          <a:p>
            <a:pPr marL="842963" lvl="1" indent="-381000">
              <a:spcBef>
                <a:spcPct val="35000"/>
              </a:spcBef>
              <a:buNone/>
            </a:pPr>
            <a:r>
              <a:rPr lang="en-US" altLang="en-US" dirty="0">
                <a:latin typeface="Arial Rounded MT Bold" panose="020F0704030504030204" pitchFamily="34" charset="0"/>
              </a:rPr>
              <a:t>2. 	Processor asserts the memory </a:t>
            </a:r>
            <a:r>
              <a:rPr lang="en-US" altLang="en-US" dirty="0">
                <a:solidFill>
                  <a:srgbClr val="FF0000"/>
                </a:solidFill>
                <a:latin typeface="Arial Rounded MT Bold" panose="020F0704030504030204" pitchFamily="34" charset="0"/>
              </a:rPr>
              <a:t>read </a:t>
            </a:r>
            <a:r>
              <a:rPr lang="en-US" altLang="en-US" dirty="0">
                <a:latin typeface="Arial Rounded MT Bold" panose="020F0704030504030204" pitchFamily="34" charset="0"/>
              </a:rPr>
              <a:t>control signal</a:t>
            </a:r>
          </a:p>
          <a:p>
            <a:pPr marL="842963" lvl="1" indent="-381000">
              <a:spcBef>
                <a:spcPct val="35000"/>
              </a:spcBef>
              <a:buNone/>
            </a:pPr>
            <a:r>
              <a:rPr lang="en-US" altLang="en-US" dirty="0">
                <a:latin typeface="Arial Rounded MT Bold" panose="020F0704030504030204" pitchFamily="34" charset="0"/>
              </a:rPr>
              <a:t>3. 	Processor waits for memory to place the data on the data bus</a:t>
            </a:r>
          </a:p>
          <a:p>
            <a:pPr marL="842963" lvl="1" indent="-381000">
              <a:spcBef>
                <a:spcPct val="35000"/>
              </a:spcBef>
              <a:buNone/>
            </a:pPr>
            <a:r>
              <a:rPr lang="en-US" altLang="en-US" dirty="0">
                <a:latin typeface="Arial Rounded MT Bold" panose="020F0704030504030204" pitchFamily="34" charset="0"/>
              </a:rPr>
              <a:t>4. 	Processor reads the </a:t>
            </a:r>
            <a:r>
              <a:rPr lang="en-US" altLang="en-US" dirty="0">
                <a:solidFill>
                  <a:srgbClr val="FF0000"/>
                </a:solidFill>
                <a:latin typeface="Arial Rounded MT Bold" panose="020F0704030504030204" pitchFamily="34" charset="0"/>
              </a:rPr>
              <a:t>data</a:t>
            </a:r>
            <a:r>
              <a:rPr lang="en-US" altLang="en-US" dirty="0">
                <a:latin typeface="Arial Rounded MT Bold" panose="020F0704030504030204" pitchFamily="34" charset="0"/>
              </a:rPr>
              <a:t> from the data bus</a:t>
            </a:r>
          </a:p>
          <a:p>
            <a:pPr marL="842963" lvl="1" indent="-381000">
              <a:spcBef>
                <a:spcPct val="35000"/>
              </a:spcBef>
              <a:buFont typeface="Wingdings" panose="05000000000000000000" pitchFamily="2" charset="2"/>
              <a:buAutoNum type="arabicPeriod" startAt="5"/>
            </a:pPr>
            <a:r>
              <a:rPr lang="en-US" altLang="en-US" dirty="0">
                <a:latin typeface="Arial Rounded MT Bold" panose="020F0704030504030204" pitchFamily="34" charset="0"/>
              </a:rPr>
              <a:t>Processor drops the memory read signal</a:t>
            </a:r>
          </a:p>
          <a:p>
            <a:pPr marL="457200" indent="-457200">
              <a:spcBef>
                <a:spcPct val="35000"/>
              </a:spcBef>
            </a:pPr>
            <a:r>
              <a:rPr lang="en-US" altLang="en-US" dirty="0">
                <a:latin typeface="Arial Rounded MT Bold" panose="020F0704030504030204" pitchFamily="34" charset="0"/>
              </a:rPr>
              <a:t>Write cycle</a:t>
            </a:r>
          </a:p>
          <a:p>
            <a:pPr marL="842963" lvl="1" indent="-381000">
              <a:spcBef>
                <a:spcPct val="35000"/>
              </a:spcBef>
              <a:buNone/>
            </a:pPr>
            <a:r>
              <a:rPr lang="en-US" altLang="en-US" dirty="0">
                <a:latin typeface="Arial Rounded MT Bold" panose="020F0704030504030204" pitchFamily="34" charset="0"/>
              </a:rPr>
              <a:t>1. 	Processor places </a:t>
            </a:r>
            <a:r>
              <a:rPr lang="en-US" altLang="en-US" dirty="0">
                <a:solidFill>
                  <a:srgbClr val="FF0000"/>
                </a:solidFill>
                <a:latin typeface="Arial Rounded MT Bold" panose="020F0704030504030204" pitchFamily="34" charset="0"/>
              </a:rPr>
              <a:t>address</a:t>
            </a:r>
            <a:r>
              <a:rPr lang="en-US" altLang="en-US" dirty="0">
                <a:latin typeface="Arial Rounded MT Bold" panose="020F0704030504030204" pitchFamily="34" charset="0"/>
              </a:rPr>
              <a:t> on the address bus</a:t>
            </a:r>
          </a:p>
          <a:p>
            <a:pPr marL="842963" lvl="1" indent="-381000">
              <a:spcBef>
                <a:spcPct val="35000"/>
              </a:spcBef>
              <a:buFont typeface="Wingdings" panose="05000000000000000000" pitchFamily="2" charset="2"/>
              <a:buAutoNum type="arabicPeriod" startAt="2"/>
            </a:pPr>
            <a:r>
              <a:rPr lang="en-US" altLang="en-US" dirty="0">
                <a:latin typeface="Arial Rounded MT Bold" panose="020F0704030504030204" pitchFamily="34" charset="0"/>
              </a:rPr>
              <a:t>Processor asserts the memory </a:t>
            </a:r>
            <a:r>
              <a:rPr lang="en-US" altLang="en-US" dirty="0">
                <a:solidFill>
                  <a:srgbClr val="FF0000"/>
                </a:solidFill>
                <a:latin typeface="Arial Rounded MT Bold" panose="020F0704030504030204" pitchFamily="34" charset="0"/>
              </a:rPr>
              <a:t>write </a:t>
            </a:r>
            <a:r>
              <a:rPr lang="en-US" altLang="en-US" dirty="0">
                <a:latin typeface="Arial Rounded MT Bold" panose="020F0704030504030204" pitchFamily="34" charset="0"/>
              </a:rPr>
              <a:t>control signal</a:t>
            </a:r>
          </a:p>
          <a:p>
            <a:pPr marL="842963" lvl="1" indent="-381000">
              <a:spcBef>
                <a:spcPct val="35000"/>
              </a:spcBef>
              <a:buFont typeface="Wingdings" panose="05000000000000000000" pitchFamily="2" charset="2"/>
              <a:buAutoNum type="arabicPeriod" startAt="2"/>
            </a:pPr>
            <a:r>
              <a:rPr lang="en-US" altLang="en-US" dirty="0">
                <a:latin typeface="Arial Rounded MT Bold" panose="020F0704030504030204" pitchFamily="34" charset="0"/>
              </a:rPr>
              <a:t>Processor places the data on the data bus</a:t>
            </a:r>
          </a:p>
          <a:p>
            <a:pPr marL="842963" lvl="1" indent="-381000">
              <a:spcBef>
                <a:spcPct val="35000"/>
              </a:spcBef>
              <a:buFont typeface="Wingdings" panose="05000000000000000000" pitchFamily="2" charset="2"/>
              <a:buAutoNum type="arabicPeriod" startAt="4"/>
            </a:pPr>
            <a:r>
              <a:rPr lang="en-US" altLang="en-US" dirty="0">
                <a:latin typeface="Arial Rounded MT Bold" panose="020F0704030504030204" pitchFamily="34" charset="0"/>
              </a:rPr>
              <a:t>Wait for memory to </a:t>
            </a:r>
            <a:r>
              <a:rPr lang="en-US" altLang="en-US" dirty="0">
                <a:solidFill>
                  <a:srgbClr val="FF0000"/>
                </a:solidFill>
                <a:latin typeface="Arial Rounded MT Bold" panose="020F0704030504030204" pitchFamily="34" charset="0"/>
              </a:rPr>
              <a:t>store</a:t>
            </a:r>
            <a:r>
              <a:rPr lang="en-US" altLang="en-US" dirty="0">
                <a:latin typeface="Arial Rounded MT Bold" panose="020F0704030504030204" pitchFamily="34" charset="0"/>
              </a:rPr>
              <a:t> the data (</a:t>
            </a:r>
            <a:r>
              <a:rPr lang="en-US" altLang="en-US" dirty="0">
                <a:solidFill>
                  <a:srgbClr val="FF0000"/>
                </a:solidFill>
                <a:latin typeface="Arial Rounded MT Bold" panose="020F0704030504030204" pitchFamily="34" charset="0"/>
              </a:rPr>
              <a:t>wait states</a:t>
            </a:r>
            <a:r>
              <a:rPr lang="en-US" altLang="en-US" dirty="0">
                <a:latin typeface="Arial Rounded MT Bold" panose="020F0704030504030204" pitchFamily="34" charset="0"/>
              </a:rPr>
              <a:t> for slow memory)</a:t>
            </a:r>
          </a:p>
          <a:p>
            <a:pPr marL="842963" lvl="1" indent="-381000">
              <a:spcBef>
                <a:spcPct val="35000"/>
              </a:spcBef>
              <a:buNone/>
            </a:pPr>
            <a:r>
              <a:rPr lang="en-US" altLang="en-US" dirty="0">
                <a:latin typeface="Arial Rounded MT Bold" panose="020F0704030504030204" pitchFamily="34" charset="0"/>
              </a:rPr>
              <a:t>5. 	Processor drops the memory write signal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a:extLst>
              <a:ext uri="{FF2B5EF4-FFF2-40B4-BE49-F238E27FC236}">
                <a16:creationId xmlns:a16="http://schemas.microsoft.com/office/drawing/2014/main" id="{365987D6-B5E1-4DFF-845A-62D883E66973}"/>
              </a:ext>
            </a:extLst>
          </p:cNvPr>
          <p:cNvSpPr>
            <a:spLocks noGrp="1" noChangeArrowheads="1"/>
          </p:cNvSpPr>
          <p:nvPr>
            <p:ph type="title"/>
          </p:nvPr>
        </p:nvSpPr>
        <p:spPr>
          <a:xfrm>
            <a:off x="838200" y="-56358"/>
            <a:ext cx="10515600" cy="1325563"/>
          </a:xfrm>
        </p:spPr>
        <p:txBody>
          <a:bodyPr/>
          <a:lstStyle/>
          <a:p>
            <a:r>
              <a:rPr lang="en-US" altLang="en-US" dirty="0">
                <a:latin typeface="Comic Sans MS" panose="030F0702030302020204" pitchFamily="66" charset="0"/>
              </a:rPr>
              <a:t>Reading from Memory</a:t>
            </a:r>
          </a:p>
        </p:txBody>
      </p:sp>
      <p:sp>
        <p:nvSpPr>
          <p:cNvPr id="450563" name="Rectangle 3">
            <a:extLst>
              <a:ext uri="{FF2B5EF4-FFF2-40B4-BE49-F238E27FC236}">
                <a16:creationId xmlns:a16="http://schemas.microsoft.com/office/drawing/2014/main" id="{356C3602-5743-4940-8710-B3C0A8CD14F0}"/>
              </a:ext>
            </a:extLst>
          </p:cNvPr>
          <p:cNvSpPr>
            <a:spLocks noGrp="1" noChangeArrowheads="1"/>
          </p:cNvSpPr>
          <p:nvPr>
            <p:ph type="body" idx="1"/>
          </p:nvPr>
        </p:nvSpPr>
        <p:spPr>
          <a:xfrm>
            <a:off x="734291" y="1123951"/>
            <a:ext cx="10252364" cy="3531176"/>
          </a:xfrm>
          <a:noFill/>
        </p:spPr>
        <p:txBody>
          <a:bodyPr vert="horz" lIns="0" tIns="45720" rIns="0" bIns="45720" rtlCol="0">
            <a:normAutofit/>
          </a:bodyPr>
          <a:lstStyle/>
          <a:p>
            <a:pPr>
              <a:spcBef>
                <a:spcPct val="30000"/>
              </a:spcBef>
            </a:pPr>
            <a:r>
              <a:rPr lang="en-US" altLang="en-US" dirty="0">
                <a:latin typeface="Arial Rounded MT Bold" panose="020F0704030504030204" pitchFamily="34" charset="0"/>
              </a:rPr>
              <a:t>Multiple clock cycles are required</a:t>
            </a:r>
          </a:p>
          <a:p>
            <a:pPr>
              <a:spcBef>
                <a:spcPct val="30000"/>
              </a:spcBef>
            </a:pPr>
            <a:r>
              <a:rPr lang="en-US" altLang="en-US" dirty="0">
                <a:latin typeface="Arial Rounded MT Bold" panose="020F0704030504030204" pitchFamily="34" charset="0"/>
              </a:rPr>
              <a:t>Memory responds much more slowly than the CPU</a:t>
            </a:r>
          </a:p>
          <a:p>
            <a:pPr lvl="1">
              <a:spcBef>
                <a:spcPct val="30000"/>
              </a:spcBef>
            </a:pPr>
            <a:r>
              <a:rPr lang="en-US" altLang="en-US" dirty="0">
                <a:latin typeface="Arial Rounded MT Bold" panose="020F0704030504030204" pitchFamily="34" charset="0"/>
              </a:rPr>
              <a:t>Address is placed on address bus</a:t>
            </a:r>
          </a:p>
          <a:p>
            <a:pPr lvl="1">
              <a:spcBef>
                <a:spcPct val="30000"/>
              </a:spcBef>
            </a:pPr>
            <a:r>
              <a:rPr lang="en-US" altLang="en-US" dirty="0">
                <a:latin typeface="Arial Rounded MT Bold" panose="020F0704030504030204" pitchFamily="34" charset="0"/>
              </a:rPr>
              <a:t>Read Line (RD) goes low, indicating that processor wants to read</a:t>
            </a:r>
          </a:p>
          <a:p>
            <a:pPr lvl="1">
              <a:spcBef>
                <a:spcPct val="30000"/>
              </a:spcBef>
            </a:pPr>
            <a:r>
              <a:rPr lang="en-US" altLang="en-US" dirty="0">
                <a:latin typeface="Arial Rounded MT Bold" panose="020F0704030504030204" pitchFamily="34" charset="0"/>
              </a:rPr>
              <a:t>CPU waits (one or more cycles) for memory to respond</a:t>
            </a:r>
          </a:p>
          <a:p>
            <a:pPr lvl="1">
              <a:spcBef>
                <a:spcPct val="30000"/>
              </a:spcBef>
            </a:pPr>
            <a:r>
              <a:rPr lang="en-US" altLang="en-US" dirty="0">
                <a:latin typeface="Arial Rounded MT Bold" panose="020F0704030504030204" pitchFamily="34" charset="0"/>
              </a:rPr>
              <a:t>Read Line (RD) goes high, indicating that data is on the data bus</a:t>
            </a:r>
          </a:p>
        </p:txBody>
      </p:sp>
      <p:graphicFrame>
        <p:nvGraphicFramePr>
          <p:cNvPr id="450564" name="Object 4">
            <a:extLst>
              <a:ext uri="{FF2B5EF4-FFF2-40B4-BE49-F238E27FC236}">
                <a16:creationId xmlns:a16="http://schemas.microsoft.com/office/drawing/2014/main" id="{7663D3AB-F883-47DF-8434-E4936FFC1E6E}"/>
              </a:ext>
            </a:extLst>
          </p:cNvPr>
          <p:cNvGraphicFramePr>
            <a:graphicFrameLocks noChangeAspect="1"/>
          </p:cNvGraphicFramePr>
          <p:nvPr>
            <p:extLst>
              <p:ext uri="{D42A27DB-BD31-4B8C-83A1-F6EECF244321}">
                <p14:modId xmlns:p14="http://schemas.microsoft.com/office/powerpoint/2010/main" val="2759315560"/>
              </p:ext>
            </p:extLst>
          </p:nvPr>
        </p:nvGraphicFramePr>
        <p:xfrm>
          <a:off x="4014931" y="3766423"/>
          <a:ext cx="5752523" cy="3133140"/>
        </p:xfrm>
        <a:graphic>
          <a:graphicData uri="http://schemas.openxmlformats.org/presentationml/2006/ole">
            <mc:AlternateContent xmlns:mc="http://schemas.openxmlformats.org/markup-compatibility/2006">
              <mc:Choice xmlns:v="urn:schemas-microsoft-com:vml" Requires="v">
                <p:oleObj name="VISIO" r:id="rId2" imgW="4692240" imgH="2555280" progId="Visio.Drawing.6">
                  <p:embed/>
                </p:oleObj>
              </mc:Choice>
              <mc:Fallback>
                <p:oleObj name="VISIO" r:id="rId2" imgW="4692240" imgH="2555280" progId="Visio.Drawing.6">
                  <p:embed/>
                  <p:pic>
                    <p:nvPicPr>
                      <p:cNvPr id="450564" name="Object 4">
                        <a:extLst>
                          <a:ext uri="{FF2B5EF4-FFF2-40B4-BE49-F238E27FC236}">
                            <a16:creationId xmlns:a16="http://schemas.microsoft.com/office/drawing/2014/main" id="{7663D3AB-F883-47DF-8434-E4936FFC1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931" y="3766423"/>
                        <a:ext cx="5752523" cy="3133140"/>
                      </a:xfrm>
                      <a:prstGeom prst="rect">
                        <a:avLst/>
                      </a:prstGeom>
                      <a:solidFill>
                        <a:schemeClr val="accent1"/>
                      </a:solidFill>
                      <a:ln>
                        <a:noFill/>
                      </a:ln>
                      <a:effec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25748945-1F93-4133-8BE7-4FCCE47E1824}"/>
              </a:ext>
            </a:extLst>
          </p:cNvPr>
          <p:cNvSpPr>
            <a:spLocks noGrp="1" noChangeArrowheads="1"/>
          </p:cNvSpPr>
          <p:nvPr>
            <p:ph type="title"/>
          </p:nvPr>
        </p:nvSpPr>
        <p:spPr>
          <a:xfrm>
            <a:off x="838200" y="-113508"/>
            <a:ext cx="10515600" cy="1325563"/>
          </a:xfrm>
        </p:spPr>
        <p:txBody>
          <a:bodyPr/>
          <a:lstStyle/>
          <a:p>
            <a:r>
              <a:rPr lang="en-US" altLang="en-US" dirty="0"/>
              <a:t>Memory Devices</a:t>
            </a:r>
          </a:p>
        </p:txBody>
      </p:sp>
      <p:sp>
        <p:nvSpPr>
          <p:cNvPr id="259075" name="Rectangle 3">
            <a:extLst>
              <a:ext uri="{FF2B5EF4-FFF2-40B4-BE49-F238E27FC236}">
                <a16:creationId xmlns:a16="http://schemas.microsoft.com/office/drawing/2014/main" id="{21CE1C0E-5D87-40E8-B83C-233A26D5F109}"/>
              </a:ext>
            </a:extLst>
          </p:cNvPr>
          <p:cNvSpPr>
            <a:spLocks noGrp="1" noChangeArrowheads="1"/>
          </p:cNvSpPr>
          <p:nvPr>
            <p:ph type="body" idx="1"/>
          </p:nvPr>
        </p:nvSpPr>
        <p:spPr>
          <a:xfrm>
            <a:off x="2006600" y="1125539"/>
            <a:ext cx="8178800" cy="5183187"/>
          </a:xfrm>
          <a:noFill/>
        </p:spPr>
        <p:txBody>
          <a:bodyPr vert="horz" lIns="0" tIns="45720" rIns="0" bIns="45720" rtlCol="0">
            <a:normAutofit fontScale="92500" lnSpcReduction="10000"/>
          </a:bodyPr>
          <a:lstStyle/>
          <a:p>
            <a:pPr>
              <a:spcBef>
                <a:spcPct val="30000"/>
              </a:spcBef>
            </a:pPr>
            <a:r>
              <a:rPr lang="en-US" altLang="en-US" dirty="0"/>
              <a:t>ROM = Read-Only Memory</a:t>
            </a:r>
          </a:p>
          <a:p>
            <a:pPr lvl="1">
              <a:spcBef>
                <a:spcPct val="30000"/>
              </a:spcBef>
            </a:pPr>
            <a:r>
              <a:rPr lang="en-US" altLang="en-US" dirty="0"/>
              <a:t>Stores information permanently (non-volatile)</a:t>
            </a:r>
          </a:p>
          <a:p>
            <a:pPr lvl="1">
              <a:spcBef>
                <a:spcPct val="30000"/>
              </a:spcBef>
            </a:pPr>
            <a:r>
              <a:rPr lang="en-US" altLang="en-US" dirty="0"/>
              <a:t>Used to store the information required to startup the computer</a:t>
            </a:r>
          </a:p>
          <a:p>
            <a:pPr lvl="1">
              <a:spcBef>
                <a:spcPct val="30000"/>
              </a:spcBef>
            </a:pPr>
            <a:r>
              <a:rPr lang="en-US" altLang="en-US" dirty="0"/>
              <a:t>Many types: ROM, EPROM, EEPROM, and FLASH</a:t>
            </a:r>
          </a:p>
          <a:p>
            <a:pPr lvl="1">
              <a:spcBef>
                <a:spcPct val="30000"/>
              </a:spcBef>
            </a:pPr>
            <a:r>
              <a:rPr lang="en-US" altLang="en-US" dirty="0"/>
              <a:t>FLASH memory can be erased electrically in blocks</a:t>
            </a:r>
          </a:p>
          <a:p>
            <a:pPr>
              <a:spcBef>
                <a:spcPct val="30000"/>
              </a:spcBef>
            </a:pPr>
            <a:r>
              <a:rPr lang="en-US" altLang="en-US" dirty="0"/>
              <a:t>RAM = Random Access Memory</a:t>
            </a:r>
          </a:p>
          <a:p>
            <a:pPr lvl="1">
              <a:spcBef>
                <a:spcPct val="30000"/>
              </a:spcBef>
            </a:pPr>
            <a:r>
              <a:rPr lang="en-US" altLang="en-US" dirty="0"/>
              <a:t>Volatile memory: data is lost when device is powered off</a:t>
            </a:r>
          </a:p>
          <a:p>
            <a:pPr lvl="1">
              <a:spcBef>
                <a:spcPct val="30000"/>
              </a:spcBef>
            </a:pPr>
            <a:r>
              <a:rPr lang="en-US" altLang="en-US" dirty="0"/>
              <a:t>Dynamic RAM (DRAM)</a:t>
            </a:r>
          </a:p>
          <a:p>
            <a:pPr lvl="2">
              <a:spcBef>
                <a:spcPct val="30000"/>
              </a:spcBef>
            </a:pPr>
            <a:r>
              <a:rPr lang="en-US" altLang="en-US" dirty="0"/>
              <a:t>Inexpensive, used for main memory, must be refreshed constantly</a:t>
            </a:r>
          </a:p>
          <a:p>
            <a:pPr lvl="1">
              <a:spcBef>
                <a:spcPct val="30000"/>
              </a:spcBef>
            </a:pPr>
            <a:r>
              <a:rPr lang="en-US" altLang="en-US" dirty="0"/>
              <a:t>Static RAM (SRAM)</a:t>
            </a:r>
          </a:p>
          <a:p>
            <a:pPr lvl="2">
              <a:spcBef>
                <a:spcPct val="30000"/>
              </a:spcBef>
            </a:pPr>
            <a:r>
              <a:rPr lang="en-US" altLang="en-US" dirty="0"/>
              <a:t>Expensive, used for cache memory, faster access, no refresh</a:t>
            </a:r>
          </a:p>
          <a:p>
            <a:pPr lvl="1">
              <a:spcBef>
                <a:spcPct val="30000"/>
              </a:spcBef>
            </a:pPr>
            <a:r>
              <a:rPr lang="en-US" altLang="en-US" dirty="0"/>
              <a:t>Video RAM (VRAM)</a:t>
            </a:r>
          </a:p>
          <a:p>
            <a:pPr lvl="2">
              <a:spcBef>
                <a:spcPct val="30000"/>
              </a:spcBef>
            </a:pPr>
            <a:r>
              <a:rPr lang="en-US" altLang="en-US" dirty="0"/>
              <a:t>Dual ported: read port to refresh the display, write port for updates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a:extLst>
              <a:ext uri="{FF2B5EF4-FFF2-40B4-BE49-F238E27FC236}">
                <a16:creationId xmlns:a16="http://schemas.microsoft.com/office/drawing/2014/main" id="{C31ADAD5-331D-4155-8CD1-6F1E6A20FFC9}"/>
              </a:ext>
            </a:extLst>
          </p:cNvPr>
          <p:cNvSpPr>
            <a:spLocks noGrp="1" noChangeArrowheads="1"/>
          </p:cNvSpPr>
          <p:nvPr>
            <p:ph type="title"/>
          </p:nvPr>
        </p:nvSpPr>
        <p:spPr>
          <a:xfrm>
            <a:off x="838200" y="182791"/>
            <a:ext cx="10515600" cy="1325563"/>
          </a:xfrm>
        </p:spPr>
        <p:txBody>
          <a:bodyPr/>
          <a:lstStyle/>
          <a:p>
            <a:r>
              <a:rPr lang="en-US" altLang="en-US" dirty="0"/>
              <a:t>Memory Hierarchy</a:t>
            </a:r>
          </a:p>
        </p:txBody>
      </p:sp>
      <p:sp>
        <p:nvSpPr>
          <p:cNvPr id="404483" name="Rectangle 3">
            <a:extLst>
              <a:ext uri="{FF2B5EF4-FFF2-40B4-BE49-F238E27FC236}">
                <a16:creationId xmlns:a16="http://schemas.microsoft.com/office/drawing/2014/main" id="{88A86175-4496-4CD7-A27C-D9C710C7A631}"/>
              </a:ext>
            </a:extLst>
          </p:cNvPr>
          <p:cNvSpPr>
            <a:spLocks noGrp="1" noChangeArrowheads="1"/>
          </p:cNvSpPr>
          <p:nvPr>
            <p:ph type="body" idx="1"/>
          </p:nvPr>
        </p:nvSpPr>
        <p:spPr/>
        <p:txBody>
          <a:bodyPr>
            <a:normAutofit lnSpcReduction="10000"/>
          </a:bodyPr>
          <a:lstStyle/>
          <a:p>
            <a:r>
              <a:rPr lang="en-US" altLang="en-US"/>
              <a:t>Registers</a:t>
            </a:r>
          </a:p>
          <a:p>
            <a:pPr lvl="1"/>
            <a:r>
              <a:rPr lang="en-US" altLang="en-US"/>
              <a:t>Fastest storage elements, stores most frequently used data</a:t>
            </a:r>
          </a:p>
          <a:p>
            <a:pPr lvl="1"/>
            <a:r>
              <a:rPr lang="en-US" altLang="en-US"/>
              <a:t>General-purpose registers: accessible to the programmer</a:t>
            </a:r>
          </a:p>
          <a:p>
            <a:pPr lvl="1"/>
            <a:r>
              <a:rPr lang="en-US" altLang="en-US"/>
              <a:t>Special-purpose registers: used internally by the microprocessor</a:t>
            </a:r>
          </a:p>
          <a:p>
            <a:r>
              <a:rPr lang="en-US" altLang="en-US"/>
              <a:t>Cache Memory</a:t>
            </a:r>
          </a:p>
          <a:p>
            <a:pPr lvl="1"/>
            <a:r>
              <a:rPr lang="en-US" altLang="en-US"/>
              <a:t>Fast SRAM that stores recently used instructions and data</a:t>
            </a:r>
          </a:p>
          <a:p>
            <a:pPr lvl="1"/>
            <a:r>
              <a:rPr lang="en-US" altLang="en-US"/>
              <a:t>Recent processors have 2 levels</a:t>
            </a:r>
          </a:p>
          <a:p>
            <a:r>
              <a:rPr lang="en-US" altLang="en-US"/>
              <a:t>Main Memory (DRAM)</a:t>
            </a:r>
          </a:p>
          <a:p>
            <a:r>
              <a:rPr lang="en-US" altLang="en-US"/>
              <a:t>Disk Storage</a:t>
            </a:r>
          </a:p>
          <a:p>
            <a:pPr lvl="1"/>
            <a:r>
              <a:rPr lang="en-US" altLang="en-US"/>
              <a:t>Permanent magnetic</a:t>
            </a:r>
          </a:p>
          <a:p>
            <a:pPr lvl="1">
              <a:spcBef>
                <a:spcPct val="0"/>
              </a:spcBef>
              <a:buFont typeface="Wingdings" panose="05000000000000000000" pitchFamily="2" charset="2"/>
              <a:buNone/>
            </a:pPr>
            <a:r>
              <a:rPr lang="en-US" altLang="en-US"/>
              <a:t>	storage for files</a:t>
            </a:r>
          </a:p>
        </p:txBody>
      </p:sp>
      <p:grpSp>
        <p:nvGrpSpPr>
          <p:cNvPr id="404503" name="Group 23">
            <a:extLst>
              <a:ext uri="{FF2B5EF4-FFF2-40B4-BE49-F238E27FC236}">
                <a16:creationId xmlns:a16="http://schemas.microsoft.com/office/drawing/2014/main" id="{243E8045-B12B-49AD-AA83-2238FA2F40D5}"/>
              </a:ext>
            </a:extLst>
          </p:cNvPr>
          <p:cNvGrpSpPr>
            <a:grpSpLocks/>
          </p:cNvGrpSpPr>
          <p:nvPr/>
        </p:nvGrpSpPr>
        <p:grpSpPr bwMode="auto">
          <a:xfrm>
            <a:off x="6096000" y="3638551"/>
            <a:ext cx="4032250" cy="2843213"/>
            <a:chOff x="2880" y="2292"/>
            <a:chExt cx="2540" cy="1791"/>
          </a:xfrm>
        </p:grpSpPr>
        <p:sp>
          <p:nvSpPr>
            <p:cNvPr id="404490" name="AutoShape 10">
              <a:extLst>
                <a:ext uri="{FF2B5EF4-FFF2-40B4-BE49-F238E27FC236}">
                  <a16:creationId xmlns:a16="http://schemas.microsoft.com/office/drawing/2014/main" id="{381E5F7C-E16F-47EE-9AFE-58AA89897DE2}"/>
                </a:ext>
              </a:extLst>
            </p:cNvPr>
            <p:cNvSpPr>
              <a:spLocks noChangeArrowheads="1"/>
            </p:cNvSpPr>
            <p:nvPr/>
          </p:nvSpPr>
          <p:spPr bwMode="auto">
            <a:xfrm flipV="1">
              <a:off x="3025" y="2593"/>
              <a:ext cx="2250" cy="1307"/>
            </a:xfrm>
            <a:custGeom>
              <a:avLst/>
              <a:gdLst>
                <a:gd name="G0" fmla="+- 8476 0 0"/>
                <a:gd name="G1" fmla="+- 21600 0 8476"/>
                <a:gd name="G2" fmla="*/ 8476 1 2"/>
                <a:gd name="G3" fmla="+- 21600 0 G2"/>
                <a:gd name="G4" fmla="+/ 8476 21600 2"/>
                <a:gd name="G5" fmla="+/ G1 0 2"/>
                <a:gd name="G6" fmla="*/ 21600 21600 8476"/>
                <a:gd name="G7" fmla="*/ G6 1 2"/>
                <a:gd name="G8" fmla="+- 21600 0 G7"/>
                <a:gd name="G9" fmla="*/ 21600 1 2"/>
                <a:gd name="G10" fmla="+- 8476 0 G9"/>
                <a:gd name="G11" fmla="?: G10 G8 0"/>
                <a:gd name="G12" fmla="?: G10 G7 21600"/>
                <a:gd name="T0" fmla="*/ 17362 w 21600"/>
                <a:gd name="T1" fmla="*/ 10800 h 21600"/>
                <a:gd name="T2" fmla="*/ 10800 w 21600"/>
                <a:gd name="T3" fmla="*/ 21600 h 21600"/>
                <a:gd name="T4" fmla="*/ 4238 w 21600"/>
                <a:gd name="T5" fmla="*/ 10800 h 21600"/>
                <a:gd name="T6" fmla="*/ 10800 w 21600"/>
                <a:gd name="T7" fmla="*/ 0 h 21600"/>
                <a:gd name="T8" fmla="*/ 6038 w 21600"/>
                <a:gd name="T9" fmla="*/ 6038 h 21600"/>
                <a:gd name="T10" fmla="*/ 15562 w 21600"/>
                <a:gd name="T11" fmla="*/ 15562 h 21600"/>
              </a:gdLst>
              <a:ahLst/>
              <a:cxnLst>
                <a:cxn ang="0">
                  <a:pos x="T0" y="T1"/>
                </a:cxn>
                <a:cxn ang="0">
                  <a:pos x="T2" y="T3"/>
                </a:cxn>
                <a:cxn ang="0">
                  <a:pos x="T4" y="T5"/>
                </a:cxn>
                <a:cxn ang="0">
                  <a:pos x="T6" y="T7"/>
                </a:cxn>
              </a:cxnLst>
              <a:rect l="T8" t="T9" r="T10" b="T11"/>
              <a:pathLst>
                <a:path w="21600" h="21600">
                  <a:moveTo>
                    <a:pt x="0" y="0"/>
                  </a:moveTo>
                  <a:lnTo>
                    <a:pt x="8476" y="21600"/>
                  </a:lnTo>
                  <a:lnTo>
                    <a:pt x="13124" y="21600"/>
                  </a:lnTo>
                  <a:lnTo>
                    <a:pt x="21600" y="0"/>
                  </a:lnTo>
                  <a:close/>
                </a:path>
              </a:pathLst>
            </a:cu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87" name="Text Box 7">
              <a:extLst>
                <a:ext uri="{FF2B5EF4-FFF2-40B4-BE49-F238E27FC236}">
                  <a16:creationId xmlns:a16="http://schemas.microsoft.com/office/drawing/2014/main" id="{1CB687B6-29ED-4C01-B889-471354E39126}"/>
                </a:ext>
              </a:extLst>
            </p:cNvPr>
            <p:cNvSpPr txBox="1">
              <a:spLocks noChangeArrowheads="1"/>
            </p:cNvSpPr>
            <p:nvPr/>
          </p:nvSpPr>
          <p:spPr bwMode="auto">
            <a:xfrm>
              <a:off x="3461" y="2956"/>
              <a:ext cx="137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cache memory</a:t>
              </a:r>
            </a:p>
          </p:txBody>
        </p:sp>
        <p:sp>
          <p:nvSpPr>
            <p:cNvPr id="404488" name="Text Box 8">
              <a:extLst>
                <a:ext uri="{FF2B5EF4-FFF2-40B4-BE49-F238E27FC236}">
                  <a16:creationId xmlns:a16="http://schemas.microsoft.com/office/drawing/2014/main" id="{08DDD13E-FE6A-4828-A792-5E0439AB6F01}"/>
                </a:ext>
              </a:extLst>
            </p:cNvPr>
            <p:cNvSpPr txBox="1">
              <a:spLocks noChangeArrowheads="1"/>
            </p:cNvSpPr>
            <p:nvPr/>
          </p:nvSpPr>
          <p:spPr bwMode="auto">
            <a:xfrm>
              <a:off x="3533" y="3283"/>
              <a:ext cx="12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main memory</a:t>
              </a:r>
            </a:p>
          </p:txBody>
        </p:sp>
        <p:sp>
          <p:nvSpPr>
            <p:cNvPr id="404489" name="Text Box 9">
              <a:extLst>
                <a:ext uri="{FF2B5EF4-FFF2-40B4-BE49-F238E27FC236}">
                  <a16:creationId xmlns:a16="http://schemas.microsoft.com/office/drawing/2014/main" id="{F24BA437-9566-4F09-8CDB-18A0A7E9B14D}"/>
                </a:ext>
              </a:extLst>
            </p:cNvPr>
            <p:cNvSpPr txBox="1">
              <a:spLocks noChangeArrowheads="1"/>
            </p:cNvSpPr>
            <p:nvPr/>
          </p:nvSpPr>
          <p:spPr bwMode="auto">
            <a:xfrm>
              <a:off x="3533" y="3609"/>
              <a:ext cx="12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disk storage</a:t>
              </a:r>
            </a:p>
          </p:txBody>
        </p:sp>
        <p:sp>
          <p:nvSpPr>
            <p:cNvPr id="404486" name="Text Box 6">
              <a:extLst>
                <a:ext uri="{FF2B5EF4-FFF2-40B4-BE49-F238E27FC236}">
                  <a16:creationId xmlns:a16="http://schemas.microsoft.com/office/drawing/2014/main" id="{C7173572-7661-4F98-8ABB-B0AAB8557472}"/>
                </a:ext>
              </a:extLst>
            </p:cNvPr>
            <p:cNvSpPr txBox="1">
              <a:spLocks noChangeArrowheads="1"/>
            </p:cNvSpPr>
            <p:nvPr/>
          </p:nvSpPr>
          <p:spPr bwMode="auto">
            <a:xfrm>
              <a:off x="3751" y="2629"/>
              <a:ext cx="7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registers</a:t>
              </a:r>
            </a:p>
          </p:txBody>
        </p:sp>
        <p:sp>
          <p:nvSpPr>
            <p:cNvPr id="404491" name="Line 11">
              <a:extLst>
                <a:ext uri="{FF2B5EF4-FFF2-40B4-BE49-F238E27FC236}">
                  <a16:creationId xmlns:a16="http://schemas.microsoft.com/office/drawing/2014/main" id="{AEAECA00-C6DD-41B8-A7A9-9FAE06B97695}"/>
                </a:ext>
              </a:extLst>
            </p:cNvPr>
            <p:cNvSpPr>
              <a:spLocks noChangeShapeType="1"/>
            </p:cNvSpPr>
            <p:nvPr/>
          </p:nvSpPr>
          <p:spPr bwMode="auto">
            <a:xfrm>
              <a:off x="3678" y="2920"/>
              <a:ext cx="9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4" name="Line 14">
              <a:extLst>
                <a:ext uri="{FF2B5EF4-FFF2-40B4-BE49-F238E27FC236}">
                  <a16:creationId xmlns:a16="http://schemas.microsoft.com/office/drawing/2014/main" id="{AAFBFED5-BE55-4C5D-A683-8308E18D5495}"/>
                </a:ext>
              </a:extLst>
            </p:cNvPr>
            <p:cNvSpPr>
              <a:spLocks noChangeShapeType="1"/>
            </p:cNvSpPr>
            <p:nvPr/>
          </p:nvSpPr>
          <p:spPr bwMode="auto">
            <a:xfrm>
              <a:off x="3461" y="3246"/>
              <a:ext cx="137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5" name="Line 15">
              <a:extLst>
                <a:ext uri="{FF2B5EF4-FFF2-40B4-BE49-F238E27FC236}">
                  <a16:creationId xmlns:a16="http://schemas.microsoft.com/office/drawing/2014/main" id="{D4180D22-BAD6-47DD-9077-8FC31EABBBFB}"/>
                </a:ext>
              </a:extLst>
            </p:cNvPr>
            <p:cNvSpPr>
              <a:spLocks noChangeShapeType="1"/>
            </p:cNvSpPr>
            <p:nvPr/>
          </p:nvSpPr>
          <p:spPr bwMode="auto">
            <a:xfrm>
              <a:off x="3243" y="3573"/>
              <a:ext cx="181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8" name="Line 18">
              <a:extLst>
                <a:ext uri="{FF2B5EF4-FFF2-40B4-BE49-F238E27FC236}">
                  <a16:creationId xmlns:a16="http://schemas.microsoft.com/office/drawing/2014/main" id="{599E1937-3046-471F-9662-6C7884A17D04}"/>
                </a:ext>
              </a:extLst>
            </p:cNvPr>
            <p:cNvSpPr>
              <a:spLocks noChangeShapeType="1"/>
            </p:cNvSpPr>
            <p:nvPr/>
          </p:nvSpPr>
          <p:spPr bwMode="auto">
            <a:xfrm flipV="1">
              <a:off x="2880" y="2593"/>
              <a:ext cx="871" cy="130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9" name="Text Box 19">
              <a:extLst>
                <a:ext uri="{FF2B5EF4-FFF2-40B4-BE49-F238E27FC236}">
                  <a16:creationId xmlns:a16="http://schemas.microsoft.com/office/drawing/2014/main" id="{657A5761-68E6-4815-8F88-631132D32356}"/>
                </a:ext>
              </a:extLst>
            </p:cNvPr>
            <p:cNvSpPr txBox="1">
              <a:spLocks noChangeArrowheads="1"/>
            </p:cNvSpPr>
            <p:nvPr/>
          </p:nvSpPr>
          <p:spPr bwMode="auto">
            <a:xfrm rot="-3324694">
              <a:off x="2258" y="3072"/>
              <a:ext cx="17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rgbClr val="FF0000"/>
                  </a:solidFill>
                </a:rPr>
                <a:t>higher speed, smaller size</a:t>
              </a:r>
            </a:p>
          </p:txBody>
        </p:sp>
        <p:sp>
          <p:nvSpPr>
            <p:cNvPr id="404500" name="Line 20">
              <a:extLst>
                <a:ext uri="{FF2B5EF4-FFF2-40B4-BE49-F238E27FC236}">
                  <a16:creationId xmlns:a16="http://schemas.microsoft.com/office/drawing/2014/main" id="{B61D9144-E0E0-49F8-B0E9-E2175973BAC5}"/>
                </a:ext>
              </a:extLst>
            </p:cNvPr>
            <p:cNvSpPr>
              <a:spLocks noChangeShapeType="1"/>
            </p:cNvSpPr>
            <p:nvPr/>
          </p:nvSpPr>
          <p:spPr bwMode="auto">
            <a:xfrm>
              <a:off x="4549" y="2593"/>
              <a:ext cx="871" cy="130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501" name="Text Box 21">
              <a:extLst>
                <a:ext uri="{FF2B5EF4-FFF2-40B4-BE49-F238E27FC236}">
                  <a16:creationId xmlns:a16="http://schemas.microsoft.com/office/drawing/2014/main" id="{B3C0CC5E-3082-4D05-A96B-8A44431D7858}"/>
                </a:ext>
              </a:extLst>
            </p:cNvPr>
            <p:cNvSpPr txBox="1">
              <a:spLocks noChangeArrowheads="1"/>
            </p:cNvSpPr>
            <p:nvPr/>
          </p:nvSpPr>
          <p:spPr bwMode="auto">
            <a:xfrm rot="14215492" flipV="1">
              <a:off x="4216" y="3058"/>
              <a:ext cx="17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rgbClr val="FF0000"/>
                  </a:solidFill>
                </a:rPr>
                <a:t>lower cost per byte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86D4B652-1508-4DD2-90C3-97AEE2855323}"/>
              </a:ext>
            </a:extLst>
          </p:cNvPr>
          <p:cNvSpPr>
            <a:spLocks noGrp="1" noChangeArrowheads="1"/>
          </p:cNvSpPr>
          <p:nvPr>
            <p:ph type="title"/>
          </p:nvPr>
        </p:nvSpPr>
        <p:spPr>
          <a:xfrm>
            <a:off x="1905000" y="381000"/>
            <a:ext cx="8305800" cy="762000"/>
          </a:xfrm>
        </p:spPr>
        <p:txBody>
          <a:bodyPr/>
          <a:lstStyle/>
          <a:p>
            <a:r>
              <a:rPr lang="en-US" altLang="en-US"/>
              <a:t>Magnetic Disk Storage</a:t>
            </a:r>
          </a:p>
        </p:txBody>
      </p:sp>
      <p:pic>
        <p:nvPicPr>
          <p:cNvPr id="406533" name="Picture 5">
            <a:extLst>
              <a:ext uri="{FF2B5EF4-FFF2-40B4-BE49-F238E27FC236}">
                <a16:creationId xmlns:a16="http://schemas.microsoft.com/office/drawing/2014/main" id="{D6FAFBAD-B736-4030-92E5-327AF5BCE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39838"/>
            <a:ext cx="4191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243" name="Group 1667">
            <a:extLst>
              <a:ext uri="{FF2B5EF4-FFF2-40B4-BE49-F238E27FC236}">
                <a16:creationId xmlns:a16="http://schemas.microsoft.com/office/drawing/2014/main" id="{4A3ABBCF-C164-4E02-BEBD-F9F3FA8755FA}"/>
              </a:ext>
            </a:extLst>
          </p:cNvPr>
          <p:cNvGrpSpPr>
            <a:grpSpLocks/>
          </p:cNvGrpSpPr>
          <p:nvPr/>
        </p:nvGrpSpPr>
        <p:grpSpPr bwMode="auto">
          <a:xfrm>
            <a:off x="5584826" y="3141663"/>
            <a:ext cx="4716463" cy="2984500"/>
            <a:chOff x="2553" y="2015"/>
            <a:chExt cx="2971" cy="1880"/>
          </a:xfrm>
        </p:grpSpPr>
        <p:sp>
          <p:nvSpPr>
            <p:cNvPr id="406534" name="AutoShape 6">
              <a:extLst>
                <a:ext uri="{FF2B5EF4-FFF2-40B4-BE49-F238E27FC236}">
                  <a16:creationId xmlns:a16="http://schemas.microsoft.com/office/drawing/2014/main" id="{AF612CC0-39C1-4306-9D39-E362A70E1190}"/>
                </a:ext>
              </a:extLst>
            </p:cNvPr>
            <p:cNvSpPr>
              <a:spLocks noChangeAspect="1" noChangeArrowheads="1" noTextEdit="1"/>
            </p:cNvSpPr>
            <p:nvPr/>
          </p:nvSpPr>
          <p:spPr bwMode="auto">
            <a:xfrm>
              <a:off x="2553" y="2069"/>
              <a:ext cx="2875" cy="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406546" name="Group 18">
              <a:extLst>
                <a:ext uri="{FF2B5EF4-FFF2-40B4-BE49-F238E27FC236}">
                  <a16:creationId xmlns:a16="http://schemas.microsoft.com/office/drawing/2014/main" id="{CA5598C0-F0B6-41A1-8048-1F42E6748271}"/>
                </a:ext>
              </a:extLst>
            </p:cNvPr>
            <p:cNvGrpSpPr>
              <a:grpSpLocks/>
            </p:cNvGrpSpPr>
            <p:nvPr/>
          </p:nvGrpSpPr>
          <p:grpSpPr bwMode="auto">
            <a:xfrm>
              <a:off x="5254" y="2459"/>
              <a:ext cx="6" cy="1130"/>
              <a:chOff x="5254" y="2459"/>
              <a:chExt cx="6" cy="1130"/>
            </a:xfrm>
          </p:grpSpPr>
          <p:grpSp>
            <p:nvGrpSpPr>
              <p:cNvPr id="406541" name="Group 13">
                <a:extLst>
                  <a:ext uri="{FF2B5EF4-FFF2-40B4-BE49-F238E27FC236}">
                    <a16:creationId xmlns:a16="http://schemas.microsoft.com/office/drawing/2014/main" id="{01BB6221-80B2-431F-85E6-F450FD685473}"/>
                  </a:ext>
                </a:extLst>
              </p:cNvPr>
              <p:cNvGrpSpPr>
                <a:grpSpLocks/>
              </p:cNvGrpSpPr>
              <p:nvPr/>
            </p:nvGrpSpPr>
            <p:grpSpPr bwMode="auto">
              <a:xfrm>
                <a:off x="5254" y="3360"/>
                <a:ext cx="6" cy="229"/>
                <a:chOff x="5254" y="3360"/>
                <a:chExt cx="6" cy="229"/>
              </a:xfrm>
            </p:grpSpPr>
            <p:sp>
              <p:nvSpPr>
                <p:cNvPr id="406536" name="Freeform 8">
                  <a:extLst>
                    <a:ext uri="{FF2B5EF4-FFF2-40B4-BE49-F238E27FC236}">
                      <a16:creationId xmlns:a16="http://schemas.microsoft.com/office/drawing/2014/main" id="{66454865-0B24-43F3-992B-8C91E9789B8C}"/>
                    </a:ext>
                  </a:extLst>
                </p:cNvPr>
                <p:cNvSpPr>
                  <a:spLocks/>
                </p:cNvSpPr>
                <p:nvPr/>
              </p:nvSpPr>
              <p:spPr bwMode="auto">
                <a:xfrm>
                  <a:off x="5254" y="3360"/>
                  <a:ext cx="6" cy="49"/>
                </a:xfrm>
                <a:custGeom>
                  <a:avLst/>
                  <a:gdLst>
                    <a:gd name="T0" fmla="*/ 6 w 6"/>
                    <a:gd name="T1" fmla="*/ 0 h 49"/>
                    <a:gd name="T2" fmla="*/ 0 w 6"/>
                    <a:gd name="T3" fmla="*/ 0 h 49"/>
                    <a:gd name="T4" fmla="*/ 0 w 6"/>
                    <a:gd name="T5" fmla="*/ 0 h 49"/>
                    <a:gd name="T6" fmla="*/ 0 w 6"/>
                    <a:gd name="T7" fmla="*/ 49 h 49"/>
                    <a:gd name="T8" fmla="*/ 0 w 6"/>
                    <a:gd name="T9" fmla="*/ 49 h 49"/>
                    <a:gd name="T10" fmla="*/ 6 w 6"/>
                    <a:gd name="T11" fmla="*/ 49 h 49"/>
                    <a:gd name="T12" fmla="*/ 6 w 6"/>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6" h="49">
                      <a:moveTo>
                        <a:pt x="6" y="0"/>
                      </a:moveTo>
                      <a:lnTo>
                        <a:pt x="0" y="0"/>
                      </a:lnTo>
                      <a:lnTo>
                        <a:pt x="0" y="0"/>
                      </a:lnTo>
                      <a:lnTo>
                        <a:pt x="0" y="49"/>
                      </a:lnTo>
                      <a:lnTo>
                        <a:pt x="0" y="49"/>
                      </a:lnTo>
                      <a:lnTo>
                        <a:pt x="6" y="49"/>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37" name="Freeform 9">
                  <a:extLst>
                    <a:ext uri="{FF2B5EF4-FFF2-40B4-BE49-F238E27FC236}">
                      <a16:creationId xmlns:a16="http://schemas.microsoft.com/office/drawing/2014/main" id="{65EE4E64-F765-4F3A-B9F4-0A3A1059FE77}"/>
                    </a:ext>
                  </a:extLst>
                </p:cNvPr>
                <p:cNvSpPr>
                  <a:spLocks/>
                </p:cNvSpPr>
                <p:nvPr/>
              </p:nvSpPr>
              <p:spPr bwMode="auto">
                <a:xfrm>
                  <a:off x="5254" y="3421"/>
                  <a:ext cx="6" cy="12"/>
                </a:xfrm>
                <a:custGeom>
                  <a:avLst/>
                  <a:gdLst>
                    <a:gd name="T0" fmla="*/ 6 w 6"/>
                    <a:gd name="T1" fmla="*/ 6 h 12"/>
                    <a:gd name="T2" fmla="*/ 0 w 6"/>
                    <a:gd name="T3" fmla="*/ 0 h 12"/>
                    <a:gd name="T4" fmla="*/ 0 w 6"/>
                    <a:gd name="T5" fmla="*/ 6 h 12"/>
                    <a:gd name="T6" fmla="*/ 0 w 6"/>
                    <a:gd name="T7" fmla="*/ 12 h 12"/>
                    <a:gd name="T8" fmla="*/ 0 w 6"/>
                    <a:gd name="T9" fmla="*/ 12 h 12"/>
                    <a:gd name="T10" fmla="*/ 6 w 6"/>
                    <a:gd name="T11" fmla="*/ 12 h 12"/>
                    <a:gd name="T12" fmla="*/ 6 w 6"/>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6"/>
                      </a:moveTo>
                      <a:lnTo>
                        <a:pt x="0" y="0"/>
                      </a:lnTo>
                      <a:lnTo>
                        <a:pt x="0" y="6"/>
                      </a:lnTo>
                      <a:lnTo>
                        <a:pt x="0" y="12"/>
                      </a:lnTo>
                      <a:lnTo>
                        <a:pt x="0" y="12"/>
                      </a:lnTo>
                      <a:lnTo>
                        <a:pt x="6" y="12"/>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38" name="Freeform 10">
                  <a:extLst>
                    <a:ext uri="{FF2B5EF4-FFF2-40B4-BE49-F238E27FC236}">
                      <a16:creationId xmlns:a16="http://schemas.microsoft.com/office/drawing/2014/main" id="{46534C34-BF35-4CCB-8744-3D613D791FD6}"/>
                    </a:ext>
                  </a:extLst>
                </p:cNvPr>
                <p:cNvSpPr>
                  <a:spLocks/>
                </p:cNvSpPr>
                <p:nvPr/>
              </p:nvSpPr>
              <p:spPr bwMode="auto">
                <a:xfrm>
                  <a:off x="5254" y="3445"/>
                  <a:ext cx="6" cy="54"/>
                </a:xfrm>
                <a:custGeom>
                  <a:avLst/>
                  <a:gdLst>
                    <a:gd name="T0" fmla="*/ 6 w 6"/>
                    <a:gd name="T1" fmla="*/ 6 h 54"/>
                    <a:gd name="T2" fmla="*/ 0 w 6"/>
                    <a:gd name="T3" fmla="*/ 0 h 54"/>
                    <a:gd name="T4" fmla="*/ 0 w 6"/>
                    <a:gd name="T5" fmla="*/ 6 h 54"/>
                    <a:gd name="T6" fmla="*/ 0 w 6"/>
                    <a:gd name="T7" fmla="*/ 54 h 54"/>
                    <a:gd name="T8" fmla="*/ 0 w 6"/>
                    <a:gd name="T9" fmla="*/ 54 h 54"/>
                    <a:gd name="T10" fmla="*/ 6 w 6"/>
                    <a:gd name="T11" fmla="*/ 54 h 54"/>
                    <a:gd name="T12" fmla="*/ 6 w 6"/>
                    <a:gd name="T13" fmla="*/ 6 h 54"/>
                  </a:gdLst>
                  <a:ahLst/>
                  <a:cxnLst>
                    <a:cxn ang="0">
                      <a:pos x="T0" y="T1"/>
                    </a:cxn>
                    <a:cxn ang="0">
                      <a:pos x="T2" y="T3"/>
                    </a:cxn>
                    <a:cxn ang="0">
                      <a:pos x="T4" y="T5"/>
                    </a:cxn>
                    <a:cxn ang="0">
                      <a:pos x="T6" y="T7"/>
                    </a:cxn>
                    <a:cxn ang="0">
                      <a:pos x="T8" y="T9"/>
                    </a:cxn>
                    <a:cxn ang="0">
                      <a:pos x="T10" y="T11"/>
                    </a:cxn>
                    <a:cxn ang="0">
                      <a:pos x="T12" y="T13"/>
                    </a:cxn>
                  </a:cxnLst>
                  <a:rect l="0" t="0" r="r" b="b"/>
                  <a:pathLst>
                    <a:path w="6" h="54">
                      <a:moveTo>
                        <a:pt x="6" y="6"/>
                      </a:moveTo>
                      <a:lnTo>
                        <a:pt x="0" y="0"/>
                      </a:lnTo>
                      <a:lnTo>
                        <a:pt x="0" y="6"/>
                      </a:lnTo>
                      <a:lnTo>
                        <a:pt x="0" y="54"/>
                      </a:lnTo>
                      <a:lnTo>
                        <a:pt x="0" y="54"/>
                      </a:lnTo>
                      <a:lnTo>
                        <a:pt x="6" y="54"/>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39" name="Freeform 11">
                  <a:extLst>
                    <a:ext uri="{FF2B5EF4-FFF2-40B4-BE49-F238E27FC236}">
                      <a16:creationId xmlns:a16="http://schemas.microsoft.com/office/drawing/2014/main" id="{63771179-78F7-44C5-838E-5C3E4F961A03}"/>
                    </a:ext>
                  </a:extLst>
                </p:cNvPr>
                <p:cNvSpPr>
                  <a:spLocks/>
                </p:cNvSpPr>
                <p:nvPr/>
              </p:nvSpPr>
              <p:spPr bwMode="auto">
                <a:xfrm>
                  <a:off x="5254" y="3511"/>
                  <a:ext cx="6" cy="12"/>
                </a:xfrm>
                <a:custGeom>
                  <a:avLst/>
                  <a:gdLst>
                    <a:gd name="T0" fmla="*/ 6 w 6"/>
                    <a:gd name="T1" fmla="*/ 6 h 12"/>
                    <a:gd name="T2" fmla="*/ 0 w 6"/>
                    <a:gd name="T3" fmla="*/ 0 h 12"/>
                    <a:gd name="T4" fmla="*/ 0 w 6"/>
                    <a:gd name="T5" fmla="*/ 6 h 12"/>
                    <a:gd name="T6" fmla="*/ 0 w 6"/>
                    <a:gd name="T7" fmla="*/ 12 h 12"/>
                    <a:gd name="T8" fmla="*/ 0 w 6"/>
                    <a:gd name="T9" fmla="*/ 12 h 12"/>
                    <a:gd name="T10" fmla="*/ 6 w 6"/>
                    <a:gd name="T11" fmla="*/ 12 h 12"/>
                    <a:gd name="T12" fmla="*/ 6 w 6"/>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6"/>
                      </a:moveTo>
                      <a:lnTo>
                        <a:pt x="0" y="0"/>
                      </a:lnTo>
                      <a:lnTo>
                        <a:pt x="0" y="6"/>
                      </a:lnTo>
                      <a:lnTo>
                        <a:pt x="0" y="12"/>
                      </a:lnTo>
                      <a:lnTo>
                        <a:pt x="0" y="12"/>
                      </a:lnTo>
                      <a:lnTo>
                        <a:pt x="6" y="12"/>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40" name="Freeform 12">
                  <a:extLst>
                    <a:ext uri="{FF2B5EF4-FFF2-40B4-BE49-F238E27FC236}">
                      <a16:creationId xmlns:a16="http://schemas.microsoft.com/office/drawing/2014/main" id="{3690F75A-FCA0-4BA2-922D-378C6764E072}"/>
                    </a:ext>
                  </a:extLst>
                </p:cNvPr>
                <p:cNvSpPr>
                  <a:spLocks/>
                </p:cNvSpPr>
                <p:nvPr/>
              </p:nvSpPr>
              <p:spPr bwMode="auto">
                <a:xfrm>
                  <a:off x="5254" y="3535"/>
                  <a:ext cx="6" cy="54"/>
                </a:xfrm>
                <a:custGeom>
                  <a:avLst/>
                  <a:gdLst>
                    <a:gd name="T0" fmla="*/ 6 w 6"/>
                    <a:gd name="T1" fmla="*/ 6 h 54"/>
                    <a:gd name="T2" fmla="*/ 0 w 6"/>
                    <a:gd name="T3" fmla="*/ 0 h 54"/>
                    <a:gd name="T4" fmla="*/ 0 w 6"/>
                    <a:gd name="T5" fmla="*/ 6 h 54"/>
                    <a:gd name="T6" fmla="*/ 0 w 6"/>
                    <a:gd name="T7" fmla="*/ 54 h 54"/>
                    <a:gd name="T8" fmla="*/ 0 w 6"/>
                    <a:gd name="T9" fmla="*/ 54 h 54"/>
                    <a:gd name="T10" fmla="*/ 6 w 6"/>
                    <a:gd name="T11" fmla="*/ 54 h 54"/>
                    <a:gd name="T12" fmla="*/ 6 w 6"/>
                    <a:gd name="T13" fmla="*/ 6 h 54"/>
                  </a:gdLst>
                  <a:ahLst/>
                  <a:cxnLst>
                    <a:cxn ang="0">
                      <a:pos x="T0" y="T1"/>
                    </a:cxn>
                    <a:cxn ang="0">
                      <a:pos x="T2" y="T3"/>
                    </a:cxn>
                    <a:cxn ang="0">
                      <a:pos x="T4" y="T5"/>
                    </a:cxn>
                    <a:cxn ang="0">
                      <a:pos x="T6" y="T7"/>
                    </a:cxn>
                    <a:cxn ang="0">
                      <a:pos x="T8" y="T9"/>
                    </a:cxn>
                    <a:cxn ang="0">
                      <a:pos x="T10" y="T11"/>
                    </a:cxn>
                    <a:cxn ang="0">
                      <a:pos x="T12" y="T13"/>
                    </a:cxn>
                  </a:cxnLst>
                  <a:rect l="0" t="0" r="r" b="b"/>
                  <a:pathLst>
                    <a:path w="6" h="54">
                      <a:moveTo>
                        <a:pt x="6" y="6"/>
                      </a:moveTo>
                      <a:lnTo>
                        <a:pt x="0" y="0"/>
                      </a:lnTo>
                      <a:lnTo>
                        <a:pt x="0" y="6"/>
                      </a:lnTo>
                      <a:lnTo>
                        <a:pt x="0" y="54"/>
                      </a:lnTo>
                      <a:lnTo>
                        <a:pt x="0" y="54"/>
                      </a:lnTo>
                      <a:lnTo>
                        <a:pt x="6" y="54"/>
                      </a:lnTo>
                      <a:lnTo>
                        <a:pt x="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6545" name="Group 17">
                <a:extLst>
                  <a:ext uri="{FF2B5EF4-FFF2-40B4-BE49-F238E27FC236}">
                    <a16:creationId xmlns:a16="http://schemas.microsoft.com/office/drawing/2014/main" id="{F370BD90-81D7-4E3C-B19D-DB907EB55C06}"/>
                  </a:ext>
                </a:extLst>
              </p:cNvPr>
              <p:cNvGrpSpPr>
                <a:grpSpLocks/>
              </p:cNvGrpSpPr>
              <p:nvPr/>
            </p:nvGrpSpPr>
            <p:grpSpPr bwMode="auto">
              <a:xfrm>
                <a:off x="5254" y="2459"/>
                <a:ext cx="6" cy="139"/>
                <a:chOff x="5254" y="2459"/>
                <a:chExt cx="6" cy="139"/>
              </a:xfrm>
            </p:grpSpPr>
            <p:sp>
              <p:nvSpPr>
                <p:cNvPr id="406542" name="Freeform 14">
                  <a:extLst>
                    <a:ext uri="{FF2B5EF4-FFF2-40B4-BE49-F238E27FC236}">
                      <a16:creationId xmlns:a16="http://schemas.microsoft.com/office/drawing/2014/main" id="{38383380-49EF-413B-A685-AB4F9600DD86}"/>
                    </a:ext>
                  </a:extLst>
                </p:cNvPr>
                <p:cNvSpPr>
                  <a:spLocks/>
                </p:cNvSpPr>
                <p:nvPr/>
              </p:nvSpPr>
              <p:spPr bwMode="auto">
                <a:xfrm>
                  <a:off x="5254" y="2550"/>
                  <a:ext cx="6" cy="48"/>
                </a:xfrm>
                <a:custGeom>
                  <a:avLst/>
                  <a:gdLst>
                    <a:gd name="T0" fmla="*/ 0 w 6"/>
                    <a:gd name="T1" fmla="*/ 48 h 48"/>
                    <a:gd name="T2" fmla="*/ 0 w 6"/>
                    <a:gd name="T3" fmla="*/ 48 h 48"/>
                    <a:gd name="T4" fmla="*/ 6 w 6"/>
                    <a:gd name="T5" fmla="*/ 48 h 48"/>
                    <a:gd name="T6" fmla="*/ 6 w 6"/>
                    <a:gd name="T7" fmla="*/ 0 h 48"/>
                    <a:gd name="T8" fmla="*/ 0 w 6"/>
                    <a:gd name="T9" fmla="*/ 0 h 48"/>
                    <a:gd name="T10" fmla="*/ 0 w 6"/>
                    <a:gd name="T11" fmla="*/ 0 h 48"/>
                    <a:gd name="T12" fmla="*/ 0 w 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6" h="48">
                      <a:moveTo>
                        <a:pt x="0" y="48"/>
                      </a:moveTo>
                      <a:lnTo>
                        <a:pt x="0" y="48"/>
                      </a:lnTo>
                      <a:lnTo>
                        <a:pt x="6" y="48"/>
                      </a:lnTo>
                      <a:lnTo>
                        <a:pt x="6" y="0"/>
                      </a:lnTo>
                      <a:lnTo>
                        <a:pt x="0" y="0"/>
                      </a:lnTo>
                      <a:lnTo>
                        <a:pt x="0"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43" name="Freeform 15">
                  <a:extLst>
                    <a:ext uri="{FF2B5EF4-FFF2-40B4-BE49-F238E27FC236}">
                      <a16:creationId xmlns:a16="http://schemas.microsoft.com/office/drawing/2014/main" id="{B779F940-C50A-4556-9D94-8424F1B262AD}"/>
                    </a:ext>
                  </a:extLst>
                </p:cNvPr>
                <p:cNvSpPr>
                  <a:spLocks/>
                </p:cNvSpPr>
                <p:nvPr/>
              </p:nvSpPr>
              <p:spPr bwMode="auto">
                <a:xfrm>
                  <a:off x="5254" y="2526"/>
                  <a:ext cx="6" cy="6"/>
                </a:xfrm>
                <a:custGeom>
                  <a:avLst/>
                  <a:gdLst>
                    <a:gd name="T0" fmla="*/ 0 w 6"/>
                    <a:gd name="T1" fmla="*/ 6 h 6"/>
                    <a:gd name="T2" fmla="*/ 0 w 6"/>
                    <a:gd name="T3" fmla="*/ 6 h 6"/>
                    <a:gd name="T4" fmla="*/ 6 w 6"/>
                    <a:gd name="T5" fmla="*/ 6 h 6"/>
                    <a:gd name="T6" fmla="*/ 6 w 6"/>
                    <a:gd name="T7" fmla="*/ 0 h 6"/>
                    <a:gd name="T8" fmla="*/ 0 w 6"/>
                    <a:gd name="T9" fmla="*/ 0 h 6"/>
                    <a:gd name="T10" fmla="*/ 0 w 6"/>
                    <a:gd name="T11" fmla="*/ 0 h 6"/>
                    <a:gd name="T12" fmla="*/ 0 w 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0" y="6"/>
                      </a:moveTo>
                      <a:lnTo>
                        <a:pt x="0" y="6"/>
                      </a:lnTo>
                      <a:lnTo>
                        <a:pt x="6" y="6"/>
                      </a:lnTo>
                      <a:lnTo>
                        <a:pt x="6" y="0"/>
                      </a:lnTo>
                      <a:lnTo>
                        <a:pt x="0" y="0"/>
                      </a:lnTo>
                      <a:lnTo>
                        <a:pt x="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44" name="Freeform 16">
                  <a:extLst>
                    <a:ext uri="{FF2B5EF4-FFF2-40B4-BE49-F238E27FC236}">
                      <a16:creationId xmlns:a16="http://schemas.microsoft.com/office/drawing/2014/main" id="{5D16B564-1842-4CD4-89C1-B724224BB85E}"/>
                    </a:ext>
                  </a:extLst>
                </p:cNvPr>
                <p:cNvSpPr>
                  <a:spLocks/>
                </p:cNvSpPr>
                <p:nvPr/>
              </p:nvSpPr>
              <p:spPr bwMode="auto">
                <a:xfrm>
                  <a:off x="5254" y="2459"/>
                  <a:ext cx="6" cy="48"/>
                </a:xfrm>
                <a:custGeom>
                  <a:avLst/>
                  <a:gdLst>
                    <a:gd name="T0" fmla="*/ 0 w 6"/>
                    <a:gd name="T1" fmla="*/ 48 h 48"/>
                    <a:gd name="T2" fmla="*/ 0 w 6"/>
                    <a:gd name="T3" fmla="*/ 48 h 48"/>
                    <a:gd name="T4" fmla="*/ 6 w 6"/>
                    <a:gd name="T5" fmla="*/ 48 h 48"/>
                    <a:gd name="T6" fmla="*/ 6 w 6"/>
                    <a:gd name="T7" fmla="*/ 0 h 48"/>
                    <a:gd name="T8" fmla="*/ 0 w 6"/>
                    <a:gd name="T9" fmla="*/ 0 h 48"/>
                    <a:gd name="T10" fmla="*/ 0 w 6"/>
                    <a:gd name="T11" fmla="*/ 0 h 48"/>
                    <a:gd name="T12" fmla="*/ 0 w 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6" h="48">
                      <a:moveTo>
                        <a:pt x="0" y="48"/>
                      </a:moveTo>
                      <a:lnTo>
                        <a:pt x="0" y="48"/>
                      </a:lnTo>
                      <a:lnTo>
                        <a:pt x="6" y="48"/>
                      </a:lnTo>
                      <a:lnTo>
                        <a:pt x="6" y="0"/>
                      </a:lnTo>
                      <a:lnTo>
                        <a:pt x="0" y="0"/>
                      </a:lnTo>
                      <a:lnTo>
                        <a:pt x="0"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06547" name="Freeform 19">
              <a:extLst>
                <a:ext uri="{FF2B5EF4-FFF2-40B4-BE49-F238E27FC236}">
                  <a16:creationId xmlns:a16="http://schemas.microsoft.com/office/drawing/2014/main" id="{ED7D144F-771D-4964-BE8D-5EFD12F274CD}"/>
                </a:ext>
              </a:extLst>
            </p:cNvPr>
            <p:cNvSpPr>
              <a:spLocks/>
            </p:cNvSpPr>
            <p:nvPr/>
          </p:nvSpPr>
          <p:spPr bwMode="auto">
            <a:xfrm>
              <a:off x="4348" y="2898"/>
              <a:ext cx="906" cy="402"/>
            </a:xfrm>
            <a:custGeom>
              <a:avLst/>
              <a:gdLst>
                <a:gd name="T0" fmla="*/ 18 w 906"/>
                <a:gd name="T1" fmla="*/ 0 h 402"/>
                <a:gd name="T2" fmla="*/ 0 w 906"/>
                <a:gd name="T3" fmla="*/ 42 h 402"/>
                <a:gd name="T4" fmla="*/ 888 w 906"/>
                <a:gd name="T5" fmla="*/ 402 h 402"/>
                <a:gd name="T6" fmla="*/ 906 w 906"/>
                <a:gd name="T7" fmla="*/ 360 h 402"/>
                <a:gd name="T8" fmla="*/ 18 w 906"/>
                <a:gd name="T9" fmla="*/ 0 h 402"/>
              </a:gdLst>
              <a:ahLst/>
              <a:cxnLst>
                <a:cxn ang="0">
                  <a:pos x="T0" y="T1"/>
                </a:cxn>
                <a:cxn ang="0">
                  <a:pos x="T2" y="T3"/>
                </a:cxn>
                <a:cxn ang="0">
                  <a:pos x="T4" y="T5"/>
                </a:cxn>
                <a:cxn ang="0">
                  <a:pos x="T6" y="T7"/>
                </a:cxn>
                <a:cxn ang="0">
                  <a:pos x="T8" y="T9"/>
                </a:cxn>
              </a:cxnLst>
              <a:rect l="0" t="0" r="r" b="b"/>
              <a:pathLst>
                <a:path w="906" h="402">
                  <a:moveTo>
                    <a:pt x="18" y="0"/>
                  </a:moveTo>
                  <a:lnTo>
                    <a:pt x="0" y="42"/>
                  </a:lnTo>
                  <a:lnTo>
                    <a:pt x="888" y="402"/>
                  </a:lnTo>
                  <a:lnTo>
                    <a:pt x="906" y="360"/>
                  </a:lnTo>
                  <a:lnTo>
                    <a:pt x="18" y="0"/>
                  </a:lnTo>
                  <a:close/>
                </a:path>
              </a:pathLst>
            </a:custGeom>
            <a:solidFill>
              <a:srgbClr val="FFFFFF"/>
            </a:solidFill>
            <a:ln w="9525">
              <a:solidFill>
                <a:srgbClr val="000000"/>
              </a:solidFill>
              <a:prstDash val="solid"/>
              <a:round/>
              <a:headEnd/>
              <a:tailEnd/>
            </a:ln>
          </p:spPr>
          <p:txBody>
            <a:bodyPr/>
            <a:lstStyle/>
            <a:p>
              <a:endParaRPr lang="en-US"/>
            </a:p>
          </p:txBody>
        </p:sp>
        <p:grpSp>
          <p:nvGrpSpPr>
            <p:cNvPr id="406943" name="Group 415">
              <a:extLst>
                <a:ext uri="{FF2B5EF4-FFF2-40B4-BE49-F238E27FC236}">
                  <a16:creationId xmlns:a16="http://schemas.microsoft.com/office/drawing/2014/main" id="{3F60C645-E983-4587-A685-AFC368CA0567}"/>
                </a:ext>
              </a:extLst>
            </p:cNvPr>
            <p:cNvGrpSpPr>
              <a:grpSpLocks/>
            </p:cNvGrpSpPr>
            <p:nvPr/>
          </p:nvGrpSpPr>
          <p:grpSpPr bwMode="auto">
            <a:xfrm>
              <a:off x="2601" y="2550"/>
              <a:ext cx="2653" cy="961"/>
              <a:chOff x="2601" y="2550"/>
              <a:chExt cx="2653" cy="961"/>
            </a:xfrm>
          </p:grpSpPr>
          <p:sp>
            <p:nvSpPr>
              <p:cNvPr id="406548" name="Oval 20">
                <a:extLst>
                  <a:ext uri="{FF2B5EF4-FFF2-40B4-BE49-F238E27FC236}">
                    <a16:creationId xmlns:a16="http://schemas.microsoft.com/office/drawing/2014/main" id="{8E064E67-685E-4656-B53A-D8677B1DEC1B}"/>
                  </a:ext>
                </a:extLst>
              </p:cNvPr>
              <p:cNvSpPr>
                <a:spLocks noChangeArrowheads="1"/>
              </p:cNvSpPr>
              <p:nvPr/>
            </p:nvSpPr>
            <p:spPr bwMode="auto">
              <a:xfrm>
                <a:off x="2601" y="2598"/>
                <a:ext cx="2353" cy="913"/>
              </a:xfrm>
              <a:prstGeom prst="ellipse">
                <a:avLst/>
              </a:prstGeom>
              <a:solidFill>
                <a:srgbClr val="969696"/>
              </a:solidFill>
              <a:ln w="9525">
                <a:solidFill>
                  <a:srgbClr val="000000"/>
                </a:solidFill>
                <a:round/>
                <a:headEnd/>
                <a:tailEnd/>
              </a:ln>
            </p:spPr>
            <p:txBody>
              <a:bodyPr/>
              <a:lstStyle/>
              <a:p>
                <a:endParaRPr lang="en-US"/>
              </a:p>
            </p:txBody>
          </p:sp>
          <p:sp>
            <p:nvSpPr>
              <p:cNvPr id="406549" name="Oval 21">
                <a:extLst>
                  <a:ext uri="{FF2B5EF4-FFF2-40B4-BE49-F238E27FC236}">
                    <a16:creationId xmlns:a16="http://schemas.microsoft.com/office/drawing/2014/main" id="{83AB7111-CFCD-49A9-9C36-7EF04224BBCF}"/>
                  </a:ext>
                </a:extLst>
              </p:cNvPr>
              <p:cNvSpPr>
                <a:spLocks noChangeArrowheads="1"/>
              </p:cNvSpPr>
              <p:nvPr/>
            </p:nvSpPr>
            <p:spPr bwMode="auto">
              <a:xfrm>
                <a:off x="2601" y="2550"/>
                <a:ext cx="2353" cy="913"/>
              </a:xfrm>
              <a:prstGeom prst="ellipse">
                <a:avLst/>
              </a:prstGeom>
              <a:solidFill>
                <a:srgbClr val="FFFFFF"/>
              </a:solidFill>
              <a:ln w="9525">
                <a:solidFill>
                  <a:srgbClr val="000000"/>
                </a:solidFill>
                <a:round/>
                <a:headEnd/>
                <a:tailEnd/>
              </a:ln>
            </p:spPr>
            <p:txBody>
              <a:bodyPr/>
              <a:lstStyle/>
              <a:p>
                <a:endParaRPr lang="en-US"/>
              </a:p>
            </p:txBody>
          </p:sp>
          <p:grpSp>
            <p:nvGrpSpPr>
              <p:cNvPr id="406667" name="Group 139">
                <a:extLst>
                  <a:ext uri="{FF2B5EF4-FFF2-40B4-BE49-F238E27FC236}">
                    <a16:creationId xmlns:a16="http://schemas.microsoft.com/office/drawing/2014/main" id="{BFA0C8C8-5E4F-48BB-8749-5751A5A60A2E}"/>
                  </a:ext>
                </a:extLst>
              </p:cNvPr>
              <p:cNvGrpSpPr>
                <a:grpSpLocks/>
              </p:cNvGrpSpPr>
              <p:nvPr/>
            </p:nvGrpSpPr>
            <p:grpSpPr bwMode="auto">
              <a:xfrm>
                <a:off x="2697" y="2598"/>
                <a:ext cx="2161" cy="817"/>
                <a:chOff x="2697" y="2598"/>
                <a:chExt cx="2161" cy="817"/>
              </a:xfrm>
            </p:grpSpPr>
            <p:sp>
              <p:nvSpPr>
                <p:cNvPr id="406550" name="Freeform 22">
                  <a:extLst>
                    <a:ext uri="{FF2B5EF4-FFF2-40B4-BE49-F238E27FC236}">
                      <a16:creationId xmlns:a16="http://schemas.microsoft.com/office/drawing/2014/main" id="{F837315C-3DEB-424D-A967-A8A6773715B3}"/>
                    </a:ext>
                  </a:extLst>
                </p:cNvPr>
                <p:cNvSpPr>
                  <a:spLocks/>
                </p:cNvSpPr>
                <p:nvPr/>
              </p:nvSpPr>
              <p:spPr bwMode="auto">
                <a:xfrm>
                  <a:off x="3753" y="2598"/>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51" name="Freeform 23">
                  <a:extLst>
                    <a:ext uri="{FF2B5EF4-FFF2-40B4-BE49-F238E27FC236}">
                      <a16:creationId xmlns:a16="http://schemas.microsoft.com/office/drawing/2014/main" id="{20BCC733-E9DE-4C28-8386-058AD27A2AB8}"/>
                    </a:ext>
                  </a:extLst>
                </p:cNvPr>
                <p:cNvSpPr>
                  <a:spLocks/>
                </p:cNvSpPr>
                <p:nvPr/>
              </p:nvSpPr>
              <p:spPr bwMode="auto">
                <a:xfrm>
                  <a:off x="3711" y="2598"/>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52" name="Freeform 24">
                  <a:extLst>
                    <a:ext uri="{FF2B5EF4-FFF2-40B4-BE49-F238E27FC236}">
                      <a16:creationId xmlns:a16="http://schemas.microsoft.com/office/drawing/2014/main" id="{4D3B4428-BA05-45A2-AC42-A09B30A812C3}"/>
                    </a:ext>
                  </a:extLst>
                </p:cNvPr>
                <p:cNvSpPr>
                  <a:spLocks/>
                </p:cNvSpPr>
                <p:nvPr/>
              </p:nvSpPr>
              <p:spPr bwMode="auto">
                <a:xfrm>
                  <a:off x="3669" y="2598"/>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53" name="Freeform 25">
                  <a:extLst>
                    <a:ext uri="{FF2B5EF4-FFF2-40B4-BE49-F238E27FC236}">
                      <a16:creationId xmlns:a16="http://schemas.microsoft.com/office/drawing/2014/main" id="{682E02BF-7F09-4FF2-AC25-BED9C1FB5A48}"/>
                    </a:ext>
                  </a:extLst>
                </p:cNvPr>
                <p:cNvSpPr>
                  <a:spLocks/>
                </p:cNvSpPr>
                <p:nvPr/>
              </p:nvSpPr>
              <p:spPr bwMode="auto">
                <a:xfrm>
                  <a:off x="3627" y="2598"/>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54" name="Freeform 26">
                  <a:extLst>
                    <a:ext uri="{FF2B5EF4-FFF2-40B4-BE49-F238E27FC236}">
                      <a16:creationId xmlns:a16="http://schemas.microsoft.com/office/drawing/2014/main" id="{FF3AA3B1-D998-4EB7-BC62-E5A76ED71A97}"/>
                    </a:ext>
                  </a:extLst>
                </p:cNvPr>
                <p:cNvSpPr>
                  <a:spLocks/>
                </p:cNvSpPr>
                <p:nvPr/>
              </p:nvSpPr>
              <p:spPr bwMode="auto">
                <a:xfrm>
                  <a:off x="3585" y="260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55" name="Freeform 27">
                  <a:extLst>
                    <a:ext uri="{FF2B5EF4-FFF2-40B4-BE49-F238E27FC236}">
                      <a16:creationId xmlns:a16="http://schemas.microsoft.com/office/drawing/2014/main" id="{3545F61A-72A1-4B51-9105-A04EE2D4AF6F}"/>
                    </a:ext>
                  </a:extLst>
                </p:cNvPr>
                <p:cNvSpPr>
                  <a:spLocks/>
                </p:cNvSpPr>
                <p:nvPr/>
              </p:nvSpPr>
              <p:spPr bwMode="auto">
                <a:xfrm>
                  <a:off x="3543" y="2604"/>
                  <a:ext cx="30" cy="6"/>
                </a:xfrm>
                <a:custGeom>
                  <a:avLst/>
                  <a:gdLst>
                    <a:gd name="T0" fmla="*/ 24 w 30"/>
                    <a:gd name="T1" fmla="*/ 6 h 6"/>
                    <a:gd name="T2" fmla="*/ 30 w 30"/>
                    <a:gd name="T3" fmla="*/ 0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24" y="6"/>
                      </a:moveTo>
                      <a:lnTo>
                        <a:pt x="30" y="0"/>
                      </a:lnTo>
                      <a:lnTo>
                        <a:pt x="24" y="0"/>
                      </a:lnTo>
                      <a:lnTo>
                        <a:pt x="18" y="0"/>
                      </a:lnTo>
                      <a:lnTo>
                        <a:pt x="0" y="0"/>
                      </a:lnTo>
                      <a:lnTo>
                        <a:pt x="0" y="6"/>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56" name="Freeform 28">
                  <a:extLst>
                    <a:ext uri="{FF2B5EF4-FFF2-40B4-BE49-F238E27FC236}">
                      <a16:creationId xmlns:a16="http://schemas.microsoft.com/office/drawing/2014/main" id="{F209542E-E2FA-4823-AEC5-81525B0C8082}"/>
                    </a:ext>
                  </a:extLst>
                </p:cNvPr>
                <p:cNvSpPr>
                  <a:spLocks/>
                </p:cNvSpPr>
                <p:nvPr/>
              </p:nvSpPr>
              <p:spPr bwMode="auto">
                <a:xfrm>
                  <a:off x="3501" y="2610"/>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57" name="Freeform 29">
                  <a:extLst>
                    <a:ext uri="{FF2B5EF4-FFF2-40B4-BE49-F238E27FC236}">
                      <a16:creationId xmlns:a16="http://schemas.microsoft.com/office/drawing/2014/main" id="{9BF1982B-B445-4255-AEF7-2CB78B53B369}"/>
                    </a:ext>
                  </a:extLst>
                </p:cNvPr>
                <p:cNvSpPr>
                  <a:spLocks/>
                </p:cNvSpPr>
                <p:nvPr/>
              </p:nvSpPr>
              <p:spPr bwMode="auto">
                <a:xfrm>
                  <a:off x="3459" y="2610"/>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58" name="Freeform 30">
                  <a:extLst>
                    <a:ext uri="{FF2B5EF4-FFF2-40B4-BE49-F238E27FC236}">
                      <a16:creationId xmlns:a16="http://schemas.microsoft.com/office/drawing/2014/main" id="{FF154E51-45EC-4CEE-9A4E-7FE7C747D63F}"/>
                    </a:ext>
                  </a:extLst>
                </p:cNvPr>
                <p:cNvSpPr>
                  <a:spLocks/>
                </p:cNvSpPr>
                <p:nvPr/>
              </p:nvSpPr>
              <p:spPr bwMode="auto">
                <a:xfrm>
                  <a:off x="3417" y="261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59" name="Freeform 31">
                  <a:extLst>
                    <a:ext uri="{FF2B5EF4-FFF2-40B4-BE49-F238E27FC236}">
                      <a16:creationId xmlns:a16="http://schemas.microsoft.com/office/drawing/2014/main" id="{EA2FFAF0-1DE9-4399-981A-CF37A19C2187}"/>
                    </a:ext>
                  </a:extLst>
                </p:cNvPr>
                <p:cNvSpPr>
                  <a:spLocks/>
                </p:cNvSpPr>
                <p:nvPr/>
              </p:nvSpPr>
              <p:spPr bwMode="auto">
                <a:xfrm>
                  <a:off x="3375" y="2622"/>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60" name="Freeform 32">
                  <a:extLst>
                    <a:ext uri="{FF2B5EF4-FFF2-40B4-BE49-F238E27FC236}">
                      <a16:creationId xmlns:a16="http://schemas.microsoft.com/office/drawing/2014/main" id="{C4555C0B-8DD4-4B0D-87C1-2E7B79701D8D}"/>
                    </a:ext>
                  </a:extLst>
                </p:cNvPr>
                <p:cNvSpPr>
                  <a:spLocks/>
                </p:cNvSpPr>
                <p:nvPr/>
              </p:nvSpPr>
              <p:spPr bwMode="auto">
                <a:xfrm>
                  <a:off x="3333" y="2628"/>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24" y="6"/>
                      </a:moveTo>
                      <a:lnTo>
                        <a:pt x="30" y="0"/>
                      </a:lnTo>
                      <a:lnTo>
                        <a:pt x="24"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61" name="Freeform 33">
                  <a:extLst>
                    <a:ext uri="{FF2B5EF4-FFF2-40B4-BE49-F238E27FC236}">
                      <a16:creationId xmlns:a16="http://schemas.microsoft.com/office/drawing/2014/main" id="{F7BD1CE7-7228-44E3-B88E-D2FCCC77D646}"/>
                    </a:ext>
                  </a:extLst>
                </p:cNvPr>
                <p:cNvSpPr>
                  <a:spLocks/>
                </p:cNvSpPr>
                <p:nvPr/>
              </p:nvSpPr>
              <p:spPr bwMode="auto">
                <a:xfrm>
                  <a:off x="3291" y="2634"/>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62" name="Freeform 34">
                  <a:extLst>
                    <a:ext uri="{FF2B5EF4-FFF2-40B4-BE49-F238E27FC236}">
                      <a16:creationId xmlns:a16="http://schemas.microsoft.com/office/drawing/2014/main" id="{A115D804-8F1D-4ECC-ADBA-1A5BCBBAB233}"/>
                    </a:ext>
                  </a:extLst>
                </p:cNvPr>
                <p:cNvSpPr>
                  <a:spLocks/>
                </p:cNvSpPr>
                <p:nvPr/>
              </p:nvSpPr>
              <p:spPr bwMode="auto">
                <a:xfrm>
                  <a:off x="3249" y="2646"/>
                  <a:ext cx="30" cy="6"/>
                </a:xfrm>
                <a:custGeom>
                  <a:avLst/>
                  <a:gdLst>
                    <a:gd name="T0" fmla="*/ 30 w 30"/>
                    <a:gd name="T1" fmla="*/ 6 h 6"/>
                    <a:gd name="T2" fmla="*/ 30 w 30"/>
                    <a:gd name="T3" fmla="*/ 0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63" name="Freeform 35">
                  <a:extLst>
                    <a:ext uri="{FF2B5EF4-FFF2-40B4-BE49-F238E27FC236}">
                      <a16:creationId xmlns:a16="http://schemas.microsoft.com/office/drawing/2014/main" id="{0694BCB6-32BD-490F-BF20-EE0DE1900882}"/>
                    </a:ext>
                  </a:extLst>
                </p:cNvPr>
                <p:cNvSpPr>
                  <a:spLocks/>
                </p:cNvSpPr>
                <p:nvPr/>
              </p:nvSpPr>
              <p:spPr bwMode="auto">
                <a:xfrm>
                  <a:off x="3207" y="2652"/>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0"/>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64" name="Freeform 36">
                  <a:extLst>
                    <a:ext uri="{FF2B5EF4-FFF2-40B4-BE49-F238E27FC236}">
                      <a16:creationId xmlns:a16="http://schemas.microsoft.com/office/drawing/2014/main" id="{F0C05907-7BD1-4EBB-A40E-0CCB00082D33}"/>
                    </a:ext>
                  </a:extLst>
                </p:cNvPr>
                <p:cNvSpPr>
                  <a:spLocks/>
                </p:cNvSpPr>
                <p:nvPr/>
              </p:nvSpPr>
              <p:spPr bwMode="auto">
                <a:xfrm>
                  <a:off x="3165" y="2658"/>
                  <a:ext cx="30" cy="12"/>
                </a:xfrm>
                <a:custGeom>
                  <a:avLst/>
                  <a:gdLst>
                    <a:gd name="T0" fmla="*/ 30 w 30"/>
                    <a:gd name="T1" fmla="*/ 6 h 12"/>
                    <a:gd name="T2" fmla="*/ 30 w 30"/>
                    <a:gd name="T3" fmla="*/ 6 h 12"/>
                    <a:gd name="T4" fmla="*/ 30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3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6"/>
                      </a:moveTo>
                      <a:lnTo>
                        <a:pt x="30" y="6"/>
                      </a:lnTo>
                      <a:lnTo>
                        <a:pt x="30" y="0"/>
                      </a:lnTo>
                      <a:lnTo>
                        <a:pt x="12" y="6"/>
                      </a:lnTo>
                      <a:lnTo>
                        <a:pt x="6" y="6"/>
                      </a:lnTo>
                      <a:lnTo>
                        <a:pt x="0" y="12"/>
                      </a:lnTo>
                      <a:lnTo>
                        <a:pt x="6" y="12"/>
                      </a:lnTo>
                      <a:lnTo>
                        <a:pt x="12"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65" name="Freeform 37">
                  <a:extLst>
                    <a:ext uri="{FF2B5EF4-FFF2-40B4-BE49-F238E27FC236}">
                      <a16:creationId xmlns:a16="http://schemas.microsoft.com/office/drawing/2014/main" id="{673B1D99-6185-4A09-B237-3ECEAAD07FCC}"/>
                    </a:ext>
                  </a:extLst>
                </p:cNvPr>
                <p:cNvSpPr>
                  <a:spLocks/>
                </p:cNvSpPr>
                <p:nvPr/>
              </p:nvSpPr>
              <p:spPr bwMode="auto">
                <a:xfrm>
                  <a:off x="3129" y="2670"/>
                  <a:ext cx="30" cy="12"/>
                </a:xfrm>
                <a:custGeom>
                  <a:avLst/>
                  <a:gdLst>
                    <a:gd name="T0" fmla="*/ 24 w 30"/>
                    <a:gd name="T1" fmla="*/ 6 h 12"/>
                    <a:gd name="T2" fmla="*/ 30 w 30"/>
                    <a:gd name="T3" fmla="*/ 0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66" name="Freeform 38">
                  <a:extLst>
                    <a:ext uri="{FF2B5EF4-FFF2-40B4-BE49-F238E27FC236}">
                      <a16:creationId xmlns:a16="http://schemas.microsoft.com/office/drawing/2014/main" id="{13AC9741-7330-4B55-9391-ECCBCA869C53}"/>
                    </a:ext>
                  </a:extLst>
                </p:cNvPr>
                <p:cNvSpPr>
                  <a:spLocks/>
                </p:cNvSpPr>
                <p:nvPr/>
              </p:nvSpPr>
              <p:spPr bwMode="auto">
                <a:xfrm>
                  <a:off x="3087" y="2682"/>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0 w 30"/>
                    <a:gd name="T11" fmla="*/ 6 h 12"/>
                    <a:gd name="T12" fmla="*/ 0 w 30"/>
                    <a:gd name="T13" fmla="*/ 12 h 12"/>
                    <a:gd name="T14" fmla="*/ 6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0"/>
                      </a:lnTo>
                      <a:lnTo>
                        <a:pt x="24" y="0"/>
                      </a:lnTo>
                      <a:lnTo>
                        <a:pt x="6" y="6"/>
                      </a:lnTo>
                      <a:lnTo>
                        <a:pt x="0"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67" name="Freeform 39">
                  <a:extLst>
                    <a:ext uri="{FF2B5EF4-FFF2-40B4-BE49-F238E27FC236}">
                      <a16:creationId xmlns:a16="http://schemas.microsoft.com/office/drawing/2014/main" id="{C6343B2F-85DE-4B14-AA92-97AA4107BEE8}"/>
                    </a:ext>
                  </a:extLst>
                </p:cNvPr>
                <p:cNvSpPr>
                  <a:spLocks/>
                </p:cNvSpPr>
                <p:nvPr/>
              </p:nvSpPr>
              <p:spPr bwMode="auto">
                <a:xfrm>
                  <a:off x="3045" y="2694"/>
                  <a:ext cx="30" cy="12"/>
                </a:xfrm>
                <a:custGeom>
                  <a:avLst/>
                  <a:gdLst>
                    <a:gd name="T0" fmla="*/ 30 w 30"/>
                    <a:gd name="T1" fmla="*/ 6 h 12"/>
                    <a:gd name="T2" fmla="*/ 30 w 30"/>
                    <a:gd name="T3" fmla="*/ 0 h 12"/>
                    <a:gd name="T4" fmla="*/ 30 w 30"/>
                    <a:gd name="T5" fmla="*/ 0 h 12"/>
                    <a:gd name="T6" fmla="*/ 6 w 30"/>
                    <a:gd name="T7" fmla="*/ 6 h 12"/>
                    <a:gd name="T8" fmla="*/ 0 w 30"/>
                    <a:gd name="T9" fmla="*/ 12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0"/>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68" name="Freeform 40">
                  <a:extLst>
                    <a:ext uri="{FF2B5EF4-FFF2-40B4-BE49-F238E27FC236}">
                      <a16:creationId xmlns:a16="http://schemas.microsoft.com/office/drawing/2014/main" id="{1BEE812C-B0E6-421D-9CB5-B7131F5ED85F}"/>
                    </a:ext>
                  </a:extLst>
                </p:cNvPr>
                <p:cNvSpPr>
                  <a:spLocks/>
                </p:cNvSpPr>
                <p:nvPr/>
              </p:nvSpPr>
              <p:spPr bwMode="auto">
                <a:xfrm>
                  <a:off x="3009" y="2706"/>
                  <a:ext cx="24" cy="12"/>
                </a:xfrm>
                <a:custGeom>
                  <a:avLst/>
                  <a:gdLst>
                    <a:gd name="T0" fmla="*/ 24 w 24"/>
                    <a:gd name="T1" fmla="*/ 6 h 12"/>
                    <a:gd name="T2" fmla="*/ 24 w 24"/>
                    <a:gd name="T3" fmla="*/ 6 h 12"/>
                    <a:gd name="T4" fmla="*/ 24 w 24"/>
                    <a:gd name="T5" fmla="*/ 0 h 12"/>
                    <a:gd name="T6" fmla="*/ 6 w 24"/>
                    <a:gd name="T7" fmla="*/ 6 h 12"/>
                    <a:gd name="T8" fmla="*/ 0 w 24"/>
                    <a:gd name="T9" fmla="*/ 6 h 12"/>
                    <a:gd name="T10" fmla="*/ 0 w 24"/>
                    <a:gd name="T11" fmla="*/ 12 h 12"/>
                    <a:gd name="T12" fmla="*/ 0 w 24"/>
                    <a:gd name="T13" fmla="*/ 12 h 12"/>
                    <a:gd name="T14" fmla="*/ 6 w 24"/>
                    <a:gd name="T15" fmla="*/ 12 h 12"/>
                    <a:gd name="T16" fmla="*/ 24 w 24"/>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24" y="6"/>
                      </a:moveTo>
                      <a:lnTo>
                        <a:pt x="24" y="6"/>
                      </a:lnTo>
                      <a:lnTo>
                        <a:pt x="24" y="0"/>
                      </a:lnTo>
                      <a:lnTo>
                        <a:pt x="6" y="6"/>
                      </a:lnTo>
                      <a:lnTo>
                        <a:pt x="0" y="6"/>
                      </a:lnTo>
                      <a:lnTo>
                        <a:pt x="0" y="12"/>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69" name="Freeform 41">
                  <a:extLst>
                    <a:ext uri="{FF2B5EF4-FFF2-40B4-BE49-F238E27FC236}">
                      <a16:creationId xmlns:a16="http://schemas.microsoft.com/office/drawing/2014/main" id="{CE52261C-44B3-47CE-90C1-2690A2EC6CD7}"/>
                    </a:ext>
                  </a:extLst>
                </p:cNvPr>
                <p:cNvSpPr>
                  <a:spLocks/>
                </p:cNvSpPr>
                <p:nvPr/>
              </p:nvSpPr>
              <p:spPr bwMode="auto">
                <a:xfrm>
                  <a:off x="2967" y="2724"/>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70" name="Freeform 42">
                  <a:extLst>
                    <a:ext uri="{FF2B5EF4-FFF2-40B4-BE49-F238E27FC236}">
                      <a16:creationId xmlns:a16="http://schemas.microsoft.com/office/drawing/2014/main" id="{F2B83B7E-95D6-43E8-ACAC-A6B4E358CC01}"/>
                    </a:ext>
                  </a:extLst>
                </p:cNvPr>
                <p:cNvSpPr>
                  <a:spLocks/>
                </p:cNvSpPr>
                <p:nvPr/>
              </p:nvSpPr>
              <p:spPr bwMode="auto">
                <a:xfrm>
                  <a:off x="2931" y="2736"/>
                  <a:ext cx="24" cy="18"/>
                </a:xfrm>
                <a:custGeom>
                  <a:avLst/>
                  <a:gdLst>
                    <a:gd name="T0" fmla="*/ 24 w 24"/>
                    <a:gd name="T1" fmla="*/ 6 h 18"/>
                    <a:gd name="T2" fmla="*/ 24 w 24"/>
                    <a:gd name="T3" fmla="*/ 6 h 18"/>
                    <a:gd name="T4" fmla="*/ 24 w 24"/>
                    <a:gd name="T5" fmla="*/ 0 h 18"/>
                    <a:gd name="T6" fmla="*/ 12 w 24"/>
                    <a:gd name="T7" fmla="*/ 6 h 18"/>
                    <a:gd name="T8" fmla="*/ 0 w 24"/>
                    <a:gd name="T9" fmla="*/ 12 h 18"/>
                    <a:gd name="T10" fmla="*/ 0 w 24"/>
                    <a:gd name="T11" fmla="*/ 12 h 18"/>
                    <a:gd name="T12" fmla="*/ 0 w 24"/>
                    <a:gd name="T13" fmla="*/ 18 h 18"/>
                    <a:gd name="T14" fmla="*/ 12 w 24"/>
                    <a:gd name="T15" fmla="*/ 12 h 18"/>
                    <a:gd name="T16" fmla="*/ 24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6"/>
                      </a:moveTo>
                      <a:lnTo>
                        <a:pt x="24" y="6"/>
                      </a:lnTo>
                      <a:lnTo>
                        <a:pt x="24" y="0"/>
                      </a:lnTo>
                      <a:lnTo>
                        <a:pt x="12" y="6"/>
                      </a:lnTo>
                      <a:lnTo>
                        <a:pt x="0" y="12"/>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71" name="Freeform 43">
                  <a:extLst>
                    <a:ext uri="{FF2B5EF4-FFF2-40B4-BE49-F238E27FC236}">
                      <a16:creationId xmlns:a16="http://schemas.microsoft.com/office/drawing/2014/main" id="{50F2B4B9-A593-4F96-BF16-6EC1902FDFC1}"/>
                    </a:ext>
                  </a:extLst>
                </p:cNvPr>
                <p:cNvSpPr>
                  <a:spLocks/>
                </p:cNvSpPr>
                <p:nvPr/>
              </p:nvSpPr>
              <p:spPr bwMode="auto">
                <a:xfrm>
                  <a:off x="2895" y="2754"/>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6"/>
                      </a:lnTo>
                      <a:lnTo>
                        <a:pt x="24" y="0"/>
                      </a:lnTo>
                      <a:lnTo>
                        <a:pt x="0" y="12"/>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72" name="Freeform 44">
                  <a:extLst>
                    <a:ext uri="{FF2B5EF4-FFF2-40B4-BE49-F238E27FC236}">
                      <a16:creationId xmlns:a16="http://schemas.microsoft.com/office/drawing/2014/main" id="{854F72DC-E64B-416B-94A9-DE94D110B4BC}"/>
                    </a:ext>
                  </a:extLst>
                </p:cNvPr>
                <p:cNvSpPr>
                  <a:spLocks/>
                </p:cNvSpPr>
                <p:nvPr/>
              </p:nvSpPr>
              <p:spPr bwMode="auto">
                <a:xfrm>
                  <a:off x="2853" y="2772"/>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73" name="Freeform 45">
                  <a:extLst>
                    <a:ext uri="{FF2B5EF4-FFF2-40B4-BE49-F238E27FC236}">
                      <a16:creationId xmlns:a16="http://schemas.microsoft.com/office/drawing/2014/main" id="{6A2EF709-29AA-4C90-BB3A-85F778C8C823}"/>
                    </a:ext>
                  </a:extLst>
                </p:cNvPr>
                <p:cNvSpPr>
                  <a:spLocks/>
                </p:cNvSpPr>
                <p:nvPr/>
              </p:nvSpPr>
              <p:spPr bwMode="auto">
                <a:xfrm>
                  <a:off x="2823" y="2796"/>
                  <a:ext cx="24" cy="18"/>
                </a:xfrm>
                <a:custGeom>
                  <a:avLst/>
                  <a:gdLst>
                    <a:gd name="T0" fmla="*/ 18 w 24"/>
                    <a:gd name="T1" fmla="*/ 6 h 18"/>
                    <a:gd name="T2" fmla="*/ 24 w 24"/>
                    <a:gd name="T3" fmla="*/ 6 h 18"/>
                    <a:gd name="T4" fmla="*/ 18 w 24"/>
                    <a:gd name="T5" fmla="*/ 0 h 18"/>
                    <a:gd name="T6" fmla="*/ 6 w 24"/>
                    <a:gd name="T7" fmla="*/ 12 h 18"/>
                    <a:gd name="T8" fmla="*/ 0 w 24"/>
                    <a:gd name="T9" fmla="*/ 12 h 18"/>
                    <a:gd name="T10" fmla="*/ 0 w 24"/>
                    <a:gd name="T11" fmla="*/ 18 h 18"/>
                    <a:gd name="T12" fmla="*/ 0 w 24"/>
                    <a:gd name="T13" fmla="*/ 18 h 18"/>
                    <a:gd name="T14" fmla="*/ 6 w 24"/>
                    <a:gd name="T15" fmla="*/ 18 h 18"/>
                    <a:gd name="T16" fmla="*/ 18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18" y="6"/>
                      </a:moveTo>
                      <a:lnTo>
                        <a:pt x="24" y="6"/>
                      </a:lnTo>
                      <a:lnTo>
                        <a:pt x="18" y="0"/>
                      </a:lnTo>
                      <a:lnTo>
                        <a:pt x="6" y="12"/>
                      </a:lnTo>
                      <a:lnTo>
                        <a:pt x="0" y="12"/>
                      </a:lnTo>
                      <a:lnTo>
                        <a:pt x="0" y="18"/>
                      </a:lnTo>
                      <a:lnTo>
                        <a:pt x="0" y="18"/>
                      </a:lnTo>
                      <a:lnTo>
                        <a:pt x="6"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74" name="Freeform 46">
                  <a:extLst>
                    <a:ext uri="{FF2B5EF4-FFF2-40B4-BE49-F238E27FC236}">
                      <a16:creationId xmlns:a16="http://schemas.microsoft.com/office/drawing/2014/main" id="{C39F8B9C-6D15-4969-BB1E-BED2C34838F9}"/>
                    </a:ext>
                  </a:extLst>
                </p:cNvPr>
                <p:cNvSpPr>
                  <a:spLocks/>
                </p:cNvSpPr>
                <p:nvPr/>
              </p:nvSpPr>
              <p:spPr bwMode="auto">
                <a:xfrm>
                  <a:off x="2787" y="2820"/>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6"/>
                      </a:lnTo>
                      <a:lnTo>
                        <a:pt x="24" y="0"/>
                      </a:lnTo>
                      <a:lnTo>
                        <a:pt x="0" y="12"/>
                      </a:lnTo>
                      <a:lnTo>
                        <a:pt x="0" y="18"/>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75" name="Freeform 47">
                  <a:extLst>
                    <a:ext uri="{FF2B5EF4-FFF2-40B4-BE49-F238E27FC236}">
                      <a16:creationId xmlns:a16="http://schemas.microsoft.com/office/drawing/2014/main" id="{53B5B6D6-EC51-40D2-9A92-E10796F321A1}"/>
                    </a:ext>
                  </a:extLst>
                </p:cNvPr>
                <p:cNvSpPr>
                  <a:spLocks/>
                </p:cNvSpPr>
                <p:nvPr/>
              </p:nvSpPr>
              <p:spPr bwMode="auto">
                <a:xfrm>
                  <a:off x="2757" y="2844"/>
                  <a:ext cx="24" cy="24"/>
                </a:xfrm>
                <a:custGeom>
                  <a:avLst/>
                  <a:gdLst>
                    <a:gd name="T0" fmla="*/ 24 w 24"/>
                    <a:gd name="T1" fmla="*/ 6 h 24"/>
                    <a:gd name="T2" fmla="*/ 18 w 24"/>
                    <a:gd name="T3" fmla="*/ 0 h 24"/>
                    <a:gd name="T4" fmla="*/ 18 w 24"/>
                    <a:gd name="T5" fmla="*/ 6 h 24"/>
                    <a:gd name="T6" fmla="*/ 0 w 24"/>
                    <a:gd name="T7" fmla="*/ 24 h 24"/>
                    <a:gd name="T8" fmla="*/ 0 w 24"/>
                    <a:gd name="T9" fmla="*/ 24 h 24"/>
                    <a:gd name="T10" fmla="*/ 6 w 24"/>
                    <a:gd name="T11" fmla="*/ 24 h 24"/>
                    <a:gd name="T12" fmla="*/ 24 w 24"/>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6"/>
                      </a:moveTo>
                      <a:lnTo>
                        <a:pt x="18" y="0"/>
                      </a:lnTo>
                      <a:lnTo>
                        <a:pt x="18" y="6"/>
                      </a:lnTo>
                      <a:lnTo>
                        <a:pt x="0" y="24"/>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76" name="Freeform 48">
                  <a:extLst>
                    <a:ext uri="{FF2B5EF4-FFF2-40B4-BE49-F238E27FC236}">
                      <a16:creationId xmlns:a16="http://schemas.microsoft.com/office/drawing/2014/main" id="{8B342E25-3933-4C7A-B155-71BD42466773}"/>
                    </a:ext>
                  </a:extLst>
                </p:cNvPr>
                <p:cNvSpPr>
                  <a:spLocks/>
                </p:cNvSpPr>
                <p:nvPr/>
              </p:nvSpPr>
              <p:spPr bwMode="auto">
                <a:xfrm>
                  <a:off x="2727" y="2874"/>
                  <a:ext cx="24" cy="30"/>
                </a:xfrm>
                <a:custGeom>
                  <a:avLst/>
                  <a:gdLst>
                    <a:gd name="T0" fmla="*/ 24 w 24"/>
                    <a:gd name="T1" fmla="*/ 6 h 30"/>
                    <a:gd name="T2" fmla="*/ 18 w 24"/>
                    <a:gd name="T3" fmla="*/ 0 h 30"/>
                    <a:gd name="T4" fmla="*/ 18 w 24"/>
                    <a:gd name="T5" fmla="*/ 6 h 30"/>
                    <a:gd name="T6" fmla="*/ 18 w 24"/>
                    <a:gd name="T7" fmla="*/ 6 h 30"/>
                    <a:gd name="T8" fmla="*/ 0 w 24"/>
                    <a:gd name="T9" fmla="*/ 24 h 30"/>
                    <a:gd name="T10" fmla="*/ 6 w 24"/>
                    <a:gd name="T11" fmla="*/ 30 h 30"/>
                    <a:gd name="T12" fmla="*/ 6 w 24"/>
                    <a:gd name="T13" fmla="*/ 24 h 30"/>
                    <a:gd name="T14" fmla="*/ 24 w 24"/>
                    <a:gd name="T15" fmla="*/ 6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0">
                      <a:moveTo>
                        <a:pt x="24" y="6"/>
                      </a:moveTo>
                      <a:lnTo>
                        <a:pt x="18" y="0"/>
                      </a:lnTo>
                      <a:lnTo>
                        <a:pt x="18" y="6"/>
                      </a:lnTo>
                      <a:lnTo>
                        <a:pt x="18" y="6"/>
                      </a:lnTo>
                      <a:lnTo>
                        <a:pt x="0" y="24"/>
                      </a:lnTo>
                      <a:lnTo>
                        <a:pt x="6"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77" name="Freeform 49">
                  <a:extLst>
                    <a:ext uri="{FF2B5EF4-FFF2-40B4-BE49-F238E27FC236}">
                      <a16:creationId xmlns:a16="http://schemas.microsoft.com/office/drawing/2014/main" id="{6461B410-CBCA-402F-B34B-290A93143E56}"/>
                    </a:ext>
                  </a:extLst>
                </p:cNvPr>
                <p:cNvSpPr>
                  <a:spLocks/>
                </p:cNvSpPr>
                <p:nvPr/>
              </p:nvSpPr>
              <p:spPr bwMode="auto">
                <a:xfrm>
                  <a:off x="2709" y="2910"/>
                  <a:ext cx="18" cy="30"/>
                </a:xfrm>
                <a:custGeom>
                  <a:avLst/>
                  <a:gdLst>
                    <a:gd name="T0" fmla="*/ 18 w 18"/>
                    <a:gd name="T1" fmla="*/ 6 h 30"/>
                    <a:gd name="T2" fmla="*/ 12 w 18"/>
                    <a:gd name="T3" fmla="*/ 0 h 30"/>
                    <a:gd name="T4" fmla="*/ 12 w 18"/>
                    <a:gd name="T5" fmla="*/ 6 h 30"/>
                    <a:gd name="T6" fmla="*/ 6 w 18"/>
                    <a:gd name="T7" fmla="*/ 12 h 30"/>
                    <a:gd name="T8" fmla="*/ 0 w 18"/>
                    <a:gd name="T9" fmla="*/ 24 h 30"/>
                    <a:gd name="T10" fmla="*/ 6 w 18"/>
                    <a:gd name="T11" fmla="*/ 30 h 30"/>
                    <a:gd name="T12" fmla="*/ 6 w 18"/>
                    <a:gd name="T13" fmla="*/ 24 h 30"/>
                    <a:gd name="T14" fmla="*/ 12 w 18"/>
                    <a:gd name="T15" fmla="*/ 12 h 30"/>
                    <a:gd name="T16" fmla="*/ 18 w 18"/>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18" y="6"/>
                      </a:moveTo>
                      <a:lnTo>
                        <a:pt x="12" y="0"/>
                      </a:lnTo>
                      <a:lnTo>
                        <a:pt x="12" y="6"/>
                      </a:lnTo>
                      <a:lnTo>
                        <a:pt x="6" y="12"/>
                      </a:lnTo>
                      <a:lnTo>
                        <a:pt x="0" y="24"/>
                      </a:lnTo>
                      <a:lnTo>
                        <a:pt x="6" y="30"/>
                      </a:lnTo>
                      <a:lnTo>
                        <a:pt x="6" y="24"/>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78" name="Freeform 50">
                  <a:extLst>
                    <a:ext uri="{FF2B5EF4-FFF2-40B4-BE49-F238E27FC236}">
                      <a16:creationId xmlns:a16="http://schemas.microsoft.com/office/drawing/2014/main" id="{21978387-13C7-4393-ABBD-7CE0B2AC9DE2}"/>
                    </a:ext>
                  </a:extLst>
                </p:cNvPr>
                <p:cNvSpPr>
                  <a:spLocks/>
                </p:cNvSpPr>
                <p:nvPr/>
              </p:nvSpPr>
              <p:spPr bwMode="auto">
                <a:xfrm>
                  <a:off x="2697" y="2946"/>
                  <a:ext cx="12" cy="30"/>
                </a:xfrm>
                <a:custGeom>
                  <a:avLst/>
                  <a:gdLst>
                    <a:gd name="T0" fmla="*/ 12 w 12"/>
                    <a:gd name="T1" fmla="*/ 6 h 30"/>
                    <a:gd name="T2" fmla="*/ 6 w 12"/>
                    <a:gd name="T3" fmla="*/ 0 h 30"/>
                    <a:gd name="T4" fmla="*/ 6 w 12"/>
                    <a:gd name="T5" fmla="*/ 6 h 30"/>
                    <a:gd name="T6" fmla="*/ 0 w 12"/>
                    <a:gd name="T7" fmla="*/ 12 h 30"/>
                    <a:gd name="T8" fmla="*/ 0 w 12"/>
                    <a:gd name="T9" fmla="*/ 30 h 30"/>
                    <a:gd name="T10" fmla="*/ 6 w 12"/>
                    <a:gd name="T11" fmla="*/ 30 h 30"/>
                    <a:gd name="T12" fmla="*/ 6 w 12"/>
                    <a:gd name="T13" fmla="*/ 30 h 30"/>
                    <a:gd name="T14" fmla="*/ 6 w 12"/>
                    <a:gd name="T15" fmla="*/ 12 h 30"/>
                    <a:gd name="T16" fmla="*/ 12 w 12"/>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12" y="6"/>
                      </a:moveTo>
                      <a:lnTo>
                        <a:pt x="6" y="0"/>
                      </a:lnTo>
                      <a:lnTo>
                        <a:pt x="6" y="6"/>
                      </a:lnTo>
                      <a:lnTo>
                        <a:pt x="0" y="12"/>
                      </a:lnTo>
                      <a:lnTo>
                        <a:pt x="0" y="30"/>
                      </a:lnTo>
                      <a:lnTo>
                        <a:pt x="6" y="30"/>
                      </a:lnTo>
                      <a:lnTo>
                        <a:pt x="6" y="30"/>
                      </a:lnTo>
                      <a:lnTo>
                        <a:pt x="6" y="12"/>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79" name="Freeform 51">
                  <a:extLst>
                    <a:ext uri="{FF2B5EF4-FFF2-40B4-BE49-F238E27FC236}">
                      <a16:creationId xmlns:a16="http://schemas.microsoft.com/office/drawing/2014/main" id="{EDF91CF6-9289-45C9-9976-A954D972103E}"/>
                    </a:ext>
                  </a:extLst>
                </p:cNvPr>
                <p:cNvSpPr>
                  <a:spLocks/>
                </p:cNvSpPr>
                <p:nvPr/>
              </p:nvSpPr>
              <p:spPr bwMode="auto">
                <a:xfrm>
                  <a:off x="2697" y="2988"/>
                  <a:ext cx="6" cy="30"/>
                </a:xfrm>
                <a:custGeom>
                  <a:avLst/>
                  <a:gdLst>
                    <a:gd name="T0" fmla="*/ 6 w 6"/>
                    <a:gd name="T1" fmla="*/ 6 h 30"/>
                    <a:gd name="T2" fmla="*/ 0 w 6"/>
                    <a:gd name="T3" fmla="*/ 0 h 30"/>
                    <a:gd name="T4" fmla="*/ 0 w 6"/>
                    <a:gd name="T5" fmla="*/ 6 h 30"/>
                    <a:gd name="T6" fmla="*/ 0 w 6"/>
                    <a:gd name="T7" fmla="*/ 12 h 30"/>
                    <a:gd name="T8" fmla="*/ 0 w 6"/>
                    <a:gd name="T9" fmla="*/ 30 h 30"/>
                    <a:gd name="T10" fmla="*/ 0 w 6"/>
                    <a:gd name="T11" fmla="*/ 30 h 30"/>
                    <a:gd name="T12" fmla="*/ 6 w 6"/>
                    <a:gd name="T13" fmla="*/ 30 h 30"/>
                    <a:gd name="T14" fmla="*/ 6 w 6"/>
                    <a:gd name="T15" fmla="*/ 12 h 30"/>
                    <a:gd name="T16" fmla="*/ 6 w 6"/>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6"/>
                      </a:moveTo>
                      <a:lnTo>
                        <a:pt x="0" y="0"/>
                      </a:lnTo>
                      <a:lnTo>
                        <a:pt x="0" y="6"/>
                      </a:lnTo>
                      <a:lnTo>
                        <a:pt x="0" y="12"/>
                      </a:lnTo>
                      <a:lnTo>
                        <a:pt x="0" y="30"/>
                      </a:lnTo>
                      <a:lnTo>
                        <a:pt x="0" y="30"/>
                      </a:lnTo>
                      <a:lnTo>
                        <a:pt x="6" y="30"/>
                      </a:lnTo>
                      <a:lnTo>
                        <a:pt x="6" y="12"/>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80" name="Freeform 52">
                  <a:extLst>
                    <a:ext uri="{FF2B5EF4-FFF2-40B4-BE49-F238E27FC236}">
                      <a16:creationId xmlns:a16="http://schemas.microsoft.com/office/drawing/2014/main" id="{DBCBD23B-C77D-4C46-8765-E578AD1104F2}"/>
                    </a:ext>
                  </a:extLst>
                </p:cNvPr>
                <p:cNvSpPr>
                  <a:spLocks/>
                </p:cNvSpPr>
                <p:nvPr/>
              </p:nvSpPr>
              <p:spPr bwMode="auto">
                <a:xfrm>
                  <a:off x="2697" y="3030"/>
                  <a:ext cx="12" cy="30"/>
                </a:xfrm>
                <a:custGeom>
                  <a:avLst/>
                  <a:gdLst>
                    <a:gd name="T0" fmla="*/ 6 w 12"/>
                    <a:gd name="T1" fmla="*/ 6 h 30"/>
                    <a:gd name="T2" fmla="*/ 6 w 12"/>
                    <a:gd name="T3" fmla="*/ 0 h 30"/>
                    <a:gd name="T4" fmla="*/ 0 w 12"/>
                    <a:gd name="T5" fmla="*/ 6 h 30"/>
                    <a:gd name="T6" fmla="*/ 0 w 12"/>
                    <a:gd name="T7" fmla="*/ 12 h 30"/>
                    <a:gd name="T8" fmla="*/ 6 w 12"/>
                    <a:gd name="T9" fmla="*/ 30 h 30"/>
                    <a:gd name="T10" fmla="*/ 12 w 12"/>
                    <a:gd name="T11" fmla="*/ 30 h 30"/>
                    <a:gd name="T12" fmla="*/ 12 w 12"/>
                    <a:gd name="T13" fmla="*/ 30 h 30"/>
                    <a:gd name="T14" fmla="*/ 6 w 12"/>
                    <a:gd name="T15" fmla="*/ 12 h 30"/>
                    <a:gd name="T16" fmla="*/ 6 w 12"/>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6"/>
                      </a:moveTo>
                      <a:lnTo>
                        <a:pt x="6" y="0"/>
                      </a:lnTo>
                      <a:lnTo>
                        <a:pt x="0" y="6"/>
                      </a:lnTo>
                      <a:lnTo>
                        <a:pt x="0" y="12"/>
                      </a:lnTo>
                      <a:lnTo>
                        <a:pt x="6" y="30"/>
                      </a:lnTo>
                      <a:lnTo>
                        <a:pt x="12" y="30"/>
                      </a:lnTo>
                      <a:lnTo>
                        <a:pt x="12" y="30"/>
                      </a:lnTo>
                      <a:lnTo>
                        <a:pt x="6" y="12"/>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81" name="Freeform 53">
                  <a:extLst>
                    <a:ext uri="{FF2B5EF4-FFF2-40B4-BE49-F238E27FC236}">
                      <a16:creationId xmlns:a16="http://schemas.microsoft.com/office/drawing/2014/main" id="{23109EC2-AAA6-463B-8163-83FE66A1BC6F}"/>
                    </a:ext>
                  </a:extLst>
                </p:cNvPr>
                <p:cNvSpPr>
                  <a:spLocks/>
                </p:cNvSpPr>
                <p:nvPr/>
              </p:nvSpPr>
              <p:spPr bwMode="auto">
                <a:xfrm>
                  <a:off x="2715" y="3072"/>
                  <a:ext cx="18" cy="24"/>
                </a:xfrm>
                <a:custGeom>
                  <a:avLst/>
                  <a:gdLst>
                    <a:gd name="T0" fmla="*/ 6 w 18"/>
                    <a:gd name="T1" fmla="*/ 0 h 24"/>
                    <a:gd name="T2" fmla="*/ 0 w 18"/>
                    <a:gd name="T3" fmla="*/ 0 h 24"/>
                    <a:gd name="T4" fmla="*/ 0 w 18"/>
                    <a:gd name="T5" fmla="*/ 0 h 24"/>
                    <a:gd name="T6" fmla="*/ 0 w 18"/>
                    <a:gd name="T7" fmla="*/ 12 h 24"/>
                    <a:gd name="T8" fmla="*/ 12 w 18"/>
                    <a:gd name="T9" fmla="*/ 24 h 24"/>
                    <a:gd name="T10" fmla="*/ 12 w 18"/>
                    <a:gd name="T11" fmla="*/ 24 h 24"/>
                    <a:gd name="T12" fmla="*/ 18 w 18"/>
                    <a:gd name="T13" fmla="*/ 24 h 24"/>
                    <a:gd name="T14" fmla="*/ 6 w 18"/>
                    <a:gd name="T15" fmla="*/ 12 h 24"/>
                    <a:gd name="T16" fmla="*/ 6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6" y="0"/>
                      </a:moveTo>
                      <a:lnTo>
                        <a:pt x="0" y="0"/>
                      </a:lnTo>
                      <a:lnTo>
                        <a:pt x="0" y="0"/>
                      </a:lnTo>
                      <a:lnTo>
                        <a:pt x="0" y="12"/>
                      </a:lnTo>
                      <a:lnTo>
                        <a:pt x="12" y="24"/>
                      </a:lnTo>
                      <a:lnTo>
                        <a:pt x="12" y="24"/>
                      </a:lnTo>
                      <a:lnTo>
                        <a:pt x="18"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82" name="Freeform 54">
                  <a:extLst>
                    <a:ext uri="{FF2B5EF4-FFF2-40B4-BE49-F238E27FC236}">
                      <a16:creationId xmlns:a16="http://schemas.microsoft.com/office/drawing/2014/main" id="{C6339603-E9E5-4A52-932D-864B0FFAA582}"/>
                    </a:ext>
                  </a:extLst>
                </p:cNvPr>
                <p:cNvSpPr>
                  <a:spLocks/>
                </p:cNvSpPr>
                <p:nvPr/>
              </p:nvSpPr>
              <p:spPr bwMode="auto">
                <a:xfrm>
                  <a:off x="2733" y="3108"/>
                  <a:ext cx="24" cy="24"/>
                </a:xfrm>
                <a:custGeom>
                  <a:avLst/>
                  <a:gdLst>
                    <a:gd name="T0" fmla="*/ 6 w 24"/>
                    <a:gd name="T1" fmla="*/ 0 h 24"/>
                    <a:gd name="T2" fmla="*/ 6 w 24"/>
                    <a:gd name="T3" fmla="*/ 0 h 24"/>
                    <a:gd name="T4" fmla="*/ 0 w 24"/>
                    <a:gd name="T5" fmla="*/ 0 h 24"/>
                    <a:gd name="T6" fmla="*/ 12 w 24"/>
                    <a:gd name="T7" fmla="*/ 12 h 24"/>
                    <a:gd name="T8" fmla="*/ 18 w 24"/>
                    <a:gd name="T9" fmla="*/ 18 h 24"/>
                    <a:gd name="T10" fmla="*/ 18 w 24"/>
                    <a:gd name="T11" fmla="*/ 24 h 24"/>
                    <a:gd name="T12" fmla="*/ 24 w 24"/>
                    <a:gd name="T13" fmla="*/ 18 h 24"/>
                    <a:gd name="T14" fmla="*/ 18 w 24"/>
                    <a:gd name="T15" fmla="*/ 12 h 24"/>
                    <a:gd name="T16" fmla="*/ 6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6" y="0"/>
                      </a:moveTo>
                      <a:lnTo>
                        <a:pt x="6" y="0"/>
                      </a:lnTo>
                      <a:lnTo>
                        <a:pt x="0" y="0"/>
                      </a:lnTo>
                      <a:lnTo>
                        <a:pt x="12" y="12"/>
                      </a:lnTo>
                      <a:lnTo>
                        <a:pt x="18" y="18"/>
                      </a:lnTo>
                      <a:lnTo>
                        <a:pt x="18" y="24"/>
                      </a:lnTo>
                      <a:lnTo>
                        <a:pt x="24" y="18"/>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83" name="Freeform 55">
                  <a:extLst>
                    <a:ext uri="{FF2B5EF4-FFF2-40B4-BE49-F238E27FC236}">
                      <a16:creationId xmlns:a16="http://schemas.microsoft.com/office/drawing/2014/main" id="{12DE288C-B063-45F6-B889-4D6E77AAEAF4}"/>
                    </a:ext>
                  </a:extLst>
                </p:cNvPr>
                <p:cNvSpPr>
                  <a:spLocks/>
                </p:cNvSpPr>
                <p:nvPr/>
              </p:nvSpPr>
              <p:spPr bwMode="auto">
                <a:xfrm>
                  <a:off x="2763" y="3138"/>
                  <a:ext cx="24" cy="24"/>
                </a:xfrm>
                <a:custGeom>
                  <a:avLst/>
                  <a:gdLst>
                    <a:gd name="T0" fmla="*/ 6 w 24"/>
                    <a:gd name="T1" fmla="*/ 6 h 24"/>
                    <a:gd name="T2" fmla="*/ 0 w 24"/>
                    <a:gd name="T3" fmla="*/ 0 h 24"/>
                    <a:gd name="T4" fmla="*/ 0 w 24"/>
                    <a:gd name="T5" fmla="*/ 6 h 24"/>
                    <a:gd name="T6" fmla="*/ 18 w 24"/>
                    <a:gd name="T7" fmla="*/ 24 h 24"/>
                    <a:gd name="T8" fmla="*/ 18 w 24"/>
                    <a:gd name="T9" fmla="*/ 24 h 24"/>
                    <a:gd name="T10" fmla="*/ 24 w 24"/>
                    <a:gd name="T11" fmla="*/ 24 h 24"/>
                    <a:gd name="T12" fmla="*/ 6 w 24"/>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6" y="6"/>
                      </a:moveTo>
                      <a:lnTo>
                        <a:pt x="0" y="0"/>
                      </a:lnTo>
                      <a:lnTo>
                        <a:pt x="0" y="6"/>
                      </a:lnTo>
                      <a:lnTo>
                        <a:pt x="18" y="24"/>
                      </a:lnTo>
                      <a:lnTo>
                        <a:pt x="18" y="24"/>
                      </a:lnTo>
                      <a:lnTo>
                        <a:pt x="24"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84" name="Freeform 56">
                  <a:extLst>
                    <a:ext uri="{FF2B5EF4-FFF2-40B4-BE49-F238E27FC236}">
                      <a16:creationId xmlns:a16="http://schemas.microsoft.com/office/drawing/2014/main" id="{5297A0EF-6E23-4E37-942F-C156AE88C3C4}"/>
                    </a:ext>
                  </a:extLst>
                </p:cNvPr>
                <p:cNvSpPr>
                  <a:spLocks/>
                </p:cNvSpPr>
                <p:nvPr/>
              </p:nvSpPr>
              <p:spPr bwMode="auto">
                <a:xfrm>
                  <a:off x="2793" y="3168"/>
                  <a:ext cx="24" cy="18"/>
                </a:xfrm>
                <a:custGeom>
                  <a:avLst/>
                  <a:gdLst>
                    <a:gd name="T0" fmla="*/ 0 w 24"/>
                    <a:gd name="T1" fmla="*/ 0 h 18"/>
                    <a:gd name="T2" fmla="*/ 0 w 24"/>
                    <a:gd name="T3" fmla="*/ 0 h 18"/>
                    <a:gd name="T4" fmla="*/ 0 w 24"/>
                    <a:gd name="T5" fmla="*/ 6 h 18"/>
                    <a:gd name="T6" fmla="*/ 24 w 24"/>
                    <a:gd name="T7" fmla="*/ 18 h 18"/>
                    <a:gd name="T8" fmla="*/ 24 w 24"/>
                    <a:gd name="T9" fmla="*/ 18 h 18"/>
                    <a:gd name="T10" fmla="*/ 24 w 24"/>
                    <a:gd name="T11" fmla="*/ 12 h 18"/>
                    <a:gd name="T12" fmla="*/ 0 w 2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0"/>
                      </a:moveTo>
                      <a:lnTo>
                        <a:pt x="0" y="0"/>
                      </a:lnTo>
                      <a:lnTo>
                        <a:pt x="0" y="6"/>
                      </a:lnTo>
                      <a:lnTo>
                        <a:pt x="24" y="18"/>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85" name="Freeform 57">
                  <a:extLst>
                    <a:ext uri="{FF2B5EF4-FFF2-40B4-BE49-F238E27FC236}">
                      <a16:creationId xmlns:a16="http://schemas.microsoft.com/office/drawing/2014/main" id="{BAA36BCE-410D-4795-9EB5-BE4D0F53F0D3}"/>
                    </a:ext>
                  </a:extLst>
                </p:cNvPr>
                <p:cNvSpPr>
                  <a:spLocks/>
                </p:cNvSpPr>
                <p:nvPr/>
              </p:nvSpPr>
              <p:spPr bwMode="auto">
                <a:xfrm>
                  <a:off x="2823" y="3192"/>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86" name="Freeform 58">
                  <a:extLst>
                    <a:ext uri="{FF2B5EF4-FFF2-40B4-BE49-F238E27FC236}">
                      <a16:creationId xmlns:a16="http://schemas.microsoft.com/office/drawing/2014/main" id="{0CB3A03D-7630-40F0-8FF9-5F4A5CE1897E}"/>
                    </a:ext>
                  </a:extLst>
                </p:cNvPr>
                <p:cNvSpPr>
                  <a:spLocks/>
                </p:cNvSpPr>
                <p:nvPr/>
              </p:nvSpPr>
              <p:spPr bwMode="auto">
                <a:xfrm>
                  <a:off x="2859" y="3216"/>
                  <a:ext cx="30" cy="18"/>
                </a:xfrm>
                <a:custGeom>
                  <a:avLst/>
                  <a:gdLst>
                    <a:gd name="T0" fmla="*/ 6 w 30"/>
                    <a:gd name="T1" fmla="*/ 0 h 18"/>
                    <a:gd name="T2" fmla="*/ 0 w 30"/>
                    <a:gd name="T3" fmla="*/ 0 h 18"/>
                    <a:gd name="T4" fmla="*/ 6 w 30"/>
                    <a:gd name="T5" fmla="*/ 6 h 18"/>
                    <a:gd name="T6" fmla="*/ 24 w 30"/>
                    <a:gd name="T7" fmla="*/ 18 h 18"/>
                    <a:gd name="T8" fmla="*/ 24 w 30"/>
                    <a:gd name="T9" fmla="*/ 18 h 18"/>
                    <a:gd name="T10" fmla="*/ 30 w 30"/>
                    <a:gd name="T11" fmla="*/ 12 h 18"/>
                    <a:gd name="T12" fmla="*/ 24 w 30"/>
                    <a:gd name="T13" fmla="*/ 12 h 18"/>
                    <a:gd name="T14" fmla="*/ 24 w 30"/>
                    <a:gd name="T15" fmla="*/ 12 h 18"/>
                    <a:gd name="T16" fmla="*/ 6 w 3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0"/>
                      </a:moveTo>
                      <a:lnTo>
                        <a:pt x="0" y="0"/>
                      </a:lnTo>
                      <a:lnTo>
                        <a:pt x="6" y="6"/>
                      </a:lnTo>
                      <a:lnTo>
                        <a:pt x="24" y="18"/>
                      </a:lnTo>
                      <a:lnTo>
                        <a:pt x="24" y="18"/>
                      </a:lnTo>
                      <a:lnTo>
                        <a:pt x="30" y="12"/>
                      </a:lnTo>
                      <a:lnTo>
                        <a:pt x="24"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87" name="Freeform 59">
                  <a:extLst>
                    <a:ext uri="{FF2B5EF4-FFF2-40B4-BE49-F238E27FC236}">
                      <a16:creationId xmlns:a16="http://schemas.microsoft.com/office/drawing/2014/main" id="{D7D14157-0482-4048-834E-96378CFF5448}"/>
                    </a:ext>
                  </a:extLst>
                </p:cNvPr>
                <p:cNvSpPr>
                  <a:spLocks/>
                </p:cNvSpPr>
                <p:nvPr/>
              </p:nvSpPr>
              <p:spPr bwMode="auto">
                <a:xfrm>
                  <a:off x="2895" y="3234"/>
                  <a:ext cx="30" cy="18"/>
                </a:xfrm>
                <a:custGeom>
                  <a:avLst/>
                  <a:gdLst>
                    <a:gd name="T0" fmla="*/ 6 w 30"/>
                    <a:gd name="T1" fmla="*/ 0 h 18"/>
                    <a:gd name="T2" fmla="*/ 0 w 30"/>
                    <a:gd name="T3" fmla="*/ 6 h 18"/>
                    <a:gd name="T4" fmla="*/ 6 w 30"/>
                    <a:gd name="T5" fmla="*/ 6 h 18"/>
                    <a:gd name="T6" fmla="*/ 30 w 30"/>
                    <a:gd name="T7" fmla="*/ 18 h 18"/>
                    <a:gd name="T8" fmla="*/ 30 w 30"/>
                    <a:gd name="T9" fmla="*/ 18 h 18"/>
                    <a:gd name="T10" fmla="*/ 30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30" y="18"/>
                      </a:lnTo>
                      <a:lnTo>
                        <a:pt x="30" y="18"/>
                      </a:lnTo>
                      <a:lnTo>
                        <a:pt x="30"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88" name="Freeform 60">
                  <a:extLst>
                    <a:ext uri="{FF2B5EF4-FFF2-40B4-BE49-F238E27FC236}">
                      <a16:creationId xmlns:a16="http://schemas.microsoft.com/office/drawing/2014/main" id="{8B0041AD-081E-4C71-88B4-4DEE3E2FE917}"/>
                    </a:ext>
                  </a:extLst>
                </p:cNvPr>
                <p:cNvSpPr>
                  <a:spLocks/>
                </p:cNvSpPr>
                <p:nvPr/>
              </p:nvSpPr>
              <p:spPr bwMode="auto">
                <a:xfrm>
                  <a:off x="2937" y="3252"/>
                  <a:ext cx="24" cy="18"/>
                </a:xfrm>
                <a:custGeom>
                  <a:avLst/>
                  <a:gdLst>
                    <a:gd name="T0" fmla="*/ 0 w 24"/>
                    <a:gd name="T1" fmla="*/ 0 h 18"/>
                    <a:gd name="T2" fmla="*/ 0 w 24"/>
                    <a:gd name="T3" fmla="*/ 6 h 18"/>
                    <a:gd name="T4" fmla="*/ 0 w 24"/>
                    <a:gd name="T5" fmla="*/ 6 h 18"/>
                    <a:gd name="T6" fmla="*/ 6 w 24"/>
                    <a:gd name="T7" fmla="*/ 12 h 18"/>
                    <a:gd name="T8" fmla="*/ 24 w 24"/>
                    <a:gd name="T9" fmla="*/ 18 h 18"/>
                    <a:gd name="T10" fmla="*/ 24 w 24"/>
                    <a:gd name="T11" fmla="*/ 18 h 18"/>
                    <a:gd name="T12" fmla="*/ 24 w 24"/>
                    <a:gd name="T13" fmla="*/ 12 h 18"/>
                    <a:gd name="T14" fmla="*/ 6 w 24"/>
                    <a:gd name="T15" fmla="*/ 6 h 18"/>
                    <a:gd name="T16" fmla="*/ 0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0"/>
                      </a:moveTo>
                      <a:lnTo>
                        <a:pt x="0" y="6"/>
                      </a:lnTo>
                      <a:lnTo>
                        <a:pt x="0" y="6"/>
                      </a:lnTo>
                      <a:lnTo>
                        <a:pt x="6" y="12"/>
                      </a:lnTo>
                      <a:lnTo>
                        <a:pt x="24" y="18"/>
                      </a:lnTo>
                      <a:lnTo>
                        <a:pt x="24" y="18"/>
                      </a:lnTo>
                      <a:lnTo>
                        <a:pt x="24" y="12"/>
                      </a:lnTo>
                      <a:lnTo>
                        <a:pt x="6"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89" name="Freeform 61">
                  <a:extLst>
                    <a:ext uri="{FF2B5EF4-FFF2-40B4-BE49-F238E27FC236}">
                      <a16:creationId xmlns:a16="http://schemas.microsoft.com/office/drawing/2014/main" id="{BBE32F7D-3426-4344-9BB1-3F29A2F02603}"/>
                    </a:ext>
                  </a:extLst>
                </p:cNvPr>
                <p:cNvSpPr>
                  <a:spLocks/>
                </p:cNvSpPr>
                <p:nvPr/>
              </p:nvSpPr>
              <p:spPr bwMode="auto">
                <a:xfrm>
                  <a:off x="2973" y="3270"/>
                  <a:ext cx="30" cy="18"/>
                </a:xfrm>
                <a:custGeom>
                  <a:avLst/>
                  <a:gdLst>
                    <a:gd name="T0" fmla="*/ 6 w 30"/>
                    <a:gd name="T1" fmla="*/ 0 h 18"/>
                    <a:gd name="T2" fmla="*/ 0 w 30"/>
                    <a:gd name="T3" fmla="*/ 6 h 18"/>
                    <a:gd name="T4" fmla="*/ 6 w 30"/>
                    <a:gd name="T5" fmla="*/ 6 h 18"/>
                    <a:gd name="T6" fmla="*/ 24 w 30"/>
                    <a:gd name="T7" fmla="*/ 18 h 18"/>
                    <a:gd name="T8" fmla="*/ 30 w 30"/>
                    <a:gd name="T9" fmla="*/ 12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90" name="Freeform 62">
                  <a:extLst>
                    <a:ext uri="{FF2B5EF4-FFF2-40B4-BE49-F238E27FC236}">
                      <a16:creationId xmlns:a16="http://schemas.microsoft.com/office/drawing/2014/main" id="{AE83B5E1-6F83-4671-B558-D3E4AD9E7CE5}"/>
                    </a:ext>
                  </a:extLst>
                </p:cNvPr>
                <p:cNvSpPr>
                  <a:spLocks/>
                </p:cNvSpPr>
                <p:nvPr/>
              </p:nvSpPr>
              <p:spPr bwMode="auto">
                <a:xfrm>
                  <a:off x="3015" y="3288"/>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0"/>
                      </a:lnTo>
                      <a:lnTo>
                        <a:pt x="0" y="6"/>
                      </a:lnTo>
                      <a:lnTo>
                        <a:pt x="24" y="12"/>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91" name="Freeform 63">
                  <a:extLst>
                    <a:ext uri="{FF2B5EF4-FFF2-40B4-BE49-F238E27FC236}">
                      <a16:creationId xmlns:a16="http://schemas.microsoft.com/office/drawing/2014/main" id="{9DD5BBF7-ECBF-4A6C-A53A-1A3E916F039F}"/>
                    </a:ext>
                  </a:extLst>
                </p:cNvPr>
                <p:cNvSpPr>
                  <a:spLocks/>
                </p:cNvSpPr>
                <p:nvPr/>
              </p:nvSpPr>
              <p:spPr bwMode="auto">
                <a:xfrm>
                  <a:off x="3051" y="3300"/>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92" name="Freeform 64">
                  <a:extLst>
                    <a:ext uri="{FF2B5EF4-FFF2-40B4-BE49-F238E27FC236}">
                      <a16:creationId xmlns:a16="http://schemas.microsoft.com/office/drawing/2014/main" id="{861D7A94-D747-40BE-8AE7-11F3AF823D66}"/>
                    </a:ext>
                  </a:extLst>
                </p:cNvPr>
                <p:cNvSpPr>
                  <a:spLocks/>
                </p:cNvSpPr>
                <p:nvPr/>
              </p:nvSpPr>
              <p:spPr bwMode="auto">
                <a:xfrm>
                  <a:off x="3093" y="3312"/>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93" name="Freeform 65">
                  <a:extLst>
                    <a:ext uri="{FF2B5EF4-FFF2-40B4-BE49-F238E27FC236}">
                      <a16:creationId xmlns:a16="http://schemas.microsoft.com/office/drawing/2014/main" id="{A1DFC0BE-2A2F-427C-BE7A-F144497A32DF}"/>
                    </a:ext>
                  </a:extLst>
                </p:cNvPr>
                <p:cNvSpPr>
                  <a:spLocks/>
                </p:cNvSpPr>
                <p:nvPr/>
              </p:nvSpPr>
              <p:spPr bwMode="auto">
                <a:xfrm>
                  <a:off x="3135" y="3324"/>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6"/>
                      </a:lnTo>
                      <a:lnTo>
                        <a:pt x="0" y="6"/>
                      </a:lnTo>
                      <a:lnTo>
                        <a:pt x="24" y="12"/>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94" name="Freeform 66">
                  <a:extLst>
                    <a:ext uri="{FF2B5EF4-FFF2-40B4-BE49-F238E27FC236}">
                      <a16:creationId xmlns:a16="http://schemas.microsoft.com/office/drawing/2014/main" id="{4368B1C6-8FA3-40A6-9366-FCE9045E6E43}"/>
                    </a:ext>
                  </a:extLst>
                </p:cNvPr>
                <p:cNvSpPr>
                  <a:spLocks/>
                </p:cNvSpPr>
                <p:nvPr/>
              </p:nvSpPr>
              <p:spPr bwMode="auto">
                <a:xfrm>
                  <a:off x="3171" y="3336"/>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95" name="Freeform 67">
                  <a:extLst>
                    <a:ext uri="{FF2B5EF4-FFF2-40B4-BE49-F238E27FC236}">
                      <a16:creationId xmlns:a16="http://schemas.microsoft.com/office/drawing/2014/main" id="{CF54336A-3707-4F87-BC69-BDEE390877B8}"/>
                    </a:ext>
                  </a:extLst>
                </p:cNvPr>
                <p:cNvSpPr>
                  <a:spLocks/>
                </p:cNvSpPr>
                <p:nvPr/>
              </p:nvSpPr>
              <p:spPr bwMode="auto">
                <a:xfrm>
                  <a:off x="3213" y="3342"/>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96" name="Freeform 68">
                  <a:extLst>
                    <a:ext uri="{FF2B5EF4-FFF2-40B4-BE49-F238E27FC236}">
                      <a16:creationId xmlns:a16="http://schemas.microsoft.com/office/drawing/2014/main" id="{920631E0-E59D-4971-A9E6-CB0482F6105E}"/>
                    </a:ext>
                  </a:extLst>
                </p:cNvPr>
                <p:cNvSpPr>
                  <a:spLocks/>
                </p:cNvSpPr>
                <p:nvPr/>
              </p:nvSpPr>
              <p:spPr bwMode="auto">
                <a:xfrm>
                  <a:off x="3255" y="3354"/>
                  <a:ext cx="30" cy="12"/>
                </a:xfrm>
                <a:custGeom>
                  <a:avLst/>
                  <a:gdLst>
                    <a:gd name="T0" fmla="*/ 6 w 30"/>
                    <a:gd name="T1" fmla="*/ 0 h 12"/>
                    <a:gd name="T2" fmla="*/ 0 w 30"/>
                    <a:gd name="T3" fmla="*/ 0 h 12"/>
                    <a:gd name="T4" fmla="*/ 6 w 30"/>
                    <a:gd name="T5" fmla="*/ 6 h 12"/>
                    <a:gd name="T6" fmla="*/ 24 w 30"/>
                    <a:gd name="T7" fmla="*/ 12 h 12"/>
                    <a:gd name="T8" fmla="*/ 30 w 30"/>
                    <a:gd name="T9" fmla="*/ 6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24"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97" name="Freeform 69">
                  <a:extLst>
                    <a:ext uri="{FF2B5EF4-FFF2-40B4-BE49-F238E27FC236}">
                      <a16:creationId xmlns:a16="http://schemas.microsoft.com/office/drawing/2014/main" id="{6CE28E2D-DFB4-4AC9-BF21-6339FB5DFDB6}"/>
                    </a:ext>
                  </a:extLst>
                </p:cNvPr>
                <p:cNvSpPr>
                  <a:spLocks/>
                </p:cNvSpPr>
                <p:nvPr/>
              </p:nvSpPr>
              <p:spPr bwMode="auto">
                <a:xfrm>
                  <a:off x="3297" y="336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98" name="Freeform 70">
                  <a:extLst>
                    <a:ext uri="{FF2B5EF4-FFF2-40B4-BE49-F238E27FC236}">
                      <a16:creationId xmlns:a16="http://schemas.microsoft.com/office/drawing/2014/main" id="{B68C52F0-B343-4D34-9586-2B75C7BC8F9A}"/>
                    </a:ext>
                  </a:extLst>
                </p:cNvPr>
                <p:cNvSpPr>
                  <a:spLocks/>
                </p:cNvSpPr>
                <p:nvPr/>
              </p:nvSpPr>
              <p:spPr bwMode="auto">
                <a:xfrm>
                  <a:off x="3339" y="3372"/>
                  <a:ext cx="30" cy="6"/>
                </a:xfrm>
                <a:custGeom>
                  <a:avLst/>
                  <a:gdLst>
                    <a:gd name="T0" fmla="*/ 0 w 30"/>
                    <a:gd name="T1" fmla="*/ 0 h 6"/>
                    <a:gd name="T2" fmla="*/ 0 w 30"/>
                    <a:gd name="T3" fmla="*/ 0 h 6"/>
                    <a:gd name="T4" fmla="*/ 0 w 30"/>
                    <a:gd name="T5" fmla="*/ 6 h 6"/>
                    <a:gd name="T6" fmla="*/ 18 w 30"/>
                    <a:gd name="T7" fmla="*/ 6 h 6"/>
                    <a:gd name="T8" fmla="*/ 24 w 30"/>
                    <a:gd name="T9" fmla="*/ 6 h 6"/>
                    <a:gd name="T10" fmla="*/ 30 w 30"/>
                    <a:gd name="T11" fmla="*/ 6 h 6"/>
                    <a:gd name="T12" fmla="*/ 24 w 30"/>
                    <a:gd name="T13" fmla="*/ 0 h 6"/>
                    <a:gd name="T14" fmla="*/ 18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0"/>
                      </a:lnTo>
                      <a:lnTo>
                        <a:pt x="0" y="6"/>
                      </a:lnTo>
                      <a:lnTo>
                        <a:pt x="18" y="6"/>
                      </a:lnTo>
                      <a:lnTo>
                        <a:pt x="24" y="6"/>
                      </a:lnTo>
                      <a:lnTo>
                        <a:pt x="30" y="6"/>
                      </a:lnTo>
                      <a:lnTo>
                        <a:pt x="24" y="0"/>
                      </a:lnTo>
                      <a:lnTo>
                        <a:pt x="18"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599" name="Freeform 71">
                  <a:extLst>
                    <a:ext uri="{FF2B5EF4-FFF2-40B4-BE49-F238E27FC236}">
                      <a16:creationId xmlns:a16="http://schemas.microsoft.com/office/drawing/2014/main" id="{E6414631-8023-4865-9D54-7184EFA466AD}"/>
                    </a:ext>
                  </a:extLst>
                </p:cNvPr>
                <p:cNvSpPr>
                  <a:spLocks/>
                </p:cNvSpPr>
                <p:nvPr/>
              </p:nvSpPr>
              <p:spPr bwMode="auto">
                <a:xfrm>
                  <a:off x="3381" y="337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00" name="Freeform 72">
                  <a:extLst>
                    <a:ext uri="{FF2B5EF4-FFF2-40B4-BE49-F238E27FC236}">
                      <a16:creationId xmlns:a16="http://schemas.microsoft.com/office/drawing/2014/main" id="{F36ABF84-D06B-47C0-ADF8-199533BEFC47}"/>
                    </a:ext>
                  </a:extLst>
                </p:cNvPr>
                <p:cNvSpPr>
                  <a:spLocks/>
                </p:cNvSpPr>
                <p:nvPr/>
              </p:nvSpPr>
              <p:spPr bwMode="auto">
                <a:xfrm>
                  <a:off x="3423" y="3384"/>
                  <a:ext cx="30" cy="7"/>
                </a:xfrm>
                <a:custGeom>
                  <a:avLst/>
                  <a:gdLst>
                    <a:gd name="T0" fmla="*/ 0 w 30"/>
                    <a:gd name="T1" fmla="*/ 0 h 7"/>
                    <a:gd name="T2" fmla="*/ 0 w 30"/>
                    <a:gd name="T3" fmla="*/ 0 h 7"/>
                    <a:gd name="T4" fmla="*/ 0 w 30"/>
                    <a:gd name="T5" fmla="*/ 7 h 7"/>
                    <a:gd name="T6" fmla="*/ 24 w 30"/>
                    <a:gd name="T7" fmla="*/ 7 h 7"/>
                    <a:gd name="T8" fmla="*/ 30 w 30"/>
                    <a:gd name="T9" fmla="*/ 0 h 7"/>
                    <a:gd name="T10" fmla="*/ 24 w 30"/>
                    <a:gd name="T11" fmla="*/ 0 h 7"/>
                    <a:gd name="T12" fmla="*/ 0 w 3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0" h="7">
                      <a:moveTo>
                        <a:pt x="0" y="0"/>
                      </a:moveTo>
                      <a:lnTo>
                        <a:pt x="0" y="0"/>
                      </a:lnTo>
                      <a:lnTo>
                        <a:pt x="0" y="7"/>
                      </a:lnTo>
                      <a:lnTo>
                        <a:pt x="24" y="7"/>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01" name="Freeform 73">
                  <a:extLst>
                    <a:ext uri="{FF2B5EF4-FFF2-40B4-BE49-F238E27FC236}">
                      <a16:creationId xmlns:a16="http://schemas.microsoft.com/office/drawing/2014/main" id="{164BD097-E677-41B7-9BB5-B6394C4BE60B}"/>
                    </a:ext>
                  </a:extLst>
                </p:cNvPr>
                <p:cNvSpPr>
                  <a:spLocks/>
                </p:cNvSpPr>
                <p:nvPr/>
              </p:nvSpPr>
              <p:spPr bwMode="auto">
                <a:xfrm>
                  <a:off x="3465" y="3384"/>
                  <a:ext cx="30" cy="13"/>
                </a:xfrm>
                <a:custGeom>
                  <a:avLst/>
                  <a:gdLst>
                    <a:gd name="T0" fmla="*/ 0 w 30"/>
                    <a:gd name="T1" fmla="*/ 0 h 13"/>
                    <a:gd name="T2" fmla="*/ 0 w 30"/>
                    <a:gd name="T3" fmla="*/ 7 h 13"/>
                    <a:gd name="T4" fmla="*/ 0 w 30"/>
                    <a:gd name="T5" fmla="*/ 7 h 13"/>
                    <a:gd name="T6" fmla="*/ 24 w 30"/>
                    <a:gd name="T7" fmla="*/ 13 h 13"/>
                    <a:gd name="T8" fmla="*/ 30 w 30"/>
                    <a:gd name="T9" fmla="*/ 7 h 13"/>
                    <a:gd name="T10" fmla="*/ 24 w 30"/>
                    <a:gd name="T11" fmla="*/ 7 h 13"/>
                    <a:gd name="T12" fmla="*/ 0 w 3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0" y="0"/>
                      </a:moveTo>
                      <a:lnTo>
                        <a:pt x="0" y="7"/>
                      </a:lnTo>
                      <a:lnTo>
                        <a:pt x="0" y="7"/>
                      </a:lnTo>
                      <a:lnTo>
                        <a:pt x="24" y="13"/>
                      </a:lnTo>
                      <a:lnTo>
                        <a:pt x="30" y="7"/>
                      </a:lnTo>
                      <a:lnTo>
                        <a:pt x="24" y="7"/>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02" name="Freeform 74">
                  <a:extLst>
                    <a:ext uri="{FF2B5EF4-FFF2-40B4-BE49-F238E27FC236}">
                      <a16:creationId xmlns:a16="http://schemas.microsoft.com/office/drawing/2014/main" id="{EA568DF2-BB19-495E-8FCF-C41050C0285F}"/>
                    </a:ext>
                  </a:extLst>
                </p:cNvPr>
                <p:cNvSpPr>
                  <a:spLocks/>
                </p:cNvSpPr>
                <p:nvPr/>
              </p:nvSpPr>
              <p:spPr bwMode="auto">
                <a:xfrm>
                  <a:off x="3507" y="3391"/>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03" name="Freeform 75">
                  <a:extLst>
                    <a:ext uri="{FF2B5EF4-FFF2-40B4-BE49-F238E27FC236}">
                      <a16:creationId xmlns:a16="http://schemas.microsoft.com/office/drawing/2014/main" id="{BFFED6EB-8D6A-464A-903D-2745AE4CEE82}"/>
                    </a:ext>
                  </a:extLst>
                </p:cNvPr>
                <p:cNvSpPr>
                  <a:spLocks/>
                </p:cNvSpPr>
                <p:nvPr/>
              </p:nvSpPr>
              <p:spPr bwMode="auto">
                <a:xfrm>
                  <a:off x="3549" y="3397"/>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0"/>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04" name="Freeform 76">
                  <a:extLst>
                    <a:ext uri="{FF2B5EF4-FFF2-40B4-BE49-F238E27FC236}">
                      <a16:creationId xmlns:a16="http://schemas.microsoft.com/office/drawing/2014/main" id="{BAAE768E-165C-4EDC-A7CC-5E8DCD63B178}"/>
                    </a:ext>
                  </a:extLst>
                </p:cNvPr>
                <p:cNvSpPr>
                  <a:spLocks/>
                </p:cNvSpPr>
                <p:nvPr/>
              </p:nvSpPr>
              <p:spPr bwMode="auto">
                <a:xfrm>
                  <a:off x="3591" y="3397"/>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05" name="Freeform 77">
                  <a:extLst>
                    <a:ext uri="{FF2B5EF4-FFF2-40B4-BE49-F238E27FC236}">
                      <a16:creationId xmlns:a16="http://schemas.microsoft.com/office/drawing/2014/main" id="{EC49F7CC-AD45-4ECD-90D0-C953FF881281}"/>
                    </a:ext>
                  </a:extLst>
                </p:cNvPr>
                <p:cNvSpPr>
                  <a:spLocks/>
                </p:cNvSpPr>
                <p:nvPr/>
              </p:nvSpPr>
              <p:spPr bwMode="auto">
                <a:xfrm>
                  <a:off x="3633" y="3403"/>
                  <a:ext cx="24" cy="6"/>
                </a:xfrm>
                <a:custGeom>
                  <a:avLst/>
                  <a:gdLst>
                    <a:gd name="T0" fmla="*/ 0 w 24"/>
                    <a:gd name="T1" fmla="*/ 0 h 6"/>
                    <a:gd name="T2" fmla="*/ 0 w 24"/>
                    <a:gd name="T3" fmla="*/ 0 h 6"/>
                    <a:gd name="T4" fmla="*/ 0 w 24"/>
                    <a:gd name="T5" fmla="*/ 6 h 6"/>
                    <a:gd name="T6" fmla="*/ 24 w 24"/>
                    <a:gd name="T7" fmla="*/ 6 h 6"/>
                    <a:gd name="T8" fmla="*/ 24 w 24"/>
                    <a:gd name="T9" fmla="*/ 0 h 6"/>
                    <a:gd name="T10" fmla="*/ 24 w 24"/>
                    <a:gd name="T11" fmla="*/ 0 h 6"/>
                    <a:gd name="T12" fmla="*/ 0 w 2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0" y="0"/>
                      </a:moveTo>
                      <a:lnTo>
                        <a:pt x="0" y="0"/>
                      </a:lnTo>
                      <a:lnTo>
                        <a:pt x="0" y="6"/>
                      </a:lnTo>
                      <a:lnTo>
                        <a:pt x="24" y="6"/>
                      </a:lnTo>
                      <a:lnTo>
                        <a:pt x="24"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06" name="Freeform 78">
                  <a:extLst>
                    <a:ext uri="{FF2B5EF4-FFF2-40B4-BE49-F238E27FC236}">
                      <a16:creationId xmlns:a16="http://schemas.microsoft.com/office/drawing/2014/main" id="{711D5E3E-C689-492A-AEEF-D1D456D13DB4}"/>
                    </a:ext>
                  </a:extLst>
                </p:cNvPr>
                <p:cNvSpPr>
                  <a:spLocks/>
                </p:cNvSpPr>
                <p:nvPr/>
              </p:nvSpPr>
              <p:spPr bwMode="auto">
                <a:xfrm>
                  <a:off x="3669" y="3403"/>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07" name="Freeform 79">
                  <a:extLst>
                    <a:ext uri="{FF2B5EF4-FFF2-40B4-BE49-F238E27FC236}">
                      <a16:creationId xmlns:a16="http://schemas.microsoft.com/office/drawing/2014/main" id="{DE764468-8DD2-4288-BE62-B48ADA1FA5A7}"/>
                    </a:ext>
                  </a:extLst>
                </p:cNvPr>
                <p:cNvSpPr>
                  <a:spLocks/>
                </p:cNvSpPr>
                <p:nvPr/>
              </p:nvSpPr>
              <p:spPr bwMode="auto">
                <a:xfrm>
                  <a:off x="3711" y="3403"/>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08" name="Freeform 80">
                  <a:extLst>
                    <a:ext uri="{FF2B5EF4-FFF2-40B4-BE49-F238E27FC236}">
                      <a16:creationId xmlns:a16="http://schemas.microsoft.com/office/drawing/2014/main" id="{5E31F0C2-9F54-449C-A44E-80579125EE6E}"/>
                    </a:ext>
                  </a:extLst>
                </p:cNvPr>
                <p:cNvSpPr>
                  <a:spLocks/>
                </p:cNvSpPr>
                <p:nvPr/>
              </p:nvSpPr>
              <p:spPr bwMode="auto">
                <a:xfrm>
                  <a:off x="3753" y="3403"/>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6"/>
                      </a:lnTo>
                      <a:lnTo>
                        <a:pt x="6" y="6"/>
                      </a:lnTo>
                      <a:lnTo>
                        <a:pt x="24" y="12"/>
                      </a:lnTo>
                      <a:lnTo>
                        <a:pt x="30" y="6"/>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09" name="Freeform 81">
                  <a:extLst>
                    <a:ext uri="{FF2B5EF4-FFF2-40B4-BE49-F238E27FC236}">
                      <a16:creationId xmlns:a16="http://schemas.microsoft.com/office/drawing/2014/main" id="{0BBAFE73-8ACD-4F87-9282-C5FEFB5AD73C}"/>
                    </a:ext>
                  </a:extLst>
                </p:cNvPr>
                <p:cNvSpPr>
                  <a:spLocks/>
                </p:cNvSpPr>
                <p:nvPr/>
              </p:nvSpPr>
              <p:spPr bwMode="auto">
                <a:xfrm>
                  <a:off x="3795" y="3403"/>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10" name="Freeform 82">
                  <a:extLst>
                    <a:ext uri="{FF2B5EF4-FFF2-40B4-BE49-F238E27FC236}">
                      <a16:creationId xmlns:a16="http://schemas.microsoft.com/office/drawing/2014/main" id="{4DCDAC58-5BA4-40F5-9E29-CE04AC3D0756}"/>
                    </a:ext>
                  </a:extLst>
                </p:cNvPr>
                <p:cNvSpPr>
                  <a:spLocks/>
                </p:cNvSpPr>
                <p:nvPr/>
              </p:nvSpPr>
              <p:spPr bwMode="auto">
                <a:xfrm>
                  <a:off x="3837" y="3403"/>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11" name="Freeform 83">
                  <a:extLst>
                    <a:ext uri="{FF2B5EF4-FFF2-40B4-BE49-F238E27FC236}">
                      <a16:creationId xmlns:a16="http://schemas.microsoft.com/office/drawing/2014/main" id="{4E055555-DFD6-410C-AE4F-3DFF41555396}"/>
                    </a:ext>
                  </a:extLst>
                </p:cNvPr>
                <p:cNvSpPr>
                  <a:spLocks/>
                </p:cNvSpPr>
                <p:nvPr/>
              </p:nvSpPr>
              <p:spPr bwMode="auto">
                <a:xfrm>
                  <a:off x="3879" y="3403"/>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12" name="Freeform 84">
                  <a:extLst>
                    <a:ext uri="{FF2B5EF4-FFF2-40B4-BE49-F238E27FC236}">
                      <a16:creationId xmlns:a16="http://schemas.microsoft.com/office/drawing/2014/main" id="{07B62C11-C8A6-4A25-AB86-E7BB60E99EDF}"/>
                    </a:ext>
                  </a:extLst>
                </p:cNvPr>
                <p:cNvSpPr>
                  <a:spLocks/>
                </p:cNvSpPr>
                <p:nvPr/>
              </p:nvSpPr>
              <p:spPr bwMode="auto">
                <a:xfrm>
                  <a:off x="3921" y="3397"/>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13" name="Freeform 85">
                  <a:extLst>
                    <a:ext uri="{FF2B5EF4-FFF2-40B4-BE49-F238E27FC236}">
                      <a16:creationId xmlns:a16="http://schemas.microsoft.com/office/drawing/2014/main" id="{622FCDC6-616F-4302-A814-B6641598FFF5}"/>
                    </a:ext>
                  </a:extLst>
                </p:cNvPr>
                <p:cNvSpPr>
                  <a:spLocks/>
                </p:cNvSpPr>
                <p:nvPr/>
              </p:nvSpPr>
              <p:spPr bwMode="auto">
                <a:xfrm>
                  <a:off x="3963" y="3397"/>
                  <a:ext cx="31" cy="6"/>
                </a:xfrm>
                <a:custGeom>
                  <a:avLst/>
                  <a:gdLst>
                    <a:gd name="T0" fmla="*/ 6 w 31"/>
                    <a:gd name="T1" fmla="*/ 0 h 6"/>
                    <a:gd name="T2" fmla="*/ 0 w 31"/>
                    <a:gd name="T3" fmla="*/ 6 h 6"/>
                    <a:gd name="T4" fmla="*/ 6 w 31"/>
                    <a:gd name="T5" fmla="*/ 6 h 6"/>
                    <a:gd name="T6" fmla="*/ 31 w 31"/>
                    <a:gd name="T7" fmla="*/ 6 h 6"/>
                    <a:gd name="T8" fmla="*/ 31 w 31"/>
                    <a:gd name="T9" fmla="*/ 6 h 6"/>
                    <a:gd name="T10" fmla="*/ 31 w 31"/>
                    <a:gd name="T11" fmla="*/ 0 h 6"/>
                    <a:gd name="T12" fmla="*/ 6 w 3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6" y="0"/>
                      </a:moveTo>
                      <a:lnTo>
                        <a:pt x="0" y="6"/>
                      </a:lnTo>
                      <a:lnTo>
                        <a:pt x="6" y="6"/>
                      </a:lnTo>
                      <a:lnTo>
                        <a:pt x="31"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14" name="Freeform 86">
                  <a:extLst>
                    <a:ext uri="{FF2B5EF4-FFF2-40B4-BE49-F238E27FC236}">
                      <a16:creationId xmlns:a16="http://schemas.microsoft.com/office/drawing/2014/main" id="{4EB6B7EA-9E69-4AAE-9A82-5C45206838F2}"/>
                    </a:ext>
                  </a:extLst>
                </p:cNvPr>
                <p:cNvSpPr>
                  <a:spLocks/>
                </p:cNvSpPr>
                <p:nvPr/>
              </p:nvSpPr>
              <p:spPr bwMode="auto">
                <a:xfrm>
                  <a:off x="4006" y="3391"/>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15" name="Freeform 87">
                  <a:extLst>
                    <a:ext uri="{FF2B5EF4-FFF2-40B4-BE49-F238E27FC236}">
                      <a16:creationId xmlns:a16="http://schemas.microsoft.com/office/drawing/2014/main" id="{37DE7F4E-8943-4809-AD66-54D93194A3E3}"/>
                    </a:ext>
                  </a:extLst>
                </p:cNvPr>
                <p:cNvSpPr>
                  <a:spLocks/>
                </p:cNvSpPr>
                <p:nvPr/>
              </p:nvSpPr>
              <p:spPr bwMode="auto">
                <a:xfrm>
                  <a:off x="4048" y="3391"/>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16" name="Freeform 88">
                  <a:extLst>
                    <a:ext uri="{FF2B5EF4-FFF2-40B4-BE49-F238E27FC236}">
                      <a16:creationId xmlns:a16="http://schemas.microsoft.com/office/drawing/2014/main" id="{A26234D6-7098-46AE-8712-2A4CA67D2344}"/>
                    </a:ext>
                  </a:extLst>
                </p:cNvPr>
                <p:cNvSpPr>
                  <a:spLocks/>
                </p:cNvSpPr>
                <p:nvPr/>
              </p:nvSpPr>
              <p:spPr bwMode="auto">
                <a:xfrm>
                  <a:off x="4090" y="3384"/>
                  <a:ext cx="30" cy="7"/>
                </a:xfrm>
                <a:custGeom>
                  <a:avLst/>
                  <a:gdLst>
                    <a:gd name="T0" fmla="*/ 6 w 30"/>
                    <a:gd name="T1" fmla="*/ 0 h 7"/>
                    <a:gd name="T2" fmla="*/ 0 w 30"/>
                    <a:gd name="T3" fmla="*/ 7 h 7"/>
                    <a:gd name="T4" fmla="*/ 6 w 30"/>
                    <a:gd name="T5" fmla="*/ 7 h 7"/>
                    <a:gd name="T6" fmla="*/ 30 w 30"/>
                    <a:gd name="T7" fmla="*/ 7 h 7"/>
                    <a:gd name="T8" fmla="*/ 30 w 30"/>
                    <a:gd name="T9" fmla="*/ 0 h 7"/>
                    <a:gd name="T10" fmla="*/ 30 w 30"/>
                    <a:gd name="T11" fmla="*/ 0 h 7"/>
                    <a:gd name="T12" fmla="*/ 6 w 3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0" h="7">
                      <a:moveTo>
                        <a:pt x="6" y="0"/>
                      </a:moveTo>
                      <a:lnTo>
                        <a:pt x="0" y="7"/>
                      </a:lnTo>
                      <a:lnTo>
                        <a:pt x="6" y="7"/>
                      </a:lnTo>
                      <a:lnTo>
                        <a:pt x="30" y="7"/>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17" name="Freeform 89">
                  <a:extLst>
                    <a:ext uri="{FF2B5EF4-FFF2-40B4-BE49-F238E27FC236}">
                      <a16:creationId xmlns:a16="http://schemas.microsoft.com/office/drawing/2014/main" id="{CF1695FB-C68B-4266-9E67-34DEB31EB89B}"/>
                    </a:ext>
                  </a:extLst>
                </p:cNvPr>
                <p:cNvSpPr>
                  <a:spLocks/>
                </p:cNvSpPr>
                <p:nvPr/>
              </p:nvSpPr>
              <p:spPr bwMode="auto">
                <a:xfrm>
                  <a:off x="4132" y="337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18" name="Freeform 90">
                  <a:extLst>
                    <a:ext uri="{FF2B5EF4-FFF2-40B4-BE49-F238E27FC236}">
                      <a16:creationId xmlns:a16="http://schemas.microsoft.com/office/drawing/2014/main" id="{3B889849-830F-41B1-9186-9E6DC9509E73}"/>
                    </a:ext>
                  </a:extLst>
                </p:cNvPr>
                <p:cNvSpPr>
                  <a:spLocks/>
                </p:cNvSpPr>
                <p:nvPr/>
              </p:nvSpPr>
              <p:spPr bwMode="auto">
                <a:xfrm>
                  <a:off x="4174" y="3372"/>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30 w 30"/>
                    <a:gd name="T11" fmla="*/ 6 h 12"/>
                    <a:gd name="T12" fmla="*/ 30 w 30"/>
                    <a:gd name="T13" fmla="*/ 0 h 12"/>
                    <a:gd name="T14" fmla="*/ 24 w 30"/>
                    <a:gd name="T15" fmla="*/ 0 h 12"/>
                    <a:gd name="T16" fmla="*/ 6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6"/>
                      </a:moveTo>
                      <a:lnTo>
                        <a:pt x="0" y="6"/>
                      </a:lnTo>
                      <a:lnTo>
                        <a:pt x="6" y="12"/>
                      </a:lnTo>
                      <a:lnTo>
                        <a:pt x="24" y="6"/>
                      </a:lnTo>
                      <a:lnTo>
                        <a:pt x="30" y="6"/>
                      </a:lnTo>
                      <a:lnTo>
                        <a:pt x="30"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19" name="Freeform 91">
                  <a:extLst>
                    <a:ext uri="{FF2B5EF4-FFF2-40B4-BE49-F238E27FC236}">
                      <a16:creationId xmlns:a16="http://schemas.microsoft.com/office/drawing/2014/main" id="{610D51A7-FE58-46A9-800C-AFE47229C341}"/>
                    </a:ext>
                  </a:extLst>
                </p:cNvPr>
                <p:cNvSpPr>
                  <a:spLocks/>
                </p:cNvSpPr>
                <p:nvPr/>
              </p:nvSpPr>
              <p:spPr bwMode="auto">
                <a:xfrm>
                  <a:off x="4216" y="336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20" name="Freeform 92">
                  <a:extLst>
                    <a:ext uri="{FF2B5EF4-FFF2-40B4-BE49-F238E27FC236}">
                      <a16:creationId xmlns:a16="http://schemas.microsoft.com/office/drawing/2014/main" id="{57F5F888-A23A-4DE5-9742-51B67F4C4D34}"/>
                    </a:ext>
                  </a:extLst>
                </p:cNvPr>
                <p:cNvSpPr>
                  <a:spLocks/>
                </p:cNvSpPr>
                <p:nvPr/>
              </p:nvSpPr>
              <p:spPr bwMode="auto">
                <a:xfrm>
                  <a:off x="4258" y="3354"/>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21" name="Freeform 93">
                  <a:extLst>
                    <a:ext uri="{FF2B5EF4-FFF2-40B4-BE49-F238E27FC236}">
                      <a16:creationId xmlns:a16="http://schemas.microsoft.com/office/drawing/2014/main" id="{844E40B9-A5ED-4FFA-BC55-C61C89A25E74}"/>
                    </a:ext>
                  </a:extLst>
                </p:cNvPr>
                <p:cNvSpPr>
                  <a:spLocks/>
                </p:cNvSpPr>
                <p:nvPr/>
              </p:nvSpPr>
              <p:spPr bwMode="auto">
                <a:xfrm>
                  <a:off x="4300" y="3348"/>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22" name="Freeform 94">
                  <a:extLst>
                    <a:ext uri="{FF2B5EF4-FFF2-40B4-BE49-F238E27FC236}">
                      <a16:creationId xmlns:a16="http://schemas.microsoft.com/office/drawing/2014/main" id="{9C30C70F-C93C-447D-A079-D45BCE4E33C8}"/>
                    </a:ext>
                  </a:extLst>
                </p:cNvPr>
                <p:cNvSpPr>
                  <a:spLocks/>
                </p:cNvSpPr>
                <p:nvPr/>
              </p:nvSpPr>
              <p:spPr bwMode="auto">
                <a:xfrm>
                  <a:off x="4342" y="333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23" name="Freeform 95">
                  <a:extLst>
                    <a:ext uri="{FF2B5EF4-FFF2-40B4-BE49-F238E27FC236}">
                      <a16:creationId xmlns:a16="http://schemas.microsoft.com/office/drawing/2014/main" id="{CEBDAD42-7C68-48AD-A8C3-1EF62F121F19}"/>
                    </a:ext>
                  </a:extLst>
                </p:cNvPr>
                <p:cNvSpPr>
                  <a:spLocks/>
                </p:cNvSpPr>
                <p:nvPr/>
              </p:nvSpPr>
              <p:spPr bwMode="auto">
                <a:xfrm>
                  <a:off x="4384" y="3330"/>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lnTo>
                        <a:pt x="0" y="6"/>
                      </a:lnTo>
                      <a:lnTo>
                        <a:pt x="0" y="12"/>
                      </a:lnTo>
                      <a:lnTo>
                        <a:pt x="24" y="6"/>
                      </a:lnTo>
                      <a:lnTo>
                        <a:pt x="24"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24" name="Freeform 96">
                  <a:extLst>
                    <a:ext uri="{FF2B5EF4-FFF2-40B4-BE49-F238E27FC236}">
                      <a16:creationId xmlns:a16="http://schemas.microsoft.com/office/drawing/2014/main" id="{A53DB9B9-C5CD-47B1-A237-CBBF95390B77}"/>
                    </a:ext>
                  </a:extLst>
                </p:cNvPr>
                <p:cNvSpPr>
                  <a:spLocks/>
                </p:cNvSpPr>
                <p:nvPr/>
              </p:nvSpPr>
              <p:spPr bwMode="auto">
                <a:xfrm>
                  <a:off x="4420" y="3318"/>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25" name="Freeform 97">
                  <a:extLst>
                    <a:ext uri="{FF2B5EF4-FFF2-40B4-BE49-F238E27FC236}">
                      <a16:creationId xmlns:a16="http://schemas.microsoft.com/office/drawing/2014/main" id="{B4CC65B8-68E1-459D-B816-5586568538FB}"/>
                    </a:ext>
                  </a:extLst>
                </p:cNvPr>
                <p:cNvSpPr>
                  <a:spLocks/>
                </p:cNvSpPr>
                <p:nvPr/>
              </p:nvSpPr>
              <p:spPr bwMode="auto">
                <a:xfrm>
                  <a:off x="4462" y="3306"/>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26" name="Freeform 98">
                  <a:extLst>
                    <a:ext uri="{FF2B5EF4-FFF2-40B4-BE49-F238E27FC236}">
                      <a16:creationId xmlns:a16="http://schemas.microsoft.com/office/drawing/2014/main" id="{C4CCA2ED-7738-447F-8118-9ED0E675A665}"/>
                    </a:ext>
                  </a:extLst>
                </p:cNvPr>
                <p:cNvSpPr>
                  <a:spLocks/>
                </p:cNvSpPr>
                <p:nvPr/>
              </p:nvSpPr>
              <p:spPr bwMode="auto">
                <a:xfrm>
                  <a:off x="4504" y="3288"/>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2"/>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27" name="Freeform 99">
                  <a:extLst>
                    <a:ext uri="{FF2B5EF4-FFF2-40B4-BE49-F238E27FC236}">
                      <a16:creationId xmlns:a16="http://schemas.microsoft.com/office/drawing/2014/main" id="{350709B0-1E77-4DAC-996E-B50D9A81FC3F}"/>
                    </a:ext>
                  </a:extLst>
                </p:cNvPr>
                <p:cNvSpPr>
                  <a:spLocks/>
                </p:cNvSpPr>
                <p:nvPr/>
              </p:nvSpPr>
              <p:spPr bwMode="auto">
                <a:xfrm>
                  <a:off x="4540" y="3276"/>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28" name="Freeform 100">
                  <a:extLst>
                    <a:ext uri="{FF2B5EF4-FFF2-40B4-BE49-F238E27FC236}">
                      <a16:creationId xmlns:a16="http://schemas.microsoft.com/office/drawing/2014/main" id="{139896E5-E340-4A28-997B-CBB080307BFF}"/>
                    </a:ext>
                  </a:extLst>
                </p:cNvPr>
                <p:cNvSpPr>
                  <a:spLocks/>
                </p:cNvSpPr>
                <p:nvPr/>
              </p:nvSpPr>
              <p:spPr bwMode="auto">
                <a:xfrm>
                  <a:off x="4582" y="3258"/>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2"/>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29" name="Freeform 101">
                  <a:extLst>
                    <a:ext uri="{FF2B5EF4-FFF2-40B4-BE49-F238E27FC236}">
                      <a16:creationId xmlns:a16="http://schemas.microsoft.com/office/drawing/2014/main" id="{B35E9632-EC87-449E-8D08-D088540125BB}"/>
                    </a:ext>
                  </a:extLst>
                </p:cNvPr>
                <p:cNvSpPr>
                  <a:spLocks/>
                </p:cNvSpPr>
                <p:nvPr/>
              </p:nvSpPr>
              <p:spPr bwMode="auto">
                <a:xfrm>
                  <a:off x="4618" y="3240"/>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30" name="Freeform 102">
                  <a:extLst>
                    <a:ext uri="{FF2B5EF4-FFF2-40B4-BE49-F238E27FC236}">
                      <a16:creationId xmlns:a16="http://schemas.microsoft.com/office/drawing/2014/main" id="{E1CF11BA-2506-4084-9F0E-C78DA00E007F}"/>
                    </a:ext>
                  </a:extLst>
                </p:cNvPr>
                <p:cNvSpPr>
                  <a:spLocks/>
                </p:cNvSpPr>
                <p:nvPr/>
              </p:nvSpPr>
              <p:spPr bwMode="auto">
                <a:xfrm>
                  <a:off x="4654" y="3222"/>
                  <a:ext cx="30" cy="18"/>
                </a:xfrm>
                <a:custGeom>
                  <a:avLst/>
                  <a:gdLst>
                    <a:gd name="T0" fmla="*/ 6 w 30"/>
                    <a:gd name="T1" fmla="*/ 12 h 18"/>
                    <a:gd name="T2" fmla="*/ 0 w 30"/>
                    <a:gd name="T3" fmla="*/ 12 h 18"/>
                    <a:gd name="T4" fmla="*/ 6 w 30"/>
                    <a:gd name="T5" fmla="*/ 18 h 18"/>
                    <a:gd name="T6" fmla="*/ 12 w 30"/>
                    <a:gd name="T7" fmla="*/ 12 h 18"/>
                    <a:gd name="T8" fmla="*/ 24 w 30"/>
                    <a:gd name="T9" fmla="*/ 6 h 18"/>
                    <a:gd name="T10" fmla="*/ 30 w 30"/>
                    <a:gd name="T11" fmla="*/ 0 h 18"/>
                    <a:gd name="T12" fmla="*/ 24 w 30"/>
                    <a:gd name="T13" fmla="*/ 0 h 18"/>
                    <a:gd name="T14" fmla="*/ 12 w 30"/>
                    <a:gd name="T15" fmla="*/ 6 h 18"/>
                    <a:gd name="T16" fmla="*/ 6 w 30"/>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12"/>
                      </a:moveTo>
                      <a:lnTo>
                        <a:pt x="0" y="12"/>
                      </a:lnTo>
                      <a:lnTo>
                        <a:pt x="6" y="18"/>
                      </a:lnTo>
                      <a:lnTo>
                        <a:pt x="12" y="12"/>
                      </a:lnTo>
                      <a:lnTo>
                        <a:pt x="24" y="6"/>
                      </a:lnTo>
                      <a:lnTo>
                        <a:pt x="30" y="0"/>
                      </a:lnTo>
                      <a:lnTo>
                        <a:pt x="24" y="0"/>
                      </a:lnTo>
                      <a:lnTo>
                        <a:pt x="12"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31" name="Freeform 103">
                  <a:extLst>
                    <a:ext uri="{FF2B5EF4-FFF2-40B4-BE49-F238E27FC236}">
                      <a16:creationId xmlns:a16="http://schemas.microsoft.com/office/drawing/2014/main" id="{B6859777-CE16-4F56-A392-074B9D190D4A}"/>
                    </a:ext>
                  </a:extLst>
                </p:cNvPr>
                <p:cNvSpPr>
                  <a:spLocks/>
                </p:cNvSpPr>
                <p:nvPr/>
              </p:nvSpPr>
              <p:spPr bwMode="auto">
                <a:xfrm>
                  <a:off x="4690" y="3198"/>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32" name="Freeform 104">
                  <a:extLst>
                    <a:ext uri="{FF2B5EF4-FFF2-40B4-BE49-F238E27FC236}">
                      <a16:creationId xmlns:a16="http://schemas.microsoft.com/office/drawing/2014/main" id="{3DBD0E70-BCC7-4A1B-840A-7709D812ABC4}"/>
                    </a:ext>
                  </a:extLst>
                </p:cNvPr>
                <p:cNvSpPr>
                  <a:spLocks/>
                </p:cNvSpPr>
                <p:nvPr/>
              </p:nvSpPr>
              <p:spPr bwMode="auto">
                <a:xfrm>
                  <a:off x="4726" y="3174"/>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6" y="12"/>
                      </a:moveTo>
                      <a:lnTo>
                        <a:pt x="0" y="18"/>
                      </a:lnTo>
                      <a:lnTo>
                        <a:pt x="6" y="18"/>
                      </a:lnTo>
                      <a:lnTo>
                        <a:pt x="24" y="6"/>
                      </a:lnTo>
                      <a:lnTo>
                        <a:pt x="24"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33" name="Freeform 105">
                  <a:extLst>
                    <a:ext uri="{FF2B5EF4-FFF2-40B4-BE49-F238E27FC236}">
                      <a16:creationId xmlns:a16="http://schemas.microsoft.com/office/drawing/2014/main" id="{9A50E2DE-7587-4818-AF2F-2752F7B643F4}"/>
                    </a:ext>
                  </a:extLst>
                </p:cNvPr>
                <p:cNvSpPr>
                  <a:spLocks/>
                </p:cNvSpPr>
                <p:nvPr/>
              </p:nvSpPr>
              <p:spPr bwMode="auto">
                <a:xfrm>
                  <a:off x="4762" y="3144"/>
                  <a:ext cx="24" cy="24"/>
                </a:xfrm>
                <a:custGeom>
                  <a:avLst/>
                  <a:gdLst>
                    <a:gd name="T0" fmla="*/ 0 w 24"/>
                    <a:gd name="T1" fmla="*/ 18 h 24"/>
                    <a:gd name="T2" fmla="*/ 0 w 24"/>
                    <a:gd name="T3" fmla="*/ 18 h 24"/>
                    <a:gd name="T4" fmla="*/ 0 w 24"/>
                    <a:gd name="T5" fmla="*/ 24 h 24"/>
                    <a:gd name="T6" fmla="*/ 6 w 24"/>
                    <a:gd name="T7" fmla="*/ 18 h 24"/>
                    <a:gd name="T8" fmla="*/ 6 w 24"/>
                    <a:gd name="T9" fmla="*/ 18 h 24"/>
                    <a:gd name="T10" fmla="*/ 24 w 24"/>
                    <a:gd name="T11" fmla="*/ 0 h 24"/>
                    <a:gd name="T12" fmla="*/ 18 w 24"/>
                    <a:gd name="T13" fmla="*/ 0 h 24"/>
                    <a:gd name="T14" fmla="*/ 18 w 24"/>
                    <a:gd name="T15" fmla="*/ 0 h 24"/>
                    <a:gd name="T16" fmla="*/ 0 w 24"/>
                    <a:gd name="T17" fmla="*/ 18 h 24"/>
                    <a:gd name="T18" fmla="*/ 6 w 24"/>
                    <a:gd name="T19" fmla="*/ 18 h 24"/>
                    <a:gd name="T20" fmla="*/ 6 w 24"/>
                    <a:gd name="T21" fmla="*/ 12 h 24"/>
                    <a:gd name="T22" fmla="*/ 0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0" y="18"/>
                      </a:moveTo>
                      <a:lnTo>
                        <a:pt x="0" y="18"/>
                      </a:lnTo>
                      <a:lnTo>
                        <a:pt x="0" y="24"/>
                      </a:lnTo>
                      <a:lnTo>
                        <a:pt x="6" y="18"/>
                      </a:lnTo>
                      <a:lnTo>
                        <a:pt x="6" y="18"/>
                      </a:lnTo>
                      <a:lnTo>
                        <a:pt x="24" y="0"/>
                      </a:lnTo>
                      <a:lnTo>
                        <a:pt x="18" y="0"/>
                      </a:lnTo>
                      <a:lnTo>
                        <a:pt x="18" y="0"/>
                      </a:lnTo>
                      <a:lnTo>
                        <a:pt x="0" y="18"/>
                      </a:lnTo>
                      <a:lnTo>
                        <a:pt x="6" y="18"/>
                      </a:lnTo>
                      <a:lnTo>
                        <a:pt x="6" y="12"/>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34" name="Freeform 106">
                  <a:extLst>
                    <a:ext uri="{FF2B5EF4-FFF2-40B4-BE49-F238E27FC236}">
                      <a16:creationId xmlns:a16="http://schemas.microsoft.com/office/drawing/2014/main" id="{758E8ADB-1A5F-4BC5-982B-B0B7BAB6D5FA}"/>
                    </a:ext>
                  </a:extLst>
                </p:cNvPr>
                <p:cNvSpPr>
                  <a:spLocks/>
                </p:cNvSpPr>
                <p:nvPr/>
              </p:nvSpPr>
              <p:spPr bwMode="auto">
                <a:xfrm>
                  <a:off x="4792" y="3114"/>
                  <a:ext cx="18" cy="24"/>
                </a:xfrm>
                <a:custGeom>
                  <a:avLst/>
                  <a:gdLst>
                    <a:gd name="T0" fmla="*/ 0 w 18"/>
                    <a:gd name="T1" fmla="*/ 18 h 24"/>
                    <a:gd name="T2" fmla="*/ 0 w 18"/>
                    <a:gd name="T3" fmla="*/ 24 h 24"/>
                    <a:gd name="T4" fmla="*/ 6 w 18"/>
                    <a:gd name="T5" fmla="*/ 18 h 24"/>
                    <a:gd name="T6" fmla="*/ 12 w 18"/>
                    <a:gd name="T7" fmla="*/ 6 h 24"/>
                    <a:gd name="T8" fmla="*/ 18 w 18"/>
                    <a:gd name="T9" fmla="*/ 0 h 24"/>
                    <a:gd name="T10" fmla="*/ 18 w 18"/>
                    <a:gd name="T11" fmla="*/ 0 h 24"/>
                    <a:gd name="T12" fmla="*/ 12 w 18"/>
                    <a:gd name="T13" fmla="*/ 0 h 24"/>
                    <a:gd name="T14" fmla="*/ 6 w 18"/>
                    <a:gd name="T15" fmla="*/ 6 h 24"/>
                    <a:gd name="T16" fmla="*/ 0 w 18"/>
                    <a:gd name="T1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0" y="18"/>
                      </a:moveTo>
                      <a:lnTo>
                        <a:pt x="0" y="24"/>
                      </a:lnTo>
                      <a:lnTo>
                        <a:pt x="6" y="18"/>
                      </a:lnTo>
                      <a:lnTo>
                        <a:pt x="12" y="6"/>
                      </a:lnTo>
                      <a:lnTo>
                        <a:pt x="18" y="0"/>
                      </a:lnTo>
                      <a:lnTo>
                        <a:pt x="18" y="0"/>
                      </a:lnTo>
                      <a:lnTo>
                        <a:pt x="12" y="0"/>
                      </a:lnTo>
                      <a:lnTo>
                        <a:pt x="6" y="6"/>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35" name="Freeform 107">
                  <a:extLst>
                    <a:ext uri="{FF2B5EF4-FFF2-40B4-BE49-F238E27FC236}">
                      <a16:creationId xmlns:a16="http://schemas.microsoft.com/office/drawing/2014/main" id="{79A81BBF-B34A-47C6-86FC-F2203F8344F0}"/>
                    </a:ext>
                  </a:extLst>
                </p:cNvPr>
                <p:cNvSpPr>
                  <a:spLocks/>
                </p:cNvSpPr>
                <p:nvPr/>
              </p:nvSpPr>
              <p:spPr bwMode="auto">
                <a:xfrm>
                  <a:off x="4816" y="3078"/>
                  <a:ext cx="18" cy="24"/>
                </a:xfrm>
                <a:custGeom>
                  <a:avLst/>
                  <a:gdLst>
                    <a:gd name="T0" fmla="*/ 0 w 18"/>
                    <a:gd name="T1" fmla="*/ 24 h 24"/>
                    <a:gd name="T2" fmla="*/ 0 w 18"/>
                    <a:gd name="T3" fmla="*/ 24 h 24"/>
                    <a:gd name="T4" fmla="*/ 6 w 18"/>
                    <a:gd name="T5" fmla="*/ 24 h 24"/>
                    <a:gd name="T6" fmla="*/ 18 w 18"/>
                    <a:gd name="T7" fmla="*/ 6 h 24"/>
                    <a:gd name="T8" fmla="*/ 18 w 18"/>
                    <a:gd name="T9" fmla="*/ 0 h 24"/>
                    <a:gd name="T10" fmla="*/ 18 w 18"/>
                    <a:gd name="T11" fmla="*/ 0 h 24"/>
                    <a:gd name="T12" fmla="*/ 12 w 18"/>
                    <a:gd name="T13" fmla="*/ 0 h 24"/>
                    <a:gd name="T14" fmla="*/ 12 w 18"/>
                    <a:gd name="T15" fmla="*/ 6 h 24"/>
                    <a:gd name="T16" fmla="*/ 0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0" y="24"/>
                      </a:moveTo>
                      <a:lnTo>
                        <a:pt x="0" y="24"/>
                      </a:lnTo>
                      <a:lnTo>
                        <a:pt x="6" y="24"/>
                      </a:lnTo>
                      <a:lnTo>
                        <a:pt x="18" y="6"/>
                      </a:lnTo>
                      <a:lnTo>
                        <a:pt x="18" y="0"/>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36" name="Freeform 108">
                  <a:extLst>
                    <a:ext uri="{FF2B5EF4-FFF2-40B4-BE49-F238E27FC236}">
                      <a16:creationId xmlns:a16="http://schemas.microsoft.com/office/drawing/2014/main" id="{A008DB98-76C0-4005-9F71-CA7BCA43D62B}"/>
                    </a:ext>
                  </a:extLst>
                </p:cNvPr>
                <p:cNvSpPr>
                  <a:spLocks/>
                </p:cNvSpPr>
                <p:nvPr/>
              </p:nvSpPr>
              <p:spPr bwMode="auto">
                <a:xfrm>
                  <a:off x="4834" y="3036"/>
                  <a:ext cx="18" cy="30"/>
                </a:xfrm>
                <a:custGeom>
                  <a:avLst/>
                  <a:gdLst>
                    <a:gd name="T0" fmla="*/ 0 w 18"/>
                    <a:gd name="T1" fmla="*/ 30 h 30"/>
                    <a:gd name="T2" fmla="*/ 6 w 18"/>
                    <a:gd name="T3" fmla="*/ 30 h 30"/>
                    <a:gd name="T4" fmla="*/ 6 w 18"/>
                    <a:gd name="T5" fmla="*/ 30 h 30"/>
                    <a:gd name="T6" fmla="*/ 18 w 18"/>
                    <a:gd name="T7" fmla="*/ 6 h 30"/>
                    <a:gd name="T8" fmla="*/ 18 w 18"/>
                    <a:gd name="T9" fmla="*/ 6 h 30"/>
                    <a:gd name="T10" fmla="*/ 12 w 18"/>
                    <a:gd name="T11" fmla="*/ 0 h 30"/>
                    <a:gd name="T12" fmla="*/ 12 w 18"/>
                    <a:gd name="T13" fmla="*/ 6 h 30"/>
                    <a:gd name="T14" fmla="*/ 12 w 18"/>
                    <a:gd name="T15" fmla="*/ 6 h 30"/>
                    <a:gd name="T16" fmla="*/ 0 w 18"/>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0" y="30"/>
                      </a:moveTo>
                      <a:lnTo>
                        <a:pt x="6" y="30"/>
                      </a:lnTo>
                      <a:lnTo>
                        <a:pt x="6" y="30"/>
                      </a:lnTo>
                      <a:lnTo>
                        <a:pt x="18" y="6"/>
                      </a:lnTo>
                      <a:lnTo>
                        <a:pt x="18" y="6"/>
                      </a:lnTo>
                      <a:lnTo>
                        <a:pt x="12" y="0"/>
                      </a:lnTo>
                      <a:lnTo>
                        <a:pt x="12" y="6"/>
                      </a:lnTo>
                      <a:lnTo>
                        <a:pt x="12"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37" name="Freeform 109">
                  <a:extLst>
                    <a:ext uri="{FF2B5EF4-FFF2-40B4-BE49-F238E27FC236}">
                      <a16:creationId xmlns:a16="http://schemas.microsoft.com/office/drawing/2014/main" id="{D79831E1-A63B-4DFD-B6C4-E1522C72F429}"/>
                    </a:ext>
                  </a:extLst>
                </p:cNvPr>
                <p:cNvSpPr>
                  <a:spLocks/>
                </p:cNvSpPr>
                <p:nvPr/>
              </p:nvSpPr>
              <p:spPr bwMode="auto">
                <a:xfrm>
                  <a:off x="4846" y="2994"/>
                  <a:ext cx="12" cy="30"/>
                </a:xfrm>
                <a:custGeom>
                  <a:avLst/>
                  <a:gdLst>
                    <a:gd name="T0" fmla="*/ 0 w 12"/>
                    <a:gd name="T1" fmla="*/ 30 h 30"/>
                    <a:gd name="T2" fmla="*/ 0 w 12"/>
                    <a:gd name="T3" fmla="*/ 30 h 30"/>
                    <a:gd name="T4" fmla="*/ 6 w 12"/>
                    <a:gd name="T5" fmla="*/ 30 h 30"/>
                    <a:gd name="T6" fmla="*/ 12 w 12"/>
                    <a:gd name="T7" fmla="*/ 6 h 30"/>
                    <a:gd name="T8" fmla="*/ 6 w 12"/>
                    <a:gd name="T9" fmla="*/ 6 h 30"/>
                    <a:gd name="T10" fmla="*/ 6 w 12"/>
                    <a:gd name="T11" fmla="*/ 0 h 30"/>
                    <a:gd name="T12" fmla="*/ 0 w 12"/>
                    <a:gd name="T13" fmla="*/ 6 h 30"/>
                    <a:gd name="T14" fmla="*/ 6 w 12"/>
                    <a:gd name="T15" fmla="*/ 6 h 30"/>
                    <a:gd name="T16" fmla="*/ 0 w 1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30"/>
                      </a:moveTo>
                      <a:lnTo>
                        <a:pt x="0" y="30"/>
                      </a:lnTo>
                      <a:lnTo>
                        <a:pt x="6" y="30"/>
                      </a:lnTo>
                      <a:lnTo>
                        <a:pt x="12" y="6"/>
                      </a:lnTo>
                      <a:lnTo>
                        <a:pt x="6" y="6"/>
                      </a:lnTo>
                      <a:lnTo>
                        <a:pt x="6" y="0"/>
                      </a:lnTo>
                      <a:lnTo>
                        <a:pt x="0" y="6"/>
                      </a:lnTo>
                      <a:lnTo>
                        <a:pt x="6"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38" name="Freeform 110">
                  <a:extLst>
                    <a:ext uri="{FF2B5EF4-FFF2-40B4-BE49-F238E27FC236}">
                      <a16:creationId xmlns:a16="http://schemas.microsoft.com/office/drawing/2014/main" id="{D5767E4B-F8F4-4B97-B084-6A7F180B91D1}"/>
                    </a:ext>
                  </a:extLst>
                </p:cNvPr>
                <p:cNvSpPr>
                  <a:spLocks/>
                </p:cNvSpPr>
                <p:nvPr/>
              </p:nvSpPr>
              <p:spPr bwMode="auto">
                <a:xfrm>
                  <a:off x="4846" y="2958"/>
                  <a:ext cx="6" cy="30"/>
                </a:xfrm>
                <a:custGeom>
                  <a:avLst/>
                  <a:gdLst>
                    <a:gd name="T0" fmla="*/ 0 w 6"/>
                    <a:gd name="T1" fmla="*/ 24 h 30"/>
                    <a:gd name="T2" fmla="*/ 6 w 6"/>
                    <a:gd name="T3" fmla="*/ 30 h 30"/>
                    <a:gd name="T4" fmla="*/ 6 w 6"/>
                    <a:gd name="T5" fmla="*/ 24 h 30"/>
                    <a:gd name="T6" fmla="*/ 6 w 6"/>
                    <a:gd name="T7" fmla="*/ 0 h 30"/>
                    <a:gd name="T8" fmla="*/ 6 w 6"/>
                    <a:gd name="T9" fmla="*/ 0 h 30"/>
                    <a:gd name="T10" fmla="*/ 0 w 6"/>
                    <a:gd name="T11" fmla="*/ 0 h 30"/>
                    <a:gd name="T12" fmla="*/ 0 w 6"/>
                    <a:gd name="T13" fmla="*/ 0 h 30"/>
                    <a:gd name="T14" fmla="*/ 0 w 6"/>
                    <a:gd name="T15" fmla="*/ 0 h 30"/>
                    <a:gd name="T16" fmla="*/ 0 w 6"/>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0" y="24"/>
                      </a:moveTo>
                      <a:lnTo>
                        <a:pt x="6" y="30"/>
                      </a:lnTo>
                      <a:lnTo>
                        <a:pt x="6" y="24"/>
                      </a:lnTo>
                      <a:lnTo>
                        <a:pt x="6" y="0"/>
                      </a:lnTo>
                      <a:lnTo>
                        <a:pt x="6" y="0"/>
                      </a:lnTo>
                      <a:lnTo>
                        <a:pt x="0" y="0"/>
                      </a:lnTo>
                      <a:lnTo>
                        <a:pt x="0" y="0"/>
                      </a:lnTo>
                      <a:lnTo>
                        <a:pt x="0" y="0"/>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39" name="Freeform 111">
                  <a:extLst>
                    <a:ext uri="{FF2B5EF4-FFF2-40B4-BE49-F238E27FC236}">
                      <a16:creationId xmlns:a16="http://schemas.microsoft.com/office/drawing/2014/main" id="{58811356-3A7F-4CDB-98A4-C738A37CA6B9}"/>
                    </a:ext>
                  </a:extLst>
                </p:cNvPr>
                <p:cNvSpPr>
                  <a:spLocks/>
                </p:cNvSpPr>
                <p:nvPr/>
              </p:nvSpPr>
              <p:spPr bwMode="auto">
                <a:xfrm>
                  <a:off x="4828" y="2916"/>
                  <a:ext cx="12" cy="30"/>
                </a:xfrm>
                <a:custGeom>
                  <a:avLst/>
                  <a:gdLst>
                    <a:gd name="T0" fmla="*/ 6 w 12"/>
                    <a:gd name="T1" fmla="*/ 24 h 30"/>
                    <a:gd name="T2" fmla="*/ 12 w 12"/>
                    <a:gd name="T3" fmla="*/ 30 h 30"/>
                    <a:gd name="T4" fmla="*/ 12 w 12"/>
                    <a:gd name="T5" fmla="*/ 24 h 30"/>
                    <a:gd name="T6" fmla="*/ 6 w 12"/>
                    <a:gd name="T7" fmla="*/ 6 h 30"/>
                    <a:gd name="T8" fmla="*/ 0 w 12"/>
                    <a:gd name="T9" fmla="*/ 0 h 30"/>
                    <a:gd name="T10" fmla="*/ 0 w 12"/>
                    <a:gd name="T11" fmla="*/ 6 h 30"/>
                    <a:gd name="T12" fmla="*/ 6 w 12"/>
                    <a:gd name="T13" fmla="*/ 24 h 30"/>
                  </a:gdLst>
                  <a:ahLst/>
                  <a:cxnLst>
                    <a:cxn ang="0">
                      <a:pos x="T0" y="T1"/>
                    </a:cxn>
                    <a:cxn ang="0">
                      <a:pos x="T2" y="T3"/>
                    </a:cxn>
                    <a:cxn ang="0">
                      <a:pos x="T4" y="T5"/>
                    </a:cxn>
                    <a:cxn ang="0">
                      <a:pos x="T6" y="T7"/>
                    </a:cxn>
                    <a:cxn ang="0">
                      <a:pos x="T8" y="T9"/>
                    </a:cxn>
                    <a:cxn ang="0">
                      <a:pos x="T10" y="T11"/>
                    </a:cxn>
                    <a:cxn ang="0">
                      <a:pos x="T12" y="T13"/>
                    </a:cxn>
                  </a:cxnLst>
                  <a:rect l="0" t="0" r="r" b="b"/>
                  <a:pathLst>
                    <a:path w="12" h="30">
                      <a:moveTo>
                        <a:pt x="6" y="24"/>
                      </a:moveTo>
                      <a:lnTo>
                        <a:pt x="12" y="30"/>
                      </a:lnTo>
                      <a:lnTo>
                        <a:pt x="12" y="24"/>
                      </a:lnTo>
                      <a:lnTo>
                        <a:pt x="6" y="6"/>
                      </a:lnTo>
                      <a:lnTo>
                        <a:pt x="0" y="0"/>
                      </a:lnTo>
                      <a:lnTo>
                        <a:pt x="0"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40" name="Freeform 112">
                  <a:extLst>
                    <a:ext uri="{FF2B5EF4-FFF2-40B4-BE49-F238E27FC236}">
                      <a16:creationId xmlns:a16="http://schemas.microsoft.com/office/drawing/2014/main" id="{5A98BF9A-6E07-4EDB-AB65-3498ADD866D5}"/>
                    </a:ext>
                  </a:extLst>
                </p:cNvPr>
                <p:cNvSpPr>
                  <a:spLocks/>
                </p:cNvSpPr>
                <p:nvPr/>
              </p:nvSpPr>
              <p:spPr bwMode="auto">
                <a:xfrm>
                  <a:off x="4804" y="2880"/>
                  <a:ext cx="18" cy="30"/>
                </a:xfrm>
                <a:custGeom>
                  <a:avLst/>
                  <a:gdLst>
                    <a:gd name="T0" fmla="*/ 12 w 18"/>
                    <a:gd name="T1" fmla="*/ 24 h 30"/>
                    <a:gd name="T2" fmla="*/ 18 w 18"/>
                    <a:gd name="T3" fmla="*/ 30 h 30"/>
                    <a:gd name="T4" fmla="*/ 18 w 18"/>
                    <a:gd name="T5" fmla="*/ 24 h 30"/>
                    <a:gd name="T6" fmla="*/ 6 w 18"/>
                    <a:gd name="T7" fmla="*/ 6 h 30"/>
                    <a:gd name="T8" fmla="*/ 0 w 18"/>
                    <a:gd name="T9" fmla="*/ 0 h 30"/>
                    <a:gd name="T10" fmla="*/ 0 w 18"/>
                    <a:gd name="T11" fmla="*/ 6 h 30"/>
                    <a:gd name="T12" fmla="*/ 12 w 18"/>
                    <a:gd name="T13" fmla="*/ 24 h 30"/>
                  </a:gdLst>
                  <a:ahLst/>
                  <a:cxnLst>
                    <a:cxn ang="0">
                      <a:pos x="T0" y="T1"/>
                    </a:cxn>
                    <a:cxn ang="0">
                      <a:pos x="T2" y="T3"/>
                    </a:cxn>
                    <a:cxn ang="0">
                      <a:pos x="T4" y="T5"/>
                    </a:cxn>
                    <a:cxn ang="0">
                      <a:pos x="T6" y="T7"/>
                    </a:cxn>
                    <a:cxn ang="0">
                      <a:pos x="T8" y="T9"/>
                    </a:cxn>
                    <a:cxn ang="0">
                      <a:pos x="T10" y="T11"/>
                    </a:cxn>
                    <a:cxn ang="0">
                      <a:pos x="T12" y="T13"/>
                    </a:cxn>
                  </a:cxnLst>
                  <a:rect l="0" t="0" r="r" b="b"/>
                  <a:pathLst>
                    <a:path w="18" h="30">
                      <a:moveTo>
                        <a:pt x="12" y="24"/>
                      </a:moveTo>
                      <a:lnTo>
                        <a:pt x="18" y="30"/>
                      </a:lnTo>
                      <a:lnTo>
                        <a:pt x="18" y="24"/>
                      </a:lnTo>
                      <a:lnTo>
                        <a:pt x="6" y="6"/>
                      </a:lnTo>
                      <a:lnTo>
                        <a:pt x="0" y="0"/>
                      </a:lnTo>
                      <a:lnTo>
                        <a:pt x="0" y="6"/>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41" name="Freeform 113">
                  <a:extLst>
                    <a:ext uri="{FF2B5EF4-FFF2-40B4-BE49-F238E27FC236}">
                      <a16:creationId xmlns:a16="http://schemas.microsoft.com/office/drawing/2014/main" id="{3DEB41EE-C0EC-4C9D-9034-0EC5DBF0B6BF}"/>
                    </a:ext>
                  </a:extLst>
                </p:cNvPr>
                <p:cNvSpPr>
                  <a:spLocks/>
                </p:cNvSpPr>
                <p:nvPr/>
              </p:nvSpPr>
              <p:spPr bwMode="auto">
                <a:xfrm>
                  <a:off x="4774" y="2850"/>
                  <a:ext cx="24" cy="24"/>
                </a:xfrm>
                <a:custGeom>
                  <a:avLst/>
                  <a:gdLst>
                    <a:gd name="T0" fmla="*/ 18 w 24"/>
                    <a:gd name="T1" fmla="*/ 24 h 24"/>
                    <a:gd name="T2" fmla="*/ 18 w 24"/>
                    <a:gd name="T3" fmla="*/ 24 h 24"/>
                    <a:gd name="T4" fmla="*/ 24 w 24"/>
                    <a:gd name="T5" fmla="*/ 24 h 24"/>
                    <a:gd name="T6" fmla="*/ 6 w 24"/>
                    <a:gd name="T7" fmla="*/ 6 h 24"/>
                    <a:gd name="T8" fmla="*/ 6 w 24"/>
                    <a:gd name="T9" fmla="*/ 0 h 24"/>
                    <a:gd name="T10" fmla="*/ 0 w 24"/>
                    <a:gd name="T11" fmla="*/ 6 h 24"/>
                    <a:gd name="T12" fmla="*/ 18 w 2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18" y="24"/>
                      </a:moveTo>
                      <a:lnTo>
                        <a:pt x="18" y="24"/>
                      </a:lnTo>
                      <a:lnTo>
                        <a:pt x="24" y="24"/>
                      </a:lnTo>
                      <a:lnTo>
                        <a:pt x="6" y="6"/>
                      </a:lnTo>
                      <a:lnTo>
                        <a:pt x="6" y="0"/>
                      </a:lnTo>
                      <a:lnTo>
                        <a:pt x="0" y="6"/>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42" name="Freeform 114">
                  <a:extLst>
                    <a:ext uri="{FF2B5EF4-FFF2-40B4-BE49-F238E27FC236}">
                      <a16:creationId xmlns:a16="http://schemas.microsoft.com/office/drawing/2014/main" id="{0956BFA6-5A3F-4A5C-A44B-50A75989FBE5}"/>
                    </a:ext>
                  </a:extLst>
                </p:cNvPr>
                <p:cNvSpPr>
                  <a:spLocks/>
                </p:cNvSpPr>
                <p:nvPr/>
              </p:nvSpPr>
              <p:spPr bwMode="auto">
                <a:xfrm>
                  <a:off x="4744" y="2826"/>
                  <a:ext cx="24" cy="18"/>
                </a:xfrm>
                <a:custGeom>
                  <a:avLst/>
                  <a:gdLst>
                    <a:gd name="T0" fmla="*/ 24 w 24"/>
                    <a:gd name="T1" fmla="*/ 18 h 18"/>
                    <a:gd name="T2" fmla="*/ 24 w 24"/>
                    <a:gd name="T3" fmla="*/ 18 h 18"/>
                    <a:gd name="T4" fmla="*/ 24 w 24"/>
                    <a:gd name="T5" fmla="*/ 12 h 18"/>
                    <a:gd name="T6" fmla="*/ 0 w 24"/>
                    <a:gd name="T7" fmla="*/ 0 h 18"/>
                    <a:gd name="T8" fmla="*/ 0 w 24"/>
                    <a:gd name="T9" fmla="*/ 0 h 18"/>
                    <a:gd name="T10" fmla="*/ 0 w 24"/>
                    <a:gd name="T11" fmla="*/ 6 h 18"/>
                    <a:gd name="T12" fmla="*/ 24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18"/>
                      </a:moveTo>
                      <a:lnTo>
                        <a:pt x="24" y="18"/>
                      </a:lnTo>
                      <a:lnTo>
                        <a:pt x="24" y="12"/>
                      </a:lnTo>
                      <a:lnTo>
                        <a:pt x="0" y="0"/>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43" name="Freeform 115">
                  <a:extLst>
                    <a:ext uri="{FF2B5EF4-FFF2-40B4-BE49-F238E27FC236}">
                      <a16:creationId xmlns:a16="http://schemas.microsoft.com/office/drawing/2014/main" id="{754CC2E7-DA3B-4BE9-BF3E-C25937877FD9}"/>
                    </a:ext>
                  </a:extLst>
                </p:cNvPr>
                <p:cNvSpPr>
                  <a:spLocks/>
                </p:cNvSpPr>
                <p:nvPr/>
              </p:nvSpPr>
              <p:spPr bwMode="auto">
                <a:xfrm>
                  <a:off x="4708" y="2802"/>
                  <a:ext cx="30" cy="18"/>
                </a:xfrm>
                <a:custGeom>
                  <a:avLst/>
                  <a:gdLst>
                    <a:gd name="T0" fmla="*/ 24 w 30"/>
                    <a:gd name="T1" fmla="*/ 18 h 18"/>
                    <a:gd name="T2" fmla="*/ 30 w 30"/>
                    <a:gd name="T3" fmla="*/ 12 h 18"/>
                    <a:gd name="T4" fmla="*/ 24 w 30"/>
                    <a:gd name="T5" fmla="*/ 12 h 18"/>
                    <a:gd name="T6" fmla="*/ 12 w 30"/>
                    <a:gd name="T7" fmla="*/ 6 h 18"/>
                    <a:gd name="T8" fmla="*/ 6 w 30"/>
                    <a:gd name="T9" fmla="*/ 0 h 18"/>
                    <a:gd name="T10" fmla="*/ 0 w 30"/>
                    <a:gd name="T11" fmla="*/ 0 h 18"/>
                    <a:gd name="T12" fmla="*/ 6 w 30"/>
                    <a:gd name="T13" fmla="*/ 6 h 18"/>
                    <a:gd name="T14" fmla="*/ 12 w 30"/>
                    <a:gd name="T15" fmla="*/ 12 h 18"/>
                    <a:gd name="T16" fmla="*/ 24 w 30"/>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18"/>
                      </a:moveTo>
                      <a:lnTo>
                        <a:pt x="30" y="12"/>
                      </a:lnTo>
                      <a:lnTo>
                        <a:pt x="24" y="12"/>
                      </a:lnTo>
                      <a:lnTo>
                        <a:pt x="12" y="6"/>
                      </a:lnTo>
                      <a:lnTo>
                        <a:pt x="6" y="0"/>
                      </a:lnTo>
                      <a:lnTo>
                        <a:pt x="0" y="0"/>
                      </a:lnTo>
                      <a:lnTo>
                        <a:pt x="6"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44" name="Freeform 116">
                  <a:extLst>
                    <a:ext uri="{FF2B5EF4-FFF2-40B4-BE49-F238E27FC236}">
                      <a16:creationId xmlns:a16="http://schemas.microsoft.com/office/drawing/2014/main" id="{E55BC17F-7538-478E-8ECD-B97CCE27072A}"/>
                    </a:ext>
                  </a:extLst>
                </p:cNvPr>
                <p:cNvSpPr>
                  <a:spLocks/>
                </p:cNvSpPr>
                <p:nvPr/>
              </p:nvSpPr>
              <p:spPr bwMode="auto">
                <a:xfrm>
                  <a:off x="4672" y="2778"/>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45" name="Freeform 117">
                  <a:extLst>
                    <a:ext uri="{FF2B5EF4-FFF2-40B4-BE49-F238E27FC236}">
                      <a16:creationId xmlns:a16="http://schemas.microsoft.com/office/drawing/2014/main" id="{1D195D20-12CF-4FD1-AA96-B585F6EFC873}"/>
                    </a:ext>
                  </a:extLst>
                </p:cNvPr>
                <p:cNvSpPr>
                  <a:spLocks/>
                </p:cNvSpPr>
                <p:nvPr/>
              </p:nvSpPr>
              <p:spPr bwMode="auto">
                <a:xfrm>
                  <a:off x="4636" y="2760"/>
                  <a:ext cx="30" cy="12"/>
                </a:xfrm>
                <a:custGeom>
                  <a:avLst/>
                  <a:gdLst>
                    <a:gd name="T0" fmla="*/ 24 w 30"/>
                    <a:gd name="T1" fmla="*/ 12 h 12"/>
                    <a:gd name="T2" fmla="*/ 30 w 30"/>
                    <a:gd name="T3" fmla="*/ 12 h 12"/>
                    <a:gd name="T4" fmla="*/ 24 w 30"/>
                    <a:gd name="T5" fmla="*/ 6 h 12"/>
                    <a:gd name="T6" fmla="*/ 6 w 30"/>
                    <a:gd name="T7" fmla="*/ 0 h 12"/>
                    <a:gd name="T8" fmla="*/ 0 w 30"/>
                    <a:gd name="T9" fmla="*/ 0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46" name="Freeform 118">
                  <a:extLst>
                    <a:ext uri="{FF2B5EF4-FFF2-40B4-BE49-F238E27FC236}">
                      <a16:creationId xmlns:a16="http://schemas.microsoft.com/office/drawing/2014/main" id="{CAADF417-25E0-40FC-B466-3DB3B8E49E94}"/>
                    </a:ext>
                  </a:extLst>
                </p:cNvPr>
                <p:cNvSpPr>
                  <a:spLocks/>
                </p:cNvSpPr>
                <p:nvPr/>
              </p:nvSpPr>
              <p:spPr bwMode="auto">
                <a:xfrm>
                  <a:off x="4600" y="2742"/>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24" y="12"/>
                      </a:moveTo>
                      <a:lnTo>
                        <a:pt x="24" y="12"/>
                      </a:lnTo>
                      <a:lnTo>
                        <a:pt x="24" y="6"/>
                      </a:lnTo>
                      <a:lnTo>
                        <a:pt x="6" y="0"/>
                      </a:lnTo>
                      <a:lnTo>
                        <a:pt x="0"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47" name="Freeform 119">
                  <a:extLst>
                    <a:ext uri="{FF2B5EF4-FFF2-40B4-BE49-F238E27FC236}">
                      <a16:creationId xmlns:a16="http://schemas.microsoft.com/office/drawing/2014/main" id="{1E98103F-86BC-4037-9FBB-9AC401EC84E9}"/>
                    </a:ext>
                  </a:extLst>
                </p:cNvPr>
                <p:cNvSpPr>
                  <a:spLocks/>
                </p:cNvSpPr>
                <p:nvPr/>
              </p:nvSpPr>
              <p:spPr bwMode="auto">
                <a:xfrm>
                  <a:off x="4558" y="2724"/>
                  <a:ext cx="30" cy="12"/>
                </a:xfrm>
                <a:custGeom>
                  <a:avLst/>
                  <a:gdLst>
                    <a:gd name="T0" fmla="*/ 30 w 30"/>
                    <a:gd name="T1" fmla="*/ 12 h 12"/>
                    <a:gd name="T2" fmla="*/ 30 w 30"/>
                    <a:gd name="T3" fmla="*/ 12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12"/>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48" name="Freeform 120">
                  <a:extLst>
                    <a:ext uri="{FF2B5EF4-FFF2-40B4-BE49-F238E27FC236}">
                      <a16:creationId xmlns:a16="http://schemas.microsoft.com/office/drawing/2014/main" id="{9F97967B-D03F-4DF3-874D-30B8C5CBBE70}"/>
                    </a:ext>
                  </a:extLst>
                </p:cNvPr>
                <p:cNvSpPr>
                  <a:spLocks/>
                </p:cNvSpPr>
                <p:nvPr/>
              </p:nvSpPr>
              <p:spPr bwMode="auto">
                <a:xfrm>
                  <a:off x="4522" y="2706"/>
                  <a:ext cx="30" cy="18"/>
                </a:xfrm>
                <a:custGeom>
                  <a:avLst/>
                  <a:gdLst>
                    <a:gd name="T0" fmla="*/ 24 w 30"/>
                    <a:gd name="T1" fmla="*/ 18 h 18"/>
                    <a:gd name="T2" fmla="*/ 30 w 30"/>
                    <a:gd name="T3" fmla="*/ 12 h 18"/>
                    <a:gd name="T4" fmla="*/ 24 w 30"/>
                    <a:gd name="T5" fmla="*/ 12 h 18"/>
                    <a:gd name="T6" fmla="*/ 18 w 30"/>
                    <a:gd name="T7" fmla="*/ 6 h 18"/>
                    <a:gd name="T8" fmla="*/ 0 w 30"/>
                    <a:gd name="T9" fmla="*/ 0 h 18"/>
                    <a:gd name="T10" fmla="*/ 0 w 30"/>
                    <a:gd name="T11" fmla="*/ 6 h 18"/>
                    <a:gd name="T12" fmla="*/ 0 w 30"/>
                    <a:gd name="T13" fmla="*/ 6 h 18"/>
                    <a:gd name="T14" fmla="*/ 18 w 30"/>
                    <a:gd name="T15" fmla="*/ 12 h 18"/>
                    <a:gd name="T16" fmla="*/ 24 w 30"/>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18"/>
                      </a:moveTo>
                      <a:lnTo>
                        <a:pt x="30" y="12"/>
                      </a:lnTo>
                      <a:lnTo>
                        <a:pt x="24" y="12"/>
                      </a:lnTo>
                      <a:lnTo>
                        <a:pt x="18" y="6"/>
                      </a:lnTo>
                      <a:lnTo>
                        <a:pt x="0" y="0"/>
                      </a:lnTo>
                      <a:lnTo>
                        <a:pt x="0" y="6"/>
                      </a:lnTo>
                      <a:lnTo>
                        <a:pt x="0"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49" name="Freeform 121">
                  <a:extLst>
                    <a:ext uri="{FF2B5EF4-FFF2-40B4-BE49-F238E27FC236}">
                      <a16:creationId xmlns:a16="http://schemas.microsoft.com/office/drawing/2014/main" id="{799D1780-8948-4C33-93C0-23DAFD487683}"/>
                    </a:ext>
                  </a:extLst>
                </p:cNvPr>
                <p:cNvSpPr>
                  <a:spLocks/>
                </p:cNvSpPr>
                <p:nvPr/>
              </p:nvSpPr>
              <p:spPr bwMode="auto">
                <a:xfrm>
                  <a:off x="4480" y="2694"/>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50" name="Freeform 122">
                  <a:extLst>
                    <a:ext uri="{FF2B5EF4-FFF2-40B4-BE49-F238E27FC236}">
                      <a16:creationId xmlns:a16="http://schemas.microsoft.com/office/drawing/2014/main" id="{1DF77004-5958-44DC-930C-A32B1B64492B}"/>
                    </a:ext>
                  </a:extLst>
                </p:cNvPr>
                <p:cNvSpPr>
                  <a:spLocks/>
                </p:cNvSpPr>
                <p:nvPr/>
              </p:nvSpPr>
              <p:spPr bwMode="auto">
                <a:xfrm>
                  <a:off x="4438" y="2682"/>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0 h 12"/>
                    <a:gd name="T12" fmla="*/ 6 w 30"/>
                    <a:gd name="T13" fmla="*/ 6 h 12"/>
                    <a:gd name="T14" fmla="*/ 24 w 30"/>
                    <a:gd name="T15" fmla="*/ 12 h 12"/>
                    <a:gd name="T16" fmla="*/ 30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12"/>
                      </a:moveTo>
                      <a:lnTo>
                        <a:pt x="30" y="12"/>
                      </a:lnTo>
                      <a:lnTo>
                        <a:pt x="30" y="6"/>
                      </a:lnTo>
                      <a:lnTo>
                        <a:pt x="24" y="6"/>
                      </a:lnTo>
                      <a:lnTo>
                        <a:pt x="6" y="0"/>
                      </a:lnTo>
                      <a:lnTo>
                        <a:pt x="0" y="0"/>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51" name="Freeform 123">
                  <a:extLst>
                    <a:ext uri="{FF2B5EF4-FFF2-40B4-BE49-F238E27FC236}">
                      <a16:creationId xmlns:a16="http://schemas.microsoft.com/office/drawing/2014/main" id="{1EF8C838-F133-4117-809D-4C23B38D19DC}"/>
                    </a:ext>
                  </a:extLst>
                </p:cNvPr>
                <p:cNvSpPr>
                  <a:spLocks/>
                </p:cNvSpPr>
                <p:nvPr/>
              </p:nvSpPr>
              <p:spPr bwMode="auto">
                <a:xfrm>
                  <a:off x="4402" y="2670"/>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52" name="Freeform 124">
                  <a:extLst>
                    <a:ext uri="{FF2B5EF4-FFF2-40B4-BE49-F238E27FC236}">
                      <a16:creationId xmlns:a16="http://schemas.microsoft.com/office/drawing/2014/main" id="{AC4502D0-57F2-47BF-9BE3-ED2EE2684BD4}"/>
                    </a:ext>
                  </a:extLst>
                </p:cNvPr>
                <p:cNvSpPr>
                  <a:spLocks/>
                </p:cNvSpPr>
                <p:nvPr/>
              </p:nvSpPr>
              <p:spPr bwMode="auto">
                <a:xfrm>
                  <a:off x="4360" y="2658"/>
                  <a:ext cx="30" cy="12"/>
                </a:xfrm>
                <a:custGeom>
                  <a:avLst/>
                  <a:gdLst>
                    <a:gd name="T0" fmla="*/ 24 w 30"/>
                    <a:gd name="T1" fmla="*/ 12 h 12"/>
                    <a:gd name="T2" fmla="*/ 30 w 30"/>
                    <a:gd name="T3" fmla="*/ 12 h 12"/>
                    <a:gd name="T4" fmla="*/ 24 w 30"/>
                    <a:gd name="T5" fmla="*/ 6 h 12"/>
                    <a:gd name="T6" fmla="*/ 18 w 30"/>
                    <a:gd name="T7" fmla="*/ 6 h 12"/>
                    <a:gd name="T8" fmla="*/ 0 w 30"/>
                    <a:gd name="T9" fmla="*/ 0 h 12"/>
                    <a:gd name="T10" fmla="*/ 0 w 30"/>
                    <a:gd name="T11" fmla="*/ 6 h 12"/>
                    <a:gd name="T12" fmla="*/ 0 w 30"/>
                    <a:gd name="T13" fmla="*/ 6 h 12"/>
                    <a:gd name="T14" fmla="*/ 18 w 30"/>
                    <a:gd name="T15" fmla="*/ 12 h 12"/>
                    <a:gd name="T16" fmla="*/ 24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12"/>
                      </a:moveTo>
                      <a:lnTo>
                        <a:pt x="30" y="12"/>
                      </a:lnTo>
                      <a:lnTo>
                        <a:pt x="24" y="6"/>
                      </a:lnTo>
                      <a:lnTo>
                        <a:pt x="18" y="6"/>
                      </a:lnTo>
                      <a:lnTo>
                        <a:pt x="0" y="0"/>
                      </a:lnTo>
                      <a:lnTo>
                        <a:pt x="0" y="6"/>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53" name="Freeform 125">
                  <a:extLst>
                    <a:ext uri="{FF2B5EF4-FFF2-40B4-BE49-F238E27FC236}">
                      <a16:creationId xmlns:a16="http://schemas.microsoft.com/office/drawing/2014/main" id="{3553C0A8-7701-48DF-B89C-CCDFF5090DD4}"/>
                    </a:ext>
                  </a:extLst>
                </p:cNvPr>
                <p:cNvSpPr>
                  <a:spLocks/>
                </p:cNvSpPr>
                <p:nvPr/>
              </p:nvSpPr>
              <p:spPr bwMode="auto">
                <a:xfrm>
                  <a:off x="4318" y="2652"/>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54" name="Freeform 126">
                  <a:extLst>
                    <a:ext uri="{FF2B5EF4-FFF2-40B4-BE49-F238E27FC236}">
                      <a16:creationId xmlns:a16="http://schemas.microsoft.com/office/drawing/2014/main" id="{DA66B788-1786-4FB4-B69E-A3EBFAEFED28}"/>
                    </a:ext>
                  </a:extLst>
                </p:cNvPr>
                <p:cNvSpPr>
                  <a:spLocks/>
                </p:cNvSpPr>
                <p:nvPr/>
              </p:nvSpPr>
              <p:spPr bwMode="auto">
                <a:xfrm>
                  <a:off x="4276" y="2646"/>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55" name="Freeform 127">
                  <a:extLst>
                    <a:ext uri="{FF2B5EF4-FFF2-40B4-BE49-F238E27FC236}">
                      <a16:creationId xmlns:a16="http://schemas.microsoft.com/office/drawing/2014/main" id="{887F8AD5-B9EA-4692-9410-96828F7E427B}"/>
                    </a:ext>
                  </a:extLst>
                </p:cNvPr>
                <p:cNvSpPr>
                  <a:spLocks/>
                </p:cNvSpPr>
                <p:nvPr/>
              </p:nvSpPr>
              <p:spPr bwMode="auto">
                <a:xfrm>
                  <a:off x="4234" y="2634"/>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56" name="Freeform 128">
                  <a:extLst>
                    <a:ext uri="{FF2B5EF4-FFF2-40B4-BE49-F238E27FC236}">
                      <a16:creationId xmlns:a16="http://schemas.microsoft.com/office/drawing/2014/main" id="{F65FE89D-8EED-4260-99DB-FBA1F8EF4BF7}"/>
                    </a:ext>
                  </a:extLst>
                </p:cNvPr>
                <p:cNvSpPr>
                  <a:spLocks/>
                </p:cNvSpPr>
                <p:nvPr/>
              </p:nvSpPr>
              <p:spPr bwMode="auto">
                <a:xfrm>
                  <a:off x="4198" y="2628"/>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24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12"/>
                      </a:moveTo>
                      <a:lnTo>
                        <a:pt x="24"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57" name="Freeform 129">
                  <a:extLst>
                    <a:ext uri="{FF2B5EF4-FFF2-40B4-BE49-F238E27FC236}">
                      <a16:creationId xmlns:a16="http://schemas.microsoft.com/office/drawing/2014/main" id="{D90F87A0-27D9-4030-BFC0-AA857361A0EE}"/>
                    </a:ext>
                  </a:extLst>
                </p:cNvPr>
                <p:cNvSpPr>
                  <a:spLocks/>
                </p:cNvSpPr>
                <p:nvPr/>
              </p:nvSpPr>
              <p:spPr bwMode="auto">
                <a:xfrm>
                  <a:off x="4156" y="2622"/>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58" name="Freeform 130">
                  <a:extLst>
                    <a:ext uri="{FF2B5EF4-FFF2-40B4-BE49-F238E27FC236}">
                      <a16:creationId xmlns:a16="http://schemas.microsoft.com/office/drawing/2014/main" id="{F091919D-6E16-427D-BF34-056FAC40A481}"/>
                    </a:ext>
                  </a:extLst>
                </p:cNvPr>
                <p:cNvSpPr>
                  <a:spLocks/>
                </p:cNvSpPr>
                <p:nvPr/>
              </p:nvSpPr>
              <p:spPr bwMode="auto">
                <a:xfrm>
                  <a:off x="4114" y="2616"/>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59" name="Freeform 131">
                  <a:extLst>
                    <a:ext uri="{FF2B5EF4-FFF2-40B4-BE49-F238E27FC236}">
                      <a16:creationId xmlns:a16="http://schemas.microsoft.com/office/drawing/2014/main" id="{C204B752-507F-4A44-B169-2ECF017E96D0}"/>
                    </a:ext>
                  </a:extLst>
                </p:cNvPr>
                <p:cNvSpPr>
                  <a:spLocks/>
                </p:cNvSpPr>
                <p:nvPr/>
              </p:nvSpPr>
              <p:spPr bwMode="auto">
                <a:xfrm>
                  <a:off x="4072" y="2610"/>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60" name="Freeform 132">
                  <a:extLst>
                    <a:ext uri="{FF2B5EF4-FFF2-40B4-BE49-F238E27FC236}">
                      <a16:creationId xmlns:a16="http://schemas.microsoft.com/office/drawing/2014/main" id="{826E5B6E-018A-4BDD-8288-F8E80C7A22B2}"/>
                    </a:ext>
                  </a:extLst>
                </p:cNvPr>
                <p:cNvSpPr>
                  <a:spLocks/>
                </p:cNvSpPr>
                <p:nvPr/>
              </p:nvSpPr>
              <p:spPr bwMode="auto">
                <a:xfrm>
                  <a:off x="4030" y="2610"/>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61" name="Freeform 133">
                  <a:extLst>
                    <a:ext uri="{FF2B5EF4-FFF2-40B4-BE49-F238E27FC236}">
                      <a16:creationId xmlns:a16="http://schemas.microsoft.com/office/drawing/2014/main" id="{F440B7DD-4050-4042-BA66-E2F7A8364953}"/>
                    </a:ext>
                  </a:extLst>
                </p:cNvPr>
                <p:cNvSpPr>
                  <a:spLocks/>
                </p:cNvSpPr>
                <p:nvPr/>
              </p:nvSpPr>
              <p:spPr bwMode="auto">
                <a:xfrm>
                  <a:off x="3987" y="2604"/>
                  <a:ext cx="31" cy="6"/>
                </a:xfrm>
                <a:custGeom>
                  <a:avLst/>
                  <a:gdLst>
                    <a:gd name="T0" fmla="*/ 25 w 31"/>
                    <a:gd name="T1" fmla="*/ 6 h 6"/>
                    <a:gd name="T2" fmla="*/ 31 w 31"/>
                    <a:gd name="T3" fmla="*/ 6 h 6"/>
                    <a:gd name="T4" fmla="*/ 25 w 31"/>
                    <a:gd name="T5" fmla="*/ 0 h 6"/>
                    <a:gd name="T6" fmla="*/ 7 w 31"/>
                    <a:gd name="T7" fmla="*/ 0 h 6"/>
                    <a:gd name="T8" fmla="*/ 0 w 31"/>
                    <a:gd name="T9" fmla="*/ 0 h 6"/>
                    <a:gd name="T10" fmla="*/ 0 w 31"/>
                    <a:gd name="T11" fmla="*/ 0 h 6"/>
                    <a:gd name="T12" fmla="*/ 0 w 31"/>
                    <a:gd name="T13" fmla="*/ 6 h 6"/>
                    <a:gd name="T14" fmla="*/ 7 w 31"/>
                    <a:gd name="T15" fmla="*/ 6 h 6"/>
                    <a:gd name="T16" fmla="*/ 25 w 3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
                      <a:moveTo>
                        <a:pt x="25" y="6"/>
                      </a:moveTo>
                      <a:lnTo>
                        <a:pt x="31" y="6"/>
                      </a:lnTo>
                      <a:lnTo>
                        <a:pt x="25" y="0"/>
                      </a:lnTo>
                      <a:lnTo>
                        <a:pt x="7" y="0"/>
                      </a:lnTo>
                      <a:lnTo>
                        <a:pt x="0" y="0"/>
                      </a:lnTo>
                      <a:lnTo>
                        <a:pt x="0" y="0"/>
                      </a:lnTo>
                      <a:lnTo>
                        <a:pt x="0" y="6"/>
                      </a:lnTo>
                      <a:lnTo>
                        <a:pt x="7"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62" name="Freeform 134">
                  <a:extLst>
                    <a:ext uri="{FF2B5EF4-FFF2-40B4-BE49-F238E27FC236}">
                      <a16:creationId xmlns:a16="http://schemas.microsoft.com/office/drawing/2014/main" id="{1DFE5573-7D02-41C5-9E94-8B269D5EC6BA}"/>
                    </a:ext>
                  </a:extLst>
                </p:cNvPr>
                <p:cNvSpPr>
                  <a:spLocks/>
                </p:cNvSpPr>
                <p:nvPr/>
              </p:nvSpPr>
              <p:spPr bwMode="auto">
                <a:xfrm>
                  <a:off x="3945" y="260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63" name="Freeform 135">
                  <a:extLst>
                    <a:ext uri="{FF2B5EF4-FFF2-40B4-BE49-F238E27FC236}">
                      <a16:creationId xmlns:a16="http://schemas.microsoft.com/office/drawing/2014/main" id="{AF36A291-2E17-4119-8C9B-E1B23A7C5439}"/>
                    </a:ext>
                  </a:extLst>
                </p:cNvPr>
                <p:cNvSpPr>
                  <a:spLocks/>
                </p:cNvSpPr>
                <p:nvPr/>
              </p:nvSpPr>
              <p:spPr bwMode="auto">
                <a:xfrm>
                  <a:off x="3903" y="2598"/>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64" name="Freeform 136">
                  <a:extLst>
                    <a:ext uri="{FF2B5EF4-FFF2-40B4-BE49-F238E27FC236}">
                      <a16:creationId xmlns:a16="http://schemas.microsoft.com/office/drawing/2014/main" id="{BD9B20A2-4C2C-47D1-8E8E-D02CD1A70D76}"/>
                    </a:ext>
                  </a:extLst>
                </p:cNvPr>
                <p:cNvSpPr>
                  <a:spLocks/>
                </p:cNvSpPr>
                <p:nvPr/>
              </p:nvSpPr>
              <p:spPr bwMode="auto">
                <a:xfrm>
                  <a:off x="3861" y="2598"/>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65" name="Freeform 137">
                  <a:extLst>
                    <a:ext uri="{FF2B5EF4-FFF2-40B4-BE49-F238E27FC236}">
                      <a16:creationId xmlns:a16="http://schemas.microsoft.com/office/drawing/2014/main" id="{1E6EF48F-451E-4E2B-92C3-A23D7551DC45}"/>
                    </a:ext>
                  </a:extLst>
                </p:cNvPr>
                <p:cNvSpPr>
                  <a:spLocks/>
                </p:cNvSpPr>
                <p:nvPr/>
              </p:nvSpPr>
              <p:spPr bwMode="auto">
                <a:xfrm>
                  <a:off x="3819" y="2598"/>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66" name="Freeform 138">
                  <a:extLst>
                    <a:ext uri="{FF2B5EF4-FFF2-40B4-BE49-F238E27FC236}">
                      <a16:creationId xmlns:a16="http://schemas.microsoft.com/office/drawing/2014/main" id="{009E533C-B388-4084-B99B-697B4C1E8683}"/>
                    </a:ext>
                  </a:extLst>
                </p:cNvPr>
                <p:cNvSpPr>
                  <a:spLocks/>
                </p:cNvSpPr>
                <p:nvPr/>
              </p:nvSpPr>
              <p:spPr bwMode="auto">
                <a:xfrm>
                  <a:off x="3777" y="2598"/>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6774" name="Group 246">
                <a:extLst>
                  <a:ext uri="{FF2B5EF4-FFF2-40B4-BE49-F238E27FC236}">
                    <a16:creationId xmlns:a16="http://schemas.microsoft.com/office/drawing/2014/main" id="{7318A6F3-A690-4FC0-81E2-F1D5CE6EF930}"/>
                  </a:ext>
                </a:extLst>
              </p:cNvPr>
              <p:cNvGrpSpPr>
                <a:grpSpLocks/>
              </p:cNvGrpSpPr>
              <p:nvPr/>
            </p:nvGrpSpPr>
            <p:grpSpPr bwMode="auto">
              <a:xfrm>
                <a:off x="2793" y="2646"/>
                <a:ext cx="1969" cy="714"/>
                <a:chOff x="2793" y="2646"/>
                <a:chExt cx="1969" cy="714"/>
              </a:xfrm>
            </p:grpSpPr>
            <p:sp>
              <p:nvSpPr>
                <p:cNvPr id="406668" name="Freeform 140">
                  <a:extLst>
                    <a:ext uri="{FF2B5EF4-FFF2-40B4-BE49-F238E27FC236}">
                      <a16:creationId xmlns:a16="http://schemas.microsoft.com/office/drawing/2014/main" id="{681861EB-F855-4420-8C2B-A2BAFE072C3D}"/>
                    </a:ext>
                  </a:extLst>
                </p:cNvPr>
                <p:cNvSpPr>
                  <a:spLocks/>
                </p:cNvSpPr>
                <p:nvPr/>
              </p:nvSpPr>
              <p:spPr bwMode="auto">
                <a:xfrm>
                  <a:off x="3753" y="2646"/>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69" name="Freeform 141">
                  <a:extLst>
                    <a:ext uri="{FF2B5EF4-FFF2-40B4-BE49-F238E27FC236}">
                      <a16:creationId xmlns:a16="http://schemas.microsoft.com/office/drawing/2014/main" id="{A78EF1C5-DF6D-401F-B264-C029335FFF9D}"/>
                    </a:ext>
                  </a:extLst>
                </p:cNvPr>
                <p:cNvSpPr>
                  <a:spLocks/>
                </p:cNvSpPr>
                <p:nvPr/>
              </p:nvSpPr>
              <p:spPr bwMode="auto">
                <a:xfrm>
                  <a:off x="3711" y="2646"/>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70" name="Freeform 142">
                  <a:extLst>
                    <a:ext uri="{FF2B5EF4-FFF2-40B4-BE49-F238E27FC236}">
                      <a16:creationId xmlns:a16="http://schemas.microsoft.com/office/drawing/2014/main" id="{60509D4E-102D-4B96-B3E4-F532F38246AA}"/>
                    </a:ext>
                  </a:extLst>
                </p:cNvPr>
                <p:cNvSpPr>
                  <a:spLocks/>
                </p:cNvSpPr>
                <p:nvPr/>
              </p:nvSpPr>
              <p:spPr bwMode="auto">
                <a:xfrm>
                  <a:off x="3669" y="2646"/>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71" name="Freeform 143">
                  <a:extLst>
                    <a:ext uri="{FF2B5EF4-FFF2-40B4-BE49-F238E27FC236}">
                      <a16:creationId xmlns:a16="http://schemas.microsoft.com/office/drawing/2014/main" id="{FBD64FC1-6ED0-4E1D-9A66-93B2B45EE79E}"/>
                    </a:ext>
                  </a:extLst>
                </p:cNvPr>
                <p:cNvSpPr>
                  <a:spLocks/>
                </p:cNvSpPr>
                <p:nvPr/>
              </p:nvSpPr>
              <p:spPr bwMode="auto">
                <a:xfrm>
                  <a:off x="3627" y="2646"/>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72" name="Freeform 144">
                  <a:extLst>
                    <a:ext uri="{FF2B5EF4-FFF2-40B4-BE49-F238E27FC236}">
                      <a16:creationId xmlns:a16="http://schemas.microsoft.com/office/drawing/2014/main" id="{CD63E92C-5FF3-48AA-93D7-34F019F80264}"/>
                    </a:ext>
                  </a:extLst>
                </p:cNvPr>
                <p:cNvSpPr>
                  <a:spLocks/>
                </p:cNvSpPr>
                <p:nvPr/>
              </p:nvSpPr>
              <p:spPr bwMode="auto">
                <a:xfrm>
                  <a:off x="3585" y="2652"/>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73" name="Freeform 145">
                  <a:extLst>
                    <a:ext uri="{FF2B5EF4-FFF2-40B4-BE49-F238E27FC236}">
                      <a16:creationId xmlns:a16="http://schemas.microsoft.com/office/drawing/2014/main" id="{B0A62FD2-0F16-45BC-88FC-CA025E3DD4A4}"/>
                    </a:ext>
                  </a:extLst>
                </p:cNvPr>
                <p:cNvSpPr>
                  <a:spLocks/>
                </p:cNvSpPr>
                <p:nvPr/>
              </p:nvSpPr>
              <p:spPr bwMode="auto">
                <a:xfrm>
                  <a:off x="3543" y="2652"/>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74" name="Freeform 146">
                  <a:extLst>
                    <a:ext uri="{FF2B5EF4-FFF2-40B4-BE49-F238E27FC236}">
                      <a16:creationId xmlns:a16="http://schemas.microsoft.com/office/drawing/2014/main" id="{8EC8342C-9B35-4853-B9C5-1AB86F1DC227}"/>
                    </a:ext>
                  </a:extLst>
                </p:cNvPr>
                <p:cNvSpPr>
                  <a:spLocks/>
                </p:cNvSpPr>
                <p:nvPr/>
              </p:nvSpPr>
              <p:spPr bwMode="auto">
                <a:xfrm>
                  <a:off x="3501" y="2658"/>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75" name="Freeform 147">
                  <a:extLst>
                    <a:ext uri="{FF2B5EF4-FFF2-40B4-BE49-F238E27FC236}">
                      <a16:creationId xmlns:a16="http://schemas.microsoft.com/office/drawing/2014/main" id="{89B05F6C-ADAA-483B-91A2-FDDF3063E03D}"/>
                    </a:ext>
                  </a:extLst>
                </p:cNvPr>
                <p:cNvSpPr>
                  <a:spLocks/>
                </p:cNvSpPr>
                <p:nvPr/>
              </p:nvSpPr>
              <p:spPr bwMode="auto">
                <a:xfrm>
                  <a:off x="3459" y="2658"/>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76" name="Freeform 148">
                  <a:extLst>
                    <a:ext uri="{FF2B5EF4-FFF2-40B4-BE49-F238E27FC236}">
                      <a16:creationId xmlns:a16="http://schemas.microsoft.com/office/drawing/2014/main" id="{599CD85B-B8A3-44CD-B180-B6FDA1EC6FBE}"/>
                    </a:ext>
                  </a:extLst>
                </p:cNvPr>
                <p:cNvSpPr>
                  <a:spLocks/>
                </p:cNvSpPr>
                <p:nvPr/>
              </p:nvSpPr>
              <p:spPr bwMode="auto">
                <a:xfrm>
                  <a:off x="3417" y="2664"/>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77" name="Freeform 149">
                  <a:extLst>
                    <a:ext uri="{FF2B5EF4-FFF2-40B4-BE49-F238E27FC236}">
                      <a16:creationId xmlns:a16="http://schemas.microsoft.com/office/drawing/2014/main" id="{1571D5DC-9675-4126-9F8C-029C66D6610D}"/>
                    </a:ext>
                  </a:extLst>
                </p:cNvPr>
                <p:cNvSpPr>
                  <a:spLocks/>
                </p:cNvSpPr>
                <p:nvPr/>
              </p:nvSpPr>
              <p:spPr bwMode="auto">
                <a:xfrm>
                  <a:off x="3375" y="2670"/>
                  <a:ext cx="30" cy="12"/>
                </a:xfrm>
                <a:custGeom>
                  <a:avLst/>
                  <a:gdLst>
                    <a:gd name="T0" fmla="*/ 24 w 30"/>
                    <a:gd name="T1" fmla="*/ 6 h 12"/>
                    <a:gd name="T2" fmla="*/ 30 w 30"/>
                    <a:gd name="T3" fmla="*/ 0 h 12"/>
                    <a:gd name="T4" fmla="*/ 24 w 30"/>
                    <a:gd name="T5" fmla="*/ 0 h 12"/>
                    <a:gd name="T6" fmla="*/ 18 w 30"/>
                    <a:gd name="T7" fmla="*/ 0 h 12"/>
                    <a:gd name="T8" fmla="*/ 0 w 30"/>
                    <a:gd name="T9" fmla="*/ 6 h 12"/>
                    <a:gd name="T10" fmla="*/ 0 w 30"/>
                    <a:gd name="T11" fmla="*/ 6 h 12"/>
                    <a:gd name="T12" fmla="*/ 0 w 30"/>
                    <a:gd name="T13" fmla="*/ 12 h 12"/>
                    <a:gd name="T14" fmla="*/ 18 w 30"/>
                    <a:gd name="T15" fmla="*/ 6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0"/>
                      </a:lnTo>
                      <a:lnTo>
                        <a:pt x="24" y="0"/>
                      </a:lnTo>
                      <a:lnTo>
                        <a:pt x="18" y="0"/>
                      </a:lnTo>
                      <a:lnTo>
                        <a:pt x="0" y="6"/>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78" name="Freeform 150">
                  <a:extLst>
                    <a:ext uri="{FF2B5EF4-FFF2-40B4-BE49-F238E27FC236}">
                      <a16:creationId xmlns:a16="http://schemas.microsoft.com/office/drawing/2014/main" id="{3F014EBD-D0DA-43A2-BFFE-5C78B41030CF}"/>
                    </a:ext>
                  </a:extLst>
                </p:cNvPr>
                <p:cNvSpPr>
                  <a:spLocks/>
                </p:cNvSpPr>
                <p:nvPr/>
              </p:nvSpPr>
              <p:spPr bwMode="auto">
                <a:xfrm>
                  <a:off x="3333" y="267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79" name="Freeform 151">
                  <a:extLst>
                    <a:ext uri="{FF2B5EF4-FFF2-40B4-BE49-F238E27FC236}">
                      <a16:creationId xmlns:a16="http://schemas.microsoft.com/office/drawing/2014/main" id="{DCA1E8F3-8D47-4F23-BCE3-C4F3ED0C72A7}"/>
                    </a:ext>
                  </a:extLst>
                </p:cNvPr>
                <p:cNvSpPr>
                  <a:spLocks/>
                </p:cNvSpPr>
                <p:nvPr/>
              </p:nvSpPr>
              <p:spPr bwMode="auto">
                <a:xfrm>
                  <a:off x="3291" y="2688"/>
                  <a:ext cx="30" cy="6"/>
                </a:xfrm>
                <a:custGeom>
                  <a:avLst/>
                  <a:gdLst>
                    <a:gd name="T0" fmla="*/ 24 w 30"/>
                    <a:gd name="T1" fmla="*/ 6 h 6"/>
                    <a:gd name="T2" fmla="*/ 30 w 30"/>
                    <a:gd name="T3" fmla="*/ 0 h 6"/>
                    <a:gd name="T4" fmla="*/ 24 w 30"/>
                    <a:gd name="T5" fmla="*/ 0 h 6"/>
                    <a:gd name="T6" fmla="*/ 6 w 30"/>
                    <a:gd name="T7" fmla="*/ 0 h 6"/>
                    <a:gd name="T8" fmla="*/ 0 w 30"/>
                    <a:gd name="T9" fmla="*/ 6 h 6"/>
                    <a:gd name="T10" fmla="*/ 6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6" y="0"/>
                      </a:lnTo>
                      <a:lnTo>
                        <a:pt x="0" y="6"/>
                      </a:lnTo>
                      <a:lnTo>
                        <a:pt x="6"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80" name="Freeform 152">
                  <a:extLst>
                    <a:ext uri="{FF2B5EF4-FFF2-40B4-BE49-F238E27FC236}">
                      <a16:creationId xmlns:a16="http://schemas.microsoft.com/office/drawing/2014/main" id="{ACBAA562-F567-4467-8199-7EAAF1CAFDB7}"/>
                    </a:ext>
                  </a:extLst>
                </p:cNvPr>
                <p:cNvSpPr>
                  <a:spLocks/>
                </p:cNvSpPr>
                <p:nvPr/>
              </p:nvSpPr>
              <p:spPr bwMode="auto">
                <a:xfrm>
                  <a:off x="3249" y="2694"/>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0"/>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81" name="Freeform 153">
                  <a:extLst>
                    <a:ext uri="{FF2B5EF4-FFF2-40B4-BE49-F238E27FC236}">
                      <a16:creationId xmlns:a16="http://schemas.microsoft.com/office/drawing/2014/main" id="{213B7DF3-F748-45AA-A57F-C8153D8FF26B}"/>
                    </a:ext>
                  </a:extLst>
                </p:cNvPr>
                <p:cNvSpPr>
                  <a:spLocks/>
                </p:cNvSpPr>
                <p:nvPr/>
              </p:nvSpPr>
              <p:spPr bwMode="auto">
                <a:xfrm>
                  <a:off x="3207" y="2700"/>
                  <a:ext cx="30" cy="12"/>
                </a:xfrm>
                <a:custGeom>
                  <a:avLst/>
                  <a:gdLst>
                    <a:gd name="T0" fmla="*/ 30 w 30"/>
                    <a:gd name="T1" fmla="*/ 6 h 12"/>
                    <a:gd name="T2" fmla="*/ 30 w 30"/>
                    <a:gd name="T3" fmla="*/ 6 h 12"/>
                    <a:gd name="T4" fmla="*/ 30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3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6"/>
                      </a:moveTo>
                      <a:lnTo>
                        <a:pt x="30" y="6"/>
                      </a:lnTo>
                      <a:lnTo>
                        <a:pt x="30" y="0"/>
                      </a:lnTo>
                      <a:lnTo>
                        <a:pt x="18" y="6"/>
                      </a:lnTo>
                      <a:lnTo>
                        <a:pt x="6" y="6"/>
                      </a:lnTo>
                      <a:lnTo>
                        <a:pt x="0" y="12"/>
                      </a:lnTo>
                      <a:lnTo>
                        <a:pt x="6" y="12"/>
                      </a:lnTo>
                      <a:lnTo>
                        <a:pt x="18"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82" name="Freeform 154">
                  <a:extLst>
                    <a:ext uri="{FF2B5EF4-FFF2-40B4-BE49-F238E27FC236}">
                      <a16:creationId xmlns:a16="http://schemas.microsoft.com/office/drawing/2014/main" id="{4B95AD3D-DF53-4202-8AC3-D01C512D4987}"/>
                    </a:ext>
                  </a:extLst>
                </p:cNvPr>
                <p:cNvSpPr>
                  <a:spLocks/>
                </p:cNvSpPr>
                <p:nvPr/>
              </p:nvSpPr>
              <p:spPr bwMode="auto">
                <a:xfrm>
                  <a:off x="3171" y="2712"/>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6"/>
                      </a:moveTo>
                      <a:lnTo>
                        <a:pt x="24"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83" name="Freeform 155">
                  <a:extLst>
                    <a:ext uri="{FF2B5EF4-FFF2-40B4-BE49-F238E27FC236}">
                      <a16:creationId xmlns:a16="http://schemas.microsoft.com/office/drawing/2014/main" id="{9A4A06E4-8C65-4DA4-BC66-4B0687DE6452}"/>
                    </a:ext>
                  </a:extLst>
                </p:cNvPr>
                <p:cNvSpPr>
                  <a:spLocks/>
                </p:cNvSpPr>
                <p:nvPr/>
              </p:nvSpPr>
              <p:spPr bwMode="auto">
                <a:xfrm>
                  <a:off x="3129" y="2724"/>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24" y="6"/>
                      </a:moveTo>
                      <a:lnTo>
                        <a:pt x="30" y="0"/>
                      </a:lnTo>
                      <a:lnTo>
                        <a:pt x="24"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84" name="Freeform 156">
                  <a:extLst>
                    <a:ext uri="{FF2B5EF4-FFF2-40B4-BE49-F238E27FC236}">
                      <a16:creationId xmlns:a16="http://schemas.microsoft.com/office/drawing/2014/main" id="{3922FB4C-1347-409F-8045-BDD08F807C16}"/>
                    </a:ext>
                  </a:extLst>
                </p:cNvPr>
                <p:cNvSpPr>
                  <a:spLocks/>
                </p:cNvSpPr>
                <p:nvPr/>
              </p:nvSpPr>
              <p:spPr bwMode="auto">
                <a:xfrm>
                  <a:off x="3087" y="2736"/>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85" name="Freeform 157">
                  <a:extLst>
                    <a:ext uri="{FF2B5EF4-FFF2-40B4-BE49-F238E27FC236}">
                      <a16:creationId xmlns:a16="http://schemas.microsoft.com/office/drawing/2014/main" id="{0915E9FA-60B4-41BA-A120-3538E7FFF029}"/>
                    </a:ext>
                  </a:extLst>
                </p:cNvPr>
                <p:cNvSpPr>
                  <a:spLocks/>
                </p:cNvSpPr>
                <p:nvPr/>
              </p:nvSpPr>
              <p:spPr bwMode="auto">
                <a:xfrm>
                  <a:off x="3051" y="2748"/>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6"/>
                      </a:lnTo>
                      <a:lnTo>
                        <a:pt x="24" y="0"/>
                      </a:lnTo>
                      <a:lnTo>
                        <a:pt x="0" y="12"/>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86" name="Freeform 158">
                  <a:extLst>
                    <a:ext uri="{FF2B5EF4-FFF2-40B4-BE49-F238E27FC236}">
                      <a16:creationId xmlns:a16="http://schemas.microsoft.com/office/drawing/2014/main" id="{D37936F2-D36A-493A-8A14-27B328F94AC5}"/>
                    </a:ext>
                  </a:extLst>
                </p:cNvPr>
                <p:cNvSpPr>
                  <a:spLocks/>
                </p:cNvSpPr>
                <p:nvPr/>
              </p:nvSpPr>
              <p:spPr bwMode="auto">
                <a:xfrm>
                  <a:off x="3009" y="2766"/>
                  <a:ext cx="30" cy="12"/>
                </a:xfrm>
                <a:custGeom>
                  <a:avLst/>
                  <a:gdLst>
                    <a:gd name="T0" fmla="*/ 24 w 30"/>
                    <a:gd name="T1" fmla="*/ 6 h 12"/>
                    <a:gd name="T2" fmla="*/ 30 w 30"/>
                    <a:gd name="T3" fmla="*/ 0 h 12"/>
                    <a:gd name="T4" fmla="*/ 24 w 30"/>
                    <a:gd name="T5" fmla="*/ 0 h 12"/>
                    <a:gd name="T6" fmla="*/ 6 w 30"/>
                    <a:gd name="T7" fmla="*/ 6 h 12"/>
                    <a:gd name="T8" fmla="*/ 6 w 30"/>
                    <a:gd name="T9" fmla="*/ 6 h 12"/>
                    <a:gd name="T10" fmla="*/ 0 w 30"/>
                    <a:gd name="T11" fmla="*/ 12 h 12"/>
                    <a:gd name="T12" fmla="*/ 6 w 30"/>
                    <a:gd name="T13" fmla="*/ 12 h 12"/>
                    <a:gd name="T14" fmla="*/ 6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0"/>
                      </a:lnTo>
                      <a:lnTo>
                        <a:pt x="24" y="0"/>
                      </a:lnTo>
                      <a:lnTo>
                        <a:pt x="6" y="6"/>
                      </a:lnTo>
                      <a:lnTo>
                        <a:pt x="6" y="6"/>
                      </a:lnTo>
                      <a:lnTo>
                        <a:pt x="0" y="12"/>
                      </a:lnTo>
                      <a:lnTo>
                        <a:pt x="6"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87" name="Freeform 159">
                  <a:extLst>
                    <a:ext uri="{FF2B5EF4-FFF2-40B4-BE49-F238E27FC236}">
                      <a16:creationId xmlns:a16="http://schemas.microsoft.com/office/drawing/2014/main" id="{40348525-D9E8-4AC6-BEFB-FD8E641FDB33}"/>
                    </a:ext>
                  </a:extLst>
                </p:cNvPr>
                <p:cNvSpPr>
                  <a:spLocks/>
                </p:cNvSpPr>
                <p:nvPr/>
              </p:nvSpPr>
              <p:spPr bwMode="auto">
                <a:xfrm>
                  <a:off x="2973" y="2784"/>
                  <a:ext cx="24" cy="12"/>
                </a:xfrm>
                <a:custGeom>
                  <a:avLst/>
                  <a:gdLst>
                    <a:gd name="T0" fmla="*/ 24 w 24"/>
                    <a:gd name="T1" fmla="*/ 6 h 12"/>
                    <a:gd name="T2" fmla="*/ 24 w 24"/>
                    <a:gd name="T3" fmla="*/ 0 h 12"/>
                    <a:gd name="T4" fmla="*/ 24 w 24"/>
                    <a:gd name="T5" fmla="*/ 0 h 12"/>
                    <a:gd name="T6" fmla="*/ 0 w 24"/>
                    <a:gd name="T7" fmla="*/ 6 h 12"/>
                    <a:gd name="T8" fmla="*/ 0 w 24"/>
                    <a:gd name="T9" fmla="*/ 12 h 12"/>
                    <a:gd name="T10" fmla="*/ 0 w 24"/>
                    <a:gd name="T11" fmla="*/ 12 h 12"/>
                    <a:gd name="T12" fmla="*/ 24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6"/>
                      </a:moveTo>
                      <a:lnTo>
                        <a:pt x="24" y="0"/>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88" name="Freeform 160">
                  <a:extLst>
                    <a:ext uri="{FF2B5EF4-FFF2-40B4-BE49-F238E27FC236}">
                      <a16:creationId xmlns:a16="http://schemas.microsoft.com/office/drawing/2014/main" id="{3A2E78B9-5FFD-4906-948E-58C1AF86AAD1}"/>
                    </a:ext>
                  </a:extLst>
                </p:cNvPr>
                <p:cNvSpPr>
                  <a:spLocks/>
                </p:cNvSpPr>
                <p:nvPr/>
              </p:nvSpPr>
              <p:spPr bwMode="auto">
                <a:xfrm>
                  <a:off x="2937" y="2802"/>
                  <a:ext cx="24" cy="18"/>
                </a:xfrm>
                <a:custGeom>
                  <a:avLst/>
                  <a:gdLst>
                    <a:gd name="T0" fmla="*/ 24 w 24"/>
                    <a:gd name="T1" fmla="*/ 6 h 18"/>
                    <a:gd name="T2" fmla="*/ 24 w 24"/>
                    <a:gd name="T3" fmla="*/ 0 h 18"/>
                    <a:gd name="T4" fmla="*/ 24 w 24"/>
                    <a:gd name="T5" fmla="*/ 0 h 18"/>
                    <a:gd name="T6" fmla="*/ 0 w 24"/>
                    <a:gd name="T7" fmla="*/ 12 h 18"/>
                    <a:gd name="T8" fmla="*/ 0 w 24"/>
                    <a:gd name="T9" fmla="*/ 12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0"/>
                      </a:lnTo>
                      <a:lnTo>
                        <a:pt x="24" y="0"/>
                      </a:lnTo>
                      <a:lnTo>
                        <a:pt x="0" y="12"/>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89" name="Freeform 161">
                  <a:extLst>
                    <a:ext uri="{FF2B5EF4-FFF2-40B4-BE49-F238E27FC236}">
                      <a16:creationId xmlns:a16="http://schemas.microsoft.com/office/drawing/2014/main" id="{1E1867EB-0A8F-49EE-93D8-59EFB872AF12}"/>
                    </a:ext>
                  </a:extLst>
                </p:cNvPr>
                <p:cNvSpPr>
                  <a:spLocks/>
                </p:cNvSpPr>
                <p:nvPr/>
              </p:nvSpPr>
              <p:spPr bwMode="auto">
                <a:xfrm>
                  <a:off x="2901" y="2820"/>
                  <a:ext cx="24" cy="24"/>
                </a:xfrm>
                <a:custGeom>
                  <a:avLst/>
                  <a:gdLst>
                    <a:gd name="T0" fmla="*/ 24 w 24"/>
                    <a:gd name="T1" fmla="*/ 6 h 24"/>
                    <a:gd name="T2" fmla="*/ 24 w 24"/>
                    <a:gd name="T3" fmla="*/ 6 h 24"/>
                    <a:gd name="T4" fmla="*/ 24 w 24"/>
                    <a:gd name="T5" fmla="*/ 0 h 24"/>
                    <a:gd name="T6" fmla="*/ 12 w 24"/>
                    <a:gd name="T7" fmla="*/ 12 h 24"/>
                    <a:gd name="T8" fmla="*/ 0 w 24"/>
                    <a:gd name="T9" fmla="*/ 18 h 24"/>
                    <a:gd name="T10" fmla="*/ 0 w 24"/>
                    <a:gd name="T11" fmla="*/ 18 h 24"/>
                    <a:gd name="T12" fmla="*/ 0 w 24"/>
                    <a:gd name="T13" fmla="*/ 24 h 24"/>
                    <a:gd name="T14" fmla="*/ 12 w 24"/>
                    <a:gd name="T15" fmla="*/ 18 h 24"/>
                    <a:gd name="T16" fmla="*/ 24 w 24"/>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4" y="6"/>
                      </a:moveTo>
                      <a:lnTo>
                        <a:pt x="24" y="6"/>
                      </a:lnTo>
                      <a:lnTo>
                        <a:pt x="24" y="0"/>
                      </a:lnTo>
                      <a:lnTo>
                        <a:pt x="12" y="12"/>
                      </a:lnTo>
                      <a:lnTo>
                        <a:pt x="0" y="18"/>
                      </a:lnTo>
                      <a:lnTo>
                        <a:pt x="0" y="18"/>
                      </a:lnTo>
                      <a:lnTo>
                        <a:pt x="0" y="24"/>
                      </a:lnTo>
                      <a:lnTo>
                        <a:pt x="12"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90" name="Freeform 162">
                  <a:extLst>
                    <a:ext uri="{FF2B5EF4-FFF2-40B4-BE49-F238E27FC236}">
                      <a16:creationId xmlns:a16="http://schemas.microsoft.com/office/drawing/2014/main" id="{4F1E56B2-5564-4A04-A203-2F49453399BA}"/>
                    </a:ext>
                  </a:extLst>
                </p:cNvPr>
                <p:cNvSpPr>
                  <a:spLocks/>
                </p:cNvSpPr>
                <p:nvPr/>
              </p:nvSpPr>
              <p:spPr bwMode="auto">
                <a:xfrm>
                  <a:off x="2865" y="2844"/>
                  <a:ext cx="30" cy="24"/>
                </a:xfrm>
                <a:custGeom>
                  <a:avLst/>
                  <a:gdLst>
                    <a:gd name="T0" fmla="*/ 24 w 30"/>
                    <a:gd name="T1" fmla="*/ 6 h 24"/>
                    <a:gd name="T2" fmla="*/ 30 w 30"/>
                    <a:gd name="T3" fmla="*/ 6 h 24"/>
                    <a:gd name="T4" fmla="*/ 24 w 30"/>
                    <a:gd name="T5" fmla="*/ 0 h 24"/>
                    <a:gd name="T6" fmla="*/ 6 w 30"/>
                    <a:gd name="T7" fmla="*/ 18 h 24"/>
                    <a:gd name="T8" fmla="*/ 0 w 30"/>
                    <a:gd name="T9" fmla="*/ 18 h 24"/>
                    <a:gd name="T10" fmla="*/ 6 w 30"/>
                    <a:gd name="T11" fmla="*/ 24 h 24"/>
                    <a:gd name="T12" fmla="*/ 24 w 30"/>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30" h="24">
                      <a:moveTo>
                        <a:pt x="24" y="6"/>
                      </a:moveTo>
                      <a:lnTo>
                        <a:pt x="30" y="6"/>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91" name="Freeform 163">
                  <a:extLst>
                    <a:ext uri="{FF2B5EF4-FFF2-40B4-BE49-F238E27FC236}">
                      <a16:creationId xmlns:a16="http://schemas.microsoft.com/office/drawing/2014/main" id="{0DFABCB6-B476-449B-95E2-BEC34F7C02F8}"/>
                    </a:ext>
                  </a:extLst>
                </p:cNvPr>
                <p:cNvSpPr>
                  <a:spLocks/>
                </p:cNvSpPr>
                <p:nvPr/>
              </p:nvSpPr>
              <p:spPr bwMode="auto">
                <a:xfrm>
                  <a:off x="2835" y="2874"/>
                  <a:ext cx="24" cy="24"/>
                </a:xfrm>
                <a:custGeom>
                  <a:avLst/>
                  <a:gdLst>
                    <a:gd name="T0" fmla="*/ 24 w 24"/>
                    <a:gd name="T1" fmla="*/ 6 h 24"/>
                    <a:gd name="T2" fmla="*/ 24 w 24"/>
                    <a:gd name="T3" fmla="*/ 0 h 24"/>
                    <a:gd name="T4" fmla="*/ 24 w 24"/>
                    <a:gd name="T5" fmla="*/ 0 h 24"/>
                    <a:gd name="T6" fmla="*/ 6 w 24"/>
                    <a:gd name="T7" fmla="*/ 18 h 24"/>
                    <a:gd name="T8" fmla="*/ 0 w 24"/>
                    <a:gd name="T9" fmla="*/ 18 h 24"/>
                    <a:gd name="T10" fmla="*/ 6 w 24"/>
                    <a:gd name="T11" fmla="*/ 24 h 24"/>
                    <a:gd name="T12" fmla="*/ 24 w 24"/>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6"/>
                      </a:moveTo>
                      <a:lnTo>
                        <a:pt x="24" y="0"/>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92" name="Freeform 164">
                  <a:extLst>
                    <a:ext uri="{FF2B5EF4-FFF2-40B4-BE49-F238E27FC236}">
                      <a16:creationId xmlns:a16="http://schemas.microsoft.com/office/drawing/2014/main" id="{FF676400-C1AD-4482-89D9-1BBCCEEADC14}"/>
                    </a:ext>
                  </a:extLst>
                </p:cNvPr>
                <p:cNvSpPr>
                  <a:spLocks/>
                </p:cNvSpPr>
                <p:nvPr/>
              </p:nvSpPr>
              <p:spPr bwMode="auto">
                <a:xfrm>
                  <a:off x="2811" y="2904"/>
                  <a:ext cx="24" cy="24"/>
                </a:xfrm>
                <a:custGeom>
                  <a:avLst/>
                  <a:gdLst>
                    <a:gd name="T0" fmla="*/ 24 w 24"/>
                    <a:gd name="T1" fmla="*/ 6 h 24"/>
                    <a:gd name="T2" fmla="*/ 18 w 24"/>
                    <a:gd name="T3" fmla="*/ 0 h 24"/>
                    <a:gd name="T4" fmla="*/ 18 w 24"/>
                    <a:gd name="T5" fmla="*/ 6 h 24"/>
                    <a:gd name="T6" fmla="*/ 0 w 24"/>
                    <a:gd name="T7" fmla="*/ 24 h 24"/>
                    <a:gd name="T8" fmla="*/ 6 w 24"/>
                    <a:gd name="T9" fmla="*/ 24 h 24"/>
                    <a:gd name="T10" fmla="*/ 6 w 24"/>
                    <a:gd name="T11" fmla="*/ 24 h 24"/>
                    <a:gd name="T12" fmla="*/ 24 w 24"/>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6"/>
                      </a:moveTo>
                      <a:lnTo>
                        <a:pt x="18" y="0"/>
                      </a:lnTo>
                      <a:lnTo>
                        <a:pt x="18" y="6"/>
                      </a:lnTo>
                      <a:lnTo>
                        <a:pt x="0" y="24"/>
                      </a:lnTo>
                      <a:lnTo>
                        <a:pt x="6"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93" name="Freeform 165">
                  <a:extLst>
                    <a:ext uri="{FF2B5EF4-FFF2-40B4-BE49-F238E27FC236}">
                      <a16:creationId xmlns:a16="http://schemas.microsoft.com/office/drawing/2014/main" id="{ED50B0F1-EBBD-4818-B726-25BFE0C7E898}"/>
                    </a:ext>
                  </a:extLst>
                </p:cNvPr>
                <p:cNvSpPr>
                  <a:spLocks/>
                </p:cNvSpPr>
                <p:nvPr/>
              </p:nvSpPr>
              <p:spPr bwMode="auto">
                <a:xfrm>
                  <a:off x="2793" y="2940"/>
                  <a:ext cx="18" cy="30"/>
                </a:xfrm>
                <a:custGeom>
                  <a:avLst/>
                  <a:gdLst>
                    <a:gd name="T0" fmla="*/ 18 w 18"/>
                    <a:gd name="T1" fmla="*/ 6 h 30"/>
                    <a:gd name="T2" fmla="*/ 18 w 18"/>
                    <a:gd name="T3" fmla="*/ 0 h 30"/>
                    <a:gd name="T4" fmla="*/ 12 w 18"/>
                    <a:gd name="T5" fmla="*/ 6 h 30"/>
                    <a:gd name="T6" fmla="*/ 0 w 18"/>
                    <a:gd name="T7" fmla="*/ 24 h 30"/>
                    <a:gd name="T8" fmla="*/ 6 w 18"/>
                    <a:gd name="T9" fmla="*/ 30 h 30"/>
                    <a:gd name="T10" fmla="*/ 6 w 18"/>
                    <a:gd name="T11" fmla="*/ 24 h 30"/>
                    <a:gd name="T12" fmla="*/ 18 w 18"/>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18" h="30">
                      <a:moveTo>
                        <a:pt x="18" y="6"/>
                      </a:moveTo>
                      <a:lnTo>
                        <a:pt x="18" y="0"/>
                      </a:lnTo>
                      <a:lnTo>
                        <a:pt x="12" y="6"/>
                      </a:lnTo>
                      <a:lnTo>
                        <a:pt x="0" y="24"/>
                      </a:lnTo>
                      <a:lnTo>
                        <a:pt x="6" y="30"/>
                      </a:lnTo>
                      <a:lnTo>
                        <a:pt x="6" y="24"/>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94" name="Freeform 166">
                  <a:extLst>
                    <a:ext uri="{FF2B5EF4-FFF2-40B4-BE49-F238E27FC236}">
                      <a16:creationId xmlns:a16="http://schemas.microsoft.com/office/drawing/2014/main" id="{C191B1DF-10C4-4BEC-9704-5E07B6DF0278}"/>
                    </a:ext>
                  </a:extLst>
                </p:cNvPr>
                <p:cNvSpPr>
                  <a:spLocks/>
                </p:cNvSpPr>
                <p:nvPr/>
              </p:nvSpPr>
              <p:spPr bwMode="auto">
                <a:xfrm>
                  <a:off x="2793" y="2982"/>
                  <a:ext cx="6" cy="30"/>
                </a:xfrm>
                <a:custGeom>
                  <a:avLst/>
                  <a:gdLst>
                    <a:gd name="T0" fmla="*/ 6 w 6"/>
                    <a:gd name="T1" fmla="*/ 0 h 30"/>
                    <a:gd name="T2" fmla="*/ 0 w 6"/>
                    <a:gd name="T3" fmla="*/ 0 h 30"/>
                    <a:gd name="T4" fmla="*/ 0 w 6"/>
                    <a:gd name="T5" fmla="*/ 0 h 30"/>
                    <a:gd name="T6" fmla="*/ 0 w 6"/>
                    <a:gd name="T7" fmla="*/ 24 h 30"/>
                    <a:gd name="T8" fmla="*/ 0 w 6"/>
                    <a:gd name="T9" fmla="*/ 24 h 30"/>
                    <a:gd name="T10" fmla="*/ 0 w 6"/>
                    <a:gd name="T11" fmla="*/ 30 h 30"/>
                    <a:gd name="T12" fmla="*/ 6 w 6"/>
                    <a:gd name="T13" fmla="*/ 24 h 30"/>
                    <a:gd name="T14" fmla="*/ 6 w 6"/>
                    <a:gd name="T15" fmla="*/ 24 h 30"/>
                    <a:gd name="T16" fmla="*/ 6 w 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0"/>
                      </a:moveTo>
                      <a:lnTo>
                        <a:pt x="0" y="0"/>
                      </a:lnTo>
                      <a:lnTo>
                        <a:pt x="0" y="0"/>
                      </a:lnTo>
                      <a:lnTo>
                        <a:pt x="0" y="24"/>
                      </a:lnTo>
                      <a:lnTo>
                        <a:pt x="0" y="24"/>
                      </a:lnTo>
                      <a:lnTo>
                        <a:pt x="0" y="30"/>
                      </a:lnTo>
                      <a:lnTo>
                        <a:pt x="6" y="24"/>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95" name="Freeform 167">
                  <a:extLst>
                    <a:ext uri="{FF2B5EF4-FFF2-40B4-BE49-F238E27FC236}">
                      <a16:creationId xmlns:a16="http://schemas.microsoft.com/office/drawing/2014/main" id="{F2B0657B-FC10-4CAA-BE0D-A7AE1B4E19C3}"/>
                    </a:ext>
                  </a:extLst>
                </p:cNvPr>
                <p:cNvSpPr>
                  <a:spLocks/>
                </p:cNvSpPr>
                <p:nvPr/>
              </p:nvSpPr>
              <p:spPr bwMode="auto">
                <a:xfrm>
                  <a:off x="2793" y="3024"/>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0"/>
                      </a:moveTo>
                      <a:lnTo>
                        <a:pt x="0" y="0"/>
                      </a:ln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96" name="Freeform 168">
                  <a:extLst>
                    <a:ext uri="{FF2B5EF4-FFF2-40B4-BE49-F238E27FC236}">
                      <a16:creationId xmlns:a16="http://schemas.microsoft.com/office/drawing/2014/main" id="{FE4897FE-274B-45DF-907E-A2A9C532A8FE}"/>
                    </a:ext>
                  </a:extLst>
                </p:cNvPr>
                <p:cNvSpPr>
                  <a:spLocks/>
                </p:cNvSpPr>
                <p:nvPr/>
              </p:nvSpPr>
              <p:spPr bwMode="auto">
                <a:xfrm>
                  <a:off x="2805" y="3060"/>
                  <a:ext cx="18" cy="30"/>
                </a:xfrm>
                <a:custGeom>
                  <a:avLst/>
                  <a:gdLst>
                    <a:gd name="T0" fmla="*/ 6 w 18"/>
                    <a:gd name="T1" fmla="*/ 6 h 30"/>
                    <a:gd name="T2" fmla="*/ 0 w 18"/>
                    <a:gd name="T3" fmla="*/ 0 h 30"/>
                    <a:gd name="T4" fmla="*/ 0 w 18"/>
                    <a:gd name="T5" fmla="*/ 6 h 30"/>
                    <a:gd name="T6" fmla="*/ 6 w 18"/>
                    <a:gd name="T7" fmla="*/ 18 h 30"/>
                    <a:gd name="T8" fmla="*/ 12 w 18"/>
                    <a:gd name="T9" fmla="*/ 24 h 30"/>
                    <a:gd name="T10" fmla="*/ 12 w 18"/>
                    <a:gd name="T11" fmla="*/ 30 h 30"/>
                    <a:gd name="T12" fmla="*/ 18 w 18"/>
                    <a:gd name="T13" fmla="*/ 24 h 30"/>
                    <a:gd name="T14" fmla="*/ 12 w 18"/>
                    <a:gd name="T15" fmla="*/ 18 h 30"/>
                    <a:gd name="T16" fmla="*/ 6 w 18"/>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6" y="6"/>
                      </a:moveTo>
                      <a:lnTo>
                        <a:pt x="0" y="0"/>
                      </a:lnTo>
                      <a:lnTo>
                        <a:pt x="0" y="6"/>
                      </a:lnTo>
                      <a:lnTo>
                        <a:pt x="6" y="18"/>
                      </a:lnTo>
                      <a:lnTo>
                        <a:pt x="12" y="24"/>
                      </a:lnTo>
                      <a:lnTo>
                        <a:pt x="12"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97" name="Freeform 169">
                  <a:extLst>
                    <a:ext uri="{FF2B5EF4-FFF2-40B4-BE49-F238E27FC236}">
                      <a16:creationId xmlns:a16="http://schemas.microsoft.com/office/drawing/2014/main" id="{B76E8716-E5CE-479B-927D-959AF1461717}"/>
                    </a:ext>
                  </a:extLst>
                </p:cNvPr>
                <p:cNvSpPr>
                  <a:spLocks/>
                </p:cNvSpPr>
                <p:nvPr/>
              </p:nvSpPr>
              <p:spPr bwMode="auto">
                <a:xfrm>
                  <a:off x="2823" y="3096"/>
                  <a:ext cx="24" cy="24"/>
                </a:xfrm>
                <a:custGeom>
                  <a:avLst/>
                  <a:gdLst>
                    <a:gd name="T0" fmla="*/ 6 w 24"/>
                    <a:gd name="T1" fmla="*/ 6 h 24"/>
                    <a:gd name="T2" fmla="*/ 6 w 24"/>
                    <a:gd name="T3" fmla="*/ 0 h 24"/>
                    <a:gd name="T4" fmla="*/ 0 w 24"/>
                    <a:gd name="T5" fmla="*/ 6 h 24"/>
                    <a:gd name="T6" fmla="*/ 12 w 24"/>
                    <a:gd name="T7" fmla="*/ 18 h 24"/>
                    <a:gd name="T8" fmla="*/ 12 w 24"/>
                    <a:gd name="T9" fmla="*/ 18 h 24"/>
                    <a:gd name="T10" fmla="*/ 24 w 24"/>
                    <a:gd name="T11" fmla="*/ 24 h 24"/>
                    <a:gd name="T12" fmla="*/ 24 w 24"/>
                    <a:gd name="T13" fmla="*/ 24 h 24"/>
                    <a:gd name="T14" fmla="*/ 24 w 24"/>
                    <a:gd name="T15" fmla="*/ 18 h 24"/>
                    <a:gd name="T16" fmla="*/ 12 w 24"/>
                    <a:gd name="T17" fmla="*/ 12 h 24"/>
                    <a:gd name="T18" fmla="*/ 12 w 24"/>
                    <a:gd name="T19" fmla="*/ 18 h 24"/>
                    <a:gd name="T20" fmla="*/ 18 w 24"/>
                    <a:gd name="T21" fmla="*/ 18 h 24"/>
                    <a:gd name="T22" fmla="*/ 6 w 24"/>
                    <a:gd name="T2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6" y="6"/>
                      </a:moveTo>
                      <a:lnTo>
                        <a:pt x="6" y="0"/>
                      </a:lnTo>
                      <a:lnTo>
                        <a:pt x="0" y="6"/>
                      </a:lnTo>
                      <a:lnTo>
                        <a:pt x="12" y="18"/>
                      </a:lnTo>
                      <a:lnTo>
                        <a:pt x="12" y="18"/>
                      </a:lnTo>
                      <a:lnTo>
                        <a:pt x="24" y="24"/>
                      </a:lnTo>
                      <a:lnTo>
                        <a:pt x="24" y="24"/>
                      </a:lnTo>
                      <a:lnTo>
                        <a:pt x="24" y="18"/>
                      </a:lnTo>
                      <a:lnTo>
                        <a:pt x="12" y="12"/>
                      </a:lnTo>
                      <a:lnTo>
                        <a:pt x="12" y="18"/>
                      </a:lnTo>
                      <a:lnTo>
                        <a:pt x="18"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98" name="Freeform 170">
                  <a:extLst>
                    <a:ext uri="{FF2B5EF4-FFF2-40B4-BE49-F238E27FC236}">
                      <a16:creationId xmlns:a16="http://schemas.microsoft.com/office/drawing/2014/main" id="{872A3F15-87AD-46B4-B7AB-0896A954DA98}"/>
                    </a:ext>
                  </a:extLst>
                </p:cNvPr>
                <p:cNvSpPr>
                  <a:spLocks/>
                </p:cNvSpPr>
                <p:nvPr/>
              </p:nvSpPr>
              <p:spPr bwMode="auto">
                <a:xfrm>
                  <a:off x="2853" y="3126"/>
                  <a:ext cx="24" cy="24"/>
                </a:xfrm>
                <a:custGeom>
                  <a:avLst/>
                  <a:gdLst>
                    <a:gd name="T0" fmla="*/ 6 w 24"/>
                    <a:gd name="T1" fmla="*/ 0 h 24"/>
                    <a:gd name="T2" fmla="*/ 0 w 24"/>
                    <a:gd name="T3" fmla="*/ 6 h 24"/>
                    <a:gd name="T4" fmla="*/ 6 w 24"/>
                    <a:gd name="T5" fmla="*/ 6 h 24"/>
                    <a:gd name="T6" fmla="*/ 18 w 24"/>
                    <a:gd name="T7" fmla="*/ 24 h 24"/>
                    <a:gd name="T8" fmla="*/ 24 w 24"/>
                    <a:gd name="T9" fmla="*/ 24 h 24"/>
                    <a:gd name="T10" fmla="*/ 24 w 24"/>
                    <a:gd name="T11" fmla="*/ 24 h 24"/>
                    <a:gd name="T12" fmla="*/ 24 w 24"/>
                    <a:gd name="T13" fmla="*/ 18 h 24"/>
                    <a:gd name="T14" fmla="*/ 18 w 24"/>
                    <a:gd name="T15" fmla="*/ 18 h 24"/>
                    <a:gd name="T16" fmla="*/ 6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6" y="0"/>
                      </a:moveTo>
                      <a:lnTo>
                        <a:pt x="0" y="6"/>
                      </a:lnTo>
                      <a:lnTo>
                        <a:pt x="6" y="6"/>
                      </a:lnTo>
                      <a:lnTo>
                        <a:pt x="18" y="24"/>
                      </a:lnTo>
                      <a:lnTo>
                        <a:pt x="24" y="24"/>
                      </a:lnTo>
                      <a:lnTo>
                        <a:pt x="24" y="24"/>
                      </a:lnTo>
                      <a:lnTo>
                        <a:pt x="24" y="18"/>
                      </a:lnTo>
                      <a:lnTo>
                        <a:pt x="18"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699" name="Freeform 171">
                  <a:extLst>
                    <a:ext uri="{FF2B5EF4-FFF2-40B4-BE49-F238E27FC236}">
                      <a16:creationId xmlns:a16="http://schemas.microsoft.com/office/drawing/2014/main" id="{AF294C97-608C-4040-BA58-3C177CACAAF5}"/>
                    </a:ext>
                  </a:extLst>
                </p:cNvPr>
                <p:cNvSpPr>
                  <a:spLocks/>
                </p:cNvSpPr>
                <p:nvPr/>
              </p:nvSpPr>
              <p:spPr bwMode="auto">
                <a:xfrm>
                  <a:off x="2883" y="3156"/>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00" name="Freeform 172">
                  <a:extLst>
                    <a:ext uri="{FF2B5EF4-FFF2-40B4-BE49-F238E27FC236}">
                      <a16:creationId xmlns:a16="http://schemas.microsoft.com/office/drawing/2014/main" id="{70FB3C57-80C0-4EA8-954B-CE00A1FE391F}"/>
                    </a:ext>
                  </a:extLst>
                </p:cNvPr>
                <p:cNvSpPr>
                  <a:spLocks/>
                </p:cNvSpPr>
                <p:nvPr/>
              </p:nvSpPr>
              <p:spPr bwMode="auto">
                <a:xfrm>
                  <a:off x="2919" y="3180"/>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01" name="Freeform 173">
                  <a:extLst>
                    <a:ext uri="{FF2B5EF4-FFF2-40B4-BE49-F238E27FC236}">
                      <a16:creationId xmlns:a16="http://schemas.microsoft.com/office/drawing/2014/main" id="{DAD1B9EB-AF8A-4213-95FF-8F2601AEAAD6}"/>
                    </a:ext>
                  </a:extLst>
                </p:cNvPr>
                <p:cNvSpPr>
                  <a:spLocks/>
                </p:cNvSpPr>
                <p:nvPr/>
              </p:nvSpPr>
              <p:spPr bwMode="auto">
                <a:xfrm>
                  <a:off x="2955" y="3204"/>
                  <a:ext cx="30" cy="12"/>
                </a:xfrm>
                <a:custGeom>
                  <a:avLst/>
                  <a:gdLst>
                    <a:gd name="T0" fmla="*/ 6 w 30"/>
                    <a:gd name="T1" fmla="*/ 0 h 12"/>
                    <a:gd name="T2" fmla="*/ 0 w 30"/>
                    <a:gd name="T3" fmla="*/ 0 h 12"/>
                    <a:gd name="T4" fmla="*/ 6 w 30"/>
                    <a:gd name="T5" fmla="*/ 6 h 12"/>
                    <a:gd name="T6" fmla="*/ 6 w 30"/>
                    <a:gd name="T7" fmla="*/ 6 h 12"/>
                    <a:gd name="T8" fmla="*/ 24 w 30"/>
                    <a:gd name="T9" fmla="*/ 12 h 12"/>
                    <a:gd name="T10" fmla="*/ 30 w 30"/>
                    <a:gd name="T11" fmla="*/ 12 h 12"/>
                    <a:gd name="T12" fmla="*/ 24 w 30"/>
                    <a:gd name="T13" fmla="*/ 6 h 12"/>
                    <a:gd name="T14" fmla="*/ 6 w 30"/>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6" y="0"/>
                      </a:moveTo>
                      <a:lnTo>
                        <a:pt x="0" y="0"/>
                      </a:lnTo>
                      <a:lnTo>
                        <a:pt x="6" y="6"/>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02" name="Freeform 174">
                  <a:extLst>
                    <a:ext uri="{FF2B5EF4-FFF2-40B4-BE49-F238E27FC236}">
                      <a16:creationId xmlns:a16="http://schemas.microsoft.com/office/drawing/2014/main" id="{865F62C8-B3B2-449D-AD95-6D6002FA9643}"/>
                    </a:ext>
                  </a:extLst>
                </p:cNvPr>
                <p:cNvSpPr>
                  <a:spLocks/>
                </p:cNvSpPr>
                <p:nvPr/>
              </p:nvSpPr>
              <p:spPr bwMode="auto">
                <a:xfrm>
                  <a:off x="2997" y="3222"/>
                  <a:ext cx="24" cy="12"/>
                </a:xfrm>
                <a:custGeom>
                  <a:avLst/>
                  <a:gdLst>
                    <a:gd name="T0" fmla="*/ 0 w 24"/>
                    <a:gd name="T1" fmla="*/ 0 h 12"/>
                    <a:gd name="T2" fmla="*/ 0 w 24"/>
                    <a:gd name="T3" fmla="*/ 0 h 12"/>
                    <a:gd name="T4" fmla="*/ 0 w 24"/>
                    <a:gd name="T5" fmla="*/ 6 h 12"/>
                    <a:gd name="T6" fmla="*/ 18 w 24"/>
                    <a:gd name="T7" fmla="*/ 12 h 12"/>
                    <a:gd name="T8" fmla="*/ 24 w 24"/>
                    <a:gd name="T9" fmla="*/ 12 h 12"/>
                    <a:gd name="T10" fmla="*/ 24 w 24"/>
                    <a:gd name="T11" fmla="*/ 12 h 12"/>
                    <a:gd name="T12" fmla="*/ 24 w 24"/>
                    <a:gd name="T13" fmla="*/ 6 h 12"/>
                    <a:gd name="T14" fmla="*/ 18 w 24"/>
                    <a:gd name="T15" fmla="*/ 6 h 12"/>
                    <a:gd name="T16" fmla="*/ 0 w 2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0" y="0"/>
                      </a:moveTo>
                      <a:lnTo>
                        <a:pt x="0" y="0"/>
                      </a:lnTo>
                      <a:lnTo>
                        <a:pt x="0" y="6"/>
                      </a:lnTo>
                      <a:lnTo>
                        <a:pt x="18" y="12"/>
                      </a:lnTo>
                      <a:lnTo>
                        <a:pt x="24" y="12"/>
                      </a:lnTo>
                      <a:lnTo>
                        <a:pt x="24" y="12"/>
                      </a:lnTo>
                      <a:lnTo>
                        <a:pt x="24" y="6"/>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03" name="Freeform 175">
                  <a:extLst>
                    <a:ext uri="{FF2B5EF4-FFF2-40B4-BE49-F238E27FC236}">
                      <a16:creationId xmlns:a16="http://schemas.microsoft.com/office/drawing/2014/main" id="{2BD822E3-E9CC-4E81-8EF8-1DF0656AE959}"/>
                    </a:ext>
                  </a:extLst>
                </p:cNvPr>
                <p:cNvSpPr>
                  <a:spLocks/>
                </p:cNvSpPr>
                <p:nvPr/>
              </p:nvSpPr>
              <p:spPr bwMode="auto">
                <a:xfrm>
                  <a:off x="3033" y="3234"/>
                  <a:ext cx="30" cy="18"/>
                </a:xfrm>
                <a:custGeom>
                  <a:avLst/>
                  <a:gdLst>
                    <a:gd name="T0" fmla="*/ 0 w 30"/>
                    <a:gd name="T1" fmla="*/ 0 h 18"/>
                    <a:gd name="T2" fmla="*/ 0 w 30"/>
                    <a:gd name="T3" fmla="*/ 6 h 18"/>
                    <a:gd name="T4" fmla="*/ 0 w 30"/>
                    <a:gd name="T5" fmla="*/ 6 h 18"/>
                    <a:gd name="T6" fmla="*/ 24 w 30"/>
                    <a:gd name="T7" fmla="*/ 18 h 18"/>
                    <a:gd name="T8" fmla="*/ 30 w 30"/>
                    <a:gd name="T9" fmla="*/ 12 h 18"/>
                    <a:gd name="T10" fmla="*/ 24 w 30"/>
                    <a:gd name="T11" fmla="*/ 12 h 18"/>
                    <a:gd name="T12" fmla="*/ 0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0" y="0"/>
                      </a:moveTo>
                      <a:lnTo>
                        <a:pt x="0" y="6"/>
                      </a:lnTo>
                      <a:lnTo>
                        <a:pt x="0" y="6"/>
                      </a:lnTo>
                      <a:lnTo>
                        <a:pt x="24" y="18"/>
                      </a:lnTo>
                      <a:lnTo>
                        <a:pt x="30"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04" name="Freeform 176">
                  <a:extLst>
                    <a:ext uri="{FF2B5EF4-FFF2-40B4-BE49-F238E27FC236}">
                      <a16:creationId xmlns:a16="http://schemas.microsoft.com/office/drawing/2014/main" id="{8247B7A6-1F26-4322-8294-DEE4C45257B4}"/>
                    </a:ext>
                  </a:extLst>
                </p:cNvPr>
                <p:cNvSpPr>
                  <a:spLocks/>
                </p:cNvSpPr>
                <p:nvPr/>
              </p:nvSpPr>
              <p:spPr bwMode="auto">
                <a:xfrm>
                  <a:off x="3069" y="3252"/>
                  <a:ext cx="30" cy="12"/>
                </a:xfrm>
                <a:custGeom>
                  <a:avLst/>
                  <a:gdLst>
                    <a:gd name="T0" fmla="*/ 6 w 30"/>
                    <a:gd name="T1" fmla="*/ 0 h 12"/>
                    <a:gd name="T2" fmla="*/ 0 w 30"/>
                    <a:gd name="T3" fmla="*/ 6 h 12"/>
                    <a:gd name="T4" fmla="*/ 6 w 30"/>
                    <a:gd name="T5" fmla="*/ 6 h 12"/>
                    <a:gd name="T6" fmla="*/ 12 w 30"/>
                    <a:gd name="T7" fmla="*/ 6 h 12"/>
                    <a:gd name="T8" fmla="*/ 30 w 30"/>
                    <a:gd name="T9" fmla="*/ 12 h 12"/>
                    <a:gd name="T10" fmla="*/ 30 w 30"/>
                    <a:gd name="T11" fmla="*/ 12 h 12"/>
                    <a:gd name="T12" fmla="*/ 30 w 30"/>
                    <a:gd name="T13" fmla="*/ 6 h 12"/>
                    <a:gd name="T14" fmla="*/ 12 w 30"/>
                    <a:gd name="T15" fmla="*/ 0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6"/>
                      </a:lnTo>
                      <a:lnTo>
                        <a:pt x="6" y="6"/>
                      </a:lnTo>
                      <a:lnTo>
                        <a:pt x="12" y="6"/>
                      </a:lnTo>
                      <a:lnTo>
                        <a:pt x="30" y="12"/>
                      </a:lnTo>
                      <a:lnTo>
                        <a:pt x="30" y="12"/>
                      </a:lnTo>
                      <a:lnTo>
                        <a:pt x="30" y="6"/>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05" name="Freeform 177">
                  <a:extLst>
                    <a:ext uri="{FF2B5EF4-FFF2-40B4-BE49-F238E27FC236}">
                      <a16:creationId xmlns:a16="http://schemas.microsoft.com/office/drawing/2014/main" id="{1C8606D1-E93F-4FBC-AC87-3492D0DD0E51}"/>
                    </a:ext>
                  </a:extLst>
                </p:cNvPr>
                <p:cNvSpPr>
                  <a:spLocks/>
                </p:cNvSpPr>
                <p:nvPr/>
              </p:nvSpPr>
              <p:spPr bwMode="auto">
                <a:xfrm>
                  <a:off x="3111" y="3264"/>
                  <a:ext cx="30" cy="12"/>
                </a:xfrm>
                <a:custGeom>
                  <a:avLst/>
                  <a:gdLst>
                    <a:gd name="T0" fmla="*/ 6 w 30"/>
                    <a:gd name="T1" fmla="*/ 0 h 12"/>
                    <a:gd name="T2" fmla="*/ 0 w 30"/>
                    <a:gd name="T3" fmla="*/ 6 h 12"/>
                    <a:gd name="T4" fmla="*/ 6 w 30"/>
                    <a:gd name="T5" fmla="*/ 6 h 12"/>
                    <a:gd name="T6" fmla="*/ 24 w 30"/>
                    <a:gd name="T7" fmla="*/ 12 h 12"/>
                    <a:gd name="T8" fmla="*/ 30 w 30"/>
                    <a:gd name="T9" fmla="*/ 12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06" name="Freeform 178">
                  <a:extLst>
                    <a:ext uri="{FF2B5EF4-FFF2-40B4-BE49-F238E27FC236}">
                      <a16:creationId xmlns:a16="http://schemas.microsoft.com/office/drawing/2014/main" id="{56BC285D-4099-4C43-920E-A1E5D464C299}"/>
                    </a:ext>
                  </a:extLst>
                </p:cNvPr>
                <p:cNvSpPr>
                  <a:spLocks/>
                </p:cNvSpPr>
                <p:nvPr/>
              </p:nvSpPr>
              <p:spPr bwMode="auto">
                <a:xfrm>
                  <a:off x="3153" y="3276"/>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07" name="Freeform 179">
                  <a:extLst>
                    <a:ext uri="{FF2B5EF4-FFF2-40B4-BE49-F238E27FC236}">
                      <a16:creationId xmlns:a16="http://schemas.microsoft.com/office/drawing/2014/main" id="{495DA745-4396-4A9D-81D7-692266BE88CC}"/>
                    </a:ext>
                  </a:extLst>
                </p:cNvPr>
                <p:cNvSpPr>
                  <a:spLocks/>
                </p:cNvSpPr>
                <p:nvPr/>
              </p:nvSpPr>
              <p:spPr bwMode="auto">
                <a:xfrm>
                  <a:off x="3195" y="3288"/>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6"/>
                      </a:lnTo>
                      <a:lnTo>
                        <a:pt x="0" y="6"/>
                      </a:lnTo>
                      <a:lnTo>
                        <a:pt x="24" y="12"/>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08" name="Freeform 180">
                  <a:extLst>
                    <a:ext uri="{FF2B5EF4-FFF2-40B4-BE49-F238E27FC236}">
                      <a16:creationId xmlns:a16="http://schemas.microsoft.com/office/drawing/2014/main" id="{2AF1B15C-D42D-485B-A81C-7DA38307FBF3}"/>
                    </a:ext>
                  </a:extLst>
                </p:cNvPr>
                <p:cNvSpPr>
                  <a:spLocks/>
                </p:cNvSpPr>
                <p:nvPr/>
              </p:nvSpPr>
              <p:spPr bwMode="auto">
                <a:xfrm>
                  <a:off x="3231" y="3300"/>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09" name="Freeform 181">
                  <a:extLst>
                    <a:ext uri="{FF2B5EF4-FFF2-40B4-BE49-F238E27FC236}">
                      <a16:creationId xmlns:a16="http://schemas.microsoft.com/office/drawing/2014/main" id="{EC43C970-0725-4049-9F8A-49A76A0B5268}"/>
                    </a:ext>
                  </a:extLst>
                </p:cNvPr>
                <p:cNvSpPr>
                  <a:spLocks/>
                </p:cNvSpPr>
                <p:nvPr/>
              </p:nvSpPr>
              <p:spPr bwMode="auto">
                <a:xfrm>
                  <a:off x="3273" y="3306"/>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10" name="Freeform 182">
                  <a:extLst>
                    <a:ext uri="{FF2B5EF4-FFF2-40B4-BE49-F238E27FC236}">
                      <a16:creationId xmlns:a16="http://schemas.microsoft.com/office/drawing/2014/main" id="{4C4495C4-BEA1-4451-89FC-A7C8A0F4FCAA}"/>
                    </a:ext>
                  </a:extLst>
                </p:cNvPr>
                <p:cNvSpPr>
                  <a:spLocks/>
                </p:cNvSpPr>
                <p:nvPr/>
              </p:nvSpPr>
              <p:spPr bwMode="auto">
                <a:xfrm>
                  <a:off x="3315" y="3318"/>
                  <a:ext cx="30" cy="6"/>
                </a:xfrm>
                <a:custGeom>
                  <a:avLst/>
                  <a:gdLst>
                    <a:gd name="T0" fmla="*/ 6 w 30"/>
                    <a:gd name="T1" fmla="*/ 0 h 6"/>
                    <a:gd name="T2" fmla="*/ 0 w 30"/>
                    <a:gd name="T3" fmla="*/ 0 h 6"/>
                    <a:gd name="T4" fmla="*/ 6 w 30"/>
                    <a:gd name="T5" fmla="*/ 6 h 6"/>
                    <a:gd name="T6" fmla="*/ 24 w 30"/>
                    <a:gd name="T7" fmla="*/ 6 h 6"/>
                    <a:gd name="T8" fmla="*/ 30 w 30"/>
                    <a:gd name="T9" fmla="*/ 6 h 6"/>
                    <a:gd name="T10" fmla="*/ 24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24" y="6"/>
                      </a:lnTo>
                      <a:lnTo>
                        <a:pt x="30" y="6"/>
                      </a:lnTo>
                      <a:lnTo>
                        <a:pt x="24"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11" name="Freeform 183">
                  <a:extLst>
                    <a:ext uri="{FF2B5EF4-FFF2-40B4-BE49-F238E27FC236}">
                      <a16:creationId xmlns:a16="http://schemas.microsoft.com/office/drawing/2014/main" id="{D4499574-37AB-48E9-BF28-A3BDE3CD162D}"/>
                    </a:ext>
                  </a:extLst>
                </p:cNvPr>
                <p:cNvSpPr>
                  <a:spLocks/>
                </p:cNvSpPr>
                <p:nvPr/>
              </p:nvSpPr>
              <p:spPr bwMode="auto">
                <a:xfrm>
                  <a:off x="3357" y="3324"/>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12" name="Freeform 184">
                  <a:extLst>
                    <a:ext uri="{FF2B5EF4-FFF2-40B4-BE49-F238E27FC236}">
                      <a16:creationId xmlns:a16="http://schemas.microsoft.com/office/drawing/2014/main" id="{7CC0A0D1-4A6F-4F7C-81A4-4D602D2BF201}"/>
                    </a:ext>
                  </a:extLst>
                </p:cNvPr>
                <p:cNvSpPr>
                  <a:spLocks/>
                </p:cNvSpPr>
                <p:nvPr/>
              </p:nvSpPr>
              <p:spPr bwMode="auto">
                <a:xfrm>
                  <a:off x="3399" y="3330"/>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13" name="Freeform 185">
                  <a:extLst>
                    <a:ext uri="{FF2B5EF4-FFF2-40B4-BE49-F238E27FC236}">
                      <a16:creationId xmlns:a16="http://schemas.microsoft.com/office/drawing/2014/main" id="{27AF12F8-DB9C-45BF-8E25-0B1D1F4624F2}"/>
                    </a:ext>
                  </a:extLst>
                </p:cNvPr>
                <p:cNvSpPr>
                  <a:spLocks/>
                </p:cNvSpPr>
                <p:nvPr/>
              </p:nvSpPr>
              <p:spPr bwMode="auto">
                <a:xfrm>
                  <a:off x="3441" y="333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14" name="Freeform 186">
                  <a:extLst>
                    <a:ext uri="{FF2B5EF4-FFF2-40B4-BE49-F238E27FC236}">
                      <a16:creationId xmlns:a16="http://schemas.microsoft.com/office/drawing/2014/main" id="{4599A7B3-9B1D-475B-BDB4-802AFA620334}"/>
                    </a:ext>
                  </a:extLst>
                </p:cNvPr>
                <p:cNvSpPr>
                  <a:spLocks/>
                </p:cNvSpPr>
                <p:nvPr/>
              </p:nvSpPr>
              <p:spPr bwMode="auto">
                <a:xfrm>
                  <a:off x="3483" y="334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15" name="Freeform 187">
                  <a:extLst>
                    <a:ext uri="{FF2B5EF4-FFF2-40B4-BE49-F238E27FC236}">
                      <a16:creationId xmlns:a16="http://schemas.microsoft.com/office/drawing/2014/main" id="{B05550DB-28B9-41CA-B1D5-425AAA490AC8}"/>
                    </a:ext>
                  </a:extLst>
                </p:cNvPr>
                <p:cNvSpPr>
                  <a:spLocks/>
                </p:cNvSpPr>
                <p:nvPr/>
              </p:nvSpPr>
              <p:spPr bwMode="auto">
                <a:xfrm>
                  <a:off x="3525" y="334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16" name="Freeform 188">
                  <a:extLst>
                    <a:ext uri="{FF2B5EF4-FFF2-40B4-BE49-F238E27FC236}">
                      <a16:creationId xmlns:a16="http://schemas.microsoft.com/office/drawing/2014/main" id="{BB939B1D-DEE6-4DDA-BEE0-203CC6AFB329}"/>
                    </a:ext>
                  </a:extLst>
                </p:cNvPr>
                <p:cNvSpPr>
                  <a:spLocks/>
                </p:cNvSpPr>
                <p:nvPr/>
              </p:nvSpPr>
              <p:spPr bwMode="auto">
                <a:xfrm>
                  <a:off x="3567" y="3348"/>
                  <a:ext cx="30" cy="6"/>
                </a:xfrm>
                <a:custGeom>
                  <a:avLst/>
                  <a:gdLst>
                    <a:gd name="T0" fmla="*/ 0 w 30"/>
                    <a:gd name="T1" fmla="*/ 0 h 6"/>
                    <a:gd name="T2" fmla="*/ 0 w 30"/>
                    <a:gd name="T3" fmla="*/ 6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6"/>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17" name="Freeform 189">
                  <a:extLst>
                    <a:ext uri="{FF2B5EF4-FFF2-40B4-BE49-F238E27FC236}">
                      <a16:creationId xmlns:a16="http://schemas.microsoft.com/office/drawing/2014/main" id="{3C4CDF83-2F42-4F07-AD66-0428BA74E1E0}"/>
                    </a:ext>
                  </a:extLst>
                </p:cNvPr>
                <p:cNvSpPr>
                  <a:spLocks/>
                </p:cNvSpPr>
                <p:nvPr/>
              </p:nvSpPr>
              <p:spPr bwMode="auto">
                <a:xfrm>
                  <a:off x="3609" y="335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18" name="Freeform 190">
                  <a:extLst>
                    <a:ext uri="{FF2B5EF4-FFF2-40B4-BE49-F238E27FC236}">
                      <a16:creationId xmlns:a16="http://schemas.microsoft.com/office/drawing/2014/main" id="{ADC94633-B210-47B6-A174-06718F9699C1}"/>
                    </a:ext>
                  </a:extLst>
                </p:cNvPr>
                <p:cNvSpPr>
                  <a:spLocks/>
                </p:cNvSpPr>
                <p:nvPr/>
              </p:nvSpPr>
              <p:spPr bwMode="auto">
                <a:xfrm>
                  <a:off x="3651" y="335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19" name="Freeform 191">
                  <a:extLst>
                    <a:ext uri="{FF2B5EF4-FFF2-40B4-BE49-F238E27FC236}">
                      <a16:creationId xmlns:a16="http://schemas.microsoft.com/office/drawing/2014/main" id="{D062099A-188F-476A-88BC-702A3A8E9831}"/>
                    </a:ext>
                  </a:extLst>
                </p:cNvPr>
                <p:cNvSpPr>
                  <a:spLocks/>
                </p:cNvSpPr>
                <p:nvPr/>
              </p:nvSpPr>
              <p:spPr bwMode="auto">
                <a:xfrm>
                  <a:off x="3693" y="335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20" name="Freeform 192">
                  <a:extLst>
                    <a:ext uri="{FF2B5EF4-FFF2-40B4-BE49-F238E27FC236}">
                      <a16:creationId xmlns:a16="http://schemas.microsoft.com/office/drawing/2014/main" id="{6120BFA3-7FF7-4BCF-A6EF-EF3D5656B87A}"/>
                    </a:ext>
                  </a:extLst>
                </p:cNvPr>
                <p:cNvSpPr>
                  <a:spLocks/>
                </p:cNvSpPr>
                <p:nvPr/>
              </p:nvSpPr>
              <p:spPr bwMode="auto">
                <a:xfrm>
                  <a:off x="3735" y="335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21" name="Freeform 193">
                  <a:extLst>
                    <a:ext uri="{FF2B5EF4-FFF2-40B4-BE49-F238E27FC236}">
                      <a16:creationId xmlns:a16="http://schemas.microsoft.com/office/drawing/2014/main" id="{E29AD565-8EFD-46E9-B03A-34E2C043AA4C}"/>
                    </a:ext>
                  </a:extLst>
                </p:cNvPr>
                <p:cNvSpPr>
                  <a:spLocks/>
                </p:cNvSpPr>
                <p:nvPr/>
              </p:nvSpPr>
              <p:spPr bwMode="auto">
                <a:xfrm>
                  <a:off x="3777" y="335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22" name="Freeform 194">
                  <a:extLst>
                    <a:ext uri="{FF2B5EF4-FFF2-40B4-BE49-F238E27FC236}">
                      <a16:creationId xmlns:a16="http://schemas.microsoft.com/office/drawing/2014/main" id="{665A969F-A2FE-47E5-A366-05E01F16F411}"/>
                    </a:ext>
                  </a:extLst>
                </p:cNvPr>
                <p:cNvSpPr>
                  <a:spLocks/>
                </p:cNvSpPr>
                <p:nvPr/>
              </p:nvSpPr>
              <p:spPr bwMode="auto">
                <a:xfrm>
                  <a:off x="3819" y="335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23" name="Freeform 195">
                  <a:extLst>
                    <a:ext uri="{FF2B5EF4-FFF2-40B4-BE49-F238E27FC236}">
                      <a16:creationId xmlns:a16="http://schemas.microsoft.com/office/drawing/2014/main" id="{305BE9B8-0436-4A62-B1BA-E5CB5C65C855}"/>
                    </a:ext>
                  </a:extLst>
                </p:cNvPr>
                <p:cNvSpPr>
                  <a:spLocks/>
                </p:cNvSpPr>
                <p:nvPr/>
              </p:nvSpPr>
              <p:spPr bwMode="auto">
                <a:xfrm>
                  <a:off x="3861" y="335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24" name="Freeform 196">
                  <a:extLst>
                    <a:ext uri="{FF2B5EF4-FFF2-40B4-BE49-F238E27FC236}">
                      <a16:creationId xmlns:a16="http://schemas.microsoft.com/office/drawing/2014/main" id="{1B467DCA-C60D-46DD-BF37-F42F39C9DC3D}"/>
                    </a:ext>
                  </a:extLst>
                </p:cNvPr>
                <p:cNvSpPr>
                  <a:spLocks/>
                </p:cNvSpPr>
                <p:nvPr/>
              </p:nvSpPr>
              <p:spPr bwMode="auto">
                <a:xfrm>
                  <a:off x="3903" y="335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25" name="Freeform 197">
                  <a:extLst>
                    <a:ext uri="{FF2B5EF4-FFF2-40B4-BE49-F238E27FC236}">
                      <a16:creationId xmlns:a16="http://schemas.microsoft.com/office/drawing/2014/main" id="{C7818EDD-64CC-4594-8E29-83A93A59787D}"/>
                    </a:ext>
                  </a:extLst>
                </p:cNvPr>
                <p:cNvSpPr>
                  <a:spLocks/>
                </p:cNvSpPr>
                <p:nvPr/>
              </p:nvSpPr>
              <p:spPr bwMode="auto">
                <a:xfrm>
                  <a:off x="3945" y="334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26" name="Freeform 198">
                  <a:extLst>
                    <a:ext uri="{FF2B5EF4-FFF2-40B4-BE49-F238E27FC236}">
                      <a16:creationId xmlns:a16="http://schemas.microsoft.com/office/drawing/2014/main" id="{91F8F1C4-36C4-4290-B0CF-E56E3415F9FD}"/>
                    </a:ext>
                  </a:extLst>
                </p:cNvPr>
                <p:cNvSpPr>
                  <a:spLocks/>
                </p:cNvSpPr>
                <p:nvPr/>
              </p:nvSpPr>
              <p:spPr bwMode="auto">
                <a:xfrm>
                  <a:off x="3987" y="3348"/>
                  <a:ext cx="31" cy="6"/>
                </a:xfrm>
                <a:custGeom>
                  <a:avLst/>
                  <a:gdLst>
                    <a:gd name="T0" fmla="*/ 0 w 31"/>
                    <a:gd name="T1" fmla="*/ 0 h 6"/>
                    <a:gd name="T2" fmla="*/ 0 w 31"/>
                    <a:gd name="T3" fmla="*/ 6 h 6"/>
                    <a:gd name="T4" fmla="*/ 0 w 31"/>
                    <a:gd name="T5" fmla="*/ 6 h 6"/>
                    <a:gd name="T6" fmla="*/ 25 w 31"/>
                    <a:gd name="T7" fmla="*/ 6 h 6"/>
                    <a:gd name="T8" fmla="*/ 31 w 31"/>
                    <a:gd name="T9" fmla="*/ 0 h 6"/>
                    <a:gd name="T10" fmla="*/ 25 w 31"/>
                    <a:gd name="T11" fmla="*/ 0 h 6"/>
                    <a:gd name="T12" fmla="*/ 0 w 3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0" y="0"/>
                      </a:moveTo>
                      <a:lnTo>
                        <a:pt x="0" y="6"/>
                      </a:lnTo>
                      <a:lnTo>
                        <a:pt x="0" y="6"/>
                      </a:lnTo>
                      <a:lnTo>
                        <a:pt x="25" y="6"/>
                      </a:lnTo>
                      <a:lnTo>
                        <a:pt x="31"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27" name="Freeform 199">
                  <a:extLst>
                    <a:ext uri="{FF2B5EF4-FFF2-40B4-BE49-F238E27FC236}">
                      <a16:creationId xmlns:a16="http://schemas.microsoft.com/office/drawing/2014/main" id="{E7618779-E2A8-4542-B5C8-677EADCD8738}"/>
                    </a:ext>
                  </a:extLst>
                </p:cNvPr>
                <p:cNvSpPr>
                  <a:spLocks/>
                </p:cNvSpPr>
                <p:nvPr/>
              </p:nvSpPr>
              <p:spPr bwMode="auto">
                <a:xfrm>
                  <a:off x="4030" y="3342"/>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28" name="Freeform 200">
                  <a:extLst>
                    <a:ext uri="{FF2B5EF4-FFF2-40B4-BE49-F238E27FC236}">
                      <a16:creationId xmlns:a16="http://schemas.microsoft.com/office/drawing/2014/main" id="{5916B8B4-B93F-4597-B46F-BD8BBEB084A7}"/>
                    </a:ext>
                  </a:extLst>
                </p:cNvPr>
                <p:cNvSpPr>
                  <a:spLocks/>
                </p:cNvSpPr>
                <p:nvPr/>
              </p:nvSpPr>
              <p:spPr bwMode="auto">
                <a:xfrm>
                  <a:off x="4066" y="333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29" name="Freeform 201">
                  <a:extLst>
                    <a:ext uri="{FF2B5EF4-FFF2-40B4-BE49-F238E27FC236}">
                      <a16:creationId xmlns:a16="http://schemas.microsoft.com/office/drawing/2014/main" id="{2314F8BF-F70D-470C-B18C-6BCCED6F2B56}"/>
                    </a:ext>
                  </a:extLst>
                </p:cNvPr>
                <p:cNvSpPr>
                  <a:spLocks/>
                </p:cNvSpPr>
                <p:nvPr/>
              </p:nvSpPr>
              <p:spPr bwMode="auto">
                <a:xfrm>
                  <a:off x="4108" y="3330"/>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30" name="Freeform 202">
                  <a:extLst>
                    <a:ext uri="{FF2B5EF4-FFF2-40B4-BE49-F238E27FC236}">
                      <a16:creationId xmlns:a16="http://schemas.microsoft.com/office/drawing/2014/main" id="{C7B85B67-6E01-48DA-AA42-329FF385ABC0}"/>
                    </a:ext>
                  </a:extLst>
                </p:cNvPr>
                <p:cNvSpPr>
                  <a:spLocks/>
                </p:cNvSpPr>
                <p:nvPr/>
              </p:nvSpPr>
              <p:spPr bwMode="auto">
                <a:xfrm>
                  <a:off x="4150" y="3324"/>
                  <a:ext cx="30" cy="12"/>
                </a:xfrm>
                <a:custGeom>
                  <a:avLst/>
                  <a:gdLst>
                    <a:gd name="T0" fmla="*/ 6 w 30"/>
                    <a:gd name="T1" fmla="*/ 6 h 12"/>
                    <a:gd name="T2" fmla="*/ 0 w 30"/>
                    <a:gd name="T3" fmla="*/ 6 h 12"/>
                    <a:gd name="T4" fmla="*/ 6 w 30"/>
                    <a:gd name="T5" fmla="*/ 12 h 12"/>
                    <a:gd name="T6" fmla="*/ 6 w 30"/>
                    <a:gd name="T7" fmla="*/ 12 h 12"/>
                    <a:gd name="T8" fmla="*/ 30 w 30"/>
                    <a:gd name="T9" fmla="*/ 6 h 12"/>
                    <a:gd name="T10" fmla="*/ 30 w 30"/>
                    <a:gd name="T11" fmla="*/ 6 h 12"/>
                    <a:gd name="T12" fmla="*/ 30 w 30"/>
                    <a:gd name="T13" fmla="*/ 0 h 12"/>
                    <a:gd name="T14" fmla="*/ 6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6" y="6"/>
                      </a:moveTo>
                      <a:lnTo>
                        <a:pt x="0" y="6"/>
                      </a:lnTo>
                      <a:lnTo>
                        <a:pt x="6" y="12"/>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31" name="Freeform 203">
                  <a:extLst>
                    <a:ext uri="{FF2B5EF4-FFF2-40B4-BE49-F238E27FC236}">
                      <a16:creationId xmlns:a16="http://schemas.microsoft.com/office/drawing/2014/main" id="{F9E7E58C-E41A-4B8A-AFEE-DE522B17F5C3}"/>
                    </a:ext>
                  </a:extLst>
                </p:cNvPr>
                <p:cNvSpPr>
                  <a:spLocks/>
                </p:cNvSpPr>
                <p:nvPr/>
              </p:nvSpPr>
              <p:spPr bwMode="auto">
                <a:xfrm>
                  <a:off x="4192" y="3318"/>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32" name="Freeform 204">
                  <a:extLst>
                    <a:ext uri="{FF2B5EF4-FFF2-40B4-BE49-F238E27FC236}">
                      <a16:creationId xmlns:a16="http://schemas.microsoft.com/office/drawing/2014/main" id="{D3F20152-A0BB-4D6A-B6F1-502DEC98D2B3}"/>
                    </a:ext>
                  </a:extLst>
                </p:cNvPr>
                <p:cNvSpPr>
                  <a:spLocks/>
                </p:cNvSpPr>
                <p:nvPr/>
              </p:nvSpPr>
              <p:spPr bwMode="auto">
                <a:xfrm>
                  <a:off x="4234" y="3312"/>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33" name="Freeform 205">
                  <a:extLst>
                    <a:ext uri="{FF2B5EF4-FFF2-40B4-BE49-F238E27FC236}">
                      <a16:creationId xmlns:a16="http://schemas.microsoft.com/office/drawing/2014/main" id="{E3E44EB9-02C4-442D-AD69-927DB27F6D56}"/>
                    </a:ext>
                  </a:extLst>
                </p:cNvPr>
                <p:cNvSpPr>
                  <a:spLocks/>
                </p:cNvSpPr>
                <p:nvPr/>
              </p:nvSpPr>
              <p:spPr bwMode="auto">
                <a:xfrm>
                  <a:off x="4276" y="3300"/>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34" name="Freeform 206">
                  <a:extLst>
                    <a:ext uri="{FF2B5EF4-FFF2-40B4-BE49-F238E27FC236}">
                      <a16:creationId xmlns:a16="http://schemas.microsoft.com/office/drawing/2014/main" id="{E79AA6F5-1A23-44C4-9FAE-C878C0386530}"/>
                    </a:ext>
                  </a:extLst>
                </p:cNvPr>
                <p:cNvSpPr>
                  <a:spLocks/>
                </p:cNvSpPr>
                <p:nvPr/>
              </p:nvSpPr>
              <p:spPr bwMode="auto">
                <a:xfrm>
                  <a:off x="4318" y="3294"/>
                  <a:ext cx="30" cy="12"/>
                </a:xfrm>
                <a:custGeom>
                  <a:avLst/>
                  <a:gdLst>
                    <a:gd name="T0" fmla="*/ 0 w 30"/>
                    <a:gd name="T1" fmla="*/ 6 h 12"/>
                    <a:gd name="T2" fmla="*/ 0 w 30"/>
                    <a:gd name="T3" fmla="*/ 6 h 12"/>
                    <a:gd name="T4" fmla="*/ 0 w 30"/>
                    <a:gd name="T5" fmla="*/ 12 h 12"/>
                    <a:gd name="T6" fmla="*/ 6 w 30"/>
                    <a:gd name="T7" fmla="*/ 12 h 12"/>
                    <a:gd name="T8" fmla="*/ 24 w 30"/>
                    <a:gd name="T9" fmla="*/ 6 h 12"/>
                    <a:gd name="T10" fmla="*/ 30 w 30"/>
                    <a:gd name="T11" fmla="*/ 0 h 12"/>
                    <a:gd name="T12" fmla="*/ 24 w 30"/>
                    <a:gd name="T13" fmla="*/ 0 h 12"/>
                    <a:gd name="T14" fmla="*/ 6 w 30"/>
                    <a:gd name="T15" fmla="*/ 6 h 12"/>
                    <a:gd name="T16" fmla="*/ 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6"/>
                      </a:moveTo>
                      <a:lnTo>
                        <a:pt x="0" y="6"/>
                      </a:lnTo>
                      <a:lnTo>
                        <a:pt x="0" y="12"/>
                      </a:lnTo>
                      <a:lnTo>
                        <a:pt x="6" y="12"/>
                      </a:lnTo>
                      <a:lnTo>
                        <a:pt x="24" y="6"/>
                      </a:lnTo>
                      <a:lnTo>
                        <a:pt x="30" y="0"/>
                      </a:lnTo>
                      <a:lnTo>
                        <a:pt x="24" y="0"/>
                      </a:lnTo>
                      <a:lnTo>
                        <a:pt x="6"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35" name="Freeform 207">
                  <a:extLst>
                    <a:ext uri="{FF2B5EF4-FFF2-40B4-BE49-F238E27FC236}">
                      <a16:creationId xmlns:a16="http://schemas.microsoft.com/office/drawing/2014/main" id="{BA28842F-C6AA-4241-A261-64CBC4F1F645}"/>
                    </a:ext>
                  </a:extLst>
                </p:cNvPr>
                <p:cNvSpPr>
                  <a:spLocks/>
                </p:cNvSpPr>
                <p:nvPr/>
              </p:nvSpPr>
              <p:spPr bwMode="auto">
                <a:xfrm>
                  <a:off x="4360" y="3282"/>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36" name="Freeform 208">
                  <a:extLst>
                    <a:ext uri="{FF2B5EF4-FFF2-40B4-BE49-F238E27FC236}">
                      <a16:creationId xmlns:a16="http://schemas.microsoft.com/office/drawing/2014/main" id="{23D236D4-F6DE-4F6B-BD99-A2B7B22F0566}"/>
                    </a:ext>
                  </a:extLst>
                </p:cNvPr>
                <p:cNvSpPr>
                  <a:spLocks/>
                </p:cNvSpPr>
                <p:nvPr/>
              </p:nvSpPr>
              <p:spPr bwMode="auto">
                <a:xfrm>
                  <a:off x="4396" y="3270"/>
                  <a:ext cx="30" cy="12"/>
                </a:xfrm>
                <a:custGeom>
                  <a:avLst/>
                  <a:gdLst>
                    <a:gd name="T0" fmla="*/ 6 w 30"/>
                    <a:gd name="T1" fmla="*/ 6 h 12"/>
                    <a:gd name="T2" fmla="*/ 0 w 30"/>
                    <a:gd name="T3" fmla="*/ 12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37" name="Freeform 209">
                  <a:extLst>
                    <a:ext uri="{FF2B5EF4-FFF2-40B4-BE49-F238E27FC236}">
                      <a16:creationId xmlns:a16="http://schemas.microsoft.com/office/drawing/2014/main" id="{0BD96112-0529-4E35-A982-C5F2E30385C1}"/>
                    </a:ext>
                  </a:extLst>
                </p:cNvPr>
                <p:cNvSpPr>
                  <a:spLocks/>
                </p:cNvSpPr>
                <p:nvPr/>
              </p:nvSpPr>
              <p:spPr bwMode="auto">
                <a:xfrm>
                  <a:off x="4438" y="3258"/>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38" name="Freeform 210">
                  <a:extLst>
                    <a:ext uri="{FF2B5EF4-FFF2-40B4-BE49-F238E27FC236}">
                      <a16:creationId xmlns:a16="http://schemas.microsoft.com/office/drawing/2014/main" id="{87167C99-B01F-44ED-AEC4-D0E3D131B0ED}"/>
                    </a:ext>
                  </a:extLst>
                </p:cNvPr>
                <p:cNvSpPr>
                  <a:spLocks/>
                </p:cNvSpPr>
                <p:nvPr/>
              </p:nvSpPr>
              <p:spPr bwMode="auto">
                <a:xfrm>
                  <a:off x="4480" y="3240"/>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2"/>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39" name="Freeform 211">
                  <a:extLst>
                    <a:ext uri="{FF2B5EF4-FFF2-40B4-BE49-F238E27FC236}">
                      <a16:creationId xmlns:a16="http://schemas.microsoft.com/office/drawing/2014/main" id="{762C21C2-4F72-4471-91A8-93C7C7694A07}"/>
                    </a:ext>
                  </a:extLst>
                </p:cNvPr>
                <p:cNvSpPr>
                  <a:spLocks/>
                </p:cNvSpPr>
                <p:nvPr/>
              </p:nvSpPr>
              <p:spPr bwMode="auto">
                <a:xfrm>
                  <a:off x="4516" y="3222"/>
                  <a:ext cx="30" cy="18"/>
                </a:xfrm>
                <a:custGeom>
                  <a:avLst/>
                  <a:gdLst>
                    <a:gd name="T0" fmla="*/ 6 w 30"/>
                    <a:gd name="T1" fmla="*/ 12 h 18"/>
                    <a:gd name="T2" fmla="*/ 0 w 30"/>
                    <a:gd name="T3" fmla="*/ 18 h 18"/>
                    <a:gd name="T4" fmla="*/ 6 w 30"/>
                    <a:gd name="T5" fmla="*/ 18 h 18"/>
                    <a:gd name="T6" fmla="*/ 18 w 30"/>
                    <a:gd name="T7" fmla="*/ 12 h 18"/>
                    <a:gd name="T8" fmla="*/ 24 w 30"/>
                    <a:gd name="T9" fmla="*/ 6 h 18"/>
                    <a:gd name="T10" fmla="*/ 30 w 30"/>
                    <a:gd name="T11" fmla="*/ 6 h 18"/>
                    <a:gd name="T12" fmla="*/ 24 w 30"/>
                    <a:gd name="T13" fmla="*/ 0 h 18"/>
                    <a:gd name="T14" fmla="*/ 18 w 30"/>
                    <a:gd name="T15" fmla="*/ 6 h 18"/>
                    <a:gd name="T16" fmla="*/ 6 w 30"/>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12"/>
                      </a:moveTo>
                      <a:lnTo>
                        <a:pt x="0" y="18"/>
                      </a:lnTo>
                      <a:lnTo>
                        <a:pt x="6" y="18"/>
                      </a:lnTo>
                      <a:lnTo>
                        <a:pt x="18" y="12"/>
                      </a:lnTo>
                      <a:lnTo>
                        <a:pt x="24" y="6"/>
                      </a:lnTo>
                      <a:lnTo>
                        <a:pt x="30" y="6"/>
                      </a:lnTo>
                      <a:lnTo>
                        <a:pt x="24"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40" name="Freeform 212">
                  <a:extLst>
                    <a:ext uri="{FF2B5EF4-FFF2-40B4-BE49-F238E27FC236}">
                      <a16:creationId xmlns:a16="http://schemas.microsoft.com/office/drawing/2014/main" id="{41767892-49C6-403B-97FE-691AC447706A}"/>
                    </a:ext>
                  </a:extLst>
                </p:cNvPr>
                <p:cNvSpPr>
                  <a:spLocks/>
                </p:cNvSpPr>
                <p:nvPr/>
              </p:nvSpPr>
              <p:spPr bwMode="auto">
                <a:xfrm>
                  <a:off x="4558" y="3204"/>
                  <a:ext cx="24" cy="18"/>
                </a:xfrm>
                <a:custGeom>
                  <a:avLst/>
                  <a:gdLst>
                    <a:gd name="T0" fmla="*/ 0 w 24"/>
                    <a:gd name="T1" fmla="*/ 12 h 18"/>
                    <a:gd name="T2" fmla="*/ 0 w 24"/>
                    <a:gd name="T3" fmla="*/ 18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8"/>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41" name="Freeform 213">
                  <a:extLst>
                    <a:ext uri="{FF2B5EF4-FFF2-40B4-BE49-F238E27FC236}">
                      <a16:creationId xmlns:a16="http://schemas.microsoft.com/office/drawing/2014/main" id="{3EA21027-733E-46F2-A413-1B618EEE1580}"/>
                    </a:ext>
                  </a:extLst>
                </p:cNvPr>
                <p:cNvSpPr>
                  <a:spLocks/>
                </p:cNvSpPr>
                <p:nvPr/>
              </p:nvSpPr>
              <p:spPr bwMode="auto">
                <a:xfrm>
                  <a:off x="4594" y="3186"/>
                  <a:ext cx="24" cy="18"/>
                </a:xfrm>
                <a:custGeom>
                  <a:avLst/>
                  <a:gdLst>
                    <a:gd name="T0" fmla="*/ 0 w 24"/>
                    <a:gd name="T1" fmla="*/ 12 h 18"/>
                    <a:gd name="T2" fmla="*/ 0 w 24"/>
                    <a:gd name="T3" fmla="*/ 18 h 18"/>
                    <a:gd name="T4" fmla="*/ 0 w 24"/>
                    <a:gd name="T5" fmla="*/ 18 h 18"/>
                    <a:gd name="T6" fmla="*/ 24 w 24"/>
                    <a:gd name="T7" fmla="*/ 6 h 18"/>
                    <a:gd name="T8" fmla="*/ 24 w 24"/>
                    <a:gd name="T9" fmla="*/ 0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8"/>
                      </a:lnTo>
                      <a:lnTo>
                        <a:pt x="0" y="18"/>
                      </a:lnTo>
                      <a:lnTo>
                        <a:pt x="24" y="6"/>
                      </a:lnTo>
                      <a:lnTo>
                        <a:pt x="24" y="0"/>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42" name="Freeform 214">
                  <a:extLst>
                    <a:ext uri="{FF2B5EF4-FFF2-40B4-BE49-F238E27FC236}">
                      <a16:creationId xmlns:a16="http://schemas.microsoft.com/office/drawing/2014/main" id="{D4B8F2EA-690E-453A-B32F-8EEEA596E207}"/>
                    </a:ext>
                  </a:extLst>
                </p:cNvPr>
                <p:cNvSpPr>
                  <a:spLocks/>
                </p:cNvSpPr>
                <p:nvPr/>
              </p:nvSpPr>
              <p:spPr bwMode="auto">
                <a:xfrm>
                  <a:off x="4630" y="3162"/>
                  <a:ext cx="24" cy="18"/>
                </a:xfrm>
                <a:custGeom>
                  <a:avLst/>
                  <a:gdLst>
                    <a:gd name="T0" fmla="*/ 0 w 24"/>
                    <a:gd name="T1" fmla="*/ 12 h 18"/>
                    <a:gd name="T2" fmla="*/ 0 w 24"/>
                    <a:gd name="T3" fmla="*/ 18 h 18"/>
                    <a:gd name="T4" fmla="*/ 0 w 24"/>
                    <a:gd name="T5" fmla="*/ 18 h 18"/>
                    <a:gd name="T6" fmla="*/ 6 w 24"/>
                    <a:gd name="T7" fmla="*/ 18 h 18"/>
                    <a:gd name="T8" fmla="*/ 24 w 24"/>
                    <a:gd name="T9" fmla="*/ 6 h 18"/>
                    <a:gd name="T10" fmla="*/ 24 w 24"/>
                    <a:gd name="T11" fmla="*/ 6 h 18"/>
                    <a:gd name="T12" fmla="*/ 24 w 24"/>
                    <a:gd name="T13" fmla="*/ 0 h 18"/>
                    <a:gd name="T14" fmla="*/ 6 w 24"/>
                    <a:gd name="T15" fmla="*/ 12 h 18"/>
                    <a:gd name="T16" fmla="*/ 0 w 24"/>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12"/>
                      </a:moveTo>
                      <a:lnTo>
                        <a:pt x="0" y="18"/>
                      </a:lnTo>
                      <a:lnTo>
                        <a:pt x="0" y="18"/>
                      </a:lnTo>
                      <a:lnTo>
                        <a:pt x="6" y="18"/>
                      </a:lnTo>
                      <a:lnTo>
                        <a:pt x="24" y="6"/>
                      </a:lnTo>
                      <a:lnTo>
                        <a:pt x="24" y="6"/>
                      </a:lnTo>
                      <a:lnTo>
                        <a:pt x="24" y="0"/>
                      </a:lnTo>
                      <a:lnTo>
                        <a:pt x="6" y="12"/>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43" name="Freeform 215">
                  <a:extLst>
                    <a:ext uri="{FF2B5EF4-FFF2-40B4-BE49-F238E27FC236}">
                      <a16:creationId xmlns:a16="http://schemas.microsoft.com/office/drawing/2014/main" id="{4B5BAD6D-27AB-47F9-A81A-C381A0D80C86}"/>
                    </a:ext>
                  </a:extLst>
                </p:cNvPr>
                <p:cNvSpPr>
                  <a:spLocks/>
                </p:cNvSpPr>
                <p:nvPr/>
              </p:nvSpPr>
              <p:spPr bwMode="auto">
                <a:xfrm>
                  <a:off x="4660" y="3138"/>
                  <a:ext cx="30" cy="18"/>
                </a:xfrm>
                <a:custGeom>
                  <a:avLst/>
                  <a:gdLst>
                    <a:gd name="T0" fmla="*/ 6 w 30"/>
                    <a:gd name="T1" fmla="*/ 12 h 18"/>
                    <a:gd name="T2" fmla="*/ 0 w 30"/>
                    <a:gd name="T3" fmla="*/ 18 h 18"/>
                    <a:gd name="T4" fmla="*/ 6 w 30"/>
                    <a:gd name="T5" fmla="*/ 18 h 18"/>
                    <a:gd name="T6" fmla="*/ 18 w 30"/>
                    <a:gd name="T7" fmla="*/ 12 h 18"/>
                    <a:gd name="T8" fmla="*/ 24 w 30"/>
                    <a:gd name="T9" fmla="*/ 6 h 18"/>
                    <a:gd name="T10" fmla="*/ 30 w 30"/>
                    <a:gd name="T11" fmla="*/ 0 h 18"/>
                    <a:gd name="T12" fmla="*/ 24 w 30"/>
                    <a:gd name="T13" fmla="*/ 0 h 18"/>
                    <a:gd name="T14" fmla="*/ 18 w 30"/>
                    <a:gd name="T15" fmla="*/ 6 h 18"/>
                    <a:gd name="T16" fmla="*/ 6 w 30"/>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12"/>
                      </a:moveTo>
                      <a:lnTo>
                        <a:pt x="0" y="18"/>
                      </a:lnTo>
                      <a:lnTo>
                        <a:pt x="6" y="18"/>
                      </a:lnTo>
                      <a:lnTo>
                        <a:pt x="18" y="12"/>
                      </a:lnTo>
                      <a:lnTo>
                        <a:pt x="24" y="6"/>
                      </a:lnTo>
                      <a:lnTo>
                        <a:pt x="30" y="0"/>
                      </a:lnTo>
                      <a:lnTo>
                        <a:pt x="24"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44" name="Freeform 216">
                  <a:extLst>
                    <a:ext uri="{FF2B5EF4-FFF2-40B4-BE49-F238E27FC236}">
                      <a16:creationId xmlns:a16="http://schemas.microsoft.com/office/drawing/2014/main" id="{859A5B67-5FC5-494B-AF27-3D7E68559327}"/>
                    </a:ext>
                  </a:extLst>
                </p:cNvPr>
                <p:cNvSpPr>
                  <a:spLocks/>
                </p:cNvSpPr>
                <p:nvPr/>
              </p:nvSpPr>
              <p:spPr bwMode="auto">
                <a:xfrm>
                  <a:off x="4696" y="3108"/>
                  <a:ext cx="18" cy="24"/>
                </a:xfrm>
                <a:custGeom>
                  <a:avLst/>
                  <a:gdLst>
                    <a:gd name="T0" fmla="*/ 0 w 18"/>
                    <a:gd name="T1" fmla="*/ 18 h 24"/>
                    <a:gd name="T2" fmla="*/ 0 w 18"/>
                    <a:gd name="T3" fmla="*/ 18 h 24"/>
                    <a:gd name="T4" fmla="*/ 0 w 18"/>
                    <a:gd name="T5" fmla="*/ 24 h 24"/>
                    <a:gd name="T6" fmla="*/ 18 w 18"/>
                    <a:gd name="T7" fmla="*/ 6 h 24"/>
                    <a:gd name="T8" fmla="*/ 18 w 18"/>
                    <a:gd name="T9" fmla="*/ 6 h 24"/>
                    <a:gd name="T10" fmla="*/ 18 w 18"/>
                    <a:gd name="T11" fmla="*/ 0 h 24"/>
                    <a:gd name="T12" fmla="*/ 18 w 18"/>
                    <a:gd name="T13" fmla="*/ 0 h 24"/>
                    <a:gd name="T14" fmla="*/ 12 w 18"/>
                    <a:gd name="T15" fmla="*/ 0 h 24"/>
                    <a:gd name="T16" fmla="*/ 12 w 18"/>
                    <a:gd name="T17" fmla="*/ 6 h 24"/>
                    <a:gd name="T18" fmla="*/ 18 w 18"/>
                    <a:gd name="T19" fmla="*/ 6 h 24"/>
                    <a:gd name="T20" fmla="*/ 18 w 18"/>
                    <a:gd name="T21" fmla="*/ 0 h 24"/>
                    <a:gd name="T22" fmla="*/ 0 w 18"/>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0" y="18"/>
                      </a:moveTo>
                      <a:lnTo>
                        <a:pt x="0" y="18"/>
                      </a:lnTo>
                      <a:lnTo>
                        <a:pt x="0" y="24"/>
                      </a:lnTo>
                      <a:lnTo>
                        <a:pt x="18" y="6"/>
                      </a:lnTo>
                      <a:lnTo>
                        <a:pt x="18" y="6"/>
                      </a:lnTo>
                      <a:lnTo>
                        <a:pt x="18" y="0"/>
                      </a:lnTo>
                      <a:lnTo>
                        <a:pt x="18" y="0"/>
                      </a:lnTo>
                      <a:lnTo>
                        <a:pt x="12" y="0"/>
                      </a:lnTo>
                      <a:lnTo>
                        <a:pt x="12" y="6"/>
                      </a:lnTo>
                      <a:lnTo>
                        <a:pt x="18" y="6"/>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45" name="Freeform 217">
                  <a:extLst>
                    <a:ext uri="{FF2B5EF4-FFF2-40B4-BE49-F238E27FC236}">
                      <a16:creationId xmlns:a16="http://schemas.microsoft.com/office/drawing/2014/main" id="{D4D6B31F-B1F8-4360-A4C2-977BD552872F}"/>
                    </a:ext>
                  </a:extLst>
                </p:cNvPr>
                <p:cNvSpPr>
                  <a:spLocks/>
                </p:cNvSpPr>
                <p:nvPr/>
              </p:nvSpPr>
              <p:spPr bwMode="auto">
                <a:xfrm>
                  <a:off x="4720" y="3072"/>
                  <a:ext cx="18" cy="24"/>
                </a:xfrm>
                <a:custGeom>
                  <a:avLst/>
                  <a:gdLst>
                    <a:gd name="T0" fmla="*/ 0 w 18"/>
                    <a:gd name="T1" fmla="*/ 24 h 24"/>
                    <a:gd name="T2" fmla="*/ 6 w 18"/>
                    <a:gd name="T3" fmla="*/ 24 h 24"/>
                    <a:gd name="T4" fmla="*/ 6 w 18"/>
                    <a:gd name="T5" fmla="*/ 24 h 24"/>
                    <a:gd name="T6" fmla="*/ 18 w 18"/>
                    <a:gd name="T7" fmla="*/ 6 h 24"/>
                    <a:gd name="T8" fmla="*/ 18 w 18"/>
                    <a:gd name="T9" fmla="*/ 0 h 24"/>
                    <a:gd name="T10" fmla="*/ 18 w 18"/>
                    <a:gd name="T11" fmla="*/ 0 h 24"/>
                    <a:gd name="T12" fmla="*/ 12 w 18"/>
                    <a:gd name="T13" fmla="*/ 0 h 24"/>
                    <a:gd name="T14" fmla="*/ 12 w 18"/>
                    <a:gd name="T15" fmla="*/ 6 h 24"/>
                    <a:gd name="T16" fmla="*/ 0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0" y="24"/>
                      </a:moveTo>
                      <a:lnTo>
                        <a:pt x="6" y="24"/>
                      </a:lnTo>
                      <a:lnTo>
                        <a:pt x="6" y="24"/>
                      </a:lnTo>
                      <a:lnTo>
                        <a:pt x="18" y="6"/>
                      </a:lnTo>
                      <a:lnTo>
                        <a:pt x="18" y="0"/>
                      </a:lnTo>
                      <a:lnTo>
                        <a:pt x="18"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46" name="Freeform 218">
                  <a:extLst>
                    <a:ext uri="{FF2B5EF4-FFF2-40B4-BE49-F238E27FC236}">
                      <a16:creationId xmlns:a16="http://schemas.microsoft.com/office/drawing/2014/main" id="{F15103AB-F985-4D6F-A22B-A503941AF028}"/>
                    </a:ext>
                  </a:extLst>
                </p:cNvPr>
                <p:cNvSpPr>
                  <a:spLocks/>
                </p:cNvSpPr>
                <p:nvPr/>
              </p:nvSpPr>
              <p:spPr bwMode="auto">
                <a:xfrm>
                  <a:off x="4744" y="3030"/>
                  <a:ext cx="12" cy="30"/>
                </a:xfrm>
                <a:custGeom>
                  <a:avLst/>
                  <a:gdLst>
                    <a:gd name="T0" fmla="*/ 0 w 12"/>
                    <a:gd name="T1" fmla="*/ 30 h 30"/>
                    <a:gd name="T2" fmla="*/ 0 w 12"/>
                    <a:gd name="T3" fmla="*/ 30 h 30"/>
                    <a:gd name="T4" fmla="*/ 6 w 12"/>
                    <a:gd name="T5" fmla="*/ 30 h 30"/>
                    <a:gd name="T6" fmla="*/ 12 w 12"/>
                    <a:gd name="T7" fmla="*/ 12 h 30"/>
                    <a:gd name="T8" fmla="*/ 12 w 12"/>
                    <a:gd name="T9" fmla="*/ 6 h 30"/>
                    <a:gd name="T10" fmla="*/ 6 w 12"/>
                    <a:gd name="T11" fmla="*/ 0 h 30"/>
                    <a:gd name="T12" fmla="*/ 6 w 12"/>
                    <a:gd name="T13" fmla="*/ 6 h 30"/>
                    <a:gd name="T14" fmla="*/ 6 w 12"/>
                    <a:gd name="T15" fmla="*/ 12 h 30"/>
                    <a:gd name="T16" fmla="*/ 0 w 1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30"/>
                      </a:moveTo>
                      <a:lnTo>
                        <a:pt x="0" y="30"/>
                      </a:lnTo>
                      <a:lnTo>
                        <a:pt x="6" y="30"/>
                      </a:lnTo>
                      <a:lnTo>
                        <a:pt x="12" y="12"/>
                      </a:lnTo>
                      <a:lnTo>
                        <a:pt x="12" y="6"/>
                      </a:lnTo>
                      <a:lnTo>
                        <a:pt x="6" y="0"/>
                      </a:lnTo>
                      <a:lnTo>
                        <a:pt x="6" y="6"/>
                      </a:lnTo>
                      <a:lnTo>
                        <a:pt x="6" y="12"/>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47" name="Freeform 219">
                  <a:extLst>
                    <a:ext uri="{FF2B5EF4-FFF2-40B4-BE49-F238E27FC236}">
                      <a16:creationId xmlns:a16="http://schemas.microsoft.com/office/drawing/2014/main" id="{8DB00E0A-AE9F-404E-B910-2239D69B086C}"/>
                    </a:ext>
                  </a:extLst>
                </p:cNvPr>
                <p:cNvSpPr>
                  <a:spLocks/>
                </p:cNvSpPr>
                <p:nvPr/>
              </p:nvSpPr>
              <p:spPr bwMode="auto">
                <a:xfrm>
                  <a:off x="4750" y="2994"/>
                  <a:ext cx="12" cy="30"/>
                </a:xfrm>
                <a:custGeom>
                  <a:avLst/>
                  <a:gdLst>
                    <a:gd name="T0" fmla="*/ 0 w 12"/>
                    <a:gd name="T1" fmla="*/ 24 h 30"/>
                    <a:gd name="T2" fmla="*/ 6 w 12"/>
                    <a:gd name="T3" fmla="*/ 30 h 30"/>
                    <a:gd name="T4" fmla="*/ 6 w 12"/>
                    <a:gd name="T5" fmla="*/ 24 h 30"/>
                    <a:gd name="T6" fmla="*/ 12 w 12"/>
                    <a:gd name="T7" fmla="*/ 12 h 30"/>
                    <a:gd name="T8" fmla="*/ 6 w 12"/>
                    <a:gd name="T9" fmla="*/ 0 h 30"/>
                    <a:gd name="T10" fmla="*/ 6 w 12"/>
                    <a:gd name="T11" fmla="*/ 0 h 30"/>
                    <a:gd name="T12" fmla="*/ 0 w 12"/>
                    <a:gd name="T13" fmla="*/ 0 h 30"/>
                    <a:gd name="T14" fmla="*/ 6 w 12"/>
                    <a:gd name="T15" fmla="*/ 12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6" y="30"/>
                      </a:lnTo>
                      <a:lnTo>
                        <a:pt x="6" y="24"/>
                      </a:lnTo>
                      <a:lnTo>
                        <a:pt x="12" y="12"/>
                      </a:lnTo>
                      <a:lnTo>
                        <a:pt x="6" y="0"/>
                      </a:lnTo>
                      <a:lnTo>
                        <a:pt x="6" y="0"/>
                      </a:lnTo>
                      <a:lnTo>
                        <a:pt x="0"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48" name="Freeform 220">
                  <a:extLst>
                    <a:ext uri="{FF2B5EF4-FFF2-40B4-BE49-F238E27FC236}">
                      <a16:creationId xmlns:a16="http://schemas.microsoft.com/office/drawing/2014/main" id="{B9C97018-76FD-4EB9-A0D4-7B197F0EC77B}"/>
                    </a:ext>
                  </a:extLst>
                </p:cNvPr>
                <p:cNvSpPr>
                  <a:spLocks/>
                </p:cNvSpPr>
                <p:nvPr/>
              </p:nvSpPr>
              <p:spPr bwMode="auto">
                <a:xfrm>
                  <a:off x="4744" y="2952"/>
                  <a:ext cx="12" cy="30"/>
                </a:xfrm>
                <a:custGeom>
                  <a:avLst/>
                  <a:gdLst>
                    <a:gd name="T0" fmla="*/ 6 w 12"/>
                    <a:gd name="T1" fmla="*/ 24 h 30"/>
                    <a:gd name="T2" fmla="*/ 6 w 12"/>
                    <a:gd name="T3" fmla="*/ 30 h 30"/>
                    <a:gd name="T4" fmla="*/ 12 w 12"/>
                    <a:gd name="T5" fmla="*/ 24 h 30"/>
                    <a:gd name="T6" fmla="*/ 12 w 12"/>
                    <a:gd name="T7" fmla="*/ 18 h 30"/>
                    <a:gd name="T8" fmla="*/ 6 w 12"/>
                    <a:gd name="T9" fmla="*/ 0 h 30"/>
                    <a:gd name="T10" fmla="*/ 0 w 12"/>
                    <a:gd name="T11" fmla="*/ 0 h 30"/>
                    <a:gd name="T12" fmla="*/ 0 w 12"/>
                    <a:gd name="T13" fmla="*/ 0 h 30"/>
                    <a:gd name="T14" fmla="*/ 6 w 12"/>
                    <a:gd name="T15" fmla="*/ 18 h 30"/>
                    <a:gd name="T16" fmla="*/ 6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24"/>
                      </a:moveTo>
                      <a:lnTo>
                        <a:pt x="6" y="30"/>
                      </a:lnTo>
                      <a:lnTo>
                        <a:pt x="12" y="24"/>
                      </a:lnTo>
                      <a:lnTo>
                        <a:pt x="12" y="18"/>
                      </a:lnTo>
                      <a:lnTo>
                        <a:pt x="6" y="0"/>
                      </a:lnTo>
                      <a:lnTo>
                        <a:pt x="0" y="0"/>
                      </a:lnTo>
                      <a:lnTo>
                        <a:pt x="0" y="0"/>
                      </a:lnTo>
                      <a:lnTo>
                        <a:pt x="6" y="18"/>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49" name="Freeform 221">
                  <a:extLst>
                    <a:ext uri="{FF2B5EF4-FFF2-40B4-BE49-F238E27FC236}">
                      <a16:creationId xmlns:a16="http://schemas.microsoft.com/office/drawing/2014/main" id="{FE544D88-AAF5-495A-9323-805208F08828}"/>
                    </a:ext>
                  </a:extLst>
                </p:cNvPr>
                <p:cNvSpPr>
                  <a:spLocks/>
                </p:cNvSpPr>
                <p:nvPr/>
              </p:nvSpPr>
              <p:spPr bwMode="auto">
                <a:xfrm>
                  <a:off x="4720" y="2916"/>
                  <a:ext cx="24" cy="24"/>
                </a:xfrm>
                <a:custGeom>
                  <a:avLst/>
                  <a:gdLst>
                    <a:gd name="T0" fmla="*/ 18 w 24"/>
                    <a:gd name="T1" fmla="*/ 24 h 24"/>
                    <a:gd name="T2" fmla="*/ 18 w 24"/>
                    <a:gd name="T3" fmla="*/ 24 h 24"/>
                    <a:gd name="T4" fmla="*/ 24 w 24"/>
                    <a:gd name="T5" fmla="*/ 24 h 24"/>
                    <a:gd name="T6" fmla="*/ 18 w 24"/>
                    <a:gd name="T7" fmla="*/ 18 h 24"/>
                    <a:gd name="T8" fmla="*/ 6 w 24"/>
                    <a:gd name="T9" fmla="*/ 0 h 24"/>
                    <a:gd name="T10" fmla="*/ 6 w 24"/>
                    <a:gd name="T11" fmla="*/ 0 h 24"/>
                    <a:gd name="T12" fmla="*/ 0 w 24"/>
                    <a:gd name="T13" fmla="*/ 0 h 24"/>
                    <a:gd name="T14" fmla="*/ 12 w 24"/>
                    <a:gd name="T15" fmla="*/ 18 h 24"/>
                    <a:gd name="T16" fmla="*/ 18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8" y="24"/>
                      </a:moveTo>
                      <a:lnTo>
                        <a:pt x="18" y="24"/>
                      </a:lnTo>
                      <a:lnTo>
                        <a:pt x="24" y="24"/>
                      </a:lnTo>
                      <a:lnTo>
                        <a:pt x="18" y="18"/>
                      </a:lnTo>
                      <a:lnTo>
                        <a:pt x="6" y="0"/>
                      </a:lnTo>
                      <a:lnTo>
                        <a:pt x="6" y="0"/>
                      </a:lnTo>
                      <a:lnTo>
                        <a:pt x="0" y="0"/>
                      </a:lnTo>
                      <a:lnTo>
                        <a:pt x="12" y="18"/>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50" name="Freeform 222">
                  <a:extLst>
                    <a:ext uri="{FF2B5EF4-FFF2-40B4-BE49-F238E27FC236}">
                      <a16:creationId xmlns:a16="http://schemas.microsoft.com/office/drawing/2014/main" id="{E74E9F2B-B4EE-4952-B3BB-21FF8518C8FE}"/>
                    </a:ext>
                  </a:extLst>
                </p:cNvPr>
                <p:cNvSpPr>
                  <a:spLocks/>
                </p:cNvSpPr>
                <p:nvPr/>
              </p:nvSpPr>
              <p:spPr bwMode="auto">
                <a:xfrm>
                  <a:off x="4696" y="2880"/>
                  <a:ext cx="24" cy="24"/>
                </a:xfrm>
                <a:custGeom>
                  <a:avLst/>
                  <a:gdLst>
                    <a:gd name="T0" fmla="*/ 18 w 24"/>
                    <a:gd name="T1" fmla="*/ 24 h 24"/>
                    <a:gd name="T2" fmla="*/ 18 w 24"/>
                    <a:gd name="T3" fmla="*/ 24 h 24"/>
                    <a:gd name="T4" fmla="*/ 24 w 24"/>
                    <a:gd name="T5" fmla="*/ 24 h 24"/>
                    <a:gd name="T6" fmla="*/ 18 w 24"/>
                    <a:gd name="T7" fmla="*/ 18 h 24"/>
                    <a:gd name="T8" fmla="*/ 18 w 24"/>
                    <a:gd name="T9" fmla="*/ 12 h 24"/>
                    <a:gd name="T10" fmla="*/ 6 w 24"/>
                    <a:gd name="T11" fmla="*/ 0 h 24"/>
                    <a:gd name="T12" fmla="*/ 0 w 24"/>
                    <a:gd name="T13" fmla="*/ 6 h 24"/>
                    <a:gd name="T14" fmla="*/ 6 w 24"/>
                    <a:gd name="T15" fmla="*/ 6 h 24"/>
                    <a:gd name="T16" fmla="*/ 18 w 24"/>
                    <a:gd name="T17" fmla="*/ 18 h 24"/>
                    <a:gd name="T18" fmla="*/ 18 w 24"/>
                    <a:gd name="T19" fmla="*/ 18 h 24"/>
                    <a:gd name="T20" fmla="*/ 12 w 24"/>
                    <a:gd name="T21" fmla="*/ 18 h 24"/>
                    <a:gd name="T22" fmla="*/ 18 w 2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24"/>
                      </a:moveTo>
                      <a:lnTo>
                        <a:pt x="18" y="24"/>
                      </a:lnTo>
                      <a:lnTo>
                        <a:pt x="24" y="24"/>
                      </a:lnTo>
                      <a:lnTo>
                        <a:pt x="18" y="18"/>
                      </a:lnTo>
                      <a:lnTo>
                        <a:pt x="18" y="12"/>
                      </a:lnTo>
                      <a:lnTo>
                        <a:pt x="6" y="0"/>
                      </a:lnTo>
                      <a:lnTo>
                        <a:pt x="0" y="6"/>
                      </a:lnTo>
                      <a:lnTo>
                        <a:pt x="6" y="6"/>
                      </a:lnTo>
                      <a:lnTo>
                        <a:pt x="18" y="18"/>
                      </a:lnTo>
                      <a:lnTo>
                        <a:pt x="18" y="18"/>
                      </a:lnTo>
                      <a:lnTo>
                        <a:pt x="12" y="18"/>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51" name="Freeform 223">
                  <a:extLst>
                    <a:ext uri="{FF2B5EF4-FFF2-40B4-BE49-F238E27FC236}">
                      <a16:creationId xmlns:a16="http://schemas.microsoft.com/office/drawing/2014/main" id="{C0731114-FA08-45A4-931D-EE910D7BDA8F}"/>
                    </a:ext>
                  </a:extLst>
                </p:cNvPr>
                <p:cNvSpPr>
                  <a:spLocks/>
                </p:cNvSpPr>
                <p:nvPr/>
              </p:nvSpPr>
              <p:spPr bwMode="auto">
                <a:xfrm>
                  <a:off x="4666" y="2850"/>
                  <a:ext cx="24" cy="24"/>
                </a:xfrm>
                <a:custGeom>
                  <a:avLst/>
                  <a:gdLst>
                    <a:gd name="T0" fmla="*/ 18 w 24"/>
                    <a:gd name="T1" fmla="*/ 24 h 24"/>
                    <a:gd name="T2" fmla="*/ 24 w 24"/>
                    <a:gd name="T3" fmla="*/ 24 h 24"/>
                    <a:gd name="T4" fmla="*/ 18 w 24"/>
                    <a:gd name="T5" fmla="*/ 18 h 24"/>
                    <a:gd name="T6" fmla="*/ 12 w 24"/>
                    <a:gd name="T7" fmla="*/ 12 h 24"/>
                    <a:gd name="T8" fmla="*/ 0 w 24"/>
                    <a:gd name="T9" fmla="*/ 0 h 24"/>
                    <a:gd name="T10" fmla="*/ 0 w 24"/>
                    <a:gd name="T11" fmla="*/ 6 h 24"/>
                    <a:gd name="T12" fmla="*/ 0 w 24"/>
                    <a:gd name="T13" fmla="*/ 6 h 24"/>
                    <a:gd name="T14" fmla="*/ 12 w 24"/>
                    <a:gd name="T15" fmla="*/ 18 h 24"/>
                    <a:gd name="T16" fmla="*/ 18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8" y="24"/>
                      </a:moveTo>
                      <a:lnTo>
                        <a:pt x="24" y="24"/>
                      </a:lnTo>
                      <a:lnTo>
                        <a:pt x="18" y="18"/>
                      </a:lnTo>
                      <a:lnTo>
                        <a:pt x="12" y="12"/>
                      </a:lnTo>
                      <a:lnTo>
                        <a:pt x="0" y="0"/>
                      </a:lnTo>
                      <a:lnTo>
                        <a:pt x="0" y="6"/>
                      </a:lnTo>
                      <a:lnTo>
                        <a:pt x="0" y="6"/>
                      </a:lnTo>
                      <a:lnTo>
                        <a:pt x="12" y="18"/>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52" name="Freeform 224">
                  <a:extLst>
                    <a:ext uri="{FF2B5EF4-FFF2-40B4-BE49-F238E27FC236}">
                      <a16:creationId xmlns:a16="http://schemas.microsoft.com/office/drawing/2014/main" id="{7B2EC932-DE13-43E8-8BDE-D8E4EF4BB6EA}"/>
                    </a:ext>
                  </a:extLst>
                </p:cNvPr>
                <p:cNvSpPr>
                  <a:spLocks/>
                </p:cNvSpPr>
                <p:nvPr/>
              </p:nvSpPr>
              <p:spPr bwMode="auto">
                <a:xfrm>
                  <a:off x="4630" y="2826"/>
                  <a:ext cx="30" cy="24"/>
                </a:xfrm>
                <a:custGeom>
                  <a:avLst/>
                  <a:gdLst>
                    <a:gd name="T0" fmla="*/ 24 w 30"/>
                    <a:gd name="T1" fmla="*/ 24 h 24"/>
                    <a:gd name="T2" fmla="*/ 30 w 30"/>
                    <a:gd name="T3" fmla="*/ 18 h 24"/>
                    <a:gd name="T4" fmla="*/ 24 w 30"/>
                    <a:gd name="T5" fmla="*/ 18 h 24"/>
                    <a:gd name="T6" fmla="*/ 6 w 30"/>
                    <a:gd name="T7" fmla="*/ 6 h 24"/>
                    <a:gd name="T8" fmla="*/ 6 w 30"/>
                    <a:gd name="T9" fmla="*/ 0 h 24"/>
                    <a:gd name="T10" fmla="*/ 0 w 30"/>
                    <a:gd name="T11" fmla="*/ 6 h 24"/>
                    <a:gd name="T12" fmla="*/ 6 w 30"/>
                    <a:gd name="T13" fmla="*/ 6 h 24"/>
                    <a:gd name="T14" fmla="*/ 6 w 30"/>
                    <a:gd name="T15" fmla="*/ 12 h 24"/>
                    <a:gd name="T16" fmla="*/ 24 w 30"/>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24" y="24"/>
                      </a:moveTo>
                      <a:lnTo>
                        <a:pt x="30" y="18"/>
                      </a:lnTo>
                      <a:lnTo>
                        <a:pt x="24" y="18"/>
                      </a:lnTo>
                      <a:lnTo>
                        <a:pt x="6" y="6"/>
                      </a:lnTo>
                      <a:lnTo>
                        <a:pt x="6" y="0"/>
                      </a:lnTo>
                      <a:lnTo>
                        <a:pt x="0" y="6"/>
                      </a:lnTo>
                      <a:lnTo>
                        <a:pt x="6"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53" name="Freeform 225">
                  <a:extLst>
                    <a:ext uri="{FF2B5EF4-FFF2-40B4-BE49-F238E27FC236}">
                      <a16:creationId xmlns:a16="http://schemas.microsoft.com/office/drawing/2014/main" id="{83DF137F-8E6C-4A98-8585-C1ACC0F05CA6}"/>
                    </a:ext>
                  </a:extLst>
                </p:cNvPr>
                <p:cNvSpPr>
                  <a:spLocks/>
                </p:cNvSpPr>
                <p:nvPr/>
              </p:nvSpPr>
              <p:spPr bwMode="auto">
                <a:xfrm>
                  <a:off x="4594" y="2808"/>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54" name="Freeform 226">
                  <a:extLst>
                    <a:ext uri="{FF2B5EF4-FFF2-40B4-BE49-F238E27FC236}">
                      <a16:creationId xmlns:a16="http://schemas.microsoft.com/office/drawing/2014/main" id="{1B23AB6C-C8C0-486A-A7C2-F13D3450D117}"/>
                    </a:ext>
                  </a:extLst>
                </p:cNvPr>
                <p:cNvSpPr>
                  <a:spLocks/>
                </p:cNvSpPr>
                <p:nvPr/>
              </p:nvSpPr>
              <p:spPr bwMode="auto">
                <a:xfrm>
                  <a:off x="4558" y="2784"/>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55" name="Freeform 227">
                  <a:extLst>
                    <a:ext uri="{FF2B5EF4-FFF2-40B4-BE49-F238E27FC236}">
                      <a16:creationId xmlns:a16="http://schemas.microsoft.com/office/drawing/2014/main" id="{AB636B5A-014D-4BD9-8172-A604C49FA30D}"/>
                    </a:ext>
                  </a:extLst>
                </p:cNvPr>
                <p:cNvSpPr>
                  <a:spLocks/>
                </p:cNvSpPr>
                <p:nvPr/>
              </p:nvSpPr>
              <p:spPr bwMode="auto">
                <a:xfrm>
                  <a:off x="4522" y="2766"/>
                  <a:ext cx="24" cy="18"/>
                </a:xfrm>
                <a:custGeom>
                  <a:avLst/>
                  <a:gdLst>
                    <a:gd name="T0" fmla="*/ 24 w 24"/>
                    <a:gd name="T1" fmla="*/ 18 h 18"/>
                    <a:gd name="T2" fmla="*/ 24 w 24"/>
                    <a:gd name="T3" fmla="*/ 18 h 18"/>
                    <a:gd name="T4" fmla="*/ 24 w 24"/>
                    <a:gd name="T5" fmla="*/ 12 h 18"/>
                    <a:gd name="T6" fmla="*/ 12 w 24"/>
                    <a:gd name="T7" fmla="*/ 6 h 18"/>
                    <a:gd name="T8" fmla="*/ 0 w 24"/>
                    <a:gd name="T9" fmla="*/ 0 h 18"/>
                    <a:gd name="T10" fmla="*/ 0 w 24"/>
                    <a:gd name="T11" fmla="*/ 6 h 18"/>
                    <a:gd name="T12" fmla="*/ 0 w 24"/>
                    <a:gd name="T13" fmla="*/ 6 h 18"/>
                    <a:gd name="T14" fmla="*/ 12 w 24"/>
                    <a:gd name="T15" fmla="*/ 12 h 18"/>
                    <a:gd name="T16" fmla="*/ 24 w 24"/>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18"/>
                      </a:moveTo>
                      <a:lnTo>
                        <a:pt x="24" y="18"/>
                      </a:lnTo>
                      <a:lnTo>
                        <a:pt x="24" y="12"/>
                      </a:lnTo>
                      <a:lnTo>
                        <a:pt x="12" y="6"/>
                      </a:lnTo>
                      <a:lnTo>
                        <a:pt x="0" y="0"/>
                      </a:lnTo>
                      <a:lnTo>
                        <a:pt x="0" y="6"/>
                      </a:lnTo>
                      <a:lnTo>
                        <a:pt x="0"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56" name="Freeform 228">
                  <a:extLst>
                    <a:ext uri="{FF2B5EF4-FFF2-40B4-BE49-F238E27FC236}">
                      <a16:creationId xmlns:a16="http://schemas.microsoft.com/office/drawing/2014/main" id="{A8EB3C2E-5E8E-4781-90CB-BCC325EA0D48}"/>
                    </a:ext>
                  </a:extLst>
                </p:cNvPr>
                <p:cNvSpPr>
                  <a:spLocks/>
                </p:cNvSpPr>
                <p:nvPr/>
              </p:nvSpPr>
              <p:spPr bwMode="auto">
                <a:xfrm>
                  <a:off x="4480" y="2754"/>
                  <a:ext cx="30" cy="12"/>
                </a:xfrm>
                <a:custGeom>
                  <a:avLst/>
                  <a:gdLst>
                    <a:gd name="T0" fmla="*/ 30 w 30"/>
                    <a:gd name="T1" fmla="*/ 12 h 12"/>
                    <a:gd name="T2" fmla="*/ 30 w 30"/>
                    <a:gd name="T3" fmla="*/ 12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12"/>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57" name="Freeform 229">
                  <a:extLst>
                    <a:ext uri="{FF2B5EF4-FFF2-40B4-BE49-F238E27FC236}">
                      <a16:creationId xmlns:a16="http://schemas.microsoft.com/office/drawing/2014/main" id="{038C9381-005A-4E9E-B48F-884232D12981}"/>
                    </a:ext>
                  </a:extLst>
                </p:cNvPr>
                <p:cNvSpPr>
                  <a:spLocks/>
                </p:cNvSpPr>
                <p:nvPr/>
              </p:nvSpPr>
              <p:spPr bwMode="auto">
                <a:xfrm>
                  <a:off x="4444" y="2736"/>
                  <a:ext cx="30" cy="18"/>
                </a:xfrm>
                <a:custGeom>
                  <a:avLst/>
                  <a:gdLst>
                    <a:gd name="T0" fmla="*/ 24 w 30"/>
                    <a:gd name="T1" fmla="*/ 18 h 18"/>
                    <a:gd name="T2" fmla="*/ 30 w 30"/>
                    <a:gd name="T3" fmla="*/ 12 h 18"/>
                    <a:gd name="T4" fmla="*/ 24 w 30"/>
                    <a:gd name="T5" fmla="*/ 12 h 18"/>
                    <a:gd name="T6" fmla="*/ 0 w 30"/>
                    <a:gd name="T7" fmla="*/ 0 h 18"/>
                    <a:gd name="T8" fmla="*/ 0 w 30"/>
                    <a:gd name="T9" fmla="*/ 6 h 18"/>
                    <a:gd name="T10" fmla="*/ 0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0" y="0"/>
                      </a:lnTo>
                      <a:lnTo>
                        <a:pt x="0" y="6"/>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58" name="Freeform 230">
                  <a:extLst>
                    <a:ext uri="{FF2B5EF4-FFF2-40B4-BE49-F238E27FC236}">
                      <a16:creationId xmlns:a16="http://schemas.microsoft.com/office/drawing/2014/main" id="{E587F1BF-1D79-43BA-B50C-3DDFF07E2612}"/>
                    </a:ext>
                  </a:extLst>
                </p:cNvPr>
                <p:cNvSpPr>
                  <a:spLocks/>
                </p:cNvSpPr>
                <p:nvPr/>
              </p:nvSpPr>
              <p:spPr bwMode="auto">
                <a:xfrm>
                  <a:off x="4402" y="2724"/>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59" name="Freeform 231">
                  <a:extLst>
                    <a:ext uri="{FF2B5EF4-FFF2-40B4-BE49-F238E27FC236}">
                      <a16:creationId xmlns:a16="http://schemas.microsoft.com/office/drawing/2014/main" id="{ABBCFFB0-3226-47CB-AB15-87B462B4C6B8}"/>
                    </a:ext>
                  </a:extLst>
                </p:cNvPr>
                <p:cNvSpPr>
                  <a:spLocks/>
                </p:cNvSpPr>
                <p:nvPr/>
              </p:nvSpPr>
              <p:spPr bwMode="auto">
                <a:xfrm>
                  <a:off x="4360" y="2712"/>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60" name="Freeform 232">
                  <a:extLst>
                    <a:ext uri="{FF2B5EF4-FFF2-40B4-BE49-F238E27FC236}">
                      <a16:creationId xmlns:a16="http://schemas.microsoft.com/office/drawing/2014/main" id="{AF97D32B-9F5C-428A-BFA9-8F6E63079A9B}"/>
                    </a:ext>
                  </a:extLst>
                </p:cNvPr>
                <p:cNvSpPr>
                  <a:spLocks/>
                </p:cNvSpPr>
                <p:nvPr/>
              </p:nvSpPr>
              <p:spPr bwMode="auto">
                <a:xfrm>
                  <a:off x="4324" y="2700"/>
                  <a:ext cx="24" cy="18"/>
                </a:xfrm>
                <a:custGeom>
                  <a:avLst/>
                  <a:gdLst>
                    <a:gd name="T0" fmla="*/ 24 w 24"/>
                    <a:gd name="T1" fmla="*/ 18 h 18"/>
                    <a:gd name="T2" fmla="*/ 24 w 24"/>
                    <a:gd name="T3" fmla="*/ 12 h 18"/>
                    <a:gd name="T4" fmla="*/ 24 w 24"/>
                    <a:gd name="T5" fmla="*/ 12 h 18"/>
                    <a:gd name="T6" fmla="*/ 0 w 24"/>
                    <a:gd name="T7" fmla="*/ 6 h 18"/>
                    <a:gd name="T8" fmla="*/ 0 w 24"/>
                    <a:gd name="T9" fmla="*/ 0 h 18"/>
                    <a:gd name="T10" fmla="*/ 0 w 24"/>
                    <a:gd name="T11" fmla="*/ 6 h 18"/>
                    <a:gd name="T12" fmla="*/ 0 w 24"/>
                    <a:gd name="T13" fmla="*/ 6 h 18"/>
                    <a:gd name="T14" fmla="*/ 0 w 24"/>
                    <a:gd name="T15" fmla="*/ 12 h 18"/>
                    <a:gd name="T16" fmla="*/ 24 w 24"/>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18"/>
                      </a:moveTo>
                      <a:lnTo>
                        <a:pt x="24" y="12"/>
                      </a:lnTo>
                      <a:lnTo>
                        <a:pt x="24" y="12"/>
                      </a:lnTo>
                      <a:lnTo>
                        <a:pt x="0" y="6"/>
                      </a:lnTo>
                      <a:lnTo>
                        <a:pt x="0" y="0"/>
                      </a:lnTo>
                      <a:lnTo>
                        <a:pt x="0" y="6"/>
                      </a:lnTo>
                      <a:lnTo>
                        <a:pt x="0" y="6"/>
                      </a:lnTo>
                      <a:lnTo>
                        <a:pt x="0"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61" name="Freeform 233">
                  <a:extLst>
                    <a:ext uri="{FF2B5EF4-FFF2-40B4-BE49-F238E27FC236}">
                      <a16:creationId xmlns:a16="http://schemas.microsoft.com/office/drawing/2014/main" id="{9BD7A06A-F932-4E4E-B0CF-9908B74CBE09}"/>
                    </a:ext>
                  </a:extLst>
                </p:cNvPr>
                <p:cNvSpPr>
                  <a:spLocks/>
                </p:cNvSpPr>
                <p:nvPr/>
              </p:nvSpPr>
              <p:spPr bwMode="auto">
                <a:xfrm>
                  <a:off x="4282" y="2694"/>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62" name="Freeform 234">
                  <a:extLst>
                    <a:ext uri="{FF2B5EF4-FFF2-40B4-BE49-F238E27FC236}">
                      <a16:creationId xmlns:a16="http://schemas.microsoft.com/office/drawing/2014/main" id="{D6DCFE03-038E-4543-A1ED-5D1624CF0FD3}"/>
                    </a:ext>
                  </a:extLst>
                </p:cNvPr>
                <p:cNvSpPr>
                  <a:spLocks/>
                </p:cNvSpPr>
                <p:nvPr/>
              </p:nvSpPr>
              <p:spPr bwMode="auto">
                <a:xfrm>
                  <a:off x="4240" y="2688"/>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63" name="Freeform 235">
                  <a:extLst>
                    <a:ext uri="{FF2B5EF4-FFF2-40B4-BE49-F238E27FC236}">
                      <a16:creationId xmlns:a16="http://schemas.microsoft.com/office/drawing/2014/main" id="{719FD2DB-AE86-4D82-BB6E-54F9D1B214CF}"/>
                    </a:ext>
                  </a:extLst>
                </p:cNvPr>
                <p:cNvSpPr>
                  <a:spLocks/>
                </p:cNvSpPr>
                <p:nvPr/>
              </p:nvSpPr>
              <p:spPr bwMode="auto">
                <a:xfrm>
                  <a:off x="4198" y="2676"/>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64" name="Freeform 236">
                  <a:extLst>
                    <a:ext uri="{FF2B5EF4-FFF2-40B4-BE49-F238E27FC236}">
                      <a16:creationId xmlns:a16="http://schemas.microsoft.com/office/drawing/2014/main" id="{6560B009-3036-4CC6-A9FB-7D3FE41113B0}"/>
                    </a:ext>
                  </a:extLst>
                </p:cNvPr>
                <p:cNvSpPr>
                  <a:spLocks/>
                </p:cNvSpPr>
                <p:nvPr/>
              </p:nvSpPr>
              <p:spPr bwMode="auto">
                <a:xfrm>
                  <a:off x="4156" y="2670"/>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65" name="Freeform 237">
                  <a:extLst>
                    <a:ext uri="{FF2B5EF4-FFF2-40B4-BE49-F238E27FC236}">
                      <a16:creationId xmlns:a16="http://schemas.microsoft.com/office/drawing/2014/main" id="{9F1984B2-BB1F-4CB2-95E0-A5042EE66F84}"/>
                    </a:ext>
                  </a:extLst>
                </p:cNvPr>
                <p:cNvSpPr>
                  <a:spLocks/>
                </p:cNvSpPr>
                <p:nvPr/>
              </p:nvSpPr>
              <p:spPr bwMode="auto">
                <a:xfrm>
                  <a:off x="4114" y="2664"/>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66" name="Freeform 238">
                  <a:extLst>
                    <a:ext uri="{FF2B5EF4-FFF2-40B4-BE49-F238E27FC236}">
                      <a16:creationId xmlns:a16="http://schemas.microsoft.com/office/drawing/2014/main" id="{9F511001-5432-43A9-867F-CE2696B7D47B}"/>
                    </a:ext>
                  </a:extLst>
                </p:cNvPr>
                <p:cNvSpPr>
                  <a:spLocks/>
                </p:cNvSpPr>
                <p:nvPr/>
              </p:nvSpPr>
              <p:spPr bwMode="auto">
                <a:xfrm>
                  <a:off x="4072" y="2664"/>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67" name="Freeform 239">
                  <a:extLst>
                    <a:ext uri="{FF2B5EF4-FFF2-40B4-BE49-F238E27FC236}">
                      <a16:creationId xmlns:a16="http://schemas.microsoft.com/office/drawing/2014/main" id="{573D0B23-70B1-4DE4-97B6-5D67B333326B}"/>
                    </a:ext>
                  </a:extLst>
                </p:cNvPr>
                <p:cNvSpPr>
                  <a:spLocks/>
                </p:cNvSpPr>
                <p:nvPr/>
              </p:nvSpPr>
              <p:spPr bwMode="auto">
                <a:xfrm>
                  <a:off x="4030" y="2658"/>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68" name="Freeform 240">
                  <a:extLst>
                    <a:ext uri="{FF2B5EF4-FFF2-40B4-BE49-F238E27FC236}">
                      <a16:creationId xmlns:a16="http://schemas.microsoft.com/office/drawing/2014/main" id="{FDE60CBE-A455-432A-AEB4-D91BCF96374E}"/>
                    </a:ext>
                  </a:extLst>
                </p:cNvPr>
                <p:cNvSpPr>
                  <a:spLocks/>
                </p:cNvSpPr>
                <p:nvPr/>
              </p:nvSpPr>
              <p:spPr bwMode="auto">
                <a:xfrm>
                  <a:off x="3987" y="2652"/>
                  <a:ext cx="31" cy="6"/>
                </a:xfrm>
                <a:custGeom>
                  <a:avLst/>
                  <a:gdLst>
                    <a:gd name="T0" fmla="*/ 31 w 31"/>
                    <a:gd name="T1" fmla="*/ 6 h 6"/>
                    <a:gd name="T2" fmla="*/ 31 w 31"/>
                    <a:gd name="T3" fmla="*/ 6 h 6"/>
                    <a:gd name="T4" fmla="*/ 31 w 31"/>
                    <a:gd name="T5" fmla="*/ 0 h 6"/>
                    <a:gd name="T6" fmla="*/ 7 w 31"/>
                    <a:gd name="T7" fmla="*/ 0 h 6"/>
                    <a:gd name="T8" fmla="*/ 0 w 31"/>
                    <a:gd name="T9" fmla="*/ 6 h 6"/>
                    <a:gd name="T10" fmla="*/ 7 w 31"/>
                    <a:gd name="T11" fmla="*/ 6 h 6"/>
                    <a:gd name="T12" fmla="*/ 31 w 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31" y="6"/>
                      </a:moveTo>
                      <a:lnTo>
                        <a:pt x="31" y="6"/>
                      </a:lnTo>
                      <a:lnTo>
                        <a:pt x="31" y="0"/>
                      </a:lnTo>
                      <a:lnTo>
                        <a:pt x="7" y="0"/>
                      </a:lnTo>
                      <a:lnTo>
                        <a:pt x="0" y="6"/>
                      </a:lnTo>
                      <a:lnTo>
                        <a:pt x="7" y="6"/>
                      </a:lnTo>
                      <a:lnTo>
                        <a:pt x="31"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69" name="Freeform 241">
                  <a:extLst>
                    <a:ext uri="{FF2B5EF4-FFF2-40B4-BE49-F238E27FC236}">
                      <a16:creationId xmlns:a16="http://schemas.microsoft.com/office/drawing/2014/main" id="{CEACD079-D09D-494D-97D8-35A61162D4C4}"/>
                    </a:ext>
                  </a:extLst>
                </p:cNvPr>
                <p:cNvSpPr>
                  <a:spLocks/>
                </p:cNvSpPr>
                <p:nvPr/>
              </p:nvSpPr>
              <p:spPr bwMode="auto">
                <a:xfrm>
                  <a:off x="3945" y="2652"/>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70" name="Freeform 242">
                  <a:extLst>
                    <a:ext uri="{FF2B5EF4-FFF2-40B4-BE49-F238E27FC236}">
                      <a16:creationId xmlns:a16="http://schemas.microsoft.com/office/drawing/2014/main" id="{48C529D0-DB44-46C9-85DD-B41D75115408}"/>
                    </a:ext>
                  </a:extLst>
                </p:cNvPr>
                <p:cNvSpPr>
                  <a:spLocks/>
                </p:cNvSpPr>
                <p:nvPr/>
              </p:nvSpPr>
              <p:spPr bwMode="auto">
                <a:xfrm>
                  <a:off x="3903" y="2646"/>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71" name="Freeform 243">
                  <a:extLst>
                    <a:ext uri="{FF2B5EF4-FFF2-40B4-BE49-F238E27FC236}">
                      <a16:creationId xmlns:a16="http://schemas.microsoft.com/office/drawing/2014/main" id="{95422128-48CB-45B1-8002-44AA1FFB0A0A}"/>
                    </a:ext>
                  </a:extLst>
                </p:cNvPr>
                <p:cNvSpPr>
                  <a:spLocks/>
                </p:cNvSpPr>
                <p:nvPr/>
              </p:nvSpPr>
              <p:spPr bwMode="auto">
                <a:xfrm>
                  <a:off x="3861" y="2646"/>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72" name="Freeform 244">
                  <a:extLst>
                    <a:ext uri="{FF2B5EF4-FFF2-40B4-BE49-F238E27FC236}">
                      <a16:creationId xmlns:a16="http://schemas.microsoft.com/office/drawing/2014/main" id="{EF968496-DAFC-4E3D-967E-FD2FE01B044B}"/>
                    </a:ext>
                  </a:extLst>
                </p:cNvPr>
                <p:cNvSpPr>
                  <a:spLocks/>
                </p:cNvSpPr>
                <p:nvPr/>
              </p:nvSpPr>
              <p:spPr bwMode="auto">
                <a:xfrm>
                  <a:off x="3819" y="2646"/>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73" name="Freeform 245">
                  <a:extLst>
                    <a:ext uri="{FF2B5EF4-FFF2-40B4-BE49-F238E27FC236}">
                      <a16:creationId xmlns:a16="http://schemas.microsoft.com/office/drawing/2014/main" id="{4663F156-D8AF-4503-AE03-7F3FE17036BC}"/>
                    </a:ext>
                  </a:extLst>
                </p:cNvPr>
                <p:cNvSpPr>
                  <a:spLocks/>
                </p:cNvSpPr>
                <p:nvPr/>
              </p:nvSpPr>
              <p:spPr bwMode="auto">
                <a:xfrm>
                  <a:off x="3777" y="2646"/>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6869" name="Group 341">
                <a:extLst>
                  <a:ext uri="{FF2B5EF4-FFF2-40B4-BE49-F238E27FC236}">
                    <a16:creationId xmlns:a16="http://schemas.microsoft.com/office/drawing/2014/main" id="{2756B655-737B-409B-8FAA-DDF043D7D31A}"/>
                  </a:ext>
                </a:extLst>
              </p:cNvPr>
              <p:cNvGrpSpPr>
                <a:grpSpLocks/>
              </p:cNvGrpSpPr>
              <p:nvPr/>
            </p:nvGrpSpPr>
            <p:grpSpPr bwMode="auto">
              <a:xfrm>
                <a:off x="2889" y="2694"/>
                <a:ext cx="1777" cy="624"/>
                <a:chOff x="2889" y="2694"/>
                <a:chExt cx="1777" cy="624"/>
              </a:xfrm>
            </p:grpSpPr>
            <p:sp>
              <p:nvSpPr>
                <p:cNvPr id="406775" name="Freeform 247">
                  <a:extLst>
                    <a:ext uri="{FF2B5EF4-FFF2-40B4-BE49-F238E27FC236}">
                      <a16:creationId xmlns:a16="http://schemas.microsoft.com/office/drawing/2014/main" id="{C0B1B109-F4DE-4EC8-A448-2897E45E8CE0}"/>
                    </a:ext>
                  </a:extLst>
                </p:cNvPr>
                <p:cNvSpPr>
                  <a:spLocks/>
                </p:cNvSpPr>
                <p:nvPr/>
              </p:nvSpPr>
              <p:spPr bwMode="auto">
                <a:xfrm>
                  <a:off x="3753" y="2694"/>
                  <a:ext cx="48" cy="6"/>
                </a:xfrm>
                <a:custGeom>
                  <a:avLst/>
                  <a:gdLst>
                    <a:gd name="T0" fmla="*/ 24 w 48"/>
                    <a:gd name="T1" fmla="*/ 6 h 6"/>
                    <a:gd name="T2" fmla="*/ 48 w 48"/>
                    <a:gd name="T3" fmla="*/ 6 h 6"/>
                    <a:gd name="T4" fmla="*/ 48 w 48"/>
                    <a:gd name="T5" fmla="*/ 0 h 6"/>
                    <a:gd name="T6" fmla="*/ 48 w 48"/>
                    <a:gd name="T7" fmla="*/ 0 h 6"/>
                    <a:gd name="T8" fmla="*/ 24 w 48"/>
                    <a:gd name="T9" fmla="*/ 0 h 6"/>
                    <a:gd name="T10" fmla="*/ 0 w 48"/>
                    <a:gd name="T11" fmla="*/ 0 h 6"/>
                    <a:gd name="T12" fmla="*/ 0 w 48"/>
                    <a:gd name="T13" fmla="*/ 0 h 6"/>
                    <a:gd name="T14" fmla="*/ 0 w 48"/>
                    <a:gd name="T15" fmla="*/ 6 h 6"/>
                    <a:gd name="T16" fmla="*/ 24 w 4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
                      <a:moveTo>
                        <a:pt x="24" y="6"/>
                      </a:moveTo>
                      <a:lnTo>
                        <a:pt x="48" y="6"/>
                      </a:lnTo>
                      <a:lnTo>
                        <a:pt x="48" y="0"/>
                      </a:lnTo>
                      <a:lnTo>
                        <a:pt x="48"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76" name="Freeform 248">
                  <a:extLst>
                    <a:ext uri="{FF2B5EF4-FFF2-40B4-BE49-F238E27FC236}">
                      <a16:creationId xmlns:a16="http://schemas.microsoft.com/office/drawing/2014/main" id="{C19B5929-895E-4BD3-BEB5-A93659FA285C}"/>
                    </a:ext>
                  </a:extLst>
                </p:cNvPr>
                <p:cNvSpPr>
                  <a:spLocks/>
                </p:cNvSpPr>
                <p:nvPr/>
              </p:nvSpPr>
              <p:spPr bwMode="auto">
                <a:xfrm>
                  <a:off x="3711" y="269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77" name="Freeform 249">
                  <a:extLst>
                    <a:ext uri="{FF2B5EF4-FFF2-40B4-BE49-F238E27FC236}">
                      <a16:creationId xmlns:a16="http://schemas.microsoft.com/office/drawing/2014/main" id="{62E71F6E-0CDB-4B70-93EE-4EE8AB27DC27}"/>
                    </a:ext>
                  </a:extLst>
                </p:cNvPr>
                <p:cNvSpPr>
                  <a:spLocks/>
                </p:cNvSpPr>
                <p:nvPr/>
              </p:nvSpPr>
              <p:spPr bwMode="auto">
                <a:xfrm>
                  <a:off x="3669" y="2694"/>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78" name="Freeform 250">
                  <a:extLst>
                    <a:ext uri="{FF2B5EF4-FFF2-40B4-BE49-F238E27FC236}">
                      <a16:creationId xmlns:a16="http://schemas.microsoft.com/office/drawing/2014/main" id="{D7F25C17-FD4B-4711-92CD-27CE4FFF1AE1}"/>
                    </a:ext>
                  </a:extLst>
                </p:cNvPr>
                <p:cNvSpPr>
                  <a:spLocks/>
                </p:cNvSpPr>
                <p:nvPr/>
              </p:nvSpPr>
              <p:spPr bwMode="auto">
                <a:xfrm>
                  <a:off x="3627" y="2694"/>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79" name="Freeform 251">
                  <a:extLst>
                    <a:ext uri="{FF2B5EF4-FFF2-40B4-BE49-F238E27FC236}">
                      <a16:creationId xmlns:a16="http://schemas.microsoft.com/office/drawing/2014/main" id="{2EE96276-F7BF-4A20-B450-8BBBAE2C260C}"/>
                    </a:ext>
                  </a:extLst>
                </p:cNvPr>
                <p:cNvSpPr>
                  <a:spLocks/>
                </p:cNvSpPr>
                <p:nvPr/>
              </p:nvSpPr>
              <p:spPr bwMode="auto">
                <a:xfrm>
                  <a:off x="3585" y="2694"/>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2" y="6"/>
                      </a:lnTo>
                      <a:lnTo>
                        <a:pt x="0"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80" name="Freeform 252">
                  <a:extLst>
                    <a:ext uri="{FF2B5EF4-FFF2-40B4-BE49-F238E27FC236}">
                      <a16:creationId xmlns:a16="http://schemas.microsoft.com/office/drawing/2014/main" id="{E328CB6F-405F-468B-9CA1-B7F1519CB65D}"/>
                    </a:ext>
                  </a:extLst>
                </p:cNvPr>
                <p:cNvSpPr>
                  <a:spLocks/>
                </p:cNvSpPr>
                <p:nvPr/>
              </p:nvSpPr>
              <p:spPr bwMode="auto">
                <a:xfrm>
                  <a:off x="3543" y="2700"/>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81" name="Freeform 253">
                  <a:extLst>
                    <a:ext uri="{FF2B5EF4-FFF2-40B4-BE49-F238E27FC236}">
                      <a16:creationId xmlns:a16="http://schemas.microsoft.com/office/drawing/2014/main" id="{93722273-6D37-4503-92AC-D1588C013B7C}"/>
                    </a:ext>
                  </a:extLst>
                </p:cNvPr>
                <p:cNvSpPr>
                  <a:spLocks/>
                </p:cNvSpPr>
                <p:nvPr/>
              </p:nvSpPr>
              <p:spPr bwMode="auto">
                <a:xfrm>
                  <a:off x="3501" y="2706"/>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82" name="Freeform 254">
                  <a:extLst>
                    <a:ext uri="{FF2B5EF4-FFF2-40B4-BE49-F238E27FC236}">
                      <a16:creationId xmlns:a16="http://schemas.microsoft.com/office/drawing/2014/main" id="{A067A7BE-3D1C-449A-A5D0-CE5FFE51A138}"/>
                    </a:ext>
                  </a:extLst>
                </p:cNvPr>
                <p:cNvSpPr>
                  <a:spLocks/>
                </p:cNvSpPr>
                <p:nvPr/>
              </p:nvSpPr>
              <p:spPr bwMode="auto">
                <a:xfrm>
                  <a:off x="3459" y="2712"/>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83" name="Freeform 255">
                  <a:extLst>
                    <a:ext uri="{FF2B5EF4-FFF2-40B4-BE49-F238E27FC236}">
                      <a16:creationId xmlns:a16="http://schemas.microsoft.com/office/drawing/2014/main" id="{0C30F9CA-BE96-42C2-A00B-78950C052158}"/>
                    </a:ext>
                  </a:extLst>
                </p:cNvPr>
                <p:cNvSpPr>
                  <a:spLocks/>
                </p:cNvSpPr>
                <p:nvPr/>
              </p:nvSpPr>
              <p:spPr bwMode="auto">
                <a:xfrm>
                  <a:off x="3417" y="2712"/>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2" y="6"/>
                      </a:lnTo>
                      <a:lnTo>
                        <a:pt x="0"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84" name="Freeform 256">
                  <a:extLst>
                    <a:ext uri="{FF2B5EF4-FFF2-40B4-BE49-F238E27FC236}">
                      <a16:creationId xmlns:a16="http://schemas.microsoft.com/office/drawing/2014/main" id="{68576C2D-D7B9-4BAE-B589-86FEFDD37C18}"/>
                    </a:ext>
                  </a:extLst>
                </p:cNvPr>
                <p:cNvSpPr>
                  <a:spLocks/>
                </p:cNvSpPr>
                <p:nvPr/>
              </p:nvSpPr>
              <p:spPr bwMode="auto">
                <a:xfrm>
                  <a:off x="3375" y="2724"/>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85" name="Freeform 257">
                  <a:extLst>
                    <a:ext uri="{FF2B5EF4-FFF2-40B4-BE49-F238E27FC236}">
                      <a16:creationId xmlns:a16="http://schemas.microsoft.com/office/drawing/2014/main" id="{9FF8B89D-4186-446C-A90D-1203A2AF028D}"/>
                    </a:ext>
                  </a:extLst>
                </p:cNvPr>
                <p:cNvSpPr>
                  <a:spLocks/>
                </p:cNvSpPr>
                <p:nvPr/>
              </p:nvSpPr>
              <p:spPr bwMode="auto">
                <a:xfrm>
                  <a:off x="3333" y="2730"/>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86" name="Freeform 258">
                  <a:extLst>
                    <a:ext uri="{FF2B5EF4-FFF2-40B4-BE49-F238E27FC236}">
                      <a16:creationId xmlns:a16="http://schemas.microsoft.com/office/drawing/2014/main" id="{7337E08F-578B-4B8F-BF95-127ABD981A09}"/>
                    </a:ext>
                  </a:extLst>
                </p:cNvPr>
                <p:cNvSpPr>
                  <a:spLocks/>
                </p:cNvSpPr>
                <p:nvPr/>
              </p:nvSpPr>
              <p:spPr bwMode="auto">
                <a:xfrm>
                  <a:off x="3291" y="2736"/>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87" name="Freeform 259">
                  <a:extLst>
                    <a:ext uri="{FF2B5EF4-FFF2-40B4-BE49-F238E27FC236}">
                      <a16:creationId xmlns:a16="http://schemas.microsoft.com/office/drawing/2014/main" id="{23C858E2-7E24-49BB-8351-B0353981960B}"/>
                    </a:ext>
                  </a:extLst>
                </p:cNvPr>
                <p:cNvSpPr>
                  <a:spLocks/>
                </p:cNvSpPr>
                <p:nvPr/>
              </p:nvSpPr>
              <p:spPr bwMode="auto">
                <a:xfrm>
                  <a:off x="3249" y="2742"/>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88" name="Freeform 260">
                  <a:extLst>
                    <a:ext uri="{FF2B5EF4-FFF2-40B4-BE49-F238E27FC236}">
                      <a16:creationId xmlns:a16="http://schemas.microsoft.com/office/drawing/2014/main" id="{61D2B5BC-8A90-429F-8C56-8F2D60F3361B}"/>
                    </a:ext>
                  </a:extLst>
                </p:cNvPr>
                <p:cNvSpPr>
                  <a:spLocks/>
                </p:cNvSpPr>
                <p:nvPr/>
              </p:nvSpPr>
              <p:spPr bwMode="auto">
                <a:xfrm>
                  <a:off x="3213" y="2754"/>
                  <a:ext cx="24" cy="12"/>
                </a:xfrm>
                <a:custGeom>
                  <a:avLst/>
                  <a:gdLst>
                    <a:gd name="T0" fmla="*/ 24 w 24"/>
                    <a:gd name="T1" fmla="*/ 6 h 12"/>
                    <a:gd name="T2" fmla="*/ 24 w 24"/>
                    <a:gd name="T3" fmla="*/ 6 h 12"/>
                    <a:gd name="T4" fmla="*/ 24 w 24"/>
                    <a:gd name="T5" fmla="*/ 0 h 12"/>
                    <a:gd name="T6" fmla="*/ 0 w 24"/>
                    <a:gd name="T7" fmla="*/ 6 h 12"/>
                    <a:gd name="T8" fmla="*/ 0 w 24"/>
                    <a:gd name="T9" fmla="*/ 12 h 12"/>
                    <a:gd name="T10" fmla="*/ 0 w 24"/>
                    <a:gd name="T11" fmla="*/ 12 h 12"/>
                    <a:gd name="T12" fmla="*/ 24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6"/>
                      </a:moveTo>
                      <a:lnTo>
                        <a:pt x="24"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89" name="Freeform 261">
                  <a:extLst>
                    <a:ext uri="{FF2B5EF4-FFF2-40B4-BE49-F238E27FC236}">
                      <a16:creationId xmlns:a16="http://schemas.microsoft.com/office/drawing/2014/main" id="{BF05867E-E46A-4194-8682-23BC077BA628}"/>
                    </a:ext>
                  </a:extLst>
                </p:cNvPr>
                <p:cNvSpPr>
                  <a:spLocks/>
                </p:cNvSpPr>
                <p:nvPr/>
              </p:nvSpPr>
              <p:spPr bwMode="auto">
                <a:xfrm>
                  <a:off x="3171" y="2766"/>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90" name="Freeform 262">
                  <a:extLst>
                    <a:ext uri="{FF2B5EF4-FFF2-40B4-BE49-F238E27FC236}">
                      <a16:creationId xmlns:a16="http://schemas.microsoft.com/office/drawing/2014/main" id="{0570BE04-8C83-4158-A9FD-E29AB25F2F97}"/>
                    </a:ext>
                  </a:extLst>
                </p:cNvPr>
                <p:cNvSpPr>
                  <a:spLocks/>
                </p:cNvSpPr>
                <p:nvPr/>
              </p:nvSpPr>
              <p:spPr bwMode="auto">
                <a:xfrm>
                  <a:off x="3129" y="2778"/>
                  <a:ext cx="30" cy="12"/>
                </a:xfrm>
                <a:custGeom>
                  <a:avLst/>
                  <a:gdLst>
                    <a:gd name="T0" fmla="*/ 24 w 30"/>
                    <a:gd name="T1" fmla="*/ 6 h 12"/>
                    <a:gd name="T2" fmla="*/ 30 w 30"/>
                    <a:gd name="T3" fmla="*/ 6 h 12"/>
                    <a:gd name="T4" fmla="*/ 24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8" y="6"/>
                      </a:lnTo>
                      <a:lnTo>
                        <a:pt x="6" y="6"/>
                      </a:lnTo>
                      <a:lnTo>
                        <a:pt x="0" y="12"/>
                      </a:lnTo>
                      <a:lnTo>
                        <a:pt x="6" y="12"/>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91" name="Freeform 263">
                  <a:extLst>
                    <a:ext uri="{FF2B5EF4-FFF2-40B4-BE49-F238E27FC236}">
                      <a16:creationId xmlns:a16="http://schemas.microsoft.com/office/drawing/2014/main" id="{4CEB5EDE-F3FA-440F-B908-B19160B54996}"/>
                    </a:ext>
                  </a:extLst>
                </p:cNvPr>
                <p:cNvSpPr>
                  <a:spLocks/>
                </p:cNvSpPr>
                <p:nvPr/>
              </p:nvSpPr>
              <p:spPr bwMode="auto">
                <a:xfrm>
                  <a:off x="3093" y="2796"/>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6"/>
                      </a:moveTo>
                      <a:lnTo>
                        <a:pt x="24"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92" name="Freeform 264">
                  <a:extLst>
                    <a:ext uri="{FF2B5EF4-FFF2-40B4-BE49-F238E27FC236}">
                      <a16:creationId xmlns:a16="http://schemas.microsoft.com/office/drawing/2014/main" id="{0AE41E11-2D5B-43F6-B1FB-A08F4FEE216A}"/>
                    </a:ext>
                  </a:extLst>
                </p:cNvPr>
                <p:cNvSpPr>
                  <a:spLocks/>
                </p:cNvSpPr>
                <p:nvPr/>
              </p:nvSpPr>
              <p:spPr bwMode="auto">
                <a:xfrm>
                  <a:off x="3051" y="2808"/>
                  <a:ext cx="30" cy="18"/>
                </a:xfrm>
                <a:custGeom>
                  <a:avLst/>
                  <a:gdLst>
                    <a:gd name="T0" fmla="*/ 24 w 30"/>
                    <a:gd name="T1" fmla="*/ 6 h 18"/>
                    <a:gd name="T2" fmla="*/ 30 w 30"/>
                    <a:gd name="T3" fmla="*/ 6 h 18"/>
                    <a:gd name="T4" fmla="*/ 24 w 30"/>
                    <a:gd name="T5" fmla="*/ 0 h 18"/>
                    <a:gd name="T6" fmla="*/ 6 w 30"/>
                    <a:gd name="T7" fmla="*/ 12 h 18"/>
                    <a:gd name="T8" fmla="*/ 0 w 30"/>
                    <a:gd name="T9" fmla="*/ 12 h 18"/>
                    <a:gd name="T10" fmla="*/ 6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6"/>
                      </a:lnTo>
                      <a:lnTo>
                        <a:pt x="24" y="0"/>
                      </a:lnTo>
                      <a:lnTo>
                        <a:pt x="6" y="12"/>
                      </a:lnTo>
                      <a:lnTo>
                        <a:pt x="0" y="12"/>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93" name="Freeform 265">
                  <a:extLst>
                    <a:ext uri="{FF2B5EF4-FFF2-40B4-BE49-F238E27FC236}">
                      <a16:creationId xmlns:a16="http://schemas.microsoft.com/office/drawing/2014/main" id="{56B8283F-757D-48B5-8321-392464EBC83F}"/>
                    </a:ext>
                  </a:extLst>
                </p:cNvPr>
                <p:cNvSpPr>
                  <a:spLocks/>
                </p:cNvSpPr>
                <p:nvPr/>
              </p:nvSpPr>
              <p:spPr bwMode="auto">
                <a:xfrm>
                  <a:off x="3015" y="2826"/>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94" name="Freeform 266">
                  <a:extLst>
                    <a:ext uri="{FF2B5EF4-FFF2-40B4-BE49-F238E27FC236}">
                      <a16:creationId xmlns:a16="http://schemas.microsoft.com/office/drawing/2014/main" id="{42A578AF-FFCD-4761-AF69-655B7D790AC9}"/>
                    </a:ext>
                  </a:extLst>
                </p:cNvPr>
                <p:cNvSpPr>
                  <a:spLocks/>
                </p:cNvSpPr>
                <p:nvPr/>
              </p:nvSpPr>
              <p:spPr bwMode="auto">
                <a:xfrm>
                  <a:off x="2979" y="2850"/>
                  <a:ext cx="24" cy="18"/>
                </a:xfrm>
                <a:custGeom>
                  <a:avLst/>
                  <a:gdLst>
                    <a:gd name="T0" fmla="*/ 24 w 24"/>
                    <a:gd name="T1" fmla="*/ 6 h 18"/>
                    <a:gd name="T2" fmla="*/ 24 w 24"/>
                    <a:gd name="T3" fmla="*/ 0 h 18"/>
                    <a:gd name="T4" fmla="*/ 24 w 24"/>
                    <a:gd name="T5" fmla="*/ 0 h 18"/>
                    <a:gd name="T6" fmla="*/ 18 w 24"/>
                    <a:gd name="T7" fmla="*/ 0 h 18"/>
                    <a:gd name="T8" fmla="*/ 6 w 24"/>
                    <a:gd name="T9" fmla="*/ 12 h 18"/>
                    <a:gd name="T10" fmla="*/ 0 w 24"/>
                    <a:gd name="T11" fmla="*/ 12 h 18"/>
                    <a:gd name="T12" fmla="*/ 6 w 24"/>
                    <a:gd name="T13" fmla="*/ 18 h 18"/>
                    <a:gd name="T14" fmla="*/ 18 w 24"/>
                    <a:gd name="T15" fmla="*/ 6 h 18"/>
                    <a:gd name="T16" fmla="*/ 24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6"/>
                      </a:moveTo>
                      <a:lnTo>
                        <a:pt x="24" y="0"/>
                      </a:lnTo>
                      <a:lnTo>
                        <a:pt x="24" y="0"/>
                      </a:lnTo>
                      <a:lnTo>
                        <a:pt x="18" y="0"/>
                      </a:lnTo>
                      <a:lnTo>
                        <a:pt x="6" y="12"/>
                      </a:lnTo>
                      <a:lnTo>
                        <a:pt x="0" y="12"/>
                      </a:lnTo>
                      <a:lnTo>
                        <a:pt x="6" y="18"/>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95" name="Freeform 267">
                  <a:extLst>
                    <a:ext uri="{FF2B5EF4-FFF2-40B4-BE49-F238E27FC236}">
                      <a16:creationId xmlns:a16="http://schemas.microsoft.com/office/drawing/2014/main" id="{65E35722-C5E9-4A18-90F1-4111D89DED02}"/>
                    </a:ext>
                  </a:extLst>
                </p:cNvPr>
                <p:cNvSpPr>
                  <a:spLocks/>
                </p:cNvSpPr>
                <p:nvPr/>
              </p:nvSpPr>
              <p:spPr bwMode="auto">
                <a:xfrm>
                  <a:off x="2949" y="2874"/>
                  <a:ext cx="24" cy="18"/>
                </a:xfrm>
                <a:custGeom>
                  <a:avLst/>
                  <a:gdLst>
                    <a:gd name="T0" fmla="*/ 18 w 24"/>
                    <a:gd name="T1" fmla="*/ 6 h 18"/>
                    <a:gd name="T2" fmla="*/ 24 w 24"/>
                    <a:gd name="T3" fmla="*/ 0 h 18"/>
                    <a:gd name="T4" fmla="*/ 18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18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18" y="6"/>
                      </a:moveTo>
                      <a:lnTo>
                        <a:pt x="24" y="0"/>
                      </a:lnTo>
                      <a:lnTo>
                        <a:pt x="18" y="0"/>
                      </a:lnTo>
                      <a:lnTo>
                        <a:pt x="12" y="6"/>
                      </a:lnTo>
                      <a:lnTo>
                        <a:pt x="0" y="12"/>
                      </a:lnTo>
                      <a:lnTo>
                        <a:pt x="0" y="18"/>
                      </a:lnTo>
                      <a:lnTo>
                        <a:pt x="0" y="18"/>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96" name="Freeform 268">
                  <a:extLst>
                    <a:ext uri="{FF2B5EF4-FFF2-40B4-BE49-F238E27FC236}">
                      <a16:creationId xmlns:a16="http://schemas.microsoft.com/office/drawing/2014/main" id="{17AFE507-AEA6-4FFF-BC1E-94191F07243D}"/>
                    </a:ext>
                  </a:extLst>
                </p:cNvPr>
                <p:cNvSpPr>
                  <a:spLocks/>
                </p:cNvSpPr>
                <p:nvPr/>
              </p:nvSpPr>
              <p:spPr bwMode="auto">
                <a:xfrm>
                  <a:off x="2919" y="2898"/>
                  <a:ext cx="18" cy="24"/>
                </a:xfrm>
                <a:custGeom>
                  <a:avLst/>
                  <a:gdLst>
                    <a:gd name="T0" fmla="*/ 18 w 18"/>
                    <a:gd name="T1" fmla="*/ 6 h 24"/>
                    <a:gd name="T2" fmla="*/ 18 w 18"/>
                    <a:gd name="T3" fmla="*/ 6 h 24"/>
                    <a:gd name="T4" fmla="*/ 18 w 18"/>
                    <a:gd name="T5" fmla="*/ 0 h 24"/>
                    <a:gd name="T6" fmla="*/ 12 w 18"/>
                    <a:gd name="T7" fmla="*/ 6 h 24"/>
                    <a:gd name="T8" fmla="*/ 6 w 18"/>
                    <a:gd name="T9" fmla="*/ 12 h 24"/>
                    <a:gd name="T10" fmla="*/ 0 w 18"/>
                    <a:gd name="T11" fmla="*/ 24 h 24"/>
                    <a:gd name="T12" fmla="*/ 0 w 18"/>
                    <a:gd name="T13" fmla="*/ 24 h 24"/>
                    <a:gd name="T14" fmla="*/ 6 w 18"/>
                    <a:gd name="T15" fmla="*/ 24 h 24"/>
                    <a:gd name="T16" fmla="*/ 12 w 18"/>
                    <a:gd name="T17" fmla="*/ 12 h 24"/>
                    <a:gd name="T18" fmla="*/ 12 w 18"/>
                    <a:gd name="T19" fmla="*/ 12 h 24"/>
                    <a:gd name="T20" fmla="*/ 12 w 18"/>
                    <a:gd name="T21" fmla="*/ 12 h 24"/>
                    <a:gd name="T22" fmla="*/ 18 w 18"/>
                    <a:gd name="T2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8" y="6"/>
                      </a:moveTo>
                      <a:lnTo>
                        <a:pt x="18" y="6"/>
                      </a:lnTo>
                      <a:lnTo>
                        <a:pt x="18" y="0"/>
                      </a:lnTo>
                      <a:lnTo>
                        <a:pt x="12" y="6"/>
                      </a:lnTo>
                      <a:lnTo>
                        <a:pt x="6" y="12"/>
                      </a:lnTo>
                      <a:lnTo>
                        <a:pt x="0" y="24"/>
                      </a:lnTo>
                      <a:lnTo>
                        <a:pt x="0" y="24"/>
                      </a:lnTo>
                      <a:lnTo>
                        <a:pt x="6" y="24"/>
                      </a:lnTo>
                      <a:lnTo>
                        <a:pt x="12" y="12"/>
                      </a:lnTo>
                      <a:lnTo>
                        <a:pt x="12" y="12"/>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97" name="Freeform 269">
                  <a:extLst>
                    <a:ext uri="{FF2B5EF4-FFF2-40B4-BE49-F238E27FC236}">
                      <a16:creationId xmlns:a16="http://schemas.microsoft.com/office/drawing/2014/main" id="{84AD25D0-15E6-4FA5-8F23-45858A0A7977}"/>
                    </a:ext>
                  </a:extLst>
                </p:cNvPr>
                <p:cNvSpPr>
                  <a:spLocks/>
                </p:cNvSpPr>
                <p:nvPr/>
              </p:nvSpPr>
              <p:spPr bwMode="auto">
                <a:xfrm>
                  <a:off x="2895" y="2934"/>
                  <a:ext cx="18" cy="24"/>
                </a:xfrm>
                <a:custGeom>
                  <a:avLst/>
                  <a:gdLst>
                    <a:gd name="T0" fmla="*/ 18 w 18"/>
                    <a:gd name="T1" fmla="*/ 0 h 24"/>
                    <a:gd name="T2" fmla="*/ 18 w 18"/>
                    <a:gd name="T3" fmla="*/ 0 h 24"/>
                    <a:gd name="T4" fmla="*/ 12 w 18"/>
                    <a:gd name="T5" fmla="*/ 0 h 24"/>
                    <a:gd name="T6" fmla="*/ 12 w 18"/>
                    <a:gd name="T7" fmla="*/ 6 h 24"/>
                    <a:gd name="T8" fmla="*/ 0 w 18"/>
                    <a:gd name="T9" fmla="*/ 24 h 24"/>
                    <a:gd name="T10" fmla="*/ 6 w 18"/>
                    <a:gd name="T11" fmla="*/ 24 h 24"/>
                    <a:gd name="T12" fmla="*/ 6 w 18"/>
                    <a:gd name="T13" fmla="*/ 24 h 24"/>
                    <a:gd name="T14" fmla="*/ 18 w 18"/>
                    <a:gd name="T15" fmla="*/ 6 h 24"/>
                    <a:gd name="T16" fmla="*/ 18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8" y="0"/>
                      </a:moveTo>
                      <a:lnTo>
                        <a:pt x="18" y="0"/>
                      </a:lnTo>
                      <a:lnTo>
                        <a:pt x="12" y="0"/>
                      </a:lnTo>
                      <a:lnTo>
                        <a:pt x="12" y="6"/>
                      </a:lnTo>
                      <a:lnTo>
                        <a:pt x="0" y="24"/>
                      </a:lnTo>
                      <a:lnTo>
                        <a:pt x="6"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98" name="Freeform 270">
                  <a:extLst>
                    <a:ext uri="{FF2B5EF4-FFF2-40B4-BE49-F238E27FC236}">
                      <a16:creationId xmlns:a16="http://schemas.microsoft.com/office/drawing/2014/main" id="{F7E8257E-8C42-4DE6-8E3A-4CF93C210ACE}"/>
                    </a:ext>
                  </a:extLst>
                </p:cNvPr>
                <p:cNvSpPr>
                  <a:spLocks/>
                </p:cNvSpPr>
                <p:nvPr/>
              </p:nvSpPr>
              <p:spPr bwMode="auto">
                <a:xfrm>
                  <a:off x="2889" y="2970"/>
                  <a:ext cx="6" cy="30"/>
                </a:xfrm>
                <a:custGeom>
                  <a:avLst/>
                  <a:gdLst>
                    <a:gd name="T0" fmla="*/ 6 w 6"/>
                    <a:gd name="T1" fmla="*/ 0 h 30"/>
                    <a:gd name="T2" fmla="*/ 6 w 6"/>
                    <a:gd name="T3" fmla="*/ 0 h 30"/>
                    <a:gd name="T4" fmla="*/ 0 w 6"/>
                    <a:gd name="T5" fmla="*/ 0 h 30"/>
                    <a:gd name="T6" fmla="*/ 0 w 6"/>
                    <a:gd name="T7" fmla="*/ 24 h 30"/>
                    <a:gd name="T8" fmla="*/ 0 w 6"/>
                    <a:gd name="T9" fmla="*/ 30 h 30"/>
                    <a:gd name="T10" fmla="*/ 6 w 6"/>
                    <a:gd name="T11" fmla="*/ 24 h 30"/>
                    <a:gd name="T12" fmla="*/ 6 w 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6" h="30">
                      <a:moveTo>
                        <a:pt x="6" y="0"/>
                      </a:moveTo>
                      <a:lnTo>
                        <a:pt x="6" y="0"/>
                      </a:lnTo>
                      <a:lnTo>
                        <a:pt x="0" y="0"/>
                      </a:lnTo>
                      <a:lnTo>
                        <a:pt x="0" y="24"/>
                      </a:lnTo>
                      <a:lnTo>
                        <a:pt x="0" y="30"/>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799" name="Freeform 271">
                  <a:extLst>
                    <a:ext uri="{FF2B5EF4-FFF2-40B4-BE49-F238E27FC236}">
                      <a16:creationId xmlns:a16="http://schemas.microsoft.com/office/drawing/2014/main" id="{C0FC3AD6-1F04-4AEC-BD90-1E4997BA1F95}"/>
                    </a:ext>
                  </a:extLst>
                </p:cNvPr>
                <p:cNvSpPr>
                  <a:spLocks/>
                </p:cNvSpPr>
                <p:nvPr/>
              </p:nvSpPr>
              <p:spPr bwMode="auto">
                <a:xfrm>
                  <a:off x="2889" y="3012"/>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0"/>
                      </a:moveTo>
                      <a:lnTo>
                        <a:pt x="0" y="0"/>
                      </a:ln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00" name="Freeform 272">
                  <a:extLst>
                    <a:ext uri="{FF2B5EF4-FFF2-40B4-BE49-F238E27FC236}">
                      <a16:creationId xmlns:a16="http://schemas.microsoft.com/office/drawing/2014/main" id="{5BC55F3F-A251-4060-B0D3-D99C471A6F40}"/>
                    </a:ext>
                  </a:extLst>
                </p:cNvPr>
                <p:cNvSpPr>
                  <a:spLocks/>
                </p:cNvSpPr>
                <p:nvPr/>
              </p:nvSpPr>
              <p:spPr bwMode="auto">
                <a:xfrm>
                  <a:off x="2901" y="3048"/>
                  <a:ext cx="18" cy="30"/>
                </a:xfrm>
                <a:custGeom>
                  <a:avLst/>
                  <a:gdLst>
                    <a:gd name="T0" fmla="*/ 6 w 18"/>
                    <a:gd name="T1" fmla="*/ 6 h 30"/>
                    <a:gd name="T2" fmla="*/ 0 w 18"/>
                    <a:gd name="T3" fmla="*/ 0 h 30"/>
                    <a:gd name="T4" fmla="*/ 0 w 18"/>
                    <a:gd name="T5" fmla="*/ 6 h 30"/>
                    <a:gd name="T6" fmla="*/ 6 w 18"/>
                    <a:gd name="T7" fmla="*/ 18 h 30"/>
                    <a:gd name="T8" fmla="*/ 12 w 18"/>
                    <a:gd name="T9" fmla="*/ 24 h 30"/>
                    <a:gd name="T10" fmla="*/ 12 w 18"/>
                    <a:gd name="T11" fmla="*/ 30 h 30"/>
                    <a:gd name="T12" fmla="*/ 18 w 18"/>
                    <a:gd name="T13" fmla="*/ 24 h 30"/>
                    <a:gd name="T14" fmla="*/ 12 w 18"/>
                    <a:gd name="T15" fmla="*/ 18 h 30"/>
                    <a:gd name="T16" fmla="*/ 6 w 18"/>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6" y="6"/>
                      </a:moveTo>
                      <a:lnTo>
                        <a:pt x="0" y="0"/>
                      </a:lnTo>
                      <a:lnTo>
                        <a:pt x="0" y="6"/>
                      </a:lnTo>
                      <a:lnTo>
                        <a:pt x="6" y="18"/>
                      </a:lnTo>
                      <a:lnTo>
                        <a:pt x="12" y="24"/>
                      </a:lnTo>
                      <a:lnTo>
                        <a:pt x="12"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01" name="Freeform 273">
                  <a:extLst>
                    <a:ext uri="{FF2B5EF4-FFF2-40B4-BE49-F238E27FC236}">
                      <a16:creationId xmlns:a16="http://schemas.microsoft.com/office/drawing/2014/main" id="{531BDDC0-45DF-43E9-AD3D-3EA9C1FD759F}"/>
                    </a:ext>
                  </a:extLst>
                </p:cNvPr>
                <p:cNvSpPr>
                  <a:spLocks/>
                </p:cNvSpPr>
                <p:nvPr/>
              </p:nvSpPr>
              <p:spPr bwMode="auto">
                <a:xfrm>
                  <a:off x="2925" y="3084"/>
                  <a:ext cx="18" cy="24"/>
                </a:xfrm>
                <a:custGeom>
                  <a:avLst/>
                  <a:gdLst>
                    <a:gd name="T0" fmla="*/ 6 w 18"/>
                    <a:gd name="T1" fmla="*/ 6 h 24"/>
                    <a:gd name="T2" fmla="*/ 0 w 18"/>
                    <a:gd name="T3" fmla="*/ 0 h 24"/>
                    <a:gd name="T4" fmla="*/ 0 w 18"/>
                    <a:gd name="T5" fmla="*/ 6 h 24"/>
                    <a:gd name="T6" fmla="*/ 0 w 18"/>
                    <a:gd name="T7" fmla="*/ 12 h 24"/>
                    <a:gd name="T8" fmla="*/ 6 w 18"/>
                    <a:gd name="T9" fmla="*/ 12 h 24"/>
                    <a:gd name="T10" fmla="*/ 18 w 18"/>
                    <a:gd name="T11" fmla="*/ 24 h 24"/>
                    <a:gd name="T12" fmla="*/ 18 w 18"/>
                    <a:gd name="T13" fmla="*/ 24 h 24"/>
                    <a:gd name="T14" fmla="*/ 18 w 18"/>
                    <a:gd name="T15" fmla="*/ 18 h 24"/>
                    <a:gd name="T16" fmla="*/ 6 w 18"/>
                    <a:gd name="T17" fmla="*/ 6 h 24"/>
                    <a:gd name="T18" fmla="*/ 6 w 18"/>
                    <a:gd name="T19" fmla="*/ 12 h 24"/>
                    <a:gd name="T20" fmla="*/ 6 w 18"/>
                    <a:gd name="T21" fmla="*/ 12 h 24"/>
                    <a:gd name="T22" fmla="*/ 6 w 18"/>
                    <a:gd name="T2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6" y="6"/>
                      </a:moveTo>
                      <a:lnTo>
                        <a:pt x="0" y="0"/>
                      </a:lnTo>
                      <a:lnTo>
                        <a:pt x="0" y="6"/>
                      </a:lnTo>
                      <a:lnTo>
                        <a:pt x="0" y="12"/>
                      </a:lnTo>
                      <a:lnTo>
                        <a:pt x="6" y="12"/>
                      </a:lnTo>
                      <a:lnTo>
                        <a:pt x="18" y="24"/>
                      </a:lnTo>
                      <a:lnTo>
                        <a:pt x="18" y="24"/>
                      </a:lnTo>
                      <a:lnTo>
                        <a:pt x="18" y="18"/>
                      </a:lnTo>
                      <a:lnTo>
                        <a:pt x="6" y="6"/>
                      </a:lnTo>
                      <a:lnTo>
                        <a:pt x="6" y="12"/>
                      </a:lnTo>
                      <a:lnTo>
                        <a:pt x="6" y="12"/>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02" name="Freeform 274">
                  <a:extLst>
                    <a:ext uri="{FF2B5EF4-FFF2-40B4-BE49-F238E27FC236}">
                      <a16:creationId xmlns:a16="http://schemas.microsoft.com/office/drawing/2014/main" id="{7E6BB62D-D703-4E23-819E-1D998F87958A}"/>
                    </a:ext>
                  </a:extLst>
                </p:cNvPr>
                <p:cNvSpPr>
                  <a:spLocks/>
                </p:cNvSpPr>
                <p:nvPr/>
              </p:nvSpPr>
              <p:spPr bwMode="auto">
                <a:xfrm>
                  <a:off x="2955" y="3114"/>
                  <a:ext cx="24" cy="24"/>
                </a:xfrm>
                <a:custGeom>
                  <a:avLst/>
                  <a:gdLst>
                    <a:gd name="T0" fmla="*/ 0 w 24"/>
                    <a:gd name="T1" fmla="*/ 0 h 24"/>
                    <a:gd name="T2" fmla="*/ 0 w 24"/>
                    <a:gd name="T3" fmla="*/ 6 h 24"/>
                    <a:gd name="T4" fmla="*/ 0 w 24"/>
                    <a:gd name="T5" fmla="*/ 6 h 24"/>
                    <a:gd name="T6" fmla="*/ 6 w 24"/>
                    <a:gd name="T7" fmla="*/ 12 h 24"/>
                    <a:gd name="T8" fmla="*/ 18 w 24"/>
                    <a:gd name="T9" fmla="*/ 24 h 24"/>
                    <a:gd name="T10" fmla="*/ 24 w 24"/>
                    <a:gd name="T11" fmla="*/ 18 h 24"/>
                    <a:gd name="T12" fmla="*/ 18 w 24"/>
                    <a:gd name="T13" fmla="*/ 18 h 24"/>
                    <a:gd name="T14" fmla="*/ 6 w 24"/>
                    <a:gd name="T15" fmla="*/ 6 h 24"/>
                    <a:gd name="T16" fmla="*/ 0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0" y="0"/>
                      </a:moveTo>
                      <a:lnTo>
                        <a:pt x="0" y="6"/>
                      </a:lnTo>
                      <a:lnTo>
                        <a:pt x="0" y="6"/>
                      </a:lnTo>
                      <a:lnTo>
                        <a:pt x="6" y="12"/>
                      </a:lnTo>
                      <a:lnTo>
                        <a:pt x="18" y="24"/>
                      </a:lnTo>
                      <a:lnTo>
                        <a:pt x="24" y="18"/>
                      </a:lnTo>
                      <a:lnTo>
                        <a:pt x="18" y="18"/>
                      </a:lnTo>
                      <a:lnTo>
                        <a:pt x="6"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03" name="Freeform 275">
                  <a:extLst>
                    <a:ext uri="{FF2B5EF4-FFF2-40B4-BE49-F238E27FC236}">
                      <a16:creationId xmlns:a16="http://schemas.microsoft.com/office/drawing/2014/main" id="{A40FA299-A9F1-4F97-ADB1-0F4D772318C0}"/>
                    </a:ext>
                  </a:extLst>
                </p:cNvPr>
                <p:cNvSpPr>
                  <a:spLocks/>
                </p:cNvSpPr>
                <p:nvPr/>
              </p:nvSpPr>
              <p:spPr bwMode="auto">
                <a:xfrm>
                  <a:off x="2985" y="3144"/>
                  <a:ext cx="24" cy="18"/>
                </a:xfrm>
                <a:custGeom>
                  <a:avLst/>
                  <a:gdLst>
                    <a:gd name="T0" fmla="*/ 6 w 24"/>
                    <a:gd name="T1" fmla="*/ 0 h 18"/>
                    <a:gd name="T2" fmla="*/ 0 w 24"/>
                    <a:gd name="T3" fmla="*/ 0 h 18"/>
                    <a:gd name="T4" fmla="*/ 6 w 24"/>
                    <a:gd name="T5" fmla="*/ 6 h 18"/>
                    <a:gd name="T6" fmla="*/ 12 w 24"/>
                    <a:gd name="T7" fmla="*/ 6 h 18"/>
                    <a:gd name="T8" fmla="*/ 24 w 24"/>
                    <a:gd name="T9" fmla="*/ 18 h 18"/>
                    <a:gd name="T10" fmla="*/ 24 w 24"/>
                    <a:gd name="T11" fmla="*/ 12 h 18"/>
                    <a:gd name="T12" fmla="*/ 24 w 24"/>
                    <a:gd name="T13" fmla="*/ 12 h 18"/>
                    <a:gd name="T14" fmla="*/ 12 w 24"/>
                    <a:gd name="T15" fmla="*/ 0 h 18"/>
                    <a:gd name="T16" fmla="*/ 6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6" y="0"/>
                      </a:moveTo>
                      <a:lnTo>
                        <a:pt x="0" y="0"/>
                      </a:lnTo>
                      <a:lnTo>
                        <a:pt x="6" y="6"/>
                      </a:lnTo>
                      <a:lnTo>
                        <a:pt x="12" y="6"/>
                      </a:lnTo>
                      <a:lnTo>
                        <a:pt x="24" y="18"/>
                      </a:lnTo>
                      <a:lnTo>
                        <a:pt x="24" y="12"/>
                      </a:lnTo>
                      <a:lnTo>
                        <a:pt x="24" y="12"/>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04" name="Freeform 276">
                  <a:extLst>
                    <a:ext uri="{FF2B5EF4-FFF2-40B4-BE49-F238E27FC236}">
                      <a16:creationId xmlns:a16="http://schemas.microsoft.com/office/drawing/2014/main" id="{8780A845-63CD-4136-885C-BB5BFA889DA2}"/>
                    </a:ext>
                  </a:extLst>
                </p:cNvPr>
                <p:cNvSpPr>
                  <a:spLocks/>
                </p:cNvSpPr>
                <p:nvPr/>
              </p:nvSpPr>
              <p:spPr bwMode="auto">
                <a:xfrm>
                  <a:off x="3021" y="3162"/>
                  <a:ext cx="30" cy="18"/>
                </a:xfrm>
                <a:custGeom>
                  <a:avLst/>
                  <a:gdLst>
                    <a:gd name="T0" fmla="*/ 6 w 30"/>
                    <a:gd name="T1" fmla="*/ 0 h 18"/>
                    <a:gd name="T2" fmla="*/ 0 w 30"/>
                    <a:gd name="T3" fmla="*/ 6 h 18"/>
                    <a:gd name="T4" fmla="*/ 6 w 30"/>
                    <a:gd name="T5" fmla="*/ 6 h 18"/>
                    <a:gd name="T6" fmla="*/ 18 w 30"/>
                    <a:gd name="T7" fmla="*/ 18 h 18"/>
                    <a:gd name="T8" fmla="*/ 24 w 30"/>
                    <a:gd name="T9" fmla="*/ 18 h 18"/>
                    <a:gd name="T10" fmla="*/ 30 w 30"/>
                    <a:gd name="T11" fmla="*/ 18 h 18"/>
                    <a:gd name="T12" fmla="*/ 24 w 30"/>
                    <a:gd name="T13" fmla="*/ 12 h 18"/>
                    <a:gd name="T14" fmla="*/ 18 w 30"/>
                    <a:gd name="T15" fmla="*/ 12 h 18"/>
                    <a:gd name="T16" fmla="*/ 6 w 3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0"/>
                      </a:moveTo>
                      <a:lnTo>
                        <a:pt x="0" y="6"/>
                      </a:lnTo>
                      <a:lnTo>
                        <a:pt x="6" y="6"/>
                      </a:lnTo>
                      <a:lnTo>
                        <a:pt x="18" y="18"/>
                      </a:lnTo>
                      <a:lnTo>
                        <a:pt x="24" y="18"/>
                      </a:lnTo>
                      <a:lnTo>
                        <a:pt x="30" y="18"/>
                      </a:lnTo>
                      <a:lnTo>
                        <a:pt x="24" y="12"/>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05" name="Freeform 277">
                  <a:extLst>
                    <a:ext uri="{FF2B5EF4-FFF2-40B4-BE49-F238E27FC236}">
                      <a16:creationId xmlns:a16="http://schemas.microsoft.com/office/drawing/2014/main" id="{B772E85E-E0CC-4A29-822E-07E355BB53DA}"/>
                    </a:ext>
                  </a:extLst>
                </p:cNvPr>
                <p:cNvSpPr>
                  <a:spLocks/>
                </p:cNvSpPr>
                <p:nvPr/>
              </p:nvSpPr>
              <p:spPr bwMode="auto">
                <a:xfrm>
                  <a:off x="3057" y="3180"/>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06" name="Freeform 278">
                  <a:extLst>
                    <a:ext uri="{FF2B5EF4-FFF2-40B4-BE49-F238E27FC236}">
                      <a16:creationId xmlns:a16="http://schemas.microsoft.com/office/drawing/2014/main" id="{69DB0BF3-40F0-4C26-85A2-0D2D7A98C6E7}"/>
                    </a:ext>
                  </a:extLst>
                </p:cNvPr>
                <p:cNvSpPr>
                  <a:spLocks/>
                </p:cNvSpPr>
                <p:nvPr/>
              </p:nvSpPr>
              <p:spPr bwMode="auto">
                <a:xfrm>
                  <a:off x="3099" y="3198"/>
                  <a:ext cx="24" cy="18"/>
                </a:xfrm>
                <a:custGeom>
                  <a:avLst/>
                  <a:gdLst>
                    <a:gd name="T0" fmla="*/ 0 w 24"/>
                    <a:gd name="T1" fmla="*/ 0 h 18"/>
                    <a:gd name="T2" fmla="*/ 0 w 24"/>
                    <a:gd name="T3" fmla="*/ 6 h 18"/>
                    <a:gd name="T4" fmla="*/ 0 w 24"/>
                    <a:gd name="T5" fmla="*/ 6 h 18"/>
                    <a:gd name="T6" fmla="*/ 24 w 24"/>
                    <a:gd name="T7" fmla="*/ 18 h 18"/>
                    <a:gd name="T8" fmla="*/ 24 w 24"/>
                    <a:gd name="T9" fmla="*/ 12 h 18"/>
                    <a:gd name="T10" fmla="*/ 24 w 24"/>
                    <a:gd name="T11" fmla="*/ 12 h 18"/>
                    <a:gd name="T12" fmla="*/ 0 w 2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0"/>
                      </a:moveTo>
                      <a:lnTo>
                        <a:pt x="0" y="6"/>
                      </a:lnTo>
                      <a:lnTo>
                        <a:pt x="0" y="6"/>
                      </a:lnTo>
                      <a:lnTo>
                        <a:pt x="24" y="18"/>
                      </a:lnTo>
                      <a:lnTo>
                        <a:pt x="24"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07" name="Freeform 279">
                  <a:extLst>
                    <a:ext uri="{FF2B5EF4-FFF2-40B4-BE49-F238E27FC236}">
                      <a16:creationId xmlns:a16="http://schemas.microsoft.com/office/drawing/2014/main" id="{32A9C21F-00A0-4A81-A6D7-873C41683E43}"/>
                    </a:ext>
                  </a:extLst>
                </p:cNvPr>
                <p:cNvSpPr>
                  <a:spLocks/>
                </p:cNvSpPr>
                <p:nvPr/>
              </p:nvSpPr>
              <p:spPr bwMode="auto">
                <a:xfrm>
                  <a:off x="3135" y="3216"/>
                  <a:ext cx="30" cy="12"/>
                </a:xfrm>
                <a:custGeom>
                  <a:avLst/>
                  <a:gdLst>
                    <a:gd name="T0" fmla="*/ 6 w 30"/>
                    <a:gd name="T1" fmla="*/ 0 h 12"/>
                    <a:gd name="T2" fmla="*/ 0 w 30"/>
                    <a:gd name="T3" fmla="*/ 0 h 12"/>
                    <a:gd name="T4" fmla="*/ 6 w 30"/>
                    <a:gd name="T5" fmla="*/ 6 h 12"/>
                    <a:gd name="T6" fmla="*/ 12 w 30"/>
                    <a:gd name="T7" fmla="*/ 6 h 12"/>
                    <a:gd name="T8" fmla="*/ 24 w 30"/>
                    <a:gd name="T9" fmla="*/ 12 h 12"/>
                    <a:gd name="T10" fmla="*/ 30 w 30"/>
                    <a:gd name="T11" fmla="*/ 12 h 12"/>
                    <a:gd name="T12" fmla="*/ 24 w 30"/>
                    <a:gd name="T13" fmla="*/ 6 h 12"/>
                    <a:gd name="T14" fmla="*/ 12 w 30"/>
                    <a:gd name="T15" fmla="*/ 0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0"/>
                      </a:lnTo>
                      <a:lnTo>
                        <a:pt x="6" y="6"/>
                      </a:lnTo>
                      <a:lnTo>
                        <a:pt x="12" y="6"/>
                      </a:lnTo>
                      <a:lnTo>
                        <a:pt x="24" y="12"/>
                      </a:lnTo>
                      <a:lnTo>
                        <a:pt x="30" y="12"/>
                      </a:lnTo>
                      <a:lnTo>
                        <a:pt x="24" y="6"/>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08" name="Freeform 280">
                  <a:extLst>
                    <a:ext uri="{FF2B5EF4-FFF2-40B4-BE49-F238E27FC236}">
                      <a16:creationId xmlns:a16="http://schemas.microsoft.com/office/drawing/2014/main" id="{4882ECF2-ECEA-4094-BF03-9869F056D0C4}"/>
                    </a:ext>
                  </a:extLst>
                </p:cNvPr>
                <p:cNvSpPr>
                  <a:spLocks/>
                </p:cNvSpPr>
                <p:nvPr/>
              </p:nvSpPr>
              <p:spPr bwMode="auto">
                <a:xfrm>
                  <a:off x="3177" y="3228"/>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09" name="Freeform 281">
                  <a:extLst>
                    <a:ext uri="{FF2B5EF4-FFF2-40B4-BE49-F238E27FC236}">
                      <a16:creationId xmlns:a16="http://schemas.microsoft.com/office/drawing/2014/main" id="{C684B24D-23C3-49C7-B557-93B0FEA93B6E}"/>
                    </a:ext>
                  </a:extLst>
                </p:cNvPr>
                <p:cNvSpPr>
                  <a:spLocks/>
                </p:cNvSpPr>
                <p:nvPr/>
              </p:nvSpPr>
              <p:spPr bwMode="auto">
                <a:xfrm>
                  <a:off x="3219" y="3240"/>
                  <a:ext cx="24" cy="12"/>
                </a:xfrm>
                <a:custGeom>
                  <a:avLst/>
                  <a:gdLst>
                    <a:gd name="T0" fmla="*/ 0 w 24"/>
                    <a:gd name="T1" fmla="*/ 0 h 12"/>
                    <a:gd name="T2" fmla="*/ 0 w 24"/>
                    <a:gd name="T3" fmla="*/ 0 h 12"/>
                    <a:gd name="T4" fmla="*/ 0 w 24"/>
                    <a:gd name="T5" fmla="*/ 6 h 12"/>
                    <a:gd name="T6" fmla="*/ 24 w 24"/>
                    <a:gd name="T7" fmla="*/ 12 h 12"/>
                    <a:gd name="T8" fmla="*/ 24 w 24"/>
                    <a:gd name="T9" fmla="*/ 6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0"/>
                      </a:lnTo>
                      <a:lnTo>
                        <a:pt x="0" y="6"/>
                      </a:lnTo>
                      <a:lnTo>
                        <a:pt x="24" y="12"/>
                      </a:lnTo>
                      <a:lnTo>
                        <a:pt x="24"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10" name="Freeform 282">
                  <a:extLst>
                    <a:ext uri="{FF2B5EF4-FFF2-40B4-BE49-F238E27FC236}">
                      <a16:creationId xmlns:a16="http://schemas.microsoft.com/office/drawing/2014/main" id="{52274DE6-365F-47D9-A77E-27D337D20794}"/>
                    </a:ext>
                  </a:extLst>
                </p:cNvPr>
                <p:cNvSpPr>
                  <a:spLocks/>
                </p:cNvSpPr>
                <p:nvPr/>
              </p:nvSpPr>
              <p:spPr bwMode="auto">
                <a:xfrm>
                  <a:off x="3255" y="3252"/>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30 w 30"/>
                    <a:gd name="T11" fmla="*/ 6 h 12"/>
                    <a:gd name="T12" fmla="*/ 30 w 30"/>
                    <a:gd name="T13" fmla="*/ 6 h 12"/>
                    <a:gd name="T14" fmla="*/ 24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0"/>
                      </a:lnTo>
                      <a:lnTo>
                        <a:pt x="6" y="6"/>
                      </a:lnTo>
                      <a:lnTo>
                        <a:pt x="24" y="12"/>
                      </a:lnTo>
                      <a:lnTo>
                        <a:pt x="30" y="12"/>
                      </a:lnTo>
                      <a:lnTo>
                        <a:pt x="30" y="6"/>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11" name="Freeform 283">
                  <a:extLst>
                    <a:ext uri="{FF2B5EF4-FFF2-40B4-BE49-F238E27FC236}">
                      <a16:creationId xmlns:a16="http://schemas.microsoft.com/office/drawing/2014/main" id="{F224B77C-604C-4C46-9336-E971E980CE1B}"/>
                    </a:ext>
                  </a:extLst>
                </p:cNvPr>
                <p:cNvSpPr>
                  <a:spLocks/>
                </p:cNvSpPr>
                <p:nvPr/>
              </p:nvSpPr>
              <p:spPr bwMode="auto">
                <a:xfrm>
                  <a:off x="3297" y="3258"/>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12" name="Freeform 284">
                  <a:extLst>
                    <a:ext uri="{FF2B5EF4-FFF2-40B4-BE49-F238E27FC236}">
                      <a16:creationId xmlns:a16="http://schemas.microsoft.com/office/drawing/2014/main" id="{9D8CEE44-1378-40BA-8BC9-26F5FD7679CA}"/>
                    </a:ext>
                  </a:extLst>
                </p:cNvPr>
                <p:cNvSpPr>
                  <a:spLocks/>
                </p:cNvSpPr>
                <p:nvPr/>
              </p:nvSpPr>
              <p:spPr bwMode="auto">
                <a:xfrm>
                  <a:off x="3339" y="3270"/>
                  <a:ext cx="30" cy="6"/>
                </a:xfrm>
                <a:custGeom>
                  <a:avLst/>
                  <a:gdLst>
                    <a:gd name="T0" fmla="*/ 6 w 30"/>
                    <a:gd name="T1" fmla="*/ 0 h 6"/>
                    <a:gd name="T2" fmla="*/ 0 w 30"/>
                    <a:gd name="T3" fmla="*/ 0 h 6"/>
                    <a:gd name="T4" fmla="*/ 6 w 30"/>
                    <a:gd name="T5" fmla="*/ 6 h 6"/>
                    <a:gd name="T6" fmla="*/ 24 w 30"/>
                    <a:gd name="T7" fmla="*/ 6 h 6"/>
                    <a:gd name="T8" fmla="*/ 30 w 30"/>
                    <a:gd name="T9" fmla="*/ 6 h 6"/>
                    <a:gd name="T10" fmla="*/ 24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24" y="6"/>
                      </a:lnTo>
                      <a:lnTo>
                        <a:pt x="30" y="6"/>
                      </a:lnTo>
                      <a:lnTo>
                        <a:pt x="24"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13" name="Freeform 285">
                  <a:extLst>
                    <a:ext uri="{FF2B5EF4-FFF2-40B4-BE49-F238E27FC236}">
                      <a16:creationId xmlns:a16="http://schemas.microsoft.com/office/drawing/2014/main" id="{FC8DD014-F123-42C3-AF0D-9C388068467B}"/>
                    </a:ext>
                  </a:extLst>
                </p:cNvPr>
                <p:cNvSpPr>
                  <a:spLocks/>
                </p:cNvSpPr>
                <p:nvPr/>
              </p:nvSpPr>
              <p:spPr bwMode="auto">
                <a:xfrm>
                  <a:off x="3381" y="3276"/>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14" name="Freeform 286">
                  <a:extLst>
                    <a:ext uri="{FF2B5EF4-FFF2-40B4-BE49-F238E27FC236}">
                      <a16:creationId xmlns:a16="http://schemas.microsoft.com/office/drawing/2014/main" id="{43F324DD-627C-4603-8575-30C98A1928B4}"/>
                    </a:ext>
                  </a:extLst>
                </p:cNvPr>
                <p:cNvSpPr>
                  <a:spLocks/>
                </p:cNvSpPr>
                <p:nvPr/>
              </p:nvSpPr>
              <p:spPr bwMode="auto">
                <a:xfrm>
                  <a:off x="3423" y="3282"/>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6 h 12"/>
                    <a:gd name="T12" fmla="*/ 24 w 30"/>
                    <a:gd name="T13" fmla="*/ 6 h 12"/>
                    <a:gd name="T14" fmla="*/ 6 w 30"/>
                    <a:gd name="T15" fmla="*/ 0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6" y="6"/>
                      </a:lnTo>
                      <a:lnTo>
                        <a:pt x="24" y="12"/>
                      </a:lnTo>
                      <a:lnTo>
                        <a:pt x="30" y="6"/>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15" name="Freeform 287">
                  <a:extLst>
                    <a:ext uri="{FF2B5EF4-FFF2-40B4-BE49-F238E27FC236}">
                      <a16:creationId xmlns:a16="http://schemas.microsoft.com/office/drawing/2014/main" id="{F1A2DA54-D6C3-450E-ACAC-A40D8A96E5E1}"/>
                    </a:ext>
                  </a:extLst>
                </p:cNvPr>
                <p:cNvSpPr>
                  <a:spLocks/>
                </p:cNvSpPr>
                <p:nvPr/>
              </p:nvSpPr>
              <p:spPr bwMode="auto">
                <a:xfrm>
                  <a:off x="3465" y="328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16" name="Freeform 288">
                  <a:extLst>
                    <a:ext uri="{FF2B5EF4-FFF2-40B4-BE49-F238E27FC236}">
                      <a16:creationId xmlns:a16="http://schemas.microsoft.com/office/drawing/2014/main" id="{2195D782-D51E-43C7-A67C-B8503A262F16}"/>
                    </a:ext>
                  </a:extLst>
                </p:cNvPr>
                <p:cNvSpPr>
                  <a:spLocks/>
                </p:cNvSpPr>
                <p:nvPr/>
              </p:nvSpPr>
              <p:spPr bwMode="auto">
                <a:xfrm>
                  <a:off x="3507" y="329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17" name="Freeform 289">
                  <a:extLst>
                    <a:ext uri="{FF2B5EF4-FFF2-40B4-BE49-F238E27FC236}">
                      <a16:creationId xmlns:a16="http://schemas.microsoft.com/office/drawing/2014/main" id="{73B917E1-579F-4716-9C45-A38BC544FFC8}"/>
                    </a:ext>
                  </a:extLst>
                </p:cNvPr>
                <p:cNvSpPr>
                  <a:spLocks/>
                </p:cNvSpPr>
                <p:nvPr/>
              </p:nvSpPr>
              <p:spPr bwMode="auto">
                <a:xfrm>
                  <a:off x="3549" y="330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18" name="Freeform 290">
                  <a:extLst>
                    <a:ext uri="{FF2B5EF4-FFF2-40B4-BE49-F238E27FC236}">
                      <a16:creationId xmlns:a16="http://schemas.microsoft.com/office/drawing/2014/main" id="{8725F04D-E4E9-4C59-93D8-E80DC0D285BD}"/>
                    </a:ext>
                  </a:extLst>
                </p:cNvPr>
                <p:cNvSpPr>
                  <a:spLocks/>
                </p:cNvSpPr>
                <p:nvPr/>
              </p:nvSpPr>
              <p:spPr bwMode="auto">
                <a:xfrm>
                  <a:off x="3591" y="3300"/>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6 h 12"/>
                    <a:gd name="T12" fmla="*/ 24 w 30"/>
                    <a:gd name="T13" fmla="*/ 6 h 12"/>
                    <a:gd name="T14" fmla="*/ 6 w 30"/>
                    <a:gd name="T15" fmla="*/ 0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6" y="6"/>
                      </a:lnTo>
                      <a:lnTo>
                        <a:pt x="24" y="12"/>
                      </a:lnTo>
                      <a:lnTo>
                        <a:pt x="30" y="6"/>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19" name="Freeform 291">
                  <a:extLst>
                    <a:ext uri="{FF2B5EF4-FFF2-40B4-BE49-F238E27FC236}">
                      <a16:creationId xmlns:a16="http://schemas.microsoft.com/office/drawing/2014/main" id="{071BC37D-C06A-4896-B8B9-A6084BAF819D}"/>
                    </a:ext>
                  </a:extLst>
                </p:cNvPr>
                <p:cNvSpPr>
                  <a:spLocks/>
                </p:cNvSpPr>
                <p:nvPr/>
              </p:nvSpPr>
              <p:spPr bwMode="auto">
                <a:xfrm>
                  <a:off x="3633" y="330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20" name="Freeform 292">
                  <a:extLst>
                    <a:ext uri="{FF2B5EF4-FFF2-40B4-BE49-F238E27FC236}">
                      <a16:creationId xmlns:a16="http://schemas.microsoft.com/office/drawing/2014/main" id="{E338EF66-D87C-4350-9EE0-3FB0BB85A070}"/>
                    </a:ext>
                  </a:extLst>
                </p:cNvPr>
                <p:cNvSpPr>
                  <a:spLocks/>
                </p:cNvSpPr>
                <p:nvPr/>
              </p:nvSpPr>
              <p:spPr bwMode="auto">
                <a:xfrm>
                  <a:off x="3675" y="330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21" name="Freeform 293">
                  <a:extLst>
                    <a:ext uri="{FF2B5EF4-FFF2-40B4-BE49-F238E27FC236}">
                      <a16:creationId xmlns:a16="http://schemas.microsoft.com/office/drawing/2014/main" id="{40A1EFC3-F3ED-4F64-85B5-E58A40E66D87}"/>
                    </a:ext>
                  </a:extLst>
                </p:cNvPr>
                <p:cNvSpPr>
                  <a:spLocks/>
                </p:cNvSpPr>
                <p:nvPr/>
              </p:nvSpPr>
              <p:spPr bwMode="auto">
                <a:xfrm>
                  <a:off x="3717" y="330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22" name="Freeform 294">
                  <a:extLst>
                    <a:ext uri="{FF2B5EF4-FFF2-40B4-BE49-F238E27FC236}">
                      <a16:creationId xmlns:a16="http://schemas.microsoft.com/office/drawing/2014/main" id="{7D686116-2163-4487-8C80-9D4D7DE1ADD4}"/>
                    </a:ext>
                  </a:extLst>
                </p:cNvPr>
                <p:cNvSpPr>
                  <a:spLocks/>
                </p:cNvSpPr>
                <p:nvPr/>
              </p:nvSpPr>
              <p:spPr bwMode="auto">
                <a:xfrm>
                  <a:off x="3759" y="3306"/>
                  <a:ext cx="30" cy="12"/>
                </a:xfrm>
                <a:custGeom>
                  <a:avLst/>
                  <a:gdLst>
                    <a:gd name="T0" fmla="*/ 0 w 30"/>
                    <a:gd name="T1" fmla="*/ 0 h 12"/>
                    <a:gd name="T2" fmla="*/ 0 w 30"/>
                    <a:gd name="T3" fmla="*/ 6 h 12"/>
                    <a:gd name="T4" fmla="*/ 0 w 30"/>
                    <a:gd name="T5" fmla="*/ 6 h 12"/>
                    <a:gd name="T6" fmla="*/ 18 w 30"/>
                    <a:gd name="T7" fmla="*/ 12 h 12"/>
                    <a:gd name="T8" fmla="*/ 24 w 30"/>
                    <a:gd name="T9" fmla="*/ 6 h 12"/>
                    <a:gd name="T10" fmla="*/ 30 w 30"/>
                    <a:gd name="T11" fmla="*/ 6 h 12"/>
                    <a:gd name="T12" fmla="*/ 24 w 30"/>
                    <a:gd name="T13" fmla="*/ 0 h 12"/>
                    <a:gd name="T14" fmla="*/ 18 w 30"/>
                    <a:gd name="T15" fmla="*/ 6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18" y="12"/>
                      </a:lnTo>
                      <a:lnTo>
                        <a:pt x="24" y="6"/>
                      </a:lnTo>
                      <a:lnTo>
                        <a:pt x="30" y="6"/>
                      </a:lnTo>
                      <a:lnTo>
                        <a:pt x="24" y="0"/>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23" name="Freeform 295">
                  <a:extLst>
                    <a:ext uri="{FF2B5EF4-FFF2-40B4-BE49-F238E27FC236}">
                      <a16:creationId xmlns:a16="http://schemas.microsoft.com/office/drawing/2014/main" id="{AB305687-0AB5-4AA3-A93E-5F851E541AF6}"/>
                    </a:ext>
                  </a:extLst>
                </p:cNvPr>
                <p:cNvSpPr>
                  <a:spLocks/>
                </p:cNvSpPr>
                <p:nvPr/>
              </p:nvSpPr>
              <p:spPr bwMode="auto">
                <a:xfrm>
                  <a:off x="3801" y="330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24" name="Freeform 296">
                  <a:extLst>
                    <a:ext uri="{FF2B5EF4-FFF2-40B4-BE49-F238E27FC236}">
                      <a16:creationId xmlns:a16="http://schemas.microsoft.com/office/drawing/2014/main" id="{A3DE02DF-6616-4921-910E-986C3C4F6BCB}"/>
                    </a:ext>
                  </a:extLst>
                </p:cNvPr>
                <p:cNvSpPr>
                  <a:spLocks/>
                </p:cNvSpPr>
                <p:nvPr/>
              </p:nvSpPr>
              <p:spPr bwMode="auto">
                <a:xfrm>
                  <a:off x="3843" y="3306"/>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25" name="Freeform 297">
                  <a:extLst>
                    <a:ext uri="{FF2B5EF4-FFF2-40B4-BE49-F238E27FC236}">
                      <a16:creationId xmlns:a16="http://schemas.microsoft.com/office/drawing/2014/main" id="{5ABE1F14-0131-47C7-9947-75032E32F7C0}"/>
                    </a:ext>
                  </a:extLst>
                </p:cNvPr>
                <p:cNvSpPr>
                  <a:spLocks/>
                </p:cNvSpPr>
                <p:nvPr/>
              </p:nvSpPr>
              <p:spPr bwMode="auto">
                <a:xfrm>
                  <a:off x="3885" y="330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26" name="Freeform 298">
                  <a:extLst>
                    <a:ext uri="{FF2B5EF4-FFF2-40B4-BE49-F238E27FC236}">
                      <a16:creationId xmlns:a16="http://schemas.microsoft.com/office/drawing/2014/main" id="{53194ABD-2317-4235-8FA1-716E4BDB6E4B}"/>
                    </a:ext>
                  </a:extLst>
                </p:cNvPr>
                <p:cNvSpPr>
                  <a:spLocks/>
                </p:cNvSpPr>
                <p:nvPr/>
              </p:nvSpPr>
              <p:spPr bwMode="auto">
                <a:xfrm>
                  <a:off x="3927" y="3300"/>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27" name="Freeform 299">
                  <a:extLst>
                    <a:ext uri="{FF2B5EF4-FFF2-40B4-BE49-F238E27FC236}">
                      <a16:creationId xmlns:a16="http://schemas.microsoft.com/office/drawing/2014/main" id="{8A5AFCC8-0714-4856-A500-228961514CE3}"/>
                    </a:ext>
                  </a:extLst>
                </p:cNvPr>
                <p:cNvSpPr>
                  <a:spLocks/>
                </p:cNvSpPr>
                <p:nvPr/>
              </p:nvSpPr>
              <p:spPr bwMode="auto">
                <a:xfrm>
                  <a:off x="3969" y="3300"/>
                  <a:ext cx="31" cy="6"/>
                </a:xfrm>
                <a:custGeom>
                  <a:avLst/>
                  <a:gdLst>
                    <a:gd name="T0" fmla="*/ 0 w 31"/>
                    <a:gd name="T1" fmla="*/ 0 h 6"/>
                    <a:gd name="T2" fmla="*/ 0 w 31"/>
                    <a:gd name="T3" fmla="*/ 6 h 6"/>
                    <a:gd name="T4" fmla="*/ 0 w 31"/>
                    <a:gd name="T5" fmla="*/ 6 h 6"/>
                    <a:gd name="T6" fmla="*/ 25 w 31"/>
                    <a:gd name="T7" fmla="*/ 6 h 6"/>
                    <a:gd name="T8" fmla="*/ 31 w 31"/>
                    <a:gd name="T9" fmla="*/ 0 h 6"/>
                    <a:gd name="T10" fmla="*/ 25 w 31"/>
                    <a:gd name="T11" fmla="*/ 0 h 6"/>
                    <a:gd name="T12" fmla="*/ 0 w 3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0" y="0"/>
                      </a:moveTo>
                      <a:lnTo>
                        <a:pt x="0" y="6"/>
                      </a:lnTo>
                      <a:lnTo>
                        <a:pt x="0" y="6"/>
                      </a:lnTo>
                      <a:lnTo>
                        <a:pt x="25" y="6"/>
                      </a:lnTo>
                      <a:lnTo>
                        <a:pt x="31"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28" name="Freeform 300">
                  <a:extLst>
                    <a:ext uri="{FF2B5EF4-FFF2-40B4-BE49-F238E27FC236}">
                      <a16:creationId xmlns:a16="http://schemas.microsoft.com/office/drawing/2014/main" id="{A3649ADC-C373-4D7A-90C4-89EE36549B89}"/>
                    </a:ext>
                  </a:extLst>
                </p:cNvPr>
                <p:cNvSpPr>
                  <a:spLocks/>
                </p:cNvSpPr>
                <p:nvPr/>
              </p:nvSpPr>
              <p:spPr bwMode="auto">
                <a:xfrm>
                  <a:off x="4006" y="329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29" name="Freeform 301">
                  <a:extLst>
                    <a:ext uri="{FF2B5EF4-FFF2-40B4-BE49-F238E27FC236}">
                      <a16:creationId xmlns:a16="http://schemas.microsoft.com/office/drawing/2014/main" id="{6B92987E-ED7D-4FB7-A3B2-31858571ED9B}"/>
                    </a:ext>
                  </a:extLst>
                </p:cNvPr>
                <p:cNvSpPr>
                  <a:spLocks/>
                </p:cNvSpPr>
                <p:nvPr/>
              </p:nvSpPr>
              <p:spPr bwMode="auto">
                <a:xfrm>
                  <a:off x="4048" y="328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30" name="Freeform 302">
                  <a:extLst>
                    <a:ext uri="{FF2B5EF4-FFF2-40B4-BE49-F238E27FC236}">
                      <a16:creationId xmlns:a16="http://schemas.microsoft.com/office/drawing/2014/main" id="{0A9D111D-F917-4776-94EB-08F9631631E6}"/>
                    </a:ext>
                  </a:extLst>
                </p:cNvPr>
                <p:cNvSpPr>
                  <a:spLocks/>
                </p:cNvSpPr>
                <p:nvPr/>
              </p:nvSpPr>
              <p:spPr bwMode="auto">
                <a:xfrm>
                  <a:off x="4090" y="328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31" name="Freeform 303">
                  <a:extLst>
                    <a:ext uri="{FF2B5EF4-FFF2-40B4-BE49-F238E27FC236}">
                      <a16:creationId xmlns:a16="http://schemas.microsoft.com/office/drawing/2014/main" id="{71BF76A3-32F3-40A0-A85C-E67DC4CE0889}"/>
                    </a:ext>
                  </a:extLst>
                </p:cNvPr>
                <p:cNvSpPr>
                  <a:spLocks/>
                </p:cNvSpPr>
                <p:nvPr/>
              </p:nvSpPr>
              <p:spPr bwMode="auto">
                <a:xfrm>
                  <a:off x="4132" y="327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32" name="Freeform 304">
                  <a:extLst>
                    <a:ext uri="{FF2B5EF4-FFF2-40B4-BE49-F238E27FC236}">
                      <a16:creationId xmlns:a16="http://schemas.microsoft.com/office/drawing/2014/main" id="{5A7EF9D4-5623-4850-B60B-A04C7474CE34}"/>
                    </a:ext>
                  </a:extLst>
                </p:cNvPr>
                <p:cNvSpPr>
                  <a:spLocks/>
                </p:cNvSpPr>
                <p:nvPr/>
              </p:nvSpPr>
              <p:spPr bwMode="auto">
                <a:xfrm>
                  <a:off x="4174" y="3270"/>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33" name="Freeform 305">
                  <a:extLst>
                    <a:ext uri="{FF2B5EF4-FFF2-40B4-BE49-F238E27FC236}">
                      <a16:creationId xmlns:a16="http://schemas.microsoft.com/office/drawing/2014/main" id="{3896C41E-82EF-4961-8EE3-6BE9D049F3D9}"/>
                    </a:ext>
                  </a:extLst>
                </p:cNvPr>
                <p:cNvSpPr>
                  <a:spLocks/>
                </p:cNvSpPr>
                <p:nvPr/>
              </p:nvSpPr>
              <p:spPr bwMode="auto">
                <a:xfrm>
                  <a:off x="4216" y="326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34" name="Freeform 306">
                  <a:extLst>
                    <a:ext uri="{FF2B5EF4-FFF2-40B4-BE49-F238E27FC236}">
                      <a16:creationId xmlns:a16="http://schemas.microsoft.com/office/drawing/2014/main" id="{A151E38F-DBD5-4898-A9A3-86B01C524158}"/>
                    </a:ext>
                  </a:extLst>
                </p:cNvPr>
                <p:cNvSpPr>
                  <a:spLocks/>
                </p:cNvSpPr>
                <p:nvPr/>
              </p:nvSpPr>
              <p:spPr bwMode="auto">
                <a:xfrm>
                  <a:off x="4258" y="3252"/>
                  <a:ext cx="30" cy="12"/>
                </a:xfrm>
                <a:custGeom>
                  <a:avLst/>
                  <a:gdLst>
                    <a:gd name="T0" fmla="*/ 0 w 30"/>
                    <a:gd name="T1" fmla="*/ 6 h 12"/>
                    <a:gd name="T2" fmla="*/ 0 w 30"/>
                    <a:gd name="T3" fmla="*/ 12 h 12"/>
                    <a:gd name="T4" fmla="*/ 0 w 30"/>
                    <a:gd name="T5" fmla="*/ 12 h 12"/>
                    <a:gd name="T6" fmla="*/ 12 w 30"/>
                    <a:gd name="T7" fmla="*/ 12 h 12"/>
                    <a:gd name="T8" fmla="*/ 24 w 30"/>
                    <a:gd name="T9" fmla="*/ 6 h 12"/>
                    <a:gd name="T10" fmla="*/ 30 w 30"/>
                    <a:gd name="T11" fmla="*/ 6 h 12"/>
                    <a:gd name="T12" fmla="*/ 24 w 30"/>
                    <a:gd name="T13" fmla="*/ 0 h 12"/>
                    <a:gd name="T14" fmla="*/ 12 w 30"/>
                    <a:gd name="T15" fmla="*/ 6 h 12"/>
                    <a:gd name="T16" fmla="*/ 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6"/>
                      </a:moveTo>
                      <a:lnTo>
                        <a:pt x="0" y="12"/>
                      </a:lnTo>
                      <a:lnTo>
                        <a:pt x="0" y="12"/>
                      </a:lnTo>
                      <a:lnTo>
                        <a:pt x="12" y="12"/>
                      </a:lnTo>
                      <a:lnTo>
                        <a:pt x="24" y="6"/>
                      </a:lnTo>
                      <a:lnTo>
                        <a:pt x="30" y="6"/>
                      </a:lnTo>
                      <a:lnTo>
                        <a:pt x="24" y="0"/>
                      </a:lnTo>
                      <a:lnTo>
                        <a:pt x="12"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35" name="Freeform 307">
                  <a:extLst>
                    <a:ext uri="{FF2B5EF4-FFF2-40B4-BE49-F238E27FC236}">
                      <a16:creationId xmlns:a16="http://schemas.microsoft.com/office/drawing/2014/main" id="{359A0166-BC4D-4378-9F8A-B44B746D7BD0}"/>
                    </a:ext>
                  </a:extLst>
                </p:cNvPr>
                <p:cNvSpPr>
                  <a:spLocks/>
                </p:cNvSpPr>
                <p:nvPr/>
              </p:nvSpPr>
              <p:spPr bwMode="auto">
                <a:xfrm>
                  <a:off x="4300" y="3240"/>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36" name="Freeform 308">
                  <a:extLst>
                    <a:ext uri="{FF2B5EF4-FFF2-40B4-BE49-F238E27FC236}">
                      <a16:creationId xmlns:a16="http://schemas.microsoft.com/office/drawing/2014/main" id="{C342960F-0923-4223-93C5-5D138214EBC4}"/>
                    </a:ext>
                  </a:extLst>
                </p:cNvPr>
                <p:cNvSpPr>
                  <a:spLocks/>
                </p:cNvSpPr>
                <p:nvPr/>
              </p:nvSpPr>
              <p:spPr bwMode="auto">
                <a:xfrm>
                  <a:off x="4336" y="3228"/>
                  <a:ext cx="30" cy="12"/>
                </a:xfrm>
                <a:custGeom>
                  <a:avLst/>
                  <a:gdLst>
                    <a:gd name="T0" fmla="*/ 6 w 30"/>
                    <a:gd name="T1" fmla="*/ 6 h 12"/>
                    <a:gd name="T2" fmla="*/ 0 w 30"/>
                    <a:gd name="T3" fmla="*/ 12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37" name="Freeform 309">
                  <a:extLst>
                    <a:ext uri="{FF2B5EF4-FFF2-40B4-BE49-F238E27FC236}">
                      <a16:creationId xmlns:a16="http://schemas.microsoft.com/office/drawing/2014/main" id="{3448CD3C-5F50-4111-835A-51912FD85610}"/>
                    </a:ext>
                  </a:extLst>
                </p:cNvPr>
                <p:cNvSpPr>
                  <a:spLocks/>
                </p:cNvSpPr>
                <p:nvPr/>
              </p:nvSpPr>
              <p:spPr bwMode="auto">
                <a:xfrm>
                  <a:off x="4378" y="3216"/>
                  <a:ext cx="30" cy="12"/>
                </a:xfrm>
                <a:custGeom>
                  <a:avLst/>
                  <a:gdLst>
                    <a:gd name="T0" fmla="*/ 6 w 30"/>
                    <a:gd name="T1" fmla="*/ 6 h 12"/>
                    <a:gd name="T2" fmla="*/ 0 w 30"/>
                    <a:gd name="T3" fmla="*/ 12 h 12"/>
                    <a:gd name="T4" fmla="*/ 6 w 30"/>
                    <a:gd name="T5" fmla="*/ 12 h 12"/>
                    <a:gd name="T6" fmla="*/ 24 w 30"/>
                    <a:gd name="T7" fmla="*/ 6 h 12"/>
                    <a:gd name="T8" fmla="*/ 24 w 30"/>
                    <a:gd name="T9" fmla="*/ 6 h 12"/>
                    <a:gd name="T10" fmla="*/ 30 w 30"/>
                    <a:gd name="T11" fmla="*/ 6 h 12"/>
                    <a:gd name="T12" fmla="*/ 24 w 30"/>
                    <a:gd name="T13" fmla="*/ 0 h 12"/>
                    <a:gd name="T14" fmla="*/ 24 w 30"/>
                    <a:gd name="T15" fmla="*/ 0 h 12"/>
                    <a:gd name="T16" fmla="*/ 6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6"/>
                      </a:moveTo>
                      <a:lnTo>
                        <a:pt x="0" y="12"/>
                      </a:lnTo>
                      <a:lnTo>
                        <a:pt x="6" y="12"/>
                      </a:lnTo>
                      <a:lnTo>
                        <a:pt x="24" y="6"/>
                      </a:lnTo>
                      <a:lnTo>
                        <a:pt x="24" y="6"/>
                      </a:lnTo>
                      <a:lnTo>
                        <a:pt x="30" y="6"/>
                      </a:lnTo>
                      <a:lnTo>
                        <a:pt x="24"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38" name="Freeform 310">
                  <a:extLst>
                    <a:ext uri="{FF2B5EF4-FFF2-40B4-BE49-F238E27FC236}">
                      <a16:creationId xmlns:a16="http://schemas.microsoft.com/office/drawing/2014/main" id="{DCFA6DBC-CCC0-4A88-83C3-2C0B03A152B8}"/>
                    </a:ext>
                  </a:extLst>
                </p:cNvPr>
                <p:cNvSpPr>
                  <a:spLocks/>
                </p:cNvSpPr>
                <p:nvPr/>
              </p:nvSpPr>
              <p:spPr bwMode="auto">
                <a:xfrm>
                  <a:off x="4420" y="3204"/>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39" name="Freeform 311">
                  <a:extLst>
                    <a:ext uri="{FF2B5EF4-FFF2-40B4-BE49-F238E27FC236}">
                      <a16:creationId xmlns:a16="http://schemas.microsoft.com/office/drawing/2014/main" id="{0E6C8072-8880-4A45-A2BF-81B0B880BC58}"/>
                    </a:ext>
                  </a:extLst>
                </p:cNvPr>
                <p:cNvSpPr>
                  <a:spLocks/>
                </p:cNvSpPr>
                <p:nvPr/>
              </p:nvSpPr>
              <p:spPr bwMode="auto">
                <a:xfrm>
                  <a:off x="4456" y="3186"/>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40" name="Freeform 312">
                  <a:extLst>
                    <a:ext uri="{FF2B5EF4-FFF2-40B4-BE49-F238E27FC236}">
                      <a16:creationId xmlns:a16="http://schemas.microsoft.com/office/drawing/2014/main" id="{54FDA8E6-BA0C-4325-AFEC-0EE30E528626}"/>
                    </a:ext>
                  </a:extLst>
                </p:cNvPr>
                <p:cNvSpPr>
                  <a:spLocks/>
                </p:cNvSpPr>
                <p:nvPr/>
              </p:nvSpPr>
              <p:spPr bwMode="auto">
                <a:xfrm>
                  <a:off x="4498" y="3168"/>
                  <a:ext cx="24" cy="18"/>
                </a:xfrm>
                <a:custGeom>
                  <a:avLst/>
                  <a:gdLst>
                    <a:gd name="T0" fmla="*/ 0 w 24"/>
                    <a:gd name="T1" fmla="*/ 12 h 18"/>
                    <a:gd name="T2" fmla="*/ 0 w 24"/>
                    <a:gd name="T3" fmla="*/ 12 h 18"/>
                    <a:gd name="T4" fmla="*/ 0 w 24"/>
                    <a:gd name="T5" fmla="*/ 18 h 18"/>
                    <a:gd name="T6" fmla="*/ 12 w 24"/>
                    <a:gd name="T7" fmla="*/ 12 h 18"/>
                    <a:gd name="T8" fmla="*/ 24 w 24"/>
                    <a:gd name="T9" fmla="*/ 6 h 18"/>
                    <a:gd name="T10" fmla="*/ 24 w 24"/>
                    <a:gd name="T11" fmla="*/ 0 h 18"/>
                    <a:gd name="T12" fmla="*/ 24 w 24"/>
                    <a:gd name="T13" fmla="*/ 0 h 18"/>
                    <a:gd name="T14" fmla="*/ 12 w 24"/>
                    <a:gd name="T15" fmla="*/ 6 h 18"/>
                    <a:gd name="T16" fmla="*/ 0 w 24"/>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12"/>
                      </a:moveTo>
                      <a:lnTo>
                        <a:pt x="0" y="12"/>
                      </a:lnTo>
                      <a:lnTo>
                        <a:pt x="0" y="18"/>
                      </a:lnTo>
                      <a:lnTo>
                        <a:pt x="12" y="12"/>
                      </a:lnTo>
                      <a:lnTo>
                        <a:pt x="24" y="6"/>
                      </a:lnTo>
                      <a:lnTo>
                        <a:pt x="24" y="0"/>
                      </a:lnTo>
                      <a:lnTo>
                        <a:pt x="24"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41" name="Freeform 313">
                  <a:extLst>
                    <a:ext uri="{FF2B5EF4-FFF2-40B4-BE49-F238E27FC236}">
                      <a16:creationId xmlns:a16="http://schemas.microsoft.com/office/drawing/2014/main" id="{DC9584F4-9676-4EB4-BF18-10F09671AB77}"/>
                    </a:ext>
                  </a:extLst>
                </p:cNvPr>
                <p:cNvSpPr>
                  <a:spLocks/>
                </p:cNvSpPr>
                <p:nvPr/>
              </p:nvSpPr>
              <p:spPr bwMode="auto">
                <a:xfrm>
                  <a:off x="4534" y="3144"/>
                  <a:ext cx="24" cy="18"/>
                </a:xfrm>
                <a:custGeom>
                  <a:avLst/>
                  <a:gdLst>
                    <a:gd name="T0" fmla="*/ 0 w 24"/>
                    <a:gd name="T1" fmla="*/ 12 h 18"/>
                    <a:gd name="T2" fmla="*/ 0 w 24"/>
                    <a:gd name="T3" fmla="*/ 18 h 18"/>
                    <a:gd name="T4" fmla="*/ 0 w 24"/>
                    <a:gd name="T5" fmla="*/ 18 h 18"/>
                    <a:gd name="T6" fmla="*/ 18 w 24"/>
                    <a:gd name="T7" fmla="*/ 6 h 18"/>
                    <a:gd name="T8" fmla="*/ 24 w 24"/>
                    <a:gd name="T9" fmla="*/ 6 h 18"/>
                    <a:gd name="T10" fmla="*/ 24 w 24"/>
                    <a:gd name="T11" fmla="*/ 6 h 18"/>
                    <a:gd name="T12" fmla="*/ 24 w 24"/>
                    <a:gd name="T13" fmla="*/ 0 h 18"/>
                    <a:gd name="T14" fmla="*/ 18 w 24"/>
                    <a:gd name="T15" fmla="*/ 0 h 18"/>
                    <a:gd name="T16" fmla="*/ 0 w 24"/>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12"/>
                      </a:moveTo>
                      <a:lnTo>
                        <a:pt x="0" y="18"/>
                      </a:lnTo>
                      <a:lnTo>
                        <a:pt x="0" y="18"/>
                      </a:lnTo>
                      <a:lnTo>
                        <a:pt x="18" y="6"/>
                      </a:lnTo>
                      <a:lnTo>
                        <a:pt x="24" y="6"/>
                      </a:lnTo>
                      <a:lnTo>
                        <a:pt x="24" y="6"/>
                      </a:lnTo>
                      <a:lnTo>
                        <a:pt x="24" y="0"/>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42" name="Freeform 314">
                  <a:extLst>
                    <a:ext uri="{FF2B5EF4-FFF2-40B4-BE49-F238E27FC236}">
                      <a16:creationId xmlns:a16="http://schemas.microsoft.com/office/drawing/2014/main" id="{4B9A2436-FFA4-4FA4-BF00-5101882C9F30}"/>
                    </a:ext>
                  </a:extLst>
                </p:cNvPr>
                <p:cNvSpPr>
                  <a:spLocks/>
                </p:cNvSpPr>
                <p:nvPr/>
              </p:nvSpPr>
              <p:spPr bwMode="auto">
                <a:xfrm>
                  <a:off x="4570" y="3120"/>
                  <a:ext cx="24" cy="18"/>
                </a:xfrm>
                <a:custGeom>
                  <a:avLst/>
                  <a:gdLst>
                    <a:gd name="T0" fmla="*/ 0 w 24"/>
                    <a:gd name="T1" fmla="*/ 12 h 18"/>
                    <a:gd name="T2" fmla="*/ 0 w 24"/>
                    <a:gd name="T3" fmla="*/ 18 h 18"/>
                    <a:gd name="T4" fmla="*/ 0 w 24"/>
                    <a:gd name="T5" fmla="*/ 18 h 18"/>
                    <a:gd name="T6" fmla="*/ 18 w 24"/>
                    <a:gd name="T7" fmla="*/ 6 h 18"/>
                    <a:gd name="T8" fmla="*/ 24 w 24"/>
                    <a:gd name="T9" fmla="*/ 0 h 18"/>
                    <a:gd name="T10" fmla="*/ 18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8"/>
                      </a:lnTo>
                      <a:lnTo>
                        <a:pt x="0" y="18"/>
                      </a:lnTo>
                      <a:lnTo>
                        <a:pt x="18" y="6"/>
                      </a:lnTo>
                      <a:lnTo>
                        <a:pt x="24" y="0"/>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43" name="Freeform 315">
                  <a:extLst>
                    <a:ext uri="{FF2B5EF4-FFF2-40B4-BE49-F238E27FC236}">
                      <a16:creationId xmlns:a16="http://schemas.microsoft.com/office/drawing/2014/main" id="{4E365D5D-1416-4220-B3DE-E24840F72FC5}"/>
                    </a:ext>
                  </a:extLst>
                </p:cNvPr>
                <p:cNvSpPr>
                  <a:spLocks/>
                </p:cNvSpPr>
                <p:nvPr/>
              </p:nvSpPr>
              <p:spPr bwMode="auto">
                <a:xfrm>
                  <a:off x="4600" y="3090"/>
                  <a:ext cx="24" cy="24"/>
                </a:xfrm>
                <a:custGeom>
                  <a:avLst/>
                  <a:gdLst>
                    <a:gd name="T0" fmla="*/ 0 w 24"/>
                    <a:gd name="T1" fmla="*/ 18 h 24"/>
                    <a:gd name="T2" fmla="*/ 0 w 24"/>
                    <a:gd name="T3" fmla="*/ 18 h 24"/>
                    <a:gd name="T4" fmla="*/ 0 w 24"/>
                    <a:gd name="T5" fmla="*/ 24 h 24"/>
                    <a:gd name="T6" fmla="*/ 18 w 24"/>
                    <a:gd name="T7" fmla="*/ 6 h 24"/>
                    <a:gd name="T8" fmla="*/ 24 w 24"/>
                    <a:gd name="T9" fmla="*/ 6 h 24"/>
                    <a:gd name="T10" fmla="*/ 18 w 24"/>
                    <a:gd name="T11" fmla="*/ 0 h 24"/>
                    <a:gd name="T12" fmla="*/ 0 w 24"/>
                    <a:gd name="T13" fmla="*/ 18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18"/>
                      </a:moveTo>
                      <a:lnTo>
                        <a:pt x="0" y="18"/>
                      </a:lnTo>
                      <a:lnTo>
                        <a:pt x="0" y="24"/>
                      </a:lnTo>
                      <a:lnTo>
                        <a:pt x="18" y="6"/>
                      </a:lnTo>
                      <a:lnTo>
                        <a:pt x="24" y="6"/>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44" name="Freeform 316">
                  <a:extLst>
                    <a:ext uri="{FF2B5EF4-FFF2-40B4-BE49-F238E27FC236}">
                      <a16:creationId xmlns:a16="http://schemas.microsoft.com/office/drawing/2014/main" id="{00A8858A-D354-4546-86EA-4B5181790085}"/>
                    </a:ext>
                  </a:extLst>
                </p:cNvPr>
                <p:cNvSpPr>
                  <a:spLocks/>
                </p:cNvSpPr>
                <p:nvPr/>
              </p:nvSpPr>
              <p:spPr bwMode="auto">
                <a:xfrm>
                  <a:off x="4630" y="3054"/>
                  <a:ext cx="18" cy="30"/>
                </a:xfrm>
                <a:custGeom>
                  <a:avLst/>
                  <a:gdLst>
                    <a:gd name="T0" fmla="*/ 0 w 18"/>
                    <a:gd name="T1" fmla="*/ 24 h 30"/>
                    <a:gd name="T2" fmla="*/ 0 w 18"/>
                    <a:gd name="T3" fmla="*/ 30 h 30"/>
                    <a:gd name="T4" fmla="*/ 6 w 18"/>
                    <a:gd name="T5" fmla="*/ 24 h 30"/>
                    <a:gd name="T6" fmla="*/ 18 w 18"/>
                    <a:gd name="T7" fmla="*/ 12 h 30"/>
                    <a:gd name="T8" fmla="*/ 18 w 18"/>
                    <a:gd name="T9" fmla="*/ 6 h 30"/>
                    <a:gd name="T10" fmla="*/ 12 w 18"/>
                    <a:gd name="T11" fmla="*/ 0 h 30"/>
                    <a:gd name="T12" fmla="*/ 12 w 18"/>
                    <a:gd name="T13" fmla="*/ 6 h 30"/>
                    <a:gd name="T14" fmla="*/ 12 w 18"/>
                    <a:gd name="T15" fmla="*/ 12 h 30"/>
                    <a:gd name="T16" fmla="*/ 0 w 18"/>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0" y="24"/>
                      </a:moveTo>
                      <a:lnTo>
                        <a:pt x="0" y="30"/>
                      </a:lnTo>
                      <a:lnTo>
                        <a:pt x="6" y="24"/>
                      </a:lnTo>
                      <a:lnTo>
                        <a:pt x="18" y="12"/>
                      </a:lnTo>
                      <a:lnTo>
                        <a:pt x="18" y="6"/>
                      </a:lnTo>
                      <a:lnTo>
                        <a:pt x="12" y="0"/>
                      </a:lnTo>
                      <a:lnTo>
                        <a:pt x="12" y="6"/>
                      </a:lnTo>
                      <a:lnTo>
                        <a:pt x="12"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45" name="Freeform 317">
                  <a:extLst>
                    <a:ext uri="{FF2B5EF4-FFF2-40B4-BE49-F238E27FC236}">
                      <a16:creationId xmlns:a16="http://schemas.microsoft.com/office/drawing/2014/main" id="{9CC7D5AE-9689-461F-A0B6-38A60F623148}"/>
                    </a:ext>
                  </a:extLst>
                </p:cNvPr>
                <p:cNvSpPr>
                  <a:spLocks/>
                </p:cNvSpPr>
                <p:nvPr/>
              </p:nvSpPr>
              <p:spPr bwMode="auto">
                <a:xfrm>
                  <a:off x="4648" y="3018"/>
                  <a:ext cx="12" cy="30"/>
                </a:xfrm>
                <a:custGeom>
                  <a:avLst/>
                  <a:gdLst>
                    <a:gd name="T0" fmla="*/ 0 w 12"/>
                    <a:gd name="T1" fmla="*/ 24 h 30"/>
                    <a:gd name="T2" fmla="*/ 6 w 12"/>
                    <a:gd name="T3" fmla="*/ 30 h 30"/>
                    <a:gd name="T4" fmla="*/ 6 w 12"/>
                    <a:gd name="T5" fmla="*/ 24 h 30"/>
                    <a:gd name="T6" fmla="*/ 12 w 12"/>
                    <a:gd name="T7" fmla="*/ 12 h 30"/>
                    <a:gd name="T8" fmla="*/ 12 w 12"/>
                    <a:gd name="T9" fmla="*/ 0 h 30"/>
                    <a:gd name="T10" fmla="*/ 12 w 12"/>
                    <a:gd name="T11" fmla="*/ 0 h 30"/>
                    <a:gd name="T12" fmla="*/ 6 w 12"/>
                    <a:gd name="T13" fmla="*/ 0 h 30"/>
                    <a:gd name="T14" fmla="*/ 6 w 12"/>
                    <a:gd name="T15" fmla="*/ 12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6" y="30"/>
                      </a:lnTo>
                      <a:lnTo>
                        <a:pt x="6" y="24"/>
                      </a:lnTo>
                      <a:lnTo>
                        <a:pt x="12" y="12"/>
                      </a:lnTo>
                      <a:lnTo>
                        <a:pt x="12" y="0"/>
                      </a:lnTo>
                      <a:lnTo>
                        <a:pt x="12" y="0"/>
                      </a:lnTo>
                      <a:lnTo>
                        <a:pt x="6"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46" name="Freeform 318">
                  <a:extLst>
                    <a:ext uri="{FF2B5EF4-FFF2-40B4-BE49-F238E27FC236}">
                      <a16:creationId xmlns:a16="http://schemas.microsoft.com/office/drawing/2014/main" id="{F8B1494F-BE99-4F4A-8C4B-B3D54A32DDDC}"/>
                    </a:ext>
                  </a:extLst>
                </p:cNvPr>
                <p:cNvSpPr>
                  <a:spLocks/>
                </p:cNvSpPr>
                <p:nvPr/>
              </p:nvSpPr>
              <p:spPr bwMode="auto">
                <a:xfrm>
                  <a:off x="4654" y="2976"/>
                  <a:ext cx="12" cy="30"/>
                </a:xfrm>
                <a:custGeom>
                  <a:avLst/>
                  <a:gdLst>
                    <a:gd name="T0" fmla="*/ 0 w 12"/>
                    <a:gd name="T1" fmla="*/ 24 h 30"/>
                    <a:gd name="T2" fmla="*/ 6 w 12"/>
                    <a:gd name="T3" fmla="*/ 30 h 30"/>
                    <a:gd name="T4" fmla="*/ 6 w 12"/>
                    <a:gd name="T5" fmla="*/ 24 h 30"/>
                    <a:gd name="T6" fmla="*/ 12 w 12"/>
                    <a:gd name="T7" fmla="*/ 24 h 30"/>
                    <a:gd name="T8" fmla="*/ 6 w 12"/>
                    <a:gd name="T9" fmla="*/ 0 h 30"/>
                    <a:gd name="T10" fmla="*/ 0 w 12"/>
                    <a:gd name="T11" fmla="*/ 0 h 30"/>
                    <a:gd name="T12" fmla="*/ 0 w 12"/>
                    <a:gd name="T13" fmla="*/ 0 h 30"/>
                    <a:gd name="T14" fmla="*/ 6 w 12"/>
                    <a:gd name="T15" fmla="*/ 24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6" y="30"/>
                      </a:lnTo>
                      <a:lnTo>
                        <a:pt x="6" y="24"/>
                      </a:lnTo>
                      <a:lnTo>
                        <a:pt x="12" y="24"/>
                      </a:lnTo>
                      <a:lnTo>
                        <a:pt x="6" y="0"/>
                      </a:lnTo>
                      <a:lnTo>
                        <a:pt x="0" y="0"/>
                      </a:lnTo>
                      <a:lnTo>
                        <a:pt x="0" y="0"/>
                      </a:lnTo>
                      <a:lnTo>
                        <a:pt x="6" y="24"/>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47" name="Freeform 319">
                  <a:extLst>
                    <a:ext uri="{FF2B5EF4-FFF2-40B4-BE49-F238E27FC236}">
                      <a16:creationId xmlns:a16="http://schemas.microsoft.com/office/drawing/2014/main" id="{4D23F4CD-B37B-405C-A383-F0885118F6DA}"/>
                    </a:ext>
                  </a:extLst>
                </p:cNvPr>
                <p:cNvSpPr>
                  <a:spLocks/>
                </p:cNvSpPr>
                <p:nvPr/>
              </p:nvSpPr>
              <p:spPr bwMode="auto">
                <a:xfrm>
                  <a:off x="4642" y="2934"/>
                  <a:ext cx="12" cy="30"/>
                </a:xfrm>
                <a:custGeom>
                  <a:avLst/>
                  <a:gdLst>
                    <a:gd name="T0" fmla="*/ 6 w 12"/>
                    <a:gd name="T1" fmla="*/ 24 h 30"/>
                    <a:gd name="T2" fmla="*/ 12 w 12"/>
                    <a:gd name="T3" fmla="*/ 30 h 30"/>
                    <a:gd name="T4" fmla="*/ 12 w 12"/>
                    <a:gd name="T5" fmla="*/ 24 h 30"/>
                    <a:gd name="T6" fmla="*/ 6 w 12"/>
                    <a:gd name="T7" fmla="*/ 6 h 30"/>
                    <a:gd name="T8" fmla="*/ 0 w 12"/>
                    <a:gd name="T9" fmla="*/ 0 h 30"/>
                    <a:gd name="T10" fmla="*/ 0 w 12"/>
                    <a:gd name="T11" fmla="*/ 6 h 30"/>
                    <a:gd name="T12" fmla="*/ 6 w 12"/>
                    <a:gd name="T13" fmla="*/ 24 h 30"/>
                  </a:gdLst>
                  <a:ahLst/>
                  <a:cxnLst>
                    <a:cxn ang="0">
                      <a:pos x="T0" y="T1"/>
                    </a:cxn>
                    <a:cxn ang="0">
                      <a:pos x="T2" y="T3"/>
                    </a:cxn>
                    <a:cxn ang="0">
                      <a:pos x="T4" y="T5"/>
                    </a:cxn>
                    <a:cxn ang="0">
                      <a:pos x="T6" y="T7"/>
                    </a:cxn>
                    <a:cxn ang="0">
                      <a:pos x="T8" y="T9"/>
                    </a:cxn>
                    <a:cxn ang="0">
                      <a:pos x="T10" y="T11"/>
                    </a:cxn>
                    <a:cxn ang="0">
                      <a:pos x="T12" y="T13"/>
                    </a:cxn>
                  </a:cxnLst>
                  <a:rect l="0" t="0" r="r" b="b"/>
                  <a:pathLst>
                    <a:path w="12" h="30">
                      <a:moveTo>
                        <a:pt x="6" y="24"/>
                      </a:moveTo>
                      <a:lnTo>
                        <a:pt x="12" y="30"/>
                      </a:lnTo>
                      <a:lnTo>
                        <a:pt x="12" y="24"/>
                      </a:lnTo>
                      <a:lnTo>
                        <a:pt x="6" y="6"/>
                      </a:lnTo>
                      <a:lnTo>
                        <a:pt x="0" y="0"/>
                      </a:lnTo>
                      <a:lnTo>
                        <a:pt x="0"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48" name="Freeform 320">
                  <a:extLst>
                    <a:ext uri="{FF2B5EF4-FFF2-40B4-BE49-F238E27FC236}">
                      <a16:creationId xmlns:a16="http://schemas.microsoft.com/office/drawing/2014/main" id="{FF277CE0-62B1-472A-8364-3A6E66E984E2}"/>
                    </a:ext>
                  </a:extLst>
                </p:cNvPr>
                <p:cNvSpPr>
                  <a:spLocks/>
                </p:cNvSpPr>
                <p:nvPr/>
              </p:nvSpPr>
              <p:spPr bwMode="auto">
                <a:xfrm>
                  <a:off x="4612" y="2904"/>
                  <a:ext cx="24" cy="24"/>
                </a:xfrm>
                <a:custGeom>
                  <a:avLst/>
                  <a:gdLst>
                    <a:gd name="T0" fmla="*/ 18 w 24"/>
                    <a:gd name="T1" fmla="*/ 18 h 24"/>
                    <a:gd name="T2" fmla="*/ 18 w 24"/>
                    <a:gd name="T3" fmla="*/ 24 h 24"/>
                    <a:gd name="T4" fmla="*/ 24 w 24"/>
                    <a:gd name="T5" fmla="*/ 18 h 24"/>
                    <a:gd name="T6" fmla="*/ 12 w 24"/>
                    <a:gd name="T7" fmla="*/ 6 h 24"/>
                    <a:gd name="T8" fmla="*/ 6 w 24"/>
                    <a:gd name="T9" fmla="*/ 0 h 24"/>
                    <a:gd name="T10" fmla="*/ 6 w 24"/>
                    <a:gd name="T11" fmla="*/ 0 h 24"/>
                    <a:gd name="T12" fmla="*/ 0 w 24"/>
                    <a:gd name="T13" fmla="*/ 0 h 24"/>
                    <a:gd name="T14" fmla="*/ 6 w 24"/>
                    <a:gd name="T15" fmla="*/ 6 h 24"/>
                    <a:gd name="T16" fmla="*/ 6 w 24"/>
                    <a:gd name="T17" fmla="*/ 6 h 24"/>
                    <a:gd name="T18" fmla="*/ 6 w 24"/>
                    <a:gd name="T19" fmla="*/ 6 h 24"/>
                    <a:gd name="T20" fmla="*/ 6 w 24"/>
                    <a:gd name="T21" fmla="*/ 6 h 24"/>
                    <a:gd name="T22" fmla="*/ 18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18"/>
                      </a:moveTo>
                      <a:lnTo>
                        <a:pt x="18" y="24"/>
                      </a:lnTo>
                      <a:lnTo>
                        <a:pt x="24" y="18"/>
                      </a:lnTo>
                      <a:lnTo>
                        <a:pt x="12" y="6"/>
                      </a:lnTo>
                      <a:lnTo>
                        <a:pt x="6" y="0"/>
                      </a:lnTo>
                      <a:lnTo>
                        <a:pt x="6" y="0"/>
                      </a:lnTo>
                      <a:lnTo>
                        <a:pt x="0" y="0"/>
                      </a:lnTo>
                      <a:lnTo>
                        <a:pt x="6" y="6"/>
                      </a:lnTo>
                      <a:lnTo>
                        <a:pt x="6" y="6"/>
                      </a:lnTo>
                      <a:lnTo>
                        <a:pt x="6" y="6"/>
                      </a:lnTo>
                      <a:lnTo>
                        <a:pt x="6"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49" name="Freeform 321">
                  <a:extLst>
                    <a:ext uri="{FF2B5EF4-FFF2-40B4-BE49-F238E27FC236}">
                      <a16:creationId xmlns:a16="http://schemas.microsoft.com/office/drawing/2014/main" id="{325C9684-8D3F-4221-9274-1305D8A40D2E}"/>
                    </a:ext>
                  </a:extLst>
                </p:cNvPr>
                <p:cNvSpPr>
                  <a:spLocks/>
                </p:cNvSpPr>
                <p:nvPr/>
              </p:nvSpPr>
              <p:spPr bwMode="auto">
                <a:xfrm>
                  <a:off x="4582" y="2874"/>
                  <a:ext cx="24" cy="24"/>
                </a:xfrm>
                <a:custGeom>
                  <a:avLst/>
                  <a:gdLst>
                    <a:gd name="T0" fmla="*/ 24 w 24"/>
                    <a:gd name="T1" fmla="*/ 24 h 24"/>
                    <a:gd name="T2" fmla="*/ 24 w 24"/>
                    <a:gd name="T3" fmla="*/ 18 h 24"/>
                    <a:gd name="T4" fmla="*/ 24 w 24"/>
                    <a:gd name="T5" fmla="*/ 18 h 24"/>
                    <a:gd name="T6" fmla="*/ 6 w 24"/>
                    <a:gd name="T7" fmla="*/ 6 h 24"/>
                    <a:gd name="T8" fmla="*/ 6 w 24"/>
                    <a:gd name="T9" fmla="*/ 0 h 24"/>
                    <a:gd name="T10" fmla="*/ 0 w 24"/>
                    <a:gd name="T11" fmla="*/ 6 h 24"/>
                    <a:gd name="T12" fmla="*/ 6 w 24"/>
                    <a:gd name="T13" fmla="*/ 6 h 24"/>
                    <a:gd name="T14" fmla="*/ 6 w 24"/>
                    <a:gd name="T15" fmla="*/ 12 h 24"/>
                    <a:gd name="T16" fmla="*/ 24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4" y="24"/>
                      </a:moveTo>
                      <a:lnTo>
                        <a:pt x="24" y="18"/>
                      </a:lnTo>
                      <a:lnTo>
                        <a:pt x="24" y="18"/>
                      </a:lnTo>
                      <a:lnTo>
                        <a:pt x="6" y="6"/>
                      </a:lnTo>
                      <a:lnTo>
                        <a:pt x="6" y="0"/>
                      </a:lnTo>
                      <a:lnTo>
                        <a:pt x="0" y="6"/>
                      </a:lnTo>
                      <a:lnTo>
                        <a:pt x="6"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50" name="Freeform 322">
                  <a:extLst>
                    <a:ext uri="{FF2B5EF4-FFF2-40B4-BE49-F238E27FC236}">
                      <a16:creationId xmlns:a16="http://schemas.microsoft.com/office/drawing/2014/main" id="{31989C36-370E-4F15-96E3-7918C2D73DD6}"/>
                    </a:ext>
                  </a:extLst>
                </p:cNvPr>
                <p:cNvSpPr>
                  <a:spLocks/>
                </p:cNvSpPr>
                <p:nvPr/>
              </p:nvSpPr>
              <p:spPr bwMode="auto">
                <a:xfrm>
                  <a:off x="4546" y="2850"/>
                  <a:ext cx="30" cy="18"/>
                </a:xfrm>
                <a:custGeom>
                  <a:avLst/>
                  <a:gdLst>
                    <a:gd name="T0" fmla="*/ 24 w 30"/>
                    <a:gd name="T1" fmla="*/ 18 h 18"/>
                    <a:gd name="T2" fmla="*/ 30 w 30"/>
                    <a:gd name="T3" fmla="*/ 18 h 18"/>
                    <a:gd name="T4" fmla="*/ 24 w 30"/>
                    <a:gd name="T5" fmla="*/ 12 h 18"/>
                    <a:gd name="T6" fmla="*/ 6 w 30"/>
                    <a:gd name="T7" fmla="*/ 0 h 18"/>
                    <a:gd name="T8" fmla="*/ 6 w 30"/>
                    <a:gd name="T9" fmla="*/ 0 h 18"/>
                    <a:gd name="T10" fmla="*/ 0 w 30"/>
                    <a:gd name="T11" fmla="*/ 6 h 18"/>
                    <a:gd name="T12" fmla="*/ 6 w 30"/>
                    <a:gd name="T13" fmla="*/ 6 h 18"/>
                    <a:gd name="T14" fmla="*/ 6 w 30"/>
                    <a:gd name="T15" fmla="*/ 6 h 18"/>
                    <a:gd name="T16" fmla="*/ 24 w 30"/>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18"/>
                      </a:moveTo>
                      <a:lnTo>
                        <a:pt x="30" y="18"/>
                      </a:lnTo>
                      <a:lnTo>
                        <a:pt x="24" y="12"/>
                      </a:lnTo>
                      <a:lnTo>
                        <a:pt x="6" y="0"/>
                      </a:lnTo>
                      <a:lnTo>
                        <a:pt x="6" y="0"/>
                      </a:lnTo>
                      <a:lnTo>
                        <a:pt x="0" y="6"/>
                      </a:lnTo>
                      <a:lnTo>
                        <a:pt x="6"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51" name="Freeform 323">
                  <a:extLst>
                    <a:ext uri="{FF2B5EF4-FFF2-40B4-BE49-F238E27FC236}">
                      <a16:creationId xmlns:a16="http://schemas.microsoft.com/office/drawing/2014/main" id="{F0AF67D2-139A-4243-A9EC-A19B1E233CA9}"/>
                    </a:ext>
                  </a:extLst>
                </p:cNvPr>
                <p:cNvSpPr>
                  <a:spLocks/>
                </p:cNvSpPr>
                <p:nvPr/>
              </p:nvSpPr>
              <p:spPr bwMode="auto">
                <a:xfrm>
                  <a:off x="4510" y="2832"/>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52" name="Freeform 324">
                  <a:extLst>
                    <a:ext uri="{FF2B5EF4-FFF2-40B4-BE49-F238E27FC236}">
                      <a16:creationId xmlns:a16="http://schemas.microsoft.com/office/drawing/2014/main" id="{E207593D-DEF5-4C0B-B612-5BF5BA921F12}"/>
                    </a:ext>
                  </a:extLst>
                </p:cNvPr>
                <p:cNvSpPr>
                  <a:spLocks/>
                </p:cNvSpPr>
                <p:nvPr/>
              </p:nvSpPr>
              <p:spPr bwMode="auto">
                <a:xfrm>
                  <a:off x="4474" y="2814"/>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53" name="Freeform 325">
                  <a:extLst>
                    <a:ext uri="{FF2B5EF4-FFF2-40B4-BE49-F238E27FC236}">
                      <a16:creationId xmlns:a16="http://schemas.microsoft.com/office/drawing/2014/main" id="{06732950-F319-4672-BA6F-D84B33FD3303}"/>
                    </a:ext>
                  </a:extLst>
                </p:cNvPr>
                <p:cNvSpPr>
                  <a:spLocks/>
                </p:cNvSpPr>
                <p:nvPr/>
              </p:nvSpPr>
              <p:spPr bwMode="auto">
                <a:xfrm>
                  <a:off x="4438" y="2796"/>
                  <a:ext cx="24" cy="12"/>
                </a:xfrm>
                <a:custGeom>
                  <a:avLst/>
                  <a:gdLst>
                    <a:gd name="T0" fmla="*/ 24 w 24"/>
                    <a:gd name="T1" fmla="*/ 12 h 12"/>
                    <a:gd name="T2" fmla="*/ 24 w 24"/>
                    <a:gd name="T3" fmla="*/ 12 h 12"/>
                    <a:gd name="T4" fmla="*/ 24 w 24"/>
                    <a:gd name="T5" fmla="*/ 6 h 12"/>
                    <a:gd name="T6" fmla="*/ 18 w 24"/>
                    <a:gd name="T7" fmla="*/ 6 h 12"/>
                    <a:gd name="T8" fmla="*/ 0 w 24"/>
                    <a:gd name="T9" fmla="*/ 0 h 12"/>
                    <a:gd name="T10" fmla="*/ 0 w 24"/>
                    <a:gd name="T11" fmla="*/ 0 h 12"/>
                    <a:gd name="T12" fmla="*/ 0 w 24"/>
                    <a:gd name="T13" fmla="*/ 6 h 12"/>
                    <a:gd name="T14" fmla="*/ 18 w 24"/>
                    <a:gd name="T15" fmla="*/ 12 h 12"/>
                    <a:gd name="T16" fmla="*/ 24 w 2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24" y="12"/>
                      </a:moveTo>
                      <a:lnTo>
                        <a:pt x="24" y="12"/>
                      </a:lnTo>
                      <a:lnTo>
                        <a:pt x="24" y="6"/>
                      </a:lnTo>
                      <a:lnTo>
                        <a:pt x="18" y="6"/>
                      </a:lnTo>
                      <a:lnTo>
                        <a:pt x="0" y="0"/>
                      </a:lnTo>
                      <a:lnTo>
                        <a:pt x="0" y="0"/>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54" name="Freeform 326">
                  <a:extLst>
                    <a:ext uri="{FF2B5EF4-FFF2-40B4-BE49-F238E27FC236}">
                      <a16:creationId xmlns:a16="http://schemas.microsoft.com/office/drawing/2014/main" id="{DAC7D862-E776-41CD-8B2E-7B4AA960E0A2}"/>
                    </a:ext>
                  </a:extLst>
                </p:cNvPr>
                <p:cNvSpPr>
                  <a:spLocks/>
                </p:cNvSpPr>
                <p:nvPr/>
              </p:nvSpPr>
              <p:spPr bwMode="auto">
                <a:xfrm>
                  <a:off x="4396" y="2778"/>
                  <a:ext cx="30" cy="18"/>
                </a:xfrm>
                <a:custGeom>
                  <a:avLst/>
                  <a:gdLst>
                    <a:gd name="T0" fmla="*/ 24 w 30"/>
                    <a:gd name="T1" fmla="*/ 18 h 18"/>
                    <a:gd name="T2" fmla="*/ 30 w 30"/>
                    <a:gd name="T3" fmla="*/ 12 h 18"/>
                    <a:gd name="T4" fmla="*/ 24 w 30"/>
                    <a:gd name="T5" fmla="*/ 12 h 18"/>
                    <a:gd name="T6" fmla="*/ 6 w 30"/>
                    <a:gd name="T7" fmla="*/ 6 h 18"/>
                    <a:gd name="T8" fmla="*/ 0 w 30"/>
                    <a:gd name="T9" fmla="*/ 0 h 18"/>
                    <a:gd name="T10" fmla="*/ 0 w 30"/>
                    <a:gd name="T11" fmla="*/ 6 h 18"/>
                    <a:gd name="T12" fmla="*/ 0 w 30"/>
                    <a:gd name="T13" fmla="*/ 6 h 18"/>
                    <a:gd name="T14" fmla="*/ 6 w 30"/>
                    <a:gd name="T15" fmla="*/ 12 h 18"/>
                    <a:gd name="T16" fmla="*/ 24 w 30"/>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18"/>
                      </a:moveTo>
                      <a:lnTo>
                        <a:pt x="30" y="12"/>
                      </a:lnTo>
                      <a:lnTo>
                        <a:pt x="24" y="12"/>
                      </a:lnTo>
                      <a:lnTo>
                        <a:pt x="6" y="6"/>
                      </a:lnTo>
                      <a:lnTo>
                        <a:pt x="0" y="0"/>
                      </a:lnTo>
                      <a:lnTo>
                        <a:pt x="0" y="6"/>
                      </a:lnTo>
                      <a:lnTo>
                        <a:pt x="0" y="6"/>
                      </a:lnTo>
                      <a:lnTo>
                        <a:pt x="6"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55" name="Freeform 327">
                  <a:extLst>
                    <a:ext uri="{FF2B5EF4-FFF2-40B4-BE49-F238E27FC236}">
                      <a16:creationId xmlns:a16="http://schemas.microsoft.com/office/drawing/2014/main" id="{8617ED50-0743-4B15-8E7D-9AF0AE3EE874}"/>
                    </a:ext>
                  </a:extLst>
                </p:cNvPr>
                <p:cNvSpPr>
                  <a:spLocks/>
                </p:cNvSpPr>
                <p:nvPr/>
              </p:nvSpPr>
              <p:spPr bwMode="auto">
                <a:xfrm>
                  <a:off x="4354" y="2766"/>
                  <a:ext cx="30" cy="18"/>
                </a:xfrm>
                <a:custGeom>
                  <a:avLst/>
                  <a:gdLst>
                    <a:gd name="T0" fmla="*/ 30 w 30"/>
                    <a:gd name="T1" fmla="*/ 18 h 18"/>
                    <a:gd name="T2" fmla="*/ 30 w 30"/>
                    <a:gd name="T3" fmla="*/ 12 h 18"/>
                    <a:gd name="T4" fmla="*/ 30 w 30"/>
                    <a:gd name="T5" fmla="*/ 12 h 18"/>
                    <a:gd name="T6" fmla="*/ 6 w 30"/>
                    <a:gd name="T7" fmla="*/ 0 h 18"/>
                    <a:gd name="T8" fmla="*/ 0 w 30"/>
                    <a:gd name="T9" fmla="*/ 6 h 18"/>
                    <a:gd name="T10" fmla="*/ 6 w 30"/>
                    <a:gd name="T11" fmla="*/ 6 h 18"/>
                    <a:gd name="T12" fmla="*/ 30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30" y="18"/>
                      </a:moveTo>
                      <a:lnTo>
                        <a:pt x="30" y="12"/>
                      </a:lnTo>
                      <a:lnTo>
                        <a:pt x="30" y="12"/>
                      </a:lnTo>
                      <a:lnTo>
                        <a:pt x="6" y="0"/>
                      </a:lnTo>
                      <a:lnTo>
                        <a:pt x="0" y="6"/>
                      </a:lnTo>
                      <a:lnTo>
                        <a:pt x="6" y="6"/>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56" name="Freeform 328">
                  <a:extLst>
                    <a:ext uri="{FF2B5EF4-FFF2-40B4-BE49-F238E27FC236}">
                      <a16:creationId xmlns:a16="http://schemas.microsoft.com/office/drawing/2014/main" id="{83E08F17-1964-44AD-A4E3-5E1CB6675835}"/>
                    </a:ext>
                  </a:extLst>
                </p:cNvPr>
                <p:cNvSpPr>
                  <a:spLocks/>
                </p:cNvSpPr>
                <p:nvPr/>
              </p:nvSpPr>
              <p:spPr bwMode="auto">
                <a:xfrm>
                  <a:off x="4318" y="2760"/>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24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12"/>
                      </a:moveTo>
                      <a:lnTo>
                        <a:pt x="24"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57" name="Freeform 329">
                  <a:extLst>
                    <a:ext uri="{FF2B5EF4-FFF2-40B4-BE49-F238E27FC236}">
                      <a16:creationId xmlns:a16="http://schemas.microsoft.com/office/drawing/2014/main" id="{819E74C6-77DE-48AB-BE46-387A23394DFC}"/>
                    </a:ext>
                  </a:extLst>
                </p:cNvPr>
                <p:cNvSpPr>
                  <a:spLocks/>
                </p:cNvSpPr>
                <p:nvPr/>
              </p:nvSpPr>
              <p:spPr bwMode="auto">
                <a:xfrm>
                  <a:off x="4276" y="2748"/>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58" name="Freeform 330">
                  <a:extLst>
                    <a:ext uri="{FF2B5EF4-FFF2-40B4-BE49-F238E27FC236}">
                      <a16:creationId xmlns:a16="http://schemas.microsoft.com/office/drawing/2014/main" id="{402731AB-3273-42C9-B47E-F01DE06FA295}"/>
                    </a:ext>
                  </a:extLst>
                </p:cNvPr>
                <p:cNvSpPr>
                  <a:spLocks/>
                </p:cNvSpPr>
                <p:nvPr/>
              </p:nvSpPr>
              <p:spPr bwMode="auto">
                <a:xfrm>
                  <a:off x="4234" y="2736"/>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59" name="Freeform 331">
                  <a:extLst>
                    <a:ext uri="{FF2B5EF4-FFF2-40B4-BE49-F238E27FC236}">
                      <a16:creationId xmlns:a16="http://schemas.microsoft.com/office/drawing/2014/main" id="{4377E280-6413-4357-8E19-92BDFFA267ED}"/>
                    </a:ext>
                  </a:extLst>
                </p:cNvPr>
                <p:cNvSpPr>
                  <a:spLocks/>
                </p:cNvSpPr>
                <p:nvPr/>
              </p:nvSpPr>
              <p:spPr bwMode="auto">
                <a:xfrm>
                  <a:off x="4192" y="2730"/>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60" name="Freeform 332">
                  <a:extLst>
                    <a:ext uri="{FF2B5EF4-FFF2-40B4-BE49-F238E27FC236}">
                      <a16:creationId xmlns:a16="http://schemas.microsoft.com/office/drawing/2014/main" id="{BD752A43-E481-4671-838E-66F534A2A42A}"/>
                    </a:ext>
                  </a:extLst>
                </p:cNvPr>
                <p:cNvSpPr>
                  <a:spLocks/>
                </p:cNvSpPr>
                <p:nvPr/>
              </p:nvSpPr>
              <p:spPr bwMode="auto">
                <a:xfrm>
                  <a:off x="4150" y="2724"/>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61" name="Freeform 333">
                  <a:extLst>
                    <a:ext uri="{FF2B5EF4-FFF2-40B4-BE49-F238E27FC236}">
                      <a16:creationId xmlns:a16="http://schemas.microsoft.com/office/drawing/2014/main" id="{C352090D-A971-42F9-BEC5-610A2442E8FE}"/>
                    </a:ext>
                  </a:extLst>
                </p:cNvPr>
                <p:cNvSpPr>
                  <a:spLocks/>
                </p:cNvSpPr>
                <p:nvPr/>
              </p:nvSpPr>
              <p:spPr bwMode="auto">
                <a:xfrm>
                  <a:off x="4108" y="2712"/>
                  <a:ext cx="30" cy="12"/>
                </a:xfrm>
                <a:custGeom>
                  <a:avLst/>
                  <a:gdLst>
                    <a:gd name="T0" fmla="*/ 30 w 30"/>
                    <a:gd name="T1" fmla="*/ 12 h 12"/>
                    <a:gd name="T2" fmla="*/ 30 w 30"/>
                    <a:gd name="T3" fmla="*/ 12 h 12"/>
                    <a:gd name="T4" fmla="*/ 30 w 30"/>
                    <a:gd name="T5" fmla="*/ 6 h 12"/>
                    <a:gd name="T6" fmla="*/ 12 w 30"/>
                    <a:gd name="T7" fmla="*/ 6 h 12"/>
                    <a:gd name="T8" fmla="*/ 6 w 30"/>
                    <a:gd name="T9" fmla="*/ 0 h 12"/>
                    <a:gd name="T10" fmla="*/ 0 w 30"/>
                    <a:gd name="T11" fmla="*/ 6 h 12"/>
                    <a:gd name="T12" fmla="*/ 6 w 30"/>
                    <a:gd name="T13" fmla="*/ 6 h 12"/>
                    <a:gd name="T14" fmla="*/ 12 w 30"/>
                    <a:gd name="T15" fmla="*/ 12 h 12"/>
                    <a:gd name="T16" fmla="*/ 30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12"/>
                      </a:moveTo>
                      <a:lnTo>
                        <a:pt x="30" y="12"/>
                      </a:lnTo>
                      <a:lnTo>
                        <a:pt x="30" y="6"/>
                      </a:lnTo>
                      <a:lnTo>
                        <a:pt x="12" y="6"/>
                      </a:lnTo>
                      <a:lnTo>
                        <a:pt x="6" y="0"/>
                      </a:lnTo>
                      <a:lnTo>
                        <a:pt x="0" y="6"/>
                      </a:lnTo>
                      <a:lnTo>
                        <a:pt x="6" y="6"/>
                      </a:lnTo>
                      <a:lnTo>
                        <a:pt x="12"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62" name="Freeform 334">
                  <a:extLst>
                    <a:ext uri="{FF2B5EF4-FFF2-40B4-BE49-F238E27FC236}">
                      <a16:creationId xmlns:a16="http://schemas.microsoft.com/office/drawing/2014/main" id="{F44714B7-012A-40D8-9B27-D534EB6D3213}"/>
                    </a:ext>
                  </a:extLst>
                </p:cNvPr>
                <p:cNvSpPr>
                  <a:spLocks/>
                </p:cNvSpPr>
                <p:nvPr/>
              </p:nvSpPr>
              <p:spPr bwMode="auto">
                <a:xfrm>
                  <a:off x="4066" y="2712"/>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63" name="Freeform 335">
                  <a:extLst>
                    <a:ext uri="{FF2B5EF4-FFF2-40B4-BE49-F238E27FC236}">
                      <a16:creationId xmlns:a16="http://schemas.microsoft.com/office/drawing/2014/main" id="{0056F847-5881-4178-82F6-F812ED41D56D}"/>
                    </a:ext>
                  </a:extLst>
                </p:cNvPr>
                <p:cNvSpPr>
                  <a:spLocks/>
                </p:cNvSpPr>
                <p:nvPr/>
              </p:nvSpPr>
              <p:spPr bwMode="auto">
                <a:xfrm>
                  <a:off x="4024" y="2706"/>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64" name="Freeform 336">
                  <a:extLst>
                    <a:ext uri="{FF2B5EF4-FFF2-40B4-BE49-F238E27FC236}">
                      <a16:creationId xmlns:a16="http://schemas.microsoft.com/office/drawing/2014/main" id="{B427A7D2-85E7-4DB6-B7B5-0C73F0DA8966}"/>
                    </a:ext>
                  </a:extLst>
                </p:cNvPr>
                <p:cNvSpPr>
                  <a:spLocks/>
                </p:cNvSpPr>
                <p:nvPr/>
              </p:nvSpPr>
              <p:spPr bwMode="auto">
                <a:xfrm>
                  <a:off x="3981" y="2700"/>
                  <a:ext cx="31" cy="12"/>
                </a:xfrm>
                <a:custGeom>
                  <a:avLst/>
                  <a:gdLst>
                    <a:gd name="T0" fmla="*/ 31 w 31"/>
                    <a:gd name="T1" fmla="*/ 12 h 12"/>
                    <a:gd name="T2" fmla="*/ 31 w 31"/>
                    <a:gd name="T3" fmla="*/ 6 h 12"/>
                    <a:gd name="T4" fmla="*/ 31 w 31"/>
                    <a:gd name="T5" fmla="*/ 6 h 12"/>
                    <a:gd name="T6" fmla="*/ 6 w 31"/>
                    <a:gd name="T7" fmla="*/ 0 h 12"/>
                    <a:gd name="T8" fmla="*/ 0 w 31"/>
                    <a:gd name="T9" fmla="*/ 6 h 12"/>
                    <a:gd name="T10" fmla="*/ 6 w 31"/>
                    <a:gd name="T11" fmla="*/ 6 h 12"/>
                    <a:gd name="T12" fmla="*/ 31 w 3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31" y="12"/>
                      </a:moveTo>
                      <a:lnTo>
                        <a:pt x="31" y="6"/>
                      </a:lnTo>
                      <a:lnTo>
                        <a:pt x="31" y="6"/>
                      </a:lnTo>
                      <a:lnTo>
                        <a:pt x="6" y="0"/>
                      </a:lnTo>
                      <a:lnTo>
                        <a:pt x="0" y="6"/>
                      </a:lnTo>
                      <a:lnTo>
                        <a:pt x="6"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65" name="Freeform 337">
                  <a:extLst>
                    <a:ext uri="{FF2B5EF4-FFF2-40B4-BE49-F238E27FC236}">
                      <a16:creationId xmlns:a16="http://schemas.microsoft.com/office/drawing/2014/main" id="{F0857DE4-5EA0-44D1-86D6-EA6271AEFE3A}"/>
                    </a:ext>
                  </a:extLst>
                </p:cNvPr>
                <p:cNvSpPr>
                  <a:spLocks/>
                </p:cNvSpPr>
                <p:nvPr/>
              </p:nvSpPr>
              <p:spPr bwMode="auto">
                <a:xfrm>
                  <a:off x="3939" y="2700"/>
                  <a:ext cx="30" cy="6"/>
                </a:xfrm>
                <a:custGeom>
                  <a:avLst/>
                  <a:gdLst>
                    <a:gd name="T0" fmla="*/ 30 w 30"/>
                    <a:gd name="T1" fmla="*/ 6 h 6"/>
                    <a:gd name="T2" fmla="*/ 30 w 30"/>
                    <a:gd name="T3" fmla="*/ 0 h 6"/>
                    <a:gd name="T4" fmla="*/ 30 w 30"/>
                    <a:gd name="T5" fmla="*/ 0 h 6"/>
                    <a:gd name="T6" fmla="*/ 18 w 30"/>
                    <a:gd name="T7" fmla="*/ 0 h 6"/>
                    <a:gd name="T8" fmla="*/ 6 w 30"/>
                    <a:gd name="T9" fmla="*/ 0 h 6"/>
                    <a:gd name="T10" fmla="*/ 0 w 30"/>
                    <a:gd name="T11" fmla="*/ 0 h 6"/>
                    <a:gd name="T12" fmla="*/ 6 w 30"/>
                    <a:gd name="T13" fmla="*/ 6 h 6"/>
                    <a:gd name="T14" fmla="*/ 18 w 30"/>
                    <a:gd name="T15" fmla="*/ 6 h 6"/>
                    <a:gd name="T16" fmla="*/ 30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30" y="6"/>
                      </a:moveTo>
                      <a:lnTo>
                        <a:pt x="30" y="0"/>
                      </a:lnTo>
                      <a:lnTo>
                        <a:pt x="30" y="0"/>
                      </a:lnTo>
                      <a:lnTo>
                        <a:pt x="18" y="0"/>
                      </a:lnTo>
                      <a:lnTo>
                        <a:pt x="6" y="0"/>
                      </a:lnTo>
                      <a:lnTo>
                        <a:pt x="0" y="0"/>
                      </a:lnTo>
                      <a:lnTo>
                        <a:pt x="6" y="6"/>
                      </a:lnTo>
                      <a:lnTo>
                        <a:pt x="18"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66" name="Freeform 338">
                  <a:extLst>
                    <a:ext uri="{FF2B5EF4-FFF2-40B4-BE49-F238E27FC236}">
                      <a16:creationId xmlns:a16="http://schemas.microsoft.com/office/drawing/2014/main" id="{7EF7C8A3-BAE2-48A9-8457-190A4A038F02}"/>
                    </a:ext>
                  </a:extLst>
                </p:cNvPr>
                <p:cNvSpPr>
                  <a:spLocks/>
                </p:cNvSpPr>
                <p:nvPr/>
              </p:nvSpPr>
              <p:spPr bwMode="auto">
                <a:xfrm>
                  <a:off x="3897" y="2694"/>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67" name="Freeform 339">
                  <a:extLst>
                    <a:ext uri="{FF2B5EF4-FFF2-40B4-BE49-F238E27FC236}">
                      <a16:creationId xmlns:a16="http://schemas.microsoft.com/office/drawing/2014/main" id="{4DC3CAB0-3E41-4794-9801-F9CE2F8078F4}"/>
                    </a:ext>
                  </a:extLst>
                </p:cNvPr>
                <p:cNvSpPr>
                  <a:spLocks/>
                </p:cNvSpPr>
                <p:nvPr/>
              </p:nvSpPr>
              <p:spPr bwMode="auto">
                <a:xfrm>
                  <a:off x="3855" y="2694"/>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68" name="Freeform 340">
                  <a:extLst>
                    <a:ext uri="{FF2B5EF4-FFF2-40B4-BE49-F238E27FC236}">
                      <a16:creationId xmlns:a16="http://schemas.microsoft.com/office/drawing/2014/main" id="{C574531E-052A-4B3D-90EE-D84775DFC899}"/>
                    </a:ext>
                  </a:extLst>
                </p:cNvPr>
                <p:cNvSpPr>
                  <a:spLocks/>
                </p:cNvSpPr>
                <p:nvPr/>
              </p:nvSpPr>
              <p:spPr bwMode="auto">
                <a:xfrm>
                  <a:off x="3813" y="2694"/>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6934" name="Group 406">
                <a:extLst>
                  <a:ext uri="{FF2B5EF4-FFF2-40B4-BE49-F238E27FC236}">
                    <a16:creationId xmlns:a16="http://schemas.microsoft.com/office/drawing/2014/main" id="{02D76453-E704-416B-B0E1-21837F37F418}"/>
                  </a:ext>
                </a:extLst>
              </p:cNvPr>
              <p:cNvGrpSpPr>
                <a:grpSpLocks/>
              </p:cNvGrpSpPr>
              <p:nvPr/>
            </p:nvGrpSpPr>
            <p:grpSpPr bwMode="auto">
              <a:xfrm>
                <a:off x="3177" y="2790"/>
                <a:ext cx="1195" cy="426"/>
                <a:chOff x="3177" y="2790"/>
                <a:chExt cx="1195" cy="426"/>
              </a:xfrm>
            </p:grpSpPr>
            <p:sp>
              <p:nvSpPr>
                <p:cNvPr id="406870" name="Freeform 342">
                  <a:extLst>
                    <a:ext uri="{FF2B5EF4-FFF2-40B4-BE49-F238E27FC236}">
                      <a16:creationId xmlns:a16="http://schemas.microsoft.com/office/drawing/2014/main" id="{91DC1E5D-C2A7-4097-94BE-3739B9ECF5EC}"/>
                    </a:ext>
                  </a:extLst>
                </p:cNvPr>
                <p:cNvSpPr>
                  <a:spLocks/>
                </p:cNvSpPr>
                <p:nvPr/>
              </p:nvSpPr>
              <p:spPr bwMode="auto">
                <a:xfrm>
                  <a:off x="3747" y="2790"/>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71" name="Freeform 343">
                  <a:extLst>
                    <a:ext uri="{FF2B5EF4-FFF2-40B4-BE49-F238E27FC236}">
                      <a16:creationId xmlns:a16="http://schemas.microsoft.com/office/drawing/2014/main" id="{FCFDB889-D76E-49BB-8158-19E785EEB988}"/>
                    </a:ext>
                  </a:extLst>
                </p:cNvPr>
                <p:cNvSpPr>
                  <a:spLocks/>
                </p:cNvSpPr>
                <p:nvPr/>
              </p:nvSpPr>
              <p:spPr bwMode="auto">
                <a:xfrm>
                  <a:off x="3705" y="2790"/>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72" name="Freeform 344">
                  <a:extLst>
                    <a:ext uri="{FF2B5EF4-FFF2-40B4-BE49-F238E27FC236}">
                      <a16:creationId xmlns:a16="http://schemas.microsoft.com/office/drawing/2014/main" id="{CBE391E4-2E41-4EE5-BA3A-3FE6B15DF74F}"/>
                    </a:ext>
                  </a:extLst>
                </p:cNvPr>
                <p:cNvSpPr>
                  <a:spLocks/>
                </p:cNvSpPr>
                <p:nvPr/>
              </p:nvSpPr>
              <p:spPr bwMode="auto">
                <a:xfrm>
                  <a:off x="3663" y="2790"/>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73" name="Freeform 345">
                  <a:extLst>
                    <a:ext uri="{FF2B5EF4-FFF2-40B4-BE49-F238E27FC236}">
                      <a16:creationId xmlns:a16="http://schemas.microsoft.com/office/drawing/2014/main" id="{107A3D82-8D55-41B4-88C9-2B02281B15DF}"/>
                    </a:ext>
                  </a:extLst>
                </p:cNvPr>
                <p:cNvSpPr>
                  <a:spLocks/>
                </p:cNvSpPr>
                <p:nvPr/>
              </p:nvSpPr>
              <p:spPr bwMode="auto">
                <a:xfrm>
                  <a:off x="3621" y="2790"/>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74" name="Freeform 346">
                  <a:extLst>
                    <a:ext uri="{FF2B5EF4-FFF2-40B4-BE49-F238E27FC236}">
                      <a16:creationId xmlns:a16="http://schemas.microsoft.com/office/drawing/2014/main" id="{AFA8B6FF-1030-4726-8FC5-274C66B20382}"/>
                    </a:ext>
                  </a:extLst>
                </p:cNvPr>
                <p:cNvSpPr>
                  <a:spLocks/>
                </p:cNvSpPr>
                <p:nvPr/>
              </p:nvSpPr>
              <p:spPr bwMode="auto">
                <a:xfrm>
                  <a:off x="3579" y="279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75" name="Freeform 347">
                  <a:extLst>
                    <a:ext uri="{FF2B5EF4-FFF2-40B4-BE49-F238E27FC236}">
                      <a16:creationId xmlns:a16="http://schemas.microsoft.com/office/drawing/2014/main" id="{13D9EA3F-B6F2-4290-9551-508C539938C4}"/>
                    </a:ext>
                  </a:extLst>
                </p:cNvPr>
                <p:cNvSpPr>
                  <a:spLocks/>
                </p:cNvSpPr>
                <p:nvPr/>
              </p:nvSpPr>
              <p:spPr bwMode="auto">
                <a:xfrm>
                  <a:off x="3537" y="2802"/>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0 w 30"/>
                    <a:gd name="T13" fmla="*/ 6 h 6"/>
                    <a:gd name="T14" fmla="*/ 0 w 30"/>
                    <a:gd name="T15" fmla="*/ 6 h 6"/>
                    <a:gd name="T16" fmla="*/ 24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24" y="6"/>
                      </a:moveTo>
                      <a:lnTo>
                        <a:pt x="30" y="0"/>
                      </a:lnTo>
                      <a:lnTo>
                        <a:pt x="24" y="0"/>
                      </a:lnTo>
                      <a:lnTo>
                        <a:pt x="0" y="0"/>
                      </a:lnTo>
                      <a:lnTo>
                        <a:pt x="0" y="0"/>
                      </a:lnTo>
                      <a:lnTo>
                        <a:pt x="0" y="6"/>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76" name="Freeform 348">
                  <a:extLst>
                    <a:ext uri="{FF2B5EF4-FFF2-40B4-BE49-F238E27FC236}">
                      <a16:creationId xmlns:a16="http://schemas.microsoft.com/office/drawing/2014/main" id="{0AB09EEB-97FA-4D26-A13E-C5E66D3BE7BE}"/>
                    </a:ext>
                  </a:extLst>
                </p:cNvPr>
                <p:cNvSpPr>
                  <a:spLocks/>
                </p:cNvSpPr>
                <p:nvPr/>
              </p:nvSpPr>
              <p:spPr bwMode="auto">
                <a:xfrm>
                  <a:off x="3495" y="2808"/>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77" name="Freeform 349">
                  <a:extLst>
                    <a:ext uri="{FF2B5EF4-FFF2-40B4-BE49-F238E27FC236}">
                      <a16:creationId xmlns:a16="http://schemas.microsoft.com/office/drawing/2014/main" id="{9BC4D208-F4C5-4CEE-890F-D6C6570CA23A}"/>
                    </a:ext>
                  </a:extLst>
                </p:cNvPr>
                <p:cNvSpPr>
                  <a:spLocks/>
                </p:cNvSpPr>
                <p:nvPr/>
              </p:nvSpPr>
              <p:spPr bwMode="auto">
                <a:xfrm>
                  <a:off x="3453" y="2814"/>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78" name="Freeform 350">
                  <a:extLst>
                    <a:ext uri="{FF2B5EF4-FFF2-40B4-BE49-F238E27FC236}">
                      <a16:creationId xmlns:a16="http://schemas.microsoft.com/office/drawing/2014/main" id="{BCB52CBC-64E6-475C-960C-6C1D2A78BF9E}"/>
                    </a:ext>
                  </a:extLst>
                </p:cNvPr>
                <p:cNvSpPr>
                  <a:spLocks/>
                </p:cNvSpPr>
                <p:nvPr/>
              </p:nvSpPr>
              <p:spPr bwMode="auto">
                <a:xfrm>
                  <a:off x="3411" y="2826"/>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79" name="Freeform 351">
                  <a:extLst>
                    <a:ext uri="{FF2B5EF4-FFF2-40B4-BE49-F238E27FC236}">
                      <a16:creationId xmlns:a16="http://schemas.microsoft.com/office/drawing/2014/main" id="{49A215D2-6E53-420F-8482-D252C0A3EAD9}"/>
                    </a:ext>
                  </a:extLst>
                </p:cNvPr>
                <p:cNvSpPr>
                  <a:spLocks/>
                </p:cNvSpPr>
                <p:nvPr/>
              </p:nvSpPr>
              <p:spPr bwMode="auto">
                <a:xfrm>
                  <a:off x="3369" y="2838"/>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0"/>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80" name="Freeform 352">
                  <a:extLst>
                    <a:ext uri="{FF2B5EF4-FFF2-40B4-BE49-F238E27FC236}">
                      <a16:creationId xmlns:a16="http://schemas.microsoft.com/office/drawing/2014/main" id="{15459CB5-BB63-4BD6-8E7D-6686EE8ED203}"/>
                    </a:ext>
                  </a:extLst>
                </p:cNvPr>
                <p:cNvSpPr>
                  <a:spLocks/>
                </p:cNvSpPr>
                <p:nvPr/>
              </p:nvSpPr>
              <p:spPr bwMode="auto">
                <a:xfrm>
                  <a:off x="3333" y="2850"/>
                  <a:ext cx="30" cy="12"/>
                </a:xfrm>
                <a:custGeom>
                  <a:avLst/>
                  <a:gdLst>
                    <a:gd name="T0" fmla="*/ 24 w 30"/>
                    <a:gd name="T1" fmla="*/ 6 h 12"/>
                    <a:gd name="T2" fmla="*/ 30 w 30"/>
                    <a:gd name="T3" fmla="*/ 0 h 12"/>
                    <a:gd name="T4" fmla="*/ 24 w 30"/>
                    <a:gd name="T5" fmla="*/ 0 h 12"/>
                    <a:gd name="T6" fmla="*/ 18 w 30"/>
                    <a:gd name="T7" fmla="*/ 0 h 12"/>
                    <a:gd name="T8" fmla="*/ 0 w 30"/>
                    <a:gd name="T9" fmla="*/ 6 h 12"/>
                    <a:gd name="T10" fmla="*/ 0 w 30"/>
                    <a:gd name="T11" fmla="*/ 12 h 12"/>
                    <a:gd name="T12" fmla="*/ 0 w 30"/>
                    <a:gd name="T13" fmla="*/ 12 h 12"/>
                    <a:gd name="T14" fmla="*/ 18 w 30"/>
                    <a:gd name="T15" fmla="*/ 6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0"/>
                      </a:lnTo>
                      <a:lnTo>
                        <a:pt x="24" y="0"/>
                      </a:lnTo>
                      <a:lnTo>
                        <a:pt x="18" y="0"/>
                      </a:lnTo>
                      <a:lnTo>
                        <a:pt x="0" y="6"/>
                      </a:lnTo>
                      <a:lnTo>
                        <a:pt x="0" y="12"/>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81" name="Freeform 353">
                  <a:extLst>
                    <a:ext uri="{FF2B5EF4-FFF2-40B4-BE49-F238E27FC236}">
                      <a16:creationId xmlns:a16="http://schemas.microsoft.com/office/drawing/2014/main" id="{66E3B8DC-C839-4E7E-A541-ECC351942570}"/>
                    </a:ext>
                  </a:extLst>
                </p:cNvPr>
                <p:cNvSpPr>
                  <a:spLocks/>
                </p:cNvSpPr>
                <p:nvPr/>
              </p:nvSpPr>
              <p:spPr bwMode="auto">
                <a:xfrm>
                  <a:off x="3291" y="2862"/>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82" name="Freeform 354">
                  <a:extLst>
                    <a:ext uri="{FF2B5EF4-FFF2-40B4-BE49-F238E27FC236}">
                      <a16:creationId xmlns:a16="http://schemas.microsoft.com/office/drawing/2014/main" id="{41719BEB-2FE4-4D64-92AC-94E7528404A6}"/>
                    </a:ext>
                  </a:extLst>
                </p:cNvPr>
                <p:cNvSpPr>
                  <a:spLocks/>
                </p:cNvSpPr>
                <p:nvPr/>
              </p:nvSpPr>
              <p:spPr bwMode="auto">
                <a:xfrm>
                  <a:off x="3255" y="2880"/>
                  <a:ext cx="30" cy="18"/>
                </a:xfrm>
                <a:custGeom>
                  <a:avLst/>
                  <a:gdLst>
                    <a:gd name="T0" fmla="*/ 24 w 30"/>
                    <a:gd name="T1" fmla="*/ 6 h 18"/>
                    <a:gd name="T2" fmla="*/ 30 w 30"/>
                    <a:gd name="T3" fmla="*/ 6 h 18"/>
                    <a:gd name="T4" fmla="*/ 24 w 30"/>
                    <a:gd name="T5" fmla="*/ 0 h 18"/>
                    <a:gd name="T6" fmla="*/ 24 w 30"/>
                    <a:gd name="T7" fmla="*/ 0 h 18"/>
                    <a:gd name="T8" fmla="*/ 6 w 30"/>
                    <a:gd name="T9" fmla="*/ 12 h 18"/>
                    <a:gd name="T10" fmla="*/ 0 w 30"/>
                    <a:gd name="T11" fmla="*/ 18 h 18"/>
                    <a:gd name="T12" fmla="*/ 6 w 30"/>
                    <a:gd name="T13" fmla="*/ 18 h 18"/>
                    <a:gd name="T14" fmla="*/ 24 w 30"/>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8">
                      <a:moveTo>
                        <a:pt x="24" y="6"/>
                      </a:moveTo>
                      <a:lnTo>
                        <a:pt x="30" y="6"/>
                      </a:lnTo>
                      <a:lnTo>
                        <a:pt x="24" y="0"/>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83" name="Freeform 355">
                  <a:extLst>
                    <a:ext uri="{FF2B5EF4-FFF2-40B4-BE49-F238E27FC236}">
                      <a16:creationId xmlns:a16="http://schemas.microsoft.com/office/drawing/2014/main" id="{C63590F2-A817-4FF0-B528-602884627FD1}"/>
                    </a:ext>
                  </a:extLst>
                </p:cNvPr>
                <p:cNvSpPr>
                  <a:spLocks/>
                </p:cNvSpPr>
                <p:nvPr/>
              </p:nvSpPr>
              <p:spPr bwMode="auto">
                <a:xfrm>
                  <a:off x="3225" y="2904"/>
                  <a:ext cx="24" cy="18"/>
                </a:xfrm>
                <a:custGeom>
                  <a:avLst/>
                  <a:gdLst>
                    <a:gd name="T0" fmla="*/ 18 w 24"/>
                    <a:gd name="T1" fmla="*/ 6 h 18"/>
                    <a:gd name="T2" fmla="*/ 24 w 24"/>
                    <a:gd name="T3" fmla="*/ 6 h 18"/>
                    <a:gd name="T4" fmla="*/ 18 w 24"/>
                    <a:gd name="T5" fmla="*/ 0 h 18"/>
                    <a:gd name="T6" fmla="*/ 0 w 24"/>
                    <a:gd name="T7" fmla="*/ 12 h 18"/>
                    <a:gd name="T8" fmla="*/ 0 w 24"/>
                    <a:gd name="T9" fmla="*/ 18 h 18"/>
                    <a:gd name="T10" fmla="*/ 0 w 24"/>
                    <a:gd name="T11" fmla="*/ 18 h 18"/>
                    <a:gd name="T12" fmla="*/ 18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8" y="6"/>
                      </a:moveTo>
                      <a:lnTo>
                        <a:pt x="24" y="6"/>
                      </a:lnTo>
                      <a:lnTo>
                        <a:pt x="18" y="0"/>
                      </a:lnTo>
                      <a:lnTo>
                        <a:pt x="0" y="12"/>
                      </a:lnTo>
                      <a:lnTo>
                        <a:pt x="0" y="18"/>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84" name="Freeform 356">
                  <a:extLst>
                    <a:ext uri="{FF2B5EF4-FFF2-40B4-BE49-F238E27FC236}">
                      <a16:creationId xmlns:a16="http://schemas.microsoft.com/office/drawing/2014/main" id="{F9E654C1-BD60-479C-B3C4-602F4E5D3204}"/>
                    </a:ext>
                  </a:extLst>
                </p:cNvPr>
                <p:cNvSpPr>
                  <a:spLocks/>
                </p:cNvSpPr>
                <p:nvPr/>
              </p:nvSpPr>
              <p:spPr bwMode="auto">
                <a:xfrm>
                  <a:off x="3195" y="2928"/>
                  <a:ext cx="24" cy="30"/>
                </a:xfrm>
                <a:custGeom>
                  <a:avLst/>
                  <a:gdLst>
                    <a:gd name="T0" fmla="*/ 24 w 24"/>
                    <a:gd name="T1" fmla="*/ 6 h 30"/>
                    <a:gd name="T2" fmla="*/ 18 w 24"/>
                    <a:gd name="T3" fmla="*/ 0 h 30"/>
                    <a:gd name="T4" fmla="*/ 18 w 24"/>
                    <a:gd name="T5" fmla="*/ 6 h 30"/>
                    <a:gd name="T6" fmla="*/ 0 w 24"/>
                    <a:gd name="T7" fmla="*/ 24 h 30"/>
                    <a:gd name="T8" fmla="*/ 0 w 24"/>
                    <a:gd name="T9" fmla="*/ 30 h 30"/>
                    <a:gd name="T10" fmla="*/ 6 w 24"/>
                    <a:gd name="T11" fmla="*/ 24 h 30"/>
                    <a:gd name="T12" fmla="*/ 24 w 24"/>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24" h="30">
                      <a:moveTo>
                        <a:pt x="24" y="6"/>
                      </a:moveTo>
                      <a:lnTo>
                        <a:pt x="18" y="0"/>
                      </a:lnTo>
                      <a:lnTo>
                        <a:pt x="18" y="6"/>
                      </a:lnTo>
                      <a:lnTo>
                        <a:pt x="0" y="24"/>
                      </a:lnTo>
                      <a:lnTo>
                        <a:pt x="0"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85" name="Freeform 357">
                  <a:extLst>
                    <a:ext uri="{FF2B5EF4-FFF2-40B4-BE49-F238E27FC236}">
                      <a16:creationId xmlns:a16="http://schemas.microsoft.com/office/drawing/2014/main" id="{5BC0CFEF-1166-4377-8BA2-F1FFDD9F26F7}"/>
                    </a:ext>
                  </a:extLst>
                </p:cNvPr>
                <p:cNvSpPr>
                  <a:spLocks/>
                </p:cNvSpPr>
                <p:nvPr/>
              </p:nvSpPr>
              <p:spPr bwMode="auto">
                <a:xfrm>
                  <a:off x="3177" y="2964"/>
                  <a:ext cx="12" cy="30"/>
                </a:xfrm>
                <a:custGeom>
                  <a:avLst/>
                  <a:gdLst>
                    <a:gd name="T0" fmla="*/ 12 w 12"/>
                    <a:gd name="T1" fmla="*/ 0 h 30"/>
                    <a:gd name="T2" fmla="*/ 12 w 12"/>
                    <a:gd name="T3" fmla="*/ 0 h 30"/>
                    <a:gd name="T4" fmla="*/ 6 w 12"/>
                    <a:gd name="T5" fmla="*/ 0 h 30"/>
                    <a:gd name="T6" fmla="*/ 0 w 12"/>
                    <a:gd name="T7" fmla="*/ 18 h 30"/>
                    <a:gd name="T8" fmla="*/ 0 w 12"/>
                    <a:gd name="T9" fmla="*/ 24 h 30"/>
                    <a:gd name="T10" fmla="*/ 0 w 12"/>
                    <a:gd name="T11" fmla="*/ 30 h 30"/>
                    <a:gd name="T12" fmla="*/ 6 w 12"/>
                    <a:gd name="T13" fmla="*/ 24 h 30"/>
                    <a:gd name="T14" fmla="*/ 6 w 12"/>
                    <a:gd name="T15" fmla="*/ 18 h 30"/>
                    <a:gd name="T16" fmla="*/ 12 w 1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12" y="0"/>
                      </a:moveTo>
                      <a:lnTo>
                        <a:pt x="12" y="0"/>
                      </a:lnTo>
                      <a:lnTo>
                        <a:pt x="6" y="0"/>
                      </a:lnTo>
                      <a:lnTo>
                        <a:pt x="0" y="18"/>
                      </a:lnTo>
                      <a:lnTo>
                        <a:pt x="0" y="24"/>
                      </a:lnTo>
                      <a:lnTo>
                        <a:pt x="0" y="30"/>
                      </a:lnTo>
                      <a:lnTo>
                        <a:pt x="6" y="24"/>
                      </a:lnTo>
                      <a:lnTo>
                        <a:pt x="6" y="18"/>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86" name="Freeform 358">
                  <a:extLst>
                    <a:ext uri="{FF2B5EF4-FFF2-40B4-BE49-F238E27FC236}">
                      <a16:creationId xmlns:a16="http://schemas.microsoft.com/office/drawing/2014/main" id="{03E293B2-C92F-4FCC-A536-D4AFF1E1C3BF}"/>
                    </a:ext>
                  </a:extLst>
                </p:cNvPr>
                <p:cNvSpPr>
                  <a:spLocks/>
                </p:cNvSpPr>
                <p:nvPr/>
              </p:nvSpPr>
              <p:spPr bwMode="auto">
                <a:xfrm>
                  <a:off x="3177" y="3006"/>
                  <a:ext cx="6" cy="30"/>
                </a:xfrm>
                <a:custGeom>
                  <a:avLst/>
                  <a:gdLst>
                    <a:gd name="T0" fmla="*/ 6 w 6"/>
                    <a:gd name="T1" fmla="*/ 0 h 30"/>
                    <a:gd name="T2" fmla="*/ 0 w 6"/>
                    <a:gd name="T3" fmla="*/ 0 h 30"/>
                    <a:gd name="T4" fmla="*/ 0 w 6"/>
                    <a:gd name="T5" fmla="*/ 0 h 30"/>
                    <a:gd name="T6" fmla="*/ 0 w 6"/>
                    <a:gd name="T7" fmla="*/ 24 h 30"/>
                    <a:gd name="T8" fmla="*/ 0 w 6"/>
                    <a:gd name="T9" fmla="*/ 24 h 30"/>
                    <a:gd name="T10" fmla="*/ 6 w 6"/>
                    <a:gd name="T11" fmla="*/ 30 h 30"/>
                    <a:gd name="T12" fmla="*/ 6 w 6"/>
                    <a:gd name="T13" fmla="*/ 24 h 30"/>
                    <a:gd name="T14" fmla="*/ 6 w 6"/>
                    <a:gd name="T15" fmla="*/ 24 h 30"/>
                    <a:gd name="T16" fmla="*/ 6 w 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0"/>
                      </a:moveTo>
                      <a:lnTo>
                        <a:pt x="0" y="0"/>
                      </a:lnTo>
                      <a:lnTo>
                        <a:pt x="0" y="0"/>
                      </a:lnTo>
                      <a:lnTo>
                        <a:pt x="0" y="24"/>
                      </a:lnTo>
                      <a:lnTo>
                        <a:pt x="0" y="24"/>
                      </a:lnTo>
                      <a:lnTo>
                        <a:pt x="6" y="30"/>
                      </a:lnTo>
                      <a:lnTo>
                        <a:pt x="6" y="24"/>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87" name="Freeform 359">
                  <a:extLst>
                    <a:ext uri="{FF2B5EF4-FFF2-40B4-BE49-F238E27FC236}">
                      <a16:creationId xmlns:a16="http://schemas.microsoft.com/office/drawing/2014/main" id="{F8B0990A-2C5E-49DC-A2A2-E7E15F9C63B6}"/>
                    </a:ext>
                  </a:extLst>
                </p:cNvPr>
                <p:cNvSpPr>
                  <a:spLocks/>
                </p:cNvSpPr>
                <p:nvPr/>
              </p:nvSpPr>
              <p:spPr bwMode="auto">
                <a:xfrm>
                  <a:off x="3183" y="3042"/>
                  <a:ext cx="24" cy="24"/>
                </a:xfrm>
                <a:custGeom>
                  <a:avLst/>
                  <a:gdLst>
                    <a:gd name="T0" fmla="*/ 6 w 24"/>
                    <a:gd name="T1" fmla="*/ 6 h 24"/>
                    <a:gd name="T2" fmla="*/ 6 w 24"/>
                    <a:gd name="T3" fmla="*/ 0 h 24"/>
                    <a:gd name="T4" fmla="*/ 0 w 24"/>
                    <a:gd name="T5" fmla="*/ 6 h 24"/>
                    <a:gd name="T6" fmla="*/ 6 w 24"/>
                    <a:gd name="T7" fmla="*/ 6 h 24"/>
                    <a:gd name="T8" fmla="*/ 18 w 24"/>
                    <a:gd name="T9" fmla="*/ 24 h 24"/>
                    <a:gd name="T10" fmla="*/ 24 w 24"/>
                    <a:gd name="T11" fmla="*/ 24 h 24"/>
                    <a:gd name="T12" fmla="*/ 24 w 24"/>
                    <a:gd name="T13" fmla="*/ 24 h 24"/>
                    <a:gd name="T14" fmla="*/ 12 w 24"/>
                    <a:gd name="T15" fmla="*/ 6 h 24"/>
                    <a:gd name="T16" fmla="*/ 6 w 24"/>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6" y="6"/>
                      </a:moveTo>
                      <a:lnTo>
                        <a:pt x="6" y="0"/>
                      </a:lnTo>
                      <a:lnTo>
                        <a:pt x="0" y="6"/>
                      </a:lnTo>
                      <a:lnTo>
                        <a:pt x="6" y="6"/>
                      </a:lnTo>
                      <a:lnTo>
                        <a:pt x="18" y="24"/>
                      </a:lnTo>
                      <a:lnTo>
                        <a:pt x="24" y="24"/>
                      </a:lnTo>
                      <a:lnTo>
                        <a:pt x="24" y="24"/>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88" name="Freeform 360">
                  <a:extLst>
                    <a:ext uri="{FF2B5EF4-FFF2-40B4-BE49-F238E27FC236}">
                      <a16:creationId xmlns:a16="http://schemas.microsoft.com/office/drawing/2014/main" id="{C1A1D012-420C-4ADB-BE60-3F0202F59C91}"/>
                    </a:ext>
                  </a:extLst>
                </p:cNvPr>
                <p:cNvSpPr>
                  <a:spLocks/>
                </p:cNvSpPr>
                <p:nvPr/>
              </p:nvSpPr>
              <p:spPr bwMode="auto">
                <a:xfrm>
                  <a:off x="3213" y="3078"/>
                  <a:ext cx="24" cy="18"/>
                </a:xfrm>
                <a:custGeom>
                  <a:avLst/>
                  <a:gdLst>
                    <a:gd name="T0" fmla="*/ 6 w 24"/>
                    <a:gd name="T1" fmla="*/ 0 h 18"/>
                    <a:gd name="T2" fmla="*/ 6 w 24"/>
                    <a:gd name="T3" fmla="*/ 0 h 18"/>
                    <a:gd name="T4" fmla="*/ 0 w 24"/>
                    <a:gd name="T5" fmla="*/ 0 h 18"/>
                    <a:gd name="T6" fmla="*/ 6 w 24"/>
                    <a:gd name="T7" fmla="*/ 12 h 18"/>
                    <a:gd name="T8" fmla="*/ 12 w 24"/>
                    <a:gd name="T9" fmla="*/ 12 h 18"/>
                    <a:gd name="T10" fmla="*/ 24 w 24"/>
                    <a:gd name="T11" fmla="*/ 18 h 18"/>
                    <a:gd name="T12" fmla="*/ 24 w 24"/>
                    <a:gd name="T13" fmla="*/ 18 h 18"/>
                    <a:gd name="T14" fmla="*/ 24 w 24"/>
                    <a:gd name="T15" fmla="*/ 12 h 18"/>
                    <a:gd name="T16" fmla="*/ 12 w 24"/>
                    <a:gd name="T17" fmla="*/ 6 h 18"/>
                    <a:gd name="T18" fmla="*/ 12 w 24"/>
                    <a:gd name="T19" fmla="*/ 12 h 18"/>
                    <a:gd name="T20" fmla="*/ 12 w 24"/>
                    <a:gd name="T21" fmla="*/ 12 h 18"/>
                    <a:gd name="T22" fmla="*/ 6 w 24"/>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6" y="0"/>
                      </a:moveTo>
                      <a:lnTo>
                        <a:pt x="6" y="0"/>
                      </a:lnTo>
                      <a:lnTo>
                        <a:pt x="0" y="0"/>
                      </a:lnTo>
                      <a:lnTo>
                        <a:pt x="6" y="12"/>
                      </a:lnTo>
                      <a:lnTo>
                        <a:pt x="12" y="12"/>
                      </a:lnTo>
                      <a:lnTo>
                        <a:pt x="24" y="18"/>
                      </a:lnTo>
                      <a:lnTo>
                        <a:pt x="24" y="18"/>
                      </a:lnTo>
                      <a:lnTo>
                        <a:pt x="24" y="12"/>
                      </a:lnTo>
                      <a:lnTo>
                        <a:pt x="12" y="6"/>
                      </a:lnTo>
                      <a:lnTo>
                        <a:pt x="12" y="12"/>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89" name="Freeform 361">
                  <a:extLst>
                    <a:ext uri="{FF2B5EF4-FFF2-40B4-BE49-F238E27FC236}">
                      <a16:creationId xmlns:a16="http://schemas.microsoft.com/office/drawing/2014/main" id="{00A424C1-3132-4044-BBC4-34561DFA030E}"/>
                    </a:ext>
                  </a:extLst>
                </p:cNvPr>
                <p:cNvSpPr>
                  <a:spLocks/>
                </p:cNvSpPr>
                <p:nvPr/>
              </p:nvSpPr>
              <p:spPr bwMode="auto">
                <a:xfrm>
                  <a:off x="3249" y="3102"/>
                  <a:ext cx="24" cy="18"/>
                </a:xfrm>
                <a:custGeom>
                  <a:avLst/>
                  <a:gdLst>
                    <a:gd name="T0" fmla="*/ 0 w 24"/>
                    <a:gd name="T1" fmla="*/ 0 h 18"/>
                    <a:gd name="T2" fmla="*/ 0 w 24"/>
                    <a:gd name="T3" fmla="*/ 0 h 18"/>
                    <a:gd name="T4" fmla="*/ 0 w 24"/>
                    <a:gd name="T5" fmla="*/ 6 h 18"/>
                    <a:gd name="T6" fmla="*/ 18 w 24"/>
                    <a:gd name="T7" fmla="*/ 18 h 18"/>
                    <a:gd name="T8" fmla="*/ 24 w 24"/>
                    <a:gd name="T9" fmla="*/ 18 h 18"/>
                    <a:gd name="T10" fmla="*/ 18 w 24"/>
                    <a:gd name="T11" fmla="*/ 12 h 18"/>
                    <a:gd name="T12" fmla="*/ 0 w 2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0"/>
                      </a:moveTo>
                      <a:lnTo>
                        <a:pt x="0" y="0"/>
                      </a:lnTo>
                      <a:lnTo>
                        <a:pt x="0" y="6"/>
                      </a:lnTo>
                      <a:lnTo>
                        <a:pt x="18" y="18"/>
                      </a:lnTo>
                      <a:lnTo>
                        <a:pt x="24" y="18"/>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90" name="Freeform 362">
                  <a:extLst>
                    <a:ext uri="{FF2B5EF4-FFF2-40B4-BE49-F238E27FC236}">
                      <a16:creationId xmlns:a16="http://schemas.microsoft.com/office/drawing/2014/main" id="{9DCD9C73-360C-4962-8F6B-50F14B2EE983}"/>
                    </a:ext>
                  </a:extLst>
                </p:cNvPr>
                <p:cNvSpPr>
                  <a:spLocks/>
                </p:cNvSpPr>
                <p:nvPr/>
              </p:nvSpPr>
              <p:spPr bwMode="auto">
                <a:xfrm>
                  <a:off x="3285" y="3120"/>
                  <a:ext cx="24" cy="18"/>
                </a:xfrm>
                <a:custGeom>
                  <a:avLst/>
                  <a:gdLst>
                    <a:gd name="T0" fmla="*/ 0 w 24"/>
                    <a:gd name="T1" fmla="*/ 0 h 18"/>
                    <a:gd name="T2" fmla="*/ 0 w 24"/>
                    <a:gd name="T3" fmla="*/ 6 h 18"/>
                    <a:gd name="T4" fmla="*/ 0 w 24"/>
                    <a:gd name="T5" fmla="*/ 6 h 18"/>
                    <a:gd name="T6" fmla="*/ 24 w 24"/>
                    <a:gd name="T7" fmla="*/ 18 h 18"/>
                    <a:gd name="T8" fmla="*/ 24 w 24"/>
                    <a:gd name="T9" fmla="*/ 18 h 18"/>
                    <a:gd name="T10" fmla="*/ 24 w 24"/>
                    <a:gd name="T11" fmla="*/ 12 h 18"/>
                    <a:gd name="T12" fmla="*/ 0 w 2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0"/>
                      </a:moveTo>
                      <a:lnTo>
                        <a:pt x="0" y="6"/>
                      </a:lnTo>
                      <a:lnTo>
                        <a:pt x="0" y="6"/>
                      </a:lnTo>
                      <a:lnTo>
                        <a:pt x="24" y="18"/>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91" name="Freeform 363">
                  <a:extLst>
                    <a:ext uri="{FF2B5EF4-FFF2-40B4-BE49-F238E27FC236}">
                      <a16:creationId xmlns:a16="http://schemas.microsoft.com/office/drawing/2014/main" id="{EA64D267-0FDC-4EC9-BAF1-DE71F6C9158F}"/>
                    </a:ext>
                  </a:extLst>
                </p:cNvPr>
                <p:cNvSpPr>
                  <a:spLocks/>
                </p:cNvSpPr>
                <p:nvPr/>
              </p:nvSpPr>
              <p:spPr bwMode="auto">
                <a:xfrm>
                  <a:off x="3321" y="3138"/>
                  <a:ext cx="30" cy="18"/>
                </a:xfrm>
                <a:custGeom>
                  <a:avLst/>
                  <a:gdLst>
                    <a:gd name="T0" fmla="*/ 0 w 30"/>
                    <a:gd name="T1" fmla="*/ 0 h 18"/>
                    <a:gd name="T2" fmla="*/ 0 w 30"/>
                    <a:gd name="T3" fmla="*/ 6 h 18"/>
                    <a:gd name="T4" fmla="*/ 0 w 30"/>
                    <a:gd name="T5" fmla="*/ 6 h 18"/>
                    <a:gd name="T6" fmla="*/ 24 w 30"/>
                    <a:gd name="T7" fmla="*/ 18 h 18"/>
                    <a:gd name="T8" fmla="*/ 30 w 30"/>
                    <a:gd name="T9" fmla="*/ 12 h 18"/>
                    <a:gd name="T10" fmla="*/ 24 w 30"/>
                    <a:gd name="T11" fmla="*/ 12 h 18"/>
                    <a:gd name="T12" fmla="*/ 0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0" y="0"/>
                      </a:moveTo>
                      <a:lnTo>
                        <a:pt x="0" y="6"/>
                      </a:lnTo>
                      <a:lnTo>
                        <a:pt x="0" y="6"/>
                      </a:lnTo>
                      <a:lnTo>
                        <a:pt x="24" y="18"/>
                      </a:lnTo>
                      <a:lnTo>
                        <a:pt x="30"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92" name="Freeform 364">
                  <a:extLst>
                    <a:ext uri="{FF2B5EF4-FFF2-40B4-BE49-F238E27FC236}">
                      <a16:creationId xmlns:a16="http://schemas.microsoft.com/office/drawing/2014/main" id="{C394F12C-E8C3-4B39-B444-6B05779F2876}"/>
                    </a:ext>
                  </a:extLst>
                </p:cNvPr>
                <p:cNvSpPr>
                  <a:spLocks/>
                </p:cNvSpPr>
                <p:nvPr/>
              </p:nvSpPr>
              <p:spPr bwMode="auto">
                <a:xfrm>
                  <a:off x="3357" y="3156"/>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93" name="Freeform 365">
                  <a:extLst>
                    <a:ext uri="{FF2B5EF4-FFF2-40B4-BE49-F238E27FC236}">
                      <a16:creationId xmlns:a16="http://schemas.microsoft.com/office/drawing/2014/main" id="{543E0ACE-3602-424C-98FE-BF584D8EF842}"/>
                    </a:ext>
                  </a:extLst>
                </p:cNvPr>
                <p:cNvSpPr>
                  <a:spLocks/>
                </p:cNvSpPr>
                <p:nvPr/>
              </p:nvSpPr>
              <p:spPr bwMode="auto">
                <a:xfrm>
                  <a:off x="3399" y="3168"/>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94" name="Freeform 366">
                  <a:extLst>
                    <a:ext uri="{FF2B5EF4-FFF2-40B4-BE49-F238E27FC236}">
                      <a16:creationId xmlns:a16="http://schemas.microsoft.com/office/drawing/2014/main" id="{F9804204-BDB8-4690-BE9E-DDDC3CFD2F34}"/>
                    </a:ext>
                  </a:extLst>
                </p:cNvPr>
                <p:cNvSpPr>
                  <a:spLocks/>
                </p:cNvSpPr>
                <p:nvPr/>
              </p:nvSpPr>
              <p:spPr bwMode="auto">
                <a:xfrm>
                  <a:off x="3441" y="318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95" name="Freeform 367">
                  <a:extLst>
                    <a:ext uri="{FF2B5EF4-FFF2-40B4-BE49-F238E27FC236}">
                      <a16:creationId xmlns:a16="http://schemas.microsoft.com/office/drawing/2014/main" id="{2F0B76F8-BDA7-4BE9-B655-FD52F1B0E417}"/>
                    </a:ext>
                  </a:extLst>
                </p:cNvPr>
                <p:cNvSpPr>
                  <a:spLocks/>
                </p:cNvSpPr>
                <p:nvPr/>
              </p:nvSpPr>
              <p:spPr bwMode="auto">
                <a:xfrm>
                  <a:off x="3483" y="3186"/>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96" name="Freeform 368">
                  <a:extLst>
                    <a:ext uri="{FF2B5EF4-FFF2-40B4-BE49-F238E27FC236}">
                      <a16:creationId xmlns:a16="http://schemas.microsoft.com/office/drawing/2014/main" id="{A8F62D06-12B6-4717-B760-D5896F12369B}"/>
                    </a:ext>
                  </a:extLst>
                </p:cNvPr>
                <p:cNvSpPr>
                  <a:spLocks/>
                </p:cNvSpPr>
                <p:nvPr/>
              </p:nvSpPr>
              <p:spPr bwMode="auto">
                <a:xfrm>
                  <a:off x="3525" y="3192"/>
                  <a:ext cx="30" cy="12"/>
                </a:xfrm>
                <a:custGeom>
                  <a:avLst/>
                  <a:gdLst>
                    <a:gd name="T0" fmla="*/ 0 w 30"/>
                    <a:gd name="T1" fmla="*/ 0 h 12"/>
                    <a:gd name="T2" fmla="*/ 0 w 30"/>
                    <a:gd name="T3" fmla="*/ 6 h 12"/>
                    <a:gd name="T4" fmla="*/ 0 w 30"/>
                    <a:gd name="T5" fmla="*/ 6 h 12"/>
                    <a:gd name="T6" fmla="*/ 12 w 30"/>
                    <a:gd name="T7" fmla="*/ 12 h 12"/>
                    <a:gd name="T8" fmla="*/ 24 w 30"/>
                    <a:gd name="T9" fmla="*/ 12 h 12"/>
                    <a:gd name="T10" fmla="*/ 30 w 30"/>
                    <a:gd name="T11" fmla="*/ 6 h 12"/>
                    <a:gd name="T12" fmla="*/ 24 w 30"/>
                    <a:gd name="T13" fmla="*/ 6 h 12"/>
                    <a:gd name="T14" fmla="*/ 12 w 30"/>
                    <a:gd name="T15" fmla="*/ 6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12" y="12"/>
                      </a:lnTo>
                      <a:lnTo>
                        <a:pt x="24" y="12"/>
                      </a:lnTo>
                      <a:lnTo>
                        <a:pt x="30" y="6"/>
                      </a:lnTo>
                      <a:lnTo>
                        <a:pt x="24" y="6"/>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97" name="Freeform 369">
                  <a:extLst>
                    <a:ext uri="{FF2B5EF4-FFF2-40B4-BE49-F238E27FC236}">
                      <a16:creationId xmlns:a16="http://schemas.microsoft.com/office/drawing/2014/main" id="{2F0A7D94-0C6B-492E-ABBF-EDA634179749}"/>
                    </a:ext>
                  </a:extLst>
                </p:cNvPr>
                <p:cNvSpPr>
                  <a:spLocks/>
                </p:cNvSpPr>
                <p:nvPr/>
              </p:nvSpPr>
              <p:spPr bwMode="auto">
                <a:xfrm>
                  <a:off x="3567" y="319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98" name="Freeform 370">
                  <a:extLst>
                    <a:ext uri="{FF2B5EF4-FFF2-40B4-BE49-F238E27FC236}">
                      <a16:creationId xmlns:a16="http://schemas.microsoft.com/office/drawing/2014/main" id="{1B704A11-DBF7-48A7-AC44-D2D9DEE9FDBF}"/>
                    </a:ext>
                  </a:extLst>
                </p:cNvPr>
                <p:cNvSpPr>
                  <a:spLocks/>
                </p:cNvSpPr>
                <p:nvPr/>
              </p:nvSpPr>
              <p:spPr bwMode="auto">
                <a:xfrm>
                  <a:off x="3609" y="320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899" name="Freeform 371">
                  <a:extLst>
                    <a:ext uri="{FF2B5EF4-FFF2-40B4-BE49-F238E27FC236}">
                      <a16:creationId xmlns:a16="http://schemas.microsoft.com/office/drawing/2014/main" id="{D982F4D3-AEA3-4551-8FA4-C865BBCEFEE4}"/>
                    </a:ext>
                  </a:extLst>
                </p:cNvPr>
                <p:cNvSpPr>
                  <a:spLocks/>
                </p:cNvSpPr>
                <p:nvPr/>
              </p:nvSpPr>
              <p:spPr bwMode="auto">
                <a:xfrm>
                  <a:off x="3651"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00" name="Freeform 372">
                  <a:extLst>
                    <a:ext uri="{FF2B5EF4-FFF2-40B4-BE49-F238E27FC236}">
                      <a16:creationId xmlns:a16="http://schemas.microsoft.com/office/drawing/2014/main" id="{D356B5BE-55CD-42A4-826A-B63C4FEB8592}"/>
                    </a:ext>
                  </a:extLst>
                </p:cNvPr>
                <p:cNvSpPr>
                  <a:spLocks/>
                </p:cNvSpPr>
                <p:nvPr/>
              </p:nvSpPr>
              <p:spPr bwMode="auto">
                <a:xfrm>
                  <a:off x="3687" y="321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01" name="Freeform 373">
                  <a:extLst>
                    <a:ext uri="{FF2B5EF4-FFF2-40B4-BE49-F238E27FC236}">
                      <a16:creationId xmlns:a16="http://schemas.microsoft.com/office/drawing/2014/main" id="{0AF80703-7CF5-44F2-8BA1-E680F32E06AC}"/>
                    </a:ext>
                  </a:extLst>
                </p:cNvPr>
                <p:cNvSpPr>
                  <a:spLocks/>
                </p:cNvSpPr>
                <p:nvPr/>
              </p:nvSpPr>
              <p:spPr bwMode="auto">
                <a:xfrm>
                  <a:off x="3729" y="321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02" name="Freeform 374">
                  <a:extLst>
                    <a:ext uri="{FF2B5EF4-FFF2-40B4-BE49-F238E27FC236}">
                      <a16:creationId xmlns:a16="http://schemas.microsoft.com/office/drawing/2014/main" id="{36B000C5-C76C-41D3-85C9-3BB73DE60C44}"/>
                    </a:ext>
                  </a:extLst>
                </p:cNvPr>
                <p:cNvSpPr>
                  <a:spLocks/>
                </p:cNvSpPr>
                <p:nvPr/>
              </p:nvSpPr>
              <p:spPr bwMode="auto">
                <a:xfrm>
                  <a:off x="3771" y="321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03" name="Freeform 375">
                  <a:extLst>
                    <a:ext uri="{FF2B5EF4-FFF2-40B4-BE49-F238E27FC236}">
                      <a16:creationId xmlns:a16="http://schemas.microsoft.com/office/drawing/2014/main" id="{D6D3949A-E12A-4247-B3A2-0F40275F2E42}"/>
                    </a:ext>
                  </a:extLst>
                </p:cNvPr>
                <p:cNvSpPr>
                  <a:spLocks/>
                </p:cNvSpPr>
                <p:nvPr/>
              </p:nvSpPr>
              <p:spPr bwMode="auto">
                <a:xfrm>
                  <a:off x="3813" y="321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04" name="Freeform 376">
                  <a:extLst>
                    <a:ext uri="{FF2B5EF4-FFF2-40B4-BE49-F238E27FC236}">
                      <a16:creationId xmlns:a16="http://schemas.microsoft.com/office/drawing/2014/main" id="{6722109E-AE31-4317-A5A8-C8F1D2B9193A}"/>
                    </a:ext>
                  </a:extLst>
                </p:cNvPr>
                <p:cNvSpPr>
                  <a:spLocks/>
                </p:cNvSpPr>
                <p:nvPr/>
              </p:nvSpPr>
              <p:spPr bwMode="auto">
                <a:xfrm>
                  <a:off x="3855" y="321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05" name="Freeform 377">
                  <a:extLst>
                    <a:ext uri="{FF2B5EF4-FFF2-40B4-BE49-F238E27FC236}">
                      <a16:creationId xmlns:a16="http://schemas.microsoft.com/office/drawing/2014/main" id="{DB0B842A-916D-4B51-9509-9146667D3AC0}"/>
                    </a:ext>
                  </a:extLst>
                </p:cNvPr>
                <p:cNvSpPr>
                  <a:spLocks/>
                </p:cNvSpPr>
                <p:nvPr/>
              </p:nvSpPr>
              <p:spPr bwMode="auto">
                <a:xfrm>
                  <a:off x="3897" y="320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06" name="Freeform 378">
                  <a:extLst>
                    <a:ext uri="{FF2B5EF4-FFF2-40B4-BE49-F238E27FC236}">
                      <a16:creationId xmlns:a16="http://schemas.microsoft.com/office/drawing/2014/main" id="{BD77A817-410E-474B-B7E3-7A4544606796}"/>
                    </a:ext>
                  </a:extLst>
                </p:cNvPr>
                <p:cNvSpPr>
                  <a:spLocks/>
                </p:cNvSpPr>
                <p:nvPr/>
              </p:nvSpPr>
              <p:spPr bwMode="auto">
                <a:xfrm>
                  <a:off x="3939" y="319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07" name="Freeform 379">
                  <a:extLst>
                    <a:ext uri="{FF2B5EF4-FFF2-40B4-BE49-F238E27FC236}">
                      <a16:creationId xmlns:a16="http://schemas.microsoft.com/office/drawing/2014/main" id="{8D464336-A83E-454C-B741-C99551E9511C}"/>
                    </a:ext>
                  </a:extLst>
                </p:cNvPr>
                <p:cNvSpPr>
                  <a:spLocks/>
                </p:cNvSpPr>
                <p:nvPr/>
              </p:nvSpPr>
              <p:spPr bwMode="auto">
                <a:xfrm>
                  <a:off x="3981" y="3192"/>
                  <a:ext cx="31" cy="12"/>
                </a:xfrm>
                <a:custGeom>
                  <a:avLst/>
                  <a:gdLst>
                    <a:gd name="T0" fmla="*/ 6 w 31"/>
                    <a:gd name="T1" fmla="*/ 6 h 12"/>
                    <a:gd name="T2" fmla="*/ 0 w 31"/>
                    <a:gd name="T3" fmla="*/ 12 h 12"/>
                    <a:gd name="T4" fmla="*/ 6 w 31"/>
                    <a:gd name="T5" fmla="*/ 12 h 12"/>
                    <a:gd name="T6" fmla="*/ 25 w 31"/>
                    <a:gd name="T7" fmla="*/ 12 h 12"/>
                    <a:gd name="T8" fmla="*/ 31 w 31"/>
                    <a:gd name="T9" fmla="*/ 6 h 12"/>
                    <a:gd name="T10" fmla="*/ 31 w 31"/>
                    <a:gd name="T11" fmla="*/ 6 h 12"/>
                    <a:gd name="T12" fmla="*/ 31 w 31"/>
                    <a:gd name="T13" fmla="*/ 0 h 12"/>
                    <a:gd name="T14" fmla="*/ 25 w 31"/>
                    <a:gd name="T15" fmla="*/ 6 h 12"/>
                    <a:gd name="T16" fmla="*/ 6 w 31"/>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2">
                      <a:moveTo>
                        <a:pt x="6" y="6"/>
                      </a:moveTo>
                      <a:lnTo>
                        <a:pt x="0" y="12"/>
                      </a:lnTo>
                      <a:lnTo>
                        <a:pt x="6" y="12"/>
                      </a:lnTo>
                      <a:lnTo>
                        <a:pt x="25" y="12"/>
                      </a:lnTo>
                      <a:lnTo>
                        <a:pt x="31" y="6"/>
                      </a:lnTo>
                      <a:lnTo>
                        <a:pt x="31" y="6"/>
                      </a:lnTo>
                      <a:lnTo>
                        <a:pt x="31" y="0"/>
                      </a:lnTo>
                      <a:lnTo>
                        <a:pt x="25"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08" name="Freeform 380">
                  <a:extLst>
                    <a:ext uri="{FF2B5EF4-FFF2-40B4-BE49-F238E27FC236}">
                      <a16:creationId xmlns:a16="http://schemas.microsoft.com/office/drawing/2014/main" id="{6D531C53-BA71-41E7-B1B2-E8C181F1B73A}"/>
                    </a:ext>
                  </a:extLst>
                </p:cNvPr>
                <p:cNvSpPr>
                  <a:spLocks/>
                </p:cNvSpPr>
                <p:nvPr/>
              </p:nvSpPr>
              <p:spPr bwMode="auto">
                <a:xfrm>
                  <a:off x="4024" y="318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09" name="Freeform 381">
                  <a:extLst>
                    <a:ext uri="{FF2B5EF4-FFF2-40B4-BE49-F238E27FC236}">
                      <a16:creationId xmlns:a16="http://schemas.microsoft.com/office/drawing/2014/main" id="{7F551A6D-475E-46F7-B316-96EE2EF38D35}"/>
                    </a:ext>
                  </a:extLst>
                </p:cNvPr>
                <p:cNvSpPr>
                  <a:spLocks/>
                </p:cNvSpPr>
                <p:nvPr/>
              </p:nvSpPr>
              <p:spPr bwMode="auto">
                <a:xfrm>
                  <a:off x="4066" y="3180"/>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10" name="Freeform 382">
                  <a:extLst>
                    <a:ext uri="{FF2B5EF4-FFF2-40B4-BE49-F238E27FC236}">
                      <a16:creationId xmlns:a16="http://schemas.microsoft.com/office/drawing/2014/main" id="{B7A995F8-A5D9-4389-BC85-25A160C6A8ED}"/>
                    </a:ext>
                  </a:extLst>
                </p:cNvPr>
                <p:cNvSpPr>
                  <a:spLocks/>
                </p:cNvSpPr>
                <p:nvPr/>
              </p:nvSpPr>
              <p:spPr bwMode="auto">
                <a:xfrm>
                  <a:off x="4108" y="3168"/>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11" name="Freeform 383">
                  <a:extLst>
                    <a:ext uri="{FF2B5EF4-FFF2-40B4-BE49-F238E27FC236}">
                      <a16:creationId xmlns:a16="http://schemas.microsoft.com/office/drawing/2014/main" id="{F5ED059C-157F-4220-B517-8C08D54D6E4E}"/>
                    </a:ext>
                  </a:extLst>
                </p:cNvPr>
                <p:cNvSpPr>
                  <a:spLocks/>
                </p:cNvSpPr>
                <p:nvPr/>
              </p:nvSpPr>
              <p:spPr bwMode="auto">
                <a:xfrm>
                  <a:off x="4150" y="315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12" name="Freeform 384">
                  <a:extLst>
                    <a:ext uri="{FF2B5EF4-FFF2-40B4-BE49-F238E27FC236}">
                      <a16:creationId xmlns:a16="http://schemas.microsoft.com/office/drawing/2014/main" id="{E3222BA7-0979-4704-A6E5-FF06EE19BA73}"/>
                    </a:ext>
                  </a:extLst>
                </p:cNvPr>
                <p:cNvSpPr>
                  <a:spLocks/>
                </p:cNvSpPr>
                <p:nvPr/>
              </p:nvSpPr>
              <p:spPr bwMode="auto">
                <a:xfrm>
                  <a:off x="4186" y="3144"/>
                  <a:ext cx="30" cy="12"/>
                </a:xfrm>
                <a:custGeom>
                  <a:avLst/>
                  <a:gdLst>
                    <a:gd name="T0" fmla="*/ 6 w 30"/>
                    <a:gd name="T1" fmla="*/ 6 h 12"/>
                    <a:gd name="T2" fmla="*/ 0 w 30"/>
                    <a:gd name="T3" fmla="*/ 12 h 12"/>
                    <a:gd name="T4" fmla="*/ 6 w 30"/>
                    <a:gd name="T5" fmla="*/ 12 h 12"/>
                    <a:gd name="T6" fmla="*/ 12 w 30"/>
                    <a:gd name="T7" fmla="*/ 12 h 12"/>
                    <a:gd name="T8" fmla="*/ 30 w 30"/>
                    <a:gd name="T9" fmla="*/ 6 h 12"/>
                    <a:gd name="T10" fmla="*/ 30 w 30"/>
                    <a:gd name="T11" fmla="*/ 0 h 12"/>
                    <a:gd name="T12" fmla="*/ 30 w 30"/>
                    <a:gd name="T13" fmla="*/ 0 h 12"/>
                    <a:gd name="T14" fmla="*/ 12 w 30"/>
                    <a:gd name="T15" fmla="*/ 6 h 12"/>
                    <a:gd name="T16" fmla="*/ 6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6"/>
                      </a:moveTo>
                      <a:lnTo>
                        <a:pt x="0" y="12"/>
                      </a:lnTo>
                      <a:lnTo>
                        <a:pt x="6" y="12"/>
                      </a:lnTo>
                      <a:lnTo>
                        <a:pt x="12" y="12"/>
                      </a:lnTo>
                      <a:lnTo>
                        <a:pt x="30" y="6"/>
                      </a:lnTo>
                      <a:lnTo>
                        <a:pt x="30" y="0"/>
                      </a:lnTo>
                      <a:lnTo>
                        <a:pt x="30" y="0"/>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13" name="Freeform 385">
                  <a:extLst>
                    <a:ext uri="{FF2B5EF4-FFF2-40B4-BE49-F238E27FC236}">
                      <a16:creationId xmlns:a16="http://schemas.microsoft.com/office/drawing/2014/main" id="{FB64034D-9C0E-48BF-9BA1-9C742266745E}"/>
                    </a:ext>
                  </a:extLst>
                </p:cNvPr>
                <p:cNvSpPr>
                  <a:spLocks/>
                </p:cNvSpPr>
                <p:nvPr/>
              </p:nvSpPr>
              <p:spPr bwMode="auto">
                <a:xfrm>
                  <a:off x="4228" y="3126"/>
                  <a:ext cx="30" cy="18"/>
                </a:xfrm>
                <a:custGeom>
                  <a:avLst/>
                  <a:gdLst>
                    <a:gd name="T0" fmla="*/ 0 w 30"/>
                    <a:gd name="T1" fmla="*/ 12 h 18"/>
                    <a:gd name="T2" fmla="*/ 0 w 30"/>
                    <a:gd name="T3" fmla="*/ 12 h 18"/>
                    <a:gd name="T4" fmla="*/ 0 w 30"/>
                    <a:gd name="T5" fmla="*/ 18 h 18"/>
                    <a:gd name="T6" fmla="*/ 24 w 30"/>
                    <a:gd name="T7" fmla="*/ 6 h 18"/>
                    <a:gd name="T8" fmla="*/ 30 w 30"/>
                    <a:gd name="T9" fmla="*/ 6 h 18"/>
                    <a:gd name="T10" fmla="*/ 24 w 30"/>
                    <a:gd name="T11" fmla="*/ 0 h 18"/>
                    <a:gd name="T12" fmla="*/ 0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0" y="12"/>
                      </a:moveTo>
                      <a:lnTo>
                        <a:pt x="0" y="12"/>
                      </a:lnTo>
                      <a:lnTo>
                        <a:pt x="0" y="18"/>
                      </a:lnTo>
                      <a:lnTo>
                        <a:pt x="24" y="6"/>
                      </a:lnTo>
                      <a:lnTo>
                        <a:pt x="30"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14" name="Freeform 386">
                  <a:extLst>
                    <a:ext uri="{FF2B5EF4-FFF2-40B4-BE49-F238E27FC236}">
                      <a16:creationId xmlns:a16="http://schemas.microsoft.com/office/drawing/2014/main" id="{170CFB30-8EF7-41D6-A208-19781BAFC8A2}"/>
                    </a:ext>
                  </a:extLst>
                </p:cNvPr>
                <p:cNvSpPr>
                  <a:spLocks/>
                </p:cNvSpPr>
                <p:nvPr/>
              </p:nvSpPr>
              <p:spPr bwMode="auto">
                <a:xfrm>
                  <a:off x="4264" y="3108"/>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15" name="Freeform 387">
                  <a:extLst>
                    <a:ext uri="{FF2B5EF4-FFF2-40B4-BE49-F238E27FC236}">
                      <a16:creationId xmlns:a16="http://schemas.microsoft.com/office/drawing/2014/main" id="{6B7BFB80-28DA-4BD9-A89E-81C9218E6AA0}"/>
                    </a:ext>
                  </a:extLst>
                </p:cNvPr>
                <p:cNvSpPr>
                  <a:spLocks/>
                </p:cNvSpPr>
                <p:nvPr/>
              </p:nvSpPr>
              <p:spPr bwMode="auto">
                <a:xfrm>
                  <a:off x="4300" y="3084"/>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30 w 30"/>
                    <a:gd name="T11" fmla="*/ 0 h 18"/>
                    <a:gd name="T12" fmla="*/ 24 w 30"/>
                    <a:gd name="T13" fmla="*/ 0 h 18"/>
                    <a:gd name="T14" fmla="*/ 24 w 30"/>
                    <a:gd name="T15" fmla="*/ 0 h 18"/>
                    <a:gd name="T16" fmla="*/ 24 w 30"/>
                    <a:gd name="T17" fmla="*/ 6 h 18"/>
                    <a:gd name="T18" fmla="*/ 24 w 30"/>
                    <a:gd name="T19" fmla="*/ 6 h 18"/>
                    <a:gd name="T20" fmla="*/ 24 w 30"/>
                    <a:gd name="T21" fmla="*/ 0 h 18"/>
                    <a:gd name="T22" fmla="*/ 6 w 30"/>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8">
                      <a:moveTo>
                        <a:pt x="6" y="12"/>
                      </a:moveTo>
                      <a:lnTo>
                        <a:pt x="0" y="18"/>
                      </a:lnTo>
                      <a:lnTo>
                        <a:pt x="6" y="18"/>
                      </a:lnTo>
                      <a:lnTo>
                        <a:pt x="24" y="6"/>
                      </a:lnTo>
                      <a:lnTo>
                        <a:pt x="30" y="6"/>
                      </a:lnTo>
                      <a:lnTo>
                        <a:pt x="30" y="0"/>
                      </a:lnTo>
                      <a:lnTo>
                        <a:pt x="24" y="0"/>
                      </a:lnTo>
                      <a:lnTo>
                        <a:pt x="24" y="0"/>
                      </a:lnTo>
                      <a:lnTo>
                        <a:pt x="24" y="6"/>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16" name="Freeform 388">
                  <a:extLst>
                    <a:ext uri="{FF2B5EF4-FFF2-40B4-BE49-F238E27FC236}">
                      <a16:creationId xmlns:a16="http://schemas.microsoft.com/office/drawing/2014/main" id="{CDEC1860-AED7-4D64-9328-5EE8FF6AECB0}"/>
                    </a:ext>
                  </a:extLst>
                </p:cNvPr>
                <p:cNvSpPr>
                  <a:spLocks/>
                </p:cNvSpPr>
                <p:nvPr/>
              </p:nvSpPr>
              <p:spPr bwMode="auto">
                <a:xfrm>
                  <a:off x="4336" y="3054"/>
                  <a:ext cx="18" cy="24"/>
                </a:xfrm>
                <a:custGeom>
                  <a:avLst/>
                  <a:gdLst>
                    <a:gd name="T0" fmla="*/ 0 w 18"/>
                    <a:gd name="T1" fmla="*/ 18 h 24"/>
                    <a:gd name="T2" fmla="*/ 0 w 18"/>
                    <a:gd name="T3" fmla="*/ 24 h 24"/>
                    <a:gd name="T4" fmla="*/ 6 w 18"/>
                    <a:gd name="T5" fmla="*/ 18 h 24"/>
                    <a:gd name="T6" fmla="*/ 18 w 18"/>
                    <a:gd name="T7" fmla="*/ 0 h 24"/>
                    <a:gd name="T8" fmla="*/ 18 w 18"/>
                    <a:gd name="T9" fmla="*/ 0 h 24"/>
                    <a:gd name="T10" fmla="*/ 12 w 18"/>
                    <a:gd name="T11" fmla="*/ 0 h 24"/>
                    <a:gd name="T12" fmla="*/ 0 w 18"/>
                    <a:gd name="T13" fmla="*/ 18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0" y="18"/>
                      </a:moveTo>
                      <a:lnTo>
                        <a:pt x="0" y="24"/>
                      </a:lnTo>
                      <a:lnTo>
                        <a:pt x="6" y="18"/>
                      </a:lnTo>
                      <a:lnTo>
                        <a:pt x="18" y="0"/>
                      </a:lnTo>
                      <a:lnTo>
                        <a:pt x="18" y="0"/>
                      </a:lnTo>
                      <a:lnTo>
                        <a:pt x="12"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17" name="Freeform 389">
                  <a:extLst>
                    <a:ext uri="{FF2B5EF4-FFF2-40B4-BE49-F238E27FC236}">
                      <a16:creationId xmlns:a16="http://schemas.microsoft.com/office/drawing/2014/main" id="{CA70824D-1C25-4D54-AAF7-19DA6F58F53C}"/>
                    </a:ext>
                  </a:extLst>
                </p:cNvPr>
                <p:cNvSpPr>
                  <a:spLocks/>
                </p:cNvSpPr>
                <p:nvPr/>
              </p:nvSpPr>
              <p:spPr bwMode="auto">
                <a:xfrm>
                  <a:off x="4360" y="3018"/>
                  <a:ext cx="12" cy="24"/>
                </a:xfrm>
                <a:custGeom>
                  <a:avLst/>
                  <a:gdLst>
                    <a:gd name="T0" fmla="*/ 0 w 12"/>
                    <a:gd name="T1" fmla="*/ 24 h 24"/>
                    <a:gd name="T2" fmla="*/ 0 w 12"/>
                    <a:gd name="T3" fmla="*/ 24 h 24"/>
                    <a:gd name="T4" fmla="*/ 6 w 12"/>
                    <a:gd name="T5" fmla="*/ 24 h 24"/>
                    <a:gd name="T6" fmla="*/ 12 w 12"/>
                    <a:gd name="T7" fmla="*/ 12 h 24"/>
                    <a:gd name="T8" fmla="*/ 12 w 12"/>
                    <a:gd name="T9" fmla="*/ 0 h 24"/>
                    <a:gd name="T10" fmla="*/ 12 w 12"/>
                    <a:gd name="T11" fmla="*/ 0 h 24"/>
                    <a:gd name="T12" fmla="*/ 6 w 12"/>
                    <a:gd name="T13" fmla="*/ 0 h 24"/>
                    <a:gd name="T14" fmla="*/ 6 w 12"/>
                    <a:gd name="T15" fmla="*/ 12 h 24"/>
                    <a:gd name="T16" fmla="*/ 0 w 12"/>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0" y="24"/>
                      </a:moveTo>
                      <a:lnTo>
                        <a:pt x="0" y="24"/>
                      </a:lnTo>
                      <a:lnTo>
                        <a:pt x="6" y="24"/>
                      </a:lnTo>
                      <a:lnTo>
                        <a:pt x="12" y="12"/>
                      </a:lnTo>
                      <a:lnTo>
                        <a:pt x="12" y="0"/>
                      </a:lnTo>
                      <a:lnTo>
                        <a:pt x="12" y="0"/>
                      </a:lnTo>
                      <a:lnTo>
                        <a:pt x="6"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18" name="Freeform 390">
                  <a:extLst>
                    <a:ext uri="{FF2B5EF4-FFF2-40B4-BE49-F238E27FC236}">
                      <a16:creationId xmlns:a16="http://schemas.microsoft.com/office/drawing/2014/main" id="{A3D6412B-B2CB-4CF9-8A8B-9F5F50514874}"/>
                    </a:ext>
                  </a:extLst>
                </p:cNvPr>
                <p:cNvSpPr>
                  <a:spLocks/>
                </p:cNvSpPr>
                <p:nvPr/>
              </p:nvSpPr>
              <p:spPr bwMode="auto">
                <a:xfrm>
                  <a:off x="4366" y="2976"/>
                  <a:ext cx="6" cy="30"/>
                </a:xfrm>
                <a:custGeom>
                  <a:avLst/>
                  <a:gdLst>
                    <a:gd name="T0" fmla="*/ 0 w 6"/>
                    <a:gd name="T1" fmla="*/ 24 h 30"/>
                    <a:gd name="T2" fmla="*/ 6 w 6"/>
                    <a:gd name="T3" fmla="*/ 30 h 30"/>
                    <a:gd name="T4" fmla="*/ 6 w 6"/>
                    <a:gd name="T5" fmla="*/ 24 h 30"/>
                    <a:gd name="T6" fmla="*/ 6 w 6"/>
                    <a:gd name="T7" fmla="*/ 6 h 30"/>
                    <a:gd name="T8" fmla="*/ 6 w 6"/>
                    <a:gd name="T9" fmla="*/ 0 h 30"/>
                    <a:gd name="T10" fmla="*/ 0 w 6"/>
                    <a:gd name="T11" fmla="*/ 0 h 30"/>
                    <a:gd name="T12" fmla="*/ 0 w 6"/>
                    <a:gd name="T13" fmla="*/ 0 h 30"/>
                    <a:gd name="T14" fmla="*/ 0 w 6"/>
                    <a:gd name="T15" fmla="*/ 6 h 30"/>
                    <a:gd name="T16" fmla="*/ 0 w 6"/>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0" y="24"/>
                      </a:moveTo>
                      <a:lnTo>
                        <a:pt x="6" y="30"/>
                      </a:lnTo>
                      <a:lnTo>
                        <a:pt x="6" y="24"/>
                      </a:lnTo>
                      <a:lnTo>
                        <a:pt x="6" y="6"/>
                      </a:lnTo>
                      <a:lnTo>
                        <a:pt x="6" y="0"/>
                      </a:lnTo>
                      <a:lnTo>
                        <a:pt x="0" y="0"/>
                      </a:lnTo>
                      <a:lnTo>
                        <a:pt x="0" y="0"/>
                      </a:lnTo>
                      <a:lnTo>
                        <a:pt x="0"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19" name="Freeform 391">
                  <a:extLst>
                    <a:ext uri="{FF2B5EF4-FFF2-40B4-BE49-F238E27FC236}">
                      <a16:creationId xmlns:a16="http://schemas.microsoft.com/office/drawing/2014/main" id="{DA73D57C-A685-41E1-B68D-FDAA8AEE9B18}"/>
                    </a:ext>
                  </a:extLst>
                </p:cNvPr>
                <p:cNvSpPr>
                  <a:spLocks/>
                </p:cNvSpPr>
                <p:nvPr/>
              </p:nvSpPr>
              <p:spPr bwMode="auto">
                <a:xfrm>
                  <a:off x="4342" y="2940"/>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12" y="18"/>
                      </a:moveTo>
                      <a:lnTo>
                        <a:pt x="18" y="24"/>
                      </a:lnTo>
                      <a:lnTo>
                        <a:pt x="18" y="18"/>
                      </a:lnTo>
                      <a:lnTo>
                        <a:pt x="6" y="0"/>
                      </a:lnTo>
                      <a:lnTo>
                        <a:pt x="0"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20" name="Freeform 392">
                  <a:extLst>
                    <a:ext uri="{FF2B5EF4-FFF2-40B4-BE49-F238E27FC236}">
                      <a16:creationId xmlns:a16="http://schemas.microsoft.com/office/drawing/2014/main" id="{886ADF0A-3547-4888-964B-83C37B45FF81}"/>
                    </a:ext>
                  </a:extLst>
                </p:cNvPr>
                <p:cNvSpPr>
                  <a:spLocks/>
                </p:cNvSpPr>
                <p:nvPr/>
              </p:nvSpPr>
              <p:spPr bwMode="auto">
                <a:xfrm>
                  <a:off x="4312" y="2910"/>
                  <a:ext cx="24" cy="24"/>
                </a:xfrm>
                <a:custGeom>
                  <a:avLst/>
                  <a:gdLst>
                    <a:gd name="T0" fmla="*/ 18 w 24"/>
                    <a:gd name="T1" fmla="*/ 18 h 24"/>
                    <a:gd name="T2" fmla="*/ 18 w 24"/>
                    <a:gd name="T3" fmla="*/ 24 h 24"/>
                    <a:gd name="T4" fmla="*/ 24 w 24"/>
                    <a:gd name="T5" fmla="*/ 18 h 24"/>
                    <a:gd name="T6" fmla="*/ 18 w 24"/>
                    <a:gd name="T7" fmla="*/ 12 h 24"/>
                    <a:gd name="T8" fmla="*/ 12 w 24"/>
                    <a:gd name="T9" fmla="*/ 6 h 24"/>
                    <a:gd name="T10" fmla="*/ 0 w 24"/>
                    <a:gd name="T11" fmla="*/ 0 h 24"/>
                    <a:gd name="T12" fmla="*/ 0 w 24"/>
                    <a:gd name="T13" fmla="*/ 6 h 24"/>
                    <a:gd name="T14" fmla="*/ 0 w 24"/>
                    <a:gd name="T15" fmla="*/ 6 h 24"/>
                    <a:gd name="T16" fmla="*/ 12 w 24"/>
                    <a:gd name="T17" fmla="*/ 12 h 24"/>
                    <a:gd name="T18" fmla="*/ 12 w 24"/>
                    <a:gd name="T19" fmla="*/ 12 h 24"/>
                    <a:gd name="T20" fmla="*/ 12 w 24"/>
                    <a:gd name="T21" fmla="*/ 12 h 24"/>
                    <a:gd name="T22" fmla="*/ 18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18"/>
                      </a:moveTo>
                      <a:lnTo>
                        <a:pt x="18" y="24"/>
                      </a:lnTo>
                      <a:lnTo>
                        <a:pt x="24" y="18"/>
                      </a:lnTo>
                      <a:lnTo>
                        <a:pt x="18" y="12"/>
                      </a:lnTo>
                      <a:lnTo>
                        <a:pt x="12" y="6"/>
                      </a:lnTo>
                      <a:lnTo>
                        <a:pt x="0" y="0"/>
                      </a:lnTo>
                      <a:lnTo>
                        <a:pt x="0" y="6"/>
                      </a:lnTo>
                      <a:lnTo>
                        <a:pt x="0" y="6"/>
                      </a:lnTo>
                      <a:lnTo>
                        <a:pt x="12" y="12"/>
                      </a:lnTo>
                      <a:lnTo>
                        <a:pt x="12" y="12"/>
                      </a:lnTo>
                      <a:lnTo>
                        <a:pt x="12" y="12"/>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21" name="Freeform 393">
                  <a:extLst>
                    <a:ext uri="{FF2B5EF4-FFF2-40B4-BE49-F238E27FC236}">
                      <a16:creationId xmlns:a16="http://schemas.microsoft.com/office/drawing/2014/main" id="{680DFEC6-AA2F-4225-9C86-ED2AA2FC972E}"/>
                    </a:ext>
                  </a:extLst>
                </p:cNvPr>
                <p:cNvSpPr>
                  <a:spLocks/>
                </p:cNvSpPr>
                <p:nvPr/>
              </p:nvSpPr>
              <p:spPr bwMode="auto">
                <a:xfrm>
                  <a:off x="4276" y="2886"/>
                  <a:ext cx="24" cy="18"/>
                </a:xfrm>
                <a:custGeom>
                  <a:avLst/>
                  <a:gdLst>
                    <a:gd name="T0" fmla="*/ 24 w 24"/>
                    <a:gd name="T1" fmla="*/ 18 h 18"/>
                    <a:gd name="T2" fmla="*/ 24 w 24"/>
                    <a:gd name="T3" fmla="*/ 18 h 18"/>
                    <a:gd name="T4" fmla="*/ 24 w 24"/>
                    <a:gd name="T5" fmla="*/ 12 h 18"/>
                    <a:gd name="T6" fmla="*/ 0 w 24"/>
                    <a:gd name="T7" fmla="*/ 0 h 18"/>
                    <a:gd name="T8" fmla="*/ 0 w 24"/>
                    <a:gd name="T9" fmla="*/ 6 h 18"/>
                    <a:gd name="T10" fmla="*/ 0 w 24"/>
                    <a:gd name="T11" fmla="*/ 6 h 18"/>
                    <a:gd name="T12" fmla="*/ 24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18"/>
                      </a:moveTo>
                      <a:lnTo>
                        <a:pt x="24" y="18"/>
                      </a:lnTo>
                      <a:lnTo>
                        <a:pt x="24" y="12"/>
                      </a:lnTo>
                      <a:lnTo>
                        <a:pt x="0" y="0"/>
                      </a:lnTo>
                      <a:lnTo>
                        <a:pt x="0" y="6"/>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22" name="Freeform 394">
                  <a:extLst>
                    <a:ext uri="{FF2B5EF4-FFF2-40B4-BE49-F238E27FC236}">
                      <a16:creationId xmlns:a16="http://schemas.microsoft.com/office/drawing/2014/main" id="{39475888-D0C9-40C8-89E2-3217E66F07CB}"/>
                    </a:ext>
                  </a:extLst>
                </p:cNvPr>
                <p:cNvSpPr>
                  <a:spLocks/>
                </p:cNvSpPr>
                <p:nvPr/>
              </p:nvSpPr>
              <p:spPr bwMode="auto">
                <a:xfrm>
                  <a:off x="4240" y="2868"/>
                  <a:ext cx="24" cy="18"/>
                </a:xfrm>
                <a:custGeom>
                  <a:avLst/>
                  <a:gdLst>
                    <a:gd name="T0" fmla="*/ 24 w 24"/>
                    <a:gd name="T1" fmla="*/ 18 h 18"/>
                    <a:gd name="T2" fmla="*/ 24 w 24"/>
                    <a:gd name="T3" fmla="*/ 12 h 18"/>
                    <a:gd name="T4" fmla="*/ 24 w 24"/>
                    <a:gd name="T5" fmla="*/ 12 h 18"/>
                    <a:gd name="T6" fmla="*/ 0 w 24"/>
                    <a:gd name="T7" fmla="*/ 0 h 18"/>
                    <a:gd name="T8" fmla="*/ 0 w 24"/>
                    <a:gd name="T9" fmla="*/ 6 h 18"/>
                    <a:gd name="T10" fmla="*/ 0 w 24"/>
                    <a:gd name="T11" fmla="*/ 6 h 18"/>
                    <a:gd name="T12" fmla="*/ 24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18"/>
                      </a:moveTo>
                      <a:lnTo>
                        <a:pt x="24" y="12"/>
                      </a:lnTo>
                      <a:lnTo>
                        <a:pt x="24" y="12"/>
                      </a:lnTo>
                      <a:lnTo>
                        <a:pt x="0" y="0"/>
                      </a:lnTo>
                      <a:lnTo>
                        <a:pt x="0" y="6"/>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23" name="Freeform 395">
                  <a:extLst>
                    <a:ext uri="{FF2B5EF4-FFF2-40B4-BE49-F238E27FC236}">
                      <a16:creationId xmlns:a16="http://schemas.microsoft.com/office/drawing/2014/main" id="{AE99FD97-3C83-43C6-9A14-EA258396D89E}"/>
                    </a:ext>
                  </a:extLst>
                </p:cNvPr>
                <p:cNvSpPr>
                  <a:spLocks/>
                </p:cNvSpPr>
                <p:nvPr/>
              </p:nvSpPr>
              <p:spPr bwMode="auto">
                <a:xfrm>
                  <a:off x="4198" y="2850"/>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24" name="Freeform 396">
                  <a:extLst>
                    <a:ext uri="{FF2B5EF4-FFF2-40B4-BE49-F238E27FC236}">
                      <a16:creationId xmlns:a16="http://schemas.microsoft.com/office/drawing/2014/main" id="{39181109-CDC0-47E8-9976-356285C543ED}"/>
                    </a:ext>
                  </a:extLst>
                </p:cNvPr>
                <p:cNvSpPr>
                  <a:spLocks/>
                </p:cNvSpPr>
                <p:nvPr/>
              </p:nvSpPr>
              <p:spPr bwMode="auto">
                <a:xfrm>
                  <a:off x="4156" y="2838"/>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25" name="Freeform 397">
                  <a:extLst>
                    <a:ext uri="{FF2B5EF4-FFF2-40B4-BE49-F238E27FC236}">
                      <a16:creationId xmlns:a16="http://schemas.microsoft.com/office/drawing/2014/main" id="{5F5932E7-8F23-4EDE-9505-79D9E5DB5A4F}"/>
                    </a:ext>
                  </a:extLst>
                </p:cNvPr>
                <p:cNvSpPr>
                  <a:spLocks/>
                </p:cNvSpPr>
                <p:nvPr/>
              </p:nvSpPr>
              <p:spPr bwMode="auto">
                <a:xfrm>
                  <a:off x="4120" y="2826"/>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26" name="Freeform 398">
                  <a:extLst>
                    <a:ext uri="{FF2B5EF4-FFF2-40B4-BE49-F238E27FC236}">
                      <a16:creationId xmlns:a16="http://schemas.microsoft.com/office/drawing/2014/main" id="{F865F0FE-97A6-47C9-AF1F-C2253585DD4E}"/>
                    </a:ext>
                  </a:extLst>
                </p:cNvPr>
                <p:cNvSpPr>
                  <a:spLocks/>
                </p:cNvSpPr>
                <p:nvPr/>
              </p:nvSpPr>
              <p:spPr bwMode="auto">
                <a:xfrm>
                  <a:off x="4078" y="2820"/>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27" name="Freeform 399">
                  <a:extLst>
                    <a:ext uri="{FF2B5EF4-FFF2-40B4-BE49-F238E27FC236}">
                      <a16:creationId xmlns:a16="http://schemas.microsoft.com/office/drawing/2014/main" id="{963DD8B3-AAAC-4B7E-84CF-1C50F4CE61E0}"/>
                    </a:ext>
                  </a:extLst>
                </p:cNvPr>
                <p:cNvSpPr>
                  <a:spLocks/>
                </p:cNvSpPr>
                <p:nvPr/>
              </p:nvSpPr>
              <p:spPr bwMode="auto">
                <a:xfrm>
                  <a:off x="4036" y="2808"/>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28" name="Freeform 400">
                  <a:extLst>
                    <a:ext uri="{FF2B5EF4-FFF2-40B4-BE49-F238E27FC236}">
                      <a16:creationId xmlns:a16="http://schemas.microsoft.com/office/drawing/2014/main" id="{6CC92D02-D929-4D31-858B-BCB60F29AA00}"/>
                    </a:ext>
                  </a:extLst>
                </p:cNvPr>
                <p:cNvSpPr>
                  <a:spLocks/>
                </p:cNvSpPr>
                <p:nvPr/>
              </p:nvSpPr>
              <p:spPr bwMode="auto">
                <a:xfrm>
                  <a:off x="3994" y="2802"/>
                  <a:ext cx="30" cy="12"/>
                </a:xfrm>
                <a:custGeom>
                  <a:avLst/>
                  <a:gdLst>
                    <a:gd name="T0" fmla="*/ 30 w 30"/>
                    <a:gd name="T1" fmla="*/ 12 h 12"/>
                    <a:gd name="T2" fmla="*/ 30 w 30"/>
                    <a:gd name="T3" fmla="*/ 6 h 12"/>
                    <a:gd name="T4" fmla="*/ 30 w 30"/>
                    <a:gd name="T5" fmla="*/ 6 h 12"/>
                    <a:gd name="T6" fmla="*/ 12 w 30"/>
                    <a:gd name="T7" fmla="*/ 0 h 12"/>
                    <a:gd name="T8" fmla="*/ 6 w 30"/>
                    <a:gd name="T9" fmla="*/ 0 h 12"/>
                    <a:gd name="T10" fmla="*/ 0 w 30"/>
                    <a:gd name="T11" fmla="*/ 6 h 12"/>
                    <a:gd name="T12" fmla="*/ 6 w 30"/>
                    <a:gd name="T13" fmla="*/ 6 h 12"/>
                    <a:gd name="T14" fmla="*/ 12 w 30"/>
                    <a:gd name="T15" fmla="*/ 6 h 12"/>
                    <a:gd name="T16" fmla="*/ 30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12"/>
                      </a:moveTo>
                      <a:lnTo>
                        <a:pt x="30" y="6"/>
                      </a:lnTo>
                      <a:lnTo>
                        <a:pt x="30" y="6"/>
                      </a:lnTo>
                      <a:lnTo>
                        <a:pt x="12" y="0"/>
                      </a:lnTo>
                      <a:lnTo>
                        <a:pt x="6" y="0"/>
                      </a:lnTo>
                      <a:lnTo>
                        <a:pt x="0" y="6"/>
                      </a:lnTo>
                      <a:lnTo>
                        <a:pt x="6" y="6"/>
                      </a:lnTo>
                      <a:lnTo>
                        <a:pt x="12"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29" name="Freeform 401">
                  <a:extLst>
                    <a:ext uri="{FF2B5EF4-FFF2-40B4-BE49-F238E27FC236}">
                      <a16:creationId xmlns:a16="http://schemas.microsoft.com/office/drawing/2014/main" id="{4294F677-F40E-4912-A1D8-615FDA93C085}"/>
                    </a:ext>
                  </a:extLst>
                </p:cNvPr>
                <p:cNvSpPr>
                  <a:spLocks/>
                </p:cNvSpPr>
                <p:nvPr/>
              </p:nvSpPr>
              <p:spPr bwMode="auto">
                <a:xfrm>
                  <a:off x="3951" y="2796"/>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30" name="Freeform 402">
                  <a:extLst>
                    <a:ext uri="{FF2B5EF4-FFF2-40B4-BE49-F238E27FC236}">
                      <a16:creationId xmlns:a16="http://schemas.microsoft.com/office/drawing/2014/main" id="{7D3D0E7D-4E9D-48FB-8DA4-9027C1F41DF0}"/>
                    </a:ext>
                  </a:extLst>
                </p:cNvPr>
                <p:cNvSpPr>
                  <a:spLocks/>
                </p:cNvSpPr>
                <p:nvPr/>
              </p:nvSpPr>
              <p:spPr bwMode="auto">
                <a:xfrm>
                  <a:off x="3909" y="2796"/>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31" name="Freeform 403">
                  <a:extLst>
                    <a:ext uri="{FF2B5EF4-FFF2-40B4-BE49-F238E27FC236}">
                      <a16:creationId xmlns:a16="http://schemas.microsoft.com/office/drawing/2014/main" id="{CE06981B-2EE6-4A7D-BBA0-692B04137646}"/>
                    </a:ext>
                  </a:extLst>
                </p:cNvPr>
                <p:cNvSpPr>
                  <a:spLocks/>
                </p:cNvSpPr>
                <p:nvPr/>
              </p:nvSpPr>
              <p:spPr bwMode="auto">
                <a:xfrm>
                  <a:off x="3867" y="2790"/>
                  <a:ext cx="30" cy="6"/>
                </a:xfrm>
                <a:custGeom>
                  <a:avLst/>
                  <a:gdLst>
                    <a:gd name="T0" fmla="*/ 30 w 30"/>
                    <a:gd name="T1" fmla="*/ 6 h 6"/>
                    <a:gd name="T2" fmla="*/ 30 w 30"/>
                    <a:gd name="T3" fmla="*/ 6 h 6"/>
                    <a:gd name="T4" fmla="*/ 30 w 30"/>
                    <a:gd name="T5" fmla="*/ 0 h 6"/>
                    <a:gd name="T6" fmla="*/ 24 w 30"/>
                    <a:gd name="T7" fmla="*/ 0 h 6"/>
                    <a:gd name="T8" fmla="*/ 6 w 30"/>
                    <a:gd name="T9" fmla="*/ 0 h 6"/>
                    <a:gd name="T10" fmla="*/ 0 w 30"/>
                    <a:gd name="T11" fmla="*/ 6 h 6"/>
                    <a:gd name="T12" fmla="*/ 6 w 30"/>
                    <a:gd name="T13" fmla="*/ 6 h 6"/>
                    <a:gd name="T14" fmla="*/ 24 w 30"/>
                    <a:gd name="T15" fmla="*/ 6 h 6"/>
                    <a:gd name="T16" fmla="*/ 30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30" y="6"/>
                      </a:moveTo>
                      <a:lnTo>
                        <a:pt x="30" y="6"/>
                      </a:lnTo>
                      <a:lnTo>
                        <a:pt x="30" y="0"/>
                      </a:lnTo>
                      <a:lnTo>
                        <a:pt x="24" y="0"/>
                      </a:lnTo>
                      <a:lnTo>
                        <a:pt x="6" y="0"/>
                      </a:lnTo>
                      <a:lnTo>
                        <a:pt x="0" y="6"/>
                      </a:lnTo>
                      <a:lnTo>
                        <a:pt x="6" y="6"/>
                      </a:lnTo>
                      <a:lnTo>
                        <a:pt x="24"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32" name="Freeform 404">
                  <a:extLst>
                    <a:ext uri="{FF2B5EF4-FFF2-40B4-BE49-F238E27FC236}">
                      <a16:creationId xmlns:a16="http://schemas.microsoft.com/office/drawing/2014/main" id="{077D2E2A-AD3B-4555-928F-75F853FAB5BD}"/>
                    </a:ext>
                  </a:extLst>
                </p:cNvPr>
                <p:cNvSpPr>
                  <a:spLocks/>
                </p:cNvSpPr>
                <p:nvPr/>
              </p:nvSpPr>
              <p:spPr bwMode="auto">
                <a:xfrm>
                  <a:off x="3825" y="2790"/>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33" name="Freeform 405">
                  <a:extLst>
                    <a:ext uri="{FF2B5EF4-FFF2-40B4-BE49-F238E27FC236}">
                      <a16:creationId xmlns:a16="http://schemas.microsoft.com/office/drawing/2014/main" id="{CC15713F-FC0D-4120-8A67-DE6E548D1D47}"/>
                    </a:ext>
                  </a:extLst>
                </p:cNvPr>
                <p:cNvSpPr>
                  <a:spLocks/>
                </p:cNvSpPr>
                <p:nvPr/>
              </p:nvSpPr>
              <p:spPr bwMode="auto">
                <a:xfrm>
                  <a:off x="3783" y="2790"/>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06935" name="Oval 407">
                <a:extLst>
                  <a:ext uri="{FF2B5EF4-FFF2-40B4-BE49-F238E27FC236}">
                    <a16:creationId xmlns:a16="http://schemas.microsoft.com/office/drawing/2014/main" id="{D2F4F08B-002F-4CA1-91EF-B1C0FCE050E9}"/>
                  </a:ext>
                </a:extLst>
              </p:cNvPr>
              <p:cNvSpPr>
                <a:spLocks noChangeArrowheads="1"/>
              </p:cNvSpPr>
              <p:nvPr/>
            </p:nvSpPr>
            <p:spPr bwMode="auto">
              <a:xfrm>
                <a:off x="3465" y="2886"/>
                <a:ext cx="625" cy="240"/>
              </a:xfrm>
              <a:prstGeom prst="ellipse">
                <a:avLst/>
              </a:prstGeom>
              <a:solidFill>
                <a:srgbClr val="FFFFFF"/>
              </a:solidFill>
              <a:ln w="9525">
                <a:solidFill>
                  <a:srgbClr val="000000"/>
                </a:solidFill>
                <a:round/>
                <a:headEnd/>
                <a:tailEnd/>
              </a:ln>
            </p:spPr>
            <p:txBody>
              <a:bodyPr/>
              <a:lstStyle/>
              <a:p>
                <a:endParaRPr lang="en-US"/>
              </a:p>
            </p:txBody>
          </p:sp>
          <p:grpSp>
            <p:nvGrpSpPr>
              <p:cNvPr id="406940" name="Group 412">
                <a:extLst>
                  <a:ext uri="{FF2B5EF4-FFF2-40B4-BE49-F238E27FC236}">
                    <a16:creationId xmlns:a16="http://schemas.microsoft.com/office/drawing/2014/main" id="{667B7F66-F5CD-43F4-8A7A-9A2BFAFE8C27}"/>
                  </a:ext>
                </a:extLst>
              </p:cNvPr>
              <p:cNvGrpSpPr>
                <a:grpSpLocks/>
              </p:cNvGrpSpPr>
              <p:nvPr/>
            </p:nvGrpSpPr>
            <p:grpSpPr bwMode="auto">
              <a:xfrm>
                <a:off x="3651" y="2934"/>
                <a:ext cx="246" cy="144"/>
                <a:chOff x="3651" y="2934"/>
                <a:chExt cx="246" cy="144"/>
              </a:xfrm>
            </p:grpSpPr>
            <p:sp>
              <p:nvSpPr>
                <p:cNvPr id="406936" name="Oval 408">
                  <a:extLst>
                    <a:ext uri="{FF2B5EF4-FFF2-40B4-BE49-F238E27FC236}">
                      <a16:creationId xmlns:a16="http://schemas.microsoft.com/office/drawing/2014/main" id="{1DAB5999-00B9-4D77-B0B6-395E8EEEDA74}"/>
                    </a:ext>
                  </a:extLst>
                </p:cNvPr>
                <p:cNvSpPr>
                  <a:spLocks noChangeArrowheads="1"/>
                </p:cNvSpPr>
                <p:nvPr/>
              </p:nvSpPr>
              <p:spPr bwMode="auto">
                <a:xfrm>
                  <a:off x="3651" y="2982"/>
                  <a:ext cx="246" cy="96"/>
                </a:xfrm>
                <a:prstGeom prst="ellipse">
                  <a:avLst/>
                </a:prstGeom>
                <a:solidFill>
                  <a:srgbClr val="FFFFFF"/>
                </a:solidFill>
                <a:ln w="9525">
                  <a:solidFill>
                    <a:srgbClr val="000000"/>
                  </a:solidFill>
                  <a:round/>
                  <a:headEnd/>
                  <a:tailEnd/>
                </a:ln>
              </p:spPr>
              <p:txBody>
                <a:bodyPr/>
                <a:lstStyle/>
                <a:p>
                  <a:endParaRPr lang="en-US"/>
                </a:p>
              </p:txBody>
            </p:sp>
            <p:sp>
              <p:nvSpPr>
                <p:cNvPr id="406937" name="Oval 409">
                  <a:extLst>
                    <a:ext uri="{FF2B5EF4-FFF2-40B4-BE49-F238E27FC236}">
                      <a16:creationId xmlns:a16="http://schemas.microsoft.com/office/drawing/2014/main" id="{FC8FE40E-5F32-4594-8545-9B98218A4495}"/>
                    </a:ext>
                  </a:extLst>
                </p:cNvPr>
                <p:cNvSpPr>
                  <a:spLocks noChangeArrowheads="1"/>
                </p:cNvSpPr>
                <p:nvPr/>
              </p:nvSpPr>
              <p:spPr bwMode="auto">
                <a:xfrm>
                  <a:off x="3651" y="2934"/>
                  <a:ext cx="246" cy="96"/>
                </a:xfrm>
                <a:prstGeom prst="ellipse">
                  <a:avLst/>
                </a:prstGeom>
                <a:solidFill>
                  <a:srgbClr val="FFFFFF"/>
                </a:solidFill>
                <a:ln w="9525">
                  <a:solidFill>
                    <a:srgbClr val="000000"/>
                  </a:solidFill>
                  <a:round/>
                  <a:headEnd/>
                  <a:tailEnd/>
                </a:ln>
              </p:spPr>
              <p:txBody>
                <a:bodyPr/>
                <a:lstStyle/>
                <a:p>
                  <a:endParaRPr lang="en-US"/>
                </a:p>
              </p:txBody>
            </p:sp>
            <p:sp>
              <p:nvSpPr>
                <p:cNvPr id="406938" name="Line 410">
                  <a:extLst>
                    <a:ext uri="{FF2B5EF4-FFF2-40B4-BE49-F238E27FC236}">
                      <a16:creationId xmlns:a16="http://schemas.microsoft.com/office/drawing/2014/main" id="{288434AA-C8EF-4C93-9001-23926C1829AA}"/>
                    </a:ext>
                  </a:extLst>
                </p:cNvPr>
                <p:cNvSpPr>
                  <a:spLocks noChangeShapeType="1"/>
                </p:cNvSpPr>
                <p:nvPr/>
              </p:nvSpPr>
              <p:spPr bwMode="auto">
                <a:xfrm>
                  <a:off x="3651" y="2982"/>
                  <a:ext cx="1"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6939" name="Line 411">
                  <a:extLst>
                    <a:ext uri="{FF2B5EF4-FFF2-40B4-BE49-F238E27FC236}">
                      <a16:creationId xmlns:a16="http://schemas.microsoft.com/office/drawing/2014/main" id="{CB0D5FFE-170C-4144-9ECE-F38D496DF653}"/>
                    </a:ext>
                  </a:extLst>
                </p:cNvPr>
                <p:cNvSpPr>
                  <a:spLocks noChangeShapeType="1"/>
                </p:cNvSpPr>
                <p:nvPr/>
              </p:nvSpPr>
              <p:spPr bwMode="auto">
                <a:xfrm>
                  <a:off x="3891" y="2982"/>
                  <a:ext cx="1"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6941" name="Freeform 413">
                <a:extLst>
                  <a:ext uri="{FF2B5EF4-FFF2-40B4-BE49-F238E27FC236}">
                    <a16:creationId xmlns:a16="http://schemas.microsoft.com/office/drawing/2014/main" id="{CCBCE779-39E0-419A-990E-97098E1ED2C5}"/>
                  </a:ext>
                </a:extLst>
              </p:cNvPr>
              <p:cNvSpPr>
                <a:spLocks/>
              </p:cNvSpPr>
              <p:nvPr/>
            </p:nvSpPr>
            <p:spPr bwMode="auto">
              <a:xfrm>
                <a:off x="4348" y="2754"/>
                <a:ext cx="906" cy="402"/>
              </a:xfrm>
              <a:custGeom>
                <a:avLst/>
                <a:gdLst>
                  <a:gd name="T0" fmla="*/ 18 w 906"/>
                  <a:gd name="T1" fmla="*/ 0 h 402"/>
                  <a:gd name="T2" fmla="*/ 0 w 906"/>
                  <a:gd name="T3" fmla="*/ 42 h 402"/>
                  <a:gd name="T4" fmla="*/ 888 w 906"/>
                  <a:gd name="T5" fmla="*/ 402 h 402"/>
                  <a:gd name="T6" fmla="*/ 906 w 906"/>
                  <a:gd name="T7" fmla="*/ 360 h 402"/>
                  <a:gd name="T8" fmla="*/ 18 w 906"/>
                  <a:gd name="T9" fmla="*/ 0 h 402"/>
                </a:gdLst>
                <a:ahLst/>
                <a:cxnLst>
                  <a:cxn ang="0">
                    <a:pos x="T0" y="T1"/>
                  </a:cxn>
                  <a:cxn ang="0">
                    <a:pos x="T2" y="T3"/>
                  </a:cxn>
                  <a:cxn ang="0">
                    <a:pos x="T4" y="T5"/>
                  </a:cxn>
                  <a:cxn ang="0">
                    <a:pos x="T6" y="T7"/>
                  </a:cxn>
                  <a:cxn ang="0">
                    <a:pos x="T8" y="T9"/>
                  </a:cxn>
                </a:cxnLst>
                <a:rect l="0" t="0" r="r" b="b"/>
                <a:pathLst>
                  <a:path w="906" h="402">
                    <a:moveTo>
                      <a:pt x="18" y="0"/>
                    </a:moveTo>
                    <a:lnTo>
                      <a:pt x="0" y="42"/>
                    </a:lnTo>
                    <a:lnTo>
                      <a:pt x="888" y="402"/>
                    </a:lnTo>
                    <a:lnTo>
                      <a:pt x="906" y="360"/>
                    </a:lnTo>
                    <a:lnTo>
                      <a:pt x="18" y="0"/>
                    </a:lnTo>
                    <a:close/>
                  </a:path>
                </a:pathLst>
              </a:custGeom>
              <a:solidFill>
                <a:srgbClr val="FFFFFF"/>
              </a:solidFill>
              <a:ln w="9525">
                <a:solidFill>
                  <a:srgbClr val="000000"/>
                </a:solidFill>
                <a:prstDash val="solid"/>
                <a:round/>
                <a:headEnd/>
                <a:tailEnd/>
              </a:ln>
            </p:spPr>
            <p:txBody>
              <a:bodyPr/>
              <a:lstStyle/>
              <a:p>
                <a:endParaRPr lang="en-US"/>
              </a:p>
            </p:txBody>
          </p:sp>
          <p:sp>
            <p:nvSpPr>
              <p:cNvPr id="406942" name="Freeform 414">
                <a:extLst>
                  <a:ext uri="{FF2B5EF4-FFF2-40B4-BE49-F238E27FC236}">
                    <a16:creationId xmlns:a16="http://schemas.microsoft.com/office/drawing/2014/main" id="{EBF53D2D-62DA-4C09-A456-027CA63ED18E}"/>
                  </a:ext>
                </a:extLst>
              </p:cNvPr>
              <p:cNvSpPr>
                <a:spLocks/>
              </p:cNvSpPr>
              <p:nvPr/>
            </p:nvSpPr>
            <p:spPr bwMode="auto">
              <a:xfrm>
                <a:off x="4324" y="2736"/>
                <a:ext cx="144" cy="102"/>
              </a:xfrm>
              <a:custGeom>
                <a:avLst/>
                <a:gdLst>
                  <a:gd name="T0" fmla="*/ 84 w 144"/>
                  <a:gd name="T1" fmla="*/ 6 h 102"/>
                  <a:gd name="T2" fmla="*/ 54 w 144"/>
                  <a:gd name="T3" fmla="*/ 0 h 102"/>
                  <a:gd name="T4" fmla="*/ 30 w 144"/>
                  <a:gd name="T5" fmla="*/ 6 h 102"/>
                  <a:gd name="T6" fmla="*/ 12 w 144"/>
                  <a:gd name="T7" fmla="*/ 18 h 102"/>
                  <a:gd name="T8" fmla="*/ 0 w 144"/>
                  <a:gd name="T9" fmla="*/ 36 h 102"/>
                  <a:gd name="T10" fmla="*/ 0 w 144"/>
                  <a:gd name="T11" fmla="*/ 54 h 102"/>
                  <a:gd name="T12" fmla="*/ 12 w 144"/>
                  <a:gd name="T13" fmla="*/ 72 h 102"/>
                  <a:gd name="T14" fmla="*/ 36 w 144"/>
                  <a:gd name="T15" fmla="*/ 90 h 102"/>
                  <a:gd name="T16" fmla="*/ 60 w 144"/>
                  <a:gd name="T17" fmla="*/ 96 h 102"/>
                  <a:gd name="T18" fmla="*/ 90 w 144"/>
                  <a:gd name="T19" fmla="*/ 102 h 102"/>
                  <a:gd name="T20" fmla="*/ 114 w 144"/>
                  <a:gd name="T21" fmla="*/ 96 h 102"/>
                  <a:gd name="T22" fmla="*/ 132 w 144"/>
                  <a:gd name="T23" fmla="*/ 90 h 102"/>
                  <a:gd name="T24" fmla="*/ 144 w 144"/>
                  <a:gd name="T25" fmla="*/ 72 h 102"/>
                  <a:gd name="T26" fmla="*/ 144 w 144"/>
                  <a:gd name="T27" fmla="*/ 48 h 102"/>
                  <a:gd name="T28" fmla="*/ 132 w 144"/>
                  <a:gd name="T29" fmla="*/ 30 h 102"/>
                  <a:gd name="T30" fmla="*/ 108 w 144"/>
                  <a:gd name="T31" fmla="*/ 12 h 102"/>
                  <a:gd name="T32" fmla="*/ 84 w 144"/>
                  <a:gd name="T33" fmla="*/ 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02">
                    <a:moveTo>
                      <a:pt x="84" y="6"/>
                    </a:moveTo>
                    <a:lnTo>
                      <a:pt x="54" y="0"/>
                    </a:lnTo>
                    <a:lnTo>
                      <a:pt x="30" y="6"/>
                    </a:lnTo>
                    <a:lnTo>
                      <a:pt x="12" y="18"/>
                    </a:lnTo>
                    <a:lnTo>
                      <a:pt x="0" y="36"/>
                    </a:lnTo>
                    <a:lnTo>
                      <a:pt x="0" y="54"/>
                    </a:lnTo>
                    <a:lnTo>
                      <a:pt x="12" y="72"/>
                    </a:lnTo>
                    <a:lnTo>
                      <a:pt x="36" y="90"/>
                    </a:lnTo>
                    <a:lnTo>
                      <a:pt x="60" y="96"/>
                    </a:lnTo>
                    <a:lnTo>
                      <a:pt x="90" y="102"/>
                    </a:lnTo>
                    <a:lnTo>
                      <a:pt x="114" y="96"/>
                    </a:lnTo>
                    <a:lnTo>
                      <a:pt x="132" y="90"/>
                    </a:lnTo>
                    <a:lnTo>
                      <a:pt x="144" y="72"/>
                    </a:lnTo>
                    <a:lnTo>
                      <a:pt x="144" y="48"/>
                    </a:lnTo>
                    <a:lnTo>
                      <a:pt x="132" y="30"/>
                    </a:lnTo>
                    <a:lnTo>
                      <a:pt x="108" y="12"/>
                    </a:lnTo>
                    <a:lnTo>
                      <a:pt x="84" y="6"/>
                    </a:lnTo>
                    <a:close/>
                  </a:path>
                </a:pathLst>
              </a:custGeom>
              <a:solidFill>
                <a:srgbClr val="FFFFFF"/>
              </a:solidFill>
              <a:ln w="9525">
                <a:solidFill>
                  <a:srgbClr val="000000"/>
                </a:solidFill>
                <a:prstDash val="solid"/>
                <a:round/>
                <a:headEnd/>
                <a:tailEnd/>
              </a:ln>
            </p:spPr>
            <p:txBody>
              <a:bodyPr/>
              <a:lstStyle/>
              <a:p>
                <a:endParaRPr lang="en-US"/>
              </a:p>
            </p:txBody>
          </p:sp>
        </p:grpSp>
        <p:grpSp>
          <p:nvGrpSpPr>
            <p:cNvPr id="407339" name="Group 811">
              <a:extLst>
                <a:ext uri="{FF2B5EF4-FFF2-40B4-BE49-F238E27FC236}">
                  <a16:creationId xmlns:a16="http://schemas.microsoft.com/office/drawing/2014/main" id="{F42DB968-C23B-481A-8B3B-B78367F54984}"/>
                </a:ext>
              </a:extLst>
            </p:cNvPr>
            <p:cNvGrpSpPr>
              <a:grpSpLocks/>
            </p:cNvGrpSpPr>
            <p:nvPr/>
          </p:nvGrpSpPr>
          <p:grpSpPr bwMode="auto">
            <a:xfrm>
              <a:off x="2601" y="2405"/>
              <a:ext cx="2653" cy="961"/>
              <a:chOff x="2601" y="2405"/>
              <a:chExt cx="2653" cy="961"/>
            </a:xfrm>
          </p:grpSpPr>
          <p:sp>
            <p:nvSpPr>
              <p:cNvPr id="406944" name="Oval 416">
                <a:extLst>
                  <a:ext uri="{FF2B5EF4-FFF2-40B4-BE49-F238E27FC236}">
                    <a16:creationId xmlns:a16="http://schemas.microsoft.com/office/drawing/2014/main" id="{9D0F44F5-719D-4CEC-BA25-0596A298A4B1}"/>
                  </a:ext>
                </a:extLst>
              </p:cNvPr>
              <p:cNvSpPr>
                <a:spLocks noChangeArrowheads="1"/>
              </p:cNvSpPr>
              <p:nvPr/>
            </p:nvSpPr>
            <p:spPr bwMode="auto">
              <a:xfrm>
                <a:off x="2601" y="2453"/>
                <a:ext cx="2353" cy="913"/>
              </a:xfrm>
              <a:prstGeom prst="ellipse">
                <a:avLst/>
              </a:prstGeom>
              <a:solidFill>
                <a:srgbClr val="969696"/>
              </a:solidFill>
              <a:ln w="9525">
                <a:solidFill>
                  <a:srgbClr val="000000"/>
                </a:solidFill>
                <a:round/>
                <a:headEnd/>
                <a:tailEnd/>
              </a:ln>
            </p:spPr>
            <p:txBody>
              <a:bodyPr/>
              <a:lstStyle/>
              <a:p>
                <a:endParaRPr lang="en-US"/>
              </a:p>
            </p:txBody>
          </p:sp>
          <p:sp>
            <p:nvSpPr>
              <p:cNvPr id="406945" name="Oval 417">
                <a:extLst>
                  <a:ext uri="{FF2B5EF4-FFF2-40B4-BE49-F238E27FC236}">
                    <a16:creationId xmlns:a16="http://schemas.microsoft.com/office/drawing/2014/main" id="{D6D88D30-DD68-4476-A6F5-3575A92AF2C2}"/>
                  </a:ext>
                </a:extLst>
              </p:cNvPr>
              <p:cNvSpPr>
                <a:spLocks noChangeArrowheads="1"/>
              </p:cNvSpPr>
              <p:nvPr/>
            </p:nvSpPr>
            <p:spPr bwMode="auto">
              <a:xfrm>
                <a:off x="2601" y="2405"/>
                <a:ext cx="2353" cy="913"/>
              </a:xfrm>
              <a:prstGeom prst="ellipse">
                <a:avLst/>
              </a:prstGeom>
              <a:solidFill>
                <a:srgbClr val="FFFFFF"/>
              </a:solidFill>
              <a:ln w="9525">
                <a:solidFill>
                  <a:srgbClr val="000000"/>
                </a:solidFill>
                <a:round/>
                <a:headEnd/>
                <a:tailEnd/>
              </a:ln>
            </p:spPr>
            <p:txBody>
              <a:bodyPr/>
              <a:lstStyle/>
              <a:p>
                <a:endParaRPr lang="en-US"/>
              </a:p>
            </p:txBody>
          </p:sp>
          <p:grpSp>
            <p:nvGrpSpPr>
              <p:cNvPr id="407063" name="Group 535">
                <a:extLst>
                  <a:ext uri="{FF2B5EF4-FFF2-40B4-BE49-F238E27FC236}">
                    <a16:creationId xmlns:a16="http://schemas.microsoft.com/office/drawing/2014/main" id="{7F74FC36-161C-4CC5-A287-886E13335C9E}"/>
                  </a:ext>
                </a:extLst>
              </p:cNvPr>
              <p:cNvGrpSpPr>
                <a:grpSpLocks/>
              </p:cNvGrpSpPr>
              <p:nvPr/>
            </p:nvGrpSpPr>
            <p:grpSpPr bwMode="auto">
              <a:xfrm>
                <a:off x="2697" y="2453"/>
                <a:ext cx="2161" cy="817"/>
                <a:chOff x="2697" y="2453"/>
                <a:chExt cx="2161" cy="817"/>
              </a:xfrm>
            </p:grpSpPr>
            <p:sp>
              <p:nvSpPr>
                <p:cNvPr id="406946" name="Freeform 418">
                  <a:extLst>
                    <a:ext uri="{FF2B5EF4-FFF2-40B4-BE49-F238E27FC236}">
                      <a16:creationId xmlns:a16="http://schemas.microsoft.com/office/drawing/2014/main" id="{E6B68EDC-D388-4649-98DC-FAD6FA1283B9}"/>
                    </a:ext>
                  </a:extLst>
                </p:cNvPr>
                <p:cNvSpPr>
                  <a:spLocks/>
                </p:cNvSpPr>
                <p:nvPr/>
              </p:nvSpPr>
              <p:spPr bwMode="auto">
                <a:xfrm>
                  <a:off x="3753" y="2453"/>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47" name="Freeform 419">
                  <a:extLst>
                    <a:ext uri="{FF2B5EF4-FFF2-40B4-BE49-F238E27FC236}">
                      <a16:creationId xmlns:a16="http://schemas.microsoft.com/office/drawing/2014/main" id="{BEDAF7B1-47FE-413A-8B10-F7783DB25F5B}"/>
                    </a:ext>
                  </a:extLst>
                </p:cNvPr>
                <p:cNvSpPr>
                  <a:spLocks/>
                </p:cNvSpPr>
                <p:nvPr/>
              </p:nvSpPr>
              <p:spPr bwMode="auto">
                <a:xfrm>
                  <a:off x="3711" y="245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48" name="Freeform 420">
                  <a:extLst>
                    <a:ext uri="{FF2B5EF4-FFF2-40B4-BE49-F238E27FC236}">
                      <a16:creationId xmlns:a16="http://schemas.microsoft.com/office/drawing/2014/main" id="{BCF70DCF-D0EA-46D6-B31C-00CAB5C0F995}"/>
                    </a:ext>
                  </a:extLst>
                </p:cNvPr>
                <p:cNvSpPr>
                  <a:spLocks/>
                </p:cNvSpPr>
                <p:nvPr/>
              </p:nvSpPr>
              <p:spPr bwMode="auto">
                <a:xfrm>
                  <a:off x="3669" y="245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49" name="Freeform 421">
                  <a:extLst>
                    <a:ext uri="{FF2B5EF4-FFF2-40B4-BE49-F238E27FC236}">
                      <a16:creationId xmlns:a16="http://schemas.microsoft.com/office/drawing/2014/main" id="{C75EFF2A-646F-49B1-BFA3-64AB51CA5AD4}"/>
                    </a:ext>
                  </a:extLst>
                </p:cNvPr>
                <p:cNvSpPr>
                  <a:spLocks/>
                </p:cNvSpPr>
                <p:nvPr/>
              </p:nvSpPr>
              <p:spPr bwMode="auto">
                <a:xfrm>
                  <a:off x="3627" y="245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50" name="Freeform 422">
                  <a:extLst>
                    <a:ext uri="{FF2B5EF4-FFF2-40B4-BE49-F238E27FC236}">
                      <a16:creationId xmlns:a16="http://schemas.microsoft.com/office/drawing/2014/main" id="{7F1E6193-7B49-4FDD-A1C8-4FB57BE9168C}"/>
                    </a:ext>
                  </a:extLst>
                </p:cNvPr>
                <p:cNvSpPr>
                  <a:spLocks/>
                </p:cNvSpPr>
                <p:nvPr/>
              </p:nvSpPr>
              <p:spPr bwMode="auto">
                <a:xfrm>
                  <a:off x="3585" y="245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51" name="Freeform 423">
                  <a:extLst>
                    <a:ext uri="{FF2B5EF4-FFF2-40B4-BE49-F238E27FC236}">
                      <a16:creationId xmlns:a16="http://schemas.microsoft.com/office/drawing/2014/main" id="{697256CB-27B0-4C92-AF40-1751F34070D2}"/>
                    </a:ext>
                  </a:extLst>
                </p:cNvPr>
                <p:cNvSpPr>
                  <a:spLocks/>
                </p:cNvSpPr>
                <p:nvPr/>
              </p:nvSpPr>
              <p:spPr bwMode="auto">
                <a:xfrm>
                  <a:off x="3543" y="2459"/>
                  <a:ext cx="30" cy="6"/>
                </a:xfrm>
                <a:custGeom>
                  <a:avLst/>
                  <a:gdLst>
                    <a:gd name="T0" fmla="*/ 24 w 30"/>
                    <a:gd name="T1" fmla="*/ 6 h 6"/>
                    <a:gd name="T2" fmla="*/ 30 w 30"/>
                    <a:gd name="T3" fmla="*/ 0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24" y="6"/>
                      </a:moveTo>
                      <a:lnTo>
                        <a:pt x="30" y="0"/>
                      </a:lnTo>
                      <a:lnTo>
                        <a:pt x="24" y="0"/>
                      </a:lnTo>
                      <a:lnTo>
                        <a:pt x="18" y="0"/>
                      </a:lnTo>
                      <a:lnTo>
                        <a:pt x="0" y="0"/>
                      </a:lnTo>
                      <a:lnTo>
                        <a:pt x="0" y="6"/>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52" name="Freeform 424">
                  <a:extLst>
                    <a:ext uri="{FF2B5EF4-FFF2-40B4-BE49-F238E27FC236}">
                      <a16:creationId xmlns:a16="http://schemas.microsoft.com/office/drawing/2014/main" id="{0C735170-F08B-4717-A0B4-57483FFF234B}"/>
                    </a:ext>
                  </a:extLst>
                </p:cNvPr>
                <p:cNvSpPr>
                  <a:spLocks/>
                </p:cNvSpPr>
                <p:nvPr/>
              </p:nvSpPr>
              <p:spPr bwMode="auto">
                <a:xfrm>
                  <a:off x="3501" y="2465"/>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53" name="Freeform 425">
                  <a:extLst>
                    <a:ext uri="{FF2B5EF4-FFF2-40B4-BE49-F238E27FC236}">
                      <a16:creationId xmlns:a16="http://schemas.microsoft.com/office/drawing/2014/main" id="{0EC573BC-B933-411F-9544-A2BF7298E988}"/>
                    </a:ext>
                  </a:extLst>
                </p:cNvPr>
                <p:cNvSpPr>
                  <a:spLocks/>
                </p:cNvSpPr>
                <p:nvPr/>
              </p:nvSpPr>
              <p:spPr bwMode="auto">
                <a:xfrm>
                  <a:off x="3459" y="2465"/>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54" name="Freeform 426">
                  <a:extLst>
                    <a:ext uri="{FF2B5EF4-FFF2-40B4-BE49-F238E27FC236}">
                      <a16:creationId xmlns:a16="http://schemas.microsoft.com/office/drawing/2014/main" id="{EF9D278B-764F-4547-A9F0-891988C1DB4B}"/>
                    </a:ext>
                  </a:extLst>
                </p:cNvPr>
                <p:cNvSpPr>
                  <a:spLocks/>
                </p:cNvSpPr>
                <p:nvPr/>
              </p:nvSpPr>
              <p:spPr bwMode="auto">
                <a:xfrm>
                  <a:off x="3417" y="247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55" name="Freeform 427">
                  <a:extLst>
                    <a:ext uri="{FF2B5EF4-FFF2-40B4-BE49-F238E27FC236}">
                      <a16:creationId xmlns:a16="http://schemas.microsoft.com/office/drawing/2014/main" id="{19F29F5B-17AD-4D26-B87B-676EA443F36B}"/>
                    </a:ext>
                  </a:extLst>
                </p:cNvPr>
                <p:cNvSpPr>
                  <a:spLocks/>
                </p:cNvSpPr>
                <p:nvPr/>
              </p:nvSpPr>
              <p:spPr bwMode="auto">
                <a:xfrm>
                  <a:off x="3375" y="2477"/>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56" name="Freeform 428">
                  <a:extLst>
                    <a:ext uri="{FF2B5EF4-FFF2-40B4-BE49-F238E27FC236}">
                      <a16:creationId xmlns:a16="http://schemas.microsoft.com/office/drawing/2014/main" id="{DAEC1A10-2462-4DFD-B99B-FC0720002C99}"/>
                    </a:ext>
                  </a:extLst>
                </p:cNvPr>
                <p:cNvSpPr>
                  <a:spLocks/>
                </p:cNvSpPr>
                <p:nvPr/>
              </p:nvSpPr>
              <p:spPr bwMode="auto">
                <a:xfrm>
                  <a:off x="3333" y="2483"/>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24" y="6"/>
                      </a:moveTo>
                      <a:lnTo>
                        <a:pt x="30" y="0"/>
                      </a:lnTo>
                      <a:lnTo>
                        <a:pt x="24"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57" name="Freeform 429">
                  <a:extLst>
                    <a:ext uri="{FF2B5EF4-FFF2-40B4-BE49-F238E27FC236}">
                      <a16:creationId xmlns:a16="http://schemas.microsoft.com/office/drawing/2014/main" id="{6F6F578D-8811-4699-98CE-8889A5143A03}"/>
                    </a:ext>
                  </a:extLst>
                </p:cNvPr>
                <p:cNvSpPr>
                  <a:spLocks/>
                </p:cNvSpPr>
                <p:nvPr/>
              </p:nvSpPr>
              <p:spPr bwMode="auto">
                <a:xfrm>
                  <a:off x="3291" y="2489"/>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58" name="Freeform 430">
                  <a:extLst>
                    <a:ext uri="{FF2B5EF4-FFF2-40B4-BE49-F238E27FC236}">
                      <a16:creationId xmlns:a16="http://schemas.microsoft.com/office/drawing/2014/main" id="{6B9AB7A1-C2F5-4CCD-9129-38ECB134C154}"/>
                    </a:ext>
                  </a:extLst>
                </p:cNvPr>
                <p:cNvSpPr>
                  <a:spLocks/>
                </p:cNvSpPr>
                <p:nvPr/>
              </p:nvSpPr>
              <p:spPr bwMode="auto">
                <a:xfrm>
                  <a:off x="3249" y="2501"/>
                  <a:ext cx="30" cy="6"/>
                </a:xfrm>
                <a:custGeom>
                  <a:avLst/>
                  <a:gdLst>
                    <a:gd name="T0" fmla="*/ 30 w 30"/>
                    <a:gd name="T1" fmla="*/ 6 h 6"/>
                    <a:gd name="T2" fmla="*/ 30 w 30"/>
                    <a:gd name="T3" fmla="*/ 0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59" name="Freeform 431">
                  <a:extLst>
                    <a:ext uri="{FF2B5EF4-FFF2-40B4-BE49-F238E27FC236}">
                      <a16:creationId xmlns:a16="http://schemas.microsoft.com/office/drawing/2014/main" id="{D215661A-799D-4D42-94C4-E4B8B9A02CB9}"/>
                    </a:ext>
                  </a:extLst>
                </p:cNvPr>
                <p:cNvSpPr>
                  <a:spLocks/>
                </p:cNvSpPr>
                <p:nvPr/>
              </p:nvSpPr>
              <p:spPr bwMode="auto">
                <a:xfrm>
                  <a:off x="3207" y="2507"/>
                  <a:ext cx="30" cy="13"/>
                </a:xfrm>
                <a:custGeom>
                  <a:avLst/>
                  <a:gdLst>
                    <a:gd name="T0" fmla="*/ 30 w 30"/>
                    <a:gd name="T1" fmla="*/ 7 h 13"/>
                    <a:gd name="T2" fmla="*/ 30 w 30"/>
                    <a:gd name="T3" fmla="*/ 0 h 13"/>
                    <a:gd name="T4" fmla="*/ 30 w 30"/>
                    <a:gd name="T5" fmla="*/ 0 h 13"/>
                    <a:gd name="T6" fmla="*/ 6 w 30"/>
                    <a:gd name="T7" fmla="*/ 7 h 13"/>
                    <a:gd name="T8" fmla="*/ 0 w 30"/>
                    <a:gd name="T9" fmla="*/ 7 h 13"/>
                    <a:gd name="T10" fmla="*/ 6 w 30"/>
                    <a:gd name="T11" fmla="*/ 13 h 13"/>
                    <a:gd name="T12" fmla="*/ 30 w 30"/>
                    <a:gd name="T13" fmla="*/ 7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30" y="7"/>
                      </a:moveTo>
                      <a:lnTo>
                        <a:pt x="30" y="0"/>
                      </a:lnTo>
                      <a:lnTo>
                        <a:pt x="30" y="0"/>
                      </a:lnTo>
                      <a:lnTo>
                        <a:pt x="6" y="7"/>
                      </a:lnTo>
                      <a:lnTo>
                        <a:pt x="0" y="7"/>
                      </a:lnTo>
                      <a:lnTo>
                        <a:pt x="6" y="13"/>
                      </a:lnTo>
                      <a:lnTo>
                        <a:pt x="30"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60" name="Freeform 432">
                  <a:extLst>
                    <a:ext uri="{FF2B5EF4-FFF2-40B4-BE49-F238E27FC236}">
                      <a16:creationId xmlns:a16="http://schemas.microsoft.com/office/drawing/2014/main" id="{31F0F9C1-EFD2-403C-B8DA-19957985B9E9}"/>
                    </a:ext>
                  </a:extLst>
                </p:cNvPr>
                <p:cNvSpPr>
                  <a:spLocks/>
                </p:cNvSpPr>
                <p:nvPr/>
              </p:nvSpPr>
              <p:spPr bwMode="auto">
                <a:xfrm>
                  <a:off x="3165" y="2514"/>
                  <a:ext cx="30" cy="12"/>
                </a:xfrm>
                <a:custGeom>
                  <a:avLst/>
                  <a:gdLst>
                    <a:gd name="T0" fmla="*/ 30 w 30"/>
                    <a:gd name="T1" fmla="*/ 6 h 12"/>
                    <a:gd name="T2" fmla="*/ 30 w 30"/>
                    <a:gd name="T3" fmla="*/ 6 h 12"/>
                    <a:gd name="T4" fmla="*/ 30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3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6"/>
                      </a:moveTo>
                      <a:lnTo>
                        <a:pt x="30" y="6"/>
                      </a:lnTo>
                      <a:lnTo>
                        <a:pt x="30" y="0"/>
                      </a:lnTo>
                      <a:lnTo>
                        <a:pt x="12" y="6"/>
                      </a:lnTo>
                      <a:lnTo>
                        <a:pt x="6" y="6"/>
                      </a:lnTo>
                      <a:lnTo>
                        <a:pt x="0" y="12"/>
                      </a:lnTo>
                      <a:lnTo>
                        <a:pt x="6" y="12"/>
                      </a:lnTo>
                      <a:lnTo>
                        <a:pt x="12"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61" name="Freeform 433">
                  <a:extLst>
                    <a:ext uri="{FF2B5EF4-FFF2-40B4-BE49-F238E27FC236}">
                      <a16:creationId xmlns:a16="http://schemas.microsoft.com/office/drawing/2014/main" id="{95E6F0BA-88D0-4BE3-A035-1284561AD6D8}"/>
                    </a:ext>
                  </a:extLst>
                </p:cNvPr>
                <p:cNvSpPr>
                  <a:spLocks/>
                </p:cNvSpPr>
                <p:nvPr/>
              </p:nvSpPr>
              <p:spPr bwMode="auto">
                <a:xfrm>
                  <a:off x="3129" y="2526"/>
                  <a:ext cx="30" cy="12"/>
                </a:xfrm>
                <a:custGeom>
                  <a:avLst/>
                  <a:gdLst>
                    <a:gd name="T0" fmla="*/ 24 w 30"/>
                    <a:gd name="T1" fmla="*/ 6 h 12"/>
                    <a:gd name="T2" fmla="*/ 30 w 30"/>
                    <a:gd name="T3" fmla="*/ 0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62" name="Freeform 434">
                  <a:extLst>
                    <a:ext uri="{FF2B5EF4-FFF2-40B4-BE49-F238E27FC236}">
                      <a16:creationId xmlns:a16="http://schemas.microsoft.com/office/drawing/2014/main" id="{EA8612B4-DCE9-4192-BCCF-174006C1EDC1}"/>
                    </a:ext>
                  </a:extLst>
                </p:cNvPr>
                <p:cNvSpPr>
                  <a:spLocks/>
                </p:cNvSpPr>
                <p:nvPr/>
              </p:nvSpPr>
              <p:spPr bwMode="auto">
                <a:xfrm>
                  <a:off x="3087" y="2538"/>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0 w 30"/>
                    <a:gd name="T11" fmla="*/ 6 h 12"/>
                    <a:gd name="T12" fmla="*/ 0 w 30"/>
                    <a:gd name="T13" fmla="*/ 12 h 12"/>
                    <a:gd name="T14" fmla="*/ 6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0"/>
                      </a:lnTo>
                      <a:lnTo>
                        <a:pt x="24" y="0"/>
                      </a:lnTo>
                      <a:lnTo>
                        <a:pt x="6" y="6"/>
                      </a:lnTo>
                      <a:lnTo>
                        <a:pt x="0"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63" name="Freeform 435">
                  <a:extLst>
                    <a:ext uri="{FF2B5EF4-FFF2-40B4-BE49-F238E27FC236}">
                      <a16:creationId xmlns:a16="http://schemas.microsoft.com/office/drawing/2014/main" id="{7EE5B5A0-AD10-41D7-BDB9-32E400FCFE88}"/>
                    </a:ext>
                  </a:extLst>
                </p:cNvPr>
                <p:cNvSpPr>
                  <a:spLocks/>
                </p:cNvSpPr>
                <p:nvPr/>
              </p:nvSpPr>
              <p:spPr bwMode="auto">
                <a:xfrm>
                  <a:off x="3045" y="2550"/>
                  <a:ext cx="30" cy="12"/>
                </a:xfrm>
                <a:custGeom>
                  <a:avLst/>
                  <a:gdLst>
                    <a:gd name="T0" fmla="*/ 30 w 30"/>
                    <a:gd name="T1" fmla="*/ 6 h 12"/>
                    <a:gd name="T2" fmla="*/ 30 w 30"/>
                    <a:gd name="T3" fmla="*/ 0 h 12"/>
                    <a:gd name="T4" fmla="*/ 30 w 30"/>
                    <a:gd name="T5" fmla="*/ 0 h 12"/>
                    <a:gd name="T6" fmla="*/ 6 w 30"/>
                    <a:gd name="T7" fmla="*/ 6 h 12"/>
                    <a:gd name="T8" fmla="*/ 0 w 30"/>
                    <a:gd name="T9" fmla="*/ 12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0"/>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64" name="Freeform 436">
                  <a:extLst>
                    <a:ext uri="{FF2B5EF4-FFF2-40B4-BE49-F238E27FC236}">
                      <a16:creationId xmlns:a16="http://schemas.microsoft.com/office/drawing/2014/main" id="{5A9826CA-5D9B-4C1E-B5A5-EF36A820AA28}"/>
                    </a:ext>
                  </a:extLst>
                </p:cNvPr>
                <p:cNvSpPr>
                  <a:spLocks/>
                </p:cNvSpPr>
                <p:nvPr/>
              </p:nvSpPr>
              <p:spPr bwMode="auto">
                <a:xfrm>
                  <a:off x="3009" y="2562"/>
                  <a:ext cx="24" cy="18"/>
                </a:xfrm>
                <a:custGeom>
                  <a:avLst/>
                  <a:gdLst>
                    <a:gd name="T0" fmla="*/ 24 w 24"/>
                    <a:gd name="T1" fmla="*/ 6 h 18"/>
                    <a:gd name="T2" fmla="*/ 24 w 24"/>
                    <a:gd name="T3" fmla="*/ 6 h 18"/>
                    <a:gd name="T4" fmla="*/ 24 w 24"/>
                    <a:gd name="T5" fmla="*/ 0 h 18"/>
                    <a:gd name="T6" fmla="*/ 6 w 24"/>
                    <a:gd name="T7" fmla="*/ 6 h 18"/>
                    <a:gd name="T8" fmla="*/ 0 w 24"/>
                    <a:gd name="T9" fmla="*/ 12 h 18"/>
                    <a:gd name="T10" fmla="*/ 0 w 24"/>
                    <a:gd name="T11" fmla="*/ 12 h 18"/>
                    <a:gd name="T12" fmla="*/ 0 w 24"/>
                    <a:gd name="T13" fmla="*/ 18 h 18"/>
                    <a:gd name="T14" fmla="*/ 6 w 24"/>
                    <a:gd name="T15" fmla="*/ 12 h 18"/>
                    <a:gd name="T16" fmla="*/ 24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6"/>
                      </a:moveTo>
                      <a:lnTo>
                        <a:pt x="24" y="6"/>
                      </a:lnTo>
                      <a:lnTo>
                        <a:pt x="24" y="0"/>
                      </a:lnTo>
                      <a:lnTo>
                        <a:pt x="6" y="6"/>
                      </a:lnTo>
                      <a:lnTo>
                        <a:pt x="0" y="12"/>
                      </a:lnTo>
                      <a:lnTo>
                        <a:pt x="0" y="12"/>
                      </a:lnTo>
                      <a:lnTo>
                        <a:pt x="0"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65" name="Freeform 437">
                  <a:extLst>
                    <a:ext uri="{FF2B5EF4-FFF2-40B4-BE49-F238E27FC236}">
                      <a16:creationId xmlns:a16="http://schemas.microsoft.com/office/drawing/2014/main" id="{FA0614E9-769E-48A9-8448-09370C011499}"/>
                    </a:ext>
                  </a:extLst>
                </p:cNvPr>
                <p:cNvSpPr>
                  <a:spLocks/>
                </p:cNvSpPr>
                <p:nvPr/>
              </p:nvSpPr>
              <p:spPr bwMode="auto">
                <a:xfrm>
                  <a:off x="2967" y="2580"/>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66" name="Freeform 438">
                  <a:extLst>
                    <a:ext uri="{FF2B5EF4-FFF2-40B4-BE49-F238E27FC236}">
                      <a16:creationId xmlns:a16="http://schemas.microsoft.com/office/drawing/2014/main" id="{F722BED1-D131-46F3-AEE7-6810853DBEA1}"/>
                    </a:ext>
                  </a:extLst>
                </p:cNvPr>
                <p:cNvSpPr>
                  <a:spLocks/>
                </p:cNvSpPr>
                <p:nvPr/>
              </p:nvSpPr>
              <p:spPr bwMode="auto">
                <a:xfrm>
                  <a:off x="2931" y="2592"/>
                  <a:ext cx="24" cy="18"/>
                </a:xfrm>
                <a:custGeom>
                  <a:avLst/>
                  <a:gdLst>
                    <a:gd name="T0" fmla="*/ 24 w 24"/>
                    <a:gd name="T1" fmla="*/ 6 h 18"/>
                    <a:gd name="T2" fmla="*/ 24 w 24"/>
                    <a:gd name="T3" fmla="*/ 6 h 18"/>
                    <a:gd name="T4" fmla="*/ 24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24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6"/>
                      </a:moveTo>
                      <a:lnTo>
                        <a:pt x="24" y="6"/>
                      </a:lnTo>
                      <a:lnTo>
                        <a:pt x="24" y="0"/>
                      </a:lnTo>
                      <a:lnTo>
                        <a:pt x="12" y="6"/>
                      </a:lnTo>
                      <a:lnTo>
                        <a:pt x="0" y="12"/>
                      </a:lnTo>
                      <a:lnTo>
                        <a:pt x="0" y="18"/>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67" name="Freeform 439">
                  <a:extLst>
                    <a:ext uri="{FF2B5EF4-FFF2-40B4-BE49-F238E27FC236}">
                      <a16:creationId xmlns:a16="http://schemas.microsoft.com/office/drawing/2014/main" id="{C767E748-44F4-4695-9D5F-A3C7BB19031A}"/>
                    </a:ext>
                  </a:extLst>
                </p:cNvPr>
                <p:cNvSpPr>
                  <a:spLocks/>
                </p:cNvSpPr>
                <p:nvPr/>
              </p:nvSpPr>
              <p:spPr bwMode="auto">
                <a:xfrm>
                  <a:off x="2895" y="2610"/>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6"/>
                      </a:lnTo>
                      <a:lnTo>
                        <a:pt x="24" y="0"/>
                      </a:lnTo>
                      <a:lnTo>
                        <a:pt x="0" y="12"/>
                      </a:lnTo>
                      <a:lnTo>
                        <a:pt x="0" y="18"/>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68" name="Freeform 440">
                  <a:extLst>
                    <a:ext uri="{FF2B5EF4-FFF2-40B4-BE49-F238E27FC236}">
                      <a16:creationId xmlns:a16="http://schemas.microsoft.com/office/drawing/2014/main" id="{B87BF2A6-5BEF-438B-BA79-AFA880984BED}"/>
                    </a:ext>
                  </a:extLst>
                </p:cNvPr>
                <p:cNvSpPr>
                  <a:spLocks/>
                </p:cNvSpPr>
                <p:nvPr/>
              </p:nvSpPr>
              <p:spPr bwMode="auto">
                <a:xfrm>
                  <a:off x="2859" y="2634"/>
                  <a:ext cx="24" cy="18"/>
                </a:xfrm>
                <a:custGeom>
                  <a:avLst/>
                  <a:gdLst>
                    <a:gd name="T0" fmla="*/ 18 w 24"/>
                    <a:gd name="T1" fmla="*/ 6 h 18"/>
                    <a:gd name="T2" fmla="*/ 24 w 24"/>
                    <a:gd name="T3" fmla="*/ 0 h 18"/>
                    <a:gd name="T4" fmla="*/ 18 w 24"/>
                    <a:gd name="T5" fmla="*/ 0 h 18"/>
                    <a:gd name="T6" fmla="*/ 0 w 24"/>
                    <a:gd name="T7" fmla="*/ 12 h 18"/>
                    <a:gd name="T8" fmla="*/ 0 w 24"/>
                    <a:gd name="T9" fmla="*/ 12 h 18"/>
                    <a:gd name="T10" fmla="*/ 0 w 24"/>
                    <a:gd name="T11" fmla="*/ 18 h 18"/>
                    <a:gd name="T12" fmla="*/ 18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8" y="6"/>
                      </a:moveTo>
                      <a:lnTo>
                        <a:pt x="24" y="0"/>
                      </a:lnTo>
                      <a:lnTo>
                        <a:pt x="18" y="0"/>
                      </a:lnTo>
                      <a:lnTo>
                        <a:pt x="0" y="12"/>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69" name="Freeform 441">
                  <a:extLst>
                    <a:ext uri="{FF2B5EF4-FFF2-40B4-BE49-F238E27FC236}">
                      <a16:creationId xmlns:a16="http://schemas.microsoft.com/office/drawing/2014/main" id="{45515267-2657-4709-A6D8-77F5DE9CF03F}"/>
                    </a:ext>
                  </a:extLst>
                </p:cNvPr>
                <p:cNvSpPr>
                  <a:spLocks/>
                </p:cNvSpPr>
                <p:nvPr/>
              </p:nvSpPr>
              <p:spPr bwMode="auto">
                <a:xfrm>
                  <a:off x="2823" y="2652"/>
                  <a:ext cx="24" cy="18"/>
                </a:xfrm>
                <a:custGeom>
                  <a:avLst/>
                  <a:gdLst>
                    <a:gd name="T0" fmla="*/ 18 w 24"/>
                    <a:gd name="T1" fmla="*/ 6 h 18"/>
                    <a:gd name="T2" fmla="*/ 24 w 24"/>
                    <a:gd name="T3" fmla="*/ 6 h 18"/>
                    <a:gd name="T4" fmla="*/ 18 w 24"/>
                    <a:gd name="T5" fmla="*/ 0 h 18"/>
                    <a:gd name="T6" fmla="*/ 6 w 24"/>
                    <a:gd name="T7" fmla="*/ 12 h 18"/>
                    <a:gd name="T8" fmla="*/ 0 w 24"/>
                    <a:gd name="T9" fmla="*/ 12 h 18"/>
                    <a:gd name="T10" fmla="*/ 0 w 24"/>
                    <a:gd name="T11" fmla="*/ 18 h 18"/>
                    <a:gd name="T12" fmla="*/ 0 w 24"/>
                    <a:gd name="T13" fmla="*/ 18 h 18"/>
                    <a:gd name="T14" fmla="*/ 6 w 24"/>
                    <a:gd name="T15" fmla="*/ 18 h 18"/>
                    <a:gd name="T16" fmla="*/ 18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18" y="6"/>
                      </a:moveTo>
                      <a:lnTo>
                        <a:pt x="24" y="6"/>
                      </a:lnTo>
                      <a:lnTo>
                        <a:pt x="18" y="0"/>
                      </a:lnTo>
                      <a:lnTo>
                        <a:pt x="6" y="12"/>
                      </a:lnTo>
                      <a:lnTo>
                        <a:pt x="0" y="12"/>
                      </a:lnTo>
                      <a:lnTo>
                        <a:pt x="0" y="18"/>
                      </a:lnTo>
                      <a:lnTo>
                        <a:pt x="0" y="18"/>
                      </a:lnTo>
                      <a:lnTo>
                        <a:pt x="6"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70" name="Freeform 442">
                  <a:extLst>
                    <a:ext uri="{FF2B5EF4-FFF2-40B4-BE49-F238E27FC236}">
                      <a16:creationId xmlns:a16="http://schemas.microsoft.com/office/drawing/2014/main" id="{C677DC16-0FD2-48A6-91F6-787F42D97DC7}"/>
                    </a:ext>
                  </a:extLst>
                </p:cNvPr>
                <p:cNvSpPr>
                  <a:spLocks/>
                </p:cNvSpPr>
                <p:nvPr/>
              </p:nvSpPr>
              <p:spPr bwMode="auto">
                <a:xfrm>
                  <a:off x="2787" y="2676"/>
                  <a:ext cx="24" cy="24"/>
                </a:xfrm>
                <a:custGeom>
                  <a:avLst/>
                  <a:gdLst>
                    <a:gd name="T0" fmla="*/ 24 w 24"/>
                    <a:gd name="T1" fmla="*/ 6 h 24"/>
                    <a:gd name="T2" fmla="*/ 24 w 24"/>
                    <a:gd name="T3" fmla="*/ 6 h 24"/>
                    <a:gd name="T4" fmla="*/ 24 w 24"/>
                    <a:gd name="T5" fmla="*/ 0 h 24"/>
                    <a:gd name="T6" fmla="*/ 6 w 24"/>
                    <a:gd name="T7" fmla="*/ 18 h 24"/>
                    <a:gd name="T8" fmla="*/ 0 w 24"/>
                    <a:gd name="T9" fmla="*/ 18 h 24"/>
                    <a:gd name="T10" fmla="*/ 6 w 24"/>
                    <a:gd name="T11" fmla="*/ 24 h 24"/>
                    <a:gd name="T12" fmla="*/ 24 w 24"/>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6"/>
                      </a:moveTo>
                      <a:lnTo>
                        <a:pt x="24" y="6"/>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71" name="Freeform 443">
                  <a:extLst>
                    <a:ext uri="{FF2B5EF4-FFF2-40B4-BE49-F238E27FC236}">
                      <a16:creationId xmlns:a16="http://schemas.microsoft.com/office/drawing/2014/main" id="{82075DCB-E2CB-4168-9D20-87B96EAC9CD7}"/>
                    </a:ext>
                  </a:extLst>
                </p:cNvPr>
                <p:cNvSpPr>
                  <a:spLocks/>
                </p:cNvSpPr>
                <p:nvPr/>
              </p:nvSpPr>
              <p:spPr bwMode="auto">
                <a:xfrm>
                  <a:off x="2757" y="2706"/>
                  <a:ext cx="24" cy="24"/>
                </a:xfrm>
                <a:custGeom>
                  <a:avLst/>
                  <a:gdLst>
                    <a:gd name="T0" fmla="*/ 24 w 24"/>
                    <a:gd name="T1" fmla="*/ 0 h 24"/>
                    <a:gd name="T2" fmla="*/ 18 w 24"/>
                    <a:gd name="T3" fmla="*/ 0 h 24"/>
                    <a:gd name="T4" fmla="*/ 18 w 24"/>
                    <a:gd name="T5" fmla="*/ 0 h 24"/>
                    <a:gd name="T6" fmla="*/ 0 w 24"/>
                    <a:gd name="T7" fmla="*/ 18 h 24"/>
                    <a:gd name="T8" fmla="*/ 6 w 24"/>
                    <a:gd name="T9" fmla="*/ 24 h 24"/>
                    <a:gd name="T10" fmla="*/ 6 w 24"/>
                    <a:gd name="T11" fmla="*/ 18 h 24"/>
                    <a:gd name="T12" fmla="*/ 24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0"/>
                      </a:moveTo>
                      <a:lnTo>
                        <a:pt x="18" y="0"/>
                      </a:lnTo>
                      <a:lnTo>
                        <a:pt x="18" y="0"/>
                      </a:lnTo>
                      <a:lnTo>
                        <a:pt x="0" y="18"/>
                      </a:lnTo>
                      <a:lnTo>
                        <a:pt x="6" y="24"/>
                      </a:lnTo>
                      <a:lnTo>
                        <a:pt x="6" y="18"/>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72" name="Freeform 444">
                  <a:extLst>
                    <a:ext uri="{FF2B5EF4-FFF2-40B4-BE49-F238E27FC236}">
                      <a16:creationId xmlns:a16="http://schemas.microsoft.com/office/drawing/2014/main" id="{590E2871-64D5-4594-8D28-70C2B35394C5}"/>
                    </a:ext>
                  </a:extLst>
                </p:cNvPr>
                <p:cNvSpPr>
                  <a:spLocks/>
                </p:cNvSpPr>
                <p:nvPr/>
              </p:nvSpPr>
              <p:spPr bwMode="auto">
                <a:xfrm>
                  <a:off x="2733" y="2736"/>
                  <a:ext cx="18" cy="24"/>
                </a:xfrm>
                <a:custGeom>
                  <a:avLst/>
                  <a:gdLst>
                    <a:gd name="T0" fmla="*/ 18 w 18"/>
                    <a:gd name="T1" fmla="*/ 0 h 24"/>
                    <a:gd name="T2" fmla="*/ 12 w 18"/>
                    <a:gd name="T3" fmla="*/ 0 h 24"/>
                    <a:gd name="T4" fmla="*/ 12 w 18"/>
                    <a:gd name="T5" fmla="*/ 0 h 24"/>
                    <a:gd name="T6" fmla="*/ 12 w 18"/>
                    <a:gd name="T7" fmla="*/ 6 h 24"/>
                    <a:gd name="T8" fmla="*/ 0 w 18"/>
                    <a:gd name="T9" fmla="*/ 24 h 24"/>
                    <a:gd name="T10" fmla="*/ 0 w 18"/>
                    <a:gd name="T11" fmla="*/ 24 h 24"/>
                    <a:gd name="T12" fmla="*/ 6 w 18"/>
                    <a:gd name="T13" fmla="*/ 24 h 24"/>
                    <a:gd name="T14" fmla="*/ 18 w 18"/>
                    <a:gd name="T15" fmla="*/ 6 h 24"/>
                    <a:gd name="T16" fmla="*/ 18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8" y="0"/>
                      </a:moveTo>
                      <a:lnTo>
                        <a:pt x="12" y="0"/>
                      </a:lnTo>
                      <a:lnTo>
                        <a:pt x="12" y="0"/>
                      </a:lnTo>
                      <a:lnTo>
                        <a:pt x="12" y="6"/>
                      </a:lnTo>
                      <a:lnTo>
                        <a:pt x="0" y="24"/>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73" name="Freeform 445">
                  <a:extLst>
                    <a:ext uri="{FF2B5EF4-FFF2-40B4-BE49-F238E27FC236}">
                      <a16:creationId xmlns:a16="http://schemas.microsoft.com/office/drawing/2014/main" id="{CA311812-A0B2-4DF1-8F90-9169AAA93862}"/>
                    </a:ext>
                  </a:extLst>
                </p:cNvPr>
                <p:cNvSpPr>
                  <a:spLocks/>
                </p:cNvSpPr>
                <p:nvPr/>
              </p:nvSpPr>
              <p:spPr bwMode="auto">
                <a:xfrm>
                  <a:off x="2709" y="2772"/>
                  <a:ext cx="18" cy="24"/>
                </a:xfrm>
                <a:custGeom>
                  <a:avLst/>
                  <a:gdLst>
                    <a:gd name="T0" fmla="*/ 18 w 18"/>
                    <a:gd name="T1" fmla="*/ 0 h 24"/>
                    <a:gd name="T2" fmla="*/ 12 w 18"/>
                    <a:gd name="T3" fmla="*/ 0 h 24"/>
                    <a:gd name="T4" fmla="*/ 12 w 18"/>
                    <a:gd name="T5" fmla="*/ 0 h 24"/>
                    <a:gd name="T6" fmla="*/ 6 w 18"/>
                    <a:gd name="T7" fmla="*/ 6 h 24"/>
                    <a:gd name="T8" fmla="*/ 0 w 18"/>
                    <a:gd name="T9" fmla="*/ 24 h 24"/>
                    <a:gd name="T10" fmla="*/ 6 w 18"/>
                    <a:gd name="T11" fmla="*/ 24 h 24"/>
                    <a:gd name="T12" fmla="*/ 6 w 18"/>
                    <a:gd name="T13" fmla="*/ 24 h 24"/>
                    <a:gd name="T14" fmla="*/ 12 w 18"/>
                    <a:gd name="T15" fmla="*/ 6 h 24"/>
                    <a:gd name="T16" fmla="*/ 18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8" y="0"/>
                      </a:moveTo>
                      <a:lnTo>
                        <a:pt x="12" y="0"/>
                      </a:lnTo>
                      <a:lnTo>
                        <a:pt x="12" y="0"/>
                      </a:lnTo>
                      <a:lnTo>
                        <a:pt x="6" y="6"/>
                      </a:lnTo>
                      <a:lnTo>
                        <a:pt x="0" y="24"/>
                      </a:lnTo>
                      <a:lnTo>
                        <a:pt x="6" y="24"/>
                      </a:lnTo>
                      <a:lnTo>
                        <a:pt x="6" y="24"/>
                      </a:lnTo>
                      <a:lnTo>
                        <a:pt x="12"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74" name="Freeform 446">
                  <a:extLst>
                    <a:ext uri="{FF2B5EF4-FFF2-40B4-BE49-F238E27FC236}">
                      <a16:creationId xmlns:a16="http://schemas.microsoft.com/office/drawing/2014/main" id="{78D9D55A-2F88-451E-9D23-4DEC90B3AD2A}"/>
                    </a:ext>
                  </a:extLst>
                </p:cNvPr>
                <p:cNvSpPr>
                  <a:spLocks/>
                </p:cNvSpPr>
                <p:nvPr/>
              </p:nvSpPr>
              <p:spPr bwMode="auto">
                <a:xfrm>
                  <a:off x="2697" y="2808"/>
                  <a:ext cx="12" cy="30"/>
                </a:xfrm>
                <a:custGeom>
                  <a:avLst/>
                  <a:gdLst>
                    <a:gd name="T0" fmla="*/ 12 w 12"/>
                    <a:gd name="T1" fmla="*/ 0 h 30"/>
                    <a:gd name="T2" fmla="*/ 12 w 12"/>
                    <a:gd name="T3" fmla="*/ 0 h 30"/>
                    <a:gd name="T4" fmla="*/ 6 w 12"/>
                    <a:gd name="T5" fmla="*/ 0 h 30"/>
                    <a:gd name="T6" fmla="*/ 0 w 12"/>
                    <a:gd name="T7" fmla="*/ 12 h 30"/>
                    <a:gd name="T8" fmla="*/ 0 w 12"/>
                    <a:gd name="T9" fmla="*/ 24 h 30"/>
                    <a:gd name="T10" fmla="*/ 6 w 12"/>
                    <a:gd name="T11" fmla="*/ 30 h 30"/>
                    <a:gd name="T12" fmla="*/ 6 w 12"/>
                    <a:gd name="T13" fmla="*/ 24 h 30"/>
                    <a:gd name="T14" fmla="*/ 6 w 12"/>
                    <a:gd name="T15" fmla="*/ 12 h 30"/>
                    <a:gd name="T16" fmla="*/ 12 w 1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12" y="0"/>
                      </a:moveTo>
                      <a:lnTo>
                        <a:pt x="12" y="0"/>
                      </a:lnTo>
                      <a:lnTo>
                        <a:pt x="6" y="0"/>
                      </a:lnTo>
                      <a:lnTo>
                        <a:pt x="0" y="12"/>
                      </a:lnTo>
                      <a:lnTo>
                        <a:pt x="0" y="24"/>
                      </a:lnTo>
                      <a:lnTo>
                        <a:pt x="6" y="30"/>
                      </a:lnTo>
                      <a:lnTo>
                        <a:pt x="6" y="24"/>
                      </a:lnTo>
                      <a:lnTo>
                        <a:pt x="6" y="12"/>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75" name="Freeform 447">
                  <a:extLst>
                    <a:ext uri="{FF2B5EF4-FFF2-40B4-BE49-F238E27FC236}">
                      <a16:creationId xmlns:a16="http://schemas.microsoft.com/office/drawing/2014/main" id="{C2DFB8A6-2C23-4E8C-B1D1-30DD86D5583D}"/>
                    </a:ext>
                  </a:extLst>
                </p:cNvPr>
                <p:cNvSpPr>
                  <a:spLocks/>
                </p:cNvSpPr>
                <p:nvPr/>
              </p:nvSpPr>
              <p:spPr bwMode="auto">
                <a:xfrm>
                  <a:off x="2697" y="2850"/>
                  <a:ext cx="6" cy="30"/>
                </a:xfrm>
                <a:custGeom>
                  <a:avLst/>
                  <a:gdLst>
                    <a:gd name="T0" fmla="*/ 6 w 6"/>
                    <a:gd name="T1" fmla="*/ 0 h 30"/>
                    <a:gd name="T2" fmla="*/ 0 w 6"/>
                    <a:gd name="T3" fmla="*/ 0 h 30"/>
                    <a:gd name="T4" fmla="*/ 0 w 6"/>
                    <a:gd name="T5" fmla="*/ 0 h 30"/>
                    <a:gd name="T6" fmla="*/ 0 w 6"/>
                    <a:gd name="T7" fmla="*/ 12 h 30"/>
                    <a:gd name="T8" fmla="*/ 0 w 6"/>
                    <a:gd name="T9" fmla="*/ 24 h 30"/>
                    <a:gd name="T10" fmla="*/ 0 w 6"/>
                    <a:gd name="T11" fmla="*/ 30 h 30"/>
                    <a:gd name="T12" fmla="*/ 6 w 6"/>
                    <a:gd name="T13" fmla="*/ 24 h 30"/>
                    <a:gd name="T14" fmla="*/ 6 w 6"/>
                    <a:gd name="T15" fmla="*/ 12 h 30"/>
                    <a:gd name="T16" fmla="*/ 6 w 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0"/>
                      </a:moveTo>
                      <a:lnTo>
                        <a:pt x="0" y="0"/>
                      </a:lnTo>
                      <a:lnTo>
                        <a:pt x="0" y="0"/>
                      </a:lnTo>
                      <a:lnTo>
                        <a:pt x="0" y="12"/>
                      </a:lnTo>
                      <a:lnTo>
                        <a:pt x="0" y="24"/>
                      </a:lnTo>
                      <a:lnTo>
                        <a:pt x="0" y="30"/>
                      </a:lnTo>
                      <a:lnTo>
                        <a:pt x="6"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76" name="Freeform 448">
                  <a:extLst>
                    <a:ext uri="{FF2B5EF4-FFF2-40B4-BE49-F238E27FC236}">
                      <a16:creationId xmlns:a16="http://schemas.microsoft.com/office/drawing/2014/main" id="{AFFA4BC3-B30E-4C11-9060-4BE04B7E81F0}"/>
                    </a:ext>
                  </a:extLst>
                </p:cNvPr>
                <p:cNvSpPr>
                  <a:spLocks/>
                </p:cNvSpPr>
                <p:nvPr/>
              </p:nvSpPr>
              <p:spPr bwMode="auto">
                <a:xfrm>
                  <a:off x="2697" y="2892"/>
                  <a:ext cx="12" cy="24"/>
                </a:xfrm>
                <a:custGeom>
                  <a:avLst/>
                  <a:gdLst>
                    <a:gd name="T0" fmla="*/ 6 w 12"/>
                    <a:gd name="T1" fmla="*/ 0 h 24"/>
                    <a:gd name="T2" fmla="*/ 6 w 12"/>
                    <a:gd name="T3" fmla="*/ 0 h 24"/>
                    <a:gd name="T4" fmla="*/ 0 w 12"/>
                    <a:gd name="T5" fmla="*/ 0 h 24"/>
                    <a:gd name="T6" fmla="*/ 0 w 12"/>
                    <a:gd name="T7" fmla="*/ 12 h 24"/>
                    <a:gd name="T8" fmla="*/ 6 w 12"/>
                    <a:gd name="T9" fmla="*/ 24 h 24"/>
                    <a:gd name="T10" fmla="*/ 12 w 12"/>
                    <a:gd name="T11" fmla="*/ 24 h 24"/>
                    <a:gd name="T12" fmla="*/ 12 w 12"/>
                    <a:gd name="T13" fmla="*/ 24 h 24"/>
                    <a:gd name="T14" fmla="*/ 6 w 12"/>
                    <a:gd name="T15" fmla="*/ 12 h 24"/>
                    <a:gd name="T16" fmla="*/ 6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6" y="0"/>
                      </a:moveTo>
                      <a:lnTo>
                        <a:pt x="6" y="0"/>
                      </a:lnTo>
                      <a:lnTo>
                        <a:pt x="0" y="0"/>
                      </a:lnTo>
                      <a:lnTo>
                        <a:pt x="0" y="12"/>
                      </a:lnTo>
                      <a:lnTo>
                        <a:pt x="6" y="24"/>
                      </a:lnTo>
                      <a:lnTo>
                        <a:pt x="12" y="24"/>
                      </a:lnTo>
                      <a:lnTo>
                        <a:pt x="12"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77" name="Freeform 449">
                  <a:extLst>
                    <a:ext uri="{FF2B5EF4-FFF2-40B4-BE49-F238E27FC236}">
                      <a16:creationId xmlns:a16="http://schemas.microsoft.com/office/drawing/2014/main" id="{BD76A963-EEF2-4C99-8E3A-968B6D9D0D3E}"/>
                    </a:ext>
                  </a:extLst>
                </p:cNvPr>
                <p:cNvSpPr>
                  <a:spLocks/>
                </p:cNvSpPr>
                <p:nvPr/>
              </p:nvSpPr>
              <p:spPr bwMode="auto">
                <a:xfrm>
                  <a:off x="2709" y="2928"/>
                  <a:ext cx="18" cy="30"/>
                </a:xfrm>
                <a:custGeom>
                  <a:avLst/>
                  <a:gdLst>
                    <a:gd name="T0" fmla="*/ 6 w 18"/>
                    <a:gd name="T1" fmla="*/ 6 h 30"/>
                    <a:gd name="T2" fmla="*/ 6 w 18"/>
                    <a:gd name="T3" fmla="*/ 0 h 30"/>
                    <a:gd name="T4" fmla="*/ 0 w 18"/>
                    <a:gd name="T5" fmla="*/ 6 h 30"/>
                    <a:gd name="T6" fmla="*/ 6 w 18"/>
                    <a:gd name="T7" fmla="*/ 18 h 30"/>
                    <a:gd name="T8" fmla="*/ 12 w 18"/>
                    <a:gd name="T9" fmla="*/ 24 h 30"/>
                    <a:gd name="T10" fmla="*/ 18 w 18"/>
                    <a:gd name="T11" fmla="*/ 30 h 30"/>
                    <a:gd name="T12" fmla="*/ 18 w 18"/>
                    <a:gd name="T13" fmla="*/ 24 h 30"/>
                    <a:gd name="T14" fmla="*/ 12 w 18"/>
                    <a:gd name="T15" fmla="*/ 18 h 30"/>
                    <a:gd name="T16" fmla="*/ 6 w 18"/>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6" y="6"/>
                      </a:moveTo>
                      <a:lnTo>
                        <a:pt x="6" y="0"/>
                      </a:lnTo>
                      <a:lnTo>
                        <a:pt x="0" y="6"/>
                      </a:lnTo>
                      <a:lnTo>
                        <a:pt x="6" y="18"/>
                      </a:lnTo>
                      <a:lnTo>
                        <a:pt x="12" y="24"/>
                      </a:lnTo>
                      <a:lnTo>
                        <a:pt x="18"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78" name="Freeform 450">
                  <a:extLst>
                    <a:ext uri="{FF2B5EF4-FFF2-40B4-BE49-F238E27FC236}">
                      <a16:creationId xmlns:a16="http://schemas.microsoft.com/office/drawing/2014/main" id="{8F562815-91EE-4922-A987-46A6536BC535}"/>
                    </a:ext>
                  </a:extLst>
                </p:cNvPr>
                <p:cNvSpPr>
                  <a:spLocks/>
                </p:cNvSpPr>
                <p:nvPr/>
              </p:nvSpPr>
              <p:spPr bwMode="auto">
                <a:xfrm>
                  <a:off x="2733" y="2964"/>
                  <a:ext cx="18" cy="24"/>
                </a:xfrm>
                <a:custGeom>
                  <a:avLst/>
                  <a:gdLst>
                    <a:gd name="T0" fmla="*/ 6 w 18"/>
                    <a:gd name="T1" fmla="*/ 6 h 24"/>
                    <a:gd name="T2" fmla="*/ 6 w 18"/>
                    <a:gd name="T3" fmla="*/ 0 h 24"/>
                    <a:gd name="T4" fmla="*/ 0 w 18"/>
                    <a:gd name="T5" fmla="*/ 6 h 24"/>
                    <a:gd name="T6" fmla="*/ 12 w 18"/>
                    <a:gd name="T7" fmla="*/ 18 h 24"/>
                    <a:gd name="T8" fmla="*/ 12 w 18"/>
                    <a:gd name="T9" fmla="*/ 24 h 24"/>
                    <a:gd name="T10" fmla="*/ 18 w 18"/>
                    <a:gd name="T11" fmla="*/ 24 h 24"/>
                    <a:gd name="T12" fmla="*/ 18 w 18"/>
                    <a:gd name="T13" fmla="*/ 24 h 24"/>
                    <a:gd name="T14" fmla="*/ 18 w 18"/>
                    <a:gd name="T15" fmla="*/ 18 h 24"/>
                    <a:gd name="T16" fmla="*/ 6 w 18"/>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6" y="6"/>
                      </a:moveTo>
                      <a:lnTo>
                        <a:pt x="6" y="0"/>
                      </a:lnTo>
                      <a:lnTo>
                        <a:pt x="0" y="6"/>
                      </a:lnTo>
                      <a:lnTo>
                        <a:pt x="12" y="18"/>
                      </a:lnTo>
                      <a:lnTo>
                        <a:pt x="12" y="24"/>
                      </a:lnTo>
                      <a:lnTo>
                        <a:pt x="18" y="24"/>
                      </a:lnTo>
                      <a:lnTo>
                        <a:pt x="18" y="24"/>
                      </a:lnTo>
                      <a:lnTo>
                        <a:pt x="18"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79" name="Freeform 451">
                  <a:extLst>
                    <a:ext uri="{FF2B5EF4-FFF2-40B4-BE49-F238E27FC236}">
                      <a16:creationId xmlns:a16="http://schemas.microsoft.com/office/drawing/2014/main" id="{3289C882-2D5E-45D3-AFF7-E258A49ED788}"/>
                    </a:ext>
                  </a:extLst>
                </p:cNvPr>
                <p:cNvSpPr>
                  <a:spLocks/>
                </p:cNvSpPr>
                <p:nvPr/>
              </p:nvSpPr>
              <p:spPr bwMode="auto">
                <a:xfrm>
                  <a:off x="2763" y="2994"/>
                  <a:ext cx="18" cy="24"/>
                </a:xfrm>
                <a:custGeom>
                  <a:avLst/>
                  <a:gdLst>
                    <a:gd name="T0" fmla="*/ 6 w 18"/>
                    <a:gd name="T1" fmla="*/ 6 h 24"/>
                    <a:gd name="T2" fmla="*/ 0 w 18"/>
                    <a:gd name="T3" fmla="*/ 0 h 24"/>
                    <a:gd name="T4" fmla="*/ 0 w 18"/>
                    <a:gd name="T5" fmla="*/ 6 h 24"/>
                    <a:gd name="T6" fmla="*/ 12 w 18"/>
                    <a:gd name="T7" fmla="*/ 24 h 24"/>
                    <a:gd name="T8" fmla="*/ 18 w 18"/>
                    <a:gd name="T9" fmla="*/ 24 h 24"/>
                    <a:gd name="T10" fmla="*/ 18 w 18"/>
                    <a:gd name="T11" fmla="*/ 24 h 24"/>
                    <a:gd name="T12" fmla="*/ 6 w 18"/>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6" y="6"/>
                      </a:moveTo>
                      <a:lnTo>
                        <a:pt x="0" y="0"/>
                      </a:lnTo>
                      <a:lnTo>
                        <a:pt x="0" y="6"/>
                      </a:lnTo>
                      <a:lnTo>
                        <a:pt x="12" y="24"/>
                      </a:lnTo>
                      <a:lnTo>
                        <a:pt x="18" y="24"/>
                      </a:lnTo>
                      <a:lnTo>
                        <a:pt x="18"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80" name="Freeform 452">
                  <a:extLst>
                    <a:ext uri="{FF2B5EF4-FFF2-40B4-BE49-F238E27FC236}">
                      <a16:creationId xmlns:a16="http://schemas.microsoft.com/office/drawing/2014/main" id="{44769747-0245-4C84-A939-3CAF67C03298}"/>
                    </a:ext>
                  </a:extLst>
                </p:cNvPr>
                <p:cNvSpPr>
                  <a:spLocks/>
                </p:cNvSpPr>
                <p:nvPr/>
              </p:nvSpPr>
              <p:spPr bwMode="auto">
                <a:xfrm>
                  <a:off x="2793" y="3024"/>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0"/>
                      </a:moveTo>
                      <a:lnTo>
                        <a:pt x="0" y="6"/>
                      </a:ln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81" name="Freeform 453">
                  <a:extLst>
                    <a:ext uri="{FF2B5EF4-FFF2-40B4-BE49-F238E27FC236}">
                      <a16:creationId xmlns:a16="http://schemas.microsoft.com/office/drawing/2014/main" id="{37E5D875-054B-44C1-8910-60B94056BFBA}"/>
                    </a:ext>
                  </a:extLst>
                </p:cNvPr>
                <p:cNvSpPr>
                  <a:spLocks/>
                </p:cNvSpPr>
                <p:nvPr/>
              </p:nvSpPr>
              <p:spPr bwMode="auto">
                <a:xfrm>
                  <a:off x="2823" y="3048"/>
                  <a:ext cx="30" cy="24"/>
                </a:xfrm>
                <a:custGeom>
                  <a:avLst/>
                  <a:gdLst>
                    <a:gd name="T0" fmla="*/ 6 w 30"/>
                    <a:gd name="T1" fmla="*/ 0 h 24"/>
                    <a:gd name="T2" fmla="*/ 0 w 30"/>
                    <a:gd name="T3" fmla="*/ 6 h 24"/>
                    <a:gd name="T4" fmla="*/ 6 w 30"/>
                    <a:gd name="T5" fmla="*/ 6 h 24"/>
                    <a:gd name="T6" fmla="*/ 6 w 30"/>
                    <a:gd name="T7" fmla="*/ 6 h 24"/>
                    <a:gd name="T8" fmla="*/ 24 w 30"/>
                    <a:gd name="T9" fmla="*/ 24 h 24"/>
                    <a:gd name="T10" fmla="*/ 30 w 30"/>
                    <a:gd name="T11" fmla="*/ 18 h 24"/>
                    <a:gd name="T12" fmla="*/ 24 w 30"/>
                    <a:gd name="T13" fmla="*/ 18 h 24"/>
                    <a:gd name="T14" fmla="*/ 6 w 30"/>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4">
                      <a:moveTo>
                        <a:pt x="6" y="0"/>
                      </a:moveTo>
                      <a:lnTo>
                        <a:pt x="0" y="6"/>
                      </a:lnTo>
                      <a:lnTo>
                        <a:pt x="6" y="6"/>
                      </a:lnTo>
                      <a:lnTo>
                        <a:pt x="6" y="6"/>
                      </a:lnTo>
                      <a:lnTo>
                        <a:pt x="24" y="24"/>
                      </a:lnTo>
                      <a:lnTo>
                        <a:pt x="30" y="18"/>
                      </a:lnTo>
                      <a:lnTo>
                        <a:pt x="24"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82" name="Freeform 454">
                  <a:extLst>
                    <a:ext uri="{FF2B5EF4-FFF2-40B4-BE49-F238E27FC236}">
                      <a16:creationId xmlns:a16="http://schemas.microsoft.com/office/drawing/2014/main" id="{677FF72A-A149-4D94-9446-6336C7141724}"/>
                    </a:ext>
                  </a:extLst>
                </p:cNvPr>
                <p:cNvSpPr>
                  <a:spLocks/>
                </p:cNvSpPr>
                <p:nvPr/>
              </p:nvSpPr>
              <p:spPr bwMode="auto">
                <a:xfrm>
                  <a:off x="2859" y="3072"/>
                  <a:ext cx="30" cy="18"/>
                </a:xfrm>
                <a:custGeom>
                  <a:avLst/>
                  <a:gdLst>
                    <a:gd name="T0" fmla="*/ 6 w 30"/>
                    <a:gd name="T1" fmla="*/ 0 h 18"/>
                    <a:gd name="T2" fmla="*/ 0 w 30"/>
                    <a:gd name="T3" fmla="*/ 6 h 18"/>
                    <a:gd name="T4" fmla="*/ 6 w 30"/>
                    <a:gd name="T5" fmla="*/ 6 h 18"/>
                    <a:gd name="T6" fmla="*/ 24 w 30"/>
                    <a:gd name="T7" fmla="*/ 18 h 18"/>
                    <a:gd name="T8" fmla="*/ 24 w 30"/>
                    <a:gd name="T9" fmla="*/ 18 h 18"/>
                    <a:gd name="T10" fmla="*/ 30 w 30"/>
                    <a:gd name="T11" fmla="*/ 18 h 18"/>
                    <a:gd name="T12" fmla="*/ 24 w 30"/>
                    <a:gd name="T13" fmla="*/ 12 h 18"/>
                    <a:gd name="T14" fmla="*/ 24 w 30"/>
                    <a:gd name="T15" fmla="*/ 12 h 18"/>
                    <a:gd name="T16" fmla="*/ 6 w 3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0"/>
                      </a:moveTo>
                      <a:lnTo>
                        <a:pt x="0" y="6"/>
                      </a:lnTo>
                      <a:lnTo>
                        <a:pt x="6" y="6"/>
                      </a:lnTo>
                      <a:lnTo>
                        <a:pt x="24" y="18"/>
                      </a:lnTo>
                      <a:lnTo>
                        <a:pt x="24" y="18"/>
                      </a:lnTo>
                      <a:lnTo>
                        <a:pt x="30" y="18"/>
                      </a:lnTo>
                      <a:lnTo>
                        <a:pt x="24"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83" name="Freeform 455">
                  <a:extLst>
                    <a:ext uri="{FF2B5EF4-FFF2-40B4-BE49-F238E27FC236}">
                      <a16:creationId xmlns:a16="http://schemas.microsoft.com/office/drawing/2014/main" id="{E7444DD8-654D-4E4A-AE03-376F3D2CC1E4}"/>
                    </a:ext>
                  </a:extLst>
                </p:cNvPr>
                <p:cNvSpPr>
                  <a:spLocks/>
                </p:cNvSpPr>
                <p:nvPr/>
              </p:nvSpPr>
              <p:spPr bwMode="auto">
                <a:xfrm>
                  <a:off x="2895" y="3090"/>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84" name="Freeform 456">
                  <a:extLst>
                    <a:ext uri="{FF2B5EF4-FFF2-40B4-BE49-F238E27FC236}">
                      <a16:creationId xmlns:a16="http://schemas.microsoft.com/office/drawing/2014/main" id="{10237396-288E-43BF-A0D5-8F9F11284FD6}"/>
                    </a:ext>
                  </a:extLst>
                </p:cNvPr>
                <p:cNvSpPr>
                  <a:spLocks/>
                </p:cNvSpPr>
                <p:nvPr/>
              </p:nvSpPr>
              <p:spPr bwMode="auto">
                <a:xfrm>
                  <a:off x="2937" y="3114"/>
                  <a:ext cx="24" cy="12"/>
                </a:xfrm>
                <a:custGeom>
                  <a:avLst/>
                  <a:gdLst>
                    <a:gd name="T0" fmla="*/ 0 w 24"/>
                    <a:gd name="T1" fmla="*/ 0 h 12"/>
                    <a:gd name="T2" fmla="*/ 0 w 24"/>
                    <a:gd name="T3" fmla="*/ 0 h 12"/>
                    <a:gd name="T4" fmla="*/ 0 w 24"/>
                    <a:gd name="T5" fmla="*/ 6 h 12"/>
                    <a:gd name="T6" fmla="*/ 6 w 24"/>
                    <a:gd name="T7" fmla="*/ 6 h 12"/>
                    <a:gd name="T8" fmla="*/ 24 w 24"/>
                    <a:gd name="T9" fmla="*/ 12 h 12"/>
                    <a:gd name="T10" fmla="*/ 24 w 24"/>
                    <a:gd name="T11" fmla="*/ 12 h 12"/>
                    <a:gd name="T12" fmla="*/ 24 w 24"/>
                    <a:gd name="T13" fmla="*/ 6 h 12"/>
                    <a:gd name="T14" fmla="*/ 6 w 24"/>
                    <a:gd name="T15" fmla="*/ 0 h 12"/>
                    <a:gd name="T16" fmla="*/ 0 w 2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0" y="0"/>
                      </a:moveTo>
                      <a:lnTo>
                        <a:pt x="0" y="0"/>
                      </a:lnTo>
                      <a:lnTo>
                        <a:pt x="0" y="6"/>
                      </a:lnTo>
                      <a:lnTo>
                        <a:pt x="6" y="6"/>
                      </a:lnTo>
                      <a:lnTo>
                        <a:pt x="24" y="12"/>
                      </a:lnTo>
                      <a:lnTo>
                        <a:pt x="24"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85" name="Freeform 457">
                  <a:extLst>
                    <a:ext uri="{FF2B5EF4-FFF2-40B4-BE49-F238E27FC236}">
                      <a16:creationId xmlns:a16="http://schemas.microsoft.com/office/drawing/2014/main" id="{65BDBCD8-18E7-4E60-A557-EC6431450294}"/>
                    </a:ext>
                  </a:extLst>
                </p:cNvPr>
                <p:cNvSpPr>
                  <a:spLocks/>
                </p:cNvSpPr>
                <p:nvPr/>
              </p:nvSpPr>
              <p:spPr bwMode="auto">
                <a:xfrm>
                  <a:off x="2973" y="3126"/>
                  <a:ext cx="30" cy="18"/>
                </a:xfrm>
                <a:custGeom>
                  <a:avLst/>
                  <a:gdLst>
                    <a:gd name="T0" fmla="*/ 6 w 30"/>
                    <a:gd name="T1" fmla="*/ 0 h 18"/>
                    <a:gd name="T2" fmla="*/ 0 w 30"/>
                    <a:gd name="T3" fmla="*/ 6 h 18"/>
                    <a:gd name="T4" fmla="*/ 6 w 30"/>
                    <a:gd name="T5" fmla="*/ 6 h 18"/>
                    <a:gd name="T6" fmla="*/ 24 w 30"/>
                    <a:gd name="T7" fmla="*/ 18 h 18"/>
                    <a:gd name="T8" fmla="*/ 30 w 30"/>
                    <a:gd name="T9" fmla="*/ 12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86" name="Freeform 458">
                  <a:extLst>
                    <a:ext uri="{FF2B5EF4-FFF2-40B4-BE49-F238E27FC236}">
                      <a16:creationId xmlns:a16="http://schemas.microsoft.com/office/drawing/2014/main" id="{88721F8F-4EA5-46EE-9A97-312524582725}"/>
                    </a:ext>
                  </a:extLst>
                </p:cNvPr>
                <p:cNvSpPr>
                  <a:spLocks/>
                </p:cNvSpPr>
                <p:nvPr/>
              </p:nvSpPr>
              <p:spPr bwMode="auto">
                <a:xfrm>
                  <a:off x="3015" y="3144"/>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0"/>
                      </a:lnTo>
                      <a:lnTo>
                        <a:pt x="0" y="6"/>
                      </a:lnTo>
                      <a:lnTo>
                        <a:pt x="24" y="12"/>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87" name="Freeform 459">
                  <a:extLst>
                    <a:ext uri="{FF2B5EF4-FFF2-40B4-BE49-F238E27FC236}">
                      <a16:creationId xmlns:a16="http://schemas.microsoft.com/office/drawing/2014/main" id="{B8CEA627-207A-4556-8446-AD0C08A7A15C}"/>
                    </a:ext>
                  </a:extLst>
                </p:cNvPr>
                <p:cNvSpPr>
                  <a:spLocks/>
                </p:cNvSpPr>
                <p:nvPr/>
              </p:nvSpPr>
              <p:spPr bwMode="auto">
                <a:xfrm>
                  <a:off x="3051" y="3156"/>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88" name="Freeform 460">
                  <a:extLst>
                    <a:ext uri="{FF2B5EF4-FFF2-40B4-BE49-F238E27FC236}">
                      <a16:creationId xmlns:a16="http://schemas.microsoft.com/office/drawing/2014/main" id="{DDB5D4E5-0D4A-49A0-B96E-9AAED8C94458}"/>
                    </a:ext>
                  </a:extLst>
                </p:cNvPr>
                <p:cNvSpPr>
                  <a:spLocks/>
                </p:cNvSpPr>
                <p:nvPr/>
              </p:nvSpPr>
              <p:spPr bwMode="auto">
                <a:xfrm>
                  <a:off x="3093" y="3168"/>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89" name="Freeform 461">
                  <a:extLst>
                    <a:ext uri="{FF2B5EF4-FFF2-40B4-BE49-F238E27FC236}">
                      <a16:creationId xmlns:a16="http://schemas.microsoft.com/office/drawing/2014/main" id="{9F0D7999-5195-4575-8FE2-1F68CC645128}"/>
                    </a:ext>
                  </a:extLst>
                </p:cNvPr>
                <p:cNvSpPr>
                  <a:spLocks/>
                </p:cNvSpPr>
                <p:nvPr/>
              </p:nvSpPr>
              <p:spPr bwMode="auto">
                <a:xfrm>
                  <a:off x="3135" y="3180"/>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6"/>
                      </a:lnTo>
                      <a:lnTo>
                        <a:pt x="0" y="6"/>
                      </a:lnTo>
                      <a:lnTo>
                        <a:pt x="24" y="12"/>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90" name="Freeform 462">
                  <a:extLst>
                    <a:ext uri="{FF2B5EF4-FFF2-40B4-BE49-F238E27FC236}">
                      <a16:creationId xmlns:a16="http://schemas.microsoft.com/office/drawing/2014/main" id="{914B1FCE-C3D0-4486-B3D4-A133D546B3FA}"/>
                    </a:ext>
                  </a:extLst>
                </p:cNvPr>
                <p:cNvSpPr>
                  <a:spLocks/>
                </p:cNvSpPr>
                <p:nvPr/>
              </p:nvSpPr>
              <p:spPr bwMode="auto">
                <a:xfrm>
                  <a:off x="3171" y="3192"/>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91" name="Freeform 463">
                  <a:extLst>
                    <a:ext uri="{FF2B5EF4-FFF2-40B4-BE49-F238E27FC236}">
                      <a16:creationId xmlns:a16="http://schemas.microsoft.com/office/drawing/2014/main" id="{DE40C18A-64A1-45AE-8D7F-B74BC4E2A1DA}"/>
                    </a:ext>
                  </a:extLst>
                </p:cNvPr>
                <p:cNvSpPr>
                  <a:spLocks/>
                </p:cNvSpPr>
                <p:nvPr/>
              </p:nvSpPr>
              <p:spPr bwMode="auto">
                <a:xfrm>
                  <a:off x="3213" y="3204"/>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92" name="Freeform 464">
                  <a:extLst>
                    <a:ext uri="{FF2B5EF4-FFF2-40B4-BE49-F238E27FC236}">
                      <a16:creationId xmlns:a16="http://schemas.microsoft.com/office/drawing/2014/main" id="{37CA109B-BFFB-4F9E-BD28-92EA908565FC}"/>
                    </a:ext>
                  </a:extLst>
                </p:cNvPr>
                <p:cNvSpPr>
                  <a:spLocks/>
                </p:cNvSpPr>
                <p:nvPr/>
              </p:nvSpPr>
              <p:spPr bwMode="auto">
                <a:xfrm>
                  <a:off x="3255" y="3210"/>
                  <a:ext cx="30" cy="12"/>
                </a:xfrm>
                <a:custGeom>
                  <a:avLst/>
                  <a:gdLst>
                    <a:gd name="T0" fmla="*/ 6 w 30"/>
                    <a:gd name="T1" fmla="*/ 0 h 12"/>
                    <a:gd name="T2" fmla="*/ 0 w 30"/>
                    <a:gd name="T3" fmla="*/ 0 h 12"/>
                    <a:gd name="T4" fmla="*/ 6 w 30"/>
                    <a:gd name="T5" fmla="*/ 6 h 12"/>
                    <a:gd name="T6" fmla="*/ 24 w 30"/>
                    <a:gd name="T7" fmla="*/ 12 h 12"/>
                    <a:gd name="T8" fmla="*/ 30 w 30"/>
                    <a:gd name="T9" fmla="*/ 6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24"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93" name="Freeform 465">
                  <a:extLst>
                    <a:ext uri="{FF2B5EF4-FFF2-40B4-BE49-F238E27FC236}">
                      <a16:creationId xmlns:a16="http://schemas.microsoft.com/office/drawing/2014/main" id="{62613798-BFDD-4EFE-8226-338F693BF9F6}"/>
                    </a:ext>
                  </a:extLst>
                </p:cNvPr>
                <p:cNvSpPr>
                  <a:spLocks/>
                </p:cNvSpPr>
                <p:nvPr/>
              </p:nvSpPr>
              <p:spPr bwMode="auto">
                <a:xfrm>
                  <a:off x="3297" y="3216"/>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94" name="Freeform 466">
                  <a:extLst>
                    <a:ext uri="{FF2B5EF4-FFF2-40B4-BE49-F238E27FC236}">
                      <a16:creationId xmlns:a16="http://schemas.microsoft.com/office/drawing/2014/main" id="{8A9190CD-D7CC-4364-ADDB-B730A3E5563D}"/>
                    </a:ext>
                  </a:extLst>
                </p:cNvPr>
                <p:cNvSpPr>
                  <a:spLocks/>
                </p:cNvSpPr>
                <p:nvPr/>
              </p:nvSpPr>
              <p:spPr bwMode="auto">
                <a:xfrm>
                  <a:off x="3339" y="3228"/>
                  <a:ext cx="30" cy="6"/>
                </a:xfrm>
                <a:custGeom>
                  <a:avLst/>
                  <a:gdLst>
                    <a:gd name="T0" fmla="*/ 0 w 30"/>
                    <a:gd name="T1" fmla="*/ 0 h 6"/>
                    <a:gd name="T2" fmla="*/ 0 w 30"/>
                    <a:gd name="T3" fmla="*/ 0 h 6"/>
                    <a:gd name="T4" fmla="*/ 0 w 30"/>
                    <a:gd name="T5" fmla="*/ 6 h 6"/>
                    <a:gd name="T6" fmla="*/ 18 w 30"/>
                    <a:gd name="T7" fmla="*/ 6 h 6"/>
                    <a:gd name="T8" fmla="*/ 24 w 30"/>
                    <a:gd name="T9" fmla="*/ 6 h 6"/>
                    <a:gd name="T10" fmla="*/ 30 w 30"/>
                    <a:gd name="T11" fmla="*/ 6 h 6"/>
                    <a:gd name="T12" fmla="*/ 24 w 30"/>
                    <a:gd name="T13" fmla="*/ 0 h 6"/>
                    <a:gd name="T14" fmla="*/ 18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0"/>
                      </a:lnTo>
                      <a:lnTo>
                        <a:pt x="0" y="6"/>
                      </a:lnTo>
                      <a:lnTo>
                        <a:pt x="18" y="6"/>
                      </a:lnTo>
                      <a:lnTo>
                        <a:pt x="24" y="6"/>
                      </a:lnTo>
                      <a:lnTo>
                        <a:pt x="30" y="6"/>
                      </a:lnTo>
                      <a:lnTo>
                        <a:pt x="24" y="0"/>
                      </a:lnTo>
                      <a:lnTo>
                        <a:pt x="18"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95" name="Freeform 467">
                  <a:extLst>
                    <a:ext uri="{FF2B5EF4-FFF2-40B4-BE49-F238E27FC236}">
                      <a16:creationId xmlns:a16="http://schemas.microsoft.com/office/drawing/2014/main" id="{FEDAAF3B-EC20-4C00-9DC0-AE634188AFD6}"/>
                    </a:ext>
                  </a:extLst>
                </p:cNvPr>
                <p:cNvSpPr>
                  <a:spLocks/>
                </p:cNvSpPr>
                <p:nvPr/>
              </p:nvSpPr>
              <p:spPr bwMode="auto">
                <a:xfrm>
                  <a:off x="3381" y="323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96" name="Freeform 468">
                  <a:extLst>
                    <a:ext uri="{FF2B5EF4-FFF2-40B4-BE49-F238E27FC236}">
                      <a16:creationId xmlns:a16="http://schemas.microsoft.com/office/drawing/2014/main" id="{61665284-C370-43DC-BCD8-2CCD3ACAB124}"/>
                    </a:ext>
                  </a:extLst>
                </p:cNvPr>
                <p:cNvSpPr>
                  <a:spLocks/>
                </p:cNvSpPr>
                <p:nvPr/>
              </p:nvSpPr>
              <p:spPr bwMode="auto">
                <a:xfrm>
                  <a:off x="3423" y="324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97" name="Freeform 469">
                  <a:extLst>
                    <a:ext uri="{FF2B5EF4-FFF2-40B4-BE49-F238E27FC236}">
                      <a16:creationId xmlns:a16="http://schemas.microsoft.com/office/drawing/2014/main" id="{8B828292-0316-48D4-8B2A-4F1B1BB6EC71}"/>
                    </a:ext>
                  </a:extLst>
                </p:cNvPr>
                <p:cNvSpPr>
                  <a:spLocks/>
                </p:cNvSpPr>
                <p:nvPr/>
              </p:nvSpPr>
              <p:spPr bwMode="auto">
                <a:xfrm>
                  <a:off x="3465" y="3240"/>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98" name="Freeform 470">
                  <a:extLst>
                    <a:ext uri="{FF2B5EF4-FFF2-40B4-BE49-F238E27FC236}">
                      <a16:creationId xmlns:a16="http://schemas.microsoft.com/office/drawing/2014/main" id="{366BFDBA-7D36-4A55-9CBC-90BE62DD6E60}"/>
                    </a:ext>
                  </a:extLst>
                </p:cNvPr>
                <p:cNvSpPr>
                  <a:spLocks/>
                </p:cNvSpPr>
                <p:nvPr/>
              </p:nvSpPr>
              <p:spPr bwMode="auto">
                <a:xfrm>
                  <a:off x="3507" y="3246"/>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999" name="Freeform 471">
                  <a:extLst>
                    <a:ext uri="{FF2B5EF4-FFF2-40B4-BE49-F238E27FC236}">
                      <a16:creationId xmlns:a16="http://schemas.microsoft.com/office/drawing/2014/main" id="{109BC2C9-EE43-4397-8701-B06CAE167FE7}"/>
                    </a:ext>
                  </a:extLst>
                </p:cNvPr>
                <p:cNvSpPr>
                  <a:spLocks/>
                </p:cNvSpPr>
                <p:nvPr/>
              </p:nvSpPr>
              <p:spPr bwMode="auto">
                <a:xfrm>
                  <a:off x="3549" y="3252"/>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0"/>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00" name="Freeform 472">
                  <a:extLst>
                    <a:ext uri="{FF2B5EF4-FFF2-40B4-BE49-F238E27FC236}">
                      <a16:creationId xmlns:a16="http://schemas.microsoft.com/office/drawing/2014/main" id="{ADBA608F-FAF8-45C8-BCAB-AB435DD459A1}"/>
                    </a:ext>
                  </a:extLst>
                </p:cNvPr>
                <p:cNvSpPr>
                  <a:spLocks/>
                </p:cNvSpPr>
                <p:nvPr/>
              </p:nvSpPr>
              <p:spPr bwMode="auto">
                <a:xfrm>
                  <a:off x="3591" y="3252"/>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01" name="Freeform 473">
                  <a:extLst>
                    <a:ext uri="{FF2B5EF4-FFF2-40B4-BE49-F238E27FC236}">
                      <a16:creationId xmlns:a16="http://schemas.microsoft.com/office/drawing/2014/main" id="{C36FCCEE-ED90-4B6A-93D4-A7C15F0C7D58}"/>
                    </a:ext>
                  </a:extLst>
                </p:cNvPr>
                <p:cNvSpPr>
                  <a:spLocks/>
                </p:cNvSpPr>
                <p:nvPr/>
              </p:nvSpPr>
              <p:spPr bwMode="auto">
                <a:xfrm>
                  <a:off x="3633" y="3258"/>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02" name="Freeform 474">
                  <a:extLst>
                    <a:ext uri="{FF2B5EF4-FFF2-40B4-BE49-F238E27FC236}">
                      <a16:creationId xmlns:a16="http://schemas.microsoft.com/office/drawing/2014/main" id="{7717FDF2-955A-4945-ADFC-47E01ABF52F8}"/>
                    </a:ext>
                  </a:extLst>
                </p:cNvPr>
                <p:cNvSpPr>
                  <a:spLocks/>
                </p:cNvSpPr>
                <p:nvPr/>
              </p:nvSpPr>
              <p:spPr bwMode="auto">
                <a:xfrm>
                  <a:off x="3675" y="325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03" name="Freeform 475">
                  <a:extLst>
                    <a:ext uri="{FF2B5EF4-FFF2-40B4-BE49-F238E27FC236}">
                      <a16:creationId xmlns:a16="http://schemas.microsoft.com/office/drawing/2014/main" id="{2823CF33-A2CD-4A93-B9DC-70AF5B70621B}"/>
                    </a:ext>
                  </a:extLst>
                </p:cNvPr>
                <p:cNvSpPr>
                  <a:spLocks/>
                </p:cNvSpPr>
                <p:nvPr/>
              </p:nvSpPr>
              <p:spPr bwMode="auto">
                <a:xfrm>
                  <a:off x="3717" y="3258"/>
                  <a:ext cx="24" cy="6"/>
                </a:xfrm>
                <a:custGeom>
                  <a:avLst/>
                  <a:gdLst>
                    <a:gd name="T0" fmla="*/ 0 w 24"/>
                    <a:gd name="T1" fmla="*/ 0 h 6"/>
                    <a:gd name="T2" fmla="*/ 0 w 24"/>
                    <a:gd name="T3" fmla="*/ 6 h 6"/>
                    <a:gd name="T4" fmla="*/ 0 w 24"/>
                    <a:gd name="T5" fmla="*/ 6 h 6"/>
                    <a:gd name="T6" fmla="*/ 24 w 24"/>
                    <a:gd name="T7" fmla="*/ 6 h 6"/>
                    <a:gd name="T8" fmla="*/ 24 w 24"/>
                    <a:gd name="T9" fmla="*/ 6 h 6"/>
                    <a:gd name="T10" fmla="*/ 24 w 24"/>
                    <a:gd name="T11" fmla="*/ 0 h 6"/>
                    <a:gd name="T12" fmla="*/ 0 w 2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0" y="0"/>
                      </a:moveTo>
                      <a:lnTo>
                        <a:pt x="0" y="6"/>
                      </a:lnTo>
                      <a:lnTo>
                        <a:pt x="0" y="6"/>
                      </a:lnTo>
                      <a:lnTo>
                        <a:pt x="24"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04" name="Freeform 476">
                  <a:extLst>
                    <a:ext uri="{FF2B5EF4-FFF2-40B4-BE49-F238E27FC236}">
                      <a16:creationId xmlns:a16="http://schemas.microsoft.com/office/drawing/2014/main" id="{70057C02-136F-4176-8005-60639A9CD4A6}"/>
                    </a:ext>
                  </a:extLst>
                </p:cNvPr>
                <p:cNvSpPr>
                  <a:spLocks/>
                </p:cNvSpPr>
                <p:nvPr/>
              </p:nvSpPr>
              <p:spPr bwMode="auto">
                <a:xfrm>
                  <a:off x="3753" y="3258"/>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6"/>
                      </a:lnTo>
                      <a:lnTo>
                        <a:pt x="6" y="6"/>
                      </a:lnTo>
                      <a:lnTo>
                        <a:pt x="24" y="12"/>
                      </a:lnTo>
                      <a:lnTo>
                        <a:pt x="30" y="6"/>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05" name="Freeform 477">
                  <a:extLst>
                    <a:ext uri="{FF2B5EF4-FFF2-40B4-BE49-F238E27FC236}">
                      <a16:creationId xmlns:a16="http://schemas.microsoft.com/office/drawing/2014/main" id="{C101B3CA-CBD1-4887-889A-192B84FD9F3F}"/>
                    </a:ext>
                  </a:extLst>
                </p:cNvPr>
                <p:cNvSpPr>
                  <a:spLocks/>
                </p:cNvSpPr>
                <p:nvPr/>
              </p:nvSpPr>
              <p:spPr bwMode="auto">
                <a:xfrm>
                  <a:off x="3795" y="3258"/>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06" name="Freeform 478">
                  <a:extLst>
                    <a:ext uri="{FF2B5EF4-FFF2-40B4-BE49-F238E27FC236}">
                      <a16:creationId xmlns:a16="http://schemas.microsoft.com/office/drawing/2014/main" id="{D8E60910-0C44-44A9-AB57-C5AC62970A6D}"/>
                    </a:ext>
                  </a:extLst>
                </p:cNvPr>
                <p:cNvSpPr>
                  <a:spLocks/>
                </p:cNvSpPr>
                <p:nvPr/>
              </p:nvSpPr>
              <p:spPr bwMode="auto">
                <a:xfrm>
                  <a:off x="3837" y="325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07" name="Freeform 479">
                  <a:extLst>
                    <a:ext uri="{FF2B5EF4-FFF2-40B4-BE49-F238E27FC236}">
                      <a16:creationId xmlns:a16="http://schemas.microsoft.com/office/drawing/2014/main" id="{88B4B151-E8B1-41EF-852E-8A90590CFD37}"/>
                    </a:ext>
                  </a:extLst>
                </p:cNvPr>
                <p:cNvSpPr>
                  <a:spLocks/>
                </p:cNvSpPr>
                <p:nvPr/>
              </p:nvSpPr>
              <p:spPr bwMode="auto">
                <a:xfrm>
                  <a:off x="3879" y="325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08" name="Freeform 480">
                  <a:extLst>
                    <a:ext uri="{FF2B5EF4-FFF2-40B4-BE49-F238E27FC236}">
                      <a16:creationId xmlns:a16="http://schemas.microsoft.com/office/drawing/2014/main" id="{998DDA11-1513-406D-8C5C-6C458E39207F}"/>
                    </a:ext>
                  </a:extLst>
                </p:cNvPr>
                <p:cNvSpPr>
                  <a:spLocks/>
                </p:cNvSpPr>
                <p:nvPr/>
              </p:nvSpPr>
              <p:spPr bwMode="auto">
                <a:xfrm>
                  <a:off x="3921" y="325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09" name="Freeform 481">
                  <a:extLst>
                    <a:ext uri="{FF2B5EF4-FFF2-40B4-BE49-F238E27FC236}">
                      <a16:creationId xmlns:a16="http://schemas.microsoft.com/office/drawing/2014/main" id="{91E0C8B4-2582-42FC-BCF7-D24855652333}"/>
                    </a:ext>
                  </a:extLst>
                </p:cNvPr>
                <p:cNvSpPr>
                  <a:spLocks/>
                </p:cNvSpPr>
                <p:nvPr/>
              </p:nvSpPr>
              <p:spPr bwMode="auto">
                <a:xfrm>
                  <a:off x="3963" y="3252"/>
                  <a:ext cx="31" cy="6"/>
                </a:xfrm>
                <a:custGeom>
                  <a:avLst/>
                  <a:gdLst>
                    <a:gd name="T0" fmla="*/ 6 w 31"/>
                    <a:gd name="T1" fmla="*/ 0 h 6"/>
                    <a:gd name="T2" fmla="*/ 0 w 31"/>
                    <a:gd name="T3" fmla="*/ 6 h 6"/>
                    <a:gd name="T4" fmla="*/ 6 w 31"/>
                    <a:gd name="T5" fmla="*/ 6 h 6"/>
                    <a:gd name="T6" fmla="*/ 31 w 31"/>
                    <a:gd name="T7" fmla="*/ 6 h 6"/>
                    <a:gd name="T8" fmla="*/ 31 w 31"/>
                    <a:gd name="T9" fmla="*/ 6 h 6"/>
                    <a:gd name="T10" fmla="*/ 31 w 31"/>
                    <a:gd name="T11" fmla="*/ 0 h 6"/>
                    <a:gd name="T12" fmla="*/ 6 w 3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6" y="0"/>
                      </a:moveTo>
                      <a:lnTo>
                        <a:pt x="0" y="6"/>
                      </a:lnTo>
                      <a:lnTo>
                        <a:pt x="6" y="6"/>
                      </a:lnTo>
                      <a:lnTo>
                        <a:pt x="31"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10" name="Freeform 482">
                  <a:extLst>
                    <a:ext uri="{FF2B5EF4-FFF2-40B4-BE49-F238E27FC236}">
                      <a16:creationId xmlns:a16="http://schemas.microsoft.com/office/drawing/2014/main" id="{BFDF27EC-273D-4849-A80E-46C756694750}"/>
                    </a:ext>
                  </a:extLst>
                </p:cNvPr>
                <p:cNvSpPr>
                  <a:spLocks/>
                </p:cNvSpPr>
                <p:nvPr/>
              </p:nvSpPr>
              <p:spPr bwMode="auto">
                <a:xfrm>
                  <a:off x="4006" y="324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11" name="Freeform 483">
                  <a:extLst>
                    <a:ext uri="{FF2B5EF4-FFF2-40B4-BE49-F238E27FC236}">
                      <a16:creationId xmlns:a16="http://schemas.microsoft.com/office/drawing/2014/main" id="{67BFF1A0-1B07-426E-8F8E-139B50AFBA2E}"/>
                    </a:ext>
                  </a:extLst>
                </p:cNvPr>
                <p:cNvSpPr>
                  <a:spLocks/>
                </p:cNvSpPr>
                <p:nvPr/>
              </p:nvSpPr>
              <p:spPr bwMode="auto">
                <a:xfrm>
                  <a:off x="4048" y="3246"/>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12" name="Freeform 484">
                  <a:extLst>
                    <a:ext uri="{FF2B5EF4-FFF2-40B4-BE49-F238E27FC236}">
                      <a16:creationId xmlns:a16="http://schemas.microsoft.com/office/drawing/2014/main" id="{C4E088DC-1C37-467A-B07B-DBC7D71EC518}"/>
                    </a:ext>
                  </a:extLst>
                </p:cNvPr>
                <p:cNvSpPr>
                  <a:spLocks/>
                </p:cNvSpPr>
                <p:nvPr/>
              </p:nvSpPr>
              <p:spPr bwMode="auto">
                <a:xfrm>
                  <a:off x="4090" y="324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13" name="Freeform 485">
                  <a:extLst>
                    <a:ext uri="{FF2B5EF4-FFF2-40B4-BE49-F238E27FC236}">
                      <a16:creationId xmlns:a16="http://schemas.microsoft.com/office/drawing/2014/main" id="{1ECC7C76-5BFB-42C2-8505-18FEA65CAF88}"/>
                    </a:ext>
                  </a:extLst>
                </p:cNvPr>
                <p:cNvSpPr>
                  <a:spLocks/>
                </p:cNvSpPr>
                <p:nvPr/>
              </p:nvSpPr>
              <p:spPr bwMode="auto">
                <a:xfrm>
                  <a:off x="4132" y="323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14" name="Freeform 486">
                  <a:extLst>
                    <a:ext uri="{FF2B5EF4-FFF2-40B4-BE49-F238E27FC236}">
                      <a16:creationId xmlns:a16="http://schemas.microsoft.com/office/drawing/2014/main" id="{42D68E0C-667B-411A-AA57-B3A426BB0200}"/>
                    </a:ext>
                  </a:extLst>
                </p:cNvPr>
                <p:cNvSpPr>
                  <a:spLocks/>
                </p:cNvSpPr>
                <p:nvPr/>
              </p:nvSpPr>
              <p:spPr bwMode="auto">
                <a:xfrm>
                  <a:off x="4174" y="3228"/>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30 w 30"/>
                    <a:gd name="T11" fmla="*/ 6 h 12"/>
                    <a:gd name="T12" fmla="*/ 30 w 30"/>
                    <a:gd name="T13" fmla="*/ 0 h 12"/>
                    <a:gd name="T14" fmla="*/ 24 w 30"/>
                    <a:gd name="T15" fmla="*/ 0 h 12"/>
                    <a:gd name="T16" fmla="*/ 6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6"/>
                      </a:moveTo>
                      <a:lnTo>
                        <a:pt x="0" y="6"/>
                      </a:lnTo>
                      <a:lnTo>
                        <a:pt x="6" y="12"/>
                      </a:lnTo>
                      <a:lnTo>
                        <a:pt x="24" y="6"/>
                      </a:lnTo>
                      <a:lnTo>
                        <a:pt x="30" y="6"/>
                      </a:lnTo>
                      <a:lnTo>
                        <a:pt x="30"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15" name="Freeform 487">
                  <a:extLst>
                    <a:ext uri="{FF2B5EF4-FFF2-40B4-BE49-F238E27FC236}">
                      <a16:creationId xmlns:a16="http://schemas.microsoft.com/office/drawing/2014/main" id="{6B54EE3D-7C2D-45A2-B820-56A2AD45E2EB}"/>
                    </a:ext>
                  </a:extLst>
                </p:cNvPr>
                <p:cNvSpPr>
                  <a:spLocks/>
                </p:cNvSpPr>
                <p:nvPr/>
              </p:nvSpPr>
              <p:spPr bwMode="auto">
                <a:xfrm>
                  <a:off x="4216" y="3222"/>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16" name="Freeform 488">
                  <a:extLst>
                    <a:ext uri="{FF2B5EF4-FFF2-40B4-BE49-F238E27FC236}">
                      <a16:creationId xmlns:a16="http://schemas.microsoft.com/office/drawing/2014/main" id="{A672F98F-8404-4B34-AAC0-2D50DF8A967E}"/>
                    </a:ext>
                  </a:extLst>
                </p:cNvPr>
                <p:cNvSpPr>
                  <a:spLocks/>
                </p:cNvSpPr>
                <p:nvPr/>
              </p:nvSpPr>
              <p:spPr bwMode="auto">
                <a:xfrm>
                  <a:off x="4258" y="3210"/>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17" name="Freeform 489">
                  <a:extLst>
                    <a:ext uri="{FF2B5EF4-FFF2-40B4-BE49-F238E27FC236}">
                      <a16:creationId xmlns:a16="http://schemas.microsoft.com/office/drawing/2014/main" id="{F520D0E9-9A74-4647-B4AD-68AD9974DAE6}"/>
                    </a:ext>
                  </a:extLst>
                </p:cNvPr>
                <p:cNvSpPr>
                  <a:spLocks/>
                </p:cNvSpPr>
                <p:nvPr/>
              </p:nvSpPr>
              <p:spPr bwMode="auto">
                <a:xfrm>
                  <a:off x="4300" y="3204"/>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18" name="Freeform 490">
                  <a:extLst>
                    <a:ext uri="{FF2B5EF4-FFF2-40B4-BE49-F238E27FC236}">
                      <a16:creationId xmlns:a16="http://schemas.microsoft.com/office/drawing/2014/main" id="{E637374E-A34E-4746-96AA-883D136BDAE5}"/>
                    </a:ext>
                  </a:extLst>
                </p:cNvPr>
                <p:cNvSpPr>
                  <a:spLocks/>
                </p:cNvSpPr>
                <p:nvPr/>
              </p:nvSpPr>
              <p:spPr bwMode="auto">
                <a:xfrm>
                  <a:off x="4342" y="319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19" name="Freeform 491">
                  <a:extLst>
                    <a:ext uri="{FF2B5EF4-FFF2-40B4-BE49-F238E27FC236}">
                      <a16:creationId xmlns:a16="http://schemas.microsoft.com/office/drawing/2014/main" id="{11572D0E-21CF-4E56-93B9-A53C1B029082}"/>
                    </a:ext>
                  </a:extLst>
                </p:cNvPr>
                <p:cNvSpPr>
                  <a:spLocks/>
                </p:cNvSpPr>
                <p:nvPr/>
              </p:nvSpPr>
              <p:spPr bwMode="auto">
                <a:xfrm>
                  <a:off x="4384" y="3186"/>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lnTo>
                        <a:pt x="0" y="6"/>
                      </a:lnTo>
                      <a:lnTo>
                        <a:pt x="0" y="12"/>
                      </a:lnTo>
                      <a:lnTo>
                        <a:pt x="24" y="6"/>
                      </a:lnTo>
                      <a:lnTo>
                        <a:pt x="24"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20" name="Freeform 492">
                  <a:extLst>
                    <a:ext uri="{FF2B5EF4-FFF2-40B4-BE49-F238E27FC236}">
                      <a16:creationId xmlns:a16="http://schemas.microsoft.com/office/drawing/2014/main" id="{5980A4DE-E5F1-422C-8013-22CBDE5BDA55}"/>
                    </a:ext>
                  </a:extLst>
                </p:cNvPr>
                <p:cNvSpPr>
                  <a:spLocks/>
                </p:cNvSpPr>
                <p:nvPr/>
              </p:nvSpPr>
              <p:spPr bwMode="auto">
                <a:xfrm>
                  <a:off x="4420" y="3174"/>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21" name="Freeform 493">
                  <a:extLst>
                    <a:ext uri="{FF2B5EF4-FFF2-40B4-BE49-F238E27FC236}">
                      <a16:creationId xmlns:a16="http://schemas.microsoft.com/office/drawing/2014/main" id="{C97CFBE8-5336-4DB3-923C-E28B47F824E1}"/>
                    </a:ext>
                  </a:extLst>
                </p:cNvPr>
                <p:cNvSpPr>
                  <a:spLocks/>
                </p:cNvSpPr>
                <p:nvPr/>
              </p:nvSpPr>
              <p:spPr bwMode="auto">
                <a:xfrm>
                  <a:off x="4462" y="3162"/>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22" name="Freeform 494">
                  <a:extLst>
                    <a:ext uri="{FF2B5EF4-FFF2-40B4-BE49-F238E27FC236}">
                      <a16:creationId xmlns:a16="http://schemas.microsoft.com/office/drawing/2014/main" id="{92C42D86-109E-4BA9-8851-722C4226DC96}"/>
                    </a:ext>
                  </a:extLst>
                </p:cNvPr>
                <p:cNvSpPr>
                  <a:spLocks/>
                </p:cNvSpPr>
                <p:nvPr/>
              </p:nvSpPr>
              <p:spPr bwMode="auto">
                <a:xfrm>
                  <a:off x="4504" y="3144"/>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2"/>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23" name="Freeform 495">
                  <a:extLst>
                    <a:ext uri="{FF2B5EF4-FFF2-40B4-BE49-F238E27FC236}">
                      <a16:creationId xmlns:a16="http://schemas.microsoft.com/office/drawing/2014/main" id="{DF37E8A6-DFDE-48D5-8154-6800440EE434}"/>
                    </a:ext>
                  </a:extLst>
                </p:cNvPr>
                <p:cNvSpPr>
                  <a:spLocks/>
                </p:cNvSpPr>
                <p:nvPr/>
              </p:nvSpPr>
              <p:spPr bwMode="auto">
                <a:xfrm>
                  <a:off x="4540" y="3132"/>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24" name="Freeform 496">
                  <a:extLst>
                    <a:ext uri="{FF2B5EF4-FFF2-40B4-BE49-F238E27FC236}">
                      <a16:creationId xmlns:a16="http://schemas.microsoft.com/office/drawing/2014/main" id="{83D9E835-D894-4EFE-8301-FD4F0FF0F9D5}"/>
                    </a:ext>
                  </a:extLst>
                </p:cNvPr>
                <p:cNvSpPr>
                  <a:spLocks/>
                </p:cNvSpPr>
                <p:nvPr/>
              </p:nvSpPr>
              <p:spPr bwMode="auto">
                <a:xfrm>
                  <a:off x="4582" y="3114"/>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2"/>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25" name="Freeform 497">
                  <a:extLst>
                    <a:ext uri="{FF2B5EF4-FFF2-40B4-BE49-F238E27FC236}">
                      <a16:creationId xmlns:a16="http://schemas.microsoft.com/office/drawing/2014/main" id="{221FA7C9-D957-4B28-9D8D-FD1339690500}"/>
                    </a:ext>
                  </a:extLst>
                </p:cNvPr>
                <p:cNvSpPr>
                  <a:spLocks/>
                </p:cNvSpPr>
                <p:nvPr/>
              </p:nvSpPr>
              <p:spPr bwMode="auto">
                <a:xfrm>
                  <a:off x="4618" y="3096"/>
                  <a:ext cx="30" cy="18"/>
                </a:xfrm>
                <a:custGeom>
                  <a:avLst/>
                  <a:gdLst>
                    <a:gd name="T0" fmla="*/ 6 w 30"/>
                    <a:gd name="T1" fmla="*/ 12 h 18"/>
                    <a:gd name="T2" fmla="*/ 0 w 30"/>
                    <a:gd name="T3" fmla="*/ 12 h 18"/>
                    <a:gd name="T4" fmla="*/ 6 w 30"/>
                    <a:gd name="T5" fmla="*/ 18 h 18"/>
                    <a:gd name="T6" fmla="*/ 24 w 30"/>
                    <a:gd name="T7" fmla="*/ 6 h 18"/>
                    <a:gd name="T8" fmla="*/ 30 w 30"/>
                    <a:gd name="T9" fmla="*/ 6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26" name="Freeform 498">
                  <a:extLst>
                    <a:ext uri="{FF2B5EF4-FFF2-40B4-BE49-F238E27FC236}">
                      <a16:creationId xmlns:a16="http://schemas.microsoft.com/office/drawing/2014/main" id="{5BF7751A-D258-4CCF-AF21-16BE4011CF56}"/>
                    </a:ext>
                  </a:extLst>
                </p:cNvPr>
                <p:cNvSpPr>
                  <a:spLocks/>
                </p:cNvSpPr>
                <p:nvPr/>
              </p:nvSpPr>
              <p:spPr bwMode="auto">
                <a:xfrm>
                  <a:off x="4654" y="3078"/>
                  <a:ext cx="30" cy="18"/>
                </a:xfrm>
                <a:custGeom>
                  <a:avLst/>
                  <a:gdLst>
                    <a:gd name="T0" fmla="*/ 6 w 30"/>
                    <a:gd name="T1" fmla="*/ 12 h 18"/>
                    <a:gd name="T2" fmla="*/ 0 w 30"/>
                    <a:gd name="T3" fmla="*/ 12 h 18"/>
                    <a:gd name="T4" fmla="*/ 6 w 30"/>
                    <a:gd name="T5" fmla="*/ 18 h 18"/>
                    <a:gd name="T6" fmla="*/ 12 w 30"/>
                    <a:gd name="T7" fmla="*/ 12 h 18"/>
                    <a:gd name="T8" fmla="*/ 24 w 30"/>
                    <a:gd name="T9" fmla="*/ 6 h 18"/>
                    <a:gd name="T10" fmla="*/ 30 w 30"/>
                    <a:gd name="T11" fmla="*/ 0 h 18"/>
                    <a:gd name="T12" fmla="*/ 24 w 30"/>
                    <a:gd name="T13" fmla="*/ 0 h 18"/>
                    <a:gd name="T14" fmla="*/ 12 w 30"/>
                    <a:gd name="T15" fmla="*/ 6 h 18"/>
                    <a:gd name="T16" fmla="*/ 6 w 30"/>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12"/>
                      </a:moveTo>
                      <a:lnTo>
                        <a:pt x="0" y="12"/>
                      </a:lnTo>
                      <a:lnTo>
                        <a:pt x="6" y="18"/>
                      </a:lnTo>
                      <a:lnTo>
                        <a:pt x="12" y="12"/>
                      </a:lnTo>
                      <a:lnTo>
                        <a:pt x="24" y="6"/>
                      </a:lnTo>
                      <a:lnTo>
                        <a:pt x="30" y="0"/>
                      </a:lnTo>
                      <a:lnTo>
                        <a:pt x="24" y="0"/>
                      </a:lnTo>
                      <a:lnTo>
                        <a:pt x="12"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27" name="Freeform 499">
                  <a:extLst>
                    <a:ext uri="{FF2B5EF4-FFF2-40B4-BE49-F238E27FC236}">
                      <a16:creationId xmlns:a16="http://schemas.microsoft.com/office/drawing/2014/main" id="{DFED7DFC-FF30-4A3D-A844-AAEA1D650E62}"/>
                    </a:ext>
                  </a:extLst>
                </p:cNvPr>
                <p:cNvSpPr>
                  <a:spLocks/>
                </p:cNvSpPr>
                <p:nvPr/>
              </p:nvSpPr>
              <p:spPr bwMode="auto">
                <a:xfrm>
                  <a:off x="4690" y="3054"/>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8"/>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28" name="Freeform 500">
                  <a:extLst>
                    <a:ext uri="{FF2B5EF4-FFF2-40B4-BE49-F238E27FC236}">
                      <a16:creationId xmlns:a16="http://schemas.microsoft.com/office/drawing/2014/main" id="{D48E97F3-9AEC-438B-B56E-D2D8E5785D7A}"/>
                    </a:ext>
                  </a:extLst>
                </p:cNvPr>
                <p:cNvSpPr>
                  <a:spLocks/>
                </p:cNvSpPr>
                <p:nvPr/>
              </p:nvSpPr>
              <p:spPr bwMode="auto">
                <a:xfrm>
                  <a:off x="4726" y="3030"/>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6" y="12"/>
                      </a:moveTo>
                      <a:lnTo>
                        <a:pt x="0" y="18"/>
                      </a:lnTo>
                      <a:lnTo>
                        <a:pt x="6" y="18"/>
                      </a:lnTo>
                      <a:lnTo>
                        <a:pt x="24" y="6"/>
                      </a:lnTo>
                      <a:lnTo>
                        <a:pt x="24"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29" name="Freeform 501">
                  <a:extLst>
                    <a:ext uri="{FF2B5EF4-FFF2-40B4-BE49-F238E27FC236}">
                      <a16:creationId xmlns:a16="http://schemas.microsoft.com/office/drawing/2014/main" id="{29E65E8F-9657-448C-8180-552042C8FD1C}"/>
                    </a:ext>
                  </a:extLst>
                </p:cNvPr>
                <p:cNvSpPr>
                  <a:spLocks/>
                </p:cNvSpPr>
                <p:nvPr/>
              </p:nvSpPr>
              <p:spPr bwMode="auto">
                <a:xfrm>
                  <a:off x="4762" y="3000"/>
                  <a:ext cx="24" cy="24"/>
                </a:xfrm>
                <a:custGeom>
                  <a:avLst/>
                  <a:gdLst>
                    <a:gd name="T0" fmla="*/ 0 w 24"/>
                    <a:gd name="T1" fmla="*/ 18 h 24"/>
                    <a:gd name="T2" fmla="*/ 0 w 24"/>
                    <a:gd name="T3" fmla="*/ 24 h 24"/>
                    <a:gd name="T4" fmla="*/ 0 w 24"/>
                    <a:gd name="T5" fmla="*/ 24 h 24"/>
                    <a:gd name="T6" fmla="*/ 6 w 24"/>
                    <a:gd name="T7" fmla="*/ 24 h 24"/>
                    <a:gd name="T8" fmla="*/ 6 w 24"/>
                    <a:gd name="T9" fmla="*/ 18 h 24"/>
                    <a:gd name="T10" fmla="*/ 24 w 24"/>
                    <a:gd name="T11" fmla="*/ 6 h 24"/>
                    <a:gd name="T12" fmla="*/ 18 w 24"/>
                    <a:gd name="T13" fmla="*/ 0 h 24"/>
                    <a:gd name="T14" fmla="*/ 18 w 24"/>
                    <a:gd name="T15" fmla="*/ 6 h 24"/>
                    <a:gd name="T16" fmla="*/ 0 w 24"/>
                    <a:gd name="T17" fmla="*/ 18 h 24"/>
                    <a:gd name="T18" fmla="*/ 6 w 24"/>
                    <a:gd name="T19" fmla="*/ 18 h 24"/>
                    <a:gd name="T20" fmla="*/ 6 w 24"/>
                    <a:gd name="T21" fmla="*/ 18 h 24"/>
                    <a:gd name="T22" fmla="*/ 0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0" y="18"/>
                      </a:moveTo>
                      <a:lnTo>
                        <a:pt x="0" y="24"/>
                      </a:lnTo>
                      <a:lnTo>
                        <a:pt x="0" y="24"/>
                      </a:lnTo>
                      <a:lnTo>
                        <a:pt x="6" y="24"/>
                      </a:lnTo>
                      <a:lnTo>
                        <a:pt x="6" y="18"/>
                      </a:lnTo>
                      <a:lnTo>
                        <a:pt x="24" y="6"/>
                      </a:lnTo>
                      <a:lnTo>
                        <a:pt x="18" y="0"/>
                      </a:lnTo>
                      <a:lnTo>
                        <a:pt x="18" y="6"/>
                      </a:lnTo>
                      <a:lnTo>
                        <a:pt x="0" y="18"/>
                      </a:lnTo>
                      <a:lnTo>
                        <a:pt x="6" y="18"/>
                      </a:lnTo>
                      <a:lnTo>
                        <a:pt x="6" y="18"/>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30" name="Freeform 502">
                  <a:extLst>
                    <a:ext uri="{FF2B5EF4-FFF2-40B4-BE49-F238E27FC236}">
                      <a16:creationId xmlns:a16="http://schemas.microsoft.com/office/drawing/2014/main" id="{058DED9C-6AF3-4528-9658-A997F108723B}"/>
                    </a:ext>
                  </a:extLst>
                </p:cNvPr>
                <p:cNvSpPr>
                  <a:spLocks/>
                </p:cNvSpPr>
                <p:nvPr/>
              </p:nvSpPr>
              <p:spPr bwMode="auto">
                <a:xfrm>
                  <a:off x="4792" y="2970"/>
                  <a:ext cx="18" cy="24"/>
                </a:xfrm>
                <a:custGeom>
                  <a:avLst/>
                  <a:gdLst>
                    <a:gd name="T0" fmla="*/ 0 w 18"/>
                    <a:gd name="T1" fmla="*/ 24 h 24"/>
                    <a:gd name="T2" fmla="*/ 0 w 18"/>
                    <a:gd name="T3" fmla="*/ 24 h 24"/>
                    <a:gd name="T4" fmla="*/ 6 w 18"/>
                    <a:gd name="T5" fmla="*/ 24 h 24"/>
                    <a:gd name="T6" fmla="*/ 12 w 18"/>
                    <a:gd name="T7" fmla="*/ 12 h 24"/>
                    <a:gd name="T8" fmla="*/ 18 w 18"/>
                    <a:gd name="T9" fmla="*/ 6 h 24"/>
                    <a:gd name="T10" fmla="*/ 18 w 18"/>
                    <a:gd name="T11" fmla="*/ 0 h 24"/>
                    <a:gd name="T12" fmla="*/ 12 w 18"/>
                    <a:gd name="T13" fmla="*/ 6 h 24"/>
                    <a:gd name="T14" fmla="*/ 6 w 18"/>
                    <a:gd name="T15" fmla="*/ 12 h 24"/>
                    <a:gd name="T16" fmla="*/ 0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0" y="24"/>
                      </a:moveTo>
                      <a:lnTo>
                        <a:pt x="0" y="24"/>
                      </a:lnTo>
                      <a:lnTo>
                        <a:pt x="6" y="24"/>
                      </a:lnTo>
                      <a:lnTo>
                        <a:pt x="12" y="12"/>
                      </a:lnTo>
                      <a:lnTo>
                        <a:pt x="18" y="6"/>
                      </a:lnTo>
                      <a:lnTo>
                        <a:pt x="18" y="0"/>
                      </a:lnTo>
                      <a:lnTo>
                        <a:pt x="12"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31" name="Freeform 503">
                  <a:extLst>
                    <a:ext uri="{FF2B5EF4-FFF2-40B4-BE49-F238E27FC236}">
                      <a16:creationId xmlns:a16="http://schemas.microsoft.com/office/drawing/2014/main" id="{09E889A7-3B57-4B42-8075-432FCE0D73BD}"/>
                    </a:ext>
                  </a:extLst>
                </p:cNvPr>
                <p:cNvSpPr>
                  <a:spLocks/>
                </p:cNvSpPr>
                <p:nvPr/>
              </p:nvSpPr>
              <p:spPr bwMode="auto">
                <a:xfrm>
                  <a:off x="4816" y="2934"/>
                  <a:ext cx="18" cy="30"/>
                </a:xfrm>
                <a:custGeom>
                  <a:avLst/>
                  <a:gdLst>
                    <a:gd name="T0" fmla="*/ 0 w 18"/>
                    <a:gd name="T1" fmla="*/ 24 h 30"/>
                    <a:gd name="T2" fmla="*/ 6 w 18"/>
                    <a:gd name="T3" fmla="*/ 30 h 30"/>
                    <a:gd name="T4" fmla="*/ 6 w 18"/>
                    <a:gd name="T5" fmla="*/ 24 h 30"/>
                    <a:gd name="T6" fmla="*/ 18 w 18"/>
                    <a:gd name="T7" fmla="*/ 12 h 30"/>
                    <a:gd name="T8" fmla="*/ 18 w 18"/>
                    <a:gd name="T9" fmla="*/ 6 h 30"/>
                    <a:gd name="T10" fmla="*/ 18 w 18"/>
                    <a:gd name="T11" fmla="*/ 0 h 30"/>
                    <a:gd name="T12" fmla="*/ 12 w 18"/>
                    <a:gd name="T13" fmla="*/ 6 h 30"/>
                    <a:gd name="T14" fmla="*/ 12 w 18"/>
                    <a:gd name="T15" fmla="*/ 12 h 30"/>
                    <a:gd name="T16" fmla="*/ 0 w 18"/>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0" y="24"/>
                      </a:moveTo>
                      <a:lnTo>
                        <a:pt x="6" y="30"/>
                      </a:lnTo>
                      <a:lnTo>
                        <a:pt x="6" y="24"/>
                      </a:lnTo>
                      <a:lnTo>
                        <a:pt x="18" y="12"/>
                      </a:lnTo>
                      <a:lnTo>
                        <a:pt x="18" y="6"/>
                      </a:lnTo>
                      <a:lnTo>
                        <a:pt x="18" y="0"/>
                      </a:lnTo>
                      <a:lnTo>
                        <a:pt x="12" y="6"/>
                      </a:lnTo>
                      <a:lnTo>
                        <a:pt x="12"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32" name="Freeform 504">
                  <a:extLst>
                    <a:ext uri="{FF2B5EF4-FFF2-40B4-BE49-F238E27FC236}">
                      <a16:creationId xmlns:a16="http://schemas.microsoft.com/office/drawing/2014/main" id="{E39EE747-9998-40A1-9175-B74F5D1643E7}"/>
                    </a:ext>
                  </a:extLst>
                </p:cNvPr>
                <p:cNvSpPr>
                  <a:spLocks/>
                </p:cNvSpPr>
                <p:nvPr/>
              </p:nvSpPr>
              <p:spPr bwMode="auto">
                <a:xfrm>
                  <a:off x="4834" y="2898"/>
                  <a:ext cx="18" cy="24"/>
                </a:xfrm>
                <a:custGeom>
                  <a:avLst/>
                  <a:gdLst>
                    <a:gd name="T0" fmla="*/ 0 w 18"/>
                    <a:gd name="T1" fmla="*/ 24 h 24"/>
                    <a:gd name="T2" fmla="*/ 6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0" y="24"/>
                      </a:moveTo>
                      <a:lnTo>
                        <a:pt x="6" y="24"/>
                      </a:lnTo>
                      <a:lnTo>
                        <a:pt x="6" y="24"/>
                      </a:lnTo>
                      <a:lnTo>
                        <a:pt x="18" y="6"/>
                      </a:lnTo>
                      <a:lnTo>
                        <a:pt x="18" y="0"/>
                      </a:lnTo>
                      <a:lnTo>
                        <a:pt x="12"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33" name="Freeform 505">
                  <a:extLst>
                    <a:ext uri="{FF2B5EF4-FFF2-40B4-BE49-F238E27FC236}">
                      <a16:creationId xmlns:a16="http://schemas.microsoft.com/office/drawing/2014/main" id="{DBD9D26D-4311-4235-B743-2462D4BFDCA1}"/>
                    </a:ext>
                  </a:extLst>
                </p:cNvPr>
                <p:cNvSpPr>
                  <a:spLocks/>
                </p:cNvSpPr>
                <p:nvPr/>
              </p:nvSpPr>
              <p:spPr bwMode="auto">
                <a:xfrm>
                  <a:off x="4846" y="2856"/>
                  <a:ext cx="12" cy="30"/>
                </a:xfrm>
                <a:custGeom>
                  <a:avLst/>
                  <a:gdLst>
                    <a:gd name="T0" fmla="*/ 0 w 12"/>
                    <a:gd name="T1" fmla="*/ 24 h 30"/>
                    <a:gd name="T2" fmla="*/ 6 w 12"/>
                    <a:gd name="T3" fmla="*/ 30 h 30"/>
                    <a:gd name="T4" fmla="*/ 6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6" y="30"/>
                      </a:lnTo>
                      <a:lnTo>
                        <a:pt x="6" y="24"/>
                      </a:lnTo>
                      <a:lnTo>
                        <a:pt x="12" y="6"/>
                      </a:lnTo>
                      <a:lnTo>
                        <a:pt x="6" y="0"/>
                      </a:lnTo>
                      <a:lnTo>
                        <a:pt x="6" y="0"/>
                      </a:lnTo>
                      <a:lnTo>
                        <a:pt x="0" y="0"/>
                      </a:lnTo>
                      <a:lnTo>
                        <a:pt x="6"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34" name="Freeform 506">
                  <a:extLst>
                    <a:ext uri="{FF2B5EF4-FFF2-40B4-BE49-F238E27FC236}">
                      <a16:creationId xmlns:a16="http://schemas.microsoft.com/office/drawing/2014/main" id="{5B108F50-E827-4D17-8162-BC74B846F8AA}"/>
                    </a:ext>
                  </a:extLst>
                </p:cNvPr>
                <p:cNvSpPr>
                  <a:spLocks/>
                </p:cNvSpPr>
                <p:nvPr/>
              </p:nvSpPr>
              <p:spPr bwMode="auto">
                <a:xfrm>
                  <a:off x="4840" y="2814"/>
                  <a:ext cx="12" cy="30"/>
                </a:xfrm>
                <a:custGeom>
                  <a:avLst/>
                  <a:gdLst>
                    <a:gd name="T0" fmla="*/ 6 w 12"/>
                    <a:gd name="T1" fmla="*/ 24 h 30"/>
                    <a:gd name="T2" fmla="*/ 12 w 12"/>
                    <a:gd name="T3" fmla="*/ 30 h 30"/>
                    <a:gd name="T4" fmla="*/ 12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6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24"/>
                      </a:moveTo>
                      <a:lnTo>
                        <a:pt x="12" y="30"/>
                      </a:lnTo>
                      <a:lnTo>
                        <a:pt x="12" y="24"/>
                      </a:lnTo>
                      <a:lnTo>
                        <a:pt x="12" y="6"/>
                      </a:lnTo>
                      <a:lnTo>
                        <a:pt x="6" y="0"/>
                      </a:lnTo>
                      <a:lnTo>
                        <a:pt x="6" y="0"/>
                      </a:lnTo>
                      <a:lnTo>
                        <a:pt x="0" y="0"/>
                      </a:lnTo>
                      <a:lnTo>
                        <a:pt x="6"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35" name="Freeform 507">
                  <a:extLst>
                    <a:ext uri="{FF2B5EF4-FFF2-40B4-BE49-F238E27FC236}">
                      <a16:creationId xmlns:a16="http://schemas.microsoft.com/office/drawing/2014/main" id="{A0A0CF58-2936-46A0-A886-439801102B1E}"/>
                    </a:ext>
                  </a:extLst>
                </p:cNvPr>
                <p:cNvSpPr>
                  <a:spLocks/>
                </p:cNvSpPr>
                <p:nvPr/>
              </p:nvSpPr>
              <p:spPr bwMode="auto">
                <a:xfrm>
                  <a:off x="4828" y="2772"/>
                  <a:ext cx="12" cy="30"/>
                </a:xfrm>
                <a:custGeom>
                  <a:avLst/>
                  <a:gdLst>
                    <a:gd name="T0" fmla="*/ 6 w 12"/>
                    <a:gd name="T1" fmla="*/ 30 h 30"/>
                    <a:gd name="T2" fmla="*/ 12 w 12"/>
                    <a:gd name="T3" fmla="*/ 30 h 30"/>
                    <a:gd name="T4" fmla="*/ 12 w 12"/>
                    <a:gd name="T5" fmla="*/ 30 h 30"/>
                    <a:gd name="T6" fmla="*/ 6 w 12"/>
                    <a:gd name="T7" fmla="*/ 6 h 30"/>
                    <a:gd name="T8" fmla="*/ 6 w 12"/>
                    <a:gd name="T9" fmla="*/ 6 h 30"/>
                    <a:gd name="T10" fmla="*/ 0 w 12"/>
                    <a:gd name="T11" fmla="*/ 0 h 30"/>
                    <a:gd name="T12" fmla="*/ 0 w 12"/>
                    <a:gd name="T13" fmla="*/ 6 h 30"/>
                    <a:gd name="T14" fmla="*/ 0 w 12"/>
                    <a:gd name="T15" fmla="*/ 6 h 30"/>
                    <a:gd name="T16" fmla="*/ 6 w 1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30"/>
                      </a:moveTo>
                      <a:lnTo>
                        <a:pt x="12" y="30"/>
                      </a:lnTo>
                      <a:lnTo>
                        <a:pt x="12" y="30"/>
                      </a:lnTo>
                      <a:lnTo>
                        <a:pt x="6" y="6"/>
                      </a:lnTo>
                      <a:lnTo>
                        <a:pt x="6" y="6"/>
                      </a:lnTo>
                      <a:lnTo>
                        <a:pt x="0" y="0"/>
                      </a:lnTo>
                      <a:lnTo>
                        <a:pt x="0" y="6"/>
                      </a:lnTo>
                      <a:lnTo>
                        <a:pt x="0" y="6"/>
                      </a:lnTo>
                      <a:lnTo>
                        <a:pt x="6"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36" name="Freeform 508">
                  <a:extLst>
                    <a:ext uri="{FF2B5EF4-FFF2-40B4-BE49-F238E27FC236}">
                      <a16:creationId xmlns:a16="http://schemas.microsoft.com/office/drawing/2014/main" id="{2D57EAF1-61BB-42DF-89BF-ED55120F3CE6}"/>
                    </a:ext>
                  </a:extLst>
                </p:cNvPr>
                <p:cNvSpPr>
                  <a:spLocks/>
                </p:cNvSpPr>
                <p:nvPr/>
              </p:nvSpPr>
              <p:spPr bwMode="auto">
                <a:xfrm>
                  <a:off x="4804" y="2742"/>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12" y="18"/>
                      </a:moveTo>
                      <a:lnTo>
                        <a:pt x="18" y="24"/>
                      </a:lnTo>
                      <a:lnTo>
                        <a:pt x="18" y="18"/>
                      </a:lnTo>
                      <a:lnTo>
                        <a:pt x="6" y="0"/>
                      </a:lnTo>
                      <a:lnTo>
                        <a:pt x="0"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37" name="Freeform 509">
                  <a:extLst>
                    <a:ext uri="{FF2B5EF4-FFF2-40B4-BE49-F238E27FC236}">
                      <a16:creationId xmlns:a16="http://schemas.microsoft.com/office/drawing/2014/main" id="{B132A8BD-706D-4F8F-BE65-B63EC0E4A4D5}"/>
                    </a:ext>
                  </a:extLst>
                </p:cNvPr>
                <p:cNvSpPr>
                  <a:spLocks/>
                </p:cNvSpPr>
                <p:nvPr/>
              </p:nvSpPr>
              <p:spPr bwMode="auto">
                <a:xfrm>
                  <a:off x="4774" y="2712"/>
                  <a:ext cx="24" cy="18"/>
                </a:xfrm>
                <a:custGeom>
                  <a:avLst/>
                  <a:gdLst>
                    <a:gd name="T0" fmla="*/ 18 w 24"/>
                    <a:gd name="T1" fmla="*/ 18 h 18"/>
                    <a:gd name="T2" fmla="*/ 18 w 24"/>
                    <a:gd name="T3" fmla="*/ 18 h 18"/>
                    <a:gd name="T4" fmla="*/ 24 w 24"/>
                    <a:gd name="T5" fmla="*/ 18 h 18"/>
                    <a:gd name="T6" fmla="*/ 6 w 24"/>
                    <a:gd name="T7" fmla="*/ 0 h 18"/>
                    <a:gd name="T8" fmla="*/ 6 w 24"/>
                    <a:gd name="T9" fmla="*/ 0 h 18"/>
                    <a:gd name="T10" fmla="*/ 0 w 24"/>
                    <a:gd name="T11" fmla="*/ 0 h 18"/>
                    <a:gd name="T12" fmla="*/ 18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8" y="18"/>
                      </a:moveTo>
                      <a:lnTo>
                        <a:pt x="18" y="18"/>
                      </a:lnTo>
                      <a:lnTo>
                        <a:pt x="24" y="18"/>
                      </a:lnTo>
                      <a:lnTo>
                        <a:pt x="6" y="0"/>
                      </a:lnTo>
                      <a:lnTo>
                        <a:pt x="6" y="0"/>
                      </a:lnTo>
                      <a:lnTo>
                        <a:pt x="0" y="0"/>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38" name="Freeform 510">
                  <a:extLst>
                    <a:ext uri="{FF2B5EF4-FFF2-40B4-BE49-F238E27FC236}">
                      <a16:creationId xmlns:a16="http://schemas.microsoft.com/office/drawing/2014/main" id="{2C8E58FA-6BA3-4BCB-8C01-E64573F5F612}"/>
                    </a:ext>
                  </a:extLst>
                </p:cNvPr>
                <p:cNvSpPr>
                  <a:spLocks/>
                </p:cNvSpPr>
                <p:nvPr/>
              </p:nvSpPr>
              <p:spPr bwMode="auto">
                <a:xfrm>
                  <a:off x="4744" y="2682"/>
                  <a:ext cx="24" cy="18"/>
                </a:xfrm>
                <a:custGeom>
                  <a:avLst/>
                  <a:gdLst>
                    <a:gd name="T0" fmla="*/ 18 w 24"/>
                    <a:gd name="T1" fmla="*/ 18 h 18"/>
                    <a:gd name="T2" fmla="*/ 24 w 24"/>
                    <a:gd name="T3" fmla="*/ 18 h 18"/>
                    <a:gd name="T4" fmla="*/ 18 w 24"/>
                    <a:gd name="T5" fmla="*/ 12 h 18"/>
                    <a:gd name="T6" fmla="*/ 0 w 24"/>
                    <a:gd name="T7" fmla="*/ 0 h 18"/>
                    <a:gd name="T8" fmla="*/ 0 w 24"/>
                    <a:gd name="T9" fmla="*/ 0 h 18"/>
                    <a:gd name="T10" fmla="*/ 0 w 24"/>
                    <a:gd name="T11" fmla="*/ 6 h 18"/>
                    <a:gd name="T12" fmla="*/ 18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8" y="18"/>
                      </a:moveTo>
                      <a:lnTo>
                        <a:pt x="24" y="18"/>
                      </a:lnTo>
                      <a:lnTo>
                        <a:pt x="18" y="12"/>
                      </a:lnTo>
                      <a:lnTo>
                        <a:pt x="0" y="0"/>
                      </a:lnTo>
                      <a:lnTo>
                        <a:pt x="0" y="0"/>
                      </a:lnTo>
                      <a:lnTo>
                        <a:pt x="0"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39" name="Freeform 511">
                  <a:extLst>
                    <a:ext uri="{FF2B5EF4-FFF2-40B4-BE49-F238E27FC236}">
                      <a16:creationId xmlns:a16="http://schemas.microsoft.com/office/drawing/2014/main" id="{B014DA41-5990-4A77-81B3-69B5045D0D20}"/>
                    </a:ext>
                  </a:extLst>
                </p:cNvPr>
                <p:cNvSpPr>
                  <a:spLocks/>
                </p:cNvSpPr>
                <p:nvPr/>
              </p:nvSpPr>
              <p:spPr bwMode="auto">
                <a:xfrm>
                  <a:off x="4708" y="2658"/>
                  <a:ext cx="24" cy="18"/>
                </a:xfrm>
                <a:custGeom>
                  <a:avLst/>
                  <a:gdLst>
                    <a:gd name="T0" fmla="*/ 24 w 24"/>
                    <a:gd name="T1" fmla="*/ 18 h 18"/>
                    <a:gd name="T2" fmla="*/ 24 w 24"/>
                    <a:gd name="T3" fmla="*/ 18 h 18"/>
                    <a:gd name="T4" fmla="*/ 24 w 24"/>
                    <a:gd name="T5" fmla="*/ 12 h 18"/>
                    <a:gd name="T6" fmla="*/ 12 w 24"/>
                    <a:gd name="T7" fmla="*/ 6 h 18"/>
                    <a:gd name="T8" fmla="*/ 6 w 24"/>
                    <a:gd name="T9" fmla="*/ 0 h 18"/>
                    <a:gd name="T10" fmla="*/ 0 w 24"/>
                    <a:gd name="T11" fmla="*/ 0 h 18"/>
                    <a:gd name="T12" fmla="*/ 6 w 24"/>
                    <a:gd name="T13" fmla="*/ 6 h 18"/>
                    <a:gd name="T14" fmla="*/ 12 w 24"/>
                    <a:gd name="T15" fmla="*/ 12 h 18"/>
                    <a:gd name="T16" fmla="*/ 24 w 24"/>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18"/>
                      </a:moveTo>
                      <a:lnTo>
                        <a:pt x="24" y="18"/>
                      </a:lnTo>
                      <a:lnTo>
                        <a:pt x="24" y="12"/>
                      </a:lnTo>
                      <a:lnTo>
                        <a:pt x="12" y="6"/>
                      </a:lnTo>
                      <a:lnTo>
                        <a:pt x="6" y="0"/>
                      </a:lnTo>
                      <a:lnTo>
                        <a:pt x="0" y="0"/>
                      </a:lnTo>
                      <a:lnTo>
                        <a:pt x="6"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40" name="Freeform 512">
                  <a:extLst>
                    <a:ext uri="{FF2B5EF4-FFF2-40B4-BE49-F238E27FC236}">
                      <a16:creationId xmlns:a16="http://schemas.microsoft.com/office/drawing/2014/main" id="{94EB3375-7C3C-463C-B981-EC2BE5E3A2A4}"/>
                    </a:ext>
                  </a:extLst>
                </p:cNvPr>
                <p:cNvSpPr>
                  <a:spLocks/>
                </p:cNvSpPr>
                <p:nvPr/>
              </p:nvSpPr>
              <p:spPr bwMode="auto">
                <a:xfrm>
                  <a:off x="4672" y="2634"/>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41" name="Freeform 513">
                  <a:extLst>
                    <a:ext uri="{FF2B5EF4-FFF2-40B4-BE49-F238E27FC236}">
                      <a16:creationId xmlns:a16="http://schemas.microsoft.com/office/drawing/2014/main" id="{10C2FCBF-8382-4948-B45A-5CA2AA72F373}"/>
                    </a:ext>
                  </a:extLst>
                </p:cNvPr>
                <p:cNvSpPr>
                  <a:spLocks/>
                </p:cNvSpPr>
                <p:nvPr/>
              </p:nvSpPr>
              <p:spPr bwMode="auto">
                <a:xfrm>
                  <a:off x="4636" y="2616"/>
                  <a:ext cx="30" cy="18"/>
                </a:xfrm>
                <a:custGeom>
                  <a:avLst/>
                  <a:gdLst>
                    <a:gd name="T0" fmla="*/ 24 w 30"/>
                    <a:gd name="T1" fmla="*/ 18 h 18"/>
                    <a:gd name="T2" fmla="*/ 30 w 30"/>
                    <a:gd name="T3" fmla="*/ 12 h 18"/>
                    <a:gd name="T4" fmla="*/ 24 w 30"/>
                    <a:gd name="T5" fmla="*/ 12 h 18"/>
                    <a:gd name="T6" fmla="*/ 0 w 30"/>
                    <a:gd name="T7" fmla="*/ 0 h 18"/>
                    <a:gd name="T8" fmla="*/ 0 w 30"/>
                    <a:gd name="T9" fmla="*/ 0 h 18"/>
                    <a:gd name="T10" fmla="*/ 0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0" y="0"/>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42" name="Freeform 514">
                  <a:extLst>
                    <a:ext uri="{FF2B5EF4-FFF2-40B4-BE49-F238E27FC236}">
                      <a16:creationId xmlns:a16="http://schemas.microsoft.com/office/drawing/2014/main" id="{E77520FA-7160-4B77-AF30-397405AEC2DE}"/>
                    </a:ext>
                  </a:extLst>
                </p:cNvPr>
                <p:cNvSpPr>
                  <a:spLocks/>
                </p:cNvSpPr>
                <p:nvPr/>
              </p:nvSpPr>
              <p:spPr bwMode="auto">
                <a:xfrm>
                  <a:off x="4600" y="2598"/>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24" y="12"/>
                      </a:moveTo>
                      <a:lnTo>
                        <a:pt x="24" y="12"/>
                      </a:lnTo>
                      <a:lnTo>
                        <a:pt x="24" y="6"/>
                      </a:lnTo>
                      <a:lnTo>
                        <a:pt x="6" y="0"/>
                      </a:lnTo>
                      <a:lnTo>
                        <a:pt x="0"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43" name="Freeform 515">
                  <a:extLst>
                    <a:ext uri="{FF2B5EF4-FFF2-40B4-BE49-F238E27FC236}">
                      <a16:creationId xmlns:a16="http://schemas.microsoft.com/office/drawing/2014/main" id="{BCD8D0CA-B141-4649-A57E-856AB080E8D4}"/>
                    </a:ext>
                  </a:extLst>
                </p:cNvPr>
                <p:cNvSpPr>
                  <a:spLocks/>
                </p:cNvSpPr>
                <p:nvPr/>
              </p:nvSpPr>
              <p:spPr bwMode="auto">
                <a:xfrm>
                  <a:off x="4558" y="2580"/>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44" name="Freeform 516">
                  <a:extLst>
                    <a:ext uri="{FF2B5EF4-FFF2-40B4-BE49-F238E27FC236}">
                      <a16:creationId xmlns:a16="http://schemas.microsoft.com/office/drawing/2014/main" id="{0619C714-E48D-4A7B-8A29-C308BF4A75E5}"/>
                    </a:ext>
                  </a:extLst>
                </p:cNvPr>
                <p:cNvSpPr>
                  <a:spLocks/>
                </p:cNvSpPr>
                <p:nvPr/>
              </p:nvSpPr>
              <p:spPr bwMode="auto">
                <a:xfrm>
                  <a:off x="4522" y="2562"/>
                  <a:ext cx="24" cy="18"/>
                </a:xfrm>
                <a:custGeom>
                  <a:avLst/>
                  <a:gdLst>
                    <a:gd name="T0" fmla="*/ 24 w 24"/>
                    <a:gd name="T1" fmla="*/ 18 h 18"/>
                    <a:gd name="T2" fmla="*/ 24 w 24"/>
                    <a:gd name="T3" fmla="*/ 12 h 18"/>
                    <a:gd name="T4" fmla="*/ 24 w 24"/>
                    <a:gd name="T5" fmla="*/ 12 h 18"/>
                    <a:gd name="T6" fmla="*/ 18 w 24"/>
                    <a:gd name="T7" fmla="*/ 6 h 18"/>
                    <a:gd name="T8" fmla="*/ 0 w 24"/>
                    <a:gd name="T9" fmla="*/ 0 h 18"/>
                    <a:gd name="T10" fmla="*/ 0 w 24"/>
                    <a:gd name="T11" fmla="*/ 6 h 18"/>
                    <a:gd name="T12" fmla="*/ 0 w 24"/>
                    <a:gd name="T13" fmla="*/ 6 h 18"/>
                    <a:gd name="T14" fmla="*/ 18 w 24"/>
                    <a:gd name="T15" fmla="*/ 12 h 18"/>
                    <a:gd name="T16" fmla="*/ 24 w 24"/>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18"/>
                      </a:moveTo>
                      <a:lnTo>
                        <a:pt x="24" y="12"/>
                      </a:lnTo>
                      <a:lnTo>
                        <a:pt x="24" y="12"/>
                      </a:lnTo>
                      <a:lnTo>
                        <a:pt x="18" y="6"/>
                      </a:lnTo>
                      <a:lnTo>
                        <a:pt x="0" y="0"/>
                      </a:lnTo>
                      <a:lnTo>
                        <a:pt x="0" y="6"/>
                      </a:lnTo>
                      <a:lnTo>
                        <a:pt x="0"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45" name="Freeform 517">
                  <a:extLst>
                    <a:ext uri="{FF2B5EF4-FFF2-40B4-BE49-F238E27FC236}">
                      <a16:creationId xmlns:a16="http://schemas.microsoft.com/office/drawing/2014/main" id="{CB890E0A-098A-4BAD-8C05-88968BB1333A}"/>
                    </a:ext>
                  </a:extLst>
                </p:cNvPr>
                <p:cNvSpPr>
                  <a:spLocks/>
                </p:cNvSpPr>
                <p:nvPr/>
              </p:nvSpPr>
              <p:spPr bwMode="auto">
                <a:xfrm>
                  <a:off x="4480" y="2550"/>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46" name="Freeform 518">
                  <a:extLst>
                    <a:ext uri="{FF2B5EF4-FFF2-40B4-BE49-F238E27FC236}">
                      <a16:creationId xmlns:a16="http://schemas.microsoft.com/office/drawing/2014/main" id="{13C23EEB-5C8A-47E1-AF86-106F1055FA88}"/>
                    </a:ext>
                  </a:extLst>
                </p:cNvPr>
                <p:cNvSpPr>
                  <a:spLocks/>
                </p:cNvSpPr>
                <p:nvPr/>
              </p:nvSpPr>
              <p:spPr bwMode="auto">
                <a:xfrm>
                  <a:off x="4438" y="2538"/>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6 h 12"/>
                    <a:gd name="T12" fmla="*/ 6 w 30"/>
                    <a:gd name="T13" fmla="*/ 6 h 12"/>
                    <a:gd name="T14" fmla="*/ 24 w 30"/>
                    <a:gd name="T15" fmla="*/ 12 h 12"/>
                    <a:gd name="T16" fmla="*/ 30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12"/>
                      </a:moveTo>
                      <a:lnTo>
                        <a:pt x="30" y="12"/>
                      </a:lnTo>
                      <a:lnTo>
                        <a:pt x="30" y="6"/>
                      </a:lnTo>
                      <a:lnTo>
                        <a:pt x="24" y="6"/>
                      </a:lnTo>
                      <a:lnTo>
                        <a:pt x="6" y="0"/>
                      </a:lnTo>
                      <a:lnTo>
                        <a:pt x="0" y="6"/>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47" name="Freeform 519">
                  <a:extLst>
                    <a:ext uri="{FF2B5EF4-FFF2-40B4-BE49-F238E27FC236}">
                      <a16:creationId xmlns:a16="http://schemas.microsoft.com/office/drawing/2014/main" id="{61600D3D-9390-44B0-9560-ECDD80A04D22}"/>
                    </a:ext>
                  </a:extLst>
                </p:cNvPr>
                <p:cNvSpPr>
                  <a:spLocks/>
                </p:cNvSpPr>
                <p:nvPr/>
              </p:nvSpPr>
              <p:spPr bwMode="auto">
                <a:xfrm>
                  <a:off x="4402" y="2526"/>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48" name="Freeform 520">
                  <a:extLst>
                    <a:ext uri="{FF2B5EF4-FFF2-40B4-BE49-F238E27FC236}">
                      <a16:creationId xmlns:a16="http://schemas.microsoft.com/office/drawing/2014/main" id="{C8C0FE7C-9F29-472E-8793-ABE34605B5E2}"/>
                    </a:ext>
                  </a:extLst>
                </p:cNvPr>
                <p:cNvSpPr>
                  <a:spLocks/>
                </p:cNvSpPr>
                <p:nvPr/>
              </p:nvSpPr>
              <p:spPr bwMode="auto">
                <a:xfrm>
                  <a:off x="4360" y="2514"/>
                  <a:ext cx="30" cy="12"/>
                </a:xfrm>
                <a:custGeom>
                  <a:avLst/>
                  <a:gdLst>
                    <a:gd name="T0" fmla="*/ 24 w 30"/>
                    <a:gd name="T1" fmla="*/ 12 h 12"/>
                    <a:gd name="T2" fmla="*/ 30 w 30"/>
                    <a:gd name="T3" fmla="*/ 12 h 12"/>
                    <a:gd name="T4" fmla="*/ 24 w 30"/>
                    <a:gd name="T5" fmla="*/ 6 h 12"/>
                    <a:gd name="T6" fmla="*/ 18 w 30"/>
                    <a:gd name="T7" fmla="*/ 6 h 12"/>
                    <a:gd name="T8" fmla="*/ 0 w 30"/>
                    <a:gd name="T9" fmla="*/ 0 h 12"/>
                    <a:gd name="T10" fmla="*/ 0 w 30"/>
                    <a:gd name="T11" fmla="*/ 6 h 12"/>
                    <a:gd name="T12" fmla="*/ 0 w 30"/>
                    <a:gd name="T13" fmla="*/ 6 h 12"/>
                    <a:gd name="T14" fmla="*/ 18 w 30"/>
                    <a:gd name="T15" fmla="*/ 12 h 12"/>
                    <a:gd name="T16" fmla="*/ 24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12"/>
                      </a:moveTo>
                      <a:lnTo>
                        <a:pt x="30" y="12"/>
                      </a:lnTo>
                      <a:lnTo>
                        <a:pt x="24" y="6"/>
                      </a:lnTo>
                      <a:lnTo>
                        <a:pt x="18" y="6"/>
                      </a:lnTo>
                      <a:lnTo>
                        <a:pt x="0" y="0"/>
                      </a:lnTo>
                      <a:lnTo>
                        <a:pt x="0" y="6"/>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49" name="Freeform 521">
                  <a:extLst>
                    <a:ext uri="{FF2B5EF4-FFF2-40B4-BE49-F238E27FC236}">
                      <a16:creationId xmlns:a16="http://schemas.microsoft.com/office/drawing/2014/main" id="{36D6CF00-E161-4EBC-8E78-EF070F3B1CC1}"/>
                    </a:ext>
                  </a:extLst>
                </p:cNvPr>
                <p:cNvSpPr>
                  <a:spLocks/>
                </p:cNvSpPr>
                <p:nvPr/>
              </p:nvSpPr>
              <p:spPr bwMode="auto">
                <a:xfrm>
                  <a:off x="4318" y="2507"/>
                  <a:ext cx="30" cy="13"/>
                </a:xfrm>
                <a:custGeom>
                  <a:avLst/>
                  <a:gdLst>
                    <a:gd name="T0" fmla="*/ 24 w 30"/>
                    <a:gd name="T1" fmla="*/ 13 h 13"/>
                    <a:gd name="T2" fmla="*/ 30 w 30"/>
                    <a:gd name="T3" fmla="*/ 7 h 13"/>
                    <a:gd name="T4" fmla="*/ 24 w 30"/>
                    <a:gd name="T5" fmla="*/ 7 h 13"/>
                    <a:gd name="T6" fmla="*/ 6 w 30"/>
                    <a:gd name="T7" fmla="*/ 0 h 13"/>
                    <a:gd name="T8" fmla="*/ 0 w 30"/>
                    <a:gd name="T9" fmla="*/ 7 h 13"/>
                    <a:gd name="T10" fmla="*/ 6 w 30"/>
                    <a:gd name="T11" fmla="*/ 7 h 13"/>
                    <a:gd name="T12" fmla="*/ 24 w 3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24" y="13"/>
                      </a:moveTo>
                      <a:lnTo>
                        <a:pt x="30" y="7"/>
                      </a:lnTo>
                      <a:lnTo>
                        <a:pt x="24" y="7"/>
                      </a:lnTo>
                      <a:lnTo>
                        <a:pt x="6" y="0"/>
                      </a:lnTo>
                      <a:lnTo>
                        <a:pt x="0" y="7"/>
                      </a:lnTo>
                      <a:lnTo>
                        <a:pt x="6" y="7"/>
                      </a:lnTo>
                      <a:lnTo>
                        <a:pt x="24"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50" name="Freeform 522">
                  <a:extLst>
                    <a:ext uri="{FF2B5EF4-FFF2-40B4-BE49-F238E27FC236}">
                      <a16:creationId xmlns:a16="http://schemas.microsoft.com/office/drawing/2014/main" id="{5BBEA03C-B335-4ACB-AE08-4CBD91614713}"/>
                    </a:ext>
                  </a:extLst>
                </p:cNvPr>
                <p:cNvSpPr>
                  <a:spLocks/>
                </p:cNvSpPr>
                <p:nvPr/>
              </p:nvSpPr>
              <p:spPr bwMode="auto">
                <a:xfrm>
                  <a:off x="4276" y="2501"/>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51" name="Freeform 523">
                  <a:extLst>
                    <a:ext uri="{FF2B5EF4-FFF2-40B4-BE49-F238E27FC236}">
                      <a16:creationId xmlns:a16="http://schemas.microsoft.com/office/drawing/2014/main" id="{60F8B449-2A47-4CC1-BCED-498A190D42B3}"/>
                    </a:ext>
                  </a:extLst>
                </p:cNvPr>
                <p:cNvSpPr>
                  <a:spLocks/>
                </p:cNvSpPr>
                <p:nvPr/>
              </p:nvSpPr>
              <p:spPr bwMode="auto">
                <a:xfrm>
                  <a:off x="4234" y="2489"/>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52" name="Freeform 524">
                  <a:extLst>
                    <a:ext uri="{FF2B5EF4-FFF2-40B4-BE49-F238E27FC236}">
                      <a16:creationId xmlns:a16="http://schemas.microsoft.com/office/drawing/2014/main" id="{FA40D7FF-96F5-4FDD-8663-EE5299353190}"/>
                    </a:ext>
                  </a:extLst>
                </p:cNvPr>
                <p:cNvSpPr>
                  <a:spLocks/>
                </p:cNvSpPr>
                <p:nvPr/>
              </p:nvSpPr>
              <p:spPr bwMode="auto">
                <a:xfrm>
                  <a:off x="4192" y="2483"/>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53" name="Freeform 525">
                  <a:extLst>
                    <a:ext uri="{FF2B5EF4-FFF2-40B4-BE49-F238E27FC236}">
                      <a16:creationId xmlns:a16="http://schemas.microsoft.com/office/drawing/2014/main" id="{7DC1368D-6719-4569-9739-0D401F2F92D9}"/>
                    </a:ext>
                  </a:extLst>
                </p:cNvPr>
                <p:cNvSpPr>
                  <a:spLocks/>
                </p:cNvSpPr>
                <p:nvPr/>
              </p:nvSpPr>
              <p:spPr bwMode="auto">
                <a:xfrm>
                  <a:off x="4156" y="247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54" name="Freeform 526">
                  <a:extLst>
                    <a:ext uri="{FF2B5EF4-FFF2-40B4-BE49-F238E27FC236}">
                      <a16:creationId xmlns:a16="http://schemas.microsoft.com/office/drawing/2014/main" id="{6352B726-AA46-4495-AA6C-A48D89713B85}"/>
                    </a:ext>
                  </a:extLst>
                </p:cNvPr>
                <p:cNvSpPr>
                  <a:spLocks/>
                </p:cNvSpPr>
                <p:nvPr/>
              </p:nvSpPr>
              <p:spPr bwMode="auto">
                <a:xfrm>
                  <a:off x="4114" y="2471"/>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55" name="Freeform 527">
                  <a:extLst>
                    <a:ext uri="{FF2B5EF4-FFF2-40B4-BE49-F238E27FC236}">
                      <a16:creationId xmlns:a16="http://schemas.microsoft.com/office/drawing/2014/main" id="{A0A46724-C090-4A3E-87BC-78EA25C05AA9}"/>
                    </a:ext>
                  </a:extLst>
                </p:cNvPr>
                <p:cNvSpPr>
                  <a:spLocks/>
                </p:cNvSpPr>
                <p:nvPr/>
              </p:nvSpPr>
              <p:spPr bwMode="auto">
                <a:xfrm>
                  <a:off x="4072" y="2465"/>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56" name="Freeform 528">
                  <a:extLst>
                    <a:ext uri="{FF2B5EF4-FFF2-40B4-BE49-F238E27FC236}">
                      <a16:creationId xmlns:a16="http://schemas.microsoft.com/office/drawing/2014/main" id="{84FD4A17-2161-4100-BB40-57D27AF5D52E}"/>
                    </a:ext>
                  </a:extLst>
                </p:cNvPr>
                <p:cNvSpPr>
                  <a:spLocks/>
                </p:cNvSpPr>
                <p:nvPr/>
              </p:nvSpPr>
              <p:spPr bwMode="auto">
                <a:xfrm>
                  <a:off x="4030" y="2465"/>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57" name="Freeform 529">
                  <a:extLst>
                    <a:ext uri="{FF2B5EF4-FFF2-40B4-BE49-F238E27FC236}">
                      <a16:creationId xmlns:a16="http://schemas.microsoft.com/office/drawing/2014/main" id="{747EFD81-F191-4F59-91BC-D5A06068990F}"/>
                    </a:ext>
                  </a:extLst>
                </p:cNvPr>
                <p:cNvSpPr>
                  <a:spLocks/>
                </p:cNvSpPr>
                <p:nvPr/>
              </p:nvSpPr>
              <p:spPr bwMode="auto">
                <a:xfrm>
                  <a:off x="3987" y="2459"/>
                  <a:ext cx="31" cy="6"/>
                </a:xfrm>
                <a:custGeom>
                  <a:avLst/>
                  <a:gdLst>
                    <a:gd name="T0" fmla="*/ 25 w 31"/>
                    <a:gd name="T1" fmla="*/ 6 h 6"/>
                    <a:gd name="T2" fmla="*/ 31 w 31"/>
                    <a:gd name="T3" fmla="*/ 6 h 6"/>
                    <a:gd name="T4" fmla="*/ 25 w 31"/>
                    <a:gd name="T5" fmla="*/ 0 h 6"/>
                    <a:gd name="T6" fmla="*/ 7 w 31"/>
                    <a:gd name="T7" fmla="*/ 0 h 6"/>
                    <a:gd name="T8" fmla="*/ 0 w 31"/>
                    <a:gd name="T9" fmla="*/ 0 h 6"/>
                    <a:gd name="T10" fmla="*/ 0 w 31"/>
                    <a:gd name="T11" fmla="*/ 0 h 6"/>
                    <a:gd name="T12" fmla="*/ 0 w 31"/>
                    <a:gd name="T13" fmla="*/ 6 h 6"/>
                    <a:gd name="T14" fmla="*/ 7 w 31"/>
                    <a:gd name="T15" fmla="*/ 6 h 6"/>
                    <a:gd name="T16" fmla="*/ 25 w 3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
                      <a:moveTo>
                        <a:pt x="25" y="6"/>
                      </a:moveTo>
                      <a:lnTo>
                        <a:pt x="31" y="6"/>
                      </a:lnTo>
                      <a:lnTo>
                        <a:pt x="25" y="0"/>
                      </a:lnTo>
                      <a:lnTo>
                        <a:pt x="7" y="0"/>
                      </a:lnTo>
                      <a:lnTo>
                        <a:pt x="0" y="0"/>
                      </a:lnTo>
                      <a:lnTo>
                        <a:pt x="0" y="0"/>
                      </a:lnTo>
                      <a:lnTo>
                        <a:pt x="0" y="6"/>
                      </a:lnTo>
                      <a:lnTo>
                        <a:pt x="7"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58" name="Freeform 530">
                  <a:extLst>
                    <a:ext uri="{FF2B5EF4-FFF2-40B4-BE49-F238E27FC236}">
                      <a16:creationId xmlns:a16="http://schemas.microsoft.com/office/drawing/2014/main" id="{682F60FE-FCF4-40BD-A632-A752809D424B}"/>
                    </a:ext>
                  </a:extLst>
                </p:cNvPr>
                <p:cNvSpPr>
                  <a:spLocks/>
                </p:cNvSpPr>
                <p:nvPr/>
              </p:nvSpPr>
              <p:spPr bwMode="auto">
                <a:xfrm>
                  <a:off x="3945" y="245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59" name="Freeform 531">
                  <a:extLst>
                    <a:ext uri="{FF2B5EF4-FFF2-40B4-BE49-F238E27FC236}">
                      <a16:creationId xmlns:a16="http://schemas.microsoft.com/office/drawing/2014/main" id="{7D7EDFA4-ECB9-40C0-8F19-31878AD45B32}"/>
                    </a:ext>
                  </a:extLst>
                </p:cNvPr>
                <p:cNvSpPr>
                  <a:spLocks/>
                </p:cNvSpPr>
                <p:nvPr/>
              </p:nvSpPr>
              <p:spPr bwMode="auto">
                <a:xfrm>
                  <a:off x="3903" y="245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60" name="Freeform 532">
                  <a:extLst>
                    <a:ext uri="{FF2B5EF4-FFF2-40B4-BE49-F238E27FC236}">
                      <a16:creationId xmlns:a16="http://schemas.microsoft.com/office/drawing/2014/main" id="{A08B2194-D6E2-4495-84F3-EAC584025325}"/>
                    </a:ext>
                  </a:extLst>
                </p:cNvPr>
                <p:cNvSpPr>
                  <a:spLocks/>
                </p:cNvSpPr>
                <p:nvPr/>
              </p:nvSpPr>
              <p:spPr bwMode="auto">
                <a:xfrm>
                  <a:off x="3861" y="245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61" name="Freeform 533">
                  <a:extLst>
                    <a:ext uri="{FF2B5EF4-FFF2-40B4-BE49-F238E27FC236}">
                      <a16:creationId xmlns:a16="http://schemas.microsoft.com/office/drawing/2014/main" id="{8502A76B-6845-4256-B437-995AF51A0581}"/>
                    </a:ext>
                  </a:extLst>
                </p:cNvPr>
                <p:cNvSpPr>
                  <a:spLocks/>
                </p:cNvSpPr>
                <p:nvPr/>
              </p:nvSpPr>
              <p:spPr bwMode="auto">
                <a:xfrm>
                  <a:off x="3819" y="245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62" name="Freeform 534">
                  <a:extLst>
                    <a:ext uri="{FF2B5EF4-FFF2-40B4-BE49-F238E27FC236}">
                      <a16:creationId xmlns:a16="http://schemas.microsoft.com/office/drawing/2014/main" id="{4F75CF9E-F4BB-4A39-808F-3F10EE82631A}"/>
                    </a:ext>
                  </a:extLst>
                </p:cNvPr>
                <p:cNvSpPr>
                  <a:spLocks/>
                </p:cNvSpPr>
                <p:nvPr/>
              </p:nvSpPr>
              <p:spPr bwMode="auto">
                <a:xfrm>
                  <a:off x="3777" y="245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7170" name="Group 642">
                <a:extLst>
                  <a:ext uri="{FF2B5EF4-FFF2-40B4-BE49-F238E27FC236}">
                    <a16:creationId xmlns:a16="http://schemas.microsoft.com/office/drawing/2014/main" id="{350236B9-0150-4CB0-8D9D-D4EC70D87763}"/>
                  </a:ext>
                </a:extLst>
              </p:cNvPr>
              <p:cNvGrpSpPr>
                <a:grpSpLocks/>
              </p:cNvGrpSpPr>
              <p:nvPr/>
            </p:nvGrpSpPr>
            <p:grpSpPr bwMode="auto">
              <a:xfrm>
                <a:off x="2793" y="2501"/>
                <a:ext cx="1969" cy="715"/>
                <a:chOff x="2793" y="2501"/>
                <a:chExt cx="1969" cy="715"/>
              </a:xfrm>
            </p:grpSpPr>
            <p:sp>
              <p:nvSpPr>
                <p:cNvPr id="407064" name="Freeform 536">
                  <a:extLst>
                    <a:ext uri="{FF2B5EF4-FFF2-40B4-BE49-F238E27FC236}">
                      <a16:creationId xmlns:a16="http://schemas.microsoft.com/office/drawing/2014/main" id="{ABD50BD3-8073-4A98-B79C-FBCA5411E90D}"/>
                    </a:ext>
                  </a:extLst>
                </p:cNvPr>
                <p:cNvSpPr>
                  <a:spLocks/>
                </p:cNvSpPr>
                <p:nvPr/>
              </p:nvSpPr>
              <p:spPr bwMode="auto">
                <a:xfrm>
                  <a:off x="3753" y="2501"/>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65" name="Freeform 537">
                  <a:extLst>
                    <a:ext uri="{FF2B5EF4-FFF2-40B4-BE49-F238E27FC236}">
                      <a16:creationId xmlns:a16="http://schemas.microsoft.com/office/drawing/2014/main" id="{BEED0B56-560A-4BC4-8F71-F86BBDDB88CE}"/>
                    </a:ext>
                  </a:extLst>
                </p:cNvPr>
                <p:cNvSpPr>
                  <a:spLocks/>
                </p:cNvSpPr>
                <p:nvPr/>
              </p:nvSpPr>
              <p:spPr bwMode="auto">
                <a:xfrm>
                  <a:off x="3711" y="250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66" name="Freeform 538">
                  <a:extLst>
                    <a:ext uri="{FF2B5EF4-FFF2-40B4-BE49-F238E27FC236}">
                      <a16:creationId xmlns:a16="http://schemas.microsoft.com/office/drawing/2014/main" id="{46239EE6-4623-4ACE-BDF5-04C607C2A03D}"/>
                    </a:ext>
                  </a:extLst>
                </p:cNvPr>
                <p:cNvSpPr>
                  <a:spLocks/>
                </p:cNvSpPr>
                <p:nvPr/>
              </p:nvSpPr>
              <p:spPr bwMode="auto">
                <a:xfrm>
                  <a:off x="3669"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67" name="Freeform 539">
                  <a:extLst>
                    <a:ext uri="{FF2B5EF4-FFF2-40B4-BE49-F238E27FC236}">
                      <a16:creationId xmlns:a16="http://schemas.microsoft.com/office/drawing/2014/main" id="{66B92FEF-9B8D-401D-A4FB-F800005A8A66}"/>
                    </a:ext>
                  </a:extLst>
                </p:cNvPr>
                <p:cNvSpPr>
                  <a:spLocks/>
                </p:cNvSpPr>
                <p:nvPr/>
              </p:nvSpPr>
              <p:spPr bwMode="auto">
                <a:xfrm>
                  <a:off x="3627"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68" name="Freeform 540">
                  <a:extLst>
                    <a:ext uri="{FF2B5EF4-FFF2-40B4-BE49-F238E27FC236}">
                      <a16:creationId xmlns:a16="http://schemas.microsoft.com/office/drawing/2014/main" id="{4C5B8B4D-9FCF-4C19-B27D-B9DC29924292}"/>
                    </a:ext>
                  </a:extLst>
                </p:cNvPr>
                <p:cNvSpPr>
                  <a:spLocks/>
                </p:cNvSpPr>
                <p:nvPr/>
              </p:nvSpPr>
              <p:spPr bwMode="auto">
                <a:xfrm>
                  <a:off x="3585" y="2507"/>
                  <a:ext cx="24" cy="7"/>
                </a:xfrm>
                <a:custGeom>
                  <a:avLst/>
                  <a:gdLst>
                    <a:gd name="T0" fmla="*/ 24 w 24"/>
                    <a:gd name="T1" fmla="*/ 7 h 7"/>
                    <a:gd name="T2" fmla="*/ 24 w 24"/>
                    <a:gd name="T3" fmla="*/ 0 h 7"/>
                    <a:gd name="T4" fmla="*/ 24 w 24"/>
                    <a:gd name="T5" fmla="*/ 0 h 7"/>
                    <a:gd name="T6" fmla="*/ 0 w 24"/>
                    <a:gd name="T7" fmla="*/ 0 h 7"/>
                    <a:gd name="T8" fmla="*/ 0 w 24"/>
                    <a:gd name="T9" fmla="*/ 0 h 7"/>
                    <a:gd name="T10" fmla="*/ 0 w 24"/>
                    <a:gd name="T11" fmla="*/ 7 h 7"/>
                    <a:gd name="T12" fmla="*/ 24 w 2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4" h="7">
                      <a:moveTo>
                        <a:pt x="24" y="7"/>
                      </a:moveTo>
                      <a:lnTo>
                        <a:pt x="24" y="0"/>
                      </a:lnTo>
                      <a:lnTo>
                        <a:pt x="24" y="0"/>
                      </a:lnTo>
                      <a:lnTo>
                        <a:pt x="0" y="0"/>
                      </a:lnTo>
                      <a:lnTo>
                        <a:pt x="0" y="0"/>
                      </a:lnTo>
                      <a:lnTo>
                        <a:pt x="0" y="7"/>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69" name="Freeform 541">
                  <a:extLst>
                    <a:ext uri="{FF2B5EF4-FFF2-40B4-BE49-F238E27FC236}">
                      <a16:creationId xmlns:a16="http://schemas.microsoft.com/office/drawing/2014/main" id="{731178D5-873C-456F-A77D-B161DAD6040A}"/>
                    </a:ext>
                  </a:extLst>
                </p:cNvPr>
                <p:cNvSpPr>
                  <a:spLocks/>
                </p:cNvSpPr>
                <p:nvPr/>
              </p:nvSpPr>
              <p:spPr bwMode="auto">
                <a:xfrm>
                  <a:off x="3543" y="2507"/>
                  <a:ext cx="30" cy="7"/>
                </a:xfrm>
                <a:custGeom>
                  <a:avLst/>
                  <a:gdLst>
                    <a:gd name="T0" fmla="*/ 24 w 30"/>
                    <a:gd name="T1" fmla="*/ 7 h 7"/>
                    <a:gd name="T2" fmla="*/ 30 w 30"/>
                    <a:gd name="T3" fmla="*/ 0 h 7"/>
                    <a:gd name="T4" fmla="*/ 24 w 30"/>
                    <a:gd name="T5" fmla="*/ 0 h 7"/>
                    <a:gd name="T6" fmla="*/ 0 w 30"/>
                    <a:gd name="T7" fmla="*/ 0 h 7"/>
                    <a:gd name="T8" fmla="*/ 0 w 30"/>
                    <a:gd name="T9" fmla="*/ 7 h 7"/>
                    <a:gd name="T10" fmla="*/ 0 w 30"/>
                    <a:gd name="T11" fmla="*/ 7 h 7"/>
                    <a:gd name="T12" fmla="*/ 24 w 3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0" h="7">
                      <a:moveTo>
                        <a:pt x="24" y="7"/>
                      </a:moveTo>
                      <a:lnTo>
                        <a:pt x="30" y="0"/>
                      </a:lnTo>
                      <a:lnTo>
                        <a:pt x="24" y="0"/>
                      </a:lnTo>
                      <a:lnTo>
                        <a:pt x="0" y="0"/>
                      </a:lnTo>
                      <a:lnTo>
                        <a:pt x="0" y="7"/>
                      </a:lnTo>
                      <a:lnTo>
                        <a:pt x="0" y="7"/>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70" name="Freeform 542">
                  <a:extLst>
                    <a:ext uri="{FF2B5EF4-FFF2-40B4-BE49-F238E27FC236}">
                      <a16:creationId xmlns:a16="http://schemas.microsoft.com/office/drawing/2014/main" id="{690BD610-D79D-42F7-B2F3-2E98897A72F2}"/>
                    </a:ext>
                  </a:extLst>
                </p:cNvPr>
                <p:cNvSpPr>
                  <a:spLocks/>
                </p:cNvSpPr>
                <p:nvPr/>
              </p:nvSpPr>
              <p:spPr bwMode="auto">
                <a:xfrm>
                  <a:off x="3501" y="2514"/>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71" name="Freeform 543">
                  <a:extLst>
                    <a:ext uri="{FF2B5EF4-FFF2-40B4-BE49-F238E27FC236}">
                      <a16:creationId xmlns:a16="http://schemas.microsoft.com/office/drawing/2014/main" id="{A67F046E-A8FF-4003-B54E-46786F0449BD}"/>
                    </a:ext>
                  </a:extLst>
                </p:cNvPr>
                <p:cNvSpPr>
                  <a:spLocks/>
                </p:cNvSpPr>
                <p:nvPr/>
              </p:nvSpPr>
              <p:spPr bwMode="auto">
                <a:xfrm>
                  <a:off x="3459" y="2520"/>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72" name="Freeform 544">
                  <a:extLst>
                    <a:ext uri="{FF2B5EF4-FFF2-40B4-BE49-F238E27FC236}">
                      <a16:creationId xmlns:a16="http://schemas.microsoft.com/office/drawing/2014/main" id="{30DE0CDF-2523-4B1D-A72C-054061EEC2C9}"/>
                    </a:ext>
                  </a:extLst>
                </p:cNvPr>
                <p:cNvSpPr>
                  <a:spLocks/>
                </p:cNvSpPr>
                <p:nvPr/>
              </p:nvSpPr>
              <p:spPr bwMode="auto">
                <a:xfrm>
                  <a:off x="3417" y="2520"/>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73" name="Freeform 545">
                  <a:extLst>
                    <a:ext uri="{FF2B5EF4-FFF2-40B4-BE49-F238E27FC236}">
                      <a16:creationId xmlns:a16="http://schemas.microsoft.com/office/drawing/2014/main" id="{E5E17DCC-0D3B-44D5-9898-6C13C3BD1120}"/>
                    </a:ext>
                  </a:extLst>
                </p:cNvPr>
                <p:cNvSpPr>
                  <a:spLocks/>
                </p:cNvSpPr>
                <p:nvPr/>
              </p:nvSpPr>
              <p:spPr bwMode="auto">
                <a:xfrm>
                  <a:off x="3375" y="2526"/>
                  <a:ext cx="30" cy="12"/>
                </a:xfrm>
                <a:custGeom>
                  <a:avLst/>
                  <a:gdLst>
                    <a:gd name="T0" fmla="*/ 24 w 30"/>
                    <a:gd name="T1" fmla="*/ 6 h 12"/>
                    <a:gd name="T2" fmla="*/ 30 w 30"/>
                    <a:gd name="T3" fmla="*/ 6 h 12"/>
                    <a:gd name="T4" fmla="*/ 24 w 30"/>
                    <a:gd name="T5" fmla="*/ 0 h 12"/>
                    <a:gd name="T6" fmla="*/ 18 w 30"/>
                    <a:gd name="T7" fmla="*/ 0 h 12"/>
                    <a:gd name="T8" fmla="*/ 0 w 30"/>
                    <a:gd name="T9" fmla="*/ 6 h 12"/>
                    <a:gd name="T10" fmla="*/ 0 w 30"/>
                    <a:gd name="T11" fmla="*/ 6 h 12"/>
                    <a:gd name="T12" fmla="*/ 0 w 30"/>
                    <a:gd name="T13" fmla="*/ 12 h 12"/>
                    <a:gd name="T14" fmla="*/ 18 w 30"/>
                    <a:gd name="T15" fmla="*/ 6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8" y="0"/>
                      </a:lnTo>
                      <a:lnTo>
                        <a:pt x="0" y="6"/>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74" name="Freeform 546">
                  <a:extLst>
                    <a:ext uri="{FF2B5EF4-FFF2-40B4-BE49-F238E27FC236}">
                      <a16:creationId xmlns:a16="http://schemas.microsoft.com/office/drawing/2014/main" id="{B6C0C080-8701-4DD9-AC5E-DF7D53CB60E2}"/>
                    </a:ext>
                  </a:extLst>
                </p:cNvPr>
                <p:cNvSpPr>
                  <a:spLocks/>
                </p:cNvSpPr>
                <p:nvPr/>
              </p:nvSpPr>
              <p:spPr bwMode="auto">
                <a:xfrm>
                  <a:off x="3333" y="2532"/>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75" name="Freeform 547">
                  <a:extLst>
                    <a:ext uri="{FF2B5EF4-FFF2-40B4-BE49-F238E27FC236}">
                      <a16:creationId xmlns:a16="http://schemas.microsoft.com/office/drawing/2014/main" id="{56EDB88C-E6DC-4DC6-8670-4525571672E8}"/>
                    </a:ext>
                  </a:extLst>
                </p:cNvPr>
                <p:cNvSpPr>
                  <a:spLocks/>
                </p:cNvSpPr>
                <p:nvPr/>
              </p:nvSpPr>
              <p:spPr bwMode="auto">
                <a:xfrm>
                  <a:off x="3291" y="2544"/>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76" name="Freeform 548">
                  <a:extLst>
                    <a:ext uri="{FF2B5EF4-FFF2-40B4-BE49-F238E27FC236}">
                      <a16:creationId xmlns:a16="http://schemas.microsoft.com/office/drawing/2014/main" id="{54C2C6F6-19EB-4541-BC11-FCDEACC56252}"/>
                    </a:ext>
                  </a:extLst>
                </p:cNvPr>
                <p:cNvSpPr>
                  <a:spLocks/>
                </p:cNvSpPr>
                <p:nvPr/>
              </p:nvSpPr>
              <p:spPr bwMode="auto">
                <a:xfrm>
                  <a:off x="3249" y="2550"/>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77" name="Freeform 549">
                  <a:extLst>
                    <a:ext uri="{FF2B5EF4-FFF2-40B4-BE49-F238E27FC236}">
                      <a16:creationId xmlns:a16="http://schemas.microsoft.com/office/drawing/2014/main" id="{45B12337-3412-4C02-87CF-8BD45F5BEEBF}"/>
                    </a:ext>
                  </a:extLst>
                </p:cNvPr>
                <p:cNvSpPr>
                  <a:spLocks/>
                </p:cNvSpPr>
                <p:nvPr/>
              </p:nvSpPr>
              <p:spPr bwMode="auto">
                <a:xfrm>
                  <a:off x="3207" y="2556"/>
                  <a:ext cx="30" cy="12"/>
                </a:xfrm>
                <a:custGeom>
                  <a:avLst/>
                  <a:gdLst>
                    <a:gd name="T0" fmla="*/ 30 w 30"/>
                    <a:gd name="T1" fmla="*/ 6 h 12"/>
                    <a:gd name="T2" fmla="*/ 30 w 30"/>
                    <a:gd name="T3" fmla="*/ 6 h 12"/>
                    <a:gd name="T4" fmla="*/ 30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3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6"/>
                      </a:moveTo>
                      <a:lnTo>
                        <a:pt x="30" y="6"/>
                      </a:lnTo>
                      <a:lnTo>
                        <a:pt x="30" y="0"/>
                      </a:lnTo>
                      <a:lnTo>
                        <a:pt x="18" y="6"/>
                      </a:lnTo>
                      <a:lnTo>
                        <a:pt x="6" y="6"/>
                      </a:lnTo>
                      <a:lnTo>
                        <a:pt x="0" y="12"/>
                      </a:lnTo>
                      <a:lnTo>
                        <a:pt x="6" y="12"/>
                      </a:lnTo>
                      <a:lnTo>
                        <a:pt x="18"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78" name="Freeform 550">
                  <a:extLst>
                    <a:ext uri="{FF2B5EF4-FFF2-40B4-BE49-F238E27FC236}">
                      <a16:creationId xmlns:a16="http://schemas.microsoft.com/office/drawing/2014/main" id="{AED71A69-CB8B-4C0D-922D-2FCD1993ACD3}"/>
                    </a:ext>
                  </a:extLst>
                </p:cNvPr>
                <p:cNvSpPr>
                  <a:spLocks/>
                </p:cNvSpPr>
                <p:nvPr/>
              </p:nvSpPr>
              <p:spPr bwMode="auto">
                <a:xfrm>
                  <a:off x="3171" y="2568"/>
                  <a:ext cx="24" cy="12"/>
                </a:xfrm>
                <a:custGeom>
                  <a:avLst/>
                  <a:gdLst>
                    <a:gd name="T0" fmla="*/ 24 w 24"/>
                    <a:gd name="T1" fmla="*/ 6 h 12"/>
                    <a:gd name="T2" fmla="*/ 24 w 24"/>
                    <a:gd name="T3" fmla="*/ 6 h 12"/>
                    <a:gd name="T4" fmla="*/ 24 w 24"/>
                    <a:gd name="T5" fmla="*/ 0 h 12"/>
                    <a:gd name="T6" fmla="*/ 0 w 24"/>
                    <a:gd name="T7" fmla="*/ 6 h 12"/>
                    <a:gd name="T8" fmla="*/ 0 w 24"/>
                    <a:gd name="T9" fmla="*/ 12 h 12"/>
                    <a:gd name="T10" fmla="*/ 0 w 24"/>
                    <a:gd name="T11" fmla="*/ 12 h 12"/>
                    <a:gd name="T12" fmla="*/ 24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6"/>
                      </a:moveTo>
                      <a:lnTo>
                        <a:pt x="24"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79" name="Freeform 551">
                  <a:extLst>
                    <a:ext uri="{FF2B5EF4-FFF2-40B4-BE49-F238E27FC236}">
                      <a16:creationId xmlns:a16="http://schemas.microsoft.com/office/drawing/2014/main" id="{5EF20CC9-453F-4982-93B7-1EE0F3353091}"/>
                    </a:ext>
                  </a:extLst>
                </p:cNvPr>
                <p:cNvSpPr>
                  <a:spLocks/>
                </p:cNvSpPr>
                <p:nvPr/>
              </p:nvSpPr>
              <p:spPr bwMode="auto">
                <a:xfrm>
                  <a:off x="3129" y="2580"/>
                  <a:ext cx="30" cy="12"/>
                </a:xfrm>
                <a:custGeom>
                  <a:avLst/>
                  <a:gdLst>
                    <a:gd name="T0" fmla="*/ 24 w 30"/>
                    <a:gd name="T1" fmla="*/ 6 h 12"/>
                    <a:gd name="T2" fmla="*/ 30 w 30"/>
                    <a:gd name="T3" fmla="*/ 6 h 12"/>
                    <a:gd name="T4" fmla="*/ 24 w 30"/>
                    <a:gd name="T5" fmla="*/ 0 h 12"/>
                    <a:gd name="T6" fmla="*/ 24 w 30"/>
                    <a:gd name="T7" fmla="*/ 0 h 12"/>
                    <a:gd name="T8" fmla="*/ 0 w 30"/>
                    <a:gd name="T9" fmla="*/ 6 h 12"/>
                    <a:gd name="T10" fmla="*/ 0 w 30"/>
                    <a:gd name="T11" fmla="*/ 12 h 12"/>
                    <a:gd name="T12" fmla="*/ 0 w 30"/>
                    <a:gd name="T13" fmla="*/ 12 h 12"/>
                    <a:gd name="T14" fmla="*/ 24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24" y="6"/>
                      </a:moveTo>
                      <a:lnTo>
                        <a:pt x="30" y="6"/>
                      </a:lnTo>
                      <a:lnTo>
                        <a:pt x="24" y="0"/>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80" name="Freeform 552">
                  <a:extLst>
                    <a:ext uri="{FF2B5EF4-FFF2-40B4-BE49-F238E27FC236}">
                      <a16:creationId xmlns:a16="http://schemas.microsoft.com/office/drawing/2014/main" id="{BC8A4615-A00A-4363-B588-2E394366569C}"/>
                    </a:ext>
                  </a:extLst>
                </p:cNvPr>
                <p:cNvSpPr>
                  <a:spLocks/>
                </p:cNvSpPr>
                <p:nvPr/>
              </p:nvSpPr>
              <p:spPr bwMode="auto">
                <a:xfrm>
                  <a:off x="3087" y="2592"/>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81" name="Freeform 553">
                  <a:extLst>
                    <a:ext uri="{FF2B5EF4-FFF2-40B4-BE49-F238E27FC236}">
                      <a16:creationId xmlns:a16="http://schemas.microsoft.com/office/drawing/2014/main" id="{208E5C27-178F-4B26-8CA9-ECCD5F79E414}"/>
                    </a:ext>
                  </a:extLst>
                </p:cNvPr>
                <p:cNvSpPr>
                  <a:spLocks/>
                </p:cNvSpPr>
                <p:nvPr/>
              </p:nvSpPr>
              <p:spPr bwMode="auto">
                <a:xfrm>
                  <a:off x="3051" y="2610"/>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6"/>
                      </a:moveTo>
                      <a:lnTo>
                        <a:pt x="24"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82" name="Freeform 554">
                  <a:extLst>
                    <a:ext uri="{FF2B5EF4-FFF2-40B4-BE49-F238E27FC236}">
                      <a16:creationId xmlns:a16="http://schemas.microsoft.com/office/drawing/2014/main" id="{26982752-178A-431B-B9D4-C2239B97F0FA}"/>
                    </a:ext>
                  </a:extLst>
                </p:cNvPr>
                <p:cNvSpPr>
                  <a:spLocks/>
                </p:cNvSpPr>
                <p:nvPr/>
              </p:nvSpPr>
              <p:spPr bwMode="auto">
                <a:xfrm>
                  <a:off x="3009" y="2622"/>
                  <a:ext cx="30" cy="18"/>
                </a:xfrm>
                <a:custGeom>
                  <a:avLst/>
                  <a:gdLst>
                    <a:gd name="T0" fmla="*/ 24 w 30"/>
                    <a:gd name="T1" fmla="*/ 6 h 18"/>
                    <a:gd name="T2" fmla="*/ 30 w 30"/>
                    <a:gd name="T3" fmla="*/ 6 h 18"/>
                    <a:gd name="T4" fmla="*/ 24 w 30"/>
                    <a:gd name="T5" fmla="*/ 0 h 18"/>
                    <a:gd name="T6" fmla="*/ 6 w 30"/>
                    <a:gd name="T7" fmla="*/ 6 h 18"/>
                    <a:gd name="T8" fmla="*/ 6 w 30"/>
                    <a:gd name="T9" fmla="*/ 12 h 18"/>
                    <a:gd name="T10" fmla="*/ 0 w 30"/>
                    <a:gd name="T11" fmla="*/ 12 h 18"/>
                    <a:gd name="T12" fmla="*/ 6 w 30"/>
                    <a:gd name="T13" fmla="*/ 18 h 18"/>
                    <a:gd name="T14" fmla="*/ 6 w 30"/>
                    <a:gd name="T15" fmla="*/ 12 h 18"/>
                    <a:gd name="T16" fmla="*/ 24 w 30"/>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6"/>
                      </a:moveTo>
                      <a:lnTo>
                        <a:pt x="30" y="6"/>
                      </a:lnTo>
                      <a:lnTo>
                        <a:pt x="24" y="0"/>
                      </a:lnTo>
                      <a:lnTo>
                        <a:pt x="6" y="6"/>
                      </a:lnTo>
                      <a:lnTo>
                        <a:pt x="6" y="12"/>
                      </a:lnTo>
                      <a:lnTo>
                        <a:pt x="0" y="12"/>
                      </a:lnTo>
                      <a:lnTo>
                        <a:pt x="6"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83" name="Freeform 555">
                  <a:extLst>
                    <a:ext uri="{FF2B5EF4-FFF2-40B4-BE49-F238E27FC236}">
                      <a16:creationId xmlns:a16="http://schemas.microsoft.com/office/drawing/2014/main" id="{C046C50C-69A8-4FB1-A796-7B77C73E9DAC}"/>
                    </a:ext>
                  </a:extLst>
                </p:cNvPr>
                <p:cNvSpPr>
                  <a:spLocks/>
                </p:cNvSpPr>
                <p:nvPr/>
              </p:nvSpPr>
              <p:spPr bwMode="auto">
                <a:xfrm>
                  <a:off x="2973" y="2640"/>
                  <a:ext cx="30" cy="18"/>
                </a:xfrm>
                <a:custGeom>
                  <a:avLst/>
                  <a:gdLst>
                    <a:gd name="T0" fmla="*/ 24 w 30"/>
                    <a:gd name="T1" fmla="*/ 6 h 18"/>
                    <a:gd name="T2" fmla="*/ 30 w 30"/>
                    <a:gd name="T3" fmla="*/ 0 h 18"/>
                    <a:gd name="T4" fmla="*/ 24 w 30"/>
                    <a:gd name="T5" fmla="*/ 0 h 18"/>
                    <a:gd name="T6" fmla="*/ 0 w 30"/>
                    <a:gd name="T7" fmla="*/ 12 h 18"/>
                    <a:gd name="T8" fmla="*/ 0 w 30"/>
                    <a:gd name="T9" fmla="*/ 12 h 18"/>
                    <a:gd name="T10" fmla="*/ 0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0"/>
                      </a:lnTo>
                      <a:lnTo>
                        <a:pt x="24" y="0"/>
                      </a:lnTo>
                      <a:lnTo>
                        <a:pt x="0" y="12"/>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84" name="Freeform 556">
                  <a:extLst>
                    <a:ext uri="{FF2B5EF4-FFF2-40B4-BE49-F238E27FC236}">
                      <a16:creationId xmlns:a16="http://schemas.microsoft.com/office/drawing/2014/main" id="{7B5A2CC0-6B9B-46B7-81D0-63748DC98334}"/>
                    </a:ext>
                  </a:extLst>
                </p:cNvPr>
                <p:cNvSpPr>
                  <a:spLocks/>
                </p:cNvSpPr>
                <p:nvPr/>
              </p:nvSpPr>
              <p:spPr bwMode="auto">
                <a:xfrm>
                  <a:off x="2937" y="2658"/>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6"/>
                      </a:lnTo>
                      <a:lnTo>
                        <a:pt x="24" y="0"/>
                      </a:lnTo>
                      <a:lnTo>
                        <a:pt x="0" y="12"/>
                      </a:lnTo>
                      <a:lnTo>
                        <a:pt x="0" y="18"/>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85" name="Freeform 557">
                  <a:extLst>
                    <a:ext uri="{FF2B5EF4-FFF2-40B4-BE49-F238E27FC236}">
                      <a16:creationId xmlns:a16="http://schemas.microsoft.com/office/drawing/2014/main" id="{FE141C40-0B88-4CEE-9A6A-A26DD2CB2E37}"/>
                    </a:ext>
                  </a:extLst>
                </p:cNvPr>
                <p:cNvSpPr>
                  <a:spLocks/>
                </p:cNvSpPr>
                <p:nvPr/>
              </p:nvSpPr>
              <p:spPr bwMode="auto">
                <a:xfrm>
                  <a:off x="2901" y="2682"/>
                  <a:ext cx="24" cy="18"/>
                </a:xfrm>
                <a:custGeom>
                  <a:avLst/>
                  <a:gdLst>
                    <a:gd name="T0" fmla="*/ 24 w 24"/>
                    <a:gd name="T1" fmla="*/ 6 h 18"/>
                    <a:gd name="T2" fmla="*/ 24 w 24"/>
                    <a:gd name="T3" fmla="*/ 0 h 18"/>
                    <a:gd name="T4" fmla="*/ 24 w 24"/>
                    <a:gd name="T5" fmla="*/ 0 h 18"/>
                    <a:gd name="T6" fmla="*/ 12 w 24"/>
                    <a:gd name="T7" fmla="*/ 6 h 18"/>
                    <a:gd name="T8" fmla="*/ 0 w 24"/>
                    <a:gd name="T9" fmla="*/ 12 h 18"/>
                    <a:gd name="T10" fmla="*/ 0 w 24"/>
                    <a:gd name="T11" fmla="*/ 12 h 18"/>
                    <a:gd name="T12" fmla="*/ 0 w 24"/>
                    <a:gd name="T13" fmla="*/ 18 h 18"/>
                    <a:gd name="T14" fmla="*/ 12 w 24"/>
                    <a:gd name="T15" fmla="*/ 12 h 18"/>
                    <a:gd name="T16" fmla="*/ 24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6"/>
                      </a:moveTo>
                      <a:lnTo>
                        <a:pt x="24" y="0"/>
                      </a:lnTo>
                      <a:lnTo>
                        <a:pt x="24" y="0"/>
                      </a:lnTo>
                      <a:lnTo>
                        <a:pt x="12" y="6"/>
                      </a:lnTo>
                      <a:lnTo>
                        <a:pt x="0" y="12"/>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86" name="Freeform 558">
                  <a:extLst>
                    <a:ext uri="{FF2B5EF4-FFF2-40B4-BE49-F238E27FC236}">
                      <a16:creationId xmlns:a16="http://schemas.microsoft.com/office/drawing/2014/main" id="{C2539773-1958-46AE-B5CC-018EAEE96531}"/>
                    </a:ext>
                  </a:extLst>
                </p:cNvPr>
                <p:cNvSpPr>
                  <a:spLocks/>
                </p:cNvSpPr>
                <p:nvPr/>
              </p:nvSpPr>
              <p:spPr bwMode="auto">
                <a:xfrm>
                  <a:off x="2865" y="2706"/>
                  <a:ext cx="30" cy="18"/>
                </a:xfrm>
                <a:custGeom>
                  <a:avLst/>
                  <a:gdLst>
                    <a:gd name="T0" fmla="*/ 24 w 30"/>
                    <a:gd name="T1" fmla="*/ 6 h 18"/>
                    <a:gd name="T2" fmla="*/ 30 w 30"/>
                    <a:gd name="T3" fmla="*/ 0 h 18"/>
                    <a:gd name="T4" fmla="*/ 24 w 30"/>
                    <a:gd name="T5" fmla="*/ 0 h 18"/>
                    <a:gd name="T6" fmla="*/ 6 w 30"/>
                    <a:gd name="T7" fmla="*/ 12 h 18"/>
                    <a:gd name="T8" fmla="*/ 0 w 30"/>
                    <a:gd name="T9" fmla="*/ 18 h 18"/>
                    <a:gd name="T10" fmla="*/ 6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0"/>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87" name="Freeform 559">
                  <a:extLst>
                    <a:ext uri="{FF2B5EF4-FFF2-40B4-BE49-F238E27FC236}">
                      <a16:creationId xmlns:a16="http://schemas.microsoft.com/office/drawing/2014/main" id="{496C22FD-0CDA-46AF-9DA6-24F963C56993}"/>
                    </a:ext>
                  </a:extLst>
                </p:cNvPr>
                <p:cNvSpPr>
                  <a:spLocks/>
                </p:cNvSpPr>
                <p:nvPr/>
              </p:nvSpPr>
              <p:spPr bwMode="auto">
                <a:xfrm>
                  <a:off x="2835" y="2730"/>
                  <a:ext cx="24" cy="24"/>
                </a:xfrm>
                <a:custGeom>
                  <a:avLst/>
                  <a:gdLst>
                    <a:gd name="T0" fmla="*/ 24 w 24"/>
                    <a:gd name="T1" fmla="*/ 6 h 24"/>
                    <a:gd name="T2" fmla="*/ 24 w 24"/>
                    <a:gd name="T3" fmla="*/ 6 h 24"/>
                    <a:gd name="T4" fmla="*/ 24 w 24"/>
                    <a:gd name="T5" fmla="*/ 0 h 24"/>
                    <a:gd name="T6" fmla="*/ 6 w 24"/>
                    <a:gd name="T7" fmla="*/ 18 h 24"/>
                    <a:gd name="T8" fmla="*/ 0 w 24"/>
                    <a:gd name="T9" fmla="*/ 24 h 24"/>
                    <a:gd name="T10" fmla="*/ 6 w 24"/>
                    <a:gd name="T11" fmla="*/ 24 h 24"/>
                    <a:gd name="T12" fmla="*/ 24 w 24"/>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6"/>
                      </a:moveTo>
                      <a:lnTo>
                        <a:pt x="24" y="6"/>
                      </a:lnTo>
                      <a:lnTo>
                        <a:pt x="24" y="0"/>
                      </a:lnTo>
                      <a:lnTo>
                        <a:pt x="6" y="18"/>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88" name="Freeform 560">
                  <a:extLst>
                    <a:ext uri="{FF2B5EF4-FFF2-40B4-BE49-F238E27FC236}">
                      <a16:creationId xmlns:a16="http://schemas.microsoft.com/office/drawing/2014/main" id="{82F1C9B1-FF67-403D-8EE0-4F8895D2F918}"/>
                    </a:ext>
                  </a:extLst>
                </p:cNvPr>
                <p:cNvSpPr>
                  <a:spLocks/>
                </p:cNvSpPr>
                <p:nvPr/>
              </p:nvSpPr>
              <p:spPr bwMode="auto">
                <a:xfrm>
                  <a:off x="2811" y="2760"/>
                  <a:ext cx="24" cy="30"/>
                </a:xfrm>
                <a:custGeom>
                  <a:avLst/>
                  <a:gdLst>
                    <a:gd name="T0" fmla="*/ 24 w 24"/>
                    <a:gd name="T1" fmla="*/ 6 h 30"/>
                    <a:gd name="T2" fmla="*/ 18 w 24"/>
                    <a:gd name="T3" fmla="*/ 0 h 30"/>
                    <a:gd name="T4" fmla="*/ 18 w 24"/>
                    <a:gd name="T5" fmla="*/ 6 h 30"/>
                    <a:gd name="T6" fmla="*/ 0 w 24"/>
                    <a:gd name="T7" fmla="*/ 24 h 30"/>
                    <a:gd name="T8" fmla="*/ 6 w 24"/>
                    <a:gd name="T9" fmla="*/ 30 h 30"/>
                    <a:gd name="T10" fmla="*/ 6 w 24"/>
                    <a:gd name="T11" fmla="*/ 24 h 30"/>
                    <a:gd name="T12" fmla="*/ 24 w 24"/>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24" h="30">
                      <a:moveTo>
                        <a:pt x="24" y="6"/>
                      </a:moveTo>
                      <a:lnTo>
                        <a:pt x="18" y="0"/>
                      </a:lnTo>
                      <a:lnTo>
                        <a:pt x="18" y="6"/>
                      </a:lnTo>
                      <a:lnTo>
                        <a:pt x="0" y="24"/>
                      </a:lnTo>
                      <a:lnTo>
                        <a:pt x="6"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89" name="Freeform 561">
                  <a:extLst>
                    <a:ext uri="{FF2B5EF4-FFF2-40B4-BE49-F238E27FC236}">
                      <a16:creationId xmlns:a16="http://schemas.microsoft.com/office/drawing/2014/main" id="{FFD66796-6128-40CE-A0A3-1DAC851ACCB9}"/>
                    </a:ext>
                  </a:extLst>
                </p:cNvPr>
                <p:cNvSpPr>
                  <a:spLocks/>
                </p:cNvSpPr>
                <p:nvPr/>
              </p:nvSpPr>
              <p:spPr bwMode="auto">
                <a:xfrm>
                  <a:off x="2793" y="2796"/>
                  <a:ext cx="18" cy="30"/>
                </a:xfrm>
                <a:custGeom>
                  <a:avLst/>
                  <a:gdLst>
                    <a:gd name="T0" fmla="*/ 18 w 18"/>
                    <a:gd name="T1" fmla="*/ 6 h 30"/>
                    <a:gd name="T2" fmla="*/ 12 w 18"/>
                    <a:gd name="T3" fmla="*/ 0 h 30"/>
                    <a:gd name="T4" fmla="*/ 12 w 18"/>
                    <a:gd name="T5" fmla="*/ 6 h 30"/>
                    <a:gd name="T6" fmla="*/ 0 w 18"/>
                    <a:gd name="T7" fmla="*/ 30 h 30"/>
                    <a:gd name="T8" fmla="*/ 6 w 18"/>
                    <a:gd name="T9" fmla="*/ 30 h 30"/>
                    <a:gd name="T10" fmla="*/ 6 w 18"/>
                    <a:gd name="T11" fmla="*/ 30 h 30"/>
                    <a:gd name="T12" fmla="*/ 18 w 18"/>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18" h="30">
                      <a:moveTo>
                        <a:pt x="18" y="6"/>
                      </a:moveTo>
                      <a:lnTo>
                        <a:pt x="12" y="0"/>
                      </a:lnTo>
                      <a:lnTo>
                        <a:pt x="12" y="6"/>
                      </a:lnTo>
                      <a:lnTo>
                        <a:pt x="0" y="30"/>
                      </a:lnTo>
                      <a:lnTo>
                        <a:pt x="6" y="30"/>
                      </a:lnTo>
                      <a:lnTo>
                        <a:pt x="6" y="30"/>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90" name="Freeform 562">
                  <a:extLst>
                    <a:ext uri="{FF2B5EF4-FFF2-40B4-BE49-F238E27FC236}">
                      <a16:creationId xmlns:a16="http://schemas.microsoft.com/office/drawing/2014/main" id="{A1D180BE-D0D0-428A-ADDF-AC3BEFAAD930}"/>
                    </a:ext>
                  </a:extLst>
                </p:cNvPr>
                <p:cNvSpPr>
                  <a:spLocks/>
                </p:cNvSpPr>
                <p:nvPr/>
              </p:nvSpPr>
              <p:spPr bwMode="auto">
                <a:xfrm>
                  <a:off x="2793" y="2838"/>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0 w 6"/>
                    <a:gd name="T11" fmla="*/ 30 h 30"/>
                    <a:gd name="T12" fmla="*/ 6 w 6"/>
                    <a:gd name="T13" fmla="*/ 30 h 30"/>
                    <a:gd name="T14" fmla="*/ 6 w 6"/>
                    <a:gd name="T15" fmla="*/ 24 h 30"/>
                    <a:gd name="T16" fmla="*/ 6 w 6"/>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6"/>
                      </a:moveTo>
                      <a:lnTo>
                        <a:pt x="0" y="0"/>
                      </a:lnTo>
                      <a:lnTo>
                        <a:pt x="0" y="6"/>
                      </a:lnTo>
                      <a:lnTo>
                        <a:pt x="0" y="24"/>
                      </a:lnTo>
                      <a:lnTo>
                        <a:pt x="0" y="30"/>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91" name="Freeform 563">
                  <a:extLst>
                    <a:ext uri="{FF2B5EF4-FFF2-40B4-BE49-F238E27FC236}">
                      <a16:creationId xmlns:a16="http://schemas.microsoft.com/office/drawing/2014/main" id="{422324FA-4988-42E3-B2F0-12B86ED42589}"/>
                    </a:ext>
                  </a:extLst>
                </p:cNvPr>
                <p:cNvSpPr>
                  <a:spLocks/>
                </p:cNvSpPr>
                <p:nvPr/>
              </p:nvSpPr>
              <p:spPr bwMode="auto">
                <a:xfrm>
                  <a:off x="2793" y="2880"/>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0"/>
                      </a:moveTo>
                      <a:lnTo>
                        <a:pt x="0" y="0"/>
                      </a:ln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92" name="Freeform 564">
                  <a:extLst>
                    <a:ext uri="{FF2B5EF4-FFF2-40B4-BE49-F238E27FC236}">
                      <a16:creationId xmlns:a16="http://schemas.microsoft.com/office/drawing/2014/main" id="{E50CD183-56A0-498F-9D5E-E2B273FA6B80}"/>
                    </a:ext>
                  </a:extLst>
                </p:cNvPr>
                <p:cNvSpPr>
                  <a:spLocks/>
                </p:cNvSpPr>
                <p:nvPr/>
              </p:nvSpPr>
              <p:spPr bwMode="auto">
                <a:xfrm>
                  <a:off x="2805" y="2922"/>
                  <a:ext cx="18" cy="24"/>
                </a:xfrm>
                <a:custGeom>
                  <a:avLst/>
                  <a:gdLst>
                    <a:gd name="T0" fmla="*/ 6 w 18"/>
                    <a:gd name="T1" fmla="*/ 0 h 24"/>
                    <a:gd name="T2" fmla="*/ 6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6" y="0"/>
                      </a:moveTo>
                      <a:lnTo>
                        <a:pt x="6" y="0"/>
                      </a:lnTo>
                      <a:lnTo>
                        <a:pt x="0" y="0"/>
                      </a:lnTo>
                      <a:lnTo>
                        <a:pt x="6" y="12"/>
                      </a:lnTo>
                      <a:lnTo>
                        <a:pt x="12" y="24"/>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93" name="Freeform 565">
                  <a:extLst>
                    <a:ext uri="{FF2B5EF4-FFF2-40B4-BE49-F238E27FC236}">
                      <a16:creationId xmlns:a16="http://schemas.microsoft.com/office/drawing/2014/main" id="{96FF647D-1CAC-4D43-A3B0-457C1EA299C1}"/>
                    </a:ext>
                  </a:extLst>
                </p:cNvPr>
                <p:cNvSpPr>
                  <a:spLocks/>
                </p:cNvSpPr>
                <p:nvPr/>
              </p:nvSpPr>
              <p:spPr bwMode="auto">
                <a:xfrm>
                  <a:off x="2829" y="2958"/>
                  <a:ext cx="18" cy="24"/>
                </a:xfrm>
                <a:custGeom>
                  <a:avLst/>
                  <a:gdLst>
                    <a:gd name="T0" fmla="*/ 6 w 18"/>
                    <a:gd name="T1" fmla="*/ 0 h 24"/>
                    <a:gd name="T2" fmla="*/ 0 w 18"/>
                    <a:gd name="T3" fmla="*/ 0 h 24"/>
                    <a:gd name="T4" fmla="*/ 0 w 18"/>
                    <a:gd name="T5" fmla="*/ 0 h 24"/>
                    <a:gd name="T6" fmla="*/ 6 w 18"/>
                    <a:gd name="T7" fmla="*/ 12 h 24"/>
                    <a:gd name="T8" fmla="*/ 6 w 18"/>
                    <a:gd name="T9" fmla="*/ 12 h 24"/>
                    <a:gd name="T10" fmla="*/ 18 w 18"/>
                    <a:gd name="T11" fmla="*/ 24 h 24"/>
                    <a:gd name="T12" fmla="*/ 18 w 18"/>
                    <a:gd name="T13" fmla="*/ 18 h 24"/>
                    <a:gd name="T14" fmla="*/ 18 w 18"/>
                    <a:gd name="T15" fmla="*/ 18 h 24"/>
                    <a:gd name="T16" fmla="*/ 6 w 18"/>
                    <a:gd name="T17" fmla="*/ 6 h 24"/>
                    <a:gd name="T18" fmla="*/ 6 w 18"/>
                    <a:gd name="T19" fmla="*/ 12 h 24"/>
                    <a:gd name="T20" fmla="*/ 12 w 18"/>
                    <a:gd name="T21" fmla="*/ 12 h 24"/>
                    <a:gd name="T22" fmla="*/ 6 w 1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6" y="0"/>
                      </a:moveTo>
                      <a:lnTo>
                        <a:pt x="0" y="0"/>
                      </a:lnTo>
                      <a:lnTo>
                        <a:pt x="0" y="0"/>
                      </a:lnTo>
                      <a:lnTo>
                        <a:pt x="6" y="12"/>
                      </a:lnTo>
                      <a:lnTo>
                        <a:pt x="6" y="12"/>
                      </a:lnTo>
                      <a:lnTo>
                        <a:pt x="18" y="24"/>
                      </a:lnTo>
                      <a:lnTo>
                        <a:pt x="18" y="18"/>
                      </a:lnTo>
                      <a:lnTo>
                        <a:pt x="18" y="18"/>
                      </a:lnTo>
                      <a:lnTo>
                        <a:pt x="6" y="6"/>
                      </a:lnTo>
                      <a:lnTo>
                        <a:pt x="6" y="12"/>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94" name="Freeform 566">
                  <a:extLst>
                    <a:ext uri="{FF2B5EF4-FFF2-40B4-BE49-F238E27FC236}">
                      <a16:creationId xmlns:a16="http://schemas.microsoft.com/office/drawing/2014/main" id="{C82F9F7F-9BC4-450D-9A2B-6E44514F3119}"/>
                    </a:ext>
                  </a:extLst>
                </p:cNvPr>
                <p:cNvSpPr>
                  <a:spLocks/>
                </p:cNvSpPr>
                <p:nvPr/>
              </p:nvSpPr>
              <p:spPr bwMode="auto">
                <a:xfrm>
                  <a:off x="2853" y="2988"/>
                  <a:ext cx="24" cy="18"/>
                </a:xfrm>
                <a:custGeom>
                  <a:avLst/>
                  <a:gdLst>
                    <a:gd name="T0" fmla="*/ 6 w 24"/>
                    <a:gd name="T1" fmla="*/ 0 h 18"/>
                    <a:gd name="T2" fmla="*/ 0 w 24"/>
                    <a:gd name="T3" fmla="*/ 0 h 18"/>
                    <a:gd name="T4" fmla="*/ 6 w 24"/>
                    <a:gd name="T5" fmla="*/ 6 h 18"/>
                    <a:gd name="T6" fmla="*/ 18 w 24"/>
                    <a:gd name="T7" fmla="*/ 18 h 18"/>
                    <a:gd name="T8" fmla="*/ 24 w 24"/>
                    <a:gd name="T9" fmla="*/ 18 h 18"/>
                    <a:gd name="T10" fmla="*/ 24 w 24"/>
                    <a:gd name="T11" fmla="*/ 18 h 18"/>
                    <a:gd name="T12" fmla="*/ 24 w 24"/>
                    <a:gd name="T13" fmla="*/ 12 h 18"/>
                    <a:gd name="T14" fmla="*/ 18 w 24"/>
                    <a:gd name="T15" fmla="*/ 12 h 18"/>
                    <a:gd name="T16" fmla="*/ 6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6" y="0"/>
                      </a:moveTo>
                      <a:lnTo>
                        <a:pt x="0" y="0"/>
                      </a:lnTo>
                      <a:lnTo>
                        <a:pt x="6" y="6"/>
                      </a:lnTo>
                      <a:lnTo>
                        <a:pt x="18" y="18"/>
                      </a:lnTo>
                      <a:lnTo>
                        <a:pt x="24" y="18"/>
                      </a:lnTo>
                      <a:lnTo>
                        <a:pt x="24" y="18"/>
                      </a:lnTo>
                      <a:lnTo>
                        <a:pt x="24" y="12"/>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95" name="Freeform 567">
                  <a:extLst>
                    <a:ext uri="{FF2B5EF4-FFF2-40B4-BE49-F238E27FC236}">
                      <a16:creationId xmlns:a16="http://schemas.microsoft.com/office/drawing/2014/main" id="{11BA60CA-013A-4189-92C6-D2CFBD70ACF3}"/>
                    </a:ext>
                  </a:extLst>
                </p:cNvPr>
                <p:cNvSpPr>
                  <a:spLocks/>
                </p:cNvSpPr>
                <p:nvPr/>
              </p:nvSpPr>
              <p:spPr bwMode="auto">
                <a:xfrm>
                  <a:off x="2889" y="3012"/>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0"/>
                      </a:moveTo>
                      <a:lnTo>
                        <a:pt x="0" y="6"/>
                      </a:ln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96" name="Freeform 568">
                  <a:extLst>
                    <a:ext uri="{FF2B5EF4-FFF2-40B4-BE49-F238E27FC236}">
                      <a16:creationId xmlns:a16="http://schemas.microsoft.com/office/drawing/2014/main" id="{B260C56A-8FF8-4F59-905A-9D8738E5F6CD}"/>
                    </a:ext>
                  </a:extLst>
                </p:cNvPr>
                <p:cNvSpPr>
                  <a:spLocks/>
                </p:cNvSpPr>
                <p:nvPr/>
              </p:nvSpPr>
              <p:spPr bwMode="auto">
                <a:xfrm>
                  <a:off x="2919" y="3036"/>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97" name="Freeform 569">
                  <a:extLst>
                    <a:ext uri="{FF2B5EF4-FFF2-40B4-BE49-F238E27FC236}">
                      <a16:creationId xmlns:a16="http://schemas.microsoft.com/office/drawing/2014/main" id="{2459F010-A5FD-4FF9-A5F1-93C0D7BA070F}"/>
                    </a:ext>
                  </a:extLst>
                </p:cNvPr>
                <p:cNvSpPr>
                  <a:spLocks/>
                </p:cNvSpPr>
                <p:nvPr/>
              </p:nvSpPr>
              <p:spPr bwMode="auto">
                <a:xfrm>
                  <a:off x="2955" y="3060"/>
                  <a:ext cx="30" cy="12"/>
                </a:xfrm>
                <a:custGeom>
                  <a:avLst/>
                  <a:gdLst>
                    <a:gd name="T0" fmla="*/ 6 w 30"/>
                    <a:gd name="T1" fmla="*/ 0 h 12"/>
                    <a:gd name="T2" fmla="*/ 0 w 30"/>
                    <a:gd name="T3" fmla="*/ 0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98" name="Freeform 570">
                  <a:extLst>
                    <a:ext uri="{FF2B5EF4-FFF2-40B4-BE49-F238E27FC236}">
                      <a16:creationId xmlns:a16="http://schemas.microsoft.com/office/drawing/2014/main" id="{3EBCB9A8-804C-4A1C-BA27-6073121C0CE0}"/>
                    </a:ext>
                  </a:extLst>
                </p:cNvPr>
                <p:cNvSpPr>
                  <a:spLocks/>
                </p:cNvSpPr>
                <p:nvPr/>
              </p:nvSpPr>
              <p:spPr bwMode="auto">
                <a:xfrm>
                  <a:off x="2997" y="3078"/>
                  <a:ext cx="24" cy="12"/>
                </a:xfrm>
                <a:custGeom>
                  <a:avLst/>
                  <a:gdLst>
                    <a:gd name="T0" fmla="*/ 0 w 24"/>
                    <a:gd name="T1" fmla="*/ 0 h 12"/>
                    <a:gd name="T2" fmla="*/ 0 w 24"/>
                    <a:gd name="T3" fmla="*/ 0 h 12"/>
                    <a:gd name="T4" fmla="*/ 0 w 24"/>
                    <a:gd name="T5" fmla="*/ 6 h 12"/>
                    <a:gd name="T6" fmla="*/ 18 w 24"/>
                    <a:gd name="T7" fmla="*/ 12 h 12"/>
                    <a:gd name="T8" fmla="*/ 24 w 24"/>
                    <a:gd name="T9" fmla="*/ 12 h 12"/>
                    <a:gd name="T10" fmla="*/ 24 w 24"/>
                    <a:gd name="T11" fmla="*/ 12 h 12"/>
                    <a:gd name="T12" fmla="*/ 24 w 24"/>
                    <a:gd name="T13" fmla="*/ 6 h 12"/>
                    <a:gd name="T14" fmla="*/ 18 w 24"/>
                    <a:gd name="T15" fmla="*/ 6 h 12"/>
                    <a:gd name="T16" fmla="*/ 0 w 2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0" y="0"/>
                      </a:moveTo>
                      <a:lnTo>
                        <a:pt x="0" y="0"/>
                      </a:lnTo>
                      <a:lnTo>
                        <a:pt x="0" y="6"/>
                      </a:lnTo>
                      <a:lnTo>
                        <a:pt x="18" y="12"/>
                      </a:lnTo>
                      <a:lnTo>
                        <a:pt x="24" y="12"/>
                      </a:lnTo>
                      <a:lnTo>
                        <a:pt x="24" y="12"/>
                      </a:lnTo>
                      <a:lnTo>
                        <a:pt x="24" y="6"/>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099" name="Freeform 571">
                  <a:extLst>
                    <a:ext uri="{FF2B5EF4-FFF2-40B4-BE49-F238E27FC236}">
                      <a16:creationId xmlns:a16="http://schemas.microsoft.com/office/drawing/2014/main" id="{F0776DF5-CB28-4D05-9E0A-46529F3AED85}"/>
                    </a:ext>
                  </a:extLst>
                </p:cNvPr>
                <p:cNvSpPr>
                  <a:spLocks/>
                </p:cNvSpPr>
                <p:nvPr/>
              </p:nvSpPr>
              <p:spPr bwMode="auto">
                <a:xfrm>
                  <a:off x="3033" y="3096"/>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00" name="Freeform 572">
                  <a:extLst>
                    <a:ext uri="{FF2B5EF4-FFF2-40B4-BE49-F238E27FC236}">
                      <a16:creationId xmlns:a16="http://schemas.microsoft.com/office/drawing/2014/main" id="{4F98BB64-961C-41A0-B3B8-6AA5C70E93C1}"/>
                    </a:ext>
                  </a:extLst>
                </p:cNvPr>
                <p:cNvSpPr>
                  <a:spLocks/>
                </p:cNvSpPr>
                <p:nvPr/>
              </p:nvSpPr>
              <p:spPr bwMode="auto">
                <a:xfrm>
                  <a:off x="3075" y="3108"/>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12 h 12"/>
                    <a:gd name="T12" fmla="*/ 24 w 30"/>
                    <a:gd name="T13" fmla="*/ 6 h 12"/>
                    <a:gd name="T14" fmla="*/ 6 w 30"/>
                    <a:gd name="T15" fmla="*/ 0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6" y="6"/>
                      </a:lnTo>
                      <a:lnTo>
                        <a:pt x="24" y="12"/>
                      </a:lnTo>
                      <a:lnTo>
                        <a:pt x="30"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01" name="Freeform 573">
                  <a:extLst>
                    <a:ext uri="{FF2B5EF4-FFF2-40B4-BE49-F238E27FC236}">
                      <a16:creationId xmlns:a16="http://schemas.microsoft.com/office/drawing/2014/main" id="{F0901A57-14B2-420E-B0D6-69A7D3C07BD8}"/>
                    </a:ext>
                  </a:extLst>
                </p:cNvPr>
                <p:cNvSpPr>
                  <a:spLocks/>
                </p:cNvSpPr>
                <p:nvPr/>
              </p:nvSpPr>
              <p:spPr bwMode="auto">
                <a:xfrm>
                  <a:off x="3111" y="3120"/>
                  <a:ext cx="30" cy="18"/>
                </a:xfrm>
                <a:custGeom>
                  <a:avLst/>
                  <a:gdLst>
                    <a:gd name="T0" fmla="*/ 6 w 30"/>
                    <a:gd name="T1" fmla="*/ 0 h 18"/>
                    <a:gd name="T2" fmla="*/ 0 w 30"/>
                    <a:gd name="T3" fmla="*/ 6 h 18"/>
                    <a:gd name="T4" fmla="*/ 6 w 30"/>
                    <a:gd name="T5" fmla="*/ 6 h 18"/>
                    <a:gd name="T6" fmla="*/ 30 w 30"/>
                    <a:gd name="T7" fmla="*/ 18 h 18"/>
                    <a:gd name="T8" fmla="*/ 30 w 30"/>
                    <a:gd name="T9" fmla="*/ 12 h 18"/>
                    <a:gd name="T10" fmla="*/ 30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30" y="18"/>
                      </a:lnTo>
                      <a:lnTo>
                        <a:pt x="30" y="12"/>
                      </a:lnTo>
                      <a:lnTo>
                        <a:pt x="30"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02" name="Freeform 574">
                  <a:extLst>
                    <a:ext uri="{FF2B5EF4-FFF2-40B4-BE49-F238E27FC236}">
                      <a16:creationId xmlns:a16="http://schemas.microsoft.com/office/drawing/2014/main" id="{BD05997A-C8E7-4D00-9DE9-80F037CF0B70}"/>
                    </a:ext>
                  </a:extLst>
                </p:cNvPr>
                <p:cNvSpPr>
                  <a:spLocks/>
                </p:cNvSpPr>
                <p:nvPr/>
              </p:nvSpPr>
              <p:spPr bwMode="auto">
                <a:xfrm>
                  <a:off x="3153" y="3132"/>
                  <a:ext cx="30" cy="12"/>
                </a:xfrm>
                <a:custGeom>
                  <a:avLst/>
                  <a:gdLst>
                    <a:gd name="T0" fmla="*/ 6 w 30"/>
                    <a:gd name="T1" fmla="*/ 0 h 12"/>
                    <a:gd name="T2" fmla="*/ 0 w 30"/>
                    <a:gd name="T3" fmla="*/ 6 h 12"/>
                    <a:gd name="T4" fmla="*/ 6 w 30"/>
                    <a:gd name="T5" fmla="*/ 6 h 12"/>
                    <a:gd name="T6" fmla="*/ 24 w 30"/>
                    <a:gd name="T7" fmla="*/ 12 h 12"/>
                    <a:gd name="T8" fmla="*/ 30 w 30"/>
                    <a:gd name="T9" fmla="*/ 12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03" name="Freeform 575">
                  <a:extLst>
                    <a:ext uri="{FF2B5EF4-FFF2-40B4-BE49-F238E27FC236}">
                      <a16:creationId xmlns:a16="http://schemas.microsoft.com/office/drawing/2014/main" id="{76B9BB84-6556-486A-903B-E94970DE8F44}"/>
                    </a:ext>
                  </a:extLst>
                </p:cNvPr>
                <p:cNvSpPr>
                  <a:spLocks/>
                </p:cNvSpPr>
                <p:nvPr/>
              </p:nvSpPr>
              <p:spPr bwMode="auto">
                <a:xfrm>
                  <a:off x="3195" y="3144"/>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04" name="Freeform 576">
                  <a:extLst>
                    <a:ext uri="{FF2B5EF4-FFF2-40B4-BE49-F238E27FC236}">
                      <a16:creationId xmlns:a16="http://schemas.microsoft.com/office/drawing/2014/main" id="{86A9B135-6523-41A4-9863-23DE35D8AFB1}"/>
                    </a:ext>
                  </a:extLst>
                </p:cNvPr>
                <p:cNvSpPr>
                  <a:spLocks/>
                </p:cNvSpPr>
                <p:nvPr/>
              </p:nvSpPr>
              <p:spPr bwMode="auto">
                <a:xfrm>
                  <a:off x="3237" y="3156"/>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05" name="Freeform 577">
                  <a:extLst>
                    <a:ext uri="{FF2B5EF4-FFF2-40B4-BE49-F238E27FC236}">
                      <a16:creationId xmlns:a16="http://schemas.microsoft.com/office/drawing/2014/main" id="{6E13AD01-FA91-487E-94D1-286CD15F09BB}"/>
                    </a:ext>
                  </a:extLst>
                </p:cNvPr>
                <p:cNvSpPr>
                  <a:spLocks/>
                </p:cNvSpPr>
                <p:nvPr/>
              </p:nvSpPr>
              <p:spPr bwMode="auto">
                <a:xfrm>
                  <a:off x="3273" y="3162"/>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06" name="Freeform 578">
                  <a:extLst>
                    <a:ext uri="{FF2B5EF4-FFF2-40B4-BE49-F238E27FC236}">
                      <a16:creationId xmlns:a16="http://schemas.microsoft.com/office/drawing/2014/main" id="{6B17F692-7FBE-4D11-A2F8-11531B1CEB47}"/>
                    </a:ext>
                  </a:extLst>
                </p:cNvPr>
                <p:cNvSpPr>
                  <a:spLocks/>
                </p:cNvSpPr>
                <p:nvPr/>
              </p:nvSpPr>
              <p:spPr bwMode="auto">
                <a:xfrm>
                  <a:off x="3315" y="3174"/>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07" name="Freeform 579">
                  <a:extLst>
                    <a:ext uri="{FF2B5EF4-FFF2-40B4-BE49-F238E27FC236}">
                      <a16:creationId xmlns:a16="http://schemas.microsoft.com/office/drawing/2014/main" id="{4C97AA62-3BEB-40BB-82A4-7B89F118F208}"/>
                    </a:ext>
                  </a:extLst>
                </p:cNvPr>
                <p:cNvSpPr>
                  <a:spLocks/>
                </p:cNvSpPr>
                <p:nvPr/>
              </p:nvSpPr>
              <p:spPr bwMode="auto">
                <a:xfrm>
                  <a:off x="3357" y="3180"/>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08" name="Freeform 580">
                  <a:extLst>
                    <a:ext uri="{FF2B5EF4-FFF2-40B4-BE49-F238E27FC236}">
                      <a16:creationId xmlns:a16="http://schemas.microsoft.com/office/drawing/2014/main" id="{E5D1DE26-13C4-4507-AAAE-19421F6DFB47}"/>
                    </a:ext>
                  </a:extLst>
                </p:cNvPr>
                <p:cNvSpPr>
                  <a:spLocks/>
                </p:cNvSpPr>
                <p:nvPr/>
              </p:nvSpPr>
              <p:spPr bwMode="auto">
                <a:xfrm>
                  <a:off x="3399" y="3186"/>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09" name="Freeform 581">
                  <a:extLst>
                    <a:ext uri="{FF2B5EF4-FFF2-40B4-BE49-F238E27FC236}">
                      <a16:creationId xmlns:a16="http://schemas.microsoft.com/office/drawing/2014/main" id="{36327062-20B7-409F-A081-8C04BCDB7384}"/>
                    </a:ext>
                  </a:extLst>
                </p:cNvPr>
                <p:cNvSpPr>
                  <a:spLocks/>
                </p:cNvSpPr>
                <p:nvPr/>
              </p:nvSpPr>
              <p:spPr bwMode="auto">
                <a:xfrm>
                  <a:off x="3441" y="3192"/>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10" name="Freeform 582">
                  <a:extLst>
                    <a:ext uri="{FF2B5EF4-FFF2-40B4-BE49-F238E27FC236}">
                      <a16:creationId xmlns:a16="http://schemas.microsoft.com/office/drawing/2014/main" id="{DB235A3F-C662-469B-9D72-AB691437EAD1}"/>
                    </a:ext>
                  </a:extLst>
                </p:cNvPr>
                <p:cNvSpPr>
                  <a:spLocks/>
                </p:cNvSpPr>
                <p:nvPr/>
              </p:nvSpPr>
              <p:spPr bwMode="auto">
                <a:xfrm>
                  <a:off x="3483" y="3198"/>
                  <a:ext cx="30" cy="6"/>
                </a:xfrm>
                <a:custGeom>
                  <a:avLst/>
                  <a:gdLst>
                    <a:gd name="T0" fmla="*/ 6 w 30"/>
                    <a:gd name="T1" fmla="*/ 0 h 6"/>
                    <a:gd name="T2" fmla="*/ 0 w 30"/>
                    <a:gd name="T3" fmla="*/ 0 h 6"/>
                    <a:gd name="T4" fmla="*/ 6 w 30"/>
                    <a:gd name="T5" fmla="*/ 6 h 6"/>
                    <a:gd name="T6" fmla="*/ 24 w 30"/>
                    <a:gd name="T7" fmla="*/ 6 h 6"/>
                    <a:gd name="T8" fmla="*/ 30 w 30"/>
                    <a:gd name="T9" fmla="*/ 6 h 6"/>
                    <a:gd name="T10" fmla="*/ 24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24" y="6"/>
                      </a:lnTo>
                      <a:lnTo>
                        <a:pt x="30" y="6"/>
                      </a:lnTo>
                      <a:lnTo>
                        <a:pt x="24"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11" name="Freeform 583">
                  <a:extLst>
                    <a:ext uri="{FF2B5EF4-FFF2-40B4-BE49-F238E27FC236}">
                      <a16:creationId xmlns:a16="http://schemas.microsoft.com/office/drawing/2014/main" id="{8D94FE4E-C08C-41CC-AD49-C6C8D8C8F9BF}"/>
                    </a:ext>
                  </a:extLst>
                </p:cNvPr>
                <p:cNvSpPr>
                  <a:spLocks/>
                </p:cNvSpPr>
                <p:nvPr/>
              </p:nvSpPr>
              <p:spPr bwMode="auto">
                <a:xfrm>
                  <a:off x="3525" y="319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12" name="Freeform 584">
                  <a:extLst>
                    <a:ext uri="{FF2B5EF4-FFF2-40B4-BE49-F238E27FC236}">
                      <a16:creationId xmlns:a16="http://schemas.microsoft.com/office/drawing/2014/main" id="{05313107-9ED4-4D76-8555-3A6A92E41325}"/>
                    </a:ext>
                  </a:extLst>
                </p:cNvPr>
                <p:cNvSpPr>
                  <a:spLocks/>
                </p:cNvSpPr>
                <p:nvPr/>
              </p:nvSpPr>
              <p:spPr bwMode="auto">
                <a:xfrm>
                  <a:off x="3567" y="3204"/>
                  <a:ext cx="30" cy="6"/>
                </a:xfrm>
                <a:custGeom>
                  <a:avLst/>
                  <a:gdLst>
                    <a:gd name="T0" fmla="*/ 0 w 30"/>
                    <a:gd name="T1" fmla="*/ 0 h 6"/>
                    <a:gd name="T2" fmla="*/ 0 w 30"/>
                    <a:gd name="T3" fmla="*/ 6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6"/>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13" name="Freeform 585">
                  <a:extLst>
                    <a:ext uri="{FF2B5EF4-FFF2-40B4-BE49-F238E27FC236}">
                      <a16:creationId xmlns:a16="http://schemas.microsoft.com/office/drawing/2014/main" id="{C0CF1E1C-0C5C-4277-A10D-B963B525E28E}"/>
                    </a:ext>
                  </a:extLst>
                </p:cNvPr>
                <p:cNvSpPr>
                  <a:spLocks/>
                </p:cNvSpPr>
                <p:nvPr/>
              </p:nvSpPr>
              <p:spPr bwMode="auto">
                <a:xfrm>
                  <a:off x="3609"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14" name="Freeform 586">
                  <a:extLst>
                    <a:ext uri="{FF2B5EF4-FFF2-40B4-BE49-F238E27FC236}">
                      <a16:creationId xmlns:a16="http://schemas.microsoft.com/office/drawing/2014/main" id="{40B93F27-0C39-405A-B2E5-44867355FE11}"/>
                    </a:ext>
                  </a:extLst>
                </p:cNvPr>
                <p:cNvSpPr>
                  <a:spLocks/>
                </p:cNvSpPr>
                <p:nvPr/>
              </p:nvSpPr>
              <p:spPr bwMode="auto">
                <a:xfrm>
                  <a:off x="3651"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15" name="Freeform 587">
                  <a:extLst>
                    <a:ext uri="{FF2B5EF4-FFF2-40B4-BE49-F238E27FC236}">
                      <a16:creationId xmlns:a16="http://schemas.microsoft.com/office/drawing/2014/main" id="{882D23AF-F3E2-4D37-8A2C-B253A1F34B30}"/>
                    </a:ext>
                  </a:extLst>
                </p:cNvPr>
                <p:cNvSpPr>
                  <a:spLocks/>
                </p:cNvSpPr>
                <p:nvPr/>
              </p:nvSpPr>
              <p:spPr bwMode="auto">
                <a:xfrm>
                  <a:off x="3693" y="321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16" name="Freeform 588">
                  <a:extLst>
                    <a:ext uri="{FF2B5EF4-FFF2-40B4-BE49-F238E27FC236}">
                      <a16:creationId xmlns:a16="http://schemas.microsoft.com/office/drawing/2014/main" id="{494CA6D3-E474-48CF-9F28-3EE848B573C3}"/>
                    </a:ext>
                  </a:extLst>
                </p:cNvPr>
                <p:cNvSpPr>
                  <a:spLocks/>
                </p:cNvSpPr>
                <p:nvPr/>
              </p:nvSpPr>
              <p:spPr bwMode="auto">
                <a:xfrm>
                  <a:off x="3735" y="321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17" name="Freeform 589">
                  <a:extLst>
                    <a:ext uri="{FF2B5EF4-FFF2-40B4-BE49-F238E27FC236}">
                      <a16:creationId xmlns:a16="http://schemas.microsoft.com/office/drawing/2014/main" id="{EE1E219A-7507-496F-B490-24CDEA9216CE}"/>
                    </a:ext>
                  </a:extLst>
                </p:cNvPr>
                <p:cNvSpPr>
                  <a:spLocks/>
                </p:cNvSpPr>
                <p:nvPr/>
              </p:nvSpPr>
              <p:spPr bwMode="auto">
                <a:xfrm>
                  <a:off x="3777" y="321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18" name="Freeform 590">
                  <a:extLst>
                    <a:ext uri="{FF2B5EF4-FFF2-40B4-BE49-F238E27FC236}">
                      <a16:creationId xmlns:a16="http://schemas.microsoft.com/office/drawing/2014/main" id="{B6829688-D621-400E-B1B9-51EFFA6C8CDE}"/>
                    </a:ext>
                  </a:extLst>
                </p:cNvPr>
                <p:cNvSpPr>
                  <a:spLocks/>
                </p:cNvSpPr>
                <p:nvPr/>
              </p:nvSpPr>
              <p:spPr bwMode="auto">
                <a:xfrm>
                  <a:off x="3819" y="321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19" name="Freeform 591">
                  <a:extLst>
                    <a:ext uri="{FF2B5EF4-FFF2-40B4-BE49-F238E27FC236}">
                      <a16:creationId xmlns:a16="http://schemas.microsoft.com/office/drawing/2014/main" id="{E115DACC-8300-49A3-9601-20275D1C04DC}"/>
                    </a:ext>
                  </a:extLst>
                </p:cNvPr>
                <p:cNvSpPr>
                  <a:spLocks/>
                </p:cNvSpPr>
                <p:nvPr/>
              </p:nvSpPr>
              <p:spPr bwMode="auto">
                <a:xfrm>
                  <a:off x="3861"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20" name="Freeform 592">
                  <a:extLst>
                    <a:ext uri="{FF2B5EF4-FFF2-40B4-BE49-F238E27FC236}">
                      <a16:creationId xmlns:a16="http://schemas.microsoft.com/office/drawing/2014/main" id="{3ADE427B-1FFF-4A8D-BCBB-22AE3FF98AF4}"/>
                    </a:ext>
                  </a:extLst>
                </p:cNvPr>
                <p:cNvSpPr>
                  <a:spLocks/>
                </p:cNvSpPr>
                <p:nvPr/>
              </p:nvSpPr>
              <p:spPr bwMode="auto">
                <a:xfrm>
                  <a:off x="3903" y="321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21" name="Freeform 593">
                  <a:extLst>
                    <a:ext uri="{FF2B5EF4-FFF2-40B4-BE49-F238E27FC236}">
                      <a16:creationId xmlns:a16="http://schemas.microsoft.com/office/drawing/2014/main" id="{E525F1F6-65C2-4C34-9A91-0A4B504ECEE9}"/>
                    </a:ext>
                  </a:extLst>
                </p:cNvPr>
                <p:cNvSpPr>
                  <a:spLocks/>
                </p:cNvSpPr>
                <p:nvPr/>
              </p:nvSpPr>
              <p:spPr bwMode="auto">
                <a:xfrm>
                  <a:off x="3945" y="320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22" name="Freeform 594">
                  <a:extLst>
                    <a:ext uri="{FF2B5EF4-FFF2-40B4-BE49-F238E27FC236}">
                      <a16:creationId xmlns:a16="http://schemas.microsoft.com/office/drawing/2014/main" id="{6F31E21E-258A-44E5-98AF-F09976614372}"/>
                    </a:ext>
                  </a:extLst>
                </p:cNvPr>
                <p:cNvSpPr>
                  <a:spLocks/>
                </p:cNvSpPr>
                <p:nvPr/>
              </p:nvSpPr>
              <p:spPr bwMode="auto">
                <a:xfrm>
                  <a:off x="3987" y="3204"/>
                  <a:ext cx="31" cy="6"/>
                </a:xfrm>
                <a:custGeom>
                  <a:avLst/>
                  <a:gdLst>
                    <a:gd name="T0" fmla="*/ 0 w 31"/>
                    <a:gd name="T1" fmla="*/ 0 h 6"/>
                    <a:gd name="T2" fmla="*/ 0 w 31"/>
                    <a:gd name="T3" fmla="*/ 6 h 6"/>
                    <a:gd name="T4" fmla="*/ 0 w 31"/>
                    <a:gd name="T5" fmla="*/ 6 h 6"/>
                    <a:gd name="T6" fmla="*/ 25 w 31"/>
                    <a:gd name="T7" fmla="*/ 6 h 6"/>
                    <a:gd name="T8" fmla="*/ 31 w 31"/>
                    <a:gd name="T9" fmla="*/ 0 h 6"/>
                    <a:gd name="T10" fmla="*/ 25 w 31"/>
                    <a:gd name="T11" fmla="*/ 0 h 6"/>
                    <a:gd name="T12" fmla="*/ 0 w 3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0" y="0"/>
                      </a:moveTo>
                      <a:lnTo>
                        <a:pt x="0" y="6"/>
                      </a:lnTo>
                      <a:lnTo>
                        <a:pt x="0" y="6"/>
                      </a:lnTo>
                      <a:lnTo>
                        <a:pt x="25" y="6"/>
                      </a:lnTo>
                      <a:lnTo>
                        <a:pt x="31"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23" name="Freeform 595">
                  <a:extLst>
                    <a:ext uri="{FF2B5EF4-FFF2-40B4-BE49-F238E27FC236}">
                      <a16:creationId xmlns:a16="http://schemas.microsoft.com/office/drawing/2014/main" id="{BA3BFA56-D306-4B9C-9DEB-4E37138F3BF0}"/>
                    </a:ext>
                  </a:extLst>
                </p:cNvPr>
                <p:cNvSpPr>
                  <a:spLocks/>
                </p:cNvSpPr>
                <p:nvPr/>
              </p:nvSpPr>
              <p:spPr bwMode="auto">
                <a:xfrm>
                  <a:off x="4030" y="3198"/>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24" name="Freeform 596">
                  <a:extLst>
                    <a:ext uri="{FF2B5EF4-FFF2-40B4-BE49-F238E27FC236}">
                      <a16:creationId xmlns:a16="http://schemas.microsoft.com/office/drawing/2014/main" id="{F7EF6E14-D154-46EB-B825-D2E6A8E7F637}"/>
                    </a:ext>
                  </a:extLst>
                </p:cNvPr>
                <p:cNvSpPr>
                  <a:spLocks/>
                </p:cNvSpPr>
                <p:nvPr/>
              </p:nvSpPr>
              <p:spPr bwMode="auto">
                <a:xfrm>
                  <a:off x="4072" y="3192"/>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25" name="Freeform 597">
                  <a:extLst>
                    <a:ext uri="{FF2B5EF4-FFF2-40B4-BE49-F238E27FC236}">
                      <a16:creationId xmlns:a16="http://schemas.microsoft.com/office/drawing/2014/main" id="{15A3F6A0-F435-4E06-82CC-955D036F8D1F}"/>
                    </a:ext>
                  </a:extLst>
                </p:cNvPr>
                <p:cNvSpPr>
                  <a:spLocks/>
                </p:cNvSpPr>
                <p:nvPr/>
              </p:nvSpPr>
              <p:spPr bwMode="auto">
                <a:xfrm>
                  <a:off x="4114" y="3186"/>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26" name="Freeform 598">
                  <a:extLst>
                    <a:ext uri="{FF2B5EF4-FFF2-40B4-BE49-F238E27FC236}">
                      <a16:creationId xmlns:a16="http://schemas.microsoft.com/office/drawing/2014/main" id="{4F876BCE-CB4B-490B-B973-D202B0CD7C1C}"/>
                    </a:ext>
                  </a:extLst>
                </p:cNvPr>
                <p:cNvSpPr>
                  <a:spLocks/>
                </p:cNvSpPr>
                <p:nvPr/>
              </p:nvSpPr>
              <p:spPr bwMode="auto">
                <a:xfrm>
                  <a:off x="4156" y="3180"/>
                  <a:ext cx="30" cy="12"/>
                </a:xfrm>
                <a:custGeom>
                  <a:avLst/>
                  <a:gdLst>
                    <a:gd name="T0" fmla="*/ 0 w 30"/>
                    <a:gd name="T1" fmla="*/ 6 h 12"/>
                    <a:gd name="T2" fmla="*/ 0 w 30"/>
                    <a:gd name="T3" fmla="*/ 6 h 12"/>
                    <a:gd name="T4" fmla="*/ 0 w 30"/>
                    <a:gd name="T5" fmla="*/ 12 h 12"/>
                    <a:gd name="T6" fmla="*/ 0 w 30"/>
                    <a:gd name="T7" fmla="*/ 12 h 12"/>
                    <a:gd name="T8" fmla="*/ 24 w 30"/>
                    <a:gd name="T9" fmla="*/ 6 h 12"/>
                    <a:gd name="T10" fmla="*/ 30 w 30"/>
                    <a:gd name="T11" fmla="*/ 6 h 12"/>
                    <a:gd name="T12" fmla="*/ 24 w 30"/>
                    <a:gd name="T13" fmla="*/ 0 h 12"/>
                    <a:gd name="T14" fmla="*/ 0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0" y="6"/>
                      </a:moveTo>
                      <a:lnTo>
                        <a:pt x="0" y="6"/>
                      </a:ln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27" name="Freeform 599">
                  <a:extLst>
                    <a:ext uri="{FF2B5EF4-FFF2-40B4-BE49-F238E27FC236}">
                      <a16:creationId xmlns:a16="http://schemas.microsoft.com/office/drawing/2014/main" id="{4A9CD2AA-9DB9-451A-B174-7AB5BE4C77A7}"/>
                    </a:ext>
                  </a:extLst>
                </p:cNvPr>
                <p:cNvSpPr>
                  <a:spLocks/>
                </p:cNvSpPr>
                <p:nvPr/>
              </p:nvSpPr>
              <p:spPr bwMode="auto">
                <a:xfrm>
                  <a:off x="4198" y="3174"/>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lnTo>
                        <a:pt x="0" y="6"/>
                      </a:lnTo>
                      <a:lnTo>
                        <a:pt x="0" y="12"/>
                      </a:lnTo>
                      <a:lnTo>
                        <a:pt x="24" y="6"/>
                      </a:lnTo>
                      <a:lnTo>
                        <a:pt x="24"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28" name="Freeform 600">
                  <a:extLst>
                    <a:ext uri="{FF2B5EF4-FFF2-40B4-BE49-F238E27FC236}">
                      <a16:creationId xmlns:a16="http://schemas.microsoft.com/office/drawing/2014/main" id="{A3B1DDD8-00D8-4E1A-829B-FC9FB79BC0F0}"/>
                    </a:ext>
                  </a:extLst>
                </p:cNvPr>
                <p:cNvSpPr>
                  <a:spLocks/>
                </p:cNvSpPr>
                <p:nvPr/>
              </p:nvSpPr>
              <p:spPr bwMode="auto">
                <a:xfrm>
                  <a:off x="4234" y="316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29" name="Freeform 601">
                  <a:extLst>
                    <a:ext uri="{FF2B5EF4-FFF2-40B4-BE49-F238E27FC236}">
                      <a16:creationId xmlns:a16="http://schemas.microsoft.com/office/drawing/2014/main" id="{A49AE751-1DB4-42CC-B7D5-7F98B5FD9E1E}"/>
                    </a:ext>
                  </a:extLst>
                </p:cNvPr>
                <p:cNvSpPr>
                  <a:spLocks/>
                </p:cNvSpPr>
                <p:nvPr/>
              </p:nvSpPr>
              <p:spPr bwMode="auto">
                <a:xfrm>
                  <a:off x="4276" y="3156"/>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30" name="Freeform 602">
                  <a:extLst>
                    <a:ext uri="{FF2B5EF4-FFF2-40B4-BE49-F238E27FC236}">
                      <a16:creationId xmlns:a16="http://schemas.microsoft.com/office/drawing/2014/main" id="{96263DA2-E97B-460B-91BE-8A85D8890765}"/>
                    </a:ext>
                  </a:extLst>
                </p:cNvPr>
                <p:cNvSpPr>
                  <a:spLocks/>
                </p:cNvSpPr>
                <p:nvPr/>
              </p:nvSpPr>
              <p:spPr bwMode="auto">
                <a:xfrm>
                  <a:off x="4318" y="3150"/>
                  <a:ext cx="30" cy="12"/>
                </a:xfrm>
                <a:custGeom>
                  <a:avLst/>
                  <a:gdLst>
                    <a:gd name="T0" fmla="*/ 6 w 30"/>
                    <a:gd name="T1" fmla="*/ 6 h 12"/>
                    <a:gd name="T2" fmla="*/ 0 w 30"/>
                    <a:gd name="T3" fmla="*/ 6 h 12"/>
                    <a:gd name="T4" fmla="*/ 6 w 30"/>
                    <a:gd name="T5" fmla="*/ 12 h 12"/>
                    <a:gd name="T6" fmla="*/ 6 w 30"/>
                    <a:gd name="T7" fmla="*/ 12 h 12"/>
                    <a:gd name="T8" fmla="*/ 30 w 30"/>
                    <a:gd name="T9" fmla="*/ 6 h 12"/>
                    <a:gd name="T10" fmla="*/ 30 w 30"/>
                    <a:gd name="T11" fmla="*/ 0 h 12"/>
                    <a:gd name="T12" fmla="*/ 30 w 30"/>
                    <a:gd name="T13" fmla="*/ 0 h 12"/>
                    <a:gd name="T14" fmla="*/ 6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6" y="6"/>
                      </a:moveTo>
                      <a:lnTo>
                        <a:pt x="0" y="6"/>
                      </a:lnTo>
                      <a:lnTo>
                        <a:pt x="6" y="12"/>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31" name="Freeform 603">
                  <a:extLst>
                    <a:ext uri="{FF2B5EF4-FFF2-40B4-BE49-F238E27FC236}">
                      <a16:creationId xmlns:a16="http://schemas.microsoft.com/office/drawing/2014/main" id="{1655F43F-9BD9-4260-A672-DA3AF1A41A35}"/>
                    </a:ext>
                  </a:extLst>
                </p:cNvPr>
                <p:cNvSpPr>
                  <a:spLocks/>
                </p:cNvSpPr>
                <p:nvPr/>
              </p:nvSpPr>
              <p:spPr bwMode="auto">
                <a:xfrm>
                  <a:off x="4360" y="3138"/>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32" name="Freeform 604">
                  <a:extLst>
                    <a:ext uri="{FF2B5EF4-FFF2-40B4-BE49-F238E27FC236}">
                      <a16:creationId xmlns:a16="http://schemas.microsoft.com/office/drawing/2014/main" id="{8CDC0B2C-55BF-4BE9-9F30-696335F45699}"/>
                    </a:ext>
                  </a:extLst>
                </p:cNvPr>
                <p:cNvSpPr>
                  <a:spLocks/>
                </p:cNvSpPr>
                <p:nvPr/>
              </p:nvSpPr>
              <p:spPr bwMode="auto">
                <a:xfrm>
                  <a:off x="4402" y="3126"/>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33" name="Freeform 605">
                  <a:extLst>
                    <a:ext uri="{FF2B5EF4-FFF2-40B4-BE49-F238E27FC236}">
                      <a16:creationId xmlns:a16="http://schemas.microsoft.com/office/drawing/2014/main" id="{DBF21CC6-1418-4BEF-A4D6-96CD47A04014}"/>
                    </a:ext>
                  </a:extLst>
                </p:cNvPr>
                <p:cNvSpPr>
                  <a:spLocks/>
                </p:cNvSpPr>
                <p:nvPr/>
              </p:nvSpPr>
              <p:spPr bwMode="auto">
                <a:xfrm>
                  <a:off x="4438" y="3114"/>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34" name="Freeform 606">
                  <a:extLst>
                    <a:ext uri="{FF2B5EF4-FFF2-40B4-BE49-F238E27FC236}">
                      <a16:creationId xmlns:a16="http://schemas.microsoft.com/office/drawing/2014/main" id="{4D650954-8268-4109-A316-87E727F540F2}"/>
                    </a:ext>
                  </a:extLst>
                </p:cNvPr>
                <p:cNvSpPr>
                  <a:spLocks/>
                </p:cNvSpPr>
                <p:nvPr/>
              </p:nvSpPr>
              <p:spPr bwMode="auto">
                <a:xfrm>
                  <a:off x="4480" y="309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35" name="Freeform 607">
                  <a:extLst>
                    <a:ext uri="{FF2B5EF4-FFF2-40B4-BE49-F238E27FC236}">
                      <a16:creationId xmlns:a16="http://schemas.microsoft.com/office/drawing/2014/main" id="{C1F0B7B8-9164-4152-AF40-489688C53044}"/>
                    </a:ext>
                  </a:extLst>
                </p:cNvPr>
                <p:cNvSpPr>
                  <a:spLocks/>
                </p:cNvSpPr>
                <p:nvPr/>
              </p:nvSpPr>
              <p:spPr bwMode="auto">
                <a:xfrm>
                  <a:off x="4516" y="3078"/>
                  <a:ext cx="30" cy="18"/>
                </a:xfrm>
                <a:custGeom>
                  <a:avLst/>
                  <a:gdLst>
                    <a:gd name="T0" fmla="*/ 6 w 30"/>
                    <a:gd name="T1" fmla="*/ 12 h 18"/>
                    <a:gd name="T2" fmla="*/ 0 w 30"/>
                    <a:gd name="T3" fmla="*/ 12 h 18"/>
                    <a:gd name="T4" fmla="*/ 6 w 30"/>
                    <a:gd name="T5" fmla="*/ 18 h 18"/>
                    <a:gd name="T6" fmla="*/ 18 w 30"/>
                    <a:gd name="T7" fmla="*/ 12 h 18"/>
                    <a:gd name="T8" fmla="*/ 30 w 30"/>
                    <a:gd name="T9" fmla="*/ 6 h 18"/>
                    <a:gd name="T10" fmla="*/ 30 w 30"/>
                    <a:gd name="T11" fmla="*/ 6 h 18"/>
                    <a:gd name="T12" fmla="*/ 30 w 30"/>
                    <a:gd name="T13" fmla="*/ 0 h 18"/>
                    <a:gd name="T14" fmla="*/ 18 w 30"/>
                    <a:gd name="T15" fmla="*/ 6 h 18"/>
                    <a:gd name="T16" fmla="*/ 6 w 30"/>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12"/>
                      </a:moveTo>
                      <a:lnTo>
                        <a:pt x="0" y="12"/>
                      </a:lnTo>
                      <a:lnTo>
                        <a:pt x="6" y="18"/>
                      </a:lnTo>
                      <a:lnTo>
                        <a:pt x="18" y="12"/>
                      </a:lnTo>
                      <a:lnTo>
                        <a:pt x="30" y="6"/>
                      </a:lnTo>
                      <a:lnTo>
                        <a:pt x="30" y="6"/>
                      </a:lnTo>
                      <a:lnTo>
                        <a:pt x="30"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36" name="Freeform 608">
                  <a:extLst>
                    <a:ext uri="{FF2B5EF4-FFF2-40B4-BE49-F238E27FC236}">
                      <a16:creationId xmlns:a16="http://schemas.microsoft.com/office/drawing/2014/main" id="{74629694-9F19-42EC-B8F2-84C481C43CDA}"/>
                    </a:ext>
                  </a:extLst>
                </p:cNvPr>
                <p:cNvSpPr>
                  <a:spLocks/>
                </p:cNvSpPr>
                <p:nvPr/>
              </p:nvSpPr>
              <p:spPr bwMode="auto">
                <a:xfrm>
                  <a:off x="4558" y="3060"/>
                  <a:ext cx="24" cy="18"/>
                </a:xfrm>
                <a:custGeom>
                  <a:avLst/>
                  <a:gdLst>
                    <a:gd name="T0" fmla="*/ 0 w 24"/>
                    <a:gd name="T1" fmla="*/ 12 h 18"/>
                    <a:gd name="T2" fmla="*/ 0 w 24"/>
                    <a:gd name="T3" fmla="*/ 18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8"/>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37" name="Freeform 609">
                  <a:extLst>
                    <a:ext uri="{FF2B5EF4-FFF2-40B4-BE49-F238E27FC236}">
                      <a16:creationId xmlns:a16="http://schemas.microsoft.com/office/drawing/2014/main" id="{3E9ABAB3-CE4D-437A-9533-FCF0C202A77F}"/>
                    </a:ext>
                  </a:extLst>
                </p:cNvPr>
                <p:cNvSpPr>
                  <a:spLocks/>
                </p:cNvSpPr>
                <p:nvPr/>
              </p:nvSpPr>
              <p:spPr bwMode="auto">
                <a:xfrm>
                  <a:off x="4594" y="3042"/>
                  <a:ext cx="24" cy="18"/>
                </a:xfrm>
                <a:custGeom>
                  <a:avLst/>
                  <a:gdLst>
                    <a:gd name="T0" fmla="*/ 6 w 24"/>
                    <a:gd name="T1" fmla="*/ 12 h 18"/>
                    <a:gd name="T2" fmla="*/ 0 w 24"/>
                    <a:gd name="T3" fmla="*/ 12 h 18"/>
                    <a:gd name="T4" fmla="*/ 6 w 24"/>
                    <a:gd name="T5" fmla="*/ 18 h 18"/>
                    <a:gd name="T6" fmla="*/ 24 w 24"/>
                    <a:gd name="T7" fmla="*/ 6 h 18"/>
                    <a:gd name="T8" fmla="*/ 24 w 24"/>
                    <a:gd name="T9" fmla="*/ 0 h 18"/>
                    <a:gd name="T10" fmla="*/ 24 w 24"/>
                    <a:gd name="T11" fmla="*/ 0 h 18"/>
                    <a:gd name="T12" fmla="*/ 6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6" y="12"/>
                      </a:moveTo>
                      <a:lnTo>
                        <a:pt x="0" y="12"/>
                      </a:lnTo>
                      <a:lnTo>
                        <a:pt x="6" y="18"/>
                      </a:lnTo>
                      <a:lnTo>
                        <a:pt x="24" y="6"/>
                      </a:lnTo>
                      <a:lnTo>
                        <a:pt x="24"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38" name="Freeform 610">
                  <a:extLst>
                    <a:ext uri="{FF2B5EF4-FFF2-40B4-BE49-F238E27FC236}">
                      <a16:creationId xmlns:a16="http://schemas.microsoft.com/office/drawing/2014/main" id="{9D9E61F4-8B0C-4625-AD04-660B86308573}"/>
                    </a:ext>
                  </a:extLst>
                </p:cNvPr>
                <p:cNvSpPr>
                  <a:spLocks/>
                </p:cNvSpPr>
                <p:nvPr/>
              </p:nvSpPr>
              <p:spPr bwMode="auto">
                <a:xfrm>
                  <a:off x="4630" y="3018"/>
                  <a:ext cx="24" cy="18"/>
                </a:xfrm>
                <a:custGeom>
                  <a:avLst/>
                  <a:gdLst>
                    <a:gd name="T0" fmla="*/ 6 w 24"/>
                    <a:gd name="T1" fmla="*/ 12 h 18"/>
                    <a:gd name="T2" fmla="*/ 0 w 24"/>
                    <a:gd name="T3" fmla="*/ 18 h 18"/>
                    <a:gd name="T4" fmla="*/ 6 w 24"/>
                    <a:gd name="T5" fmla="*/ 18 h 18"/>
                    <a:gd name="T6" fmla="*/ 6 w 24"/>
                    <a:gd name="T7" fmla="*/ 18 h 18"/>
                    <a:gd name="T8" fmla="*/ 24 w 24"/>
                    <a:gd name="T9" fmla="*/ 6 h 18"/>
                    <a:gd name="T10" fmla="*/ 24 w 24"/>
                    <a:gd name="T11" fmla="*/ 0 h 18"/>
                    <a:gd name="T12" fmla="*/ 24 w 24"/>
                    <a:gd name="T13" fmla="*/ 0 h 18"/>
                    <a:gd name="T14" fmla="*/ 6 w 24"/>
                    <a:gd name="T15" fmla="*/ 1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6" y="12"/>
                      </a:moveTo>
                      <a:lnTo>
                        <a:pt x="0" y="18"/>
                      </a:lnTo>
                      <a:lnTo>
                        <a:pt x="6" y="18"/>
                      </a:lnTo>
                      <a:lnTo>
                        <a:pt x="6" y="18"/>
                      </a:lnTo>
                      <a:lnTo>
                        <a:pt x="24" y="6"/>
                      </a:lnTo>
                      <a:lnTo>
                        <a:pt x="24"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39" name="Freeform 611">
                  <a:extLst>
                    <a:ext uri="{FF2B5EF4-FFF2-40B4-BE49-F238E27FC236}">
                      <a16:creationId xmlns:a16="http://schemas.microsoft.com/office/drawing/2014/main" id="{68B07257-8AFD-441F-98FE-89861335C998}"/>
                    </a:ext>
                  </a:extLst>
                </p:cNvPr>
                <p:cNvSpPr>
                  <a:spLocks/>
                </p:cNvSpPr>
                <p:nvPr/>
              </p:nvSpPr>
              <p:spPr bwMode="auto">
                <a:xfrm>
                  <a:off x="4666" y="2994"/>
                  <a:ext cx="24" cy="18"/>
                </a:xfrm>
                <a:custGeom>
                  <a:avLst/>
                  <a:gdLst>
                    <a:gd name="T0" fmla="*/ 0 w 24"/>
                    <a:gd name="T1" fmla="*/ 12 h 18"/>
                    <a:gd name="T2" fmla="*/ 0 w 24"/>
                    <a:gd name="T3" fmla="*/ 18 h 18"/>
                    <a:gd name="T4" fmla="*/ 0 w 24"/>
                    <a:gd name="T5" fmla="*/ 18 h 18"/>
                    <a:gd name="T6" fmla="*/ 12 w 24"/>
                    <a:gd name="T7" fmla="*/ 12 h 18"/>
                    <a:gd name="T8" fmla="*/ 18 w 24"/>
                    <a:gd name="T9" fmla="*/ 6 h 18"/>
                    <a:gd name="T10" fmla="*/ 24 w 24"/>
                    <a:gd name="T11" fmla="*/ 0 h 18"/>
                    <a:gd name="T12" fmla="*/ 18 w 24"/>
                    <a:gd name="T13" fmla="*/ 0 h 18"/>
                    <a:gd name="T14" fmla="*/ 12 w 24"/>
                    <a:gd name="T15" fmla="*/ 6 h 18"/>
                    <a:gd name="T16" fmla="*/ 0 w 24"/>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12"/>
                      </a:moveTo>
                      <a:lnTo>
                        <a:pt x="0" y="18"/>
                      </a:lnTo>
                      <a:lnTo>
                        <a:pt x="0" y="18"/>
                      </a:lnTo>
                      <a:lnTo>
                        <a:pt x="12" y="12"/>
                      </a:lnTo>
                      <a:lnTo>
                        <a:pt x="18" y="6"/>
                      </a:lnTo>
                      <a:lnTo>
                        <a:pt x="24" y="0"/>
                      </a:lnTo>
                      <a:lnTo>
                        <a:pt x="18"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40" name="Freeform 612">
                  <a:extLst>
                    <a:ext uri="{FF2B5EF4-FFF2-40B4-BE49-F238E27FC236}">
                      <a16:creationId xmlns:a16="http://schemas.microsoft.com/office/drawing/2014/main" id="{0FF22B05-2843-49C5-A7A9-9EF5E42F8F7E}"/>
                    </a:ext>
                  </a:extLst>
                </p:cNvPr>
                <p:cNvSpPr>
                  <a:spLocks/>
                </p:cNvSpPr>
                <p:nvPr/>
              </p:nvSpPr>
              <p:spPr bwMode="auto">
                <a:xfrm>
                  <a:off x="4696" y="2964"/>
                  <a:ext cx="24" cy="18"/>
                </a:xfrm>
                <a:custGeom>
                  <a:avLst/>
                  <a:gdLst>
                    <a:gd name="T0" fmla="*/ 0 w 24"/>
                    <a:gd name="T1" fmla="*/ 12 h 18"/>
                    <a:gd name="T2" fmla="*/ 0 w 24"/>
                    <a:gd name="T3" fmla="*/ 18 h 18"/>
                    <a:gd name="T4" fmla="*/ 0 w 24"/>
                    <a:gd name="T5" fmla="*/ 18 h 18"/>
                    <a:gd name="T6" fmla="*/ 18 w 24"/>
                    <a:gd name="T7" fmla="*/ 6 h 18"/>
                    <a:gd name="T8" fmla="*/ 18 w 24"/>
                    <a:gd name="T9" fmla="*/ 6 h 18"/>
                    <a:gd name="T10" fmla="*/ 24 w 24"/>
                    <a:gd name="T11" fmla="*/ 0 h 18"/>
                    <a:gd name="T12" fmla="*/ 18 w 24"/>
                    <a:gd name="T13" fmla="*/ 0 h 18"/>
                    <a:gd name="T14" fmla="*/ 18 w 24"/>
                    <a:gd name="T15" fmla="*/ 0 h 18"/>
                    <a:gd name="T16" fmla="*/ 12 w 24"/>
                    <a:gd name="T17" fmla="*/ 6 h 18"/>
                    <a:gd name="T18" fmla="*/ 18 w 24"/>
                    <a:gd name="T19" fmla="*/ 6 h 18"/>
                    <a:gd name="T20" fmla="*/ 18 w 24"/>
                    <a:gd name="T21" fmla="*/ 0 h 18"/>
                    <a:gd name="T22" fmla="*/ 0 w 24"/>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0" y="12"/>
                      </a:moveTo>
                      <a:lnTo>
                        <a:pt x="0" y="18"/>
                      </a:lnTo>
                      <a:lnTo>
                        <a:pt x="0" y="18"/>
                      </a:lnTo>
                      <a:lnTo>
                        <a:pt x="18" y="6"/>
                      </a:lnTo>
                      <a:lnTo>
                        <a:pt x="18" y="6"/>
                      </a:lnTo>
                      <a:lnTo>
                        <a:pt x="24" y="0"/>
                      </a:lnTo>
                      <a:lnTo>
                        <a:pt x="18" y="0"/>
                      </a:lnTo>
                      <a:lnTo>
                        <a:pt x="18" y="0"/>
                      </a:lnTo>
                      <a:lnTo>
                        <a:pt x="12" y="6"/>
                      </a:lnTo>
                      <a:lnTo>
                        <a:pt x="18" y="6"/>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41" name="Freeform 613">
                  <a:extLst>
                    <a:ext uri="{FF2B5EF4-FFF2-40B4-BE49-F238E27FC236}">
                      <a16:creationId xmlns:a16="http://schemas.microsoft.com/office/drawing/2014/main" id="{20C5677B-4943-46FE-8FFF-F996AFC8B763}"/>
                    </a:ext>
                  </a:extLst>
                </p:cNvPr>
                <p:cNvSpPr>
                  <a:spLocks/>
                </p:cNvSpPr>
                <p:nvPr/>
              </p:nvSpPr>
              <p:spPr bwMode="auto">
                <a:xfrm>
                  <a:off x="4720" y="2928"/>
                  <a:ext cx="24" cy="24"/>
                </a:xfrm>
                <a:custGeom>
                  <a:avLst/>
                  <a:gdLst>
                    <a:gd name="T0" fmla="*/ 0 w 24"/>
                    <a:gd name="T1" fmla="*/ 24 h 24"/>
                    <a:gd name="T2" fmla="*/ 6 w 24"/>
                    <a:gd name="T3" fmla="*/ 24 h 24"/>
                    <a:gd name="T4" fmla="*/ 6 w 24"/>
                    <a:gd name="T5" fmla="*/ 24 h 24"/>
                    <a:gd name="T6" fmla="*/ 18 w 24"/>
                    <a:gd name="T7" fmla="*/ 6 h 24"/>
                    <a:gd name="T8" fmla="*/ 24 w 24"/>
                    <a:gd name="T9" fmla="*/ 0 h 24"/>
                    <a:gd name="T10" fmla="*/ 18 w 24"/>
                    <a:gd name="T11" fmla="*/ 0 h 24"/>
                    <a:gd name="T12" fmla="*/ 18 w 24"/>
                    <a:gd name="T13" fmla="*/ 0 h 24"/>
                    <a:gd name="T14" fmla="*/ 12 w 24"/>
                    <a:gd name="T15" fmla="*/ 6 h 24"/>
                    <a:gd name="T16" fmla="*/ 0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0" y="24"/>
                      </a:moveTo>
                      <a:lnTo>
                        <a:pt x="6" y="24"/>
                      </a:lnTo>
                      <a:lnTo>
                        <a:pt x="6" y="24"/>
                      </a:lnTo>
                      <a:lnTo>
                        <a:pt x="18" y="6"/>
                      </a:lnTo>
                      <a:lnTo>
                        <a:pt x="24" y="0"/>
                      </a:lnTo>
                      <a:lnTo>
                        <a:pt x="18" y="0"/>
                      </a:lnTo>
                      <a:lnTo>
                        <a:pt x="18"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42" name="Freeform 614">
                  <a:extLst>
                    <a:ext uri="{FF2B5EF4-FFF2-40B4-BE49-F238E27FC236}">
                      <a16:creationId xmlns:a16="http://schemas.microsoft.com/office/drawing/2014/main" id="{9309913D-3EDF-44BC-88A0-7896EE7BD1AF}"/>
                    </a:ext>
                  </a:extLst>
                </p:cNvPr>
                <p:cNvSpPr>
                  <a:spLocks/>
                </p:cNvSpPr>
                <p:nvPr/>
              </p:nvSpPr>
              <p:spPr bwMode="auto">
                <a:xfrm>
                  <a:off x="4744" y="2886"/>
                  <a:ext cx="12" cy="30"/>
                </a:xfrm>
                <a:custGeom>
                  <a:avLst/>
                  <a:gdLst>
                    <a:gd name="T0" fmla="*/ 0 w 12"/>
                    <a:gd name="T1" fmla="*/ 24 h 30"/>
                    <a:gd name="T2" fmla="*/ 0 w 12"/>
                    <a:gd name="T3" fmla="*/ 30 h 30"/>
                    <a:gd name="T4" fmla="*/ 6 w 12"/>
                    <a:gd name="T5" fmla="*/ 24 h 30"/>
                    <a:gd name="T6" fmla="*/ 12 w 12"/>
                    <a:gd name="T7" fmla="*/ 12 h 30"/>
                    <a:gd name="T8" fmla="*/ 12 w 12"/>
                    <a:gd name="T9" fmla="*/ 6 h 30"/>
                    <a:gd name="T10" fmla="*/ 6 w 12"/>
                    <a:gd name="T11" fmla="*/ 0 h 30"/>
                    <a:gd name="T12" fmla="*/ 6 w 12"/>
                    <a:gd name="T13" fmla="*/ 6 h 30"/>
                    <a:gd name="T14" fmla="*/ 6 w 12"/>
                    <a:gd name="T15" fmla="*/ 12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0" y="30"/>
                      </a:lnTo>
                      <a:lnTo>
                        <a:pt x="6" y="24"/>
                      </a:lnTo>
                      <a:lnTo>
                        <a:pt x="12" y="12"/>
                      </a:lnTo>
                      <a:lnTo>
                        <a:pt x="12" y="6"/>
                      </a:lnTo>
                      <a:lnTo>
                        <a:pt x="6" y="0"/>
                      </a:lnTo>
                      <a:lnTo>
                        <a:pt x="6"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43" name="Freeform 615">
                  <a:extLst>
                    <a:ext uri="{FF2B5EF4-FFF2-40B4-BE49-F238E27FC236}">
                      <a16:creationId xmlns:a16="http://schemas.microsoft.com/office/drawing/2014/main" id="{724423A6-908F-4656-9C20-DAFC7252F24D}"/>
                    </a:ext>
                  </a:extLst>
                </p:cNvPr>
                <p:cNvSpPr>
                  <a:spLocks/>
                </p:cNvSpPr>
                <p:nvPr/>
              </p:nvSpPr>
              <p:spPr bwMode="auto">
                <a:xfrm>
                  <a:off x="4750" y="2844"/>
                  <a:ext cx="12" cy="30"/>
                </a:xfrm>
                <a:custGeom>
                  <a:avLst/>
                  <a:gdLst>
                    <a:gd name="T0" fmla="*/ 0 w 12"/>
                    <a:gd name="T1" fmla="*/ 30 h 30"/>
                    <a:gd name="T2" fmla="*/ 6 w 12"/>
                    <a:gd name="T3" fmla="*/ 30 h 30"/>
                    <a:gd name="T4" fmla="*/ 6 w 12"/>
                    <a:gd name="T5" fmla="*/ 30 h 30"/>
                    <a:gd name="T6" fmla="*/ 12 w 12"/>
                    <a:gd name="T7" fmla="*/ 18 h 30"/>
                    <a:gd name="T8" fmla="*/ 6 w 12"/>
                    <a:gd name="T9" fmla="*/ 6 h 30"/>
                    <a:gd name="T10" fmla="*/ 6 w 12"/>
                    <a:gd name="T11" fmla="*/ 0 h 30"/>
                    <a:gd name="T12" fmla="*/ 0 w 12"/>
                    <a:gd name="T13" fmla="*/ 6 h 30"/>
                    <a:gd name="T14" fmla="*/ 6 w 12"/>
                    <a:gd name="T15" fmla="*/ 18 h 30"/>
                    <a:gd name="T16" fmla="*/ 0 w 1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30"/>
                      </a:moveTo>
                      <a:lnTo>
                        <a:pt x="6" y="30"/>
                      </a:lnTo>
                      <a:lnTo>
                        <a:pt x="6" y="30"/>
                      </a:lnTo>
                      <a:lnTo>
                        <a:pt x="12" y="18"/>
                      </a:lnTo>
                      <a:lnTo>
                        <a:pt x="6" y="6"/>
                      </a:lnTo>
                      <a:lnTo>
                        <a:pt x="6" y="0"/>
                      </a:lnTo>
                      <a:lnTo>
                        <a:pt x="0" y="6"/>
                      </a:lnTo>
                      <a:lnTo>
                        <a:pt x="6" y="18"/>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44" name="Freeform 616">
                  <a:extLst>
                    <a:ext uri="{FF2B5EF4-FFF2-40B4-BE49-F238E27FC236}">
                      <a16:creationId xmlns:a16="http://schemas.microsoft.com/office/drawing/2014/main" id="{C83FA094-A818-4CE7-A8CD-C1C3ACAABA1E}"/>
                    </a:ext>
                  </a:extLst>
                </p:cNvPr>
                <p:cNvSpPr>
                  <a:spLocks/>
                </p:cNvSpPr>
                <p:nvPr/>
              </p:nvSpPr>
              <p:spPr bwMode="auto">
                <a:xfrm>
                  <a:off x="4738" y="2808"/>
                  <a:ext cx="18" cy="24"/>
                </a:xfrm>
                <a:custGeom>
                  <a:avLst/>
                  <a:gdLst>
                    <a:gd name="T0" fmla="*/ 12 w 18"/>
                    <a:gd name="T1" fmla="*/ 24 h 24"/>
                    <a:gd name="T2" fmla="*/ 12 w 18"/>
                    <a:gd name="T3" fmla="*/ 24 h 24"/>
                    <a:gd name="T4" fmla="*/ 18 w 18"/>
                    <a:gd name="T5" fmla="*/ 24 h 24"/>
                    <a:gd name="T6" fmla="*/ 18 w 18"/>
                    <a:gd name="T7" fmla="*/ 18 h 24"/>
                    <a:gd name="T8" fmla="*/ 6 w 18"/>
                    <a:gd name="T9" fmla="*/ 0 h 24"/>
                    <a:gd name="T10" fmla="*/ 6 w 18"/>
                    <a:gd name="T11" fmla="*/ 0 h 24"/>
                    <a:gd name="T12" fmla="*/ 0 w 18"/>
                    <a:gd name="T13" fmla="*/ 0 h 24"/>
                    <a:gd name="T14" fmla="*/ 12 w 18"/>
                    <a:gd name="T15" fmla="*/ 18 h 24"/>
                    <a:gd name="T16" fmla="*/ 12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2" y="24"/>
                      </a:moveTo>
                      <a:lnTo>
                        <a:pt x="12" y="24"/>
                      </a:lnTo>
                      <a:lnTo>
                        <a:pt x="18" y="24"/>
                      </a:lnTo>
                      <a:lnTo>
                        <a:pt x="18" y="18"/>
                      </a:lnTo>
                      <a:lnTo>
                        <a:pt x="6" y="0"/>
                      </a:lnTo>
                      <a:lnTo>
                        <a:pt x="6" y="0"/>
                      </a:lnTo>
                      <a:lnTo>
                        <a:pt x="0" y="0"/>
                      </a:lnTo>
                      <a:lnTo>
                        <a:pt x="12" y="18"/>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45" name="Freeform 617">
                  <a:extLst>
                    <a:ext uri="{FF2B5EF4-FFF2-40B4-BE49-F238E27FC236}">
                      <a16:creationId xmlns:a16="http://schemas.microsoft.com/office/drawing/2014/main" id="{0CA2FECB-A847-44E4-BC76-F69E0E5FCDC4}"/>
                    </a:ext>
                  </a:extLst>
                </p:cNvPr>
                <p:cNvSpPr>
                  <a:spLocks/>
                </p:cNvSpPr>
                <p:nvPr/>
              </p:nvSpPr>
              <p:spPr bwMode="auto">
                <a:xfrm>
                  <a:off x="4720" y="2766"/>
                  <a:ext cx="18" cy="30"/>
                </a:xfrm>
                <a:custGeom>
                  <a:avLst/>
                  <a:gdLst>
                    <a:gd name="T0" fmla="*/ 12 w 18"/>
                    <a:gd name="T1" fmla="*/ 24 h 30"/>
                    <a:gd name="T2" fmla="*/ 18 w 18"/>
                    <a:gd name="T3" fmla="*/ 30 h 30"/>
                    <a:gd name="T4" fmla="*/ 18 w 18"/>
                    <a:gd name="T5" fmla="*/ 24 h 30"/>
                    <a:gd name="T6" fmla="*/ 18 w 18"/>
                    <a:gd name="T7" fmla="*/ 24 h 30"/>
                    <a:gd name="T8" fmla="*/ 6 w 18"/>
                    <a:gd name="T9" fmla="*/ 6 h 30"/>
                    <a:gd name="T10" fmla="*/ 6 w 18"/>
                    <a:gd name="T11" fmla="*/ 0 h 30"/>
                    <a:gd name="T12" fmla="*/ 0 w 18"/>
                    <a:gd name="T13" fmla="*/ 6 h 30"/>
                    <a:gd name="T14" fmla="*/ 12 w 18"/>
                    <a:gd name="T15" fmla="*/ 24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12" y="24"/>
                      </a:moveTo>
                      <a:lnTo>
                        <a:pt x="18" y="30"/>
                      </a:lnTo>
                      <a:lnTo>
                        <a:pt x="18" y="24"/>
                      </a:lnTo>
                      <a:lnTo>
                        <a:pt x="18" y="24"/>
                      </a:lnTo>
                      <a:lnTo>
                        <a:pt x="6" y="6"/>
                      </a:lnTo>
                      <a:lnTo>
                        <a:pt x="6" y="0"/>
                      </a:lnTo>
                      <a:lnTo>
                        <a:pt x="0" y="6"/>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46" name="Freeform 618">
                  <a:extLst>
                    <a:ext uri="{FF2B5EF4-FFF2-40B4-BE49-F238E27FC236}">
                      <a16:creationId xmlns:a16="http://schemas.microsoft.com/office/drawing/2014/main" id="{C0800604-F18A-4549-BFE6-F7C42941B9AC}"/>
                    </a:ext>
                  </a:extLst>
                </p:cNvPr>
                <p:cNvSpPr>
                  <a:spLocks/>
                </p:cNvSpPr>
                <p:nvPr/>
              </p:nvSpPr>
              <p:spPr bwMode="auto">
                <a:xfrm>
                  <a:off x="4696" y="2736"/>
                  <a:ext cx="18" cy="24"/>
                </a:xfrm>
                <a:custGeom>
                  <a:avLst/>
                  <a:gdLst>
                    <a:gd name="T0" fmla="*/ 12 w 18"/>
                    <a:gd name="T1" fmla="*/ 18 h 24"/>
                    <a:gd name="T2" fmla="*/ 18 w 18"/>
                    <a:gd name="T3" fmla="*/ 24 h 24"/>
                    <a:gd name="T4" fmla="*/ 18 w 18"/>
                    <a:gd name="T5" fmla="*/ 18 h 24"/>
                    <a:gd name="T6" fmla="*/ 18 w 18"/>
                    <a:gd name="T7" fmla="*/ 18 h 24"/>
                    <a:gd name="T8" fmla="*/ 18 w 18"/>
                    <a:gd name="T9" fmla="*/ 18 h 24"/>
                    <a:gd name="T10" fmla="*/ 0 w 18"/>
                    <a:gd name="T11" fmla="*/ 0 h 24"/>
                    <a:gd name="T12" fmla="*/ 0 w 18"/>
                    <a:gd name="T13" fmla="*/ 6 h 24"/>
                    <a:gd name="T14" fmla="*/ 0 w 18"/>
                    <a:gd name="T15" fmla="*/ 6 h 24"/>
                    <a:gd name="T16" fmla="*/ 18 w 18"/>
                    <a:gd name="T17" fmla="*/ 24 h 24"/>
                    <a:gd name="T18" fmla="*/ 18 w 18"/>
                    <a:gd name="T19" fmla="*/ 18 h 24"/>
                    <a:gd name="T20" fmla="*/ 12 w 18"/>
                    <a:gd name="T2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4">
                      <a:moveTo>
                        <a:pt x="12" y="18"/>
                      </a:moveTo>
                      <a:lnTo>
                        <a:pt x="18" y="24"/>
                      </a:lnTo>
                      <a:lnTo>
                        <a:pt x="18" y="18"/>
                      </a:lnTo>
                      <a:lnTo>
                        <a:pt x="18" y="18"/>
                      </a:lnTo>
                      <a:lnTo>
                        <a:pt x="18" y="18"/>
                      </a:lnTo>
                      <a:lnTo>
                        <a:pt x="0" y="0"/>
                      </a:lnTo>
                      <a:lnTo>
                        <a:pt x="0" y="6"/>
                      </a:lnTo>
                      <a:lnTo>
                        <a:pt x="0" y="6"/>
                      </a:lnTo>
                      <a:lnTo>
                        <a:pt x="18" y="24"/>
                      </a:lnTo>
                      <a:lnTo>
                        <a:pt x="18" y="18"/>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47" name="Freeform 619">
                  <a:extLst>
                    <a:ext uri="{FF2B5EF4-FFF2-40B4-BE49-F238E27FC236}">
                      <a16:creationId xmlns:a16="http://schemas.microsoft.com/office/drawing/2014/main" id="{8B4A1286-632B-4CCC-B60F-716C72F225EF}"/>
                    </a:ext>
                  </a:extLst>
                </p:cNvPr>
                <p:cNvSpPr>
                  <a:spLocks/>
                </p:cNvSpPr>
                <p:nvPr/>
              </p:nvSpPr>
              <p:spPr bwMode="auto">
                <a:xfrm>
                  <a:off x="4660" y="2706"/>
                  <a:ext cx="24" cy="24"/>
                </a:xfrm>
                <a:custGeom>
                  <a:avLst/>
                  <a:gdLst>
                    <a:gd name="T0" fmla="*/ 24 w 24"/>
                    <a:gd name="T1" fmla="*/ 24 h 24"/>
                    <a:gd name="T2" fmla="*/ 24 w 24"/>
                    <a:gd name="T3" fmla="*/ 18 h 24"/>
                    <a:gd name="T4" fmla="*/ 24 w 24"/>
                    <a:gd name="T5" fmla="*/ 18 h 24"/>
                    <a:gd name="T6" fmla="*/ 18 w 24"/>
                    <a:gd name="T7" fmla="*/ 12 h 24"/>
                    <a:gd name="T8" fmla="*/ 6 w 24"/>
                    <a:gd name="T9" fmla="*/ 0 h 24"/>
                    <a:gd name="T10" fmla="*/ 0 w 24"/>
                    <a:gd name="T11" fmla="*/ 6 h 24"/>
                    <a:gd name="T12" fmla="*/ 6 w 24"/>
                    <a:gd name="T13" fmla="*/ 6 h 24"/>
                    <a:gd name="T14" fmla="*/ 18 w 24"/>
                    <a:gd name="T15" fmla="*/ 18 h 24"/>
                    <a:gd name="T16" fmla="*/ 24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4" y="24"/>
                      </a:moveTo>
                      <a:lnTo>
                        <a:pt x="24" y="18"/>
                      </a:lnTo>
                      <a:lnTo>
                        <a:pt x="24" y="18"/>
                      </a:lnTo>
                      <a:lnTo>
                        <a:pt x="18" y="12"/>
                      </a:lnTo>
                      <a:lnTo>
                        <a:pt x="6" y="0"/>
                      </a:lnTo>
                      <a:lnTo>
                        <a:pt x="0" y="6"/>
                      </a:lnTo>
                      <a:lnTo>
                        <a:pt x="6" y="6"/>
                      </a:lnTo>
                      <a:lnTo>
                        <a:pt x="18" y="18"/>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48" name="Freeform 620">
                  <a:extLst>
                    <a:ext uri="{FF2B5EF4-FFF2-40B4-BE49-F238E27FC236}">
                      <a16:creationId xmlns:a16="http://schemas.microsoft.com/office/drawing/2014/main" id="{966D4D7F-811A-4E2E-AC1C-239FDEA31C63}"/>
                    </a:ext>
                  </a:extLst>
                </p:cNvPr>
                <p:cNvSpPr>
                  <a:spLocks/>
                </p:cNvSpPr>
                <p:nvPr/>
              </p:nvSpPr>
              <p:spPr bwMode="auto">
                <a:xfrm>
                  <a:off x="4630" y="2682"/>
                  <a:ext cx="24" cy="24"/>
                </a:xfrm>
                <a:custGeom>
                  <a:avLst/>
                  <a:gdLst>
                    <a:gd name="T0" fmla="*/ 24 w 24"/>
                    <a:gd name="T1" fmla="*/ 24 h 24"/>
                    <a:gd name="T2" fmla="*/ 24 w 24"/>
                    <a:gd name="T3" fmla="*/ 18 h 24"/>
                    <a:gd name="T4" fmla="*/ 24 w 24"/>
                    <a:gd name="T5" fmla="*/ 18 h 24"/>
                    <a:gd name="T6" fmla="*/ 6 w 24"/>
                    <a:gd name="T7" fmla="*/ 6 h 24"/>
                    <a:gd name="T8" fmla="*/ 0 w 24"/>
                    <a:gd name="T9" fmla="*/ 0 h 24"/>
                    <a:gd name="T10" fmla="*/ 0 w 24"/>
                    <a:gd name="T11" fmla="*/ 6 h 24"/>
                    <a:gd name="T12" fmla="*/ 0 w 24"/>
                    <a:gd name="T13" fmla="*/ 6 h 24"/>
                    <a:gd name="T14" fmla="*/ 6 w 24"/>
                    <a:gd name="T15" fmla="*/ 12 h 24"/>
                    <a:gd name="T16" fmla="*/ 24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4" y="24"/>
                      </a:moveTo>
                      <a:lnTo>
                        <a:pt x="24" y="18"/>
                      </a:lnTo>
                      <a:lnTo>
                        <a:pt x="24" y="18"/>
                      </a:lnTo>
                      <a:lnTo>
                        <a:pt x="6" y="6"/>
                      </a:lnTo>
                      <a:lnTo>
                        <a:pt x="0" y="0"/>
                      </a:lnTo>
                      <a:lnTo>
                        <a:pt x="0" y="6"/>
                      </a:lnTo>
                      <a:lnTo>
                        <a:pt x="0"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49" name="Freeform 621">
                  <a:extLst>
                    <a:ext uri="{FF2B5EF4-FFF2-40B4-BE49-F238E27FC236}">
                      <a16:creationId xmlns:a16="http://schemas.microsoft.com/office/drawing/2014/main" id="{3A44D46A-5160-45B3-99C2-F4CFF04C7AE9}"/>
                    </a:ext>
                  </a:extLst>
                </p:cNvPr>
                <p:cNvSpPr>
                  <a:spLocks/>
                </p:cNvSpPr>
                <p:nvPr/>
              </p:nvSpPr>
              <p:spPr bwMode="auto">
                <a:xfrm>
                  <a:off x="4594" y="2664"/>
                  <a:ext cx="24" cy="18"/>
                </a:xfrm>
                <a:custGeom>
                  <a:avLst/>
                  <a:gdLst>
                    <a:gd name="T0" fmla="*/ 24 w 24"/>
                    <a:gd name="T1" fmla="*/ 18 h 18"/>
                    <a:gd name="T2" fmla="*/ 24 w 24"/>
                    <a:gd name="T3" fmla="*/ 12 h 18"/>
                    <a:gd name="T4" fmla="*/ 24 w 24"/>
                    <a:gd name="T5" fmla="*/ 12 h 18"/>
                    <a:gd name="T6" fmla="*/ 0 w 24"/>
                    <a:gd name="T7" fmla="*/ 0 h 18"/>
                    <a:gd name="T8" fmla="*/ 0 w 24"/>
                    <a:gd name="T9" fmla="*/ 0 h 18"/>
                    <a:gd name="T10" fmla="*/ 0 w 24"/>
                    <a:gd name="T11" fmla="*/ 6 h 18"/>
                    <a:gd name="T12" fmla="*/ 24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18"/>
                      </a:moveTo>
                      <a:lnTo>
                        <a:pt x="24" y="12"/>
                      </a:lnTo>
                      <a:lnTo>
                        <a:pt x="24" y="12"/>
                      </a:lnTo>
                      <a:lnTo>
                        <a:pt x="0" y="0"/>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50" name="Freeform 622">
                  <a:extLst>
                    <a:ext uri="{FF2B5EF4-FFF2-40B4-BE49-F238E27FC236}">
                      <a16:creationId xmlns:a16="http://schemas.microsoft.com/office/drawing/2014/main" id="{C5ABAA8E-F5F6-42DD-9E72-8CF2F02D5915}"/>
                    </a:ext>
                  </a:extLst>
                </p:cNvPr>
                <p:cNvSpPr>
                  <a:spLocks/>
                </p:cNvSpPr>
                <p:nvPr/>
              </p:nvSpPr>
              <p:spPr bwMode="auto">
                <a:xfrm>
                  <a:off x="4558" y="2640"/>
                  <a:ext cx="24" cy="18"/>
                </a:xfrm>
                <a:custGeom>
                  <a:avLst/>
                  <a:gdLst>
                    <a:gd name="T0" fmla="*/ 24 w 24"/>
                    <a:gd name="T1" fmla="*/ 18 h 18"/>
                    <a:gd name="T2" fmla="*/ 24 w 24"/>
                    <a:gd name="T3" fmla="*/ 18 h 18"/>
                    <a:gd name="T4" fmla="*/ 24 w 24"/>
                    <a:gd name="T5" fmla="*/ 12 h 18"/>
                    <a:gd name="T6" fmla="*/ 0 w 24"/>
                    <a:gd name="T7" fmla="*/ 0 h 18"/>
                    <a:gd name="T8" fmla="*/ 0 w 24"/>
                    <a:gd name="T9" fmla="*/ 6 h 18"/>
                    <a:gd name="T10" fmla="*/ 0 w 24"/>
                    <a:gd name="T11" fmla="*/ 6 h 18"/>
                    <a:gd name="T12" fmla="*/ 24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18"/>
                      </a:moveTo>
                      <a:lnTo>
                        <a:pt x="24" y="18"/>
                      </a:lnTo>
                      <a:lnTo>
                        <a:pt x="24" y="12"/>
                      </a:lnTo>
                      <a:lnTo>
                        <a:pt x="0" y="0"/>
                      </a:lnTo>
                      <a:lnTo>
                        <a:pt x="0" y="6"/>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51" name="Freeform 623">
                  <a:extLst>
                    <a:ext uri="{FF2B5EF4-FFF2-40B4-BE49-F238E27FC236}">
                      <a16:creationId xmlns:a16="http://schemas.microsoft.com/office/drawing/2014/main" id="{39BD93AC-FA3F-4317-B621-E0EC05A01DCB}"/>
                    </a:ext>
                  </a:extLst>
                </p:cNvPr>
                <p:cNvSpPr>
                  <a:spLocks/>
                </p:cNvSpPr>
                <p:nvPr/>
              </p:nvSpPr>
              <p:spPr bwMode="auto">
                <a:xfrm>
                  <a:off x="4516" y="2628"/>
                  <a:ext cx="30" cy="12"/>
                </a:xfrm>
                <a:custGeom>
                  <a:avLst/>
                  <a:gdLst>
                    <a:gd name="T0" fmla="*/ 24 w 30"/>
                    <a:gd name="T1" fmla="*/ 12 h 12"/>
                    <a:gd name="T2" fmla="*/ 30 w 30"/>
                    <a:gd name="T3" fmla="*/ 12 h 12"/>
                    <a:gd name="T4" fmla="*/ 24 w 30"/>
                    <a:gd name="T5" fmla="*/ 6 h 12"/>
                    <a:gd name="T6" fmla="*/ 18 w 30"/>
                    <a:gd name="T7" fmla="*/ 0 h 12"/>
                    <a:gd name="T8" fmla="*/ 6 w 30"/>
                    <a:gd name="T9" fmla="*/ 0 h 12"/>
                    <a:gd name="T10" fmla="*/ 0 w 30"/>
                    <a:gd name="T11" fmla="*/ 0 h 12"/>
                    <a:gd name="T12" fmla="*/ 6 w 30"/>
                    <a:gd name="T13" fmla="*/ 6 h 12"/>
                    <a:gd name="T14" fmla="*/ 18 w 30"/>
                    <a:gd name="T15" fmla="*/ 6 h 12"/>
                    <a:gd name="T16" fmla="*/ 24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12"/>
                      </a:moveTo>
                      <a:lnTo>
                        <a:pt x="30" y="12"/>
                      </a:lnTo>
                      <a:lnTo>
                        <a:pt x="24" y="6"/>
                      </a:lnTo>
                      <a:lnTo>
                        <a:pt x="18" y="0"/>
                      </a:lnTo>
                      <a:lnTo>
                        <a:pt x="6" y="0"/>
                      </a:lnTo>
                      <a:lnTo>
                        <a:pt x="0" y="0"/>
                      </a:lnTo>
                      <a:lnTo>
                        <a:pt x="6" y="6"/>
                      </a:lnTo>
                      <a:lnTo>
                        <a:pt x="18"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52" name="Freeform 624">
                  <a:extLst>
                    <a:ext uri="{FF2B5EF4-FFF2-40B4-BE49-F238E27FC236}">
                      <a16:creationId xmlns:a16="http://schemas.microsoft.com/office/drawing/2014/main" id="{87293905-6B55-4303-9F9D-4765D8D3EB5C}"/>
                    </a:ext>
                  </a:extLst>
                </p:cNvPr>
                <p:cNvSpPr>
                  <a:spLocks/>
                </p:cNvSpPr>
                <p:nvPr/>
              </p:nvSpPr>
              <p:spPr bwMode="auto">
                <a:xfrm>
                  <a:off x="4480" y="2610"/>
                  <a:ext cx="24" cy="12"/>
                </a:xfrm>
                <a:custGeom>
                  <a:avLst/>
                  <a:gdLst>
                    <a:gd name="T0" fmla="*/ 24 w 24"/>
                    <a:gd name="T1" fmla="*/ 12 h 12"/>
                    <a:gd name="T2" fmla="*/ 24 w 24"/>
                    <a:gd name="T3" fmla="*/ 12 h 12"/>
                    <a:gd name="T4" fmla="*/ 24 w 24"/>
                    <a:gd name="T5" fmla="*/ 6 h 12"/>
                    <a:gd name="T6" fmla="*/ 0 w 24"/>
                    <a:gd name="T7" fmla="*/ 0 h 12"/>
                    <a:gd name="T8" fmla="*/ 0 w 24"/>
                    <a:gd name="T9" fmla="*/ 0 h 12"/>
                    <a:gd name="T10" fmla="*/ 0 w 24"/>
                    <a:gd name="T11" fmla="*/ 6 h 12"/>
                    <a:gd name="T12" fmla="*/ 24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12"/>
                      </a:moveTo>
                      <a:lnTo>
                        <a:pt x="24" y="12"/>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53" name="Freeform 625">
                  <a:extLst>
                    <a:ext uri="{FF2B5EF4-FFF2-40B4-BE49-F238E27FC236}">
                      <a16:creationId xmlns:a16="http://schemas.microsoft.com/office/drawing/2014/main" id="{4452B4E3-A3A2-4AE8-AED7-B08F3DC2D0FD}"/>
                    </a:ext>
                  </a:extLst>
                </p:cNvPr>
                <p:cNvSpPr>
                  <a:spLocks/>
                </p:cNvSpPr>
                <p:nvPr/>
              </p:nvSpPr>
              <p:spPr bwMode="auto">
                <a:xfrm>
                  <a:off x="4438" y="2598"/>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54" name="Freeform 626">
                  <a:extLst>
                    <a:ext uri="{FF2B5EF4-FFF2-40B4-BE49-F238E27FC236}">
                      <a16:creationId xmlns:a16="http://schemas.microsoft.com/office/drawing/2014/main" id="{0145C495-1B38-44E7-9772-0FC73246CC38}"/>
                    </a:ext>
                  </a:extLst>
                </p:cNvPr>
                <p:cNvSpPr>
                  <a:spLocks/>
                </p:cNvSpPr>
                <p:nvPr/>
              </p:nvSpPr>
              <p:spPr bwMode="auto">
                <a:xfrm>
                  <a:off x="4396" y="2580"/>
                  <a:ext cx="30" cy="18"/>
                </a:xfrm>
                <a:custGeom>
                  <a:avLst/>
                  <a:gdLst>
                    <a:gd name="T0" fmla="*/ 30 w 30"/>
                    <a:gd name="T1" fmla="*/ 18 h 18"/>
                    <a:gd name="T2" fmla="*/ 30 w 30"/>
                    <a:gd name="T3" fmla="*/ 12 h 18"/>
                    <a:gd name="T4" fmla="*/ 30 w 30"/>
                    <a:gd name="T5" fmla="*/ 12 h 18"/>
                    <a:gd name="T6" fmla="*/ 6 w 30"/>
                    <a:gd name="T7" fmla="*/ 0 h 18"/>
                    <a:gd name="T8" fmla="*/ 0 w 30"/>
                    <a:gd name="T9" fmla="*/ 6 h 18"/>
                    <a:gd name="T10" fmla="*/ 6 w 30"/>
                    <a:gd name="T11" fmla="*/ 6 h 18"/>
                    <a:gd name="T12" fmla="*/ 30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30" y="18"/>
                      </a:moveTo>
                      <a:lnTo>
                        <a:pt x="30" y="12"/>
                      </a:lnTo>
                      <a:lnTo>
                        <a:pt x="30" y="12"/>
                      </a:lnTo>
                      <a:lnTo>
                        <a:pt x="6" y="0"/>
                      </a:lnTo>
                      <a:lnTo>
                        <a:pt x="0" y="6"/>
                      </a:lnTo>
                      <a:lnTo>
                        <a:pt x="6" y="6"/>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55" name="Freeform 627">
                  <a:extLst>
                    <a:ext uri="{FF2B5EF4-FFF2-40B4-BE49-F238E27FC236}">
                      <a16:creationId xmlns:a16="http://schemas.microsoft.com/office/drawing/2014/main" id="{A03B1467-402F-4CDC-B969-3D363B65BE95}"/>
                    </a:ext>
                  </a:extLst>
                </p:cNvPr>
                <p:cNvSpPr>
                  <a:spLocks/>
                </p:cNvSpPr>
                <p:nvPr/>
              </p:nvSpPr>
              <p:spPr bwMode="auto">
                <a:xfrm>
                  <a:off x="4360" y="2568"/>
                  <a:ext cx="30" cy="18"/>
                </a:xfrm>
                <a:custGeom>
                  <a:avLst/>
                  <a:gdLst>
                    <a:gd name="T0" fmla="*/ 24 w 30"/>
                    <a:gd name="T1" fmla="*/ 18 h 18"/>
                    <a:gd name="T2" fmla="*/ 30 w 30"/>
                    <a:gd name="T3" fmla="*/ 12 h 18"/>
                    <a:gd name="T4" fmla="*/ 24 w 30"/>
                    <a:gd name="T5" fmla="*/ 12 h 18"/>
                    <a:gd name="T6" fmla="*/ 0 w 30"/>
                    <a:gd name="T7" fmla="*/ 0 h 18"/>
                    <a:gd name="T8" fmla="*/ 0 w 30"/>
                    <a:gd name="T9" fmla="*/ 6 h 18"/>
                    <a:gd name="T10" fmla="*/ 0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0" y="0"/>
                      </a:lnTo>
                      <a:lnTo>
                        <a:pt x="0" y="6"/>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56" name="Freeform 628">
                  <a:extLst>
                    <a:ext uri="{FF2B5EF4-FFF2-40B4-BE49-F238E27FC236}">
                      <a16:creationId xmlns:a16="http://schemas.microsoft.com/office/drawing/2014/main" id="{3EC75989-AC34-4FFE-BB98-7B69750113E7}"/>
                    </a:ext>
                  </a:extLst>
                </p:cNvPr>
                <p:cNvSpPr>
                  <a:spLocks/>
                </p:cNvSpPr>
                <p:nvPr/>
              </p:nvSpPr>
              <p:spPr bwMode="auto">
                <a:xfrm>
                  <a:off x="4318" y="2562"/>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0 w 30"/>
                    <a:gd name="T11" fmla="*/ 0 h 12"/>
                    <a:gd name="T12" fmla="*/ 0 w 30"/>
                    <a:gd name="T13" fmla="*/ 6 h 12"/>
                    <a:gd name="T14" fmla="*/ 6 w 30"/>
                    <a:gd name="T15" fmla="*/ 6 h 12"/>
                    <a:gd name="T16" fmla="*/ 24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12"/>
                      </a:moveTo>
                      <a:lnTo>
                        <a:pt x="30" y="6"/>
                      </a:lnTo>
                      <a:lnTo>
                        <a:pt x="24" y="6"/>
                      </a:lnTo>
                      <a:lnTo>
                        <a:pt x="6" y="0"/>
                      </a:lnTo>
                      <a:lnTo>
                        <a:pt x="0"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57" name="Freeform 629">
                  <a:extLst>
                    <a:ext uri="{FF2B5EF4-FFF2-40B4-BE49-F238E27FC236}">
                      <a16:creationId xmlns:a16="http://schemas.microsoft.com/office/drawing/2014/main" id="{2F3B78F3-AFE2-4F33-B00C-CF05644B859F}"/>
                    </a:ext>
                  </a:extLst>
                </p:cNvPr>
                <p:cNvSpPr>
                  <a:spLocks/>
                </p:cNvSpPr>
                <p:nvPr/>
              </p:nvSpPr>
              <p:spPr bwMode="auto">
                <a:xfrm>
                  <a:off x="4276" y="2550"/>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58" name="Freeform 630">
                  <a:extLst>
                    <a:ext uri="{FF2B5EF4-FFF2-40B4-BE49-F238E27FC236}">
                      <a16:creationId xmlns:a16="http://schemas.microsoft.com/office/drawing/2014/main" id="{DB86476B-A615-4515-B489-6E47594FDA7B}"/>
                    </a:ext>
                  </a:extLst>
                </p:cNvPr>
                <p:cNvSpPr>
                  <a:spLocks/>
                </p:cNvSpPr>
                <p:nvPr/>
              </p:nvSpPr>
              <p:spPr bwMode="auto">
                <a:xfrm>
                  <a:off x="4234" y="2544"/>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59" name="Freeform 631">
                  <a:extLst>
                    <a:ext uri="{FF2B5EF4-FFF2-40B4-BE49-F238E27FC236}">
                      <a16:creationId xmlns:a16="http://schemas.microsoft.com/office/drawing/2014/main" id="{74FB5E88-CF0E-48D7-9AB6-AC072DDDD63A}"/>
                    </a:ext>
                  </a:extLst>
                </p:cNvPr>
                <p:cNvSpPr>
                  <a:spLocks/>
                </p:cNvSpPr>
                <p:nvPr/>
              </p:nvSpPr>
              <p:spPr bwMode="auto">
                <a:xfrm>
                  <a:off x="4192" y="2538"/>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60" name="Freeform 632">
                  <a:extLst>
                    <a:ext uri="{FF2B5EF4-FFF2-40B4-BE49-F238E27FC236}">
                      <a16:creationId xmlns:a16="http://schemas.microsoft.com/office/drawing/2014/main" id="{1210BBE6-F28C-4478-A014-0F29045CEB9C}"/>
                    </a:ext>
                  </a:extLst>
                </p:cNvPr>
                <p:cNvSpPr>
                  <a:spLocks/>
                </p:cNvSpPr>
                <p:nvPr/>
              </p:nvSpPr>
              <p:spPr bwMode="auto">
                <a:xfrm>
                  <a:off x="4156" y="2526"/>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0 w 24"/>
                    <a:gd name="T13" fmla="*/ 6 h 12"/>
                    <a:gd name="T14" fmla="*/ 0 w 24"/>
                    <a:gd name="T15" fmla="*/ 6 h 12"/>
                    <a:gd name="T16" fmla="*/ 24 w 2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24" y="12"/>
                      </a:moveTo>
                      <a:lnTo>
                        <a:pt x="24" y="6"/>
                      </a:lnTo>
                      <a:lnTo>
                        <a:pt x="24" y="6"/>
                      </a:lnTo>
                      <a:lnTo>
                        <a:pt x="0" y="0"/>
                      </a:lnTo>
                      <a:lnTo>
                        <a:pt x="0" y="0"/>
                      </a:lnTo>
                      <a:lnTo>
                        <a:pt x="0" y="6"/>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61" name="Freeform 633">
                  <a:extLst>
                    <a:ext uri="{FF2B5EF4-FFF2-40B4-BE49-F238E27FC236}">
                      <a16:creationId xmlns:a16="http://schemas.microsoft.com/office/drawing/2014/main" id="{085F1FD3-ACD6-43AA-B981-AB29DE9F2F0A}"/>
                    </a:ext>
                  </a:extLst>
                </p:cNvPr>
                <p:cNvSpPr>
                  <a:spLocks/>
                </p:cNvSpPr>
                <p:nvPr/>
              </p:nvSpPr>
              <p:spPr bwMode="auto">
                <a:xfrm>
                  <a:off x="4114" y="2520"/>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62" name="Freeform 634">
                  <a:extLst>
                    <a:ext uri="{FF2B5EF4-FFF2-40B4-BE49-F238E27FC236}">
                      <a16:creationId xmlns:a16="http://schemas.microsoft.com/office/drawing/2014/main" id="{3CE8CCC9-0F1C-45E4-85A8-74C6ADC6907A}"/>
                    </a:ext>
                  </a:extLst>
                </p:cNvPr>
                <p:cNvSpPr>
                  <a:spLocks/>
                </p:cNvSpPr>
                <p:nvPr/>
              </p:nvSpPr>
              <p:spPr bwMode="auto">
                <a:xfrm>
                  <a:off x="4072" y="2520"/>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63" name="Freeform 635">
                  <a:extLst>
                    <a:ext uri="{FF2B5EF4-FFF2-40B4-BE49-F238E27FC236}">
                      <a16:creationId xmlns:a16="http://schemas.microsoft.com/office/drawing/2014/main" id="{AD577ADA-094A-4F31-A478-34A5A5AB458D}"/>
                    </a:ext>
                  </a:extLst>
                </p:cNvPr>
                <p:cNvSpPr>
                  <a:spLocks/>
                </p:cNvSpPr>
                <p:nvPr/>
              </p:nvSpPr>
              <p:spPr bwMode="auto">
                <a:xfrm>
                  <a:off x="4030" y="2514"/>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64" name="Freeform 636">
                  <a:extLst>
                    <a:ext uri="{FF2B5EF4-FFF2-40B4-BE49-F238E27FC236}">
                      <a16:creationId xmlns:a16="http://schemas.microsoft.com/office/drawing/2014/main" id="{078C1FF2-1178-4C75-B99C-ED890D8A7CB8}"/>
                    </a:ext>
                  </a:extLst>
                </p:cNvPr>
                <p:cNvSpPr>
                  <a:spLocks/>
                </p:cNvSpPr>
                <p:nvPr/>
              </p:nvSpPr>
              <p:spPr bwMode="auto">
                <a:xfrm>
                  <a:off x="3987" y="2507"/>
                  <a:ext cx="31" cy="7"/>
                </a:xfrm>
                <a:custGeom>
                  <a:avLst/>
                  <a:gdLst>
                    <a:gd name="T0" fmla="*/ 25 w 31"/>
                    <a:gd name="T1" fmla="*/ 7 h 7"/>
                    <a:gd name="T2" fmla="*/ 31 w 31"/>
                    <a:gd name="T3" fmla="*/ 7 h 7"/>
                    <a:gd name="T4" fmla="*/ 25 w 31"/>
                    <a:gd name="T5" fmla="*/ 0 h 7"/>
                    <a:gd name="T6" fmla="*/ 0 w 31"/>
                    <a:gd name="T7" fmla="*/ 0 h 7"/>
                    <a:gd name="T8" fmla="*/ 0 w 31"/>
                    <a:gd name="T9" fmla="*/ 7 h 7"/>
                    <a:gd name="T10" fmla="*/ 0 w 31"/>
                    <a:gd name="T11" fmla="*/ 7 h 7"/>
                    <a:gd name="T12" fmla="*/ 25 w 3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1" h="7">
                      <a:moveTo>
                        <a:pt x="25" y="7"/>
                      </a:moveTo>
                      <a:lnTo>
                        <a:pt x="31" y="7"/>
                      </a:lnTo>
                      <a:lnTo>
                        <a:pt x="25" y="0"/>
                      </a:lnTo>
                      <a:lnTo>
                        <a:pt x="0" y="0"/>
                      </a:lnTo>
                      <a:lnTo>
                        <a:pt x="0" y="7"/>
                      </a:lnTo>
                      <a:lnTo>
                        <a:pt x="0" y="7"/>
                      </a:lnTo>
                      <a:lnTo>
                        <a:pt x="25"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65" name="Freeform 637">
                  <a:extLst>
                    <a:ext uri="{FF2B5EF4-FFF2-40B4-BE49-F238E27FC236}">
                      <a16:creationId xmlns:a16="http://schemas.microsoft.com/office/drawing/2014/main" id="{83131658-22C9-4763-A83A-324628548C6B}"/>
                    </a:ext>
                  </a:extLst>
                </p:cNvPr>
                <p:cNvSpPr>
                  <a:spLocks/>
                </p:cNvSpPr>
                <p:nvPr/>
              </p:nvSpPr>
              <p:spPr bwMode="auto">
                <a:xfrm>
                  <a:off x="3945" y="2507"/>
                  <a:ext cx="30" cy="7"/>
                </a:xfrm>
                <a:custGeom>
                  <a:avLst/>
                  <a:gdLst>
                    <a:gd name="T0" fmla="*/ 24 w 30"/>
                    <a:gd name="T1" fmla="*/ 7 h 7"/>
                    <a:gd name="T2" fmla="*/ 30 w 30"/>
                    <a:gd name="T3" fmla="*/ 0 h 7"/>
                    <a:gd name="T4" fmla="*/ 24 w 30"/>
                    <a:gd name="T5" fmla="*/ 0 h 7"/>
                    <a:gd name="T6" fmla="*/ 0 w 30"/>
                    <a:gd name="T7" fmla="*/ 0 h 7"/>
                    <a:gd name="T8" fmla="*/ 0 w 30"/>
                    <a:gd name="T9" fmla="*/ 0 h 7"/>
                    <a:gd name="T10" fmla="*/ 0 w 30"/>
                    <a:gd name="T11" fmla="*/ 7 h 7"/>
                    <a:gd name="T12" fmla="*/ 24 w 3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0" h="7">
                      <a:moveTo>
                        <a:pt x="24" y="7"/>
                      </a:moveTo>
                      <a:lnTo>
                        <a:pt x="30" y="0"/>
                      </a:lnTo>
                      <a:lnTo>
                        <a:pt x="24" y="0"/>
                      </a:lnTo>
                      <a:lnTo>
                        <a:pt x="0" y="0"/>
                      </a:lnTo>
                      <a:lnTo>
                        <a:pt x="0" y="0"/>
                      </a:lnTo>
                      <a:lnTo>
                        <a:pt x="0" y="7"/>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66" name="Freeform 638">
                  <a:extLst>
                    <a:ext uri="{FF2B5EF4-FFF2-40B4-BE49-F238E27FC236}">
                      <a16:creationId xmlns:a16="http://schemas.microsoft.com/office/drawing/2014/main" id="{6A1B7C6F-B503-4864-8BE8-45CF91FC6572}"/>
                    </a:ext>
                  </a:extLst>
                </p:cNvPr>
                <p:cNvSpPr>
                  <a:spLocks/>
                </p:cNvSpPr>
                <p:nvPr/>
              </p:nvSpPr>
              <p:spPr bwMode="auto">
                <a:xfrm>
                  <a:off x="3903"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67" name="Freeform 639">
                  <a:extLst>
                    <a:ext uri="{FF2B5EF4-FFF2-40B4-BE49-F238E27FC236}">
                      <a16:creationId xmlns:a16="http://schemas.microsoft.com/office/drawing/2014/main" id="{FF2616B8-5DEB-49F5-88EF-4ED55A0ECB80}"/>
                    </a:ext>
                  </a:extLst>
                </p:cNvPr>
                <p:cNvSpPr>
                  <a:spLocks/>
                </p:cNvSpPr>
                <p:nvPr/>
              </p:nvSpPr>
              <p:spPr bwMode="auto">
                <a:xfrm>
                  <a:off x="3861"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68" name="Freeform 640">
                  <a:extLst>
                    <a:ext uri="{FF2B5EF4-FFF2-40B4-BE49-F238E27FC236}">
                      <a16:creationId xmlns:a16="http://schemas.microsoft.com/office/drawing/2014/main" id="{F0BC578B-1E85-4641-A25A-AFDD34481C5A}"/>
                    </a:ext>
                  </a:extLst>
                </p:cNvPr>
                <p:cNvSpPr>
                  <a:spLocks/>
                </p:cNvSpPr>
                <p:nvPr/>
              </p:nvSpPr>
              <p:spPr bwMode="auto">
                <a:xfrm>
                  <a:off x="3819" y="250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69" name="Freeform 641">
                  <a:extLst>
                    <a:ext uri="{FF2B5EF4-FFF2-40B4-BE49-F238E27FC236}">
                      <a16:creationId xmlns:a16="http://schemas.microsoft.com/office/drawing/2014/main" id="{DBC74715-D906-420E-B8CE-BCC6C77AC075}"/>
                    </a:ext>
                  </a:extLst>
                </p:cNvPr>
                <p:cNvSpPr>
                  <a:spLocks/>
                </p:cNvSpPr>
                <p:nvPr/>
              </p:nvSpPr>
              <p:spPr bwMode="auto">
                <a:xfrm>
                  <a:off x="3777" y="250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7265" name="Group 737">
                <a:extLst>
                  <a:ext uri="{FF2B5EF4-FFF2-40B4-BE49-F238E27FC236}">
                    <a16:creationId xmlns:a16="http://schemas.microsoft.com/office/drawing/2014/main" id="{AF92AE91-A03D-4152-9BBB-482956570A5D}"/>
                  </a:ext>
                </a:extLst>
              </p:cNvPr>
              <p:cNvGrpSpPr>
                <a:grpSpLocks/>
              </p:cNvGrpSpPr>
              <p:nvPr/>
            </p:nvGrpSpPr>
            <p:grpSpPr bwMode="auto">
              <a:xfrm>
                <a:off x="2889" y="2550"/>
                <a:ext cx="1771" cy="624"/>
                <a:chOff x="2889" y="2550"/>
                <a:chExt cx="1771" cy="624"/>
              </a:xfrm>
            </p:grpSpPr>
            <p:sp>
              <p:nvSpPr>
                <p:cNvPr id="407171" name="Freeform 643">
                  <a:extLst>
                    <a:ext uri="{FF2B5EF4-FFF2-40B4-BE49-F238E27FC236}">
                      <a16:creationId xmlns:a16="http://schemas.microsoft.com/office/drawing/2014/main" id="{49F8B217-0C17-429F-912D-2462BB1A7046}"/>
                    </a:ext>
                  </a:extLst>
                </p:cNvPr>
                <p:cNvSpPr>
                  <a:spLocks/>
                </p:cNvSpPr>
                <p:nvPr/>
              </p:nvSpPr>
              <p:spPr bwMode="auto">
                <a:xfrm>
                  <a:off x="3753" y="2550"/>
                  <a:ext cx="48" cy="6"/>
                </a:xfrm>
                <a:custGeom>
                  <a:avLst/>
                  <a:gdLst>
                    <a:gd name="T0" fmla="*/ 24 w 48"/>
                    <a:gd name="T1" fmla="*/ 6 h 6"/>
                    <a:gd name="T2" fmla="*/ 48 w 48"/>
                    <a:gd name="T3" fmla="*/ 6 h 6"/>
                    <a:gd name="T4" fmla="*/ 48 w 48"/>
                    <a:gd name="T5" fmla="*/ 0 h 6"/>
                    <a:gd name="T6" fmla="*/ 48 w 48"/>
                    <a:gd name="T7" fmla="*/ 0 h 6"/>
                    <a:gd name="T8" fmla="*/ 24 w 48"/>
                    <a:gd name="T9" fmla="*/ 0 h 6"/>
                    <a:gd name="T10" fmla="*/ 0 w 48"/>
                    <a:gd name="T11" fmla="*/ 0 h 6"/>
                    <a:gd name="T12" fmla="*/ 0 w 48"/>
                    <a:gd name="T13" fmla="*/ 0 h 6"/>
                    <a:gd name="T14" fmla="*/ 0 w 48"/>
                    <a:gd name="T15" fmla="*/ 6 h 6"/>
                    <a:gd name="T16" fmla="*/ 24 w 4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
                      <a:moveTo>
                        <a:pt x="24" y="6"/>
                      </a:moveTo>
                      <a:lnTo>
                        <a:pt x="48" y="6"/>
                      </a:lnTo>
                      <a:lnTo>
                        <a:pt x="48" y="0"/>
                      </a:lnTo>
                      <a:lnTo>
                        <a:pt x="48"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72" name="Freeform 644">
                  <a:extLst>
                    <a:ext uri="{FF2B5EF4-FFF2-40B4-BE49-F238E27FC236}">
                      <a16:creationId xmlns:a16="http://schemas.microsoft.com/office/drawing/2014/main" id="{8284E909-949E-4F8C-A7A8-DDAC71C0D571}"/>
                    </a:ext>
                  </a:extLst>
                </p:cNvPr>
                <p:cNvSpPr>
                  <a:spLocks/>
                </p:cNvSpPr>
                <p:nvPr/>
              </p:nvSpPr>
              <p:spPr bwMode="auto">
                <a:xfrm>
                  <a:off x="3711" y="2550"/>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73" name="Freeform 645">
                  <a:extLst>
                    <a:ext uri="{FF2B5EF4-FFF2-40B4-BE49-F238E27FC236}">
                      <a16:creationId xmlns:a16="http://schemas.microsoft.com/office/drawing/2014/main" id="{191B6B4B-30F9-4E6E-A247-017C3344D4DF}"/>
                    </a:ext>
                  </a:extLst>
                </p:cNvPr>
                <p:cNvSpPr>
                  <a:spLocks/>
                </p:cNvSpPr>
                <p:nvPr/>
              </p:nvSpPr>
              <p:spPr bwMode="auto">
                <a:xfrm>
                  <a:off x="3669" y="2550"/>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74" name="Freeform 646">
                  <a:extLst>
                    <a:ext uri="{FF2B5EF4-FFF2-40B4-BE49-F238E27FC236}">
                      <a16:creationId xmlns:a16="http://schemas.microsoft.com/office/drawing/2014/main" id="{7E910593-F451-416E-A25A-C8057DDA8370}"/>
                    </a:ext>
                  </a:extLst>
                </p:cNvPr>
                <p:cNvSpPr>
                  <a:spLocks/>
                </p:cNvSpPr>
                <p:nvPr/>
              </p:nvSpPr>
              <p:spPr bwMode="auto">
                <a:xfrm>
                  <a:off x="3627" y="2550"/>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75" name="Freeform 647">
                  <a:extLst>
                    <a:ext uri="{FF2B5EF4-FFF2-40B4-BE49-F238E27FC236}">
                      <a16:creationId xmlns:a16="http://schemas.microsoft.com/office/drawing/2014/main" id="{8A4F1F90-7809-4D6A-A82B-0B3AC498F825}"/>
                    </a:ext>
                  </a:extLst>
                </p:cNvPr>
                <p:cNvSpPr>
                  <a:spLocks/>
                </p:cNvSpPr>
                <p:nvPr/>
              </p:nvSpPr>
              <p:spPr bwMode="auto">
                <a:xfrm>
                  <a:off x="3585" y="2550"/>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2" y="6"/>
                      </a:lnTo>
                      <a:lnTo>
                        <a:pt x="0"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76" name="Freeform 648">
                  <a:extLst>
                    <a:ext uri="{FF2B5EF4-FFF2-40B4-BE49-F238E27FC236}">
                      <a16:creationId xmlns:a16="http://schemas.microsoft.com/office/drawing/2014/main" id="{11B13CFB-0C2A-4768-A158-CACF29F54EC4}"/>
                    </a:ext>
                  </a:extLst>
                </p:cNvPr>
                <p:cNvSpPr>
                  <a:spLocks/>
                </p:cNvSpPr>
                <p:nvPr/>
              </p:nvSpPr>
              <p:spPr bwMode="auto">
                <a:xfrm>
                  <a:off x="3543" y="255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77" name="Freeform 649">
                  <a:extLst>
                    <a:ext uri="{FF2B5EF4-FFF2-40B4-BE49-F238E27FC236}">
                      <a16:creationId xmlns:a16="http://schemas.microsoft.com/office/drawing/2014/main" id="{B924B848-FDC2-466B-A1D6-85636BC8A82D}"/>
                    </a:ext>
                  </a:extLst>
                </p:cNvPr>
                <p:cNvSpPr>
                  <a:spLocks/>
                </p:cNvSpPr>
                <p:nvPr/>
              </p:nvSpPr>
              <p:spPr bwMode="auto">
                <a:xfrm>
                  <a:off x="3501" y="2562"/>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78" name="Freeform 650">
                  <a:extLst>
                    <a:ext uri="{FF2B5EF4-FFF2-40B4-BE49-F238E27FC236}">
                      <a16:creationId xmlns:a16="http://schemas.microsoft.com/office/drawing/2014/main" id="{E2A0F9B8-2922-4D23-818C-FC69D65D8C76}"/>
                    </a:ext>
                  </a:extLst>
                </p:cNvPr>
                <p:cNvSpPr>
                  <a:spLocks/>
                </p:cNvSpPr>
                <p:nvPr/>
              </p:nvSpPr>
              <p:spPr bwMode="auto">
                <a:xfrm>
                  <a:off x="3459" y="2568"/>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79" name="Freeform 651">
                  <a:extLst>
                    <a:ext uri="{FF2B5EF4-FFF2-40B4-BE49-F238E27FC236}">
                      <a16:creationId xmlns:a16="http://schemas.microsoft.com/office/drawing/2014/main" id="{F935720C-4898-493E-AB9B-478834F603D7}"/>
                    </a:ext>
                  </a:extLst>
                </p:cNvPr>
                <p:cNvSpPr>
                  <a:spLocks/>
                </p:cNvSpPr>
                <p:nvPr/>
              </p:nvSpPr>
              <p:spPr bwMode="auto">
                <a:xfrm>
                  <a:off x="3417" y="2568"/>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2" y="6"/>
                      </a:lnTo>
                      <a:lnTo>
                        <a:pt x="0"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80" name="Freeform 652">
                  <a:extLst>
                    <a:ext uri="{FF2B5EF4-FFF2-40B4-BE49-F238E27FC236}">
                      <a16:creationId xmlns:a16="http://schemas.microsoft.com/office/drawing/2014/main" id="{2C1DCA2A-4C31-4957-8792-DBD509086D42}"/>
                    </a:ext>
                  </a:extLst>
                </p:cNvPr>
                <p:cNvSpPr>
                  <a:spLocks/>
                </p:cNvSpPr>
                <p:nvPr/>
              </p:nvSpPr>
              <p:spPr bwMode="auto">
                <a:xfrm>
                  <a:off x="3375" y="2580"/>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81" name="Freeform 653">
                  <a:extLst>
                    <a:ext uri="{FF2B5EF4-FFF2-40B4-BE49-F238E27FC236}">
                      <a16:creationId xmlns:a16="http://schemas.microsoft.com/office/drawing/2014/main" id="{5B076BB9-2918-4BC0-ABEC-A8C05935004B}"/>
                    </a:ext>
                  </a:extLst>
                </p:cNvPr>
                <p:cNvSpPr>
                  <a:spLocks/>
                </p:cNvSpPr>
                <p:nvPr/>
              </p:nvSpPr>
              <p:spPr bwMode="auto">
                <a:xfrm>
                  <a:off x="3333" y="2586"/>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82" name="Freeform 654">
                  <a:extLst>
                    <a:ext uri="{FF2B5EF4-FFF2-40B4-BE49-F238E27FC236}">
                      <a16:creationId xmlns:a16="http://schemas.microsoft.com/office/drawing/2014/main" id="{4738A699-D910-44A6-AF49-5D65183E6451}"/>
                    </a:ext>
                  </a:extLst>
                </p:cNvPr>
                <p:cNvSpPr>
                  <a:spLocks/>
                </p:cNvSpPr>
                <p:nvPr/>
              </p:nvSpPr>
              <p:spPr bwMode="auto">
                <a:xfrm>
                  <a:off x="3291" y="2592"/>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83" name="Freeform 655">
                  <a:extLst>
                    <a:ext uri="{FF2B5EF4-FFF2-40B4-BE49-F238E27FC236}">
                      <a16:creationId xmlns:a16="http://schemas.microsoft.com/office/drawing/2014/main" id="{DF4BB58E-0CEC-43EC-908D-FCCE3EAE940E}"/>
                    </a:ext>
                  </a:extLst>
                </p:cNvPr>
                <p:cNvSpPr>
                  <a:spLocks/>
                </p:cNvSpPr>
                <p:nvPr/>
              </p:nvSpPr>
              <p:spPr bwMode="auto">
                <a:xfrm>
                  <a:off x="3249" y="2598"/>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84" name="Freeform 656">
                  <a:extLst>
                    <a:ext uri="{FF2B5EF4-FFF2-40B4-BE49-F238E27FC236}">
                      <a16:creationId xmlns:a16="http://schemas.microsoft.com/office/drawing/2014/main" id="{9A7D338E-86E9-4BC6-B345-884DD14B7D66}"/>
                    </a:ext>
                  </a:extLst>
                </p:cNvPr>
                <p:cNvSpPr>
                  <a:spLocks/>
                </p:cNvSpPr>
                <p:nvPr/>
              </p:nvSpPr>
              <p:spPr bwMode="auto">
                <a:xfrm>
                  <a:off x="3213" y="2610"/>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6"/>
                      </a:lnTo>
                      <a:lnTo>
                        <a:pt x="24" y="0"/>
                      </a:lnTo>
                      <a:lnTo>
                        <a:pt x="0" y="12"/>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85" name="Freeform 657">
                  <a:extLst>
                    <a:ext uri="{FF2B5EF4-FFF2-40B4-BE49-F238E27FC236}">
                      <a16:creationId xmlns:a16="http://schemas.microsoft.com/office/drawing/2014/main" id="{83251892-CB28-468D-B218-64879BBB8258}"/>
                    </a:ext>
                  </a:extLst>
                </p:cNvPr>
                <p:cNvSpPr>
                  <a:spLocks/>
                </p:cNvSpPr>
                <p:nvPr/>
              </p:nvSpPr>
              <p:spPr bwMode="auto">
                <a:xfrm>
                  <a:off x="3171" y="2622"/>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86" name="Freeform 658">
                  <a:extLst>
                    <a:ext uri="{FF2B5EF4-FFF2-40B4-BE49-F238E27FC236}">
                      <a16:creationId xmlns:a16="http://schemas.microsoft.com/office/drawing/2014/main" id="{7F7AD145-7E50-4828-8DC7-2F94EC3C2E98}"/>
                    </a:ext>
                  </a:extLst>
                </p:cNvPr>
                <p:cNvSpPr>
                  <a:spLocks/>
                </p:cNvSpPr>
                <p:nvPr/>
              </p:nvSpPr>
              <p:spPr bwMode="auto">
                <a:xfrm>
                  <a:off x="3129" y="2634"/>
                  <a:ext cx="30" cy="18"/>
                </a:xfrm>
                <a:custGeom>
                  <a:avLst/>
                  <a:gdLst>
                    <a:gd name="T0" fmla="*/ 24 w 30"/>
                    <a:gd name="T1" fmla="*/ 6 h 18"/>
                    <a:gd name="T2" fmla="*/ 30 w 30"/>
                    <a:gd name="T3" fmla="*/ 6 h 18"/>
                    <a:gd name="T4" fmla="*/ 24 w 30"/>
                    <a:gd name="T5" fmla="*/ 0 h 18"/>
                    <a:gd name="T6" fmla="*/ 18 w 30"/>
                    <a:gd name="T7" fmla="*/ 6 h 18"/>
                    <a:gd name="T8" fmla="*/ 6 w 30"/>
                    <a:gd name="T9" fmla="*/ 12 h 18"/>
                    <a:gd name="T10" fmla="*/ 0 w 30"/>
                    <a:gd name="T11" fmla="*/ 12 h 18"/>
                    <a:gd name="T12" fmla="*/ 6 w 30"/>
                    <a:gd name="T13" fmla="*/ 18 h 18"/>
                    <a:gd name="T14" fmla="*/ 18 w 30"/>
                    <a:gd name="T15" fmla="*/ 12 h 18"/>
                    <a:gd name="T16" fmla="*/ 24 w 30"/>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6"/>
                      </a:moveTo>
                      <a:lnTo>
                        <a:pt x="30" y="6"/>
                      </a:lnTo>
                      <a:lnTo>
                        <a:pt x="24" y="0"/>
                      </a:lnTo>
                      <a:lnTo>
                        <a:pt x="18" y="6"/>
                      </a:lnTo>
                      <a:lnTo>
                        <a:pt x="6" y="12"/>
                      </a:lnTo>
                      <a:lnTo>
                        <a:pt x="0" y="12"/>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87" name="Freeform 659">
                  <a:extLst>
                    <a:ext uri="{FF2B5EF4-FFF2-40B4-BE49-F238E27FC236}">
                      <a16:creationId xmlns:a16="http://schemas.microsoft.com/office/drawing/2014/main" id="{A5FA9218-306A-4EA9-9180-C0A3CFA8C84B}"/>
                    </a:ext>
                  </a:extLst>
                </p:cNvPr>
                <p:cNvSpPr>
                  <a:spLocks/>
                </p:cNvSpPr>
                <p:nvPr/>
              </p:nvSpPr>
              <p:spPr bwMode="auto">
                <a:xfrm>
                  <a:off x="3093" y="2652"/>
                  <a:ext cx="24" cy="12"/>
                </a:xfrm>
                <a:custGeom>
                  <a:avLst/>
                  <a:gdLst>
                    <a:gd name="T0" fmla="*/ 24 w 24"/>
                    <a:gd name="T1" fmla="*/ 6 h 12"/>
                    <a:gd name="T2" fmla="*/ 24 w 24"/>
                    <a:gd name="T3" fmla="*/ 0 h 12"/>
                    <a:gd name="T4" fmla="*/ 24 w 24"/>
                    <a:gd name="T5" fmla="*/ 0 h 12"/>
                    <a:gd name="T6" fmla="*/ 0 w 24"/>
                    <a:gd name="T7" fmla="*/ 6 h 12"/>
                    <a:gd name="T8" fmla="*/ 0 w 24"/>
                    <a:gd name="T9" fmla="*/ 12 h 12"/>
                    <a:gd name="T10" fmla="*/ 0 w 24"/>
                    <a:gd name="T11" fmla="*/ 12 h 12"/>
                    <a:gd name="T12" fmla="*/ 24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6"/>
                      </a:moveTo>
                      <a:lnTo>
                        <a:pt x="24" y="0"/>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88" name="Freeform 660">
                  <a:extLst>
                    <a:ext uri="{FF2B5EF4-FFF2-40B4-BE49-F238E27FC236}">
                      <a16:creationId xmlns:a16="http://schemas.microsoft.com/office/drawing/2014/main" id="{265E5CBF-0510-48F8-BD33-281ED378C9B3}"/>
                    </a:ext>
                  </a:extLst>
                </p:cNvPr>
                <p:cNvSpPr>
                  <a:spLocks/>
                </p:cNvSpPr>
                <p:nvPr/>
              </p:nvSpPr>
              <p:spPr bwMode="auto">
                <a:xfrm>
                  <a:off x="3051" y="2664"/>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89" name="Freeform 661">
                  <a:extLst>
                    <a:ext uri="{FF2B5EF4-FFF2-40B4-BE49-F238E27FC236}">
                      <a16:creationId xmlns:a16="http://schemas.microsoft.com/office/drawing/2014/main" id="{4DBA9BE0-C188-41FC-BA40-E5C1C8FABB6A}"/>
                    </a:ext>
                  </a:extLst>
                </p:cNvPr>
                <p:cNvSpPr>
                  <a:spLocks/>
                </p:cNvSpPr>
                <p:nvPr/>
              </p:nvSpPr>
              <p:spPr bwMode="auto">
                <a:xfrm>
                  <a:off x="3015" y="2682"/>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90" name="Freeform 662">
                  <a:extLst>
                    <a:ext uri="{FF2B5EF4-FFF2-40B4-BE49-F238E27FC236}">
                      <a16:creationId xmlns:a16="http://schemas.microsoft.com/office/drawing/2014/main" id="{CF00716E-2304-4967-AB98-2276526B0C0A}"/>
                    </a:ext>
                  </a:extLst>
                </p:cNvPr>
                <p:cNvSpPr>
                  <a:spLocks/>
                </p:cNvSpPr>
                <p:nvPr/>
              </p:nvSpPr>
              <p:spPr bwMode="auto">
                <a:xfrm>
                  <a:off x="2979" y="2706"/>
                  <a:ext cx="30" cy="18"/>
                </a:xfrm>
                <a:custGeom>
                  <a:avLst/>
                  <a:gdLst>
                    <a:gd name="T0" fmla="*/ 24 w 30"/>
                    <a:gd name="T1" fmla="*/ 6 h 18"/>
                    <a:gd name="T2" fmla="*/ 30 w 30"/>
                    <a:gd name="T3" fmla="*/ 0 h 18"/>
                    <a:gd name="T4" fmla="*/ 24 w 30"/>
                    <a:gd name="T5" fmla="*/ 0 h 18"/>
                    <a:gd name="T6" fmla="*/ 18 w 30"/>
                    <a:gd name="T7" fmla="*/ 6 h 18"/>
                    <a:gd name="T8" fmla="*/ 6 w 30"/>
                    <a:gd name="T9" fmla="*/ 12 h 18"/>
                    <a:gd name="T10" fmla="*/ 0 w 30"/>
                    <a:gd name="T11" fmla="*/ 18 h 18"/>
                    <a:gd name="T12" fmla="*/ 6 w 30"/>
                    <a:gd name="T13" fmla="*/ 18 h 18"/>
                    <a:gd name="T14" fmla="*/ 18 w 30"/>
                    <a:gd name="T15" fmla="*/ 12 h 18"/>
                    <a:gd name="T16" fmla="*/ 24 w 30"/>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6"/>
                      </a:moveTo>
                      <a:lnTo>
                        <a:pt x="30" y="0"/>
                      </a:lnTo>
                      <a:lnTo>
                        <a:pt x="24" y="0"/>
                      </a:lnTo>
                      <a:lnTo>
                        <a:pt x="18" y="6"/>
                      </a:lnTo>
                      <a:lnTo>
                        <a:pt x="6" y="12"/>
                      </a:lnTo>
                      <a:lnTo>
                        <a:pt x="0" y="18"/>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91" name="Freeform 663">
                  <a:extLst>
                    <a:ext uri="{FF2B5EF4-FFF2-40B4-BE49-F238E27FC236}">
                      <a16:creationId xmlns:a16="http://schemas.microsoft.com/office/drawing/2014/main" id="{E16FFEB3-B3B9-4660-9924-7D731E529DC6}"/>
                    </a:ext>
                  </a:extLst>
                </p:cNvPr>
                <p:cNvSpPr>
                  <a:spLocks/>
                </p:cNvSpPr>
                <p:nvPr/>
              </p:nvSpPr>
              <p:spPr bwMode="auto">
                <a:xfrm>
                  <a:off x="2949" y="2730"/>
                  <a:ext cx="24" cy="18"/>
                </a:xfrm>
                <a:custGeom>
                  <a:avLst/>
                  <a:gdLst>
                    <a:gd name="T0" fmla="*/ 18 w 24"/>
                    <a:gd name="T1" fmla="*/ 6 h 18"/>
                    <a:gd name="T2" fmla="*/ 24 w 24"/>
                    <a:gd name="T3" fmla="*/ 0 h 18"/>
                    <a:gd name="T4" fmla="*/ 18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18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18" y="6"/>
                      </a:moveTo>
                      <a:lnTo>
                        <a:pt x="24" y="0"/>
                      </a:lnTo>
                      <a:lnTo>
                        <a:pt x="18" y="0"/>
                      </a:lnTo>
                      <a:lnTo>
                        <a:pt x="12" y="6"/>
                      </a:lnTo>
                      <a:lnTo>
                        <a:pt x="0" y="12"/>
                      </a:lnTo>
                      <a:lnTo>
                        <a:pt x="0" y="18"/>
                      </a:lnTo>
                      <a:lnTo>
                        <a:pt x="0" y="18"/>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92" name="Freeform 664">
                  <a:extLst>
                    <a:ext uri="{FF2B5EF4-FFF2-40B4-BE49-F238E27FC236}">
                      <a16:creationId xmlns:a16="http://schemas.microsoft.com/office/drawing/2014/main" id="{2A3437B1-BD64-47A0-8090-02ACE64B452D}"/>
                    </a:ext>
                  </a:extLst>
                </p:cNvPr>
                <p:cNvSpPr>
                  <a:spLocks/>
                </p:cNvSpPr>
                <p:nvPr/>
              </p:nvSpPr>
              <p:spPr bwMode="auto">
                <a:xfrm>
                  <a:off x="2919" y="2760"/>
                  <a:ext cx="24" cy="24"/>
                </a:xfrm>
                <a:custGeom>
                  <a:avLst/>
                  <a:gdLst>
                    <a:gd name="T0" fmla="*/ 18 w 24"/>
                    <a:gd name="T1" fmla="*/ 6 h 24"/>
                    <a:gd name="T2" fmla="*/ 24 w 24"/>
                    <a:gd name="T3" fmla="*/ 0 h 24"/>
                    <a:gd name="T4" fmla="*/ 18 w 24"/>
                    <a:gd name="T5" fmla="*/ 0 h 24"/>
                    <a:gd name="T6" fmla="*/ 12 w 24"/>
                    <a:gd name="T7" fmla="*/ 6 h 24"/>
                    <a:gd name="T8" fmla="*/ 6 w 24"/>
                    <a:gd name="T9" fmla="*/ 6 h 24"/>
                    <a:gd name="T10" fmla="*/ 0 w 24"/>
                    <a:gd name="T11" fmla="*/ 18 h 24"/>
                    <a:gd name="T12" fmla="*/ 0 w 24"/>
                    <a:gd name="T13" fmla="*/ 24 h 24"/>
                    <a:gd name="T14" fmla="*/ 6 w 24"/>
                    <a:gd name="T15" fmla="*/ 18 h 24"/>
                    <a:gd name="T16" fmla="*/ 12 w 24"/>
                    <a:gd name="T17" fmla="*/ 6 h 24"/>
                    <a:gd name="T18" fmla="*/ 12 w 24"/>
                    <a:gd name="T19" fmla="*/ 6 h 24"/>
                    <a:gd name="T20" fmla="*/ 12 w 24"/>
                    <a:gd name="T21" fmla="*/ 12 h 24"/>
                    <a:gd name="T22" fmla="*/ 18 w 24"/>
                    <a:gd name="T2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6"/>
                      </a:moveTo>
                      <a:lnTo>
                        <a:pt x="24" y="0"/>
                      </a:lnTo>
                      <a:lnTo>
                        <a:pt x="18" y="0"/>
                      </a:lnTo>
                      <a:lnTo>
                        <a:pt x="12" y="6"/>
                      </a:lnTo>
                      <a:lnTo>
                        <a:pt x="6" y="6"/>
                      </a:lnTo>
                      <a:lnTo>
                        <a:pt x="0" y="18"/>
                      </a:lnTo>
                      <a:lnTo>
                        <a:pt x="0" y="24"/>
                      </a:lnTo>
                      <a:lnTo>
                        <a:pt x="6" y="18"/>
                      </a:lnTo>
                      <a:lnTo>
                        <a:pt x="12" y="6"/>
                      </a:lnTo>
                      <a:lnTo>
                        <a:pt x="12" y="6"/>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93" name="Freeform 665">
                  <a:extLst>
                    <a:ext uri="{FF2B5EF4-FFF2-40B4-BE49-F238E27FC236}">
                      <a16:creationId xmlns:a16="http://schemas.microsoft.com/office/drawing/2014/main" id="{5F7C60A1-5042-49EC-8EBE-1E051D9CB0A8}"/>
                    </a:ext>
                  </a:extLst>
                </p:cNvPr>
                <p:cNvSpPr>
                  <a:spLocks/>
                </p:cNvSpPr>
                <p:nvPr/>
              </p:nvSpPr>
              <p:spPr bwMode="auto">
                <a:xfrm>
                  <a:off x="2895" y="2790"/>
                  <a:ext cx="18" cy="24"/>
                </a:xfrm>
                <a:custGeom>
                  <a:avLst/>
                  <a:gdLst>
                    <a:gd name="T0" fmla="*/ 18 w 18"/>
                    <a:gd name="T1" fmla="*/ 0 h 24"/>
                    <a:gd name="T2" fmla="*/ 18 w 18"/>
                    <a:gd name="T3" fmla="*/ 0 h 24"/>
                    <a:gd name="T4" fmla="*/ 12 w 18"/>
                    <a:gd name="T5" fmla="*/ 0 h 24"/>
                    <a:gd name="T6" fmla="*/ 12 w 18"/>
                    <a:gd name="T7" fmla="*/ 6 h 24"/>
                    <a:gd name="T8" fmla="*/ 0 w 18"/>
                    <a:gd name="T9" fmla="*/ 24 h 24"/>
                    <a:gd name="T10" fmla="*/ 6 w 18"/>
                    <a:gd name="T11" fmla="*/ 24 h 24"/>
                    <a:gd name="T12" fmla="*/ 6 w 18"/>
                    <a:gd name="T13" fmla="*/ 24 h 24"/>
                    <a:gd name="T14" fmla="*/ 18 w 18"/>
                    <a:gd name="T15" fmla="*/ 6 h 24"/>
                    <a:gd name="T16" fmla="*/ 18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8" y="0"/>
                      </a:moveTo>
                      <a:lnTo>
                        <a:pt x="18" y="0"/>
                      </a:lnTo>
                      <a:lnTo>
                        <a:pt x="12" y="0"/>
                      </a:lnTo>
                      <a:lnTo>
                        <a:pt x="12" y="6"/>
                      </a:lnTo>
                      <a:lnTo>
                        <a:pt x="0" y="24"/>
                      </a:lnTo>
                      <a:lnTo>
                        <a:pt x="6"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94" name="Freeform 666">
                  <a:extLst>
                    <a:ext uri="{FF2B5EF4-FFF2-40B4-BE49-F238E27FC236}">
                      <a16:creationId xmlns:a16="http://schemas.microsoft.com/office/drawing/2014/main" id="{58D7AA81-A3FA-4C81-97CF-0E8187C81D67}"/>
                    </a:ext>
                  </a:extLst>
                </p:cNvPr>
                <p:cNvSpPr>
                  <a:spLocks/>
                </p:cNvSpPr>
                <p:nvPr/>
              </p:nvSpPr>
              <p:spPr bwMode="auto">
                <a:xfrm>
                  <a:off x="2889" y="2826"/>
                  <a:ext cx="6" cy="30"/>
                </a:xfrm>
                <a:custGeom>
                  <a:avLst/>
                  <a:gdLst>
                    <a:gd name="T0" fmla="*/ 6 w 6"/>
                    <a:gd name="T1" fmla="*/ 6 h 30"/>
                    <a:gd name="T2" fmla="*/ 6 w 6"/>
                    <a:gd name="T3" fmla="*/ 0 h 30"/>
                    <a:gd name="T4" fmla="*/ 0 w 6"/>
                    <a:gd name="T5" fmla="*/ 6 h 30"/>
                    <a:gd name="T6" fmla="*/ 0 w 6"/>
                    <a:gd name="T7" fmla="*/ 30 h 30"/>
                    <a:gd name="T8" fmla="*/ 0 w 6"/>
                    <a:gd name="T9" fmla="*/ 30 h 30"/>
                    <a:gd name="T10" fmla="*/ 6 w 6"/>
                    <a:gd name="T11" fmla="*/ 30 h 30"/>
                    <a:gd name="T12" fmla="*/ 6 w 6"/>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6" h="30">
                      <a:moveTo>
                        <a:pt x="6" y="6"/>
                      </a:moveTo>
                      <a:lnTo>
                        <a:pt x="6" y="0"/>
                      </a:lnTo>
                      <a:lnTo>
                        <a:pt x="0" y="6"/>
                      </a:lnTo>
                      <a:lnTo>
                        <a:pt x="0" y="30"/>
                      </a:lnTo>
                      <a:lnTo>
                        <a:pt x="0" y="30"/>
                      </a:lnTo>
                      <a:lnTo>
                        <a:pt x="6" y="3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95" name="Freeform 667">
                  <a:extLst>
                    <a:ext uri="{FF2B5EF4-FFF2-40B4-BE49-F238E27FC236}">
                      <a16:creationId xmlns:a16="http://schemas.microsoft.com/office/drawing/2014/main" id="{16CAFE81-8E20-4073-8F98-EE6E21EDF4D3}"/>
                    </a:ext>
                  </a:extLst>
                </p:cNvPr>
                <p:cNvSpPr>
                  <a:spLocks/>
                </p:cNvSpPr>
                <p:nvPr/>
              </p:nvSpPr>
              <p:spPr bwMode="auto">
                <a:xfrm>
                  <a:off x="2889" y="2868"/>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6 w 6"/>
                    <a:gd name="T11" fmla="*/ 30 h 30"/>
                    <a:gd name="T12" fmla="*/ 6 w 6"/>
                    <a:gd name="T13" fmla="*/ 30 h 30"/>
                    <a:gd name="T14" fmla="*/ 6 w 6"/>
                    <a:gd name="T15" fmla="*/ 24 h 30"/>
                    <a:gd name="T16" fmla="*/ 6 w 6"/>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6"/>
                      </a:moveTo>
                      <a:lnTo>
                        <a:pt x="0" y="0"/>
                      </a:lnTo>
                      <a:lnTo>
                        <a:pt x="0" y="6"/>
                      </a:lnTo>
                      <a:lnTo>
                        <a:pt x="0" y="24"/>
                      </a:lnTo>
                      <a:lnTo>
                        <a:pt x="0" y="30"/>
                      </a:lnTo>
                      <a:lnTo>
                        <a:pt x="6"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96" name="Freeform 668">
                  <a:extLst>
                    <a:ext uri="{FF2B5EF4-FFF2-40B4-BE49-F238E27FC236}">
                      <a16:creationId xmlns:a16="http://schemas.microsoft.com/office/drawing/2014/main" id="{8E4CF2F1-24F3-4384-9C82-3F301E8B3416}"/>
                    </a:ext>
                  </a:extLst>
                </p:cNvPr>
                <p:cNvSpPr>
                  <a:spLocks/>
                </p:cNvSpPr>
                <p:nvPr/>
              </p:nvSpPr>
              <p:spPr bwMode="auto">
                <a:xfrm>
                  <a:off x="2901" y="2910"/>
                  <a:ext cx="18" cy="24"/>
                </a:xfrm>
                <a:custGeom>
                  <a:avLst/>
                  <a:gdLst>
                    <a:gd name="T0" fmla="*/ 6 w 18"/>
                    <a:gd name="T1" fmla="*/ 0 h 24"/>
                    <a:gd name="T2" fmla="*/ 0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6" y="0"/>
                      </a:moveTo>
                      <a:lnTo>
                        <a:pt x="0" y="0"/>
                      </a:lnTo>
                      <a:lnTo>
                        <a:pt x="0" y="0"/>
                      </a:lnTo>
                      <a:lnTo>
                        <a:pt x="6" y="12"/>
                      </a:lnTo>
                      <a:lnTo>
                        <a:pt x="12" y="24"/>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97" name="Freeform 669">
                  <a:extLst>
                    <a:ext uri="{FF2B5EF4-FFF2-40B4-BE49-F238E27FC236}">
                      <a16:creationId xmlns:a16="http://schemas.microsoft.com/office/drawing/2014/main" id="{3EB6FCDD-5BF7-46C5-B804-1286EB144A17}"/>
                    </a:ext>
                  </a:extLst>
                </p:cNvPr>
                <p:cNvSpPr>
                  <a:spLocks/>
                </p:cNvSpPr>
                <p:nvPr/>
              </p:nvSpPr>
              <p:spPr bwMode="auto">
                <a:xfrm>
                  <a:off x="2919" y="2946"/>
                  <a:ext cx="24" cy="24"/>
                </a:xfrm>
                <a:custGeom>
                  <a:avLst/>
                  <a:gdLst>
                    <a:gd name="T0" fmla="*/ 6 w 24"/>
                    <a:gd name="T1" fmla="*/ 0 h 24"/>
                    <a:gd name="T2" fmla="*/ 6 w 24"/>
                    <a:gd name="T3" fmla="*/ 0 h 24"/>
                    <a:gd name="T4" fmla="*/ 0 w 24"/>
                    <a:gd name="T5" fmla="*/ 0 h 24"/>
                    <a:gd name="T6" fmla="*/ 6 w 24"/>
                    <a:gd name="T7" fmla="*/ 6 h 24"/>
                    <a:gd name="T8" fmla="*/ 12 w 24"/>
                    <a:gd name="T9" fmla="*/ 12 h 24"/>
                    <a:gd name="T10" fmla="*/ 24 w 24"/>
                    <a:gd name="T11" fmla="*/ 24 h 24"/>
                    <a:gd name="T12" fmla="*/ 24 w 24"/>
                    <a:gd name="T13" fmla="*/ 18 h 24"/>
                    <a:gd name="T14" fmla="*/ 24 w 24"/>
                    <a:gd name="T15" fmla="*/ 18 h 24"/>
                    <a:gd name="T16" fmla="*/ 12 w 24"/>
                    <a:gd name="T17" fmla="*/ 6 h 24"/>
                    <a:gd name="T18" fmla="*/ 12 w 24"/>
                    <a:gd name="T19" fmla="*/ 6 h 24"/>
                    <a:gd name="T20" fmla="*/ 12 w 24"/>
                    <a:gd name="T21" fmla="*/ 6 h 24"/>
                    <a:gd name="T22" fmla="*/ 6 w 24"/>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6" y="0"/>
                      </a:moveTo>
                      <a:lnTo>
                        <a:pt x="6" y="0"/>
                      </a:lnTo>
                      <a:lnTo>
                        <a:pt x="0" y="0"/>
                      </a:lnTo>
                      <a:lnTo>
                        <a:pt x="6" y="6"/>
                      </a:lnTo>
                      <a:lnTo>
                        <a:pt x="12" y="12"/>
                      </a:lnTo>
                      <a:lnTo>
                        <a:pt x="24" y="24"/>
                      </a:lnTo>
                      <a:lnTo>
                        <a:pt x="24" y="18"/>
                      </a:lnTo>
                      <a:lnTo>
                        <a:pt x="24" y="18"/>
                      </a:lnTo>
                      <a:lnTo>
                        <a:pt x="12" y="6"/>
                      </a:lnTo>
                      <a:lnTo>
                        <a:pt x="12" y="6"/>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98" name="Freeform 670">
                  <a:extLst>
                    <a:ext uri="{FF2B5EF4-FFF2-40B4-BE49-F238E27FC236}">
                      <a16:creationId xmlns:a16="http://schemas.microsoft.com/office/drawing/2014/main" id="{70853081-0BBD-412F-AA3C-D297638C090E}"/>
                    </a:ext>
                  </a:extLst>
                </p:cNvPr>
                <p:cNvSpPr>
                  <a:spLocks/>
                </p:cNvSpPr>
                <p:nvPr/>
              </p:nvSpPr>
              <p:spPr bwMode="auto">
                <a:xfrm>
                  <a:off x="2949" y="2976"/>
                  <a:ext cx="30" cy="18"/>
                </a:xfrm>
                <a:custGeom>
                  <a:avLst/>
                  <a:gdLst>
                    <a:gd name="T0" fmla="*/ 6 w 30"/>
                    <a:gd name="T1" fmla="*/ 0 h 18"/>
                    <a:gd name="T2" fmla="*/ 0 w 30"/>
                    <a:gd name="T3" fmla="*/ 0 h 18"/>
                    <a:gd name="T4" fmla="*/ 6 w 30"/>
                    <a:gd name="T5" fmla="*/ 6 h 18"/>
                    <a:gd name="T6" fmla="*/ 12 w 30"/>
                    <a:gd name="T7" fmla="*/ 6 h 18"/>
                    <a:gd name="T8" fmla="*/ 24 w 30"/>
                    <a:gd name="T9" fmla="*/ 18 h 18"/>
                    <a:gd name="T10" fmla="*/ 30 w 30"/>
                    <a:gd name="T11" fmla="*/ 18 h 18"/>
                    <a:gd name="T12" fmla="*/ 24 w 30"/>
                    <a:gd name="T13" fmla="*/ 12 h 18"/>
                    <a:gd name="T14" fmla="*/ 12 w 30"/>
                    <a:gd name="T15" fmla="*/ 0 h 18"/>
                    <a:gd name="T16" fmla="*/ 6 w 3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0"/>
                      </a:moveTo>
                      <a:lnTo>
                        <a:pt x="0" y="0"/>
                      </a:lnTo>
                      <a:lnTo>
                        <a:pt x="6" y="6"/>
                      </a:lnTo>
                      <a:lnTo>
                        <a:pt x="12" y="6"/>
                      </a:lnTo>
                      <a:lnTo>
                        <a:pt x="24" y="18"/>
                      </a:lnTo>
                      <a:lnTo>
                        <a:pt x="30" y="18"/>
                      </a:lnTo>
                      <a:lnTo>
                        <a:pt x="24" y="12"/>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199" name="Freeform 671">
                  <a:extLst>
                    <a:ext uri="{FF2B5EF4-FFF2-40B4-BE49-F238E27FC236}">
                      <a16:creationId xmlns:a16="http://schemas.microsoft.com/office/drawing/2014/main" id="{81FCAF14-13D7-4557-9F4B-C2F51CEF75D1}"/>
                    </a:ext>
                  </a:extLst>
                </p:cNvPr>
                <p:cNvSpPr>
                  <a:spLocks/>
                </p:cNvSpPr>
                <p:nvPr/>
              </p:nvSpPr>
              <p:spPr bwMode="auto">
                <a:xfrm>
                  <a:off x="2985" y="3000"/>
                  <a:ext cx="24" cy="18"/>
                </a:xfrm>
                <a:custGeom>
                  <a:avLst/>
                  <a:gdLst>
                    <a:gd name="T0" fmla="*/ 0 w 24"/>
                    <a:gd name="T1" fmla="*/ 0 h 18"/>
                    <a:gd name="T2" fmla="*/ 0 w 24"/>
                    <a:gd name="T3" fmla="*/ 0 h 18"/>
                    <a:gd name="T4" fmla="*/ 0 w 24"/>
                    <a:gd name="T5" fmla="*/ 6 h 18"/>
                    <a:gd name="T6" fmla="*/ 12 w 24"/>
                    <a:gd name="T7" fmla="*/ 12 h 18"/>
                    <a:gd name="T8" fmla="*/ 24 w 24"/>
                    <a:gd name="T9" fmla="*/ 18 h 18"/>
                    <a:gd name="T10" fmla="*/ 24 w 24"/>
                    <a:gd name="T11" fmla="*/ 12 h 18"/>
                    <a:gd name="T12" fmla="*/ 24 w 24"/>
                    <a:gd name="T13" fmla="*/ 12 h 18"/>
                    <a:gd name="T14" fmla="*/ 12 w 24"/>
                    <a:gd name="T15" fmla="*/ 6 h 18"/>
                    <a:gd name="T16" fmla="*/ 0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0"/>
                      </a:moveTo>
                      <a:lnTo>
                        <a:pt x="0" y="0"/>
                      </a:lnTo>
                      <a:lnTo>
                        <a:pt x="0" y="6"/>
                      </a:lnTo>
                      <a:lnTo>
                        <a:pt x="12" y="12"/>
                      </a:lnTo>
                      <a:lnTo>
                        <a:pt x="24" y="18"/>
                      </a:lnTo>
                      <a:lnTo>
                        <a:pt x="24" y="12"/>
                      </a:lnTo>
                      <a:lnTo>
                        <a:pt x="24" y="12"/>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00" name="Freeform 672">
                  <a:extLst>
                    <a:ext uri="{FF2B5EF4-FFF2-40B4-BE49-F238E27FC236}">
                      <a16:creationId xmlns:a16="http://schemas.microsoft.com/office/drawing/2014/main" id="{7A70FE5D-EDF1-4060-BC08-DD86CE5D03B1}"/>
                    </a:ext>
                  </a:extLst>
                </p:cNvPr>
                <p:cNvSpPr>
                  <a:spLocks/>
                </p:cNvSpPr>
                <p:nvPr/>
              </p:nvSpPr>
              <p:spPr bwMode="auto">
                <a:xfrm>
                  <a:off x="3021" y="3018"/>
                  <a:ext cx="24" cy="18"/>
                </a:xfrm>
                <a:custGeom>
                  <a:avLst/>
                  <a:gdLst>
                    <a:gd name="T0" fmla="*/ 0 w 24"/>
                    <a:gd name="T1" fmla="*/ 0 h 18"/>
                    <a:gd name="T2" fmla="*/ 0 w 24"/>
                    <a:gd name="T3" fmla="*/ 6 h 18"/>
                    <a:gd name="T4" fmla="*/ 0 w 24"/>
                    <a:gd name="T5" fmla="*/ 6 h 18"/>
                    <a:gd name="T6" fmla="*/ 18 w 24"/>
                    <a:gd name="T7" fmla="*/ 18 h 18"/>
                    <a:gd name="T8" fmla="*/ 24 w 24"/>
                    <a:gd name="T9" fmla="*/ 18 h 18"/>
                    <a:gd name="T10" fmla="*/ 24 w 24"/>
                    <a:gd name="T11" fmla="*/ 18 h 18"/>
                    <a:gd name="T12" fmla="*/ 24 w 24"/>
                    <a:gd name="T13" fmla="*/ 12 h 18"/>
                    <a:gd name="T14" fmla="*/ 18 w 24"/>
                    <a:gd name="T15" fmla="*/ 12 h 18"/>
                    <a:gd name="T16" fmla="*/ 0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0"/>
                      </a:moveTo>
                      <a:lnTo>
                        <a:pt x="0" y="6"/>
                      </a:lnTo>
                      <a:lnTo>
                        <a:pt x="0" y="6"/>
                      </a:lnTo>
                      <a:lnTo>
                        <a:pt x="18" y="18"/>
                      </a:lnTo>
                      <a:lnTo>
                        <a:pt x="24" y="18"/>
                      </a:lnTo>
                      <a:lnTo>
                        <a:pt x="24" y="18"/>
                      </a:lnTo>
                      <a:lnTo>
                        <a:pt x="24" y="12"/>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01" name="Freeform 673">
                  <a:extLst>
                    <a:ext uri="{FF2B5EF4-FFF2-40B4-BE49-F238E27FC236}">
                      <a16:creationId xmlns:a16="http://schemas.microsoft.com/office/drawing/2014/main" id="{7AB5C19C-FB72-4F53-ADF5-F524E5342B5A}"/>
                    </a:ext>
                  </a:extLst>
                </p:cNvPr>
                <p:cNvSpPr>
                  <a:spLocks/>
                </p:cNvSpPr>
                <p:nvPr/>
              </p:nvSpPr>
              <p:spPr bwMode="auto">
                <a:xfrm>
                  <a:off x="3057" y="3042"/>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02" name="Freeform 674">
                  <a:extLst>
                    <a:ext uri="{FF2B5EF4-FFF2-40B4-BE49-F238E27FC236}">
                      <a16:creationId xmlns:a16="http://schemas.microsoft.com/office/drawing/2014/main" id="{25B2A3DD-25BE-4617-A7D9-F40B12813488}"/>
                    </a:ext>
                  </a:extLst>
                </p:cNvPr>
                <p:cNvSpPr>
                  <a:spLocks/>
                </p:cNvSpPr>
                <p:nvPr/>
              </p:nvSpPr>
              <p:spPr bwMode="auto">
                <a:xfrm>
                  <a:off x="3099" y="3054"/>
                  <a:ext cx="24" cy="18"/>
                </a:xfrm>
                <a:custGeom>
                  <a:avLst/>
                  <a:gdLst>
                    <a:gd name="T0" fmla="*/ 0 w 24"/>
                    <a:gd name="T1" fmla="*/ 0 h 18"/>
                    <a:gd name="T2" fmla="*/ 0 w 24"/>
                    <a:gd name="T3" fmla="*/ 6 h 18"/>
                    <a:gd name="T4" fmla="*/ 0 w 24"/>
                    <a:gd name="T5" fmla="*/ 6 h 18"/>
                    <a:gd name="T6" fmla="*/ 24 w 24"/>
                    <a:gd name="T7" fmla="*/ 18 h 18"/>
                    <a:gd name="T8" fmla="*/ 24 w 24"/>
                    <a:gd name="T9" fmla="*/ 12 h 18"/>
                    <a:gd name="T10" fmla="*/ 24 w 24"/>
                    <a:gd name="T11" fmla="*/ 12 h 18"/>
                    <a:gd name="T12" fmla="*/ 0 w 2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0"/>
                      </a:moveTo>
                      <a:lnTo>
                        <a:pt x="0" y="6"/>
                      </a:lnTo>
                      <a:lnTo>
                        <a:pt x="0" y="6"/>
                      </a:lnTo>
                      <a:lnTo>
                        <a:pt x="24" y="18"/>
                      </a:lnTo>
                      <a:lnTo>
                        <a:pt x="24"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03" name="Freeform 675">
                  <a:extLst>
                    <a:ext uri="{FF2B5EF4-FFF2-40B4-BE49-F238E27FC236}">
                      <a16:creationId xmlns:a16="http://schemas.microsoft.com/office/drawing/2014/main" id="{E6521275-0E7A-4542-9A6D-4C90945DBA3F}"/>
                    </a:ext>
                  </a:extLst>
                </p:cNvPr>
                <p:cNvSpPr>
                  <a:spLocks/>
                </p:cNvSpPr>
                <p:nvPr/>
              </p:nvSpPr>
              <p:spPr bwMode="auto">
                <a:xfrm>
                  <a:off x="3135" y="3072"/>
                  <a:ext cx="30" cy="12"/>
                </a:xfrm>
                <a:custGeom>
                  <a:avLst/>
                  <a:gdLst>
                    <a:gd name="T0" fmla="*/ 6 w 30"/>
                    <a:gd name="T1" fmla="*/ 0 h 12"/>
                    <a:gd name="T2" fmla="*/ 0 w 30"/>
                    <a:gd name="T3" fmla="*/ 0 h 12"/>
                    <a:gd name="T4" fmla="*/ 6 w 30"/>
                    <a:gd name="T5" fmla="*/ 6 h 12"/>
                    <a:gd name="T6" fmla="*/ 12 w 30"/>
                    <a:gd name="T7" fmla="*/ 12 h 12"/>
                    <a:gd name="T8" fmla="*/ 24 w 30"/>
                    <a:gd name="T9" fmla="*/ 12 h 12"/>
                    <a:gd name="T10" fmla="*/ 30 w 30"/>
                    <a:gd name="T11" fmla="*/ 12 h 12"/>
                    <a:gd name="T12" fmla="*/ 24 w 30"/>
                    <a:gd name="T13" fmla="*/ 6 h 12"/>
                    <a:gd name="T14" fmla="*/ 12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0"/>
                      </a:lnTo>
                      <a:lnTo>
                        <a:pt x="6" y="6"/>
                      </a:lnTo>
                      <a:lnTo>
                        <a:pt x="12" y="12"/>
                      </a:lnTo>
                      <a:lnTo>
                        <a:pt x="24" y="12"/>
                      </a:lnTo>
                      <a:lnTo>
                        <a:pt x="30" y="12"/>
                      </a:lnTo>
                      <a:lnTo>
                        <a:pt x="24" y="6"/>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04" name="Freeform 676">
                  <a:extLst>
                    <a:ext uri="{FF2B5EF4-FFF2-40B4-BE49-F238E27FC236}">
                      <a16:creationId xmlns:a16="http://schemas.microsoft.com/office/drawing/2014/main" id="{5BAF94C5-4D31-4B1E-AAFD-8CFBB455FBD5}"/>
                    </a:ext>
                  </a:extLst>
                </p:cNvPr>
                <p:cNvSpPr>
                  <a:spLocks/>
                </p:cNvSpPr>
                <p:nvPr/>
              </p:nvSpPr>
              <p:spPr bwMode="auto">
                <a:xfrm>
                  <a:off x="3177" y="3084"/>
                  <a:ext cx="30" cy="12"/>
                </a:xfrm>
                <a:custGeom>
                  <a:avLst/>
                  <a:gdLst>
                    <a:gd name="T0" fmla="*/ 0 w 30"/>
                    <a:gd name="T1" fmla="*/ 0 h 12"/>
                    <a:gd name="T2" fmla="*/ 0 w 30"/>
                    <a:gd name="T3" fmla="*/ 0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0"/>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05" name="Freeform 677">
                  <a:extLst>
                    <a:ext uri="{FF2B5EF4-FFF2-40B4-BE49-F238E27FC236}">
                      <a16:creationId xmlns:a16="http://schemas.microsoft.com/office/drawing/2014/main" id="{F484D0CF-50A5-41D5-9AE7-A69A20274D58}"/>
                    </a:ext>
                  </a:extLst>
                </p:cNvPr>
                <p:cNvSpPr>
                  <a:spLocks/>
                </p:cNvSpPr>
                <p:nvPr/>
              </p:nvSpPr>
              <p:spPr bwMode="auto">
                <a:xfrm>
                  <a:off x="3219" y="3096"/>
                  <a:ext cx="24" cy="12"/>
                </a:xfrm>
                <a:custGeom>
                  <a:avLst/>
                  <a:gdLst>
                    <a:gd name="T0" fmla="*/ 0 w 24"/>
                    <a:gd name="T1" fmla="*/ 0 h 12"/>
                    <a:gd name="T2" fmla="*/ 0 w 24"/>
                    <a:gd name="T3" fmla="*/ 0 h 12"/>
                    <a:gd name="T4" fmla="*/ 0 w 24"/>
                    <a:gd name="T5" fmla="*/ 6 h 12"/>
                    <a:gd name="T6" fmla="*/ 24 w 24"/>
                    <a:gd name="T7" fmla="*/ 12 h 12"/>
                    <a:gd name="T8" fmla="*/ 24 w 24"/>
                    <a:gd name="T9" fmla="*/ 6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0"/>
                      </a:lnTo>
                      <a:lnTo>
                        <a:pt x="0" y="6"/>
                      </a:lnTo>
                      <a:lnTo>
                        <a:pt x="24" y="12"/>
                      </a:lnTo>
                      <a:lnTo>
                        <a:pt x="24"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06" name="Freeform 678">
                  <a:extLst>
                    <a:ext uri="{FF2B5EF4-FFF2-40B4-BE49-F238E27FC236}">
                      <a16:creationId xmlns:a16="http://schemas.microsoft.com/office/drawing/2014/main" id="{EC2FC9F5-C973-4BF2-AF04-DD550A74A854}"/>
                    </a:ext>
                  </a:extLst>
                </p:cNvPr>
                <p:cNvSpPr>
                  <a:spLocks/>
                </p:cNvSpPr>
                <p:nvPr/>
              </p:nvSpPr>
              <p:spPr bwMode="auto">
                <a:xfrm>
                  <a:off x="3255" y="3108"/>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30 w 30"/>
                    <a:gd name="T11" fmla="*/ 6 h 12"/>
                    <a:gd name="T12" fmla="*/ 30 w 30"/>
                    <a:gd name="T13" fmla="*/ 6 h 12"/>
                    <a:gd name="T14" fmla="*/ 24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0"/>
                      </a:lnTo>
                      <a:lnTo>
                        <a:pt x="6" y="6"/>
                      </a:lnTo>
                      <a:lnTo>
                        <a:pt x="24" y="12"/>
                      </a:lnTo>
                      <a:lnTo>
                        <a:pt x="30" y="12"/>
                      </a:lnTo>
                      <a:lnTo>
                        <a:pt x="30" y="6"/>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07" name="Freeform 679">
                  <a:extLst>
                    <a:ext uri="{FF2B5EF4-FFF2-40B4-BE49-F238E27FC236}">
                      <a16:creationId xmlns:a16="http://schemas.microsoft.com/office/drawing/2014/main" id="{4C96D982-22A0-42E8-A132-732FF491349B}"/>
                    </a:ext>
                  </a:extLst>
                </p:cNvPr>
                <p:cNvSpPr>
                  <a:spLocks/>
                </p:cNvSpPr>
                <p:nvPr/>
              </p:nvSpPr>
              <p:spPr bwMode="auto">
                <a:xfrm>
                  <a:off x="3297" y="3114"/>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08" name="Freeform 680">
                  <a:extLst>
                    <a:ext uri="{FF2B5EF4-FFF2-40B4-BE49-F238E27FC236}">
                      <a16:creationId xmlns:a16="http://schemas.microsoft.com/office/drawing/2014/main" id="{69B5738C-7ABD-4667-82BF-40266B189980}"/>
                    </a:ext>
                  </a:extLst>
                </p:cNvPr>
                <p:cNvSpPr>
                  <a:spLocks/>
                </p:cNvSpPr>
                <p:nvPr/>
              </p:nvSpPr>
              <p:spPr bwMode="auto">
                <a:xfrm>
                  <a:off x="3339" y="312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09" name="Freeform 681">
                  <a:extLst>
                    <a:ext uri="{FF2B5EF4-FFF2-40B4-BE49-F238E27FC236}">
                      <a16:creationId xmlns:a16="http://schemas.microsoft.com/office/drawing/2014/main" id="{A87DFBA2-42B4-477A-9879-C1E5FCC73DB9}"/>
                    </a:ext>
                  </a:extLst>
                </p:cNvPr>
                <p:cNvSpPr>
                  <a:spLocks/>
                </p:cNvSpPr>
                <p:nvPr/>
              </p:nvSpPr>
              <p:spPr bwMode="auto">
                <a:xfrm>
                  <a:off x="3381" y="313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10" name="Freeform 682">
                  <a:extLst>
                    <a:ext uri="{FF2B5EF4-FFF2-40B4-BE49-F238E27FC236}">
                      <a16:creationId xmlns:a16="http://schemas.microsoft.com/office/drawing/2014/main" id="{25149653-C6AD-4DFC-937D-05F8200F6E43}"/>
                    </a:ext>
                  </a:extLst>
                </p:cNvPr>
                <p:cNvSpPr>
                  <a:spLocks/>
                </p:cNvSpPr>
                <p:nvPr/>
              </p:nvSpPr>
              <p:spPr bwMode="auto">
                <a:xfrm>
                  <a:off x="3423" y="3138"/>
                  <a:ext cx="30" cy="12"/>
                </a:xfrm>
                <a:custGeom>
                  <a:avLst/>
                  <a:gdLst>
                    <a:gd name="T0" fmla="*/ 0 w 30"/>
                    <a:gd name="T1" fmla="*/ 0 h 12"/>
                    <a:gd name="T2" fmla="*/ 0 w 30"/>
                    <a:gd name="T3" fmla="*/ 6 h 12"/>
                    <a:gd name="T4" fmla="*/ 0 w 30"/>
                    <a:gd name="T5" fmla="*/ 6 h 12"/>
                    <a:gd name="T6" fmla="*/ 6 w 30"/>
                    <a:gd name="T7" fmla="*/ 12 h 12"/>
                    <a:gd name="T8" fmla="*/ 24 w 30"/>
                    <a:gd name="T9" fmla="*/ 12 h 12"/>
                    <a:gd name="T10" fmla="*/ 30 w 30"/>
                    <a:gd name="T11" fmla="*/ 6 h 12"/>
                    <a:gd name="T12" fmla="*/ 24 w 30"/>
                    <a:gd name="T13" fmla="*/ 6 h 12"/>
                    <a:gd name="T14" fmla="*/ 6 w 30"/>
                    <a:gd name="T15" fmla="*/ 6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6" y="12"/>
                      </a:lnTo>
                      <a:lnTo>
                        <a:pt x="24" y="12"/>
                      </a:lnTo>
                      <a:lnTo>
                        <a:pt x="30" y="6"/>
                      </a:lnTo>
                      <a:lnTo>
                        <a:pt x="24" y="6"/>
                      </a:lnTo>
                      <a:lnTo>
                        <a:pt x="6"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11" name="Freeform 683">
                  <a:extLst>
                    <a:ext uri="{FF2B5EF4-FFF2-40B4-BE49-F238E27FC236}">
                      <a16:creationId xmlns:a16="http://schemas.microsoft.com/office/drawing/2014/main" id="{4AED9017-AA59-4E23-B48D-0CEF71E04123}"/>
                    </a:ext>
                  </a:extLst>
                </p:cNvPr>
                <p:cNvSpPr>
                  <a:spLocks/>
                </p:cNvSpPr>
                <p:nvPr/>
              </p:nvSpPr>
              <p:spPr bwMode="auto">
                <a:xfrm>
                  <a:off x="3465" y="3144"/>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12" name="Freeform 684">
                  <a:extLst>
                    <a:ext uri="{FF2B5EF4-FFF2-40B4-BE49-F238E27FC236}">
                      <a16:creationId xmlns:a16="http://schemas.microsoft.com/office/drawing/2014/main" id="{C149AB9F-CD90-481E-942A-78A3FCE2BEF0}"/>
                    </a:ext>
                  </a:extLst>
                </p:cNvPr>
                <p:cNvSpPr>
                  <a:spLocks/>
                </p:cNvSpPr>
                <p:nvPr/>
              </p:nvSpPr>
              <p:spPr bwMode="auto">
                <a:xfrm>
                  <a:off x="3507" y="315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13" name="Freeform 685">
                  <a:extLst>
                    <a:ext uri="{FF2B5EF4-FFF2-40B4-BE49-F238E27FC236}">
                      <a16:creationId xmlns:a16="http://schemas.microsoft.com/office/drawing/2014/main" id="{DC45220A-26A2-4101-A116-0D0A5DC04372}"/>
                    </a:ext>
                  </a:extLst>
                </p:cNvPr>
                <p:cNvSpPr>
                  <a:spLocks/>
                </p:cNvSpPr>
                <p:nvPr/>
              </p:nvSpPr>
              <p:spPr bwMode="auto">
                <a:xfrm>
                  <a:off x="3549" y="315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14" name="Freeform 686">
                  <a:extLst>
                    <a:ext uri="{FF2B5EF4-FFF2-40B4-BE49-F238E27FC236}">
                      <a16:creationId xmlns:a16="http://schemas.microsoft.com/office/drawing/2014/main" id="{9E617883-65BE-4A31-AB5C-3B64AD3B470B}"/>
                    </a:ext>
                  </a:extLst>
                </p:cNvPr>
                <p:cNvSpPr>
                  <a:spLocks/>
                </p:cNvSpPr>
                <p:nvPr/>
              </p:nvSpPr>
              <p:spPr bwMode="auto">
                <a:xfrm>
                  <a:off x="3591" y="3156"/>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6 h 12"/>
                    <a:gd name="T12" fmla="*/ 24 w 30"/>
                    <a:gd name="T13" fmla="*/ 6 h 12"/>
                    <a:gd name="T14" fmla="*/ 6 w 30"/>
                    <a:gd name="T15" fmla="*/ 0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6" y="6"/>
                      </a:lnTo>
                      <a:lnTo>
                        <a:pt x="24" y="12"/>
                      </a:lnTo>
                      <a:lnTo>
                        <a:pt x="30" y="6"/>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15" name="Freeform 687">
                  <a:extLst>
                    <a:ext uri="{FF2B5EF4-FFF2-40B4-BE49-F238E27FC236}">
                      <a16:creationId xmlns:a16="http://schemas.microsoft.com/office/drawing/2014/main" id="{D1C97FBF-8704-4543-80D0-F41BB48DD9B2}"/>
                    </a:ext>
                  </a:extLst>
                </p:cNvPr>
                <p:cNvSpPr>
                  <a:spLocks/>
                </p:cNvSpPr>
                <p:nvPr/>
              </p:nvSpPr>
              <p:spPr bwMode="auto">
                <a:xfrm>
                  <a:off x="3633" y="3162"/>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16" name="Freeform 688">
                  <a:extLst>
                    <a:ext uri="{FF2B5EF4-FFF2-40B4-BE49-F238E27FC236}">
                      <a16:creationId xmlns:a16="http://schemas.microsoft.com/office/drawing/2014/main" id="{FD0CC4BD-8A2B-45A8-9851-FB95FE6ED901}"/>
                    </a:ext>
                  </a:extLst>
                </p:cNvPr>
                <p:cNvSpPr>
                  <a:spLocks/>
                </p:cNvSpPr>
                <p:nvPr/>
              </p:nvSpPr>
              <p:spPr bwMode="auto">
                <a:xfrm>
                  <a:off x="3675" y="316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17" name="Freeform 689">
                  <a:extLst>
                    <a:ext uri="{FF2B5EF4-FFF2-40B4-BE49-F238E27FC236}">
                      <a16:creationId xmlns:a16="http://schemas.microsoft.com/office/drawing/2014/main" id="{5EDB3EE6-9CEF-4B98-984A-7430EEFA0A6F}"/>
                    </a:ext>
                  </a:extLst>
                </p:cNvPr>
                <p:cNvSpPr>
                  <a:spLocks/>
                </p:cNvSpPr>
                <p:nvPr/>
              </p:nvSpPr>
              <p:spPr bwMode="auto">
                <a:xfrm>
                  <a:off x="3717" y="3162"/>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18" name="Freeform 690">
                  <a:extLst>
                    <a:ext uri="{FF2B5EF4-FFF2-40B4-BE49-F238E27FC236}">
                      <a16:creationId xmlns:a16="http://schemas.microsoft.com/office/drawing/2014/main" id="{B184DB7A-6E2E-4FB8-A911-8334090D1CC7}"/>
                    </a:ext>
                  </a:extLst>
                </p:cNvPr>
                <p:cNvSpPr>
                  <a:spLocks/>
                </p:cNvSpPr>
                <p:nvPr/>
              </p:nvSpPr>
              <p:spPr bwMode="auto">
                <a:xfrm>
                  <a:off x="3759" y="3162"/>
                  <a:ext cx="30" cy="12"/>
                </a:xfrm>
                <a:custGeom>
                  <a:avLst/>
                  <a:gdLst>
                    <a:gd name="T0" fmla="*/ 0 w 30"/>
                    <a:gd name="T1" fmla="*/ 0 h 12"/>
                    <a:gd name="T2" fmla="*/ 0 w 30"/>
                    <a:gd name="T3" fmla="*/ 6 h 12"/>
                    <a:gd name="T4" fmla="*/ 0 w 30"/>
                    <a:gd name="T5" fmla="*/ 6 h 12"/>
                    <a:gd name="T6" fmla="*/ 18 w 30"/>
                    <a:gd name="T7" fmla="*/ 12 h 12"/>
                    <a:gd name="T8" fmla="*/ 24 w 30"/>
                    <a:gd name="T9" fmla="*/ 6 h 12"/>
                    <a:gd name="T10" fmla="*/ 30 w 30"/>
                    <a:gd name="T11" fmla="*/ 6 h 12"/>
                    <a:gd name="T12" fmla="*/ 24 w 30"/>
                    <a:gd name="T13" fmla="*/ 0 h 12"/>
                    <a:gd name="T14" fmla="*/ 18 w 30"/>
                    <a:gd name="T15" fmla="*/ 6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18" y="12"/>
                      </a:lnTo>
                      <a:lnTo>
                        <a:pt x="24" y="6"/>
                      </a:lnTo>
                      <a:lnTo>
                        <a:pt x="30" y="6"/>
                      </a:lnTo>
                      <a:lnTo>
                        <a:pt x="24" y="0"/>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19" name="Freeform 691">
                  <a:extLst>
                    <a:ext uri="{FF2B5EF4-FFF2-40B4-BE49-F238E27FC236}">
                      <a16:creationId xmlns:a16="http://schemas.microsoft.com/office/drawing/2014/main" id="{4C55E10D-6A7E-4C14-A636-77AA6FE687B7}"/>
                    </a:ext>
                  </a:extLst>
                </p:cNvPr>
                <p:cNvSpPr>
                  <a:spLocks/>
                </p:cNvSpPr>
                <p:nvPr/>
              </p:nvSpPr>
              <p:spPr bwMode="auto">
                <a:xfrm>
                  <a:off x="3801" y="3162"/>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20" name="Freeform 692">
                  <a:extLst>
                    <a:ext uri="{FF2B5EF4-FFF2-40B4-BE49-F238E27FC236}">
                      <a16:creationId xmlns:a16="http://schemas.microsoft.com/office/drawing/2014/main" id="{519F3DC0-A2F4-4224-B071-DC258577D6B0}"/>
                    </a:ext>
                  </a:extLst>
                </p:cNvPr>
                <p:cNvSpPr>
                  <a:spLocks/>
                </p:cNvSpPr>
                <p:nvPr/>
              </p:nvSpPr>
              <p:spPr bwMode="auto">
                <a:xfrm>
                  <a:off x="3843" y="3162"/>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21" name="Freeform 693">
                  <a:extLst>
                    <a:ext uri="{FF2B5EF4-FFF2-40B4-BE49-F238E27FC236}">
                      <a16:creationId xmlns:a16="http://schemas.microsoft.com/office/drawing/2014/main" id="{059CF597-6654-445F-9762-6E1E86BEC07C}"/>
                    </a:ext>
                  </a:extLst>
                </p:cNvPr>
                <p:cNvSpPr>
                  <a:spLocks/>
                </p:cNvSpPr>
                <p:nvPr/>
              </p:nvSpPr>
              <p:spPr bwMode="auto">
                <a:xfrm>
                  <a:off x="3885" y="3162"/>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22" name="Freeform 694">
                  <a:extLst>
                    <a:ext uri="{FF2B5EF4-FFF2-40B4-BE49-F238E27FC236}">
                      <a16:creationId xmlns:a16="http://schemas.microsoft.com/office/drawing/2014/main" id="{805BA615-830D-43F9-9CDB-D8B4D19B45B3}"/>
                    </a:ext>
                  </a:extLst>
                </p:cNvPr>
                <p:cNvSpPr>
                  <a:spLocks/>
                </p:cNvSpPr>
                <p:nvPr/>
              </p:nvSpPr>
              <p:spPr bwMode="auto">
                <a:xfrm>
                  <a:off x="3927" y="3156"/>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23" name="Freeform 695">
                  <a:extLst>
                    <a:ext uri="{FF2B5EF4-FFF2-40B4-BE49-F238E27FC236}">
                      <a16:creationId xmlns:a16="http://schemas.microsoft.com/office/drawing/2014/main" id="{2D1236E0-4333-4EB5-8237-EF7BE5CF5308}"/>
                    </a:ext>
                  </a:extLst>
                </p:cNvPr>
                <p:cNvSpPr>
                  <a:spLocks/>
                </p:cNvSpPr>
                <p:nvPr/>
              </p:nvSpPr>
              <p:spPr bwMode="auto">
                <a:xfrm>
                  <a:off x="3969" y="3156"/>
                  <a:ext cx="25" cy="6"/>
                </a:xfrm>
                <a:custGeom>
                  <a:avLst/>
                  <a:gdLst>
                    <a:gd name="T0" fmla="*/ 0 w 25"/>
                    <a:gd name="T1" fmla="*/ 0 h 6"/>
                    <a:gd name="T2" fmla="*/ 0 w 25"/>
                    <a:gd name="T3" fmla="*/ 6 h 6"/>
                    <a:gd name="T4" fmla="*/ 0 w 25"/>
                    <a:gd name="T5" fmla="*/ 6 h 6"/>
                    <a:gd name="T6" fmla="*/ 25 w 25"/>
                    <a:gd name="T7" fmla="*/ 6 h 6"/>
                    <a:gd name="T8" fmla="*/ 25 w 25"/>
                    <a:gd name="T9" fmla="*/ 0 h 6"/>
                    <a:gd name="T10" fmla="*/ 25 w 25"/>
                    <a:gd name="T11" fmla="*/ 0 h 6"/>
                    <a:gd name="T12" fmla="*/ 0 w 2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5" h="6">
                      <a:moveTo>
                        <a:pt x="0" y="0"/>
                      </a:moveTo>
                      <a:lnTo>
                        <a:pt x="0" y="6"/>
                      </a:lnTo>
                      <a:lnTo>
                        <a:pt x="0" y="6"/>
                      </a:lnTo>
                      <a:lnTo>
                        <a:pt x="25" y="6"/>
                      </a:lnTo>
                      <a:lnTo>
                        <a:pt x="25"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24" name="Freeform 696">
                  <a:extLst>
                    <a:ext uri="{FF2B5EF4-FFF2-40B4-BE49-F238E27FC236}">
                      <a16:creationId xmlns:a16="http://schemas.microsoft.com/office/drawing/2014/main" id="{0B354588-F1B9-47C9-A8B3-6578227868DC}"/>
                    </a:ext>
                  </a:extLst>
                </p:cNvPr>
                <p:cNvSpPr>
                  <a:spLocks/>
                </p:cNvSpPr>
                <p:nvPr/>
              </p:nvSpPr>
              <p:spPr bwMode="auto">
                <a:xfrm>
                  <a:off x="4006" y="315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25" name="Freeform 697">
                  <a:extLst>
                    <a:ext uri="{FF2B5EF4-FFF2-40B4-BE49-F238E27FC236}">
                      <a16:creationId xmlns:a16="http://schemas.microsoft.com/office/drawing/2014/main" id="{DF822139-DE9E-4EC2-99B9-93EFFBBF8FA9}"/>
                    </a:ext>
                  </a:extLst>
                </p:cNvPr>
                <p:cNvSpPr>
                  <a:spLocks/>
                </p:cNvSpPr>
                <p:nvPr/>
              </p:nvSpPr>
              <p:spPr bwMode="auto">
                <a:xfrm>
                  <a:off x="4048" y="314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26" name="Freeform 698">
                  <a:extLst>
                    <a:ext uri="{FF2B5EF4-FFF2-40B4-BE49-F238E27FC236}">
                      <a16:creationId xmlns:a16="http://schemas.microsoft.com/office/drawing/2014/main" id="{739A753D-FA2F-447B-A87D-D0CDE2D5C05F}"/>
                    </a:ext>
                  </a:extLst>
                </p:cNvPr>
                <p:cNvSpPr>
                  <a:spLocks/>
                </p:cNvSpPr>
                <p:nvPr/>
              </p:nvSpPr>
              <p:spPr bwMode="auto">
                <a:xfrm>
                  <a:off x="4090" y="3144"/>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27" name="Freeform 699">
                  <a:extLst>
                    <a:ext uri="{FF2B5EF4-FFF2-40B4-BE49-F238E27FC236}">
                      <a16:creationId xmlns:a16="http://schemas.microsoft.com/office/drawing/2014/main" id="{038C11B4-B286-4549-A089-745DB01908FD}"/>
                    </a:ext>
                  </a:extLst>
                </p:cNvPr>
                <p:cNvSpPr>
                  <a:spLocks/>
                </p:cNvSpPr>
                <p:nvPr/>
              </p:nvSpPr>
              <p:spPr bwMode="auto">
                <a:xfrm>
                  <a:off x="4132" y="313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28" name="Freeform 700">
                  <a:extLst>
                    <a:ext uri="{FF2B5EF4-FFF2-40B4-BE49-F238E27FC236}">
                      <a16:creationId xmlns:a16="http://schemas.microsoft.com/office/drawing/2014/main" id="{74CAE8A1-2636-4D78-B78C-07B3A0EB51DF}"/>
                    </a:ext>
                  </a:extLst>
                </p:cNvPr>
                <p:cNvSpPr>
                  <a:spLocks/>
                </p:cNvSpPr>
                <p:nvPr/>
              </p:nvSpPr>
              <p:spPr bwMode="auto">
                <a:xfrm>
                  <a:off x="4174" y="3126"/>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29" name="Freeform 701">
                  <a:extLst>
                    <a:ext uri="{FF2B5EF4-FFF2-40B4-BE49-F238E27FC236}">
                      <a16:creationId xmlns:a16="http://schemas.microsoft.com/office/drawing/2014/main" id="{5B893776-8ACA-4657-A3E3-977CC06A29F2}"/>
                    </a:ext>
                  </a:extLst>
                </p:cNvPr>
                <p:cNvSpPr>
                  <a:spLocks/>
                </p:cNvSpPr>
                <p:nvPr/>
              </p:nvSpPr>
              <p:spPr bwMode="auto">
                <a:xfrm>
                  <a:off x="4216" y="312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30" name="Freeform 702">
                  <a:extLst>
                    <a:ext uri="{FF2B5EF4-FFF2-40B4-BE49-F238E27FC236}">
                      <a16:creationId xmlns:a16="http://schemas.microsoft.com/office/drawing/2014/main" id="{48C3BBE3-C764-4581-8F67-095FB9F6F63E}"/>
                    </a:ext>
                  </a:extLst>
                </p:cNvPr>
                <p:cNvSpPr>
                  <a:spLocks/>
                </p:cNvSpPr>
                <p:nvPr/>
              </p:nvSpPr>
              <p:spPr bwMode="auto">
                <a:xfrm>
                  <a:off x="4258" y="3108"/>
                  <a:ext cx="30" cy="12"/>
                </a:xfrm>
                <a:custGeom>
                  <a:avLst/>
                  <a:gdLst>
                    <a:gd name="T0" fmla="*/ 0 w 30"/>
                    <a:gd name="T1" fmla="*/ 6 h 12"/>
                    <a:gd name="T2" fmla="*/ 0 w 30"/>
                    <a:gd name="T3" fmla="*/ 12 h 12"/>
                    <a:gd name="T4" fmla="*/ 0 w 30"/>
                    <a:gd name="T5" fmla="*/ 12 h 12"/>
                    <a:gd name="T6" fmla="*/ 12 w 30"/>
                    <a:gd name="T7" fmla="*/ 12 h 12"/>
                    <a:gd name="T8" fmla="*/ 24 w 30"/>
                    <a:gd name="T9" fmla="*/ 6 h 12"/>
                    <a:gd name="T10" fmla="*/ 30 w 30"/>
                    <a:gd name="T11" fmla="*/ 6 h 12"/>
                    <a:gd name="T12" fmla="*/ 24 w 30"/>
                    <a:gd name="T13" fmla="*/ 0 h 12"/>
                    <a:gd name="T14" fmla="*/ 12 w 30"/>
                    <a:gd name="T15" fmla="*/ 6 h 12"/>
                    <a:gd name="T16" fmla="*/ 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6"/>
                      </a:moveTo>
                      <a:lnTo>
                        <a:pt x="0" y="12"/>
                      </a:lnTo>
                      <a:lnTo>
                        <a:pt x="0" y="12"/>
                      </a:lnTo>
                      <a:lnTo>
                        <a:pt x="12" y="12"/>
                      </a:lnTo>
                      <a:lnTo>
                        <a:pt x="24" y="6"/>
                      </a:lnTo>
                      <a:lnTo>
                        <a:pt x="30" y="6"/>
                      </a:lnTo>
                      <a:lnTo>
                        <a:pt x="24" y="0"/>
                      </a:lnTo>
                      <a:lnTo>
                        <a:pt x="12"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31" name="Freeform 703">
                  <a:extLst>
                    <a:ext uri="{FF2B5EF4-FFF2-40B4-BE49-F238E27FC236}">
                      <a16:creationId xmlns:a16="http://schemas.microsoft.com/office/drawing/2014/main" id="{64654E8D-6C64-4AA2-9AD5-6A4E643F03E8}"/>
                    </a:ext>
                  </a:extLst>
                </p:cNvPr>
                <p:cNvSpPr>
                  <a:spLocks/>
                </p:cNvSpPr>
                <p:nvPr/>
              </p:nvSpPr>
              <p:spPr bwMode="auto">
                <a:xfrm>
                  <a:off x="4300" y="309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32" name="Freeform 704">
                  <a:extLst>
                    <a:ext uri="{FF2B5EF4-FFF2-40B4-BE49-F238E27FC236}">
                      <a16:creationId xmlns:a16="http://schemas.microsoft.com/office/drawing/2014/main" id="{7536C521-FFE5-48D7-ACC7-489A609CFDE1}"/>
                    </a:ext>
                  </a:extLst>
                </p:cNvPr>
                <p:cNvSpPr>
                  <a:spLocks/>
                </p:cNvSpPr>
                <p:nvPr/>
              </p:nvSpPr>
              <p:spPr bwMode="auto">
                <a:xfrm>
                  <a:off x="4336" y="3084"/>
                  <a:ext cx="30" cy="12"/>
                </a:xfrm>
                <a:custGeom>
                  <a:avLst/>
                  <a:gdLst>
                    <a:gd name="T0" fmla="*/ 6 w 30"/>
                    <a:gd name="T1" fmla="*/ 6 h 12"/>
                    <a:gd name="T2" fmla="*/ 0 w 30"/>
                    <a:gd name="T3" fmla="*/ 12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33" name="Freeform 705">
                  <a:extLst>
                    <a:ext uri="{FF2B5EF4-FFF2-40B4-BE49-F238E27FC236}">
                      <a16:creationId xmlns:a16="http://schemas.microsoft.com/office/drawing/2014/main" id="{D714C419-5EB7-4BF6-8BA7-723B807655C4}"/>
                    </a:ext>
                  </a:extLst>
                </p:cNvPr>
                <p:cNvSpPr>
                  <a:spLocks/>
                </p:cNvSpPr>
                <p:nvPr/>
              </p:nvSpPr>
              <p:spPr bwMode="auto">
                <a:xfrm>
                  <a:off x="4378" y="3072"/>
                  <a:ext cx="30" cy="12"/>
                </a:xfrm>
                <a:custGeom>
                  <a:avLst/>
                  <a:gdLst>
                    <a:gd name="T0" fmla="*/ 6 w 30"/>
                    <a:gd name="T1" fmla="*/ 6 h 12"/>
                    <a:gd name="T2" fmla="*/ 0 w 30"/>
                    <a:gd name="T3" fmla="*/ 12 h 12"/>
                    <a:gd name="T4" fmla="*/ 6 w 30"/>
                    <a:gd name="T5" fmla="*/ 12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6"/>
                      </a:moveTo>
                      <a:lnTo>
                        <a:pt x="0" y="12"/>
                      </a:lnTo>
                      <a:lnTo>
                        <a:pt x="6" y="12"/>
                      </a:lnTo>
                      <a:lnTo>
                        <a:pt x="24" y="12"/>
                      </a:lnTo>
                      <a:lnTo>
                        <a:pt x="30" y="6"/>
                      </a:lnTo>
                      <a:lnTo>
                        <a:pt x="30" y="6"/>
                      </a:lnTo>
                      <a:lnTo>
                        <a:pt x="30" y="0"/>
                      </a:lnTo>
                      <a:lnTo>
                        <a:pt x="24"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34" name="Freeform 706">
                  <a:extLst>
                    <a:ext uri="{FF2B5EF4-FFF2-40B4-BE49-F238E27FC236}">
                      <a16:creationId xmlns:a16="http://schemas.microsoft.com/office/drawing/2014/main" id="{F5EFE1F3-9F2B-45FA-BCC7-8A1C55FA61B5}"/>
                    </a:ext>
                  </a:extLst>
                </p:cNvPr>
                <p:cNvSpPr>
                  <a:spLocks/>
                </p:cNvSpPr>
                <p:nvPr/>
              </p:nvSpPr>
              <p:spPr bwMode="auto">
                <a:xfrm>
                  <a:off x="4420" y="3060"/>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35" name="Freeform 707">
                  <a:extLst>
                    <a:ext uri="{FF2B5EF4-FFF2-40B4-BE49-F238E27FC236}">
                      <a16:creationId xmlns:a16="http://schemas.microsoft.com/office/drawing/2014/main" id="{F74AB236-0665-411F-A2B5-A0F46EC8C2F8}"/>
                    </a:ext>
                  </a:extLst>
                </p:cNvPr>
                <p:cNvSpPr>
                  <a:spLocks/>
                </p:cNvSpPr>
                <p:nvPr/>
              </p:nvSpPr>
              <p:spPr bwMode="auto">
                <a:xfrm>
                  <a:off x="4456" y="3042"/>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36" name="Freeform 708">
                  <a:extLst>
                    <a:ext uri="{FF2B5EF4-FFF2-40B4-BE49-F238E27FC236}">
                      <a16:creationId xmlns:a16="http://schemas.microsoft.com/office/drawing/2014/main" id="{C671AD2C-2B0A-41BE-8945-B77F41D5A6E6}"/>
                    </a:ext>
                  </a:extLst>
                </p:cNvPr>
                <p:cNvSpPr>
                  <a:spLocks/>
                </p:cNvSpPr>
                <p:nvPr/>
              </p:nvSpPr>
              <p:spPr bwMode="auto">
                <a:xfrm>
                  <a:off x="4498" y="3024"/>
                  <a:ext cx="24" cy="18"/>
                </a:xfrm>
                <a:custGeom>
                  <a:avLst/>
                  <a:gdLst>
                    <a:gd name="T0" fmla="*/ 0 w 24"/>
                    <a:gd name="T1" fmla="*/ 12 h 18"/>
                    <a:gd name="T2" fmla="*/ 0 w 24"/>
                    <a:gd name="T3" fmla="*/ 12 h 18"/>
                    <a:gd name="T4" fmla="*/ 0 w 24"/>
                    <a:gd name="T5" fmla="*/ 18 h 18"/>
                    <a:gd name="T6" fmla="*/ 12 w 24"/>
                    <a:gd name="T7" fmla="*/ 12 h 18"/>
                    <a:gd name="T8" fmla="*/ 24 w 24"/>
                    <a:gd name="T9" fmla="*/ 6 h 18"/>
                    <a:gd name="T10" fmla="*/ 24 w 24"/>
                    <a:gd name="T11" fmla="*/ 0 h 18"/>
                    <a:gd name="T12" fmla="*/ 24 w 24"/>
                    <a:gd name="T13" fmla="*/ 0 h 18"/>
                    <a:gd name="T14" fmla="*/ 12 w 24"/>
                    <a:gd name="T15" fmla="*/ 6 h 18"/>
                    <a:gd name="T16" fmla="*/ 0 w 24"/>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12"/>
                      </a:moveTo>
                      <a:lnTo>
                        <a:pt x="0" y="12"/>
                      </a:lnTo>
                      <a:lnTo>
                        <a:pt x="0" y="18"/>
                      </a:lnTo>
                      <a:lnTo>
                        <a:pt x="12" y="12"/>
                      </a:lnTo>
                      <a:lnTo>
                        <a:pt x="24" y="6"/>
                      </a:lnTo>
                      <a:lnTo>
                        <a:pt x="24" y="0"/>
                      </a:lnTo>
                      <a:lnTo>
                        <a:pt x="24"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37" name="Freeform 709">
                  <a:extLst>
                    <a:ext uri="{FF2B5EF4-FFF2-40B4-BE49-F238E27FC236}">
                      <a16:creationId xmlns:a16="http://schemas.microsoft.com/office/drawing/2014/main" id="{F6AF6F33-04F6-473D-80C2-9DCBE5EA041C}"/>
                    </a:ext>
                  </a:extLst>
                </p:cNvPr>
                <p:cNvSpPr>
                  <a:spLocks/>
                </p:cNvSpPr>
                <p:nvPr/>
              </p:nvSpPr>
              <p:spPr bwMode="auto">
                <a:xfrm>
                  <a:off x="4534" y="3000"/>
                  <a:ext cx="24" cy="18"/>
                </a:xfrm>
                <a:custGeom>
                  <a:avLst/>
                  <a:gdLst>
                    <a:gd name="T0" fmla="*/ 0 w 24"/>
                    <a:gd name="T1" fmla="*/ 12 h 18"/>
                    <a:gd name="T2" fmla="*/ 0 w 24"/>
                    <a:gd name="T3" fmla="*/ 18 h 18"/>
                    <a:gd name="T4" fmla="*/ 0 w 24"/>
                    <a:gd name="T5" fmla="*/ 18 h 18"/>
                    <a:gd name="T6" fmla="*/ 18 w 24"/>
                    <a:gd name="T7" fmla="*/ 12 h 18"/>
                    <a:gd name="T8" fmla="*/ 24 w 24"/>
                    <a:gd name="T9" fmla="*/ 6 h 18"/>
                    <a:gd name="T10" fmla="*/ 24 w 24"/>
                    <a:gd name="T11" fmla="*/ 6 h 18"/>
                    <a:gd name="T12" fmla="*/ 24 w 24"/>
                    <a:gd name="T13" fmla="*/ 0 h 18"/>
                    <a:gd name="T14" fmla="*/ 18 w 24"/>
                    <a:gd name="T15" fmla="*/ 6 h 18"/>
                    <a:gd name="T16" fmla="*/ 0 w 24"/>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12"/>
                      </a:moveTo>
                      <a:lnTo>
                        <a:pt x="0" y="18"/>
                      </a:lnTo>
                      <a:lnTo>
                        <a:pt x="0" y="18"/>
                      </a:lnTo>
                      <a:lnTo>
                        <a:pt x="18" y="12"/>
                      </a:lnTo>
                      <a:lnTo>
                        <a:pt x="24" y="6"/>
                      </a:lnTo>
                      <a:lnTo>
                        <a:pt x="24" y="6"/>
                      </a:lnTo>
                      <a:lnTo>
                        <a:pt x="24" y="0"/>
                      </a:lnTo>
                      <a:lnTo>
                        <a:pt x="18"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38" name="Freeform 710">
                  <a:extLst>
                    <a:ext uri="{FF2B5EF4-FFF2-40B4-BE49-F238E27FC236}">
                      <a16:creationId xmlns:a16="http://schemas.microsoft.com/office/drawing/2014/main" id="{66E0FD9A-C4E5-4668-9A88-77998C99946B}"/>
                    </a:ext>
                  </a:extLst>
                </p:cNvPr>
                <p:cNvSpPr>
                  <a:spLocks/>
                </p:cNvSpPr>
                <p:nvPr/>
              </p:nvSpPr>
              <p:spPr bwMode="auto">
                <a:xfrm>
                  <a:off x="4570" y="2976"/>
                  <a:ext cx="24" cy="24"/>
                </a:xfrm>
                <a:custGeom>
                  <a:avLst/>
                  <a:gdLst>
                    <a:gd name="T0" fmla="*/ 0 w 24"/>
                    <a:gd name="T1" fmla="*/ 18 h 24"/>
                    <a:gd name="T2" fmla="*/ 0 w 24"/>
                    <a:gd name="T3" fmla="*/ 18 h 24"/>
                    <a:gd name="T4" fmla="*/ 0 w 24"/>
                    <a:gd name="T5" fmla="*/ 24 h 24"/>
                    <a:gd name="T6" fmla="*/ 18 w 24"/>
                    <a:gd name="T7" fmla="*/ 6 h 24"/>
                    <a:gd name="T8" fmla="*/ 18 w 24"/>
                    <a:gd name="T9" fmla="*/ 6 h 24"/>
                    <a:gd name="T10" fmla="*/ 24 w 24"/>
                    <a:gd name="T11" fmla="*/ 6 h 24"/>
                    <a:gd name="T12" fmla="*/ 18 w 24"/>
                    <a:gd name="T13" fmla="*/ 0 h 24"/>
                    <a:gd name="T14" fmla="*/ 18 w 24"/>
                    <a:gd name="T15" fmla="*/ 0 h 24"/>
                    <a:gd name="T16" fmla="*/ 0 w 24"/>
                    <a:gd name="T1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0" y="18"/>
                      </a:moveTo>
                      <a:lnTo>
                        <a:pt x="0" y="18"/>
                      </a:lnTo>
                      <a:lnTo>
                        <a:pt x="0" y="24"/>
                      </a:lnTo>
                      <a:lnTo>
                        <a:pt x="18" y="6"/>
                      </a:lnTo>
                      <a:lnTo>
                        <a:pt x="18" y="6"/>
                      </a:lnTo>
                      <a:lnTo>
                        <a:pt x="24" y="6"/>
                      </a:lnTo>
                      <a:lnTo>
                        <a:pt x="18" y="0"/>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39" name="Freeform 711">
                  <a:extLst>
                    <a:ext uri="{FF2B5EF4-FFF2-40B4-BE49-F238E27FC236}">
                      <a16:creationId xmlns:a16="http://schemas.microsoft.com/office/drawing/2014/main" id="{E0236C8B-44C8-49BE-BDCA-576FF3CDDD48}"/>
                    </a:ext>
                  </a:extLst>
                </p:cNvPr>
                <p:cNvSpPr>
                  <a:spLocks/>
                </p:cNvSpPr>
                <p:nvPr/>
              </p:nvSpPr>
              <p:spPr bwMode="auto">
                <a:xfrm>
                  <a:off x="4600" y="2946"/>
                  <a:ext cx="24" cy="24"/>
                </a:xfrm>
                <a:custGeom>
                  <a:avLst/>
                  <a:gdLst>
                    <a:gd name="T0" fmla="*/ 6 w 24"/>
                    <a:gd name="T1" fmla="*/ 18 h 24"/>
                    <a:gd name="T2" fmla="*/ 0 w 24"/>
                    <a:gd name="T3" fmla="*/ 24 h 24"/>
                    <a:gd name="T4" fmla="*/ 6 w 24"/>
                    <a:gd name="T5" fmla="*/ 24 h 24"/>
                    <a:gd name="T6" fmla="*/ 18 w 24"/>
                    <a:gd name="T7" fmla="*/ 12 h 24"/>
                    <a:gd name="T8" fmla="*/ 24 w 24"/>
                    <a:gd name="T9" fmla="*/ 6 h 24"/>
                    <a:gd name="T10" fmla="*/ 24 w 24"/>
                    <a:gd name="T11" fmla="*/ 6 h 24"/>
                    <a:gd name="T12" fmla="*/ 24 w 24"/>
                    <a:gd name="T13" fmla="*/ 0 h 24"/>
                    <a:gd name="T14" fmla="*/ 18 w 24"/>
                    <a:gd name="T15" fmla="*/ 6 h 24"/>
                    <a:gd name="T16" fmla="*/ 18 w 24"/>
                    <a:gd name="T17" fmla="*/ 6 h 24"/>
                    <a:gd name="T18" fmla="*/ 18 w 24"/>
                    <a:gd name="T19" fmla="*/ 6 h 24"/>
                    <a:gd name="T20" fmla="*/ 18 w 24"/>
                    <a:gd name="T21" fmla="*/ 6 h 24"/>
                    <a:gd name="T22" fmla="*/ 6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6" y="18"/>
                      </a:moveTo>
                      <a:lnTo>
                        <a:pt x="0" y="24"/>
                      </a:lnTo>
                      <a:lnTo>
                        <a:pt x="6" y="24"/>
                      </a:lnTo>
                      <a:lnTo>
                        <a:pt x="18" y="12"/>
                      </a:lnTo>
                      <a:lnTo>
                        <a:pt x="24" y="6"/>
                      </a:lnTo>
                      <a:lnTo>
                        <a:pt x="24" y="6"/>
                      </a:lnTo>
                      <a:lnTo>
                        <a:pt x="24" y="0"/>
                      </a:lnTo>
                      <a:lnTo>
                        <a:pt x="18" y="6"/>
                      </a:lnTo>
                      <a:lnTo>
                        <a:pt x="18" y="6"/>
                      </a:lnTo>
                      <a:lnTo>
                        <a:pt x="18" y="6"/>
                      </a:lnTo>
                      <a:lnTo>
                        <a:pt x="18" y="6"/>
                      </a:lnTo>
                      <a:lnTo>
                        <a:pt x="6"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40" name="Freeform 712">
                  <a:extLst>
                    <a:ext uri="{FF2B5EF4-FFF2-40B4-BE49-F238E27FC236}">
                      <a16:creationId xmlns:a16="http://schemas.microsoft.com/office/drawing/2014/main" id="{77E166B1-8ED6-41CE-9C7B-3925F869B0F1}"/>
                    </a:ext>
                  </a:extLst>
                </p:cNvPr>
                <p:cNvSpPr>
                  <a:spLocks/>
                </p:cNvSpPr>
                <p:nvPr/>
              </p:nvSpPr>
              <p:spPr bwMode="auto">
                <a:xfrm>
                  <a:off x="4630" y="2916"/>
                  <a:ext cx="18" cy="24"/>
                </a:xfrm>
                <a:custGeom>
                  <a:avLst/>
                  <a:gdLst>
                    <a:gd name="T0" fmla="*/ 0 w 18"/>
                    <a:gd name="T1" fmla="*/ 24 h 24"/>
                    <a:gd name="T2" fmla="*/ 0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0" y="24"/>
                      </a:moveTo>
                      <a:lnTo>
                        <a:pt x="0" y="24"/>
                      </a:lnTo>
                      <a:lnTo>
                        <a:pt x="6" y="24"/>
                      </a:lnTo>
                      <a:lnTo>
                        <a:pt x="18" y="6"/>
                      </a:lnTo>
                      <a:lnTo>
                        <a:pt x="18" y="0"/>
                      </a:lnTo>
                      <a:lnTo>
                        <a:pt x="12"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41" name="Freeform 713">
                  <a:extLst>
                    <a:ext uri="{FF2B5EF4-FFF2-40B4-BE49-F238E27FC236}">
                      <a16:creationId xmlns:a16="http://schemas.microsoft.com/office/drawing/2014/main" id="{959C427E-3FFE-47CB-9541-3117C12C4735}"/>
                    </a:ext>
                  </a:extLst>
                </p:cNvPr>
                <p:cNvSpPr>
                  <a:spLocks/>
                </p:cNvSpPr>
                <p:nvPr/>
              </p:nvSpPr>
              <p:spPr bwMode="auto">
                <a:xfrm>
                  <a:off x="4648" y="2874"/>
                  <a:ext cx="12" cy="30"/>
                </a:xfrm>
                <a:custGeom>
                  <a:avLst/>
                  <a:gdLst>
                    <a:gd name="T0" fmla="*/ 0 w 12"/>
                    <a:gd name="T1" fmla="*/ 24 h 30"/>
                    <a:gd name="T2" fmla="*/ 6 w 12"/>
                    <a:gd name="T3" fmla="*/ 30 h 30"/>
                    <a:gd name="T4" fmla="*/ 6 w 12"/>
                    <a:gd name="T5" fmla="*/ 24 h 30"/>
                    <a:gd name="T6" fmla="*/ 12 w 12"/>
                    <a:gd name="T7" fmla="*/ 18 h 30"/>
                    <a:gd name="T8" fmla="*/ 12 w 12"/>
                    <a:gd name="T9" fmla="*/ 6 h 30"/>
                    <a:gd name="T10" fmla="*/ 12 w 12"/>
                    <a:gd name="T11" fmla="*/ 0 h 30"/>
                    <a:gd name="T12" fmla="*/ 6 w 12"/>
                    <a:gd name="T13" fmla="*/ 6 h 30"/>
                    <a:gd name="T14" fmla="*/ 6 w 12"/>
                    <a:gd name="T15" fmla="*/ 18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6" y="30"/>
                      </a:lnTo>
                      <a:lnTo>
                        <a:pt x="6" y="24"/>
                      </a:lnTo>
                      <a:lnTo>
                        <a:pt x="12" y="18"/>
                      </a:lnTo>
                      <a:lnTo>
                        <a:pt x="12" y="6"/>
                      </a:lnTo>
                      <a:lnTo>
                        <a:pt x="12" y="0"/>
                      </a:lnTo>
                      <a:lnTo>
                        <a:pt x="6" y="6"/>
                      </a:lnTo>
                      <a:lnTo>
                        <a:pt x="6" y="18"/>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42" name="Freeform 714">
                  <a:extLst>
                    <a:ext uri="{FF2B5EF4-FFF2-40B4-BE49-F238E27FC236}">
                      <a16:creationId xmlns:a16="http://schemas.microsoft.com/office/drawing/2014/main" id="{DEEAED5E-E665-49EE-A775-D8FF76A72869}"/>
                    </a:ext>
                  </a:extLst>
                </p:cNvPr>
                <p:cNvSpPr>
                  <a:spLocks/>
                </p:cNvSpPr>
                <p:nvPr/>
              </p:nvSpPr>
              <p:spPr bwMode="auto">
                <a:xfrm>
                  <a:off x="4654" y="2832"/>
                  <a:ext cx="6" cy="30"/>
                </a:xfrm>
                <a:custGeom>
                  <a:avLst/>
                  <a:gdLst>
                    <a:gd name="T0" fmla="*/ 0 w 6"/>
                    <a:gd name="T1" fmla="*/ 30 h 30"/>
                    <a:gd name="T2" fmla="*/ 6 w 6"/>
                    <a:gd name="T3" fmla="*/ 30 h 30"/>
                    <a:gd name="T4" fmla="*/ 6 w 6"/>
                    <a:gd name="T5" fmla="*/ 30 h 30"/>
                    <a:gd name="T6" fmla="*/ 6 w 6"/>
                    <a:gd name="T7" fmla="*/ 6 h 30"/>
                    <a:gd name="T8" fmla="*/ 0 w 6"/>
                    <a:gd name="T9" fmla="*/ 0 h 30"/>
                    <a:gd name="T10" fmla="*/ 0 w 6"/>
                    <a:gd name="T11" fmla="*/ 6 h 30"/>
                    <a:gd name="T12" fmla="*/ 0 w 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6" h="30">
                      <a:moveTo>
                        <a:pt x="0" y="30"/>
                      </a:moveTo>
                      <a:lnTo>
                        <a:pt x="6" y="30"/>
                      </a:lnTo>
                      <a:lnTo>
                        <a:pt x="6" y="30"/>
                      </a:lnTo>
                      <a:lnTo>
                        <a:pt x="6" y="6"/>
                      </a:lnTo>
                      <a:lnTo>
                        <a:pt x="0" y="0"/>
                      </a:lnTo>
                      <a:lnTo>
                        <a:pt x="0"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43" name="Freeform 715">
                  <a:extLst>
                    <a:ext uri="{FF2B5EF4-FFF2-40B4-BE49-F238E27FC236}">
                      <a16:creationId xmlns:a16="http://schemas.microsoft.com/office/drawing/2014/main" id="{571BF455-1B76-453A-813A-333F4C7634B3}"/>
                    </a:ext>
                  </a:extLst>
                </p:cNvPr>
                <p:cNvSpPr>
                  <a:spLocks/>
                </p:cNvSpPr>
                <p:nvPr/>
              </p:nvSpPr>
              <p:spPr bwMode="auto">
                <a:xfrm>
                  <a:off x="4636" y="2796"/>
                  <a:ext cx="18" cy="24"/>
                </a:xfrm>
                <a:custGeom>
                  <a:avLst/>
                  <a:gdLst>
                    <a:gd name="T0" fmla="*/ 12 w 18"/>
                    <a:gd name="T1" fmla="*/ 24 h 24"/>
                    <a:gd name="T2" fmla="*/ 12 w 18"/>
                    <a:gd name="T3" fmla="*/ 24 h 24"/>
                    <a:gd name="T4" fmla="*/ 18 w 18"/>
                    <a:gd name="T5" fmla="*/ 24 h 24"/>
                    <a:gd name="T6" fmla="*/ 12 w 18"/>
                    <a:gd name="T7" fmla="*/ 0 h 24"/>
                    <a:gd name="T8" fmla="*/ 6 w 18"/>
                    <a:gd name="T9" fmla="*/ 0 h 24"/>
                    <a:gd name="T10" fmla="*/ 6 w 18"/>
                    <a:gd name="T11" fmla="*/ 0 h 24"/>
                    <a:gd name="T12" fmla="*/ 0 w 18"/>
                    <a:gd name="T13" fmla="*/ 0 h 24"/>
                    <a:gd name="T14" fmla="*/ 6 w 18"/>
                    <a:gd name="T15" fmla="*/ 0 h 24"/>
                    <a:gd name="T16" fmla="*/ 12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2" y="24"/>
                      </a:moveTo>
                      <a:lnTo>
                        <a:pt x="12" y="24"/>
                      </a:lnTo>
                      <a:lnTo>
                        <a:pt x="18" y="24"/>
                      </a:lnTo>
                      <a:lnTo>
                        <a:pt x="12" y="0"/>
                      </a:lnTo>
                      <a:lnTo>
                        <a:pt x="6" y="0"/>
                      </a:lnTo>
                      <a:lnTo>
                        <a:pt x="6" y="0"/>
                      </a:lnTo>
                      <a:lnTo>
                        <a:pt x="0" y="0"/>
                      </a:lnTo>
                      <a:lnTo>
                        <a:pt x="6" y="0"/>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44" name="Freeform 716">
                  <a:extLst>
                    <a:ext uri="{FF2B5EF4-FFF2-40B4-BE49-F238E27FC236}">
                      <a16:creationId xmlns:a16="http://schemas.microsoft.com/office/drawing/2014/main" id="{B8D857C7-9D0C-446B-96C1-EC0D8EE32A21}"/>
                    </a:ext>
                  </a:extLst>
                </p:cNvPr>
                <p:cNvSpPr>
                  <a:spLocks/>
                </p:cNvSpPr>
                <p:nvPr/>
              </p:nvSpPr>
              <p:spPr bwMode="auto">
                <a:xfrm>
                  <a:off x="4612" y="2760"/>
                  <a:ext cx="24" cy="24"/>
                </a:xfrm>
                <a:custGeom>
                  <a:avLst/>
                  <a:gdLst>
                    <a:gd name="T0" fmla="*/ 18 w 24"/>
                    <a:gd name="T1" fmla="*/ 24 h 24"/>
                    <a:gd name="T2" fmla="*/ 18 w 24"/>
                    <a:gd name="T3" fmla="*/ 24 h 24"/>
                    <a:gd name="T4" fmla="*/ 24 w 24"/>
                    <a:gd name="T5" fmla="*/ 24 h 24"/>
                    <a:gd name="T6" fmla="*/ 12 w 24"/>
                    <a:gd name="T7" fmla="*/ 6 h 24"/>
                    <a:gd name="T8" fmla="*/ 6 w 24"/>
                    <a:gd name="T9" fmla="*/ 6 h 24"/>
                    <a:gd name="T10" fmla="*/ 6 w 24"/>
                    <a:gd name="T11" fmla="*/ 0 h 24"/>
                    <a:gd name="T12" fmla="*/ 0 w 24"/>
                    <a:gd name="T13" fmla="*/ 6 h 24"/>
                    <a:gd name="T14" fmla="*/ 6 w 24"/>
                    <a:gd name="T15" fmla="*/ 6 h 24"/>
                    <a:gd name="T16" fmla="*/ 6 w 24"/>
                    <a:gd name="T17" fmla="*/ 12 h 24"/>
                    <a:gd name="T18" fmla="*/ 6 w 24"/>
                    <a:gd name="T19" fmla="*/ 6 h 24"/>
                    <a:gd name="T20" fmla="*/ 6 w 24"/>
                    <a:gd name="T21" fmla="*/ 6 h 24"/>
                    <a:gd name="T22" fmla="*/ 18 w 2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24"/>
                      </a:moveTo>
                      <a:lnTo>
                        <a:pt x="18" y="24"/>
                      </a:lnTo>
                      <a:lnTo>
                        <a:pt x="24" y="24"/>
                      </a:lnTo>
                      <a:lnTo>
                        <a:pt x="12" y="6"/>
                      </a:lnTo>
                      <a:lnTo>
                        <a:pt x="6" y="6"/>
                      </a:lnTo>
                      <a:lnTo>
                        <a:pt x="6" y="0"/>
                      </a:lnTo>
                      <a:lnTo>
                        <a:pt x="0" y="6"/>
                      </a:lnTo>
                      <a:lnTo>
                        <a:pt x="6" y="6"/>
                      </a:lnTo>
                      <a:lnTo>
                        <a:pt x="6" y="12"/>
                      </a:lnTo>
                      <a:lnTo>
                        <a:pt x="6" y="6"/>
                      </a:lnTo>
                      <a:lnTo>
                        <a:pt x="6" y="6"/>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45" name="Freeform 717">
                  <a:extLst>
                    <a:ext uri="{FF2B5EF4-FFF2-40B4-BE49-F238E27FC236}">
                      <a16:creationId xmlns:a16="http://schemas.microsoft.com/office/drawing/2014/main" id="{E81F966B-8570-44B1-85EC-0B4F1888F6D7}"/>
                    </a:ext>
                  </a:extLst>
                </p:cNvPr>
                <p:cNvSpPr>
                  <a:spLocks/>
                </p:cNvSpPr>
                <p:nvPr/>
              </p:nvSpPr>
              <p:spPr bwMode="auto">
                <a:xfrm>
                  <a:off x="4582" y="2730"/>
                  <a:ext cx="24" cy="24"/>
                </a:xfrm>
                <a:custGeom>
                  <a:avLst/>
                  <a:gdLst>
                    <a:gd name="T0" fmla="*/ 18 w 24"/>
                    <a:gd name="T1" fmla="*/ 24 h 24"/>
                    <a:gd name="T2" fmla="*/ 24 w 24"/>
                    <a:gd name="T3" fmla="*/ 24 h 24"/>
                    <a:gd name="T4" fmla="*/ 18 w 24"/>
                    <a:gd name="T5" fmla="*/ 18 h 24"/>
                    <a:gd name="T6" fmla="*/ 6 w 24"/>
                    <a:gd name="T7" fmla="*/ 6 h 24"/>
                    <a:gd name="T8" fmla="*/ 0 w 24"/>
                    <a:gd name="T9" fmla="*/ 0 h 24"/>
                    <a:gd name="T10" fmla="*/ 0 w 24"/>
                    <a:gd name="T11" fmla="*/ 6 h 24"/>
                    <a:gd name="T12" fmla="*/ 0 w 24"/>
                    <a:gd name="T13" fmla="*/ 6 h 24"/>
                    <a:gd name="T14" fmla="*/ 6 w 24"/>
                    <a:gd name="T15" fmla="*/ 12 h 24"/>
                    <a:gd name="T16" fmla="*/ 18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8" y="24"/>
                      </a:moveTo>
                      <a:lnTo>
                        <a:pt x="24" y="24"/>
                      </a:lnTo>
                      <a:lnTo>
                        <a:pt x="18" y="18"/>
                      </a:lnTo>
                      <a:lnTo>
                        <a:pt x="6" y="6"/>
                      </a:lnTo>
                      <a:lnTo>
                        <a:pt x="0" y="0"/>
                      </a:lnTo>
                      <a:lnTo>
                        <a:pt x="0" y="6"/>
                      </a:lnTo>
                      <a:lnTo>
                        <a:pt x="0" y="6"/>
                      </a:lnTo>
                      <a:lnTo>
                        <a:pt x="6" y="12"/>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46" name="Freeform 718">
                  <a:extLst>
                    <a:ext uri="{FF2B5EF4-FFF2-40B4-BE49-F238E27FC236}">
                      <a16:creationId xmlns:a16="http://schemas.microsoft.com/office/drawing/2014/main" id="{76526751-41DB-410D-91AF-1CF9E6B292C0}"/>
                    </a:ext>
                  </a:extLst>
                </p:cNvPr>
                <p:cNvSpPr>
                  <a:spLocks/>
                </p:cNvSpPr>
                <p:nvPr/>
              </p:nvSpPr>
              <p:spPr bwMode="auto">
                <a:xfrm>
                  <a:off x="4546" y="2706"/>
                  <a:ext cx="30" cy="24"/>
                </a:xfrm>
                <a:custGeom>
                  <a:avLst/>
                  <a:gdLst>
                    <a:gd name="T0" fmla="*/ 24 w 30"/>
                    <a:gd name="T1" fmla="*/ 24 h 24"/>
                    <a:gd name="T2" fmla="*/ 30 w 30"/>
                    <a:gd name="T3" fmla="*/ 18 h 24"/>
                    <a:gd name="T4" fmla="*/ 24 w 30"/>
                    <a:gd name="T5" fmla="*/ 18 h 24"/>
                    <a:gd name="T6" fmla="*/ 6 w 30"/>
                    <a:gd name="T7" fmla="*/ 6 h 24"/>
                    <a:gd name="T8" fmla="*/ 6 w 30"/>
                    <a:gd name="T9" fmla="*/ 0 h 24"/>
                    <a:gd name="T10" fmla="*/ 0 w 30"/>
                    <a:gd name="T11" fmla="*/ 6 h 24"/>
                    <a:gd name="T12" fmla="*/ 6 w 30"/>
                    <a:gd name="T13" fmla="*/ 6 h 24"/>
                    <a:gd name="T14" fmla="*/ 6 w 30"/>
                    <a:gd name="T15" fmla="*/ 12 h 24"/>
                    <a:gd name="T16" fmla="*/ 24 w 30"/>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24" y="24"/>
                      </a:moveTo>
                      <a:lnTo>
                        <a:pt x="30" y="18"/>
                      </a:lnTo>
                      <a:lnTo>
                        <a:pt x="24" y="18"/>
                      </a:lnTo>
                      <a:lnTo>
                        <a:pt x="6" y="6"/>
                      </a:lnTo>
                      <a:lnTo>
                        <a:pt x="6" y="0"/>
                      </a:lnTo>
                      <a:lnTo>
                        <a:pt x="0" y="6"/>
                      </a:lnTo>
                      <a:lnTo>
                        <a:pt x="6"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47" name="Freeform 719">
                  <a:extLst>
                    <a:ext uri="{FF2B5EF4-FFF2-40B4-BE49-F238E27FC236}">
                      <a16:creationId xmlns:a16="http://schemas.microsoft.com/office/drawing/2014/main" id="{8CC0FB11-E1E4-464F-B41A-77BC8535E75C}"/>
                    </a:ext>
                  </a:extLst>
                </p:cNvPr>
                <p:cNvSpPr>
                  <a:spLocks/>
                </p:cNvSpPr>
                <p:nvPr/>
              </p:nvSpPr>
              <p:spPr bwMode="auto">
                <a:xfrm>
                  <a:off x="4510" y="2688"/>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48" name="Freeform 720">
                  <a:extLst>
                    <a:ext uri="{FF2B5EF4-FFF2-40B4-BE49-F238E27FC236}">
                      <a16:creationId xmlns:a16="http://schemas.microsoft.com/office/drawing/2014/main" id="{FCF27AEB-D2C0-4553-970E-BA3E4E6729F6}"/>
                    </a:ext>
                  </a:extLst>
                </p:cNvPr>
                <p:cNvSpPr>
                  <a:spLocks/>
                </p:cNvSpPr>
                <p:nvPr/>
              </p:nvSpPr>
              <p:spPr bwMode="auto">
                <a:xfrm>
                  <a:off x="4474" y="2670"/>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49" name="Freeform 721">
                  <a:extLst>
                    <a:ext uri="{FF2B5EF4-FFF2-40B4-BE49-F238E27FC236}">
                      <a16:creationId xmlns:a16="http://schemas.microsoft.com/office/drawing/2014/main" id="{52445968-D608-47B6-AC2B-2F157A07D2DE}"/>
                    </a:ext>
                  </a:extLst>
                </p:cNvPr>
                <p:cNvSpPr>
                  <a:spLocks/>
                </p:cNvSpPr>
                <p:nvPr/>
              </p:nvSpPr>
              <p:spPr bwMode="auto">
                <a:xfrm>
                  <a:off x="4432" y="2652"/>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0 h 12"/>
                    <a:gd name="T12" fmla="*/ 6 w 30"/>
                    <a:gd name="T13" fmla="*/ 6 h 12"/>
                    <a:gd name="T14" fmla="*/ 24 w 30"/>
                    <a:gd name="T15" fmla="*/ 12 h 12"/>
                    <a:gd name="T16" fmla="*/ 30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12"/>
                      </a:moveTo>
                      <a:lnTo>
                        <a:pt x="30" y="12"/>
                      </a:lnTo>
                      <a:lnTo>
                        <a:pt x="30" y="6"/>
                      </a:lnTo>
                      <a:lnTo>
                        <a:pt x="24" y="6"/>
                      </a:lnTo>
                      <a:lnTo>
                        <a:pt x="6" y="0"/>
                      </a:lnTo>
                      <a:lnTo>
                        <a:pt x="0" y="0"/>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50" name="Freeform 722">
                  <a:extLst>
                    <a:ext uri="{FF2B5EF4-FFF2-40B4-BE49-F238E27FC236}">
                      <a16:creationId xmlns:a16="http://schemas.microsoft.com/office/drawing/2014/main" id="{0A81DE45-0A53-48B6-B279-B78ABE445E99}"/>
                    </a:ext>
                  </a:extLst>
                </p:cNvPr>
                <p:cNvSpPr>
                  <a:spLocks/>
                </p:cNvSpPr>
                <p:nvPr/>
              </p:nvSpPr>
              <p:spPr bwMode="auto">
                <a:xfrm>
                  <a:off x="4396" y="2640"/>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0 w 30"/>
                    <a:gd name="T11" fmla="*/ 0 h 12"/>
                    <a:gd name="T12" fmla="*/ 0 w 30"/>
                    <a:gd name="T13" fmla="*/ 6 h 12"/>
                    <a:gd name="T14" fmla="*/ 6 w 30"/>
                    <a:gd name="T15" fmla="*/ 6 h 12"/>
                    <a:gd name="T16" fmla="*/ 24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12"/>
                      </a:moveTo>
                      <a:lnTo>
                        <a:pt x="30" y="6"/>
                      </a:lnTo>
                      <a:lnTo>
                        <a:pt x="24" y="6"/>
                      </a:lnTo>
                      <a:lnTo>
                        <a:pt x="6" y="0"/>
                      </a:lnTo>
                      <a:lnTo>
                        <a:pt x="0"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51" name="Freeform 723">
                  <a:extLst>
                    <a:ext uri="{FF2B5EF4-FFF2-40B4-BE49-F238E27FC236}">
                      <a16:creationId xmlns:a16="http://schemas.microsoft.com/office/drawing/2014/main" id="{41D24445-E086-46A6-BBDB-123C6A58C39A}"/>
                    </a:ext>
                  </a:extLst>
                </p:cNvPr>
                <p:cNvSpPr>
                  <a:spLocks/>
                </p:cNvSpPr>
                <p:nvPr/>
              </p:nvSpPr>
              <p:spPr bwMode="auto">
                <a:xfrm>
                  <a:off x="4354" y="2628"/>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52" name="Freeform 724">
                  <a:extLst>
                    <a:ext uri="{FF2B5EF4-FFF2-40B4-BE49-F238E27FC236}">
                      <a16:creationId xmlns:a16="http://schemas.microsoft.com/office/drawing/2014/main" id="{2254EC63-4EB4-4686-9794-2A1E4E6BC247}"/>
                    </a:ext>
                  </a:extLst>
                </p:cNvPr>
                <p:cNvSpPr>
                  <a:spLocks/>
                </p:cNvSpPr>
                <p:nvPr/>
              </p:nvSpPr>
              <p:spPr bwMode="auto">
                <a:xfrm>
                  <a:off x="4318" y="2616"/>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24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12"/>
                      </a:moveTo>
                      <a:lnTo>
                        <a:pt x="24"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53" name="Freeform 725">
                  <a:extLst>
                    <a:ext uri="{FF2B5EF4-FFF2-40B4-BE49-F238E27FC236}">
                      <a16:creationId xmlns:a16="http://schemas.microsoft.com/office/drawing/2014/main" id="{E541E971-F485-4228-A956-7B2031676BDF}"/>
                    </a:ext>
                  </a:extLst>
                </p:cNvPr>
                <p:cNvSpPr>
                  <a:spLocks/>
                </p:cNvSpPr>
                <p:nvPr/>
              </p:nvSpPr>
              <p:spPr bwMode="auto">
                <a:xfrm>
                  <a:off x="4276" y="2604"/>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54" name="Freeform 726">
                  <a:extLst>
                    <a:ext uri="{FF2B5EF4-FFF2-40B4-BE49-F238E27FC236}">
                      <a16:creationId xmlns:a16="http://schemas.microsoft.com/office/drawing/2014/main" id="{1587A1F3-4B0A-4E38-93EB-9A9F8347CFE0}"/>
                    </a:ext>
                  </a:extLst>
                </p:cNvPr>
                <p:cNvSpPr>
                  <a:spLocks/>
                </p:cNvSpPr>
                <p:nvPr/>
              </p:nvSpPr>
              <p:spPr bwMode="auto">
                <a:xfrm>
                  <a:off x="4234" y="2592"/>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55" name="Freeform 727">
                  <a:extLst>
                    <a:ext uri="{FF2B5EF4-FFF2-40B4-BE49-F238E27FC236}">
                      <a16:creationId xmlns:a16="http://schemas.microsoft.com/office/drawing/2014/main" id="{A393A0B8-46C4-49E6-B132-9ABC1382FA5B}"/>
                    </a:ext>
                  </a:extLst>
                </p:cNvPr>
                <p:cNvSpPr>
                  <a:spLocks/>
                </p:cNvSpPr>
                <p:nvPr/>
              </p:nvSpPr>
              <p:spPr bwMode="auto">
                <a:xfrm>
                  <a:off x="4192" y="2586"/>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56" name="Freeform 728">
                  <a:extLst>
                    <a:ext uri="{FF2B5EF4-FFF2-40B4-BE49-F238E27FC236}">
                      <a16:creationId xmlns:a16="http://schemas.microsoft.com/office/drawing/2014/main" id="{FA7220A2-93A5-4F64-94B0-F7214C9F2EB3}"/>
                    </a:ext>
                  </a:extLst>
                </p:cNvPr>
                <p:cNvSpPr>
                  <a:spLocks/>
                </p:cNvSpPr>
                <p:nvPr/>
              </p:nvSpPr>
              <p:spPr bwMode="auto">
                <a:xfrm>
                  <a:off x="4150" y="2580"/>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57" name="Freeform 729">
                  <a:extLst>
                    <a:ext uri="{FF2B5EF4-FFF2-40B4-BE49-F238E27FC236}">
                      <a16:creationId xmlns:a16="http://schemas.microsoft.com/office/drawing/2014/main" id="{2A0EA515-3AC7-41CC-A1D3-CA0124254BAB}"/>
                    </a:ext>
                  </a:extLst>
                </p:cNvPr>
                <p:cNvSpPr>
                  <a:spLocks/>
                </p:cNvSpPr>
                <p:nvPr/>
              </p:nvSpPr>
              <p:spPr bwMode="auto">
                <a:xfrm>
                  <a:off x="4108" y="2568"/>
                  <a:ext cx="30" cy="12"/>
                </a:xfrm>
                <a:custGeom>
                  <a:avLst/>
                  <a:gdLst>
                    <a:gd name="T0" fmla="*/ 30 w 30"/>
                    <a:gd name="T1" fmla="*/ 12 h 12"/>
                    <a:gd name="T2" fmla="*/ 30 w 30"/>
                    <a:gd name="T3" fmla="*/ 12 h 12"/>
                    <a:gd name="T4" fmla="*/ 30 w 30"/>
                    <a:gd name="T5" fmla="*/ 6 h 12"/>
                    <a:gd name="T6" fmla="*/ 12 w 30"/>
                    <a:gd name="T7" fmla="*/ 6 h 12"/>
                    <a:gd name="T8" fmla="*/ 6 w 30"/>
                    <a:gd name="T9" fmla="*/ 0 h 12"/>
                    <a:gd name="T10" fmla="*/ 0 w 30"/>
                    <a:gd name="T11" fmla="*/ 6 h 12"/>
                    <a:gd name="T12" fmla="*/ 6 w 30"/>
                    <a:gd name="T13" fmla="*/ 6 h 12"/>
                    <a:gd name="T14" fmla="*/ 12 w 30"/>
                    <a:gd name="T15" fmla="*/ 12 h 12"/>
                    <a:gd name="T16" fmla="*/ 30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12"/>
                      </a:moveTo>
                      <a:lnTo>
                        <a:pt x="30" y="12"/>
                      </a:lnTo>
                      <a:lnTo>
                        <a:pt x="30" y="6"/>
                      </a:lnTo>
                      <a:lnTo>
                        <a:pt x="12" y="6"/>
                      </a:lnTo>
                      <a:lnTo>
                        <a:pt x="6" y="0"/>
                      </a:lnTo>
                      <a:lnTo>
                        <a:pt x="0" y="6"/>
                      </a:lnTo>
                      <a:lnTo>
                        <a:pt x="6" y="6"/>
                      </a:lnTo>
                      <a:lnTo>
                        <a:pt x="12"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58" name="Freeform 730">
                  <a:extLst>
                    <a:ext uri="{FF2B5EF4-FFF2-40B4-BE49-F238E27FC236}">
                      <a16:creationId xmlns:a16="http://schemas.microsoft.com/office/drawing/2014/main" id="{B73CCE78-40FE-4ACF-B723-37A0314EF9F6}"/>
                    </a:ext>
                  </a:extLst>
                </p:cNvPr>
                <p:cNvSpPr>
                  <a:spLocks/>
                </p:cNvSpPr>
                <p:nvPr/>
              </p:nvSpPr>
              <p:spPr bwMode="auto">
                <a:xfrm>
                  <a:off x="4066" y="2568"/>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59" name="Freeform 731">
                  <a:extLst>
                    <a:ext uri="{FF2B5EF4-FFF2-40B4-BE49-F238E27FC236}">
                      <a16:creationId xmlns:a16="http://schemas.microsoft.com/office/drawing/2014/main" id="{BFFE5D22-9B2D-4D42-8116-4C6F0D64826A}"/>
                    </a:ext>
                  </a:extLst>
                </p:cNvPr>
                <p:cNvSpPr>
                  <a:spLocks/>
                </p:cNvSpPr>
                <p:nvPr/>
              </p:nvSpPr>
              <p:spPr bwMode="auto">
                <a:xfrm>
                  <a:off x="4024" y="2562"/>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60" name="Freeform 732">
                  <a:extLst>
                    <a:ext uri="{FF2B5EF4-FFF2-40B4-BE49-F238E27FC236}">
                      <a16:creationId xmlns:a16="http://schemas.microsoft.com/office/drawing/2014/main" id="{3E507241-8915-4AAB-9ED7-8310893DDBD8}"/>
                    </a:ext>
                  </a:extLst>
                </p:cNvPr>
                <p:cNvSpPr>
                  <a:spLocks/>
                </p:cNvSpPr>
                <p:nvPr/>
              </p:nvSpPr>
              <p:spPr bwMode="auto">
                <a:xfrm>
                  <a:off x="3981" y="2556"/>
                  <a:ext cx="31" cy="12"/>
                </a:xfrm>
                <a:custGeom>
                  <a:avLst/>
                  <a:gdLst>
                    <a:gd name="T0" fmla="*/ 31 w 31"/>
                    <a:gd name="T1" fmla="*/ 12 h 12"/>
                    <a:gd name="T2" fmla="*/ 31 w 31"/>
                    <a:gd name="T3" fmla="*/ 6 h 12"/>
                    <a:gd name="T4" fmla="*/ 31 w 31"/>
                    <a:gd name="T5" fmla="*/ 6 h 12"/>
                    <a:gd name="T6" fmla="*/ 6 w 31"/>
                    <a:gd name="T7" fmla="*/ 0 h 12"/>
                    <a:gd name="T8" fmla="*/ 0 w 31"/>
                    <a:gd name="T9" fmla="*/ 6 h 12"/>
                    <a:gd name="T10" fmla="*/ 6 w 31"/>
                    <a:gd name="T11" fmla="*/ 6 h 12"/>
                    <a:gd name="T12" fmla="*/ 31 w 3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31" y="12"/>
                      </a:moveTo>
                      <a:lnTo>
                        <a:pt x="31" y="6"/>
                      </a:lnTo>
                      <a:lnTo>
                        <a:pt x="31" y="6"/>
                      </a:lnTo>
                      <a:lnTo>
                        <a:pt x="6" y="0"/>
                      </a:lnTo>
                      <a:lnTo>
                        <a:pt x="0" y="6"/>
                      </a:lnTo>
                      <a:lnTo>
                        <a:pt x="6"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61" name="Freeform 733">
                  <a:extLst>
                    <a:ext uri="{FF2B5EF4-FFF2-40B4-BE49-F238E27FC236}">
                      <a16:creationId xmlns:a16="http://schemas.microsoft.com/office/drawing/2014/main" id="{1DF9453B-D110-4503-B126-C9E05E4610C8}"/>
                    </a:ext>
                  </a:extLst>
                </p:cNvPr>
                <p:cNvSpPr>
                  <a:spLocks/>
                </p:cNvSpPr>
                <p:nvPr/>
              </p:nvSpPr>
              <p:spPr bwMode="auto">
                <a:xfrm>
                  <a:off x="3939" y="2556"/>
                  <a:ext cx="30" cy="6"/>
                </a:xfrm>
                <a:custGeom>
                  <a:avLst/>
                  <a:gdLst>
                    <a:gd name="T0" fmla="*/ 30 w 30"/>
                    <a:gd name="T1" fmla="*/ 6 h 6"/>
                    <a:gd name="T2" fmla="*/ 30 w 30"/>
                    <a:gd name="T3" fmla="*/ 0 h 6"/>
                    <a:gd name="T4" fmla="*/ 30 w 30"/>
                    <a:gd name="T5" fmla="*/ 0 h 6"/>
                    <a:gd name="T6" fmla="*/ 18 w 30"/>
                    <a:gd name="T7" fmla="*/ 0 h 6"/>
                    <a:gd name="T8" fmla="*/ 6 w 30"/>
                    <a:gd name="T9" fmla="*/ 0 h 6"/>
                    <a:gd name="T10" fmla="*/ 0 w 30"/>
                    <a:gd name="T11" fmla="*/ 0 h 6"/>
                    <a:gd name="T12" fmla="*/ 6 w 30"/>
                    <a:gd name="T13" fmla="*/ 6 h 6"/>
                    <a:gd name="T14" fmla="*/ 18 w 30"/>
                    <a:gd name="T15" fmla="*/ 6 h 6"/>
                    <a:gd name="T16" fmla="*/ 30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30" y="6"/>
                      </a:moveTo>
                      <a:lnTo>
                        <a:pt x="30" y="0"/>
                      </a:lnTo>
                      <a:lnTo>
                        <a:pt x="30" y="0"/>
                      </a:lnTo>
                      <a:lnTo>
                        <a:pt x="18" y="0"/>
                      </a:lnTo>
                      <a:lnTo>
                        <a:pt x="6" y="0"/>
                      </a:lnTo>
                      <a:lnTo>
                        <a:pt x="0" y="0"/>
                      </a:lnTo>
                      <a:lnTo>
                        <a:pt x="6" y="6"/>
                      </a:lnTo>
                      <a:lnTo>
                        <a:pt x="18"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62" name="Freeform 734">
                  <a:extLst>
                    <a:ext uri="{FF2B5EF4-FFF2-40B4-BE49-F238E27FC236}">
                      <a16:creationId xmlns:a16="http://schemas.microsoft.com/office/drawing/2014/main" id="{F60A8A93-2C35-4FA4-87F1-5B42F092F201}"/>
                    </a:ext>
                  </a:extLst>
                </p:cNvPr>
                <p:cNvSpPr>
                  <a:spLocks/>
                </p:cNvSpPr>
                <p:nvPr/>
              </p:nvSpPr>
              <p:spPr bwMode="auto">
                <a:xfrm>
                  <a:off x="3897" y="2550"/>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63" name="Freeform 735">
                  <a:extLst>
                    <a:ext uri="{FF2B5EF4-FFF2-40B4-BE49-F238E27FC236}">
                      <a16:creationId xmlns:a16="http://schemas.microsoft.com/office/drawing/2014/main" id="{E9B5FC9F-9646-42DC-9166-E10B30769D56}"/>
                    </a:ext>
                  </a:extLst>
                </p:cNvPr>
                <p:cNvSpPr>
                  <a:spLocks/>
                </p:cNvSpPr>
                <p:nvPr/>
              </p:nvSpPr>
              <p:spPr bwMode="auto">
                <a:xfrm>
                  <a:off x="3855" y="2550"/>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64" name="Freeform 736">
                  <a:extLst>
                    <a:ext uri="{FF2B5EF4-FFF2-40B4-BE49-F238E27FC236}">
                      <a16:creationId xmlns:a16="http://schemas.microsoft.com/office/drawing/2014/main" id="{80CB39B2-98E8-48A4-9D4B-93E6F0C54E0B}"/>
                    </a:ext>
                  </a:extLst>
                </p:cNvPr>
                <p:cNvSpPr>
                  <a:spLocks/>
                </p:cNvSpPr>
                <p:nvPr/>
              </p:nvSpPr>
              <p:spPr bwMode="auto">
                <a:xfrm>
                  <a:off x="3813" y="2550"/>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7330" name="Group 802">
                <a:extLst>
                  <a:ext uri="{FF2B5EF4-FFF2-40B4-BE49-F238E27FC236}">
                    <a16:creationId xmlns:a16="http://schemas.microsoft.com/office/drawing/2014/main" id="{3BFB5F61-C5D5-48E0-ABEF-7820CEECB843}"/>
                  </a:ext>
                </a:extLst>
              </p:cNvPr>
              <p:cNvGrpSpPr>
                <a:grpSpLocks/>
              </p:cNvGrpSpPr>
              <p:nvPr/>
            </p:nvGrpSpPr>
            <p:grpSpPr bwMode="auto">
              <a:xfrm>
                <a:off x="3177" y="2646"/>
                <a:ext cx="1195" cy="426"/>
                <a:chOff x="3177" y="2646"/>
                <a:chExt cx="1195" cy="426"/>
              </a:xfrm>
            </p:grpSpPr>
            <p:sp>
              <p:nvSpPr>
                <p:cNvPr id="407266" name="Freeform 738">
                  <a:extLst>
                    <a:ext uri="{FF2B5EF4-FFF2-40B4-BE49-F238E27FC236}">
                      <a16:creationId xmlns:a16="http://schemas.microsoft.com/office/drawing/2014/main" id="{EBB93665-56DB-48E7-82F5-933806DA9733}"/>
                    </a:ext>
                  </a:extLst>
                </p:cNvPr>
                <p:cNvSpPr>
                  <a:spLocks/>
                </p:cNvSpPr>
                <p:nvPr/>
              </p:nvSpPr>
              <p:spPr bwMode="auto">
                <a:xfrm>
                  <a:off x="3747" y="2646"/>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67" name="Freeform 739">
                  <a:extLst>
                    <a:ext uri="{FF2B5EF4-FFF2-40B4-BE49-F238E27FC236}">
                      <a16:creationId xmlns:a16="http://schemas.microsoft.com/office/drawing/2014/main" id="{169B29F9-F683-48DD-90EB-56CBAAC2215F}"/>
                    </a:ext>
                  </a:extLst>
                </p:cNvPr>
                <p:cNvSpPr>
                  <a:spLocks/>
                </p:cNvSpPr>
                <p:nvPr/>
              </p:nvSpPr>
              <p:spPr bwMode="auto">
                <a:xfrm>
                  <a:off x="3705" y="2646"/>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68" name="Freeform 740">
                  <a:extLst>
                    <a:ext uri="{FF2B5EF4-FFF2-40B4-BE49-F238E27FC236}">
                      <a16:creationId xmlns:a16="http://schemas.microsoft.com/office/drawing/2014/main" id="{AAA78DCC-A6A8-4470-AEE7-9F90F9CF8EAF}"/>
                    </a:ext>
                  </a:extLst>
                </p:cNvPr>
                <p:cNvSpPr>
                  <a:spLocks/>
                </p:cNvSpPr>
                <p:nvPr/>
              </p:nvSpPr>
              <p:spPr bwMode="auto">
                <a:xfrm>
                  <a:off x="3663" y="2646"/>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69" name="Freeform 741">
                  <a:extLst>
                    <a:ext uri="{FF2B5EF4-FFF2-40B4-BE49-F238E27FC236}">
                      <a16:creationId xmlns:a16="http://schemas.microsoft.com/office/drawing/2014/main" id="{39ED2943-3D11-4F27-87B0-58A052360F03}"/>
                    </a:ext>
                  </a:extLst>
                </p:cNvPr>
                <p:cNvSpPr>
                  <a:spLocks/>
                </p:cNvSpPr>
                <p:nvPr/>
              </p:nvSpPr>
              <p:spPr bwMode="auto">
                <a:xfrm>
                  <a:off x="3621" y="2646"/>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70" name="Freeform 742">
                  <a:extLst>
                    <a:ext uri="{FF2B5EF4-FFF2-40B4-BE49-F238E27FC236}">
                      <a16:creationId xmlns:a16="http://schemas.microsoft.com/office/drawing/2014/main" id="{E0C4BC96-0EFC-4C5D-B768-8FB58F92E521}"/>
                    </a:ext>
                  </a:extLst>
                </p:cNvPr>
                <p:cNvSpPr>
                  <a:spLocks/>
                </p:cNvSpPr>
                <p:nvPr/>
              </p:nvSpPr>
              <p:spPr bwMode="auto">
                <a:xfrm>
                  <a:off x="3579" y="2652"/>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71" name="Freeform 743">
                  <a:extLst>
                    <a:ext uri="{FF2B5EF4-FFF2-40B4-BE49-F238E27FC236}">
                      <a16:creationId xmlns:a16="http://schemas.microsoft.com/office/drawing/2014/main" id="{65F5A0E0-2905-46FB-973A-BA4B28A19297}"/>
                    </a:ext>
                  </a:extLst>
                </p:cNvPr>
                <p:cNvSpPr>
                  <a:spLocks/>
                </p:cNvSpPr>
                <p:nvPr/>
              </p:nvSpPr>
              <p:spPr bwMode="auto">
                <a:xfrm>
                  <a:off x="3537" y="2658"/>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0 w 30"/>
                    <a:gd name="T13" fmla="*/ 6 h 6"/>
                    <a:gd name="T14" fmla="*/ 0 w 30"/>
                    <a:gd name="T15" fmla="*/ 6 h 6"/>
                    <a:gd name="T16" fmla="*/ 24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24" y="6"/>
                      </a:moveTo>
                      <a:lnTo>
                        <a:pt x="30" y="0"/>
                      </a:lnTo>
                      <a:lnTo>
                        <a:pt x="24" y="0"/>
                      </a:lnTo>
                      <a:lnTo>
                        <a:pt x="0" y="0"/>
                      </a:lnTo>
                      <a:lnTo>
                        <a:pt x="0" y="0"/>
                      </a:lnTo>
                      <a:lnTo>
                        <a:pt x="0" y="6"/>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72" name="Freeform 744">
                  <a:extLst>
                    <a:ext uri="{FF2B5EF4-FFF2-40B4-BE49-F238E27FC236}">
                      <a16:creationId xmlns:a16="http://schemas.microsoft.com/office/drawing/2014/main" id="{30BEE051-3826-4677-9D95-C8417E02F876}"/>
                    </a:ext>
                  </a:extLst>
                </p:cNvPr>
                <p:cNvSpPr>
                  <a:spLocks/>
                </p:cNvSpPr>
                <p:nvPr/>
              </p:nvSpPr>
              <p:spPr bwMode="auto">
                <a:xfrm>
                  <a:off x="3495" y="2664"/>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73" name="Freeform 745">
                  <a:extLst>
                    <a:ext uri="{FF2B5EF4-FFF2-40B4-BE49-F238E27FC236}">
                      <a16:creationId xmlns:a16="http://schemas.microsoft.com/office/drawing/2014/main" id="{87201400-7F48-483D-B161-88EDADAE634B}"/>
                    </a:ext>
                  </a:extLst>
                </p:cNvPr>
                <p:cNvSpPr>
                  <a:spLocks/>
                </p:cNvSpPr>
                <p:nvPr/>
              </p:nvSpPr>
              <p:spPr bwMode="auto">
                <a:xfrm>
                  <a:off x="3453" y="2670"/>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74" name="Freeform 746">
                  <a:extLst>
                    <a:ext uri="{FF2B5EF4-FFF2-40B4-BE49-F238E27FC236}">
                      <a16:creationId xmlns:a16="http://schemas.microsoft.com/office/drawing/2014/main" id="{0A33ECBA-6433-46A2-A2CC-0FF585FDB0B3}"/>
                    </a:ext>
                  </a:extLst>
                </p:cNvPr>
                <p:cNvSpPr>
                  <a:spLocks/>
                </p:cNvSpPr>
                <p:nvPr/>
              </p:nvSpPr>
              <p:spPr bwMode="auto">
                <a:xfrm>
                  <a:off x="3411" y="2682"/>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75" name="Freeform 747">
                  <a:extLst>
                    <a:ext uri="{FF2B5EF4-FFF2-40B4-BE49-F238E27FC236}">
                      <a16:creationId xmlns:a16="http://schemas.microsoft.com/office/drawing/2014/main" id="{DB999915-7B0C-4F81-851A-36896362BD86}"/>
                    </a:ext>
                  </a:extLst>
                </p:cNvPr>
                <p:cNvSpPr>
                  <a:spLocks/>
                </p:cNvSpPr>
                <p:nvPr/>
              </p:nvSpPr>
              <p:spPr bwMode="auto">
                <a:xfrm>
                  <a:off x="3369" y="2694"/>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0"/>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76" name="Freeform 748">
                  <a:extLst>
                    <a:ext uri="{FF2B5EF4-FFF2-40B4-BE49-F238E27FC236}">
                      <a16:creationId xmlns:a16="http://schemas.microsoft.com/office/drawing/2014/main" id="{6109938B-5E73-4152-BCAB-B52BBF4BECBE}"/>
                    </a:ext>
                  </a:extLst>
                </p:cNvPr>
                <p:cNvSpPr>
                  <a:spLocks/>
                </p:cNvSpPr>
                <p:nvPr/>
              </p:nvSpPr>
              <p:spPr bwMode="auto">
                <a:xfrm>
                  <a:off x="3333" y="2706"/>
                  <a:ext cx="30" cy="12"/>
                </a:xfrm>
                <a:custGeom>
                  <a:avLst/>
                  <a:gdLst>
                    <a:gd name="T0" fmla="*/ 24 w 30"/>
                    <a:gd name="T1" fmla="*/ 6 h 12"/>
                    <a:gd name="T2" fmla="*/ 30 w 30"/>
                    <a:gd name="T3" fmla="*/ 0 h 12"/>
                    <a:gd name="T4" fmla="*/ 24 w 30"/>
                    <a:gd name="T5" fmla="*/ 0 h 12"/>
                    <a:gd name="T6" fmla="*/ 18 w 30"/>
                    <a:gd name="T7" fmla="*/ 0 h 12"/>
                    <a:gd name="T8" fmla="*/ 0 w 30"/>
                    <a:gd name="T9" fmla="*/ 6 h 12"/>
                    <a:gd name="T10" fmla="*/ 0 w 30"/>
                    <a:gd name="T11" fmla="*/ 12 h 12"/>
                    <a:gd name="T12" fmla="*/ 0 w 30"/>
                    <a:gd name="T13" fmla="*/ 12 h 12"/>
                    <a:gd name="T14" fmla="*/ 18 w 30"/>
                    <a:gd name="T15" fmla="*/ 6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0"/>
                      </a:lnTo>
                      <a:lnTo>
                        <a:pt x="24" y="0"/>
                      </a:lnTo>
                      <a:lnTo>
                        <a:pt x="18" y="0"/>
                      </a:lnTo>
                      <a:lnTo>
                        <a:pt x="0" y="6"/>
                      </a:lnTo>
                      <a:lnTo>
                        <a:pt x="0" y="12"/>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77" name="Freeform 749">
                  <a:extLst>
                    <a:ext uri="{FF2B5EF4-FFF2-40B4-BE49-F238E27FC236}">
                      <a16:creationId xmlns:a16="http://schemas.microsoft.com/office/drawing/2014/main" id="{6A73B912-0013-4E44-AE4E-85B3DE68F086}"/>
                    </a:ext>
                  </a:extLst>
                </p:cNvPr>
                <p:cNvSpPr>
                  <a:spLocks/>
                </p:cNvSpPr>
                <p:nvPr/>
              </p:nvSpPr>
              <p:spPr bwMode="auto">
                <a:xfrm>
                  <a:off x="3291" y="2718"/>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78" name="Freeform 750">
                  <a:extLst>
                    <a:ext uri="{FF2B5EF4-FFF2-40B4-BE49-F238E27FC236}">
                      <a16:creationId xmlns:a16="http://schemas.microsoft.com/office/drawing/2014/main" id="{7DE2A227-A202-41BF-94D1-A83E85009B69}"/>
                    </a:ext>
                  </a:extLst>
                </p:cNvPr>
                <p:cNvSpPr>
                  <a:spLocks/>
                </p:cNvSpPr>
                <p:nvPr/>
              </p:nvSpPr>
              <p:spPr bwMode="auto">
                <a:xfrm>
                  <a:off x="3255" y="2736"/>
                  <a:ext cx="30" cy="18"/>
                </a:xfrm>
                <a:custGeom>
                  <a:avLst/>
                  <a:gdLst>
                    <a:gd name="T0" fmla="*/ 24 w 30"/>
                    <a:gd name="T1" fmla="*/ 6 h 18"/>
                    <a:gd name="T2" fmla="*/ 30 w 30"/>
                    <a:gd name="T3" fmla="*/ 6 h 18"/>
                    <a:gd name="T4" fmla="*/ 24 w 30"/>
                    <a:gd name="T5" fmla="*/ 0 h 18"/>
                    <a:gd name="T6" fmla="*/ 24 w 30"/>
                    <a:gd name="T7" fmla="*/ 0 h 18"/>
                    <a:gd name="T8" fmla="*/ 6 w 30"/>
                    <a:gd name="T9" fmla="*/ 12 h 18"/>
                    <a:gd name="T10" fmla="*/ 0 w 30"/>
                    <a:gd name="T11" fmla="*/ 18 h 18"/>
                    <a:gd name="T12" fmla="*/ 6 w 30"/>
                    <a:gd name="T13" fmla="*/ 18 h 18"/>
                    <a:gd name="T14" fmla="*/ 24 w 30"/>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8">
                      <a:moveTo>
                        <a:pt x="24" y="6"/>
                      </a:moveTo>
                      <a:lnTo>
                        <a:pt x="30" y="6"/>
                      </a:lnTo>
                      <a:lnTo>
                        <a:pt x="24" y="0"/>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79" name="Freeform 751">
                  <a:extLst>
                    <a:ext uri="{FF2B5EF4-FFF2-40B4-BE49-F238E27FC236}">
                      <a16:creationId xmlns:a16="http://schemas.microsoft.com/office/drawing/2014/main" id="{793576E3-F7BC-4C25-ADD9-B6D7B7E1DA7E}"/>
                    </a:ext>
                  </a:extLst>
                </p:cNvPr>
                <p:cNvSpPr>
                  <a:spLocks/>
                </p:cNvSpPr>
                <p:nvPr/>
              </p:nvSpPr>
              <p:spPr bwMode="auto">
                <a:xfrm>
                  <a:off x="3225" y="2760"/>
                  <a:ext cx="24" cy="18"/>
                </a:xfrm>
                <a:custGeom>
                  <a:avLst/>
                  <a:gdLst>
                    <a:gd name="T0" fmla="*/ 18 w 24"/>
                    <a:gd name="T1" fmla="*/ 6 h 18"/>
                    <a:gd name="T2" fmla="*/ 24 w 24"/>
                    <a:gd name="T3" fmla="*/ 6 h 18"/>
                    <a:gd name="T4" fmla="*/ 18 w 24"/>
                    <a:gd name="T5" fmla="*/ 0 h 18"/>
                    <a:gd name="T6" fmla="*/ 0 w 24"/>
                    <a:gd name="T7" fmla="*/ 12 h 18"/>
                    <a:gd name="T8" fmla="*/ 0 w 24"/>
                    <a:gd name="T9" fmla="*/ 18 h 18"/>
                    <a:gd name="T10" fmla="*/ 0 w 24"/>
                    <a:gd name="T11" fmla="*/ 18 h 18"/>
                    <a:gd name="T12" fmla="*/ 18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8" y="6"/>
                      </a:moveTo>
                      <a:lnTo>
                        <a:pt x="24" y="6"/>
                      </a:lnTo>
                      <a:lnTo>
                        <a:pt x="18" y="0"/>
                      </a:lnTo>
                      <a:lnTo>
                        <a:pt x="0" y="12"/>
                      </a:lnTo>
                      <a:lnTo>
                        <a:pt x="0" y="18"/>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80" name="Freeform 752">
                  <a:extLst>
                    <a:ext uri="{FF2B5EF4-FFF2-40B4-BE49-F238E27FC236}">
                      <a16:creationId xmlns:a16="http://schemas.microsoft.com/office/drawing/2014/main" id="{79C5BBD8-EB90-4285-8C80-99E449E876A6}"/>
                    </a:ext>
                  </a:extLst>
                </p:cNvPr>
                <p:cNvSpPr>
                  <a:spLocks/>
                </p:cNvSpPr>
                <p:nvPr/>
              </p:nvSpPr>
              <p:spPr bwMode="auto">
                <a:xfrm>
                  <a:off x="3195" y="2784"/>
                  <a:ext cx="24" cy="30"/>
                </a:xfrm>
                <a:custGeom>
                  <a:avLst/>
                  <a:gdLst>
                    <a:gd name="T0" fmla="*/ 24 w 24"/>
                    <a:gd name="T1" fmla="*/ 6 h 30"/>
                    <a:gd name="T2" fmla="*/ 18 w 24"/>
                    <a:gd name="T3" fmla="*/ 0 h 30"/>
                    <a:gd name="T4" fmla="*/ 18 w 24"/>
                    <a:gd name="T5" fmla="*/ 6 h 30"/>
                    <a:gd name="T6" fmla="*/ 0 w 24"/>
                    <a:gd name="T7" fmla="*/ 24 h 30"/>
                    <a:gd name="T8" fmla="*/ 0 w 24"/>
                    <a:gd name="T9" fmla="*/ 30 h 30"/>
                    <a:gd name="T10" fmla="*/ 6 w 24"/>
                    <a:gd name="T11" fmla="*/ 24 h 30"/>
                    <a:gd name="T12" fmla="*/ 24 w 24"/>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24" h="30">
                      <a:moveTo>
                        <a:pt x="24" y="6"/>
                      </a:moveTo>
                      <a:lnTo>
                        <a:pt x="18" y="0"/>
                      </a:lnTo>
                      <a:lnTo>
                        <a:pt x="18" y="6"/>
                      </a:lnTo>
                      <a:lnTo>
                        <a:pt x="0" y="24"/>
                      </a:lnTo>
                      <a:lnTo>
                        <a:pt x="0"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81" name="Freeform 753">
                  <a:extLst>
                    <a:ext uri="{FF2B5EF4-FFF2-40B4-BE49-F238E27FC236}">
                      <a16:creationId xmlns:a16="http://schemas.microsoft.com/office/drawing/2014/main" id="{76D4175C-DA53-4501-BFD4-134EC9BBF780}"/>
                    </a:ext>
                  </a:extLst>
                </p:cNvPr>
                <p:cNvSpPr>
                  <a:spLocks/>
                </p:cNvSpPr>
                <p:nvPr/>
              </p:nvSpPr>
              <p:spPr bwMode="auto">
                <a:xfrm>
                  <a:off x="3177" y="2820"/>
                  <a:ext cx="12" cy="30"/>
                </a:xfrm>
                <a:custGeom>
                  <a:avLst/>
                  <a:gdLst>
                    <a:gd name="T0" fmla="*/ 12 w 12"/>
                    <a:gd name="T1" fmla="*/ 0 h 30"/>
                    <a:gd name="T2" fmla="*/ 12 w 12"/>
                    <a:gd name="T3" fmla="*/ 0 h 30"/>
                    <a:gd name="T4" fmla="*/ 6 w 12"/>
                    <a:gd name="T5" fmla="*/ 0 h 30"/>
                    <a:gd name="T6" fmla="*/ 0 w 12"/>
                    <a:gd name="T7" fmla="*/ 18 h 30"/>
                    <a:gd name="T8" fmla="*/ 0 w 12"/>
                    <a:gd name="T9" fmla="*/ 24 h 30"/>
                    <a:gd name="T10" fmla="*/ 0 w 12"/>
                    <a:gd name="T11" fmla="*/ 30 h 30"/>
                    <a:gd name="T12" fmla="*/ 6 w 12"/>
                    <a:gd name="T13" fmla="*/ 24 h 30"/>
                    <a:gd name="T14" fmla="*/ 6 w 12"/>
                    <a:gd name="T15" fmla="*/ 18 h 30"/>
                    <a:gd name="T16" fmla="*/ 12 w 1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12" y="0"/>
                      </a:moveTo>
                      <a:lnTo>
                        <a:pt x="12" y="0"/>
                      </a:lnTo>
                      <a:lnTo>
                        <a:pt x="6" y="0"/>
                      </a:lnTo>
                      <a:lnTo>
                        <a:pt x="0" y="18"/>
                      </a:lnTo>
                      <a:lnTo>
                        <a:pt x="0" y="24"/>
                      </a:lnTo>
                      <a:lnTo>
                        <a:pt x="0" y="30"/>
                      </a:lnTo>
                      <a:lnTo>
                        <a:pt x="6" y="24"/>
                      </a:lnTo>
                      <a:lnTo>
                        <a:pt x="6" y="18"/>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82" name="Freeform 754">
                  <a:extLst>
                    <a:ext uri="{FF2B5EF4-FFF2-40B4-BE49-F238E27FC236}">
                      <a16:creationId xmlns:a16="http://schemas.microsoft.com/office/drawing/2014/main" id="{C4BEE691-2C3A-4DFA-8527-9216E9115796}"/>
                    </a:ext>
                  </a:extLst>
                </p:cNvPr>
                <p:cNvSpPr>
                  <a:spLocks/>
                </p:cNvSpPr>
                <p:nvPr/>
              </p:nvSpPr>
              <p:spPr bwMode="auto">
                <a:xfrm>
                  <a:off x="3177" y="2862"/>
                  <a:ext cx="6" cy="30"/>
                </a:xfrm>
                <a:custGeom>
                  <a:avLst/>
                  <a:gdLst>
                    <a:gd name="T0" fmla="*/ 6 w 6"/>
                    <a:gd name="T1" fmla="*/ 0 h 30"/>
                    <a:gd name="T2" fmla="*/ 0 w 6"/>
                    <a:gd name="T3" fmla="*/ 0 h 30"/>
                    <a:gd name="T4" fmla="*/ 0 w 6"/>
                    <a:gd name="T5" fmla="*/ 0 h 30"/>
                    <a:gd name="T6" fmla="*/ 0 w 6"/>
                    <a:gd name="T7" fmla="*/ 24 h 30"/>
                    <a:gd name="T8" fmla="*/ 0 w 6"/>
                    <a:gd name="T9" fmla="*/ 24 h 30"/>
                    <a:gd name="T10" fmla="*/ 6 w 6"/>
                    <a:gd name="T11" fmla="*/ 30 h 30"/>
                    <a:gd name="T12" fmla="*/ 6 w 6"/>
                    <a:gd name="T13" fmla="*/ 24 h 30"/>
                    <a:gd name="T14" fmla="*/ 6 w 6"/>
                    <a:gd name="T15" fmla="*/ 24 h 30"/>
                    <a:gd name="T16" fmla="*/ 6 w 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0"/>
                      </a:moveTo>
                      <a:lnTo>
                        <a:pt x="0" y="0"/>
                      </a:lnTo>
                      <a:lnTo>
                        <a:pt x="0" y="0"/>
                      </a:lnTo>
                      <a:lnTo>
                        <a:pt x="0" y="24"/>
                      </a:lnTo>
                      <a:lnTo>
                        <a:pt x="0" y="24"/>
                      </a:lnTo>
                      <a:lnTo>
                        <a:pt x="6" y="30"/>
                      </a:lnTo>
                      <a:lnTo>
                        <a:pt x="6" y="24"/>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83" name="Freeform 755">
                  <a:extLst>
                    <a:ext uri="{FF2B5EF4-FFF2-40B4-BE49-F238E27FC236}">
                      <a16:creationId xmlns:a16="http://schemas.microsoft.com/office/drawing/2014/main" id="{EC48478A-7889-431F-9529-A4911E0EE02B}"/>
                    </a:ext>
                  </a:extLst>
                </p:cNvPr>
                <p:cNvSpPr>
                  <a:spLocks/>
                </p:cNvSpPr>
                <p:nvPr/>
              </p:nvSpPr>
              <p:spPr bwMode="auto">
                <a:xfrm>
                  <a:off x="3183" y="2898"/>
                  <a:ext cx="24" cy="24"/>
                </a:xfrm>
                <a:custGeom>
                  <a:avLst/>
                  <a:gdLst>
                    <a:gd name="T0" fmla="*/ 6 w 24"/>
                    <a:gd name="T1" fmla="*/ 6 h 24"/>
                    <a:gd name="T2" fmla="*/ 6 w 24"/>
                    <a:gd name="T3" fmla="*/ 0 h 24"/>
                    <a:gd name="T4" fmla="*/ 0 w 24"/>
                    <a:gd name="T5" fmla="*/ 6 h 24"/>
                    <a:gd name="T6" fmla="*/ 6 w 24"/>
                    <a:gd name="T7" fmla="*/ 6 h 24"/>
                    <a:gd name="T8" fmla="*/ 18 w 24"/>
                    <a:gd name="T9" fmla="*/ 24 h 24"/>
                    <a:gd name="T10" fmla="*/ 24 w 24"/>
                    <a:gd name="T11" fmla="*/ 24 h 24"/>
                    <a:gd name="T12" fmla="*/ 24 w 24"/>
                    <a:gd name="T13" fmla="*/ 24 h 24"/>
                    <a:gd name="T14" fmla="*/ 12 w 24"/>
                    <a:gd name="T15" fmla="*/ 6 h 24"/>
                    <a:gd name="T16" fmla="*/ 6 w 24"/>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6" y="6"/>
                      </a:moveTo>
                      <a:lnTo>
                        <a:pt x="6" y="0"/>
                      </a:lnTo>
                      <a:lnTo>
                        <a:pt x="0" y="6"/>
                      </a:lnTo>
                      <a:lnTo>
                        <a:pt x="6" y="6"/>
                      </a:lnTo>
                      <a:lnTo>
                        <a:pt x="18" y="24"/>
                      </a:lnTo>
                      <a:lnTo>
                        <a:pt x="24" y="24"/>
                      </a:lnTo>
                      <a:lnTo>
                        <a:pt x="24" y="24"/>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84" name="Freeform 756">
                  <a:extLst>
                    <a:ext uri="{FF2B5EF4-FFF2-40B4-BE49-F238E27FC236}">
                      <a16:creationId xmlns:a16="http://schemas.microsoft.com/office/drawing/2014/main" id="{1A0224D7-E636-4FCE-8653-BE9D8645B969}"/>
                    </a:ext>
                  </a:extLst>
                </p:cNvPr>
                <p:cNvSpPr>
                  <a:spLocks/>
                </p:cNvSpPr>
                <p:nvPr/>
              </p:nvSpPr>
              <p:spPr bwMode="auto">
                <a:xfrm>
                  <a:off x="3213" y="2934"/>
                  <a:ext cx="24" cy="18"/>
                </a:xfrm>
                <a:custGeom>
                  <a:avLst/>
                  <a:gdLst>
                    <a:gd name="T0" fmla="*/ 6 w 24"/>
                    <a:gd name="T1" fmla="*/ 0 h 18"/>
                    <a:gd name="T2" fmla="*/ 6 w 24"/>
                    <a:gd name="T3" fmla="*/ 0 h 18"/>
                    <a:gd name="T4" fmla="*/ 0 w 24"/>
                    <a:gd name="T5" fmla="*/ 0 h 18"/>
                    <a:gd name="T6" fmla="*/ 6 w 24"/>
                    <a:gd name="T7" fmla="*/ 12 h 18"/>
                    <a:gd name="T8" fmla="*/ 12 w 24"/>
                    <a:gd name="T9" fmla="*/ 12 h 18"/>
                    <a:gd name="T10" fmla="*/ 24 w 24"/>
                    <a:gd name="T11" fmla="*/ 18 h 18"/>
                    <a:gd name="T12" fmla="*/ 24 w 24"/>
                    <a:gd name="T13" fmla="*/ 18 h 18"/>
                    <a:gd name="T14" fmla="*/ 24 w 24"/>
                    <a:gd name="T15" fmla="*/ 12 h 18"/>
                    <a:gd name="T16" fmla="*/ 12 w 24"/>
                    <a:gd name="T17" fmla="*/ 6 h 18"/>
                    <a:gd name="T18" fmla="*/ 12 w 24"/>
                    <a:gd name="T19" fmla="*/ 12 h 18"/>
                    <a:gd name="T20" fmla="*/ 12 w 24"/>
                    <a:gd name="T21" fmla="*/ 12 h 18"/>
                    <a:gd name="T22" fmla="*/ 6 w 24"/>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6" y="0"/>
                      </a:moveTo>
                      <a:lnTo>
                        <a:pt x="6" y="0"/>
                      </a:lnTo>
                      <a:lnTo>
                        <a:pt x="0" y="0"/>
                      </a:lnTo>
                      <a:lnTo>
                        <a:pt x="6" y="12"/>
                      </a:lnTo>
                      <a:lnTo>
                        <a:pt x="12" y="12"/>
                      </a:lnTo>
                      <a:lnTo>
                        <a:pt x="24" y="18"/>
                      </a:lnTo>
                      <a:lnTo>
                        <a:pt x="24" y="18"/>
                      </a:lnTo>
                      <a:lnTo>
                        <a:pt x="24" y="12"/>
                      </a:lnTo>
                      <a:lnTo>
                        <a:pt x="12" y="6"/>
                      </a:lnTo>
                      <a:lnTo>
                        <a:pt x="12" y="12"/>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85" name="Freeform 757">
                  <a:extLst>
                    <a:ext uri="{FF2B5EF4-FFF2-40B4-BE49-F238E27FC236}">
                      <a16:creationId xmlns:a16="http://schemas.microsoft.com/office/drawing/2014/main" id="{78A1BACC-4717-4E80-8E14-55BC84EFDD2E}"/>
                    </a:ext>
                  </a:extLst>
                </p:cNvPr>
                <p:cNvSpPr>
                  <a:spLocks/>
                </p:cNvSpPr>
                <p:nvPr/>
              </p:nvSpPr>
              <p:spPr bwMode="auto">
                <a:xfrm>
                  <a:off x="3249" y="2958"/>
                  <a:ext cx="24" cy="18"/>
                </a:xfrm>
                <a:custGeom>
                  <a:avLst/>
                  <a:gdLst>
                    <a:gd name="T0" fmla="*/ 0 w 24"/>
                    <a:gd name="T1" fmla="*/ 0 h 18"/>
                    <a:gd name="T2" fmla="*/ 0 w 24"/>
                    <a:gd name="T3" fmla="*/ 0 h 18"/>
                    <a:gd name="T4" fmla="*/ 0 w 24"/>
                    <a:gd name="T5" fmla="*/ 6 h 18"/>
                    <a:gd name="T6" fmla="*/ 18 w 24"/>
                    <a:gd name="T7" fmla="*/ 18 h 18"/>
                    <a:gd name="T8" fmla="*/ 24 w 24"/>
                    <a:gd name="T9" fmla="*/ 18 h 18"/>
                    <a:gd name="T10" fmla="*/ 18 w 24"/>
                    <a:gd name="T11" fmla="*/ 12 h 18"/>
                    <a:gd name="T12" fmla="*/ 0 w 2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0"/>
                      </a:moveTo>
                      <a:lnTo>
                        <a:pt x="0" y="0"/>
                      </a:lnTo>
                      <a:lnTo>
                        <a:pt x="0" y="6"/>
                      </a:lnTo>
                      <a:lnTo>
                        <a:pt x="18" y="18"/>
                      </a:lnTo>
                      <a:lnTo>
                        <a:pt x="24" y="18"/>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86" name="Freeform 758">
                  <a:extLst>
                    <a:ext uri="{FF2B5EF4-FFF2-40B4-BE49-F238E27FC236}">
                      <a16:creationId xmlns:a16="http://schemas.microsoft.com/office/drawing/2014/main" id="{DD925DA8-E502-4D7A-B1E3-6618CD8B41E4}"/>
                    </a:ext>
                  </a:extLst>
                </p:cNvPr>
                <p:cNvSpPr>
                  <a:spLocks/>
                </p:cNvSpPr>
                <p:nvPr/>
              </p:nvSpPr>
              <p:spPr bwMode="auto">
                <a:xfrm>
                  <a:off x="3285" y="2976"/>
                  <a:ext cx="24" cy="18"/>
                </a:xfrm>
                <a:custGeom>
                  <a:avLst/>
                  <a:gdLst>
                    <a:gd name="T0" fmla="*/ 0 w 24"/>
                    <a:gd name="T1" fmla="*/ 0 h 18"/>
                    <a:gd name="T2" fmla="*/ 0 w 24"/>
                    <a:gd name="T3" fmla="*/ 6 h 18"/>
                    <a:gd name="T4" fmla="*/ 0 w 24"/>
                    <a:gd name="T5" fmla="*/ 6 h 18"/>
                    <a:gd name="T6" fmla="*/ 24 w 24"/>
                    <a:gd name="T7" fmla="*/ 18 h 18"/>
                    <a:gd name="T8" fmla="*/ 24 w 24"/>
                    <a:gd name="T9" fmla="*/ 18 h 18"/>
                    <a:gd name="T10" fmla="*/ 24 w 24"/>
                    <a:gd name="T11" fmla="*/ 12 h 18"/>
                    <a:gd name="T12" fmla="*/ 0 w 2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0"/>
                      </a:moveTo>
                      <a:lnTo>
                        <a:pt x="0" y="6"/>
                      </a:lnTo>
                      <a:lnTo>
                        <a:pt x="0" y="6"/>
                      </a:lnTo>
                      <a:lnTo>
                        <a:pt x="24" y="18"/>
                      </a:lnTo>
                      <a:lnTo>
                        <a:pt x="24" y="18"/>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87" name="Freeform 759">
                  <a:extLst>
                    <a:ext uri="{FF2B5EF4-FFF2-40B4-BE49-F238E27FC236}">
                      <a16:creationId xmlns:a16="http://schemas.microsoft.com/office/drawing/2014/main" id="{33F11F59-AC5D-4580-A634-B1ECED0D54E7}"/>
                    </a:ext>
                  </a:extLst>
                </p:cNvPr>
                <p:cNvSpPr>
                  <a:spLocks/>
                </p:cNvSpPr>
                <p:nvPr/>
              </p:nvSpPr>
              <p:spPr bwMode="auto">
                <a:xfrm>
                  <a:off x="3321" y="2994"/>
                  <a:ext cx="30" cy="18"/>
                </a:xfrm>
                <a:custGeom>
                  <a:avLst/>
                  <a:gdLst>
                    <a:gd name="T0" fmla="*/ 0 w 30"/>
                    <a:gd name="T1" fmla="*/ 0 h 18"/>
                    <a:gd name="T2" fmla="*/ 0 w 30"/>
                    <a:gd name="T3" fmla="*/ 6 h 18"/>
                    <a:gd name="T4" fmla="*/ 0 w 30"/>
                    <a:gd name="T5" fmla="*/ 6 h 18"/>
                    <a:gd name="T6" fmla="*/ 24 w 30"/>
                    <a:gd name="T7" fmla="*/ 18 h 18"/>
                    <a:gd name="T8" fmla="*/ 30 w 30"/>
                    <a:gd name="T9" fmla="*/ 12 h 18"/>
                    <a:gd name="T10" fmla="*/ 24 w 30"/>
                    <a:gd name="T11" fmla="*/ 12 h 18"/>
                    <a:gd name="T12" fmla="*/ 0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0" y="0"/>
                      </a:moveTo>
                      <a:lnTo>
                        <a:pt x="0" y="6"/>
                      </a:lnTo>
                      <a:lnTo>
                        <a:pt x="0" y="6"/>
                      </a:lnTo>
                      <a:lnTo>
                        <a:pt x="24" y="18"/>
                      </a:lnTo>
                      <a:lnTo>
                        <a:pt x="30"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88" name="Freeform 760">
                  <a:extLst>
                    <a:ext uri="{FF2B5EF4-FFF2-40B4-BE49-F238E27FC236}">
                      <a16:creationId xmlns:a16="http://schemas.microsoft.com/office/drawing/2014/main" id="{B4366210-344E-4788-BEAA-EFEBF1F4B984}"/>
                    </a:ext>
                  </a:extLst>
                </p:cNvPr>
                <p:cNvSpPr>
                  <a:spLocks/>
                </p:cNvSpPr>
                <p:nvPr/>
              </p:nvSpPr>
              <p:spPr bwMode="auto">
                <a:xfrm>
                  <a:off x="3357" y="3012"/>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89" name="Freeform 761">
                  <a:extLst>
                    <a:ext uri="{FF2B5EF4-FFF2-40B4-BE49-F238E27FC236}">
                      <a16:creationId xmlns:a16="http://schemas.microsoft.com/office/drawing/2014/main" id="{72C9432A-633E-4E3F-BF4A-A7F0C8966878}"/>
                    </a:ext>
                  </a:extLst>
                </p:cNvPr>
                <p:cNvSpPr>
                  <a:spLocks/>
                </p:cNvSpPr>
                <p:nvPr/>
              </p:nvSpPr>
              <p:spPr bwMode="auto">
                <a:xfrm>
                  <a:off x="3399" y="3024"/>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90" name="Freeform 762">
                  <a:extLst>
                    <a:ext uri="{FF2B5EF4-FFF2-40B4-BE49-F238E27FC236}">
                      <a16:creationId xmlns:a16="http://schemas.microsoft.com/office/drawing/2014/main" id="{F45CCB70-1329-4C4C-B2DE-E89C53A93165}"/>
                    </a:ext>
                  </a:extLst>
                </p:cNvPr>
                <p:cNvSpPr>
                  <a:spLocks/>
                </p:cNvSpPr>
                <p:nvPr/>
              </p:nvSpPr>
              <p:spPr bwMode="auto">
                <a:xfrm>
                  <a:off x="3441" y="303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91" name="Freeform 763">
                  <a:extLst>
                    <a:ext uri="{FF2B5EF4-FFF2-40B4-BE49-F238E27FC236}">
                      <a16:creationId xmlns:a16="http://schemas.microsoft.com/office/drawing/2014/main" id="{710B010B-CA93-4600-8F34-8D9189C7D64D}"/>
                    </a:ext>
                  </a:extLst>
                </p:cNvPr>
                <p:cNvSpPr>
                  <a:spLocks/>
                </p:cNvSpPr>
                <p:nvPr/>
              </p:nvSpPr>
              <p:spPr bwMode="auto">
                <a:xfrm>
                  <a:off x="3483" y="3042"/>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92" name="Freeform 764">
                  <a:extLst>
                    <a:ext uri="{FF2B5EF4-FFF2-40B4-BE49-F238E27FC236}">
                      <a16:creationId xmlns:a16="http://schemas.microsoft.com/office/drawing/2014/main" id="{8130E172-0118-4A5B-AF3F-61189AA2BF51}"/>
                    </a:ext>
                  </a:extLst>
                </p:cNvPr>
                <p:cNvSpPr>
                  <a:spLocks/>
                </p:cNvSpPr>
                <p:nvPr/>
              </p:nvSpPr>
              <p:spPr bwMode="auto">
                <a:xfrm>
                  <a:off x="3525" y="3048"/>
                  <a:ext cx="30" cy="12"/>
                </a:xfrm>
                <a:custGeom>
                  <a:avLst/>
                  <a:gdLst>
                    <a:gd name="T0" fmla="*/ 0 w 30"/>
                    <a:gd name="T1" fmla="*/ 0 h 12"/>
                    <a:gd name="T2" fmla="*/ 0 w 30"/>
                    <a:gd name="T3" fmla="*/ 6 h 12"/>
                    <a:gd name="T4" fmla="*/ 0 w 30"/>
                    <a:gd name="T5" fmla="*/ 6 h 12"/>
                    <a:gd name="T6" fmla="*/ 12 w 30"/>
                    <a:gd name="T7" fmla="*/ 12 h 12"/>
                    <a:gd name="T8" fmla="*/ 24 w 30"/>
                    <a:gd name="T9" fmla="*/ 12 h 12"/>
                    <a:gd name="T10" fmla="*/ 30 w 30"/>
                    <a:gd name="T11" fmla="*/ 6 h 12"/>
                    <a:gd name="T12" fmla="*/ 24 w 30"/>
                    <a:gd name="T13" fmla="*/ 6 h 12"/>
                    <a:gd name="T14" fmla="*/ 12 w 30"/>
                    <a:gd name="T15" fmla="*/ 6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12" y="12"/>
                      </a:lnTo>
                      <a:lnTo>
                        <a:pt x="24" y="12"/>
                      </a:lnTo>
                      <a:lnTo>
                        <a:pt x="30" y="6"/>
                      </a:lnTo>
                      <a:lnTo>
                        <a:pt x="24" y="6"/>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93" name="Freeform 765">
                  <a:extLst>
                    <a:ext uri="{FF2B5EF4-FFF2-40B4-BE49-F238E27FC236}">
                      <a16:creationId xmlns:a16="http://schemas.microsoft.com/office/drawing/2014/main" id="{4FDB5EE8-955F-4768-B076-26000CA09A6F}"/>
                    </a:ext>
                  </a:extLst>
                </p:cNvPr>
                <p:cNvSpPr>
                  <a:spLocks/>
                </p:cNvSpPr>
                <p:nvPr/>
              </p:nvSpPr>
              <p:spPr bwMode="auto">
                <a:xfrm>
                  <a:off x="3567" y="3054"/>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94" name="Freeform 766">
                  <a:extLst>
                    <a:ext uri="{FF2B5EF4-FFF2-40B4-BE49-F238E27FC236}">
                      <a16:creationId xmlns:a16="http://schemas.microsoft.com/office/drawing/2014/main" id="{13FE4EEF-BBCE-415D-8742-B52FA285361B}"/>
                    </a:ext>
                  </a:extLst>
                </p:cNvPr>
                <p:cNvSpPr>
                  <a:spLocks/>
                </p:cNvSpPr>
                <p:nvPr/>
              </p:nvSpPr>
              <p:spPr bwMode="auto">
                <a:xfrm>
                  <a:off x="3609" y="306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95" name="Freeform 767">
                  <a:extLst>
                    <a:ext uri="{FF2B5EF4-FFF2-40B4-BE49-F238E27FC236}">
                      <a16:creationId xmlns:a16="http://schemas.microsoft.com/office/drawing/2014/main" id="{281C6E4C-15AB-46AF-8A0D-44987A07DC85}"/>
                    </a:ext>
                  </a:extLst>
                </p:cNvPr>
                <p:cNvSpPr>
                  <a:spLocks/>
                </p:cNvSpPr>
                <p:nvPr/>
              </p:nvSpPr>
              <p:spPr bwMode="auto">
                <a:xfrm>
                  <a:off x="3651"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96" name="Freeform 768">
                  <a:extLst>
                    <a:ext uri="{FF2B5EF4-FFF2-40B4-BE49-F238E27FC236}">
                      <a16:creationId xmlns:a16="http://schemas.microsoft.com/office/drawing/2014/main" id="{E0B997C8-0513-4E5C-B2F8-DCFA8153CF84}"/>
                    </a:ext>
                  </a:extLst>
                </p:cNvPr>
                <p:cNvSpPr>
                  <a:spLocks/>
                </p:cNvSpPr>
                <p:nvPr/>
              </p:nvSpPr>
              <p:spPr bwMode="auto">
                <a:xfrm>
                  <a:off x="3687" y="306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97" name="Freeform 769">
                  <a:extLst>
                    <a:ext uri="{FF2B5EF4-FFF2-40B4-BE49-F238E27FC236}">
                      <a16:creationId xmlns:a16="http://schemas.microsoft.com/office/drawing/2014/main" id="{ACCAEB97-723B-4C40-B5B0-A85FBDC193DB}"/>
                    </a:ext>
                  </a:extLst>
                </p:cNvPr>
                <p:cNvSpPr>
                  <a:spLocks/>
                </p:cNvSpPr>
                <p:nvPr/>
              </p:nvSpPr>
              <p:spPr bwMode="auto">
                <a:xfrm>
                  <a:off x="3729" y="306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98" name="Freeform 770">
                  <a:extLst>
                    <a:ext uri="{FF2B5EF4-FFF2-40B4-BE49-F238E27FC236}">
                      <a16:creationId xmlns:a16="http://schemas.microsoft.com/office/drawing/2014/main" id="{0C959105-E3E7-4903-85ED-2B1D86483A61}"/>
                    </a:ext>
                  </a:extLst>
                </p:cNvPr>
                <p:cNvSpPr>
                  <a:spLocks/>
                </p:cNvSpPr>
                <p:nvPr/>
              </p:nvSpPr>
              <p:spPr bwMode="auto">
                <a:xfrm>
                  <a:off x="3771" y="306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299" name="Freeform 771">
                  <a:extLst>
                    <a:ext uri="{FF2B5EF4-FFF2-40B4-BE49-F238E27FC236}">
                      <a16:creationId xmlns:a16="http://schemas.microsoft.com/office/drawing/2014/main" id="{E5F4849C-8558-4853-B1E5-FA847EC26E59}"/>
                    </a:ext>
                  </a:extLst>
                </p:cNvPr>
                <p:cNvSpPr>
                  <a:spLocks/>
                </p:cNvSpPr>
                <p:nvPr/>
              </p:nvSpPr>
              <p:spPr bwMode="auto">
                <a:xfrm>
                  <a:off x="3813" y="306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00" name="Freeform 772">
                  <a:extLst>
                    <a:ext uri="{FF2B5EF4-FFF2-40B4-BE49-F238E27FC236}">
                      <a16:creationId xmlns:a16="http://schemas.microsoft.com/office/drawing/2014/main" id="{B93FE0CE-A115-4241-A975-CBB9752DCF2E}"/>
                    </a:ext>
                  </a:extLst>
                </p:cNvPr>
                <p:cNvSpPr>
                  <a:spLocks/>
                </p:cNvSpPr>
                <p:nvPr/>
              </p:nvSpPr>
              <p:spPr bwMode="auto">
                <a:xfrm>
                  <a:off x="3855" y="3066"/>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01" name="Freeform 773">
                  <a:extLst>
                    <a:ext uri="{FF2B5EF4-FFF2-40B4-BE49-F238E27FC236}">
                      <a16:creationId xmlns:a16="http://schemas.microsoft.com/office/drawing/2014/main" id="{9ABCF0C6-2C58-4B38-A3EA-A6B37DC5F241}"/>
                    </a:ext>
                  </a:extLst>
                </p:cNvPr>
                <p:cNvSpPr>
                  <a:spLocks/>
                </p:cNvSpPr>
                <p:nvPr/>
              </p:nvSpPr>
              <p:spPr bwMode="auto">
                <a:xfrm>
                  <a:off x="3897" y="3060"/>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02" name="Freeform 774">
                  <a:extLst>
                    <a:ext uri="{FF2B5EF4-FFF2-40B4-BE49-F238E27FC236}">
                      <a16:creationId xmlns:a16="http://schemas.microsoft.com/office/drawing/2014/main" id="{74197FA6-486D-463D-AE8F-A7F45CCA8203}"/>
                    </a:ext>
                  </a:extLst>
                </p:cNvPr>
                <p:cNvSpPr>
                  <a:spLocks/>
                </p:cNvSpPr>
                <p:nvPr/>
              </p:nvSpPr>
              <p:spPr bwMode="auto">
                <a:xfrm>
                  <a:off x="3939" y="305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03" name="Freeform 775">
                  <a:extLst>
                    <a:ext uri="{FF2B5EF4-FFF2-40B4-BE49-F238E27FC236}">
                      <a16:creationId xmlns:a16="http://schemas.microsoft.com/office/drawing/2014/main" id="{8B972898-B8A9-4EC7-9150-415E635736A8}"/>
                    </a:ext>
                  </a:extLst>
                </p:cNvPr>
                <p:cNvSpPr>
                  <a:spLocks/>
                </p:cNvSpPr>
                <p:nvPr/>
              </p:nvSpPr>
              <p:spPr bwMode="auto">
                <a:xfrm>
                  <a:off x="3981" y="3048"/>
                  <a:ext cx="31" cy="12"/>
                </a:xfrm>
                <a:custGeom>
                  <a:avLst/>
                  <a:gdLst>
                    <a:gd name="T0" fmla="*/ 6 w 31"/>
                    <a:gd name="T1" fmla="*/ 6 h 12"/>
                    <a:gd name="T2" fmla="*/ 0 w 31"/>
                    <a:gd name="T3" fmla="*/ 12 h 12"/>
                    <a:gd name="T4" fmla="*/ 6 w 31"/>
                    <a:gd name="T5" fmla="*/ 12 h 12"/>
                    <a:gd name="T6" fmla="*/ 25 w 31"/>
                    <a:gd name="T7" fmla="*/ 12 h 12"/>
                    <a:gd name="T8" fmla="*/ 31 w 31"/>
                    <a:gd name="T9" fmla="*/ 6 h 12"/>
                    <a:gd name="T10" fmla="*/ 31 w 31"/>
                    <a:gd name="T11" fmla="*/ 6 h 12"/>
                    <a:gd name="T12" fmla="*/ 31 w 31"/>
                    <a:gd name="T13" fmla="*/ 0 h 12"/>
                    <a:gd name="T14" fmla="*/ 25 w 31"/>
                    <a:gd name="T15" fmla="*/ 6 h 12"/>
                    <a:gd name="T16" fmla="*/ 6 w 31"/>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2">
                      <a:moveTo>
                        <a:pt x="6" y="6"/>
                      </a:moveTo>
                      <a:lnTo>
                        <a:pt x="0" y="12"/>
                      </a:lnTo>
                      <a:lnTo>
                        <a:pt x="6" y="12"/>
                      </a:lnTo>
                      <a:lnTo>
                        <a:pt x="25" y="12"/>
                      </a:lnTo>
                      <a:lnTo>
                        <a:pt x="31" y="6"/>
                      </a:lnTo>
                      <a:lnTo>
                        <a:pt x="31" y="6"/>
                      </a:lnTo>
                      <a:lnTo>
                        <a:pt x="31" y="0"/>
                      </a:lnTo>
                      <a:lnTo>
                        <a:pt x="25"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04" name="Freeform 776">
                  <a:extLst>
                    <a:ext uri="{FF2B5EF4-FFF2-40B4-BE49-F238E27FC236}">
                      <a16:creationId xmlns:a16="http://schemas.microsoft.com/office/drawing/2014/main" id="{B8055A37-8947-4922-B63B-FFCFE180CB62}"/>
                    </a:ext>
                  </a:extLst>
                </p:cNvPr>
                <p:cNvSpPr>
                  <a:spLocks/>
                </p:cNvSpPr>
                <p:nvPr/>
              </p:nvSpPr>
              <p:spPr bwMode="auto">
                <a:xfrm>
                  <a:off x="4024" y="304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05" name="Freeform 777">
                  <a:extLst>
                    <a:ext uri="{FF2B5EF4-FFF2-40B4-BE49-F238E27FC236}">
                      <a16:creationId xmlns:a16="http://schemas.microsoft.com/office/drawing/2014/main" id="{4EFA8C2C-CE8E-42FD-972A-DDD8F3F8C561}"/>
                    </a:ext>
                  </a:extLst>
                </p:cNvPr>
                <p:cNvSpPr>
                  <a:spLocks/>
                </p:cNvSpPr>
                <p:nvPr/>
              </p:nvSpPr>
              <p:spPr bwMode="auto">
                <a:xfrm>
                  <a:off x="4066" y="3036"/>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06" name="Freeform 778">
                  <a:extLst>
                    <a:ext uri="{FF2B5EF4-FFF2-40B4-BE49-F238E27FC236}">
                      <a16:creationId xmlns:a16="http://schemas.microsoft.com/office/drawing/2014/main" id="{DD1A5394-9255-4283-810A-DE0696F4662F}"/>
                    </a:ext>
                  </a:extLst>
                </p:cNvPr>
                <p:cNvSpPr>
                  <a:spLocks/>
                </p:cNvSpPr>
                <p:nvPr/>
              </p:nvSpPr>
              <p:spPr bwMode="auto">
                <a:xfrm>
                  <a:off x="4108" y="3024"/>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07" name="Freeform 779">
                  <a:extLst>
                    <a:ext uri="{FF2B5EF4-FFF2-40B4-BE49-F238E27FC236}">
                      <a16:creationId xmlns:a16="http://schemas.microsoft.com/office/drawing/2014/main" id="{C6000383-249E-484A-8AD4-C2E54623C19F}"/>
                    </a:ext>
                  </a:extLst>
                </p:cNvPr>
                <p:cNvSpPr>
                  <a:spLocks/>
                </p:cNvSpPr>
                <p:nvPr/>
              </p:nvSpPr>
              <p:spPr bwMode="auto">
                <a:xfrm>
                  <a:off x="4150" y="301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08" name="Freeform 780">
                  <a:extLst>
                    <a:ext uri="{FF2B5EF4-FFF2-40B4-BE49-F238E27FC236}">
                      <a16:creationId xmlns:a16="http://schemas.microsoft.com/office/drawing/2014/main" id="{0EC2F7DD-4496-49DE-9D40-30686A166F8B}"/>
                    </a:ext>
                  </a:extLst>
                </p:cNvPr>
                <p:cNvSpPr>
                  <a:spLocks/>
                </p:cNvSpPr>
                <p:nvPr/>
              </p:nvSpPr>
              <p:spPr bwMode="auto">
                <a:xfrm>
                  <a:off x="4186" y="3000"/>
                  <a:ext cx="30" cy="12"/>
                </a:xfrm>
                <a:custGeom>
                  <a:avLst/>
                  <a:gdLst>
                    <a:gd name="T0" fmla="*/ 6 w 30"/>
                    <a:gd name="T1" fmla="*/ 6 h 12"/>
                    <a:gd name="T2" fmla="*/ 0 w 30"/>
                    <a:gd name="T3" fmla="*/ 12 h 12"/>
                    <a:gd name="T4" fmla="*/ 6 w 30"/>
                    <a:gd name="T5" fmla="*/ 12 h 12"/>
                    <a:gd name="T6" fmla="*/ 12 w 30"/>
                    <a:gd name="T7" fmla="*/ 12 h 12"/>
                    <a:gd name="T8" fmla="*/ 30 w 30"/>
                    <a:gd name="T9" fmla="*/ 6 h 12"/>
                    <a:gd name="T10" fmla="*/ 30 w 30"/>
                    <a:gd name="T11" fmla="*/ 0 h 12"/>
                    <a:gd name="T12" fmla="*/ 30 w 30"/>
                    <a:gd name="T13" fmla="*/ 0 h 12"/>
                    <a:gd name="T14" fmla="*/ 12 w 30"/>
                    <a:gd name="T15" fmla="*/ 6 h 12"/>
                    <a:gd name="T16" fmla="*/ 6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6"/>
                      </a:moveTo>
                      <a:lnTo>
                        <a:pt x="0" y="12"/>
                      </a:lnTo>
                      <a:lnTo>
                        <a:pt x="6" y="12"/>
                      </a:lnTo>
                      <a:lnTo>
                        <a:pt x="12" y="12"/>
                      </a:lnTo>
                      <a:lnTo>
                        <a:pt x="30" y="6"/>
                      </a:lnTo>
                      <a:lnTo>
                        <a:pt x="30" y="0"/>
                      </a:lnTo>
                      <a:lnTo>
                        <a:pt x="30" y="0"/>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09" name="Freeform 781">
                  <a:extLst>
                    <a:ext uri="{FF2B5EF4-FFF2-40B4-BE49-F238E27FC236}">
                      <a16:creationId xmlns:a16="http://schemas.microsoft.com/office/drawing/2014/main" id="{819CD433-ABA7-4D82-9DF3-79472A98877E}"/>
                    </a:ext>
                  </a:extLst>
                </p:cNvPr>
                <p:cNvSpPr>
                  <a:spLocks/>
                </p:cNvSpPr>
                <p:nvPr/>
              </p:nvSpPr>
              <p:spPr bwMode="auto">
                <a:xfrm>
                  <a:off x="4228" y="2982"/>
                  <a:ext cx="30" cy="18"/>
                </a:xfrm>
                <a:custGeom>
                  <a:avLst/>
                  <a:gdLst>
                    <a:gd name="T0" fmla="*/ 0 w 30"/>
                    <a:gd name="T1" fmla="*/ 12 h 18"/>
                    <a:gd name="T2" fmla="*/ 0 w 30"/>
                    <a:gd name="T3" fmla="*/ 12 h 18"/>
                    <a:gd name="T4" fmla="*/ 0 w 30"/>
                    <a:gd name="T5" fmla="*/ 18 h 18"/>
                    <a:gd name="T6" fmla="*/ 24 w 30"/>
                    <a:gd name="T7" fmla="*/ 6 h 18"/>
                    <a:gd name="T8" fmla="*/ 30 w 30"/>
                    <a:gd name="T9" fmla="*/ 6 h 18"/>
                    <a:gd name="T10" fmla="*/ 24 w 30"/>
                    <a:gd name="T11" fmla="*/ 0 h 18"/>
                    <a:gd name="T12" fmla="*/ 0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0" y="12"/>
                      </a:moveTo>
                      <a:lnTo>
                        <a:pt x="0" y="12"/>
                      </a:lnTo>
                      <a:lnTo>
                        <a:pt x="0" y="18"/>
                      </a:lnTo>
                      <a:lnTo>
                        <a:pt x="24" y="6"/>
                      </a:lnTo>
                      <a:lnTo>
                        <a:pt x="30"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10" name="Freeform 782">
                  <a:extLst>
                    <a:ext uri="{FF2B5EF4-FFF2-40B4-BE49-F238E27FC236}">
                      <a16:creationId xmlns:a16="http://schemas.microsoft.com/office/drawing/2014/main" id="{F0CB9968-C864-4BB5-8EFC-02052EEDF8D9}"/>
                    </a:ext>
                  </a:extLst>
                </p:cNvPr>
                <p:cNvSpPr>
                  <a:spLocks/>
                </p:cNvSpPr>
                <p:nvPr/>
              </p:nvSpPr>
              <p:spPr bwMode="auto">
                <a:xfrm>
                  <a:off x="4264" y="2964"/>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11" name="Freeform 783">
                  <a:extLst>
                    <a:ext uri="{FF2B5EF4-FFF2-40B4-BE49-F238E27FC236}">
                      <a16:creationId xmlns:a16="http://schemas.microsoft.com/office/drawing/2014/main" id="{415013E2-02B6-4ECB-9E2E-C6999609DA0A}"/>
                    </a:ext>
                  </a:extLst>
                </p:cNvPr>
                <p:cNvSpPr>
                  <a:spLocks/>
                </p:cNvSpPr>
                <p:nvPr/>
              </p:nvSpPr>
              <p:spPr bwMode="auto">
                <a:xfrm>
                  <a:off x="4300" y="2940"/>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30 w 30"/>
                    <a:gd name="T11" fmla="*/ 0 h 18"/>
                    <a:gd name="T12" fmla="*/ 24 w 30"/>
                    <a:gd name="T13" fmla="*/ 0 h 18"/>
                    <a:gd name="T14" fmla="*/ 24 w 30"/>
                    <a:gd name="T15" fmla="*/ 0 h 18"/>
                    <a:gd name="T16" fmla="*/ 24 w 30"/>
                    <a:gd name="T17" fmla="*/ 6 h 18"/>
                    <a:gd name="T18" fmla="*/ 24 w 30"/>
                    <a:gd name="T19" fmla="*/ 6 h 18"/>
                    <a:gd name="T20" fmla="*/ 24 w 30"/>
                    <a:gd name="T21" fmla="*/ 0 h 18"/>
                    <a:gd name="T22" fmla="*/ 6 w 30"/>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8">
                      <a:moveTo>
                        <a:pt x="6" y="12"/>
                      </a:moveTo>
                      <a:lnTo>
                        <a:pt x="0" y="18"/>
                      </a:lnTo>
                      <a:lnTo>
                        <a:pt x="6" y="18"/>
                      </a:lnTo>
                      <a:lnTo>
                        <a:pt x="24" y="6"/>
                      </a:lnTo>
                      <a:lnTo>
                        <a:pt x="30" y="6"/>
                      </a:lnTo>
                      <a:lnTo>
                        <a:pt x="30" y="0"/>
                      </a:lnTo>
                      <a:lnTo>
                        <a:pt x="24" y="0"/>
                      </a:lnTo>
                      <a:lnTo>
                        <a:pt x="24" y="0"/>
                      </a:lnTo>
                      <a:lnTo>
                        <a:pt x="24" y="6"/>
                      </a:lnTo>
                      <a:lnTo>
                        <a:pt x="24"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12" name="Freeform 784">
                  <a:extLst>
                    <a:ext uri="{FF2B5EF4-FFF2-40B4-BE49-F238E27FC236}">
                      <a16:creationId xmlns:a16="http://schemas.microsoft.com/office/drawing/2014/main" id="{94C9A8C8-4936-4F7D-8476-94190B2E7706}"/>
                    </a:ext>
                  </a:extLst>
                </p:cNvPr>
                <p:cNvSpPr>
                  <a:spLocks/>
                </p:cNvSpPr>
                <p:nvPr/>
              </p:nvSpPr>
              <p:spPr bwMode="auto">
                <a:xfrm>
                  <a:off x="4336" y="2910"/>
                  <a:ext cx="18" cy="24"/>
                </a:xfrm>
                <a:custGeom>
                  <a:avLst/>
                  <a:gdLst>
                    <a:gd name="T0" fmla="*/ 0 w 18"/>
                    <a:gd name="T1" fmla="*/ 18 h 24"/>
                    <a:gd name="T2" fmla="*/ 0 w 18"/>
                    <a:gd name="T3" fmla="*/ 24 h 24"/>
                    <a:gd name="T4" fmla="*/ 6 w 18"/>
                    <a:gd name="T5" fmla="*/ 18 h 24"/>
                    <a:gd name="T6" fmla="*/ 18 w 18"/>
                    <a:gd name="T7" fmla="*/ 0 h 24"/>
                    <a:gd name="T8" fmla="*/ 18 w 18"/>
                    <a:gd name="T9" fmla="*/ 0 h 24"/>
                    <a:gd name="T10" fmla="*/ 12 w 18"/>
                    <a:gd name="T11" fmla="*/ 0 h 24"/>
                    <a:gd name="T12" fmla="*/ 0 w 18"/>
                    <a:gd name="T13" fmla="*/ 18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0" y="18"/>
                      </a:moveTo>
                      <a:lnTo>
                        <a:pt x="0" y="24"/>
                      </a:lnTo>
                      <a:lnTo>
                        <a:pt x="6" y="18"/>
                      </a:lnTo>
                      <a:lnTo>
                        <a:pt x="18" y="0"/>
                      </a:lnTo>
                      <a:lnTo>
                        <a:pt x="18" y="0"/>
                      </a:lnTo>
                      <a:lnTo>
                        <a:pt x="12"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13" name="Freeform 785">
                  <a:extLst>
                    <a:ext uri="{FF2B5EF4-FFF2-40B4-BE49-F238E27FC236}">
                      <a16:creationId xmlns:a16="http://schemas.microsoft.com/office/drawing/2014/main" id="{7E616FFD-ADA8-499D-90D9-939547CB1AE7}"/>
                    </a:ext>
                  </a:extLst>
                </p:cNvPr>
                <p:cNvSpPr>
                  <a:spLocks/>
                </p:cNvSpPr>
                <p:nvPr/>
              </p:nvSpPr>
              <p:spPr bwMode="auto">
                <a:xfrm>
                  <a:off x="4360" y="2874"/>
                  <a:ext cx="12" cy="24"/>
                </a:xfrm>
                <a:custGeom>
                  <a:avLst/>
                  <a:gdLst>
                    <a:gd name="T0" fmla="*/ 0 w 12"/>
                    <a:gd name="T1" fmla="*/ 24 h 24"/>
                    <a:gd name="T2" fmla="*/ 0 w 12"/>
                    <a:gd name="T3" fmla="*/ 24 h 24"/>
                    <a:gd name="T4" fmla="*/ 6 w 12"/>
                    <a:gd name="T5" fmla="*/ 24 h 24"/>
                    <a:gd name="T6" fmla="*/ 12 w 12"/>
                    <a:gd name="T7" fmla="*/ 12 h 24"/>
                    <a:gd name="T8" fmla="*/ 12 w 12"/>
                    <a:gd name="T9" fmla="*/ 0 h 24"/>
                    <a:gd name="T10" fmla="*/ 12 w 12"/>
                    <a:gd name="T11" fmla="*/ 0 h 24"/>
                    <a:gd name="T12" fmla="*/ 6 w 12"/>
                    <a:gd name="T13" fmla="*/ 0 h 24"/>
                    <a:gd name="T14" fmla="*/ 6 w 12"/>
                    <a:gd name="T15" fmla="*/ 12 h 24"/>
                    <a:gd name="T16" fmla="*/ 0 w 12"/>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0" y="24"/>
                      </a:moveTo>
                      <a:lnTo>
                        <a:pt x="0" y="24"/>
                      </a:lnTo>
                      <a:lnTo>
                        <a:pt x="6" y="24"/>
                      </a:lnTo>
                      <a:lnTo>
                        <a:pt x="12" y="12"/>
                      </a:lnTo>
                      <a:lnTo>
                        <a:pt x="12" y="0"/>
                      </a:lnTo>
                      <a:lnTo>
                        <a:pt x="12" y="0"/>
                      </a:lnTo>
                      <a:lnTo>
                        <a:pt x="6"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14" name="Freeform 786">
                  <a:extLst>
                    <a:ext uri="{FF2B5EF4-FFF2-40B4-BE49-F238E27FC236}">
                      <a16:creationId xmlns:a16="http://schemas.microsoft.com/office/drawing/2014/main" id="{48CBD628-5D85-48AC-BC21-6C4690AEB4A3}"/>
                    </a:ext>
                  </a:extLst>
                </p:cNvPr>
                <p:cNvSpPr>
                  <a:spLocks/>
                </p:cNvSpPr>
                <p:nvPr/>
              </p:nvSpPr>
              <p:spPr bwMode="auto">
                <a:xfrm>
                  <a:off x="4366" y="2832"/>
                  <a:ext cx="6" cy="30"/>
                </a:xfrm>
                <a:custGeom>
                  <a:avLst/>
                  <a:gdLst>
                    <a:gd name="T0" fmla="*/ 0 w 6"/>
                    <a:gd name="T1" fmla="*/ 24 h 30"/>
                    <a:gd name="T2" fmla="*/ 6 w 6"/>
                    <a:gd name="T3" fmla="*/ 30 h 30"/>
                    <a:gd name="T4" fmla="*/ 6 w 6"/>
                    <a:gd name="T5" fmla="*/ 24 h 30"/>
                    <a:gd name="T6" fmla="*/ 6 w 6"/>
                    <a:gd name="T7" fmla="*/ 6 h 30"/>
                    <a:gd name="T8" fmla="*/ 6 w 6"/>
                    <a:gd name="T9" fmla="*/ 0 h 30"/>
                    <a:gd name="T10" fmla="*/ 0 w 6"/>
                    <a:gd name="T11" fmla="*/ 0 h 30"/>
                    <a:gd name="T12" fmla="*/ 0 w 6"/>
                    <a:gd name="T13" fmla="*/ 0 h 30"/>
                    <a:gd name="T14" fmla="*/ 0 w 6"/>
                    <a:gd name="T15" fmla="*/ 6 h 30"/>
                    <a:gd name="T16" fmla="*/ 0 w 6"/>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0" y="24"/>
                      </a:moveTo>
                      <a:lnTo>
                        <a:pt x="6" y="30"/>
                      </a:lnTo>
                      <a:lnTo>
                        <a:pt x="6" y="24"/>
                      </a:lnTo>
                      <a:lnTo>
                        <a:pt x="6" y="6"/>
                      </a:lnTo>
                      <a:lnTo>
                        <a:pt x="6" y="0"/>
                      </a:lnTo>
                      <a:lnTo>
                        <a:pt x="0" y="0"/>
                      </a:lnTo>
                      <a:lnTo>
                        <a:pt x="0" y="0"/>
                      </a:lnTo>
                      <a:lnTo>
                        <a:pt x="0"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15" name="Freeform 787">
                  <a:extLst>
                    <a:ext uri="{FF2B5EF4-FFF2-40B4-BE49-F238E27FC236}">
                      <a16:creationId xmlns:a16="http://schemas.microsoft.com/office/drawing/2014/main" id="{4E5011F5-2588-4147-93CD-04D6151DAD01}"/>
                    </a:ext>
                  </a:extLst>
                </p:cNvPr>
                <p:cNvSpPr>
                  <a:spLocks/>
                </p:cNvSpPr>
                <p:nvPr/>
              </p:nvSpPr>
              <p:spPr bwMode="auto">
                <a:xfrm>
                  <a:off x="4342" y="2796"/>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12" y="18"/>
                      </a:moveTo>
                      <a:lnTo>
                        <a:pt x="18" y="24"/>
                      </a:lnTo>
                      <a:lnTo>
                        <a:pt x="18" y="18"/>
                      </a:lnTo>
                      <a:lnTo>
                        <a:pt x="6" y="0"/>
                      </a:lnTo>
                      <a:lnTo>
                        <a:pt x="0"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16" name="Freeform 788">
                  <a:extLst>
                    <a:ext uri="{FF2B5EF4-FFF2-40B4-BE49-F238E27FC236}">
                      <a16:creationId xmlns:a16="http://schemas.microsoft.com/office/drawing/2014/main" id="{297E8682-CAB5-4985-A066-154AAEB05E44}"/>
                    </a:ext>
                  </a:extLst>
                </p:cNvPr>
                <p:cNvSpPr>
                  <a:spLocks/>
                </p:cNvSpPr>
                <p:nvPr/>
              </p:nvSpPr>
              <p:spPr bwMode="auto">
                <a:xfrm>
                  <a:off x="4312" y="2766"/>
                  <a:ext cx="24" cy="24"/>
                </a:xfrm>
                <a:custGeom>
                  <a:avLst/>
                  <a:gdLst>
                    <a:gd name="T0" fmla="*/ 18 w 24"/>
                    <a:gd name="T1" fmla="*/ 18 h 24"/>
                    <a:gd name="T2" fmla="*/ 18 w 24"/>
                    <a:gd name="T3" fmla="*/ 24 h 24"/>
                    <a:gd name="T4" fmla="*/ 24 w 24"/>
                    <a:gd name="T5" fmla="*/ 18 h 24"/>
                    <a:gd name="T6" fmla="*/ 18 w 24"/>
                    <a:gd name="T7" fmla="*/ 12 h 24"/>
                    <a:gd name="T8" fmla="*/ 12 w 24"/>
                    <a:gd name="T9" fmla="*/ 6 h 24"/>
                    <a:gd name="T10" fmla="*/ 0 w 24"/>
                    <a:gd name="T11" fmla="*/ 0 h 24"/>
                    <a:gd name="T12" fmla="*/ 0 w 24"/>
                    <a:gd name="T13" fmla="*/ 6 h 24"/>
                    <a:gd name="T14" fmla="*/ 0 w 24"/>
                    <a:gd name="T15" fmla="*/ 6 h 24"/>
                    <a:gd name="T16" fmla="*/ 12 w 24"/>
                    <a:gd name="T17" fmla="*/ 12 h 24"/>
                    <a:gd name="T18" fmla="*/ 12 w 24"/>
                    <a:gd name="T19" fmla="*/ 12 h 24"/>
                    <a:gd name="T20" fmla="*/ 12 w 24"/>
                    <a:gd name="T21" fmla="*/ 12 h 24"/>
                    <a:gd name="T22" fmla="*/ 18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18"/>
                      </a:moveTo>
                      <a:lnTo>
                        <a:pt x="18" y="24"/>
                      </a:lnTo>
                      <a:lnTo>
                        <a:pt x="24" y="18"/>
                      </a:lnTo>
                      <a:lnTo>
                        <a:pt x="18" y="12"/>
                      </a:lnTo>
                      <a:lnTo>
                        <a:pt x="12" y="6"/>
                      </a:lnTo>
                      <a:lnTo>
                        <a:pt x="0" y="0"/>
                      </a:lnTo>
                      <a:lnTo>
                        <a:pt x="0" y="6"/>
                      </a:lnTo>
                      <a:lnTo>
                        <a:pt x="0" y="6"/>
                      </a:lnTo>
                      <a:lnTo>
                        <a:pt x="12" y="12"/>
                      </a:lnTo>
                      <a:lnTo>
                        <a:pt x="12" y="12"/>
                      </a:lnTo>
                      <a:lnTo>
                        <a:pt x="12" y="12"/>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17" name="Freeform 789">
                  <a:extLst>
                    <a:ext uri="{FF2B5EF4-FFF2-40B4-BE49-F238E27FC236}">
                      <a16:creationId xmlns:a16="http://schemas.microsoft.com/office/drawing/2014/main" id="{293B9129-3F31-4AAC-A01F-1629E0249058}"/>
                    </a:ext>
                  </a:extLst>
                </p:cNvPr>
                <p:cNvSpPr>
                  <a:spLocks/>
                </p:cNvSpPr>
                <p:nvPr/>
              </p:nvSpPr>
              <p:spPr bwMode="auto">
                <a:xfrm>
                  <a:off x="4276" y="2742"/>
                  <a:ext cx="24" cy="18"/>
                </a:xfrm>
                <a:custGeom>
                  <a:avLst/>
                  <a:gdLst>
                    <a:gd name="T0" fmla="*/ 24 w 24"/>
                    <a:gd name="T1" fmla="*/ 18 h 18"/>
                    <a:gd name="T2" fmla="*/ 24 w 24"/>
                    <a:gd name="T3" fmla="*/ 18 h 18"/>
                    <a:gd name="T4" fmla="*/ 24 w 24"/>
                    <a:gd name="T5" fmla="*/ 12 h 18"/>
                    <a:gd name="T6" fmla="*/ 0 w 24"/>
                    <a:gd name="T7" fmla="*/ 0 h 18"/>
                    <a:gd name="T8" fmla="*/ 0 w 24"/>
                    <a:gd name="T9" fmla="*/ 6 h 18"/>
                    <a:gd name="T10" fmla="*/ 0 w 24"/>
                    <a:gd name="T11" fmla="*/ 6 h 18"/>
                    <a:gd name="T12" fmla="*/ 24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18"/>
                      </a:moveTo>
                      <a:lnTo>
                        <a:pt x="24" y="18"/>
                      </a:lnTo>
                      <a:lnTo>
                        <a:pt x="24" y="12"/>
                      </a:lnTo>
                      <a:lnTo>
                        <a:pt x="0" y="0"/>
                      </a:lnTo>
                      <a:lnTo>
                        <a:pt x="0" y="6"/>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18" name="Freeform 790">
                  <a:extLst>
                    <a:ext uri="{FF2B5EF4-FFF2-40B4-BE49-F238E27FC236}">
                      <a16:creationId xmlns:a16="http://schemas.microsoft.com/office/drawing/2014/main" id="{2EB27A4E-3F2C-4DA7-8BA4-F1FCD427CBF3}"/>
                    </a:ext>
                  </a:extLst>
                </p:cNvPr>
                <p:cNvSpPr>
                  <a:spLocks/>
                </p:cNvSpPr>
                <p:nvPr/>
              </p:nvSpPr>
              <p:spPr bwMode="auto">
                <a:xfrm>
                  <a:off x="4240" y="2724"/>
                  <a:ext cx="24" cy="18"/>
                </a:xfrm>
                <a:custGeom>
                  <a:avLst/>
                  <a:gdLst>
                    <a:gd name="T0" fmla="*/ 24 w 24"/>
                    <a:gd name="T1" fmla="*/ 18 h 18"/>
                    <a:gd name="T2" fmla="*/ 24 w 24"/>
                    <a:gd name="T3" fmla="*/ 12 h 18"/>
                    <a:gd name="T4" fmla="*/ 24 w 24"/>
                    <a:gd name="T5" fmla="*/ 12 h 18"/>
                    <a:gd name="T6" fmla="*/ 0 w 24"/>
                    <a:gd name="T7" fmla="*/ 0 h 18"/>
                    <a:gd name="T8" fmla="*/ 0 w 24"/>
                    <a:gd name="T9" fmla="*/ 6 h 18"/>
                    <a:gd name="T10" fmla="*/ 0 w 24"/>
                    <a:gd name="T11" fmla="*/ 6 h 18"/>
                    <a:gd name="T12" fmla="*/ 24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18"/>
                      </a:moveTo>
                      <a:lnTo>
                        <a:pt x="24" y="12"/>
                      </a:lnTo>
                      <a:lnTo>
                        <a:pt x="24" y="12"/>
                      </a:lnTo>
                      <a:lnTo>
                        <a:pt x="0" y="0"/>
                      </a:lnTo>
                      <a:lnTo>
                        <a:pt x="0" y="6"/>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19" name="Freeform 791">
                  <a:extLst>
                    <a:ext uri="{FF2B5EF4-FFF2-40B4-BE49-F238E27FC236}">
                      <a16:creationId xmlns:a16="http://schemas.microsoft.com/office/drawing/2014/main" id="{1D0FA725-048F-439D-A196-E98DC2179C4E}"/>
                    </a:ext>
                  </a:extLst>
                </p:cNvPr>
                <p:cNvSpPr>
                  <a:spLocks/>
                </p:cNvSpPr>
                <p:nvPr/>
              </p:nvSpPr>
              <p:spPr bwMode="auto">
                <a:xfrm>
                  <a:off x="4198" y="2706"/>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20" name="Freeform 792">
                  <a:extLst>
                    <a:ext uri="{FF2B5EF4-FFF2-40B4-BE49-F238E27FC236}">
                      <a16:creationId xmlns:a16="http://schemas.microsoft.com/office/drawing/2014/main" id="{E16A43D8-D13E-46B9-BF26-1E4C4C40FD8D}"/>
                    </a:ext>
                  </a:extLst>
                </p:cNvPr>
                <p:cNvSpPr>
                  <a:spLocks/>
                </p:cNvSpPr>
                <p:nvPr/>
              </p:nvSpPr>
              <p:spPr bwMode="auto">
                <a:xfrm>
                  <a:off x="4156" y="2694"/>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21" name="Freeform 793">
                  <a:extLst>
                    <a:ext uri="{FF2B5EF4-FFF2-40B4-BE49-F238E27FC236}">
                      <a16:creationId xmlns:a16="http://schemas.microsoft.com/office/drawing/2014/main" id="{5A11ECCB-C799-4D37-9DCB-E9B927F3A490}"/>
                    </a:ext>
                  </a:extLst>
                </p:cNvPr>
                <p:cNvSpPr>
                  <a:spLocks/>
                </p:cNvSpPr>
                <p:nvPr/>
              </p:nvSpPr>
              <p:spPr bwMode="auto">
                <a:xfrm>
                  <a:off x="4120" y="2682"/>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22" name="Freeform 794">
                  <a:extLst>
                    <a:ext uri="{FF2B5EF4-FFF2-40B4-BE49-F238E27FC236}">
                      <a16:creationId xmlns:a16="http://schemas.microsoft.com/office/drawing/2014/main" id="{9D72292A-9F50-4A48-B019-2E750A74F1BD}"/>
                    </a:ext>
                  </a:extLst>
                </p:cNvPr>
                <p:cNvSpPr>
                  <a:spLocks/>
                </p:cNvSpPr>
                <p:nvPr/>
              </p:nvSpPr>
              <p:spPr bwMode="auto">
                <a:xfrm>
                  <a:off x="4078" y="2676"/>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23" name="Freeform 795">
                  <a:extLst>
                    <a:ext uri="{FF2B5EF4-FFF2-40B4-BE49-F238E27FC236}">
                      <a16:creationId xmlns:a16="http://schemas.microsoft.com/office/drawing/2014/main" id="{7C0D872E-E256-46BC-A2AC-69D3D9827F1F}"/>
                    </a:ext>
                  </a:extLst>
                </p:cNvPr>
                <p:cNvSpPr>
                  <a:spLocks/>
                </p:cNvSpPr>
                <p:nvPr/>
              </p:nvSpPr>
              <p:spPr bwMode="auto">
                <a:xfrm>
                  <a:off x="4036" y="2664"/>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24" name="Freeform 796">
                  <a:extLst>
                    <a:ext uri="{FF2B5EF4-FFF2-40B4-BE49-F238E27FC236}">
                      <a16:creationId xmlns:a16="http://schemas.microsoft.com/office/drawing/2014/main" id="{D2291BDD-FA26-4A06-B276-F43976BE1C19}"/>
                    </a:ext>
                  </a:extLst>
                </p:cNvPr>
                <p:cNvSpPr>
                  <a:spLocks/>
                </p:cNvSpPr>
                <p:nvPr/>
              </p:nvSpPr>
              <p:spPr bwMode="auto">
                <a:xfrm>
                  <a:off x="3994" y="2658"/>
                  <a:ext cx="30" cy="12"/>
                </a:xfrm>
                <a:custGeom>
                  <a:avLst/>
                  <a:gdLst>
                    <a:gd name="T0" fmla="*/ 30 w 30"/>
                    <a:gd name="T1" fmla="*/ 12 h 12"/>
                    <a:gd name="T2" fmla="*/ 30 w 30"/>
                    <a:gd name="T3" fmla="*/ 6 h 12"/>
                    <a:gd name="T4" fmla="*/ 30 w 30"/>
                    <a:gd name="T5" fmla="*/ 6 h 12"/>
                    <a:gd name="T6" fmla="*/ 12 w 30"/>
                    <a:gd name="T7" fmla="*/ 0 h 12"/>
                    <a:gd name="T8" fmla="*/ 6 w 30"/>
                    <a:gd name="T9" fmla="*/ 0 h 12"/>
                    <a:gd name="T10" fmla="*/ 0 w 30"/>
                    <a:gd name="T11" fmla="*/ 6 h 12"/>
                    <a:gd name="T12" fmla="*/ 6 w 30"/>
                    <a:gd name="T13" fmla="*/ 6 h 12"/>
                    <a:gd name="T14" fmla="*/ 12 w 30"/>
                    <a:gd name="T15" fmla="*/ 6 h 12"/>
                    <a:gd name="T16" fmla="*/ 30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12"/>
                      </a:moveTo>
                      <a:lnTo>
                        <a:pt x="30" y="6"/>
                      </a:lnTo>
                      <a:lnTo>
                        <a:pt x="30" y="6"/>
                      </a:lnTo>
                      <a:lnTo>
                        <a:pt x="12" y="0"/>
                      </a:lnTo>
                      <a:lnTo>
                        <a:pt x="6" y="0"/>
                      </a:lnTo>
                      <a:lnTo>
                        <a:pt x="0" y="6"/>
                      </a:lnTo>
                      <a:lnTo>
                        <a:pt x="6" y="6"/>
                      </a:lnTo>
                      <a:lnTo>
                        <a:pt x="12"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25" name="Freeform 797">
                  <a:extLst>
                    <a:ext uri="{FF2B5EF4-FFF2-40B4-BE49-F238E27FC236}">
                      <a16:creationId xmlns:a16="http://schemas.microsoft.com/office/drawing/2014/main" id="{6991A9D6-24E9-468E-B592-9E7ABCCC1249}"/>
                    </a:ext>
                  </a:extLst>
                </p:cNvPr>
                <p:cNvSpPr>
                  <a:spLocks/>
                </p:cNvSpPr>
                <p:nvPr/>
              </p:nvSpPr>
              <p:spPr bwMode="auto">
                <a:xfrm>
                  <a:off x="3951" y="2652"/>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26" name="Freeform 798">
                  <a:extLst>
                    <a:ext uri="{FF2B5EF4-FFF2-40B4-BE49-F238E27FC236}">
                      <a16:creationId xmlns:a16="http://schemas.microsoft.com/office/drawing/2014/main" id="{95A1A68D-8D90-4ED1-8C9E-276DDEF01B28}"/>
                    </a:ext>
                  </a:extLst>
                </p:cNvPr>
                <p:cNvSpPr>
                  <a:spLocks/>
                </p:cNvSpPr>
                <p:nvPr/>
              </p:nvSpPr>
              <p:spPr bwMode="auto">
                <a:xfrm>
                  <a:off x="3909" y="2652"/>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27" name="Freeform 799">
                  <a:extLst>
                    <a:ext uri="{FF2B5EF4-FFF2-40B4-BE49-F238E27FC236}">
                      <a16:creationId xmlns:a16="http://schemas.microsoft.com/office/drawing/2014/main" id="{A20B5891-22C8-4248-A0BB-5630C2B17434}"/>
                    </a:ext>
                  </a:extLst>
                </p:cNvPr>
                <p:cNvSpPr>
                  <a:spLocks/>
                </p:cNvSpPr>
                <p:nvPr/>
              </p:nvSpPr>
              <p:spPr bwMode="auto">
                <a:xfrm>
                  <a:off x="3867" y="2646"/>
                  <a:ext cx="30" cy="6"/>
                </a:xfrm>
                <a:custGeom>
                  <a:avLst/>
                  <a:gdLst>
                    <a:gd name="T0" fmla="*/ 30 w 30"/>
                    <a:gd name="T1" fmla="*/ 6 h 6"/>
                    <a:gd name="T2" fmla="*/ 30 w 30"/>
                    <a:gd name="T3" fmla="*/ 6 h 6"/>
                    <a:gd name="T4" fmla="*/ 30 w 30"/>
                    <a:gd name="T5" fmla="*/ 0 h 6"/>
                    <a:gd name="T6" fmla="*/ 24 w 30"/>
                    <a:gd name="T7" fmla="*/ 0 h 6"/>
                    <a:gd name="T8" fmla="*/ 6 w 30"/>
                    <a:gd name="T9" fmla="*/ 0 h 6"/>
                    <a:gd name="T10" fmla="*/ 0 w 30"/>
                    <a:gd name="T11" fmla="*/ 6 h 6"/>
                    <a:gd name="T12" fmla="*/ 6 w 30"/>
                    <a:gd name="T13" fmla="*/ 6 h 6"/>
                    <a:gd name="T14" fmla="*/ 24 w 30"/>
                    <a:gd name="T15" fmla="*/ 6 h 6"/>
                    <a:gd name="T16" fmla="*/ 30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30" y="6"/>
                      </a:moveTo>
                      <a:lnTo>
                        <a:pt x="30" y="6"/>
                      </a:lnTo>
                      <a:lnTo>
                        <a:pt x="30" y="0"/>
                      </a:lnTo>
                      <a:lnTo>
                        <a:pt x="24" y="0"/>
                      </a:lnTo>
                      <a:lnTo>
                        <a:pt x="6" y="0"/>
                      </a:lnTo>
                      <a:lnTo>
                        <a:pt x="0" y="6"/>
                      </a:lnTo>
                      <a:lnTo>
                        <a:pt x="6" y="6"/>
                      </a:lnTo>
                      <a:lnTo>
                        <a:pt x="24"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28" name="Freeform 800">
                  <a:extLst>
                    <a:ext uri="{FF2B5EF4-FFF2-40B4-BE49-F238E27FC236}">
                      <a16:creationId xmlns:a16="http://schemas.microsoft.com/office/drawing/2014/main" id="{6800E99E-9FF9-4E4C-AB47-551536B6549A}"/>
                    </a:ext>
                  </a:extLst>
                </p:cNvPr>
                <p:cNvSpPr>
                  <a:spLocks/>
                </p:cNvSpPr>
                <p:nvPr/>
              </p:nvSpPr>
              <p:spPr bwMode="auto">
                <a:xfrm>
                  <a:off x="3825" y="2646"/>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29" name="Freeform 801">
                  <a:extLst>
                    <a:ext uri="{FF2B5EF4-FFF2-40B4-BE49-F238E27FC236}">
                      <a16:creationId xmlns:a16="http://schemas.microsoft.com/office/drawing/2014/main" id="{8368DF79-3899-48D6-8695-A17A6ED93C6D}"/>
                    </a:ext>
                  </a:extLst>
                </p:cNvPr>
                <p:cNvSpPr>
                  <a:spLocks/>
                </p:cNvSpPr>
                <p:nvPr/>
              </p:nvSpPr>
              <p:spPr bwMode="auto">
                <a:xfrm>
                  <a:off x="3783" y="2646"/>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07331" name="Oval 803">
                <a:extLst>
                  <a:ext uri="{FF2B5EF4-FFF2-40B4-BE49-F238E27FC236}">
                    <a16:creationId xmlns:a16="http://schemas.microsoft.com/office/drawing/2014/main" id="{94DEE075-14AC-4C0D-B38E-00C8E1AF6010}"/>
                  </a:ext>
                </a:extLst>
              </p:cNvPr>
              <p:cNvSpPr>
                <a:spLocks noChangeArrowheads="1"/>
              </p:cNvSpPr>
              <p:nvPr/>
            </p:nvSpPr>
            <p:spPr bwMode="auto">
              <a:xfrm>
                <a:off x="3465" y="2742"/>
                <a:ext cx="625" cy="246"/>
              </a:xfrm>
              <a:prstGeom prst="ellipse">
                <a:avLst/>
              </a:prstGeom>
              <a:solidFill>
                <a:srgbClr val="FFFFFF"/>
              </a:solidFill>
              <a:ln w="9525">
                <a:solidFill>
                  <a:srgbClr val="000000"/>
                </a:solidFill>
                <a:round/>
                <a:headEnd/>
                <a:tailEnd/>
              </a:ln>
            </p:spPr>
            <p:txBody>
              <a:bodyPr/>
              <a:lstStyle/>
              <a:p>
                <a:endParaRPr lang="en-US"/>
              </a:p>
            </p:txBody>
          </p:sp>
          <p:grpSp>
            <p:nvGrpSpPr>
              <p:cNvPr id="407336" name="Group 808">
                <a:extLst>
                  <a:ext uri="{FF2B5EF4-FFF2-40B4-BE49-F238E27FC236}">
                    <a16:creationId xmlns:a16="http://schemas.microsoft.com/office/drawing/2014/main" id="{76673046-08E0-4823-A793-773828358FF6}"/>
                  </a:ext>
                </a:extLst>
              </p:cNvPr>
              <p:cNvGrpSpPr>
                <a:grpSpLocks/>
              </p:cNvGrpSpPr>
              <p:nvPr/>
            </p:nvGrpSpPr>
            <p:grpSpPr bwMode="auto">
              <a:xfrm>
                <a:off x="3651" y="2790"/>
                <a:ext cx="246" cy="150"/>
                <a:chOff x="3651" y="2790"/>
                <a:chExt cx="246" cy="150"/>
              </a:xfrm>
            </p:grpSpPr>
            <p:sp>
              <p:nvSpPr>
                <p:cNvPr id="407332" name="Oval 804">
                  <a:extLst>
                    <a:ext uri="{FF2B5EF4-FFF2-40B4-BE49-F238E27FC236}">
                      <a16:creationId xmlns:a16="http://schemas.microsoft.com/office/drawing/2014/main" id="{3A856AA1-40C0-4223-93D1-2C6B55250B3A}"/>
                    </a:ext>
                  </a:extLst>
                </p:cNvPr>
                <p:cNvSpPr>
                  <a:spLocks noChangeArrowheads="1"/>
                </p:cNvSpPr>
                <p:nvPr/>
              </p:nvSpPr>
              <p:spPr bwMode="auto">
                <a:xfrm>
                  <a:off x="3651" y="2838"/>
                  <a:ext cx="246" cy="102"/>
                </a:xfrm>
                <a:prstGeom prst="ellipse">
                  <a:avLst/>
                </a:prstGeom>
                <a:solidFill>
                  <a:srgbClr val="FFFFFF"/>
                </a:solidFill>
                <a:ln w="9525">
                  <a:solidFill>
                    <a:srgbClr val="000000"/>
                  </a:solidFill>
                  <a:round/>
                  <a:headEnd/>
                  <a:tailEnd/>
                </a:ln>
              </p:spPr>
              <p:txBody>
                <a:bodyPr/>
                <a:lstStyle/>
                <a:p>
                  <a:endParaRPr lang="en-US"/>
                </a:p>
              </p:txBody>
            </p:sp>
            <p:sp>
              <p:nvSpPr>
                <p:cNvPr id="407333" name="Oval 805">
                  <a:extLst>
                    <a:ext uri="{FF2B5EF4-FFF2-40B4-BE49-F238E27FC236}">
                      <a16:creationId xmlns:a16="http://schemas.microsoft.com/office/drawing/2014/main" id="{F9986E4E-870E-4AD2-AECF-A7FADFD9C436}"/>
                    </a:ext>
                  </a:extLst>
                </p:cNvPr>
                <p:cNvSpPr>
                  <a:spLocks noChangeArrowheads="1"/>
                </p:cNvSpPr>
                <p:nvPr/>
              </p:nvSpPr>
              <p:spPr bwMode="auto">
                <a:xfrm>
                  <a:off x="3651" y="2790"/>
                  <a:ext cx="246" cy="102"/>
                </a:xfrm>
                <a:prstGeom prst="ellipse">
                  <a:avLst/>
                </a:prstGeom>
                <a:solidFill>
                  <a:srgbClr val="FFFFFF"/>
                </a:solidFill>
                <a:ln w="9525">
                  <a:solidFill>
                    <a:srgbClr val="000000"/>
                  </a:solidFill>
                  <a:round/>
                  <a:headEnd/>
                  <a:tailEnd/>
                </a:ln>
              </p:spPr>
              <p:txBody>
                <a:bodyPr/>
                <a:lstStyle/>
                <a:p>
                  <a:endParaRPr lang="en-US"/>
                </a:p>
              </p:txBody>
            </p:sp>
            <p:sp>
              <p:nvSpPr>
                <p:cNvPr id="407334" name="Line 806">
                  <a:extLst>
                    <a:ext uri="{FF2B5EF4-FFF2-40B4-BE49-F238E27FC236}">
                      <a16:creationId xmlns:a16="http://schemas.microsoft.com/office/drawing/2014/main" id="{C49D43F0-D0C4-4742-970C-52D82FD7AF4F}"/>
                    </a:ext>
                  </a:extLst>
                </p:cNvPr>
                <p:cNvSpPr>
                  <a:spLocks noChangeShapeType="1"/>
                </p:cNvSpPr>
                <p:nvPr/>
              </p:nvSpPr>
              <p:spPr bwMode="auto">
                <a:xfrm>
                  <a:off x="3651" y="2838"/>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7335" name="Line 807">
                  <a:extLst>
                    <a:ext uri="{FF2B5EF4-FFF2-40B4-BE49-F238E27FC236}">
                      <a16:creationId xmlns:a16="http://schemas.microsoft.com/office/drawing/2014/main" id="{C5F5D55E-7512-44E4-A98A-E60514B1579E}"/>
                    </a:ext>
                  </a:extLst>
                </p:cNvPr>
                <p:cNvSpPr>
                  <a:spLocks noChangeShapeType="1"/>
                </p:cNvSpPr>
                <p:nvPr/>
              </p:nvSpPr>
              <p:spPr bwMode="auto">
                <a:xfrm>
                  <a:off x="3891" y="2838"/>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7337" name="Freeform 809">
                <a:extLst>
                  <a:ext uri="{FF2B5EF4-FFF2-40B4-BE49-F238E27FC236}">
                    <a16:creationId xmlns:a16="http://schemas.microsoft.com/office/drawing/2014/main" id="{F13EE67F-915E-4043-AF0F-2599A451995C}"/>
                  </a:ext>
                </a:extLst>
              </p:cNvPr>
              <p:cNvSpPr>
                <a:spLocks/>
              </p:cNvSpPr>
              <p:nvPr/>
            </p:nvSpPr>
            <p:spPr bwMode="auto">
              <a:xfrm>
                <a:off x="4348" y="2610"/>
                <a:ext cx="906" cy="402"/>
              </a:xfrm>
              <a:custGeom>
                <a:avLst/>
                <a:gdLst>
                  <a:gd name="T0" fmla="*/ 18 w 906"/>
                  <a:gd name="T1" fmla="*/ 0 h 402"/>
                  <a:gd name="T2" fmla="*/ 0 w 906"/>
                  <a:gd name="T3" fmla="*/ 48 h 402"/>
                  <a:gd name="T4" fmla="*/ 888 w 906"/>
                  <a:gd name="T5" fmla="*/ 402 h 402"/>
                  <a:gd name="T6" fmla="*/ 906 w 906"/>
                  <a:gd name="T7" fmla="*/ 360 h 402"/>
                  <a:gd name="T8" fmla="*/ 18 w 906"/>
                  <a:gd name="T9" fmla="*/ 0 h 402"/>
                </a:gdLst>
                <a:ahLst/>
                <a:cxnLst>
                  <a:cxn ang="0">
                    <a:pos x="T0" y="T1"/>
                  </a:cxn>
                  <a:cxn ang="0">
                    <a:pos x="T2" y="T3"/>
                  </a:cxn>
                  <a:cxn ang="0">
                    <a:pos x="T4" y="T5"/>
                  </a:cxn>
                  <a:cxn ang="0">
                    <a:pos x="T6" y="T7"/>
                  </a:cxn>
                  <a:cxn ang="0">
                    <a:pos x="T8" y="T9"/>
                  </a:cxn>
                </a:cxnLst>
                <a:rect l="0" t="0" r="r" b="b"/>
                <a:pathLst>
                  <a:path w="906" h="402">
                    <a:moveTo>
                      <a:pt x="18" y="0"/>
                    </a:moveTo>
                    <a:lnTo>
                      <a:pt x="0" y="48"/>
                    </a:lnTo>
                    <a:lnTo>
                      <a:pt x="888" y="402"/>
                    </a:lnTo>
                    <a:lnTo>
                      <a:pt x="906" y="360"/>
                    </a:lnTo>
                    <a:lnTo>
                      <a:pt x="18" y="0"/>
                    </a:lnTo>
                    <a:close/>
                  </a:path>
                </a:pathLst>
              </a:custGeom>
              <a:solidFill>
                <a:srgbClr val="FFFFFF"/>
              </a:solidFill>
              <a:ln w="9525">
                <a:solidFill>
                  <a:srgbClr val="000000"/>
                </a:solidFill>
                <a:prstDash val="solid"/>
                <a:round/>
                <a:headEnd/>
                <a:tailEnd/>
              </a:ln>
            </p:spPr>
            <p:txBody>
              <a:bodyPr/>
              <a:lstStyle/>
              <a:p>
                <a:endParaRPr lang="en-US"/>
              </a:p>
            </p:txBody>
          </p:sp>
          <p:sp>
            <p:nvSpPr>
              <p:cNvPr id="407338" name="Freeform 810">
                <a:extLst>
                  <a:ext uri="{FF2B5EF4-FFF2-40B4-BE49-F238E27FC236}">
                    <a16:creationId xmlns:a16="http://schemas.microsoft.com/office/drawing/2014/main" id="{3333E52B-E73D-4AEA-8458-78CDDDDD3254}"/>
                  </a:ext>
                </a:extLst>
              </p:cNvPr>
              <p:cNvSpPr>
                <a:spLocks/>
              </p:cNvSpPr>
              <p:nvPr/>
            </p:nvSpPr>
            <p:spPr bwMode="auto">
              <a:xfrm>
                <a:off x="4324" y="2592"/>
                <a:ext cx="144" cy="102"/>
              </a:xfrm>
              <a:custGeom>
                <a:avLst/>
                <a:gdLst>
                  <a:gd name="T0" fmla="*/ 84 w 144"/>
                  <a:gd name="T1" fmla="*/ 6 h 102"/>
                  <a:gd name="T2" fmla="*/ 54 w 144"/>
                  <a:gd name="T3" fmla="*/ 0 h 102"/>
                  <a:gd name="T4" fmla="*/ 30 w 144"/>
                  <a:gd name="T5" fmla="*/ 6 h 102"/>
                  <a:gd name="T6" fmla="*/ 12 w 144"/>
                  <a:gd name="T7" fmla="*/ 18 h 102"/>
                  <a:gd name="T8" fmla="*/ 0 w 144"/>
                  <a:gd name="T9" fmla="*/ 36 h 102"/>
                  <a:gd name="T10" fmla="*/ 0 w 144"/>
                  <a:gd name="T11" fmla="*/ 54 h 102"/>
                  <a:gd name="T12" fmla="*/ 12 w 144"/>
                  <a:gd name="T13" fmla="*/ 72 h 102"/>
                  <a:gd name="T14" fmla="*/ 36 w 144"/>
                  <a:gd name="T15" fmla="*/ 90 h 102"/>
                  <a:gd name="T16" fmla="*/ 60 w 144"/>
                  <a:gd name="T17" fmla="*/ 96 h 102"/>
                  <a:gd name="T18" fmla="*/ 90 w 144"/>
                  <a:gd name="T19" fmla="*/ 102 h 102"/>
                  <a:gd name="T20" fmla="*/ 114 w 144"/>
                  <a:gd name="T21" fmla="*/ 96 h 102"/>
                  <a:gd name="T22" fmla="*/ 132 w 144"/>
                  <a:gd name="T23" fmla="*/ 90 h 102"/>
                  <a:gd name="T24" fmla="*/ 144 w 144"/>
                  <a:gd name="T25" fmla="*/ 72 h 102"/>
                  <a:gd name="T26" fmla="*/ 144 w 144"/>
                  <a:gd name="T27" fmla="*/ 48 h 102"/>
                  <a:gd name="T28" fmla="*/ 132 w 144"/>
                  <a:gd name="T29" fmla="*/ 30 h 102"/>
                  <a:gd name="T30" fmla="*/ 108 w 144"/>
                  <a:gd name="T31" fmla="*/ 18 h 102"/>
                  <a:gd name="T32" fmla="*/ 84 w 144"/>
                  <a:gd name="T33" fmla="*/ 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02">
                    <a:moveTo>
                      <a:pt x="84" y="6"/>
                    </a:moveTo>
                    <a:lnTo>
                      <a:pt x="54" y="0"/>
                    </a:lnTo>
                    <a:lnTo>
                      <a:pt x="30" y="6"/>
                    </a:lnTo>
                    <a:lnTo>
                      <a:pt x="12" y="18"/>
                    </a:lnTo>
                    <a:lnTo>
                      <a:pt x="0" y="36"/>
                    </a:lnTo>
                    <a:lnTo>
                      <a:pt x="0" y="54"/>
                    </a:lnTo>
                    <a:lnTo>
                      <a:pt x="12" y="72"/>
                    </a:lnTo>
                    <a:lnTo>
                      <a:pt x="36" y="90"/>
                    </a:lnTo>
                    <a:lnTo>
                      <a:pt x="60" y="96"/>
                    </a:lnTo>
                    <a:lnTo>
                      <a:pt x="90" y="102"/>
                    </a:lnTo>
                    <a:lnTo>
                      <a:pt x="114" y="96"/>
                    </a:lnTo>
                    <a:lnTo>
                      <a:pt x="132" y="90"/>
                    </a:lnTo>
                    <a:lnTo>
                      <a:pt x="144" y="72"/>
                    </a:lnTo>
                    <a:lnTo>
                      <a:pt x="144" y="48"/>
                    </a:lnTo>
                    <a:lnTo>
                      <a:pt x="132" y="30"/>
                    </a:lnTo>
                    <a:lnTo>
                      <a:pt x="108" y="18"/>
                    </a:lnTo>
                    <a:lnTo>
                      <a:pt x="84" y="6"/>
                    </a:lnTo>
                    <a:close/>
                  </a:path>
                </a:pathLst>
              </a:custGeom>
              <a:solidFill>
                <a:srgbClr val="FFFFFF"/>
              </a:solidFill>
              <a:ln w="9525">
                <a:solidFill>
                  <a:srgbClr val="000000"/>
                </a:solidFill>
                <a:prstDash val="solid"/>
                <a:round/>
                <a:headEnd/>
                <a:tailEnd/>
              </a:ln>
            </p:spPr>
            <p:txBody>
              <a:bodyPr/>
              <a:lstStyle/>
              <a:p>
                <a:endParaRPr lang="en-US"/>
              </a:p>
            </p:txBody>
          </p:sp>
        </p:grpSp>
        <p:grpSp>
          <p:nvGrpSpPr>
            <p:cNvPr id="409783" name="Group 1207">
              <a:extLst>
                <a:ext uri="{FF2B5EF4-FFF2-40B4-BE49-F238E27FC236}">
                  <a16:creationId xmlns:a16="http://schemas.microsoft.com/office/drawing/2014/main" id="{9B553A88-71E0-45E2-8034-DFED7D494E37}"/>
                </a:ext>
              </a:extLst>
            </p:cNvPr>
            <p:cNvGrpSpPr>
              <a:grpSpLocks/>
            </p:cNvGrpSpPr>
            <p:nvPr/>
          </p:nvGrpSpPr>
          <p:grpSpPr bwMode="auto">
            <a:xfrm>
              <a:off x="2601" y="2261"/>
              <a:ext cx="2653" cy="961"/>
              <a:chOff x="2601" y="2261"/>
              <a:chExt cx="2653" cy="961"/>
            </a:xfrm>
          </p:grpSpPr>
          <p:sp>
            <p:nvSpPr>
              <p:cNvPr id="407340" name="Oval 812">
                <a:extLst>
                  <a:ext uri="{FF2B5EF4-FFF2-40B4-BE49-F238E27FC236}">
                    <a16:creationId xmlns:a16="http://schemas.microsoft.com/office/drawing/2014/main" id="{AD23BF20-3E00-4B91-B013-BF4454D12F41}"/>
                  </a:ext>
                </a:extLst>
              </p:cNvPr>
              <p:cNvSpPr>
                <a:spLocks noChangeArrowheads="1"/>
              </p:cNvSpPr>
              <p:nvPr/>
            </p:nvSpPr>
            <p:spPr bwMode="auto">
              <a:xfrm>
                <a:off x="2601" y="2309"/>
                <a:ext cx="2353" cy="913"/>
              </a:xfrm>
              <a:prstGeom prst="ellipse">
                <a:avLst/>
              </a:prstGeom>
              <a:solidFill>
                <a:srgbClr val="969696"/>
              </a:solidFill>
              <a:ln w="9525">
                <a:solidFill>
                  <a:srgbClr val="000000"/>
                </a:solidFill>
                <a:round/>
                <a:headEnd/>
                <a:tailEnd/>
              </a:ln>
            </p:spPr>
            <p:txBody>
              <a:bodyPr/>
              <a:lstStyle/>
              <a:p>
                <a:endParaRPr lang="en-US"/>
              </a:p>
            </p:txBody>
          </p:sp>
          <p:sp>
            <p:nvSpPr>
              <p:cNvPr id="407341" name="Oval 813">
                <a:extLst>
                  <a:ext uri="{FF2B5EF4-FFF2-40B4-BE49-F238E27FC236}">
                    <a16:creationId xmlns:a16="http://schemas.microsoft.com/office/drawing/2014/main" id="{5402B0EA-21C5-4871-A841-685BC95AC842}"/>
                  </a:ext>
                </a:extLst>
              </p:cNvPr>
              <p:cNvSpPr>
                <a:spLocks noChangeArrowheads="1"/>
              </p:cNvSpPr>
              <p:nvPr/>
            </p:nvSpPr>
            <p:spPr bwMode="auto">
              <a:xfrm>
                <a:off x="2601" y="2261"/>
                <a:ext cx="2353" cy="913"/>
              </a:xfrm>
              <a:prstGeom prst="ellipse">
                <a:avLst/>
              </a:prstGeom>
              <a:solidFill>
                <a:srgbClr val="FFFFFF"/>
              </a:solidFill>
              <a:ln w="9525">
                <a:solidFill>
                  <a:srgbClr val="000000"/>
                </a:solidFill>
                <a:round/>
                <a:headEnd/>
                <a:tailEnd/>
              </a:ln>
            </p:spPr>
            <p:txBody>
              <a:bodyPr/>
              <a:lstStyle/>
              <a:p>
                <a:endParaRPr lang="en-US"/>
              </a:p>
            </p:txBody>
          </p:sp>
          <p:grpSp>
            <p:nvGrpSpPr>
              <p:cNvPr id="407459" name="Group 931">
                <a:extLst>
                  <a:ext uri="{FF2B5EF4-FFF2-40B4-BE49-F238E27FC236}">
                    <a16:creationId xmlns:a16="http://schemas.microsoft.com/office/drawing/2014/main" id="{5B1496D0-66AA-4EA4-9066-F156C2C24BCE}"/>
                  </a:ext>
                </a:extLst>
              </p:cNvPr>
              <p:cNvGrpSpPr>
                <a:grpSpLocks/>
              </p:cNvGrpSpPr>
              <p:nvPr/>
            </p:nvGrpSpPr>
            <p:grpSpPr bwMode="auto">
              <a:xfrm>
                <a:off x="2697" y="2309"/>
                <a:ext cx="2161" cy="817"/>
                <a:chOff x="2697" y="2309"/>
                <a:chExt cx="2161" cy="817"/>
              </a:xfrm>
            </p:grpSpPr>
            <p:sp>
              <p:nvSpPr>
                <p:cNvPr id="407342" name="Freeform 814">
                  <a:extLst>
                    <a:ext uri="{FF2B5EF4-FFF2-40B4-BE49-F238E27FC236}">
                      <a16:creationId xmlns:a16="http://schemas.microsoft.com/office/drawing/2014/main" id="{3AB7722B-7B15-464E-87C6-C78F68310F9D}"/>
                    </a:ext>
                  </a:extLst>
                </p:cNvPr>
                <p:cNvSpPr>
                  <a:spLocks/>
                </p:cNvSpPr>
                <p:nvPr/>
              </p:nvSpPr>
              <p:spPr bwMode="auto">
                <a:xfrm>
                  <a:off x="3753" y="2309"/>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43" name="Freeform 815">
                  <a:extLst>
                    <a:ext uri="{FF2B5EF4-FFF2-40B4-BE49-F238E27FC236}">
                      <a16:creationId xmlns:a16="http://schemas.microsoft.com/office/drawing/2014/main" id="{29C66CA9-4F82-4DC6-9832-276DB99FE864}"/>
                    </a:ext>
                  </a:extLst>
                </p:cNvPr>
                <p:cNvSpPr>
                  <a:spLocks/>
                </p:cNvSpPr>
                <p:nvPr/>
              </p:nvSpPr>
              <p:spPr bwMode="auto">
                <a:xfrm>
                  <a:off x="3711" y="230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44" name="Freeform 816">
                  <a:extLst>
                    <a:ext uri="{FF2B5EF4-FFF2-40B4-BE49-F238E27FC236}">
                      <a16:creationId xmlns:a16="http://schemas.microsoft.com/office/drawing/2014/main" id="{6296FAB7-CE9E-4B79-B12F-F427439BC744}"/>
                    </a:ext>
                  </a:extLst>
                </p:cNvPr>
                <p:cNvSpPr>
                  <a:spLocks/>
                </p:cNvSpPr>
                <p:nvPr/>
              </p:nvSpPr>
              <p:spPr bwMode="auto">
                <a:xfrm>
                  <a:off x="3669" y="230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45" name="Freeform 817">
                  <a:extLst>
                    <a:ext uri="{FF2B5EF4-FFF2-40B4-BE49-F238E27FC236}">
                      <a16:creationId xmlns:a16="http://schemas.microsoft.com/office/drawing/2014/main" id="{C51C384E-A262-43D7-99CA-7A0C231D397E}"/>
                    </a:ext>
                  </a:extLst>
                </p:cNvPr>
                <p:cNvSpPr>
                  <a:spLocks/>
                </p:cNvSpPr>
                <p:nvPr/>
              </p:nvSpPr>
              <p:spPr bwMode="auto">
                <a:xfrm>
                  <a:off x="3627" y="230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46" name="Freeform 818">
                  <a:extLst>
                    <a:ext uri="{FF2B5EF4-FFF2-40B4-BE49-F238E27FC236}">
                      <a16:creationId xmlns:a16="http://schemas.microsoft.com/office/drawing/2014/main" id="{E9F9EFB5-AFCE-4328-81E9-0BC44FFEE335}"/>
                    </a:ext>
                  </a:extLst>
                </p:cNvPr>
                <p:cNvSpPr>
                  <a:spLocks/>
                </p:cNvSpPr>
                <p:nvPr/>
              </p:nvSpPr>
              <p:spPr bwMode="auto">
                <a:xfrm>
                  <a:off x="3585" y="231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47" name="Freeform 819">
                  <a:extLst>
                    <a:ext uri="{FF2B5EF4-FFF2-40B4-BE49-F238E27FC236}">
                      <a16:creationId xmlns:a16="http://schemas.microsoft.com/office/drawing/2014/main" id="{0EFCA0F1-EE6A-494E-A1BC-D2BC4ED99B3F}"/>
                    </a:ext>
                  </a:extLst>
                </p:cNvPr>
                <p:cNvSpPr>
                  <a:spLocks/>
                </p:cNvSpPr>
                <p:nvPr/>
              </p:nvSpPr>
              <p:spPr bwMode="auto">
                <a:xfrm>
                  <a:off x="3543" y="2315"/>
                  <a:ext cx="30" cy="6"/>
                </a:xfrm>
                <a:custGeom>
                  <a:avLst/>
                  <a:gdLst>
                    <a:gd name="T0" fmla="*/ 24 w 30"/>
                    <a:gd name="T1" fmla="*/ 6 h 6"/>
                    <a:gd name="T2" fmla="*/ 30 w 30"/>
                    <a:gd name="T3" fmla="*/ 0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24" y="6"/>
                      </a:moveTo>
                      <a:lnTo>
                        <a:pt x="30" y="0"/>
                      </a:lnTo>
                      <a:lnTo>
                        <a:pt x="24" y="0"/>
                      </a:lnTo>
                      <a:lnTo>
                        <a:pt x="18" y="0"/>
                      </a:lnTo>
                      <a:lnTo>
                        <a:pt x="0" y="0"/>
                      </a:lnTo>
                      <a:lnTo>
                        <a:pt x="0" y="6"/>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48" name="Freeform 820">
                  <a:extLst>
                    <a:ext uri="{FF2B5EF4-FFF2-40B4-BE49-F238E27FC236}">
                      <a16:creationId xmlns:a16="http://schemas.microsoft.com/office/drawing/2014/main" id="{22B42175-AE11-42E4-959C-FC28DEB532EA}"/>
                    </a:ext>
                  </a:extLst>
                </p:cNvPr>
                <p:cNvSpPr>
                  <a:spLocks/>
                </p:cNvSpPr>
                <p:nvPr/>
              </p:nvSpPr>
              <p:spPr bwMode="auto">
                <a:xfrm>
                  <a:off x="3501" y="2321"/>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49" name="Freeform 821">
                  <a:extLst>
                    <a:ext uri="{FF2B5EF4-FFF2-40B4-BE49-F238E27FC236}">
                      <a16:creationId xmlns:a16="http://schemas.microsoft.com/office/drawing/2014/main" id="{6362D37A-0516-456F-971B-2261220EE089}"/>
                    </a:ext>
                  </a:extLst>
                </p:cNvPr>
                <p:cNvSpPr>
                  <a:spLocks/>
                </p:cNvSpPr>
                <p:nvPr/>
              </p:nvSpPr>
              <p:spPr bwMode="auto">
                <a:xfrm>
                  <a:off x="3459" y="232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50" name="Freeform 822">
                  <a:extLst>
                    <a:ext uri="{FF2B5EF4-FFF2-40B4-BE49-F238E27FC236}">
                      <a16:creationId xmlns:a16="http://schemas.microsoft.com/office/drawing/2014/main" id="{8807456A-5AC9-48AE-9F9E-58DDF859DC36}"/>
                    </a:ext>
                  </a:extLst>
                </p:cNvPr>
                <p:cNvSpPr>
                  <a:spLocks/>
                </p:cNvSpPr>
                <p:nvPr/>
              </p:nvSpPr>
              <p:spPr bwMode="auto">
                <a:xfrm>
                  <a:off x="3417" y="2327"/>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51" name="Freeform 823">
                  <a:extLst>
                    <a:ext uri="{FF2B5EF4-FFF2-40B4-BE49-F238E27FC236}">
                      <a16:creationId xmlns:a16="http://schemas.microsoft.com/office/drawing/2014/main" id="{A5213A8B-926F-4C8D-853C-EA3BB0FF487D}"/>
                    </a:ext>
                  </a:extLst>
                </p:cNvPr>
                <p:cNvSpPr>
                  <a:spLocks/>
                </p:cNvSpPr>
                <p:nvPr/>
              </p:nvSpPr>
              <p:spPr bwMode="auto">
                <a:xfrm>
                  <a:off x="3375" y="233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52" name="Freeform 824">
                  <a:extLst>
                    <a:ext uri="{FF2B5EF4-FFF2-40B4-BE49-F238E27FC236}">
                      <a16:creationId xmlns:a16="http://schemas.microsoft.com/office/drawing/2014/main" id="{A19847D3-87A0-45CC-A614-98FC78577BE4}"/>
                    </a:ext>
                  </a:extLst>
                </p:cNvPr>
                <p:cNvSpPr>
                  <a:spLocks/>
                </p:cNvSpPr>
                <p:nvPr/>
              </p:nvSpPr>
              <p:spPr bwMode="auto">
                <a:xfrm>
                  <a:off x="3333" y="2339"/>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24" y="6"/>
                      </a:moveTo>
                      <a:lnTo>
                        <a:pt x="30" y="0"/>
                      </a:lnTo>
                      <a:lnTo>
                        <a:pt x="24"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53" name="Freeform 825">
                  <a:extLst>
                    <a:ext uri="{FF2B5EF4-FFF2-40B4-BE49-F238E27FC236}">
                      <a16:creationId xmlns:a16="http://schemas.microsoft.com/office/drawing/2014/main" id="{16BEF7BF-6F80-41AF-A09D-5AF8094E4D1B}"/>
                    </a:ext>
                  </a:extLst>
                </p:cNvPr>
                <p:cNvSpPr>
                  <a:spLocks/>
                </p:cNvSpPr>
                <p:nvPr/>
              </p:nvSpPr>
              <p:spPr bwMode="auto">
                <a:xfrm>
                  <a:off x="3291" y="2345"/>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54" name="Freeform 826">
                  <a:extLst>
                    <a:ext uri="{FF2B5EF4-FFF2-40B4-BE49-F238E27FC236}">
                      <a16:creationId xmlns:a16="http://schemas.microsoft.com/office/drawing/2014/main" id="{6FAE3EEB-7D45-4426-A118-2A99FCD6F0D7}"/>
                    </a:ext>
                  </a:extLst>
                </p:cNvPr>
                <p:cNvSpPr>
                  <a:spLocks/>
                </p:cNvSpPr>
                <p:nvPr/>
              </p:nvSpPr>
              <p:spPr bwMode="auto">
                <a:xfrm>
                  <a:off x="3249" y="2357"/>
                  <a:ext cx="30" cy="6"/>
                </a:xfrm>
                <a:custGeom>
                  <a:avLst/>
                  <a:gdLst>
                    <a:gd name="T0" fmla="*/ 30 w 30"/>
                    <a:gd name="T1" fmla="*/ 6 h 6"/>
                    <a:gd name="T2" fmla="*/ 30 w 30"/>
                    <a:gd name="T3" fmla="*/ 0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55" name="Freeform 827">
                  <a:extLst>
                    <a:ext uri="{FF2B5EF4-FFF2-40B4-BE49-F238E27FC236}">
                      <a16:creationId xmlns:a16="http://schemas.microsoft.com/office/drawing/2014/main" id="{84C1871E-C749-4A80-A5FD-643F345D93A0}"/>
                    </a:ext>
                  </a:extLst>
                </p:cNvPr>
                <p:cNvSpPr>
                  <a:spLocks/>
                </p:cNvSpPr>
                <p:nvPr/>
              </p:nvSpPr>
              <p:spPr bwMode="auto">
                <a:xfrm>
                  <a:off x="3207" y="2363"/>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0"/>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56" name="Freeform 828">
                  <a:extLst>
                    <a:ext uri="{FF2B5EF4-FFF2-40B4-BE49-F238E27FC236}">
                      <a16:creationId xmlns:a16="http://schemas.microsoft.com/office/drawing/2014/main" id="{6BBC4F8D-6E05-43BF-8BDF-2207DA974AD1}"/>
                    </a:ext>
                  </a:extLst>
                </p:cNvPr>
                <p:cNvSpPr>
                  <a:spLocks/>
                </p:cNvSpPr>
                <p:nvPr/>
              </p:nvSpPr>
              <p:spPr bwMode="auto">
                <a:xfrm>
                  <a:off x="3165" y="2369"/>
                  <a:ext cx="30" cy="12"/>
                </a:xfrm>
                <a:custGeom>
                  <a:avLst/>
                  <a:gdLst>
                    <a:gd name="T0" fmla="*/ 30 w 30"/>
                    <a:gd name="T1" fmla="*/ 6 h 12"/>
                    <a:gd name="T2" fmla="*/ 30 w 30"/>
                    <a:gd name="T3" fmla="*/ 6 h 12"/>
                    <a:gd name="T4" fmla="*/ 30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3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6"/>
                      </a:moveTo>
                      <a:lnTo>
                        <a:pt x="30" y="6"/>
                      </a:lnTo>
                      <a:lnTo>
                        <a:pt x="30" y="0"/>
                      </a:lnTo>
                      <a:lnTo>
                        <a:pt x="12" y="6"/>
                      </a:lnTo>
                      <a:lnTo>
                        <a:pt x="6" y="6"/>
                      </a:lnTo>
                      <a:lnTo>
                        <a:pt x="0" y="12"/>
                      </a:lnTo>
                      <a:lnTo>
                        <a:pt x="6" y="12"/>
                      </a:lnTo>
                      <a:lnTo>
                        <a:pt x="12"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57" name="Freeform 829">
                  <a:extLst>
                    <a:ext uri="{FF2B5EF4-FFF2-40B4-BE49-F238E27FC236}">
                      <a16:creationId xmlns:a16="http://schemas.microsoft.com/office/drawing/2014/main" id="{6B6A1B22-512F-41C3-A969-6CF7F6905E6C}"/>
                    </a:ext>
                  </a:extLst>
                </p:cNvPr>
                <p:cNvSpPr>
                  <a:spLocks/>
                </p:cNvSpPr>
                <p:nvPr/>
              </p:nvSpPr>
              <p:spPr bwMode="auto">
                <a:xfrm>
                  <a:off x="3129" y="2381"/>
                  <a:ext cx="30" cy="12"/>
                </a:xfrm>
                <a:custGeom>
                  <a:avLst/>
                  <a:gdLst>
                    <a:gd name="T0" fmla="*/ 24 w 30"/>
                    <a:gd name="T1" fmla="*/ 6 h 12"/>
                    <a:gd name="T2" fmla="*/ 30 w 30"/>
                    <a:gd name="T3" fmla="*/ 0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58" name="Freeform 830">
                  <a:extLst>
                    <a:ext uri="{FF2B5EF4-FFF2-40B4-BE49-F238E27FC236}">
                      <a16:creationId xmlns:a16="http://schemas.microsoft.com/office/drawing/2014/main" id="{4455B3A0-DE05-4107-9F15-6EE92062DBC9}"/>
                    </a:ext>
                  </a:extLst>
                </p:cNvPr>
                <p:cNvSpPr>
                  <a:spLocks/>
                </p:cNvSpPr>
                <p:nvPr/>
              </p:nvSpPr>
              <p:spPr bwMode="auto">
                <a:xfrm>
                  <a:off x="3087" y="2393"/>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0 w 30"/>
                    <a:gd name="T11" fmla="*/ 6 h 12"/>
                    <a:gd name="T12" fmla="*/ 0 w 30"/>
                    <a:gd name="T13" fmla="*/ 12 h 12"/>
                    <a:gd name="T14" fmla="*/ 6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0"/>
                      </a:lnTo>
                      <a:lnTo>
                        <a:pt x="24" y="0"/>
                      </a:lnTo>
                      <a:lnTo>
                        <a:pt x="6" y="6"/>
                      </a:lnTo>
                      <a:lnTo>
                        <a:pt x="0"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59" name="Freeform 831">
                  <a:extLst>
                    <a:ext uri="{FF2B5EF4-FFF2-40B4-BE49-F238E27FC236}">
                      <a16:creationId xmlns:a16="http://schemas.microsoft.com/office/drawing/2014/main" id="{863F7EC8-92EA-4D41-8FC0-031A0B351446}"/>
                    </a:ext>
                  </a:extLst>
                </p:cNvPr>
                <p:cNvSpPr>
                  <a:spLocks/>
                </p:cNvSpPr>
                <p:nvPr/>
              </p:nvSpPr>
              <p:spPr bwMode="auto">
                <a:xfrm>
                  <a:off x="3045" y="2405"/>
                  <a:ext cx="30" cy="12"/>
                </a:xfrm>
                <a:custGeom>
                  <a:avLst/>
                  <a:gdLst>
                    <a:gd name="T0" fmla="*/ 30 w 30"/>
                    <a:gd name="T1" fmla="*/ 6 h 12"/>
                    <a:gd name="T2" fmla="*/ 30 w 30"/>
                    <a:gd name="T3" fmla="*/ 0 h 12"/>
                    <a:gd name="T4" fmla="*/ 30 w 30"/>
                    <a:gd name="T5" fmla="*/ 0 h 12"/>
                    <a:gd name="T6" fmla="*/ 6 w 30"/>
                    <a:gd name="T7" fmla="*/ 6 h 12"/>
                    <a:gd name="T8" fmla="*/ 0 w 30"/>
                    <a:gd name="T9" fmla="*/ 12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0"/>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60" name="Freeform 832">
                  <a:extLst>
                    <a:ext uri="{FF2B5EF4-FFF2-40B4-BE49-F238E27FC236}">
                      <a16:creationId xmlns:a16="http://schemas.microsoft.com/office/drawing/2014/main" id="{B1BC5CA4-EE83-4A2B-9CDD-4488E97FCCA7}"/>
                    </a:ext>
                  </a:extLst>
                </p:cNvPr>
                <p:cNvSpPr>
                  <a:spLocks/>
                </p:cNvSpPr>
                <p:nvPr/>
              </p:nvSpPr>
              <p:spPr bwMode="auto">
                <a:xfrm>
                  <a:off x="3009" y="2417"/>
                  <a:ext cx="24" cy="18"/>
                </a:xfrm>
                <a:custGeom>
                  <a:avLst/>
                  <a:gdLst>
                    <a:gd name="T0" fmla="*/ 24 w 24"/>
                    <a:gd name="T1" fmla="*/ 6 h 18"/>
                    <a:gd name="T2" fmla="*/ 24 w 24"/>
                    <a:gd name="T3" fmla="*/ 6 h 18"/>
                    <a:gd name="T4" fmla="*/ 24 w 24"/>
                    <a:gd name="T5" fmla="*/ 0 h 18"/>
                    <a:gd name="T6" fmla="*/ 6 w 24"/>
                    <a:gd name="T7" fmla="*/ 6 h 18"/>
                    <a:gd name="T8" fmla="*/ 0 w 24"/>
                    <a:gd name="T9" fmla="*/ 12 h 18"/>
                    <a:gd name="T10" fmla="*/ 0 w 24"/>
                    <a:gd name="T11" fmla="*/ 12 h 18"/>
                    <a:gd name="T12" fmla="*/ 0 w 24"/>
                    <a:gd name="T13" fmla="*/ 18 h 18"/>
                    <a:gd name="T14" fmla="*/ 6 w 24"/>
                    <a:gd name="T15" fmla="*/ 12 h 18"/>
                    <a:gd name="T16" fmla="*/ 24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6"/>
                      </a:moveTo>
                      <a:lnTo>
                        <a:pt x="24" y="6"/>
                      </a:lnTo>
                      <a:lnTo>
                        <a:pt x="24" y="0"/>
                      </a:lnTo>
                      <a:lnTo>
                        <a:pt x="6" y="6"/>
                      </a:lnTo>
                      <a:lnTo>
                        <a:pt x="0" y="12"/>
                      </a:lnTo>
                      <a:lnTo>
                        <a:pt x="0" y="12"/>
                      </a:lnTo>
                      <a:lnTo>
                        <a:pt x="0"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61" name="Freeform 833">
                  <a:extLst>
                    <a:ext uri="{FF2B5EF4-FFF2-40B4-BE49-F238E27FC236}">
                      <a16:creationId xmlns:a16="http://schemas.microsoft.com/office/drawing/2014/main" id="{04581B82-A992-48E2-B9D0-E608692400DB}"/>
                    </a:ext>
                  </a:extLst>
                </p:cNvPr>
                <p:cNvSpPr>
                  <a:spLocks/>
                </p:cNvSpPr>
                <p:nvPr/>
              </p:nvSpPr>
              <p:spPr bwMode="auto">
                <a:xfrm>
                  <a:off x="2967" y="2435"/>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62" name="Freeform 834">
                  <a:extLst>
                    <a:ext uri="{FF2B5EF4-FFF2-40B4-BE49-F238E27FC236}">
                      <a16:creationId xmlns:a16="http://schemas.microsoft.com/office/drawing/2014/main" id="{7BD7C729-3C3A-4AB6-91EC-BC5DB6D0CB83}"/>
                    </a:ext>
                  </a:extLst>
                </p:cNvPr>
                <p:cNvSpPr>
                  <a:spLocks/>
                </p:cNvSpPr>
                <p:nvPr/>
              </p:nvSpPr>
              <p:spPr bwMode="auto">
                <a:xfrm>
                  <a:off x="2931" y="2447"/>
                  <a:ext cx="24" cy="18"/>
                </a:xfrm>
                <a:custGeom>
                  <a:avLst/>
                  <a:gdLst>
                    <a:gd name="T0" fmla="*/ 24 w 24"/>
                    <a:gd name="T1" fmla="*/ 6 h 18"/>
                    <a:gd name="T2" fmla="*/ 24 w 24"/>
                    <a:gd name="T3" fmla="*/ 6 h 18"/>
                    <a:gd name="T4" fmla="*/ 24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24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6"/>
                      </a:moveTo>
                      <a:lnTo>
                        <a:pt x="24" y="6"/>
                      </a:lnTo>
                      <a:lnTo>
                        <a:pt x="24" y="0"/>
                      </a:lnTo>
                      <a:lnTo>
                        <a:pt x="12" y="6"/>
                      </a:lnTo>
                      <a:lnTo>
                        <a:pt x="0" y="12"/>
                      </a:lnTo>
                      <a:lnTo>
                        <a:pt x="0" y="18"/>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63" name="Freeform 835">
                  <a:extLst>
                    <a:ext uri="{FF2B5EF4-FFF2-40B4-BE49-F238E27FC236}">
                      <a16:creationId xmlns:a16="http://schemas.microsoft.com/office/drawing/2014/main" id="{5FAE4052-F476-4DF0-A72A-FA976A83F5B5}"/>
                    </a:ext>
                  </a:extLst>
                </p:cNvPr>
                <p:cNvSpPr>
                  <a:spLocks/>
                </p:cNvSpPr>
                <p:nvPr/>
              </p:nvSpPr>
              <p:spPr bwMode="auto">
                <a:xfrm>
                  <a:off x="2895" y="2465"/>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6"/>
                      </a:lnTo>
                      <a:lnTo>
                        <a:pt x="24" y="0"/>
                      </a:lnTo>
                      <a:lnTo>
                        <a:pt x="0" y="12"/>
                      </a:lnTo>
                      <a:lnTo>
                        <a:pt x="0" y="18"/>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64" name="Freeform 836">
                  <a:extLst>
                    <a:ext uri="{FF2B5EF4-FFF2-40B4-BE49-F238E27FC236}">
                      <a16:creationId xmlns:a16="http://schemas.microsoft.com/office/drawing/2014/main" id="{3276B44D-435B-4E81-BC03-EA39A10D6ACC}"/>
                    </a:ext>
                  </a:extLst>
                </p:cNvPr>
                <p:cNvSpPr>
                  <a:spLocks/>
                </p:cNvSpPr>
                <p:nvPr/>
              </p:nvSpPr>
              <p:spPr bwMode="auto">
                <a:xfrm>
                  <a:off x="2859" y="2489"/>
                  <a:ext cx="24" cy="18"/>
                </a:xfrm>
                <a:custGeom>
                  <a:avLst/>
                  <a:gdLst>
                    <a:gd name="T0" fmla="*/ 18 w 24"/>
                    <a:gd name="T1" fmla="*/ 6 h 18"/>
                    <a:gd name="T2" fmla="*/ 24 w 24"/>
                    <a:gd name="T3" fmla="*/ 0 h 18"/>
                    <a:gd name="T4" fmla="*/ 18 w 24"/>
                    <a:gd name="T5" fmla="*/ 0 h 18"/>
                    <a:gd name="T6" fmla="*/ 0 w 24"/>
                    <a:gd name="T7" fmla="*/ 12 h 18"/>
                    <a:gd name="T8" fmla="*/ 0 w 24"/>
                    <a:gd name="T9" fmla="*/ 12 h 18"/>
                    <a:gd name="T10" fmla="*/ 0 w 24"/>
                    <a:gd name="T11" fmla="*/ 18 h 18"/>
                    <a:gd name="T12" fmla="*/ 18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8" y="6"/>
                      </a:moveTo>
                      <a:lnTo>
                        <a:pt x="24" y="0"/>
                      </a:lnTo>
                      <a:lnTo>
                        <a:pt x="18" y="0"/>
                      </a:lnTo>
                      <a:lnTo>
                        <a:pt x="0" y="12"/>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65" name="Freeform 837">
                  <a:extLst>
                    <a:ext uri="{FF2B5EF4-FFF2-40B4-BE49-F238E27FC236}">
                      <a16:creationId xmlns:a16="http://schemas.microsoft.com/office/drawing/2014/main" id="{22C541FC-2C28-4279-9940-D9B438A7BF3D}"/>
                    </a:ext>
                  </a:extLst>
                </p:cNvPr>
                <p:cNvSpPr>
                  <a:spLocks/>
                </p:cNvSpPr>
                <p:nvPr/>
              </p:nvSpPr>
              <p:spPr bwMode="auto">
                <a:xfrm>
                  <a:off x="2823" y="2507"/>
                  <a:ext cx="24" cy="19"/>
                </a:xfrm>
                <a:custGeom>
                  <a:avLst/>
                  <a:gdLst>
                    <a:gd name="T0" fmla="*/ 18 w 24"/>
                    <a:gd name="T1" fmla="*/ 7 h 19"/>
                    <a:gd name="T2" fmla="*/ 24 w 24"/>
                    <a:gd name="T3" fmla="*/ 7 h 19"/>
                    <a:gd name="T4" fmla="*/ 18 w 24"/>
                    <a:gd name="T5" fmla="*/ 0 h 19"/>
                    <a:gd name="T6" fmla="*/ 6 w 24"/>
                    <a:gd name="T7" fmla="*/ 13 h 19"/>
                    <a:gd name="T8" fmla="*/ 0 w 24"/>
                    <a:gd name="T9" fmla="*/ 13 h 19"/>
                    <a:gd name="T10" fmla="*/ 0 w 24"/>
                    <a:gd name="T11" fmla="*/ 19 h 19"/>
                    <a:gd name="T12" fmla="*/ 0 w 24"/>
                    <a:gd name="T13" fmla="*/ 19 h 19"/>
                    <a:gd name="T14" fmla="*/ 6 w 24"/>
                    <a:gd name="T15" fmla="*/ 19 h 19"/>
                    <a:gd name="T16" fmla="*/ 18 w 24"/>
                    <a:gd name="T1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9">
                      <a:moveTo>
                        <a:pt x="18" y="7"/>
                      </a:moveTo>
                      <a:lnTo>
                        <a:pt x="24" y="7"/>
                      </a:lnTo>
                      <a:lnTo>
                        <a:pt x="18" y="0"/>
                      </a:lnTo>
                      <a:lnTo>
                        <a:pt x="6" y="13"/>
                      </a:lnTo>
                      <a:lnTo>
                        <a:pt x="0" y="13"/>
                      </a:lnTo>
                      <a:lnTo>
                        <a:pt x="0" y="19"/>
                      </a:lnTo>
                      <a:lnTo>
                        <a:pt x="0" y="19"/>
                      </a:lnTo>
                      <a:lnTo>
                        <a:pt x="6" y="19"/>
                      </a:lnTo>
                      <a:lnTo>
                        <a:pt x="18"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66" name="Freeform 838">
                  <a:extLst>
                    <a:ext uri="{FF2B5EF4-FFF2-40B4-BE49-F238E27FC236}">
                      <a16:creationId xmlns:a16="http://schemas.microsoft.com/office/drawing/2014/main" id="{8817C183-EB62-4323-86BC-3E2F2920C294}"/>
                    </a:ext>
                  </a:extLst>
                </p:cNvPr>
                <p:cNvSpPr>
                  <a:spLocks/>
                </p:cNvSpPr>
                <p:nvPr/>
              </p:nvSpPr>
              <p:spPr bwMode="auto">
                <a:xfrm>
                  <a:off x="2787" y="2532"/>
                  <a:ext cx="24" cy="24"/>
                </a:xfrm>
                <a:custGeom>
                  <a:avLst/>
                  <a:gdLst>
                    <a:gd name="T0" fmla="*/ 24 w 24"/>
                    <a:gd name="T1" fmla="*/ 6 h 24"/>
                    <a:gd name="T2" fmla="*/ 24 w 24"/>
                    <a:gd name="T3" fmla="*/ 6 h 24"/>
                    <a:gd name="T4" fmla="*/ 24 w 24"/>
                    <a:gd name="T5" fmla="*/ 0 h 24"/>
                    <a:gd name="T6" fmla="*/ 6 w 24"/>
                    <a:gd name="T7" fmla="*/ 18 h 24"/>
                    <a:gd name="T8" fmla="*/ 0 w 24"/>
                    <a:gd name="T9" fmla="*/ 18 h 24"/>
                    <a:gd name="T10" fmla="*/ 6 w 24"/>
                    <a:gd name="T11" fmla="*/ 24 h 24"/>
                    <a:gd name="T12" fmla="*/ 24 w 24"/>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6"/>
                      </a:moveTo>
                      <a:lnTo>
                        <a:pt x="24" y="6"/>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67" name="Freeform 839">
                  <a:extLst>
                    <a:ext uri="{FF2B5EF4-FFF2-40B4-BE49-F238E27FC236}">
                      <a16:creationId xmlns:a16="http://schemas.microsoft.com/office/drawing/2014/main" id="{D359A90A-E919-436E-B2E8-8E89FAB32139}"/>
                    </a:ext>
                  </a:extLst>
                </p:cNvPr>
                <p:cNvSpPr>
                  <a:spLocks/>
                </p:cNvSpPr>
                <p:nvPr/>
              </p:nvSpPr>
              <p:spPr bwMode="auto">
                <a:xfrm>
                  <a:off x="2757" y="2562"/>
                  <a:ext cx="24" cy="24"/>
                </a:xfrm>
                <a:custGeom>
                  <a:avLst/>
                  <a:gdLst>
                    <a:gd name="T0" fmla="*/ 24 w 24"/>
                    <a:gd name="T1" fmla="*/ 0 h 24"/>
                    <a:gd name="T2" fmla="*/ 18 w 24"/>
                    <a:gd name="T3" fmla="*/ 0 h 24"/>
                    <a:gd name="T4" fmla="*/ 18 w 24"/>
                    <a:gd name="T5" fmla="*/ 0 h 24"/>
                    <a:gd name="T6" fmla="*/ 0 w 24"/>
                    <a:gd name="T7" fmla="*/ 18 h 24"/>
                    <a:gd name="T8" fmla="*/ 6 w 24"/>
                    <a:gd name="T9" fmla="*/ 24 h 24"/>
                    <a:gd name="T10" fmla="*/ 6 w 24"/>
                    <a:gd name="T11" fmla="*/ 18 h 24"/>
                    <a:gd name="T12" fmla="*/ 24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0"/>
                      </a:moveTo>
                      <a:lnTo>
                        <a:pt x="18" y="0"/>
                      </a:lnTo>
                      <a:lnTo>
                        <a:pt x="18" y="0"/>
                      </a:lnTo>
                      <a:lnTo>
                        <a:pt x="0" y="18"/>
                      </a:lnTo>
                      <a:lnTo>
                        <a:pt x="6" y="24"/>
                      </a:lnTo>
                      <a:lnTo>
                        <a:pt x="6" y="18"/>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68" name="Freeform 840">
                  <a:extLst>
                    <a:ext uri="{FF2B5EF4-FFF2-40B4-BE49-F238E27FC236}">
                      <a16:creationId xmlns:a16="http://schemas.microsoft.com/office/drawing/2014/main" id="{BBD91797-3C02-4546-BF52-6904A32FA192}"/>
                    </a:ext>
                  </a:extLst>
                </p:cNvPr>
                <p:cNvSpPr>
                  <a:spLocks/>
                </p:cNvSpPr>
                <p:nvPr/>
              </p:nvSpPr>
              <p:spPr bwMode="auto">
                <a:xfrm>
                  <a:off x="2733" y="2592"/>
                  <a:ext cx="18" cy="24"/>
                </a:xfrm>
                <a:custGeom>
                  <a:avLst/>
                  <a:gdLst>
                    <a:gd name="T0" fmla="*/ 18 w 18"/>
                    <a:gd name="T1" fmla="*/ 0 h 24"/>
                    <a:gd name="T2" fmla="*/ 12 w 18"/>
                    <a:gd name="T3" fmla="*/ 0 h 24"/>
                    <a:gd name="T4" fmla="*/ 12 w 18"/>
                    <a:gd name="T5" fmla="*/ 0 h 24"/>
                    <a:gd name="T6" fmla="*/ 12 w 18"/>
                    <a:gd name="T7" fmla="*/ 6 h 24"/>
                    <a:gd name="T8" fmla="*/ 0 w 18"/>
                    <a:gd name="T9" fmla="*/ 24 h 24"/>
                    <a:gd name="T10" fmla="*/ 0 w 18"/>
                    <a:gd name="T11" fmla="*/ 24 h 24"/>
                    <a:gd name="T12" fmla="*/ 6 w 18"/>
                    <a:gd name="T13" fmla="*/ 24 h 24"/>
                    <a:gd name="T14" fmla="*/ 18 w 18"/>
                    <a:gd name="T15" fmla="*/ 6 h 24"/>
                    <a:gd name="T16" fmla="*/ 18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8" y="0"/>
                      </a:moveTo>
                      <a:lnTo>
                        <a:pt x="12" y="0"/>
                      </a:lnTo>
                      <a:lnTo>
                        <a:pt x="12" y="0"/>
                      </a:lnTo>
                      <a:lnTo>
                        <a:pt x="12" y="6"/>
                      </a:lnTo>
                      <a:lnTo>
                        <a:pt x="0" y="24"/>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69" name="Freeform 841">
                  <a:extLst>
                    <a:ext uri="{FF2B5EF4-FFF2-40B4-BE49-F238E27FC236}">
                      <a16:creationId xmlns:a16="http://schemas.microsoft.com/office/drawing/2014/main" id="{833868B5-3802-4A90-9D50-62A24D3BF904}"/>
                    </a:ext>
                  </a:extLst>
                </p:cNvPr>
                <p:cNvSpPr>
                  <a:spLocks/>
                </p:cNvSpPr>
                <p:nvPr/>
              </p:nvSpPr>
              <p:spPr bwMode="auto">
                <a:xfrm>
                  <a:off x="2709" y="2628"/>
                  <a:ext cx="18" cy="24"/>
                </a:xfrm>
                <a:custGeom>
                  <a:avLst/>
                  <a:gdLst>
                    <a:gd name="T0" fmla="*/ 18 w 18"/>
                    <a:gd name="T1" fmla="*/ 0 h 24"/>
                    <a:gd name="T2" fmla="*/ 12 w 18"/>
                    <a:gd name="T3" fmla="*/ 0 h 24"/>
                    <a:gd name="T4" fmla="*/ 12 w 18"/>
                    <a:gd name="T5" fmla="*/ 0 h 24"/>
                    <a:gd name="T6" fmla="*/ 6 w 18"/>
                    <a:gd name="T7" fmla="*/ 6 h 24"/>
                    <a:gd name="T8" fmla="*/ 0 w 18"/>
                    <a:gd name="T9" fmla="*/ 24 h 24"/>
                    <a:gd name="T10" fmla="*/ 6 w 18"/>
                    <a:gd name="T11" fmla="*/ 24 h 24"/>
                    <a:gd name="T12" fmla="*/ 6 w 18"/>
                    <a:gd name="T13" fmla="*/ 24 h 24"/>
                    <a:gd name="T14" fmla="*/ 12 w 18"/>
                    <a:gd name="T15" fmla="*/ 6 h 24"/>
                    <a:gd name="T16" fmla="*/ 18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8" y="0"/>
                      </a:moveTo>
                      <a:lnTo>
                        <a:pt x="12" y="0"/>
                      </a:lnTo>
                      <a:lnTo>
                        <a:pt x="12" y="0"/>
                      </a:lnTo>
                      <a:lnTo>
                        <a:pt x="6" y="6"/>
                      </a:lnTo>
                      <a:lnTo>
                        <a:pt x="0" y="24"/>
                      </a:lnTo>
                      <a:lnTo>
                        <a:pt x="6" y="24"/>
                      </a:lnTo>
                      <a:lnTo>
                        <a:pt x="6" y="24"/>
                      </a:lnTo>
                      <a:lnTo>
                        <a:pt x="12"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70" name="Freeform 842">
                  <a:extLst>
                    <a:ext uri="{FF2B5EF4-FFF2-40B4-BE49-F238E27FC236}">
                      <a16:creationId xmlns:a16="http://schemas.microsoft.com/office/drawing/2014/main" id="{3584E50D-7BA5-4027-AB42-D869DFAD5BC0}"/>
                    </a:ext>
                  </a:extLst>
                </p:cNvPr>
                <p:cNvSpPr>
                  <a:spLocks/>
                </p:cNvSpPr>
                <p:nvPr/>
              </p:nvSpPr>
              <p:spPr bwMode="auto">
                <a:xfrm>
                  <a:off x="2697" y="2664"/>
                  <a:ext cx="12" cy="30"/>
                </a:xfrm>
                <a:custGeom>
                  <a:avLst/>
                  <a:gdLst>
                    <a:gd name="T0" fmla="*/ 12 w 12"/>
                    <a:gd name="T1" fmla="*/ 0 h 30"/>
                    <a:gd name="T2" fmla="*/ 12 w 12"/>
                    <a:gd name="T3" fmla="*/ 0 h 30"/>
                    <a:gd name="T4" fmla="*/ 6 w 12"/>
                    <a:gd name="T5" fmla="*/ 0 h 30"/>
                    <a:gd name="T6" fmla="*/ 0 w 12"/>
                    <a:gd name="T7" fmla="*/ 12 h 30"/>
                    <a:gd name="T8" fmla="*/ 0 w 12"/>
                    <a:gd name="T9" fmla="*/ 24 h 30"/>
                    <a:gd name="T10" fmla="*/ 6 w 12"/>
                    <a:gd name="T11" fmla="*/ 30 h 30"/>
                    <a:gd name="T12" fmla="*/ 6 w 12"/>
                    <a:gd name="T13" fmla="*/ 24 h 30"/>
                    <a:gd name="T14" fmla="*/ 6 w 12"/>
                    <a:gd name="T15" fmla="*/ 12 h 30"/>
                    <a:gd name="T16" fmla="*/ 12 w 1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12" y="0"/>
                      </a:moveTo>
                      <a:lnTo>
                        <a:pt x="12" y="0"/>
                      </a:lnTo>
                      <a:lnTo>
                        <a:pt x="6" y="0"/>
                      </a:lnTo>
                      <a:lnTo>
                        <a:pt x="0" y="12"/>
                      </a:lnTo>
                      <a:lnTo>
                        <a:pt x="0" y="24"/>
                      </a:lnTo>
                      <a:lnTo>
                        <a:pt x="6" y="30"/>
                      </a:lnTo>
                      <a:lnTo>
                        <a:pt x="6" y="24"/>
                      </a:lnTo>
                      <a:lnTo>
                        <a:pt x="6" y="12"/>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71" name="Freeform 843">
                  <a:extLst>
                    <a:ext uri="{FF2B5EF4-FFF2-40B4-BE49-F238E27FC236}">
                      <a16:creationId xmlns:a16="http://schemas.microsoft.com/office/drawing/2014/main" id="{C9629BC1-A1CC-462D-ABBA-E40A8E59FD31}"/>
                    </a:ext>
                  </a:extLst>
                </p:cNvPr>
                <p:cNvSpPr>
                  <a:spLocks/>
                </p:cNvSpPr>
                <p:nvPr/>
              </p:nvSpPr>
              <p:spPr bwMode="auto">
                <a:xfrm>
                  <a:off x="2697" y="2706"/>
                  <a:ext cx="6" cy="30"/>
                </a:xfrm>
                <a:custGeom>
                  <a:avLst/>
                  <a:gdLst>
                    <a:gd name="T0" fmla="*/ 6 w 6"/>
                    <a:gd name="T1" fmla="*/ 0 h 30"/>
                    <a:gd name="T2" fmla="*/ 0 w 6"/>
                    <a:gd name="T3" fmla="*/ 0 h 30"/>
                    <a:gd name="T4" fmla="*/ 0 w 6"/>
                    <a:gd name="T5" fmla="*/ 0 h 30"/>
                    <a:gd name="T6" fmla="*/ 0 w 6"/>
                    <a:gd name="T7" fmla="*/ 12 h 30"/>
                    <a:gd name="T8" fmla="*/ 0 w 6"/>
                    <a:gd name="T9" fmla="*/ 24 h 30"/>
                    <a:gd name="T10" fmla="*/ 0 w 6"/>
                    <a:gd name="T11" fmla="*/ 30 h 30"/>
                    <a:gd name="T12" fmla="*/ 6 w 6"/>
                    <a:gd name="T13" fmla="*/ 24 h 30"/>
                    <a:gd name="T14" fmla="*/ 6 w 6"/>
                    <a:gd name="T15" fmla="*/ 12 h 30"/>
                    <a:gd name="T16" fmla="*/ 6 w 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0"/>
                      </a:moveTo>
                      <a:lnTo>
                        <a:pt x="0" y="0"/>
                      </a:lnTo>
                      <a:lnTo>
                        <a:pt x="0" y="0"/>
                      </a:lnTo>
                      <a:lnTo>
                        <a:pt x="0" y="12"/>
                      </a:lnTo>
                      <a:lnTo>
                        <a:pt x="0" y="24"/>
                      </a:lnTo>
                      <a:lnTo>
                        <a:pt x="0" y="30"/>
                      </a:lnTo>
                      <a:lnTo>
                        <a:pt x="6"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72" name="Freeform 844">
                  <a:extLst>
                    <a:ext uri="{FF2B5EF4-FFF2-40B4-BE49-F238E27FC236}">
                      <a16:creationId xmlns:a16="http://schemas.microsoft.com/office/drawing/2014/main" id="{996356EB-EF4C-4F2D-9A0D-77D05554D40B}"/>
                    </a:ext>
                  </a:extLst>
                </p:cNvPr>
                <p:cNvSpPr>
                  <a:spLocks/>
                </p:cNvSpPr>
                <p:nvPr/>
              </p:nvSpPr>
              <p:spPr bwMode="auto">
                <a:xfrm>
                  <a:off x="2697" y="2748"/>
                  <a:ext cx="12" cy="24"/>
                </a:xfrm>
                <a:custGeom>
                  <a:avLst/>
                  <a:gdLst>
                    <a:gd name="T0" fmla="*/ 6 w 12"/>
                    <a:gd name="T1" fmla="*/ 0 h 24"/>
                    <a:gd name="T2" fmla="*/ 6 w 12"/>
                    <a:gd name="T3" fmla="*/ 0 h 24"/>
                    <a:gd name="T4" fmla="*/ 0 w 12"/>
                    <a:gd name="T5" fmla="*/ 0 h 24"/>
                    <a:gd name="T6" fmla="*/ 0 w 12"/>
                    <a:gd name="T7" fmla="*/ 12 h 24"/>
                    <a:gd name="T8" fmla="*/ 6 w 12"/>
                    <a:gd name="T9" fmla="*/ 24 h 24"/>
                    <a:gd name="T10" fmla="*/ 12 w 12"/>
                    <a:gd name="T11" fmla="*/ 24 h 24"/>
                    <a:gd name="T12" fmla="*/ 12 w 12"/>
                    <a:gd name="T13" fmla="*/ 24 h 24"/>
                    <a:gd name="T14" fmla="*/ 6 w 12"/>
                    <a:gd name="T15" fmla="*/ 12 h 24"/>
                    <a:gd name="T16" fmla="*/ 6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6" y="0"/>
                      </a:moveTo>
                      <a:lnTo>
                        <a:pt x="6" y="0"/>
                      </a:lnTo>
                      <a:lnTo>
                        <a:pt x="0" y="0"/>
                      </a:lnTo>
                      <a:lnTo>
                        <a:pt x="0" y="12"/>
                      </a:lnTo>
                      <a:lnTo>
                        <a:pt x="6" y="24"/>
                      </a:lnTo>
                      <a:lnTo>
                        <a:pt x="12" y="24"/>
                      </a:lnTo>
                      <a:lnTo>
                        <a:pt x="12"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73" name="Freeform 845">
                  <a:extLst>
                    <a:ext uri="{FF2B5EF4-FFF2-40B4-BE49-F238E27FC236}">
                      <a16:creationId xmlns:a16="http://schemas.microsoft.com/office/drawing/2014/main" id="{054260C8-7D27-42DD-A01E-BFCAC0C0B4FE}"/>
                    </a:ext>
                  </a:extLst>
                </p:cNvPr>
                <p:cNvSpPr>
                  <a:spLocks/>
                </p:cNvSpPr>
                <p:nvPr/>
              </p:nvSpPr>
              <p:spPr bwMode="auto">
                <a:xfrm>
                  <a:off x="2709" y="2784"/>
                  <a:ext cx="18" cy="30"/>
                </a:xfrm>
                <a:custGeom>
                  <a:avLst/>
                  <a:gdLst>
                    <a:gd name="T0" fmla="*/ 6 w 18"/>
                    <a:gd name="T1" fmla="*/ 6 h 30"/>
                    <a:gd name="T2" fmla="*/ 6 w 18"/>
                    <a:gd name="T3" fmla="*/ 0 h 30"/>
                    <a:gd name="T4" fmla="*/ 0 w 18"/>
                    <a:gd name="T5" fmla="*/ 6 h 30"/>
                    <a:gd name="T6" fmla="*/ 6 w 18"/>
                    <a:gd name="T7" fmla="*/ 18 h 30"/>
                    <a:gd name="T8" fmla="*/ 12 w 18"/>
                    <a:gd name="T9" fmla="*/ 24 h 30"/>
                    <a:gd name="T10" fmla="*/ 18 w 18"/>
                    <a:gd name="T11" fmla="*/ 30 h 30"/>
                    <a:gd name="T12" fmla="*/ 18 w 18"/>
                    <a:gd name="T13" fmla="*/ 24 h 30"/>
                    <a:gd name="T14" fmla="*/ 12 w 18"/>
                    <a:gd name="T15" fmla="*/ 18 h 30"/>
                    <a:gd name="T16" fmla="*/ 6 w 18"/>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6" y="6"/>
                      </a:moveTo>
                      <a:lnTo>
                        <a:pt x="6" y="0"/>
                      </a:lnTo>
                      <a:lnTo>
                        <a:pt x="0" y="6"/>
                      </a:lnTo>
                      <a:lnTo>
                        <a:pt x="6" y="18"/>
                      </a:lnTo>
                      <a:lnTo>
                        <a:pt x="12" y="24"/>
                      </a:lnTo>
                      <a:lnTo>
                        <a:pt x="18"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74" name="Freeform 846">
                  <a:extLst>
                    <a:ext uri="{FF2B5EF4-FFF2-40B4-BE49-F238E27FC236}">
                      <a16:creationId xmlns:a16="http://schemas.microsoft.com/office/drawing/2014/main" id="{01D9006F-FF39-4C74-89F0-C113F17E04B7}"/>
                    </a:ext>
                  </a:extLst>
                </p:cNvPr>
                <p:cNvSpPr>
                  <a:spLocks/>
                </p:cNvSpPr>
                <p:nvPr/>
              </p:nvSpPr>
              <p:spPr bwMode="auto">
                <a:xfrm>
                  <a:off x="2733" y="2820"/>
                  <a:ext cx="18" cy="24"/>
                </a:xfrm>
                <a:custGeom>
                  <a:avLst/>
                  <a:gdLst>
                    <a:gd name="T0" fmla="*/ 6 w 18"/>
                    <a:gd name="T1" fmla="*/ 6 h 24"/>
                    <a:gd name="T2" fmla="*/ 6 w 18"/>
                    <a:gd name="T3" fmla="*/ 0 h 24"/>
                    <a:gd name="T4" fmla="*/ 0 w 18"/>
                    <a:gd name="T5" fmla="*/ 6 h 24"/>
                    <a:gd name="T6" fmla="*/ 12 w 18"/>
                    <a:gd name="T7" fmla="*/ 18 h 24"/>
                    <a:gd name="T8" fmla="*/ 12 w 18"/>
                    <a:gd name="T9" fmla="*/ 24 h 24"/>
                    <a:gd name="T10" fmla="*/ 18 w 18"/>
                    <a:gd name="T11" fmla="*/ 24 h 24"/>
                    <a:gd name="T12" fmla="*/ 18 w 18"/>
                    <a:gd name="T13" fmla="*/ 24 h 24"/>
                    <a:gd name="T14" fmla="*/ 18 w 18"/>
                    <a:gd name="T15" fmla="*/ 18 h 24"/>
                    <a:gd name="T16" fmla="*/ 6 w 18"/>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6" y="6"/>
                      </a:moveTo>
                      <a:lnTo>
                        <a:pt x="6" y="0"/>
                      </a:lnTo>
                      <a:lnTo>
                        <a:pt x="0" y="6"/>
                      </a:lnTo>
                      <a:lnTo>
                        <a:pt x="12" y="18"/>
                      </a:lnTo>
                      <a:lnTo>
                        <a:pt x="12" y="24"/>
                      </a:lnTo>
                      <a:lnTo>
                        <a:pt x="18" y="24"/>
                      </a:lnTo>
                      <a:lnTo>
                        <a:pt x="18" y="24"/>
                      </a:lnTo>
                      <a:lnTo>
                        <a:pt x="18"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75" name="Freeform 847">
                  <a:extLst>
                    <a:ext uri="{FF2B5EF4-FFF2-40B4-BE49-F238E27FC236}">
                      <a16:creationId xmlns:a16="http://schemas.microsoft.com/office/drawing/2014/main" id="{F3F2B58E-3C54-42E9-A979-56FCB88B25A5}"/>
                    </a:ext>
                  </a:extLst>
                </p:cNvPr>
                <p:cNvSpPr>
                  <a:spLocks/>
                </p:cNvSpPr>
                <p:nvPr/>
              </p:nvSpPr>
              <p:spPr bwMode="auto">
                <a:xfrm>
                  <a:off x="2763" y="2850"/>
                  <a:ext cx="18" cy="24"/>
                </a:xfrm>
                <a:custGeom>
                  <a:avLst/>
                  <a:gdLst>
                    <a:gd name="T0" fmla="*/ 6 w 18"/>
                    <a:gd name="T1" fmla="*/ 6 h 24"/>
                    <a:gd name="T2" fmla="*/ 0 w 18"/>
                    <a:gd name="T3" fmla="*/ 0 h 24"/>
                    <a:gd name="T4" fmla="*/ 0 w 18"/>
                    <a:gd name="T5" fmla="*/ 6 h 24"/>
                    <a:gd name="T6" fmla="*/ 12 w 18"/>
                    <a:gd name="T7" fmla="*/ 24 h 24"/>
                    <a:gd name="T8" fmla="*/ 18 w 18"/>
                    <a:gd name="T9" fmla="*/ 24 h 24"/>
                    <a:gd name="T10" fmla="*/ 18 w 18"/>
                    <a:gd name="T11" fmla="*/ 24 h 24"/>
                    <a:gd name="T12" fmla="*/ 6 w 18"/>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6" y="6"/>
                      </a:moveTo>
                      <a:lnTo>
                        <a:pt x="0" y="0"/>
                      </a:lnTo>
                      <a:lnTo>
                        <a:pt x="0" y="6"/>
                      </a:lnTo>
                      <a:lnTo>
                        <a:pt x="12" y="24"/>
                      </a:lnTo>
                      <a:lnTo>
                        <a:pt x="18" y="24"/>
                      </a:lnTo>
                      <a:lnTo>
                        <a:pt x="18"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76" name="Freeform 848">
                  <a:extLst>
                    <a:ext uri="{FF2B5EF4-FFF2-40B4-BE49-F238E27FC236}">
                      <a16:creationId xmlns:a16="http://schemas.microsoft.com/office/drawing/2014/main" id="{C541F58B-7BB2-411C-B221-DEAC3F441216}"/>
                    </a:ext>
                  </a:extLst>
                </p:cNvPr>
                <p:cNvSpPr>
                  <a:spLocks/>
                </p:cNvSpPr>
                <p:nvPr/>
              </p:nvSpPr>
              <p:spPr bwMode="auto">
                <a:xfrm>
                  <a:off x="2793" y="2880"/>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0"/>
                      </a:moveTo>
                      <a:lnTo>
                        <a:pt x="0" y="6"/>
                      </a:ln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77" name="Freeform 849">
                  <a:extLst>
                    <a:ext uri="{FF2B5EF4-FFF2-40B4-BE49-F238E27FC236}">
                      <a16:creationId xmlns:a16="http://schemas.microsoft.com/office/drawing/2014/main" id="{E134A344-25AB-4260-8443-D430BAE807CD}"/>
                    </a:ext>
                  </a:extLst>
                </p:cNvPr>
                <p:cNvSpPr>
                  <a:spLocks/>
                </p:cNvSpPr>
                <p:nvPr/>
              </p:nvSpPr>
              <p:spPr bwMode="auto">
                <a:xfrm>
                  <a:off x="2823" y="2904"/>
                  <a:ext cx="30" cy="24"/>
                </a:xfrm>
                <a:custGeom>
                  <a:avLst/>
                  <a:gdLst>
                    <a:gd name="T0" fmla="*/ 6 w 30"/>
                    <a:gd name="T1" fmla="*/ 0 h 24"/>
                    <a:gd name="T2" fmla="*/ 0 w 30"/>
                    <a:gd name="T3" fmla="*/ 6 h 24"/>
                    <a:gd name="T4" fmla="*/ 6 w 30"/>
                    <a:gd name="T5" fmla="*/ 6 h 24"/>
                    <a:gd name="T6" fmla="*/ 6 w 30"/>
                    <a:gd name="T7" fmla="*/ 6 h 24"/>
                    <a:gd name="T8" fmla="*/ 24 w 30"/>
                    <a:gd name="T9" fmla="*/ 24 h 24"/>
                    <a:gd name="T10" fmla="*/ 30 w 30"/>
                    <a:gd name="T11" fmla="*/ 18 h 24"/>
                    <a:gd name="T12" fmla="*/ 24 w 30"/>
                    <a:gd name="T13" fmla="*/ 18 h 24"/>
                    <a:gd name="T14" fmla="*/ 6 w 30"/>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4">
                      <a:moveTo>
                        <a:pt x="6" y="0"/>
                      </a:moveTo>
                      <a:lnTo>
                        <a:pt x="0" y="6"/>
                      </a:lnTo>
                      <a:lnTo>
                        <a:pt x="6" y="6"/>
                      </a:lnTo>
                      <a:lnTo>
                        <a:pt x="6" y="6"/>
                      </a:lnTo>
                      <a:lnTo>
                        <a:pt x="24" y="24"/>
                      </a:lnTo>
                      <a:lnTo>
                        <a:pt x="30" y="18"/>
                      </a:lnTo>
                      <a:lnTo>
                        <a:pt x="24"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78" name="Freeform 850">
                  <a:extLst>
                    <a:ext uri="{FF2B5EF4-FFF2-40B4-BE49-F238E27FC236}">
                      <a16:creationId xmlns:a16="http://schemas.microsoft.com/office/drawing/2014/main" id="{67236124-3BB4-435A-B971-70425513D53A}"/>
                    </a:ext>
                  </a:extLst>
                </p:cNvPr>
                <p:cNvSpPr>
                  <a:spLocks/>
                </p:cNvSpPr>
                <p:nvPr/>
              </p:nvSpPr>
              <p:spPr bwMode="auto">
                <a:xfrm>
                  <a:off x="2859" y="2928"/>
                  <a:ext cx="30" cy="18"/>
                </a:xfrm>
                <a:custGeom>
                  <a:avLst/>
                  <a:gdLst>
                    <a:gd name="T0" fmla="*/ 6 w 30"/>
                    <a:gd name="T1" fmla="*/ 0 h 18"/>
                    <a:gd name="T2" fmla="*/ 0 w 30"/>
                    <a:gd name="T3" fmla="*/ 6 h 18"/>
                    <a:gd name="T4" fmla="*/ 6 w 30"/>
                    <a:gd name="T5" fmla="*/ 6 h 18"/>
                    <a:gd name="T6" fmla="*/ 24 w 30"/>
                    <a:gd name="T7" fmla="*/ 18 h 18"/>
                    <a:gd name="T8" fmla="*/ 24 w 30"/>
                    <a:gd name="T9" fmla="*/ 18 h 18"/>
                    <a:gd name="T10" fmla="*/ 30 w 30"/>
                    <a:gd name="T11" fmla="*/ 18 h 18"/>
                    <a:gd name="T12" fmla="*/ 24 w 30"/>
                    <a:gd name="T13" fmla="*/ 12 h 18"/>
                    <a:gd name="T14" fmla="*/ 24 w 30"/>
                    <a:gd name="T15" fmla="*/ 12 h 18"/>
                    <a:gd name="T16" fmla="*/ 6 w 3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0"/>
                      </a:moveTo>
                      <a:lnTo>
                        <a:pt x="0" y="6"/>
                      </a:lnTo>
                      <a:lnTo>
                        <a:pt x="6" y="6"/>
                      </a:lnTo>
                      <a:lnTo>
                        <a:pt x="24" y="18"/>
                      </a:lnTo>
                      <a:lnTo>
                        <a:pt x="24" y="18"/>
                      </a:lnTo>
                      <a:lnTo>
                        <a:pt x="30" y="18"/>
                      </a:lnTo>
                      <a:lnTo>
                        <a:pt x="24"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79" name="Freeform 851">
                  <a:extLst>
                    <a:ext uri="{FF2B5EF4-FFF2-40B4-BE49-F238E27FC236}">
                      <a16:creationId xmlns:a16="http://schemas.microsoft.com/office/drawing/2014/main" id="{8865878F-2CC5-4549-858E-12FDB65B4947}"/>
                    </a:ext>
                  </a:extLst>
                </p:cNvPr>
                <p:cNvSpPr>
                  <a:spLocks/>
                </p:cNvSpPr>
                <p:nvPr/>
              </p:nvSpPr>
              <p:spPr bwMode="auto">
                <a:xfrm>
                  <a:off x="2895" y="2946"/>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80" name="Freeform 852">
                  <a:extLst>
                    <a:ext uri="{FF2B5EF4-FFF2-40B4-BE49-F238E27FC236}">
                      <a16:creationId xmlns:a16="http://schemas.microsoft.com/office/drawing/2014/main" id="{CC7398C6-C782-4024-9FD8-20503557241B}"/>
                    </a:ext>
                  </a:extLst>
                </p:cNvPr>
                <p:cNvSpPr>
                  <a:spLocks/>
                </p:cNvSpPr>
                <p:nvPr/>
              </p:nvSpPr>
              <p:spPr bwMode="auto">
                <a:xfrm>
                  <a:off x="2937" y="2970"/>
                  <a:ext cx="24" cy="12"/>
                </a:xfrm>
                <a:custGeom>
                  <a:avLst/>
                  <a:gdLst>
                    <a:gd name="T0" fmla="*/ 0 w 24"/>
                    <a:gd name="T1" fmla="*/ 0 h 12"/>
                    <a:gd name="T2" fmla="*/ 0 w 24"/>
                    <a:gd name="T3" fmla="*/ 0 h 12"/>
                    <a:gd name="T4" fmla="*/ 0 w 24"/>
                    <a:gd name="T5" fmla="*/ 6 h 12"/>
                    <a:gd name="T6" fmla="*/ 6 w 24"/>
                    <a:gd name="T7" fmla="*/ 6 h 12"/>
                    <a:gd name="T8" fmla="*/ 24 w 24"/>
                    <a:gd name="T9" fmla="*/ 12 h 12"/>
                    <a:gd name="T10" fmla="*/ 24 w 24"/>
                    <a:gd name="T11" fmla="*/ 12 h 12"/>
                    <a:gd name="T12" fmla="*/ 24 w 24"/>
                    <a:gd name="T13" fmla="*/ 6 h 12"/>
                    <a:gd name="T14" fmla="*/ 6 w 24"/>
                    <a:gd name="T15" fmla="*/ 0 h 12"/>
                    <a:gd name="T16" fmla="*/ 0 w 2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0" y="0"/>
                      </a:moveTo>
                      <a:lnTo>
                        <a:pt x="0" y="0"/>
                      </a:lnTo>
                      <a:lnTo>
                        <a:pt x="0" y="6"/>
                      </a:lnTo>
                      <a:lnTo>
                        <a:pt x="6" y="6"/>
                      </a:lnTo>
                      <a:lnTo>
                        <a:pt x="24" y="12"/>
                      </a:lnTo>
                      <a:lnTo>
                        <a:pt x="24"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81" name="Freeform 853">
                  <a:extLst>
                    <a:ext uri="{FF2B5EF4-FFF2-40B4-BE49-F238E27FC236}">
                      <a16:creationId xmlns:a16="http://schemas.microsoft.com/office/drawing/2014/main" id="{C3F716AD-3AF0-4721-9164-BBC3E7A74D7C}"/>
                    </a:ext>
                  </a:extLst>
                </p:cNvPr>
                <p:cNvSpPr>
                  <a:spLocks/>
                </p:cNvSpPr>
                <p:nvPr/>
              </p:nvSpPr>
              <p:spPr bwMode="auto">
                <a:xfrm>
                  <a:off x="2973" y="2982"/>
                  <a:ext cx="30" cy="18"/>
                </a:xfrm>
                <a:custGeom>
                  <a:avLst/>
                  <a:gdLst>
                    <a:gd name="T0" fmla="*/ 6 w 30"/>
                    <a:gd name="T1" fmla="*/ 0 h 18"/>
                    <a:gd name="T2" fmla="*/ 0 w 30"/>
                    <a:gd name="T3" fmla="*/ 6 h 18"/>
                    <a:gd name="T4" fmla="*/ 6 w 30"/>
                    <a:gd name="T5" fmla="*/ 6 h 18"/>
                    <a:gd name="T6" fmla="*/ 24 w 30"/>
                    <a:gd name="T7" fmla="*/ 18 h 18"/>
                    <a:gd name="T8" fmla="*/ 30 w 30"/>
                    <a:gd name="T9" fmla="*/ 12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82" name="Freeform 854">
                  <a:extLst>
                    <a:ext uri="{FF2B5EF4-FFF2-40B4-BE49-F238E27FC236}">
                      <a16:creationId xmlns:a16="http://schemas.microsoft.com/office/drawing/2014/main" id="{4218416F-BCC4-4D53-96B1-463D5B7905DD}"/>
                    </a:ext>
                  </a:extLst>
                </p:cNvPr>
                <p:cNvSpPr>
                  <a:spLocks/>
                </p:cNvSpPr>
                <p:nvPr/>
              </p:nvSpPr>
              <p:spPr bwMode="auto">
                <a:xfrm>
                  <a:off x="3015" y="3000"/>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0"/>
                      </a:lnTo>
                      <a:lnTo>
                        <a:pt x="0" y="6"/>
                      </a:lnTo>
                      <a:lnTo>
                        <a:pt x="24" y="12"/>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83" name="Freeform 855">
                  <a:extLst>
                    <a:ext uri="{FF2B5EF4-FFF2-40B4-BE49-F238E27FC236}">
                      <a16:creationId xmlns:a16="http://schemas.microsoft.com/office/drawing/2014/main" id="{8E37801D-E9C0-4AE8-B74D-86CB0ED58DEB}"/>
                    </a:ext>
                  </a:extLst>
                </p:cNvPr>
                <p:cNvSpPr>
                  <a:spLocks/>
                </p:cNvSpPr>
                <p:nvPr/>
              </p:nvSpPr>
              <p:spPr bwMode="auto">
                <a:xfrm>
                  <a:off x="3051" y="3012"/>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84" name="Freeform 856">
                  <a:extLst>
                    <a:ext uri="{FF2B5EF4-FFF2-40B4-BE49-F238E27FC236}">
                      <a16:creationId xmlns:a16="http://schemas.microsoft.com/office/drawing/2014/main" id="{E1DBD0E4-38B6-42B1-99DD-CF55818C25D2}"/>
                    </a:ext>
                  </a:extLst>
                </p:cNvPr>
                <p:cNvSpPr>
                  <a:spLocks/>
                </p:cNvSpPr>
                <p:nvPr/>
              </p:nvSpPr>
              <p:spPr bwMode="auto">
                <a:xfrm>
                  <a:off x="3093" y="3024"/>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85" name="Freeform 857">
                  <a:extLst>
                    <a:ext uri="{FF2B5EF4-FFF2-40B4-BE49-F238E27FC236}">
                      <a16:creationId xmlns:a16="http://schemas.microsoft.com/office/drawing/2014/main" id="{3281BB0B-99D3-4970-9A15-7D0D152E8FBE}"/>
                    </a:ext>
                  </a:extLst>
                </p:cNvPr>
                <p:cNvSpPr>
                  <a:spLocks/>
                </p:cNvSpPr>
                <p:nvPr/>
              </p:nvSpPr>
              <p:spPr bwMode="auto">
                <a:xfrm>
                  <a:off x="3135" y="3036"/>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6"/>
                      </a:lnTo>
                      <a:lnTo>
                        <a:pt x="0" y="6"/>
                      </a:lnTo>
                      <a:lnTo>
                        <a:pt x="24" y="12"/>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86" name="Freeform 858">
                  <a:extLst>
                    <a:ext uri="{FF2B5EF4-FFF2-40B4-BE49-F238E27FC236}">
                      <a16:creationId xmlns:a16="http://schemas.microsoft.com/office/drawing/2014/main" id="{ACCB71F4-1FA0-46A9-B1A7-449BBBE3476F}"/>
                    </a:ext>
                  </a:extLst>
                </p:cNvPr>
                <p:cNvSpPr>
                  <a:spLocks/>
                </p:cNvSpPr>
                <p:nvPr/>
              </p:nvSpPr>
              <p:spPr bwMode="auto">
                <a:xfrm>
                  <a:off x="3171" y="3048"/>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87" name="Freeform 859">
                  <a:extLst>
                    <a:ext uri="{FF2B5EF4-FFF2-40B4-BE49-F238E27FC236}">
                      <a16:creationId xmlns:a16="http://schemas.microsoft.com/office/drawing/2014/main" id="{D3341743-E554-4321-9A42-84AEC85D9097}"/>
                    </a:ext>
                  </a:extLst>
                </p:cNvPr>
                <p:cNvSpPr>
                  <a:spLocks/>
                </p:cNvSpPr>
                <p:nvPr/>
              </p:nvSpPr>
              <p:spPr bwMode="auto">
                <a:xfrm>
                  <a:off x="3213" y="3060"/>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88" name="Freeform 860">
                  <a:extLst>
                    <a:ext uri="{FF2B5EF4-FFF2-40B4-BE49-F238E27FC236}">
                      <a16:creationId xmlns:a16="http://schemas.microsoft.com/office/drawing/2014/main" id="{14043F4D-83F7-4691-9BA2-C1AF4D09A787}"/>
                    </a:ext>
                  </a:extLst>
                </p:cNvPr>
                <p:cNvSpPr>
                  <a:spLocks/>
                </p:cNvSpPr>
                <p:nvPr/>
              </p:nvSpPr>
              <p:spPr bwMode="auto">
                <a:xfrm>
                  <a:off x="3255" y="3066"/>
                  <a:ext cx="30" cy="12"/>
                </a:xfrm>
                <a:custGeom>
                  <a:avLst/>
                  <a:gdLst>
                    <a:gd name="T0" fmla="*/ 6 w 30"/>
                    <a:gd name="T1" fmla="*/ 0 h 12"/>
                    <a:gd name="T2" fmla="*/ 0 w 30"/>
                    <a:gd name="T3" fmla="*/ 0 h 12"/>
                    <a:gd name="T4" fmla="*/ 6 w 30"/>
                    <a:gd name="T5" fmla="*/ 6 h 12"/>
                    <a:gd name="T6" fmla="*/ 24 w 30"/>
                    <a:gd name="T7" fmla="*/ 12 h 12"/>
                    <a:gd name="T8" fmla="*/ 30 w 30"/>
                    <a:gd name="T9" fmla="*/ 6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24"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89" name="Freeform 861">
                  <a:extLst>
                    <a:ext uri="{FF2B5EF4-FFF2-40B4-BE49-F238E27FC236}">
                      <a16:creationId xmlns:a16="http://schemas.microsoft.com/office/drawing/2014/main" id="{E3D8BB5B-46F0-4A9F-A41A-C6609D6222DD}"/>
                    </a:ext>
                  </a:extLst>
                </p:cNvPr>
                <p:cNvSpPr>
                  <a:spLocks/>
                </p:cNvSpPr>
                <p:nvPr/>
              </p:nvSpPr>
              <p:spPr bwMode="auto">
                <a:xfrm>
                  <a:off x="3297" y="3072"/>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90" name="Freeform 862">
                  <a:extLst>
                    <a:ext uri="{FF2B5EF4-FFF2-40B4-BE49-F238E27FC236}">
                      <a16:creationId xmlns:a16="http://schemas.microsoft.com/office/drawing/2014/main" id="{1C5946CD-ECE3-4D66-8772-F477FB8CC5C4}"/>
                    </a:ext>
                  </a:extLst>
                </p:cNvPr>
                <p:cNvSpPr>
                  <a:spLocks/>
                </p:cNvSpPr>
                <p:nvPr/>
              </p:nvSpPr>
              <p:spPr bwMode="auto">
                <a:xfrm>
                  <a:off x="3339" y="3084"/>
                  <a:ext cx="30" cy="6"/>
                </a:xfrm>
                <a:custGeom>
                  <a:avLst/>
                  <a:gdLst>
                    <a:gd name="T0" fmla="*/ 0 w 30"/>
                    <a:gd name="T1" fmla="*/ 0 h 6"/>
                    <a:gd name="T2" fmla="*/ 0 w 30"/>
                    <a:gd name="T3" fmla="*/ 0 h 6"/>
                    <a:gd name="T4" fmla="*/ 0 w 30"/>
                    <a:gd name="T5" fmla="*/ 6 h 6"/>
                    <a:gd name="T6" fmla="*/ 18 w 30"/>
                    <a:gd name="T7" fmla="*/ 6 h 6"/>
                    <a:gd name="T8" fmla="*/ 24 w 30"/>
                    <a:gd name="T9" fmla="*/ 6 h 6"/>
                    <a:gd name="T10" fmla="*/ 30 w 30"/>
                    <a:gd name="T11" fmla="*/ 6 h 6"/>
                    <a:gd name="T12" fmla="*/ 24 w 30"/>
                    <a:gd name="T13" fmla="*/ 0 h 6"/>
                    <a:gd name="T14" fmla="*/ 18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0"/>
                      </a:lnTo>
                      <a:lnTo>
                        <a:pt x="0" y="6"/>
                      </a:lnTo>
                      <a:lnTo>
                        <a:pt x="18" y="6"/>
                      </a:lnTo>
                      <a:lnTo>
                        <a:pt x="24" y="6"/>
                      </a:lnTo>
                      <a:lnTo>
                        <a:pt x="30" y="6"/>
                      </a:lnTo>
                      <a:lnTo>
                        <a:pt x="24" y="0"/>
                      </a:lnTo>
                      <a:lnTo>
                        <a:pt x="18"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91" name="Freeform 863">
                  <a:extLst>
                    <a:ext uri="{FF2B5EF4-FFF2-40B4-BE49-F238E27FC236}">
                      <a16:creationId xmlns:a16="http://schemas.microsoft.com/office/drawing/2014/main" id="{E84F3E07-7FDC-4A1D-81B5-AAD813572E4D}"/>
                    </a:ext>
                  </a:extLst>
                </p:cNvPr>
                <p:cNvSpPr>
                  <a:spLocks/>
                </p:cNvSpPr>
                <p:nvPr/>
              </p:nvSpPr>
              <p:spPr bwMode="auto">
                <a:xfrm>
                  <a:off x="3381" y="309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92" name="Freeform 864">
                  <a:extLst>
                    <a:ext uri="{FF2B5EF4-FFF2-40B4-BE49-F238E27FC236}">
                      <a16:creationId xmlns:a16="http://schemas.microsoft.com/office/drawing/2014/main" id="{FA3E114C-EA04-4DBB-84C0-4C10A8A0E629}"/>
                    </a:ext>
                  </a:extLst>
                </p:cNvPr>
                <p:cNvSpPr>
                  <a:spLocks/>
                </p:cNvSpPr>
                <p:nvPr/>
              </p:nvSpPr>
              <p:spPr bwMode="auto">
                <a:xfrm>
                  <a:off x="3423" y="309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93" name="Freeform 865">
                  <a:extLst>
                    <a:ext uri="{FF2B5EF4-FFF2-40B4-BE49-F238E27FC236}">
                      <a16:creationId xmlns:a16="http://schemas.microsoft.com/office/drawing/2014/main" id="{3309CF93-B1DA-43ED-B914-74BCC8CA80A1}"/>
                    </a:ext>
                  </a:extLst>
                </p:cNvPr>
                <p:cNvSpPr>
                  <a:spLocks/>
                </p:cNvSpPr>
                <p:nvPr/>
              </p:nvSpPr>
              <p:spPr bwMode="auto">
                <a:xfrm>
                  <a:off x="3465" y="3096"/>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94" name="Freeform 866">
                  <a:extLst>
                    <a:ext uri="{FF2B5EF4-FFF2-40B4-BE49-F238E27FC236}">
                      <a16:creationId xmlns:a16="http://schemas.microsoft.com/office/drawing/2014/main" id="{5B66D3BB-FCC7-4AB4-A5CB-DD7D20361B02}"/>
                    </a:ext>
                  </a:extLst>
                </p:cNvPr>
                <p:cNvSpPr>
                  <a:spLocks/>
                </p:cNvSpPr>
                <p:nvPr/>
              </p:nvSpPr>
              <p:spPr bwMode="auto">
                <a:xfrm>
                  <a:off x="3507" y="310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95" name="Freeform 867">
                  <a:extLst>
                    <a:ext uri="{FF2B5EF4-FFF2-40B4-BE49-F238E27FC236}">
                      <a16:creationId xmlns:a16="http://schemas.microsoft.com/office/drawing/2014/main" id="{6AC2041D-B7F6-43A0-B1C4-103964D2EB17}"/>
                    </a:ext>
                  </a:extLst>
                </p:cNvPr>
                <p:cNvSpPr>
                  <a:spLocks/>
                </p:cNvSpPr>
                <p:nvPr/>
              </p:nvSpPr>
              <p:spPr bwMode="auto">
                <a:xfrm>
                  <a:off x="3549" y="3108"/>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0"/>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96" name="Freeform 868">
                  <a:extLst>
                    <a:ext uri="{FF2B5EF4-FFF2-40B4-BE49-F238E27FC236}">
                      <a16:creationId xmlns:a16="http://schemas.microsoft.com/office/drawing/2014/main" id="{1314D427-EE61-4211-B383-9AEC23EB20DF}"/>
                    </a:ext>
                  </a:extLst>
                </p:cNvPr>
                <p:cNvSpPr>
                  <a:spLocks/>
                </p:cNvSpPr>
                <p:nvPr/>
              </p:nvSpPr>
              <p:spPr bwMode="auto">
                <a:xfrm>
                  <a:off x="3591" y="310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97" name="Freeform 869">
                  <a:extLst>
                    <a:ext uri="{FF2B5EF4-FFF2-40B4-BE49-F238E27FC236}">
                      <a16:creationId xmlns:a16="http://schemas.microsoft.com/office/drawing/2014/main" id="{C41DB6DE-05B1-438D-B5EB-972710324E0D}"/>
                    </a:ext>
                  </a:extLst>
                </p:cNvPr>
                <p:cNvSpPr>
                  <a:spLocks/>
                </p:cNvSpPr>
                <p:nvPr/>
              </p:nvSpPr>
              <p:spPr bwMode="auto">
                <a:xfrm>
                  <a:off x="3633" y="3114"/>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98" name="Freeform 870">
                  <a:extLst>
                    <a:ext uri="{FF2B5EF4-FFF2-40B4-BE49-F238E27FC236}">
                      <a16:creationId xmlns:a16="http://schemas.microsoft.com/office/drawing/2014/main" id="{3B98B96E-F277-4D3F-A53F-DBA2A853F8C5}"/>
                    </a:ext>
                  </a:extLst>
                </p:cNvPr>
                <p:cNvSpPr>
                  <a:spLocks/>
                </p:cNvSpPr>
                <p:nvPr/>
              </p:nvSpPr>
              <p:spPr bwMode="auto">
                <a:xfrm>
                  <a:off x="3675" y="311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399" name="Freeform 871">
                  <a:extLst>
                    <a:ext uri="{FF2B5EF4-FFF2-40B4-BE49-F238E27FC236}">
                      <a16:creationId xmlns:a16="http://schemas.microsoft.com/office/drawing/2014/main" id="{3D44DB0A-1584-4B6B-844F-AD65E32CA0A0}"/>
                    </a:ext>
                  </a:extLst>
                </p:cNvPr>
                <p:cNvSpPr>
                  <a:spLocks/>
                </p:cNvSpPr>
                <p:nvPr/>
              </p:nvSpPr>
              <p:spPr bwMode="auto">
                <a:xfrm>
                  <a:off x="3717" y="3114"/>
                  <a:ext cx="24" cy="6"/>
                </a:xfrm>
                <a:custGeom>
                  <a:avLst/>
                  <a:gdLst>
                    <a:gd name="T0" fmla="*/ 0 w 24"/>
                    <a:gd name="T1" fmla="*/ 0 h 6"/>
                    <a:gd name="T2" fmla="*/ 0 w 24"/>
                    <a:gd name="T3" fmla="*/ 6 h 6"/>
                    <a:gd name="T4" fmla="*/ 0 w 24"/>
                    <a:gd name="T5" fmla="*/ 6 h 6"/>
                    <a:gd name="T6" fmla="*/ 24 w 24"/>
                    <a:gd name="T7" fmla="*/ 6 h 6"/>
                    <a:gd name="T8" fmla="*/ 24 w 24"/>
                    <a:gd name="T9" fmla="*/ 6 h 6"/>
                    <a:gd name="T10" fmla="*/ 24 w 24"/>
                    <a:gd name="T11" fmla="*/ 0 h 6"/>
                    <a:gd name="T12" fmla="*/ 0 w 2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0" y="0"/>
                      </a:moveTo>
                      <a:lnTo>
                        <a:pt x="0" y="6"/>
                      </a:lnTo>
                      <a:lnTo>
                        <a:pt x="0" y="6"/>
                      </a:lnTo>
                      <a:lnTo>
                        <a:pt x="24"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00" name="Freeform 872">
                  <a:extLst>
                    <a:ext uri="{FF2B5EF4-FFF2-40B4-BE49-F238E27FC236}">
                      <a16:creationId xmlns:a16="http://schemas.microsoft.com/office/drawing/2014/main" id="{4226D8D9-00D6-4832-BD28-784868DF8EAF}"/>
                    </a:ext>
                  </a:extLst>
                </p:cNvPr>
                <p:cNvSpPr>
                  <a:spLocks/>
                </p:cNvSpPr>
                <p:nvPr/>
              </p:nvSpPr>
              <p:spPr bwMode="auto">
                <a:xfrm>
                  <a:off x="3753" y="3114"/>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6"/>
                      </a:lnTo>
                      <a:lnTo>
                        <a:pt x="6" y="6"/>
                      </a:lnTo>
                      <a:lnTo>
                        <a:pt x="24" y="12"/>
                      </a:lnTo>
                      <a:lnTo>
                        <a:pt x="30" y="6"/>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01" name="Freeform 873">
                  <a:extLst>
                    <a:ext uri="{FF2B5EF4-FFF2-40B4-BE49-F238E27FC236}">
                      <a16:creationId xmlns:a16="http://schemas.microsoft.com/office/drawing/2014/main" id="{371398DC-4A87-4684-A1BF-C40B78B81639}"/>
                    </a:ext>
                  </a:extLst>
                </p:cNvPr>
                <p:cNvSpPr>
                  <a:spLocks/>
                </p:cNvSpPr>
                <p:nvPr/>
              </p:nvSpPr>
              <p:spPr bwMode="auto">
                <a:xfrm>
                  <a:off x="3795" y="3114"/>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02" name="Freeform 874">
                  <a:extLst>
                    <a:ext uri="{FF2B5EF4-FFF2-40B4-BE49-F238E27FC236}">
                      <a16:creationId xmlns:a16="http://schemas.microsoft.com/office/drawing/2014/main" id="{D5964778-5643-477A-93D2-BB69B73D22AA}"/>
                    </a:ext>
                  </a:extLst>
                </p:cNvPr>
                <p:cNvSpPr>
                  <a:spLocks/>
                </p:cNvSpPr>
                <p:nvPr/>
              </p:nvSpPr>
              <p:spPr bwMode="auto">
                <a:xfrm>
                  <a:off x="3837" y="311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03" name="Freeform 875">
                  <a:extLst>
                    <a:ext uri="{FF2B5EF4-FFF2-40B4-BE49-F238E27FC236}">
                      <a16:creationId xmlns:a16="http://schemas.microsoft.com/office/drawing/2014/main" id="{2283187A-6C26-484C-B296-A5C53A35C1FF}"/>
                    </a:ext>
                  </a:extLst>
                </p:cNvPr>
                <p:cNvSpPr>
                  <a:spLocks/>
                </p:cNvSpPr>
                <p:nvPr/>
              </p:nvSpPr>
              <p:spPr bwMode="auto">
                <a:xfrm>
                  <a:off x="3879" y="3114"/>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04" name="Freeform 876">
                  <a:extLst>
                    <a:ext uri="{FF2B5EF4-FFF2-40B4-BE49-F238E27FC236}">
                      <a16:creationId xmlns:a16="http://schemas.microsoft.com/office/drawing/2014/main" id="{0FACCB84-6ACB-47BC-9803-10F27D604B7C}"/>
                    </a:ext>
                  </a:extLst>
                </p:cNvPr>
                <p:cNvSpPr>
                  <a:spLocks/>
                </p:cNvSpPr>
                <p:nvPr/>
              </p:nvSpPr>
              <p:spPr bwMode="auto">
                <a:xfrm>
                  <a:off x="3921" y="310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05" name="Freeform 877">
                  <a:extLst>
                    <a:ext uri="{FF2B5EF4-FFF2-40B4-BE49-F238E27FC236}">
                      <a16:creationId xmlns:a16="http://schemas.microsoft.com/office/drawing/2014/main" id="{77E4DDFF-40E0-4A89-855D-8765AA86C57D}"/>
                    </a:ext>
                  </a:extLst>
                </p:cNvPr>
                <p:cNvSpPr>
                  <a:spLocks/>
                </p:cNvSpPr>
                <p:nvPr/>
              </p:nvSpPr>
              <p:spPr bwMode="auto">
                <a:xfrm>
                  <a:off x="3963" y="3108"/>
                  <a:ext cx="31" cy="6"/>
                </a:xfrm>
                <a:custGeom>
                  <a:avLst/>
                  <a:gdLst>
                    <a:gd name="T0" fmla="*/ 6 w 31"/>
                    <a:gd name="T1" fmla="*/ 0 h 6"/>
                    <a:gd name="T2" fmla="*/ 0 w 31"/>
                    <a:gd name="T3" fmla="*/ 6 h 6"/>
                    <a:gd name="T4" fmla="*/ 6 w 31"/>
                    <a:gd name="T5" fmla="*/ 6 h 6"/>
                    <a:gd name="T6" fmla="*/ 31 w 31"/>
                    <a:gd name="T7" fmla="*/ 6 h 6"/>
                    <a:gd name="T8" fmla="*/ 31 w 31"/>
                    <a:gd name="T9" fmla="*/ 6 h 6"/>
                    <a:gd name="T10" fmla="*/ 31 w 31"/>
                    <a:gd name="T11" fmla="*/ 0 h 6"/>
                    <a:gd name="T12" fmla="*/ 6 w 3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6" y="0"/>
                      </a:moveTo>
                      <a:lnTo>
                        <a:pt x="0" y="6"/>
                      </a:lnTo>
                      <a:lnTo>
                        <a:pt x="6" y="6"/>
                      </a:lnTo>
                      <a:lnTo>
                        <a:pt x="31"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06" name="Freeform 878">
                  <a:extLst>
                    <a:ext uri="{FF2B5EF4-FFF2-40B4-BE49-F238E27FC236}">
                      <a16:creationId xmlns:a16="http://schemas.microsoft.com/office/drawing/2014/main" id="{2701DAE0-4EBD-4339-A477-CC21E4B46CDD}"/>
                    </a:ext>
                  </a:extLst>
                </p:cNvPr>
                <p:cNvSpPr>
                  <a:spLocks/>
                </p:cNvSpPr>
                <p:nvPr/>
              </p:nvSpPr>
              <p:spPr bwMode="auto">
                <a:xfrm>
                  <a:off x="4006" y="310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07" name="Freeform 879">
                  <a:extLst>
                    <a:ext uri="{FF2B5EF4-FFF2-40B4-BE49-F238E27FC236}">
                      <a16:creationId xmlns:a16="http://schemas.microsoft.com/office/drawing/2014/main" id="{52A2200E-3C84-4C96-932A-A04CB98E015E}"/>
                    </a:ext>
                  </a:extLst>
                </p:cNvPr>
                <p:cNvSpPr>
                  <a:spLocks/>
                </p:cNvSpPr>
                <p:nvPr/>
              </p:nvSpPr>
              <p:spPr bwMode="auto">
                <a:xfrm>
                  <a:off x="4048" y="3102"/>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08" name="Freeform 880">
                  <a:extLst>
                    <a:ext uri="{FF2B5EF4-FFF2-40B4-BE49-F238E27FC236}">
                      <a16:creationId xmlns:a16="http://schemas.microsoft.com/office/drawing/2014/main" id="{CAE6D934-09FB-46A3-B2BE-2894EA141B10}"/>
                    </a:ext>
                  </a:extLst>
                </p:cNvPr>
                <p:cNvSpPr>
                  <a:spLocks/>
                </p:cNvSpPr>
                <p:nvPr/>
              </p:nvSpPr>
              <p:spPr bwMode="auto">
                <a:xfrm>
                  <a:off x="4090" y="309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09" name="Freeform 881">
                  <a:extLst>
                    <a:ext uri="{FF2B5EF4-FFF2-40B4-BE49-F238E27FC236}">
                      <a16:creationId xmlns:a16="http://schemas.microsoft.com/office/drawing/2014/main" id="{28A8D18E-4205-4EA3-B149-B336C443B5EC}"/>
                    </a:ext>
                  </a:extLst>
                </p:cNvPr>
                <p:cNvSpPr>
                  <a:spLocks/>
                </p:cNvSpPr>
                <p:nvPr/>
              </p:nvSpPr>
              <p:spPr bwMode="auto">
                <a:xfrm>
                  <a:off x="4132" y="309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10" name="Freeform 882">
                  <a:extLst>
                    <a:ext uri="{FF2B5EF4-FFF2-40B4-BE49-F238E27FC236}">
                      <a16:creationId xmlns:a16="http://schemas.microsoft.com/office/drawing/2014/main" id="{92BDFACA-C241-4D04-A626-C05EFF99A2C3}"/>
                    </a:ext>
                  </a:extLst>
                </p:cNvPr>
                <p:cNvSpPr>
                  <a:spLocks/>
                </p:cNvSpPr>
                <p:nvPr/>
              </p:nvSpPr>
              <p:spPr bwMode="auto">
                <a:xfrm>
                  <a:off x="4174" y="3084"/>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30 w 30"/>
                    <a:gd name="T11" fmla="*/ 6 h 12"/>
                    <a:gd name="T12" fmla="*/ 30 w 30"/>
                    <a:gd name="T13" fmla="*/ 0 h 12"/>
                    <a:gd name="T14" fmla="*/ 24 w 30"/>
                    <a:gd name="T15" fmla="*/ 0 h 12"/>
                    <a:gd name="T16" fmla="*/ 6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6"/>
                      </a:moveTo>
                      <a:lnTo>
                        <a:pt x="0" y="6"/>
                      </a:lnTo>
                      <a:lnTo>
                        <a:pt x="6" y="12"/>
                      </a:lnTo>
                      <a:lnTo>
                        <a:pt x="24" y="6"/>
                      </a:lnTo>
                      <a:lnTo>
                        <a:pt x="30" y="6"/>
                      </a:lnTo>
                      <a:lnTo>
                        <a:pt x="30"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11" name="Freeform 883">
                  <a:extLst>
                    <a:ext uri="{FF2B5EF4-FFF2-40B4-BE49-F238E27FC236}">
                      <a16:creationId xmlns:a16="http://schemas.microsoft.com/office/drawing/2014/main" id="{7DBA86EC-1C54-469D-8138-433438A9F451}"/>
                    </a:ext>
                  </a:extLst>
                </p:cNvPr>
                <p:cNvSpPr>
                  <a:spLocks/>
                </p:cNvSpPr>
                <p:nvPr/>
              </p:nvSpPr>
              <p:spPr bwMode="auto">
                <a:xfrm>
                  <a:off x="4216" y="307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12" name="Freeform 884">
                  <a:extLst>
                    <a:ext uri="{FF2B5EF4-FFF2-40B4-BE49-F238E27FC236}">
                      <a16:creationId xmlns:a16="http://schemas.microsoft.com/office/drawing/2014/main" id="{E054057F-7F60-434F-8050-360778041C8E}"/>
                    </a:ext>
                  </a:extLst>
                </p:cNvPr>
                <p:cNvSpPr>
                  <a:spLocks/>
                </p:cNvSpPr>
                <p:nvPr/>
              </p:nvSpPr>
              <p:spPr bwMode="auto">
                <a:xfrm>
                  <a:off x="4258" y="3066"/>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13" name="Freeform 885">
                  <a:extLst>
                    <a:ext uri="{FF2B5EF4-FFF2-40B4-BE49-F238E27FC236}">
                      <a16:creationId xmlns:a16="http://schemas.microsoft.com/office/drawing/2014/main" id="{9144AB0E-445E-4E5B-89BC-73FBB107BEEE}"/>
                    </a:ext>
                  </a:extLst>
                </p:cNvPr>
                <p:cNvSpPr>
                  <a:spLocks/>
                </p:cNvSpPr>
                <p:nvPr/>
              </p:nvSpPr>
              <p:spPr bwMode="auto">
                <a:xfrm>
                  <a:off x="4300" y="3060"/>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14" name="Freeform 886">
                  <a:extLst>
                    <a:ext uri="{FF2B5EF4-FFF2-40B4-BE49-F238E27FC236}">
                      <a16:creationId xmlns:a16="http://schemas.microsoft.com/office/drawing/2014/main" id="{C8FB0A3F-A1A9-4C38-AFF9-1B421FD573B2}"/>
                    </a:ext>
                  </a:extLst>
                </p:cNvPr>
                <p:cNvSpPr>
                  <a:spLocks/>
                </p:cNvSpPr>
                <p:nvPr/>
              </p:nvSpPr>
              <p:spPr bwMode="auto">
                <a:xfrm>
                  <a:off x="4342" y="3048"/>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15" name="Freeform 887">
                  <a:extLst>
                    <a:ext uri="{FF2B5EF4-FFF2-40B4-BE49-F238E27FC236}">
                      <a16:creationId xmlns:a16="http://schemas.microsoft.com/office/drawing/2014/main" id="{8B7CCD10-F136-4038-8BEF-E5CE1E0585B0}"/>
                    </a:ext>
                  </a:extLst>
                </p:cNvPr>
                <p:cNvSpPr>
                  <a:spLocks/>
                </p:cNvSpPr>
                <p:nvPr/>
              </p:nvSpPr>
              <p:spPr bwMode="auto">
                <a:xfrm>
                  <a:off x="4384" y="3042"/>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lnTo>
                        <a:pt x="0" y="6"/>
                      </a:lnTo>
                      <a:lnTo>
                        <a:pt x="0" y="12"/>
                      </a:lnTo>
                      <a:lnTo>
                        <a:pt x="24" y="6"/>
                      </a:lnTo>
                      <a:lnTo>
                        <a:pt x="24"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16" name="Freeform 888">
                  <a:extLst>
                    <a:ext uri="{FF2B5EF4-FFF2-40B4-BE49-F238E27FC236}">
                      <a16:creationId xmlns:a16="http://schemas.microsoft.com/office/drawing/2014/main" id="{7647CBD2-BB15-4174-92A9-FACBF6811D05}"/>
                    </a:ext>
                  </a:extLst>
                </p:cNvPr>
                <p:cNvSpPr>
                  <a:spLocks/>
                </p:cNvSpPr>
                <p:nvPr/>
              </p:nvSpPr>
              <p:spPr bwMode="auto">
                <a:xfrm>
                  <a:off x="4420" y="3030"/>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17" name="Freeform 889">
                  <a:extLst>
                    <a:ext uri="{FF2B5EF4-FFF2-40B4-BE49-F238E27FC236}">
                      <a16:creationId xmlns:a16="http://schemas.microsoft.com/office/drawing/2014/main" id="{0B1A0E93-E8C9-42FD-A06A-39B0D70A3E0B}"/>
                    </a:ext>
                  </a:extLst>
                </p:cNvPr>
                <p:cNvSpPr>
                  <a:spLocks/>
                </p:cNvSpPr>
                <p:nvPr/>
              </p:nvSpPr>
              <p:spPr bwMode="auto">
                <a:xfrm>
                  <a:off x="4462" y="3018"/>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18" name="Freeform 890">
                  <a:extLst>
                    <a:ext uri="{FF2B5EF4-FFF2-40B4-BE49-F238E27FC236}">
                      <a16:creationId xmlns:a16="http://schemas.microsoft.com/office/drawing/2014/main" id="{4EEA2851-BC39-4739-AC8E-3FE1734DEDB6}"/>
                    </a:ext>
                  </a:extLst>
                </p:cNvPr>
                <p:cNvSpPr>
                  <a:spLocks/>
                </p:cNvSpPr>
                <p:nvPr/>
              </p:nvSpPr>
              <p:spPr bwMode="auto">
                <a:xfrm>
                  <a:off x="4504" y="3000"/>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2"/>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19" name="Freeform 891">
                  <a:extLst>
                    <a:ext uri="{FF2B5EF4-FFF2-40B4-BE49-F238E27FC236}">
                      <a16:creationId xmlns:a16="http://schemas.microsoft.com/office/drawing/2014/main" id="{BC01073B-7202-4D49-8E00-81D93751ED63}"/>
                    </a:ext>
                  </a:extLst>
                </p:cNvPr>
                <p:cNvSpPr>
                  <a:spLocks/>
                </p:cNvSpPr>
                <p:nvPr/>
              </p:nvSpPr>
              <p:spPr bwMode="auto">
                <a:xfrm>
                  <a:off x="4540" y="2988"/>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20" name="Freeform 892">
                  <a:extLst>
                    <a:ext uri="{FF2B5EF4-FFF2-40B4-BE49-F238E27FC236}">
                      <a16:creationId xmlns:a16="http://schemas.microsoft.com/office/drawing/2014/main" id="{7167427B-FF89-45B4-94F5-DFDD7FFC20FF}"/>
                    </a:ext>
                  </a:extLst>
                </p:cNvPr>
                <p:cNvSpPr>
                  <a:spLocks/>
                </p:cNvSpPr>
                <p:nvPr/>
              </p:nvSpPr>
              <p:spPr bwMode="auto">
                <a:xfrm>
                  <a:off x="4582" y="2970"/>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2"/>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21" name="Freeform 893">
                  <a:extLst>
                    <a:ext uri="{FF2B5EF4-FFF2-40B4-BE49-F238E27FC236}">
                      <a16:creationId xmlns:a16="http://schemas.microsoft.com/office/drawing/2014/main" id="{E08EA1DB-A847-4953-8F5A-BDBB261BC115}"/>
                    </a:ext>
                  </a:extLst>
                </p:cNvPr>
                <p:cNvSpPr>
                  <a:spLocks/>
                </p:cNvSpPr>
                <p:nvPr/>
              </p:nvSpPr>
              <p:spPr bwMode="auto">
                <a:xfrm>
                  <a:off x="4618" y="2952"/>
                  <a:ext cx="30" cy="18"/>
                </a:xfrm>
                <a:custGeom>
                  <a:avLst/>
                  <a:gdLst>
                    <a:gd name="T0" fmla="*/ 6 w 30"/>
                    <a:gd name="T1" fmla="*/ 12 h 18"/>
                    <a:gd name="T2" fmla="*/ 0 w 30"/>
                    <a:gd name="T3" fmla="*/ 12 h 18"/>
                    <a:gd name="T4" fmla="*/ 6 w 30"/>
                    <a:gd name="T5" fmla="*/ 18 h 18"/>
                    <a:gd name="T6" fmla="*/ 24 w 30"/>
                    <a:gd name="T7" fmla="*/ 6 h 18"/>
                    <a:gd name="T8" fmla="*/ 30 w 30"/>
                    <a:gd name="T9" fmla="*/ 6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22" name="Freeform 894">
                  <a:extLst>
                    <a:ext uri="{FF2B5EF4-FFF2-40B4-BE49-F238E27FC236}">
                      <a16:creationId xmlns:a16="http://schemas.microsoft.com/office/drawing/2014/main" id="{1AB82A67-D3E7-4252-9CF6-4B17BF5623E3}"/>
                    </a:ext>
                  </a:extLst>
                </p:cNvPr>
                <p:cNvSpPr>
                  <a:spLocks/>
                </p:cNvSpPr>
                <p:nvPr/>
              </p:nvSpPr>
              <p:spPr bwMode="auto">
                <a:xfrm>
                  <a:off x="4654" y="2934"/>
                  <a:ext cx="30" cy="18"/>
                </a:xfrm>
                <a:custGeom>
                  <a:avLst/>
                  <a:gdLst>
                    <a:gd name="T0" fmla="*/ 6 w 30"/>
                    <a:gd name="T1" fmla="*/ 12 h 18"/>
                    <a:gd name="T2" fmla="*/ 0 w 30"/>
                    <a:gd name="T3" fmla="*/ 12 h 18"/>
                    <a:gd name="T4" fmla="*/ 6 w 30"/>
                    <a:gd name="T5" fmla="*/ 18 h 18"/>
                    <a:gd name="T6" fmla="*/ 12 w 30"/>
                    <a:gd name="T7" fmla="*/ 12 h 18"/>
                    <a:gd name="T8" fmla="*/ 24 w 30"/>
                    <a:gd name="T9" fmla="*/ 6 h 18"/>
                    <a:gd name="T10" fmla="*/ 30 w 30"/>
                    <a:gd name="T11" fmla="*/ 0 h 18"/>
                    <a:gd name="T12" fmla="*/ 24 w 30"/>
                    <a:gd name="T13" fmla="*/ 0 h 18"/>
                    <a:gd name="T14" fmla="*/ 12 w 30"/>
                    <a:gd name="T15" fmla="*/ 6 h 18"/>
                    <a:gd name="T16" fmla="*/ 6 w 30"/>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12"/>
                      </a:moveTo>
                      <a:lnTo>
                        <a:pt x="0" y="12"/>
                      </a:lnTo>
                      <a:lnTo>
                        <a:pt x="6" y="18"/>
                      </a:lnTo>
                      <a:lnTo>
                        <a:pt x="12" y="12"/>
                      </a:lnTo>
                      <a:lnTo>
                        <a:pt x="24" y="6"/>
                      </a:lnTo>
                      <a:lnTo>
                        <a:pt x="30" y="0"/>
                      </a:lnTo>
                      <a:lnTo>
                        <a:pt x="24" y="0"/>
                      </a:lnTo>
                      <a:lnTo>
                        <a:pt x="12"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23" name="Freeform 895">
                  <a:extLst>
                    <a:ext uri="{FF2B5EF4-FFF2-40B4-BE49-F238E27FC236}">
                      <a16:creationId xmlns:a16="http://schemas.microsoft.com/office/drawing/2014/main" id="{0956E7B6-9A36-46DD-98F0-2D00C5E2519C}"/>
                    </a:ext>
                  </a:extLst>
                </p:cNvPr>
                <p:cNvSpPr>
                  <a:spLocks/>
                </p:cNvSpPr>
                <p:nvPr/>
              </p:nvSpPr>
              <p:spPr bwMode="auto">
                <a:xfrm>
                  <a:off x="4690" y="2910"/>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8"/>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24" name="Freeform 896">
                  <a:extLst>
                    <a:ext uri="{FF2B5EF4-FFF2-40B4-BE49-F238E27FC236}">
                      <a16:creationId xmlns:a16="http://schemas.microsoft.com/office/drawing/2014/main" id="{2C331E65-BF9E-4AD8-AD3B-44116584C43F}"/>
                    </a:ext>
                  </a:extLst>
                </p:cNvPr>
                <p:cNvSpPr>
                  <a:spLocks/>
                </p:cNvSpPr>
                <p:nvPr/>
              </p:nvSpPr>
              <p:spPr bwMode="auto">
                <a:xfrm>
                  <a:off x="4726" y="2886"/>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6" y="12"/>
                      </a:moveTo>
                      <a:lnTo>
                        <a:pt x="0" y="18"/>
                      </a:lnTo>
                      <a:lnTo>
                        <a:pt x="6" y="18"/>
                      </a:lnTo>
                      <a:lnTo>
                        <a:pt x="24" y="6"/>
                      </a:lnTo>
                      <a:lnTo>
                        <a:pt x="24"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25" name="Freeform 897">
                  <a:extLst>
                    <a:ext uri="{FF2B5EF4-FFF2-40B4-BE49-F238E27FC236}">
                      <a16:creationId xmlns:a16="http://schemas.microsoft.com/office/drawing/2014/main" id="{418134EE-4BD1-459C-B3B2-19D40A074F0D}"/>
                    </a:ext>
                  </a:extLst>
                </p:cNvPr>
                <p:cNvSpPr>
                  <a:spLocks/>
                </p:cNvSpPr>
                <p:nvPr/>
              </p:nvSpPr>
              <p:spPr bwMode="auto">
                <a:xfrm>
                  <a:off x="4762" y="2856"/>
                  <a:ext cx="24" cy="24"/>
                </a:xfrm>
                <a:custGeom>
                  <a:avLst/>
                  <a:gdLst>
                    <a:gd name="T0" fmla="*/ 0 w 24"/>
                    <a:gd name="T1" fmla="*/ 18 h 24"/>
                    <a:gd name="T2" fmla="*/ 0 w 24"/>
                    <a:gd name="T3" fmla="*/ 24 h 24"/>
                    <a:gd name="T4" fmla="*/ 0 w 24"/>
                    <a:gd name="T5" fmla="*/ 24 h 24"/>
                    <a:gd name="T6" fmla="*/ 6 w 24"/>
                    <a:gd name="T7" fmla="*/ 24 h 24"/>
                    <a:gd name="T8" fmla="*/ 6 w 24"/>
                    <a:gd name="T9" fmla="*/ 18 h 24"/>
                    <a:gd name="T10" fmla="*/ 24 w 24"/>
                    <a:gd name="T11" fmla="*/ 6 h 24"/>
                    <a:gd name="T12" fmla="*/ 18 w 24"/>
                    <a:gd name="T13" fmla="*/ 0 h 24"/>
                    <a:gd name="T14" fmla="*/ 18 w 24"/>
                    <a:gd name="T15" fmla="*/ 6 h 24"/>
                    <a:gd name="T16" fmla="*/ 0 w 24"/>
                    <a:gd name="T17" fmla="*/ 18 h 24"/>
                    <a:gd name="T18" fmla="*/ 6 w 24"/>
                    <a:gd name="T19" fmla="*/ 18 h 24"/>
                    <a:gd name="T20" fmla="*/ 6 w 24"/>
                    <a:gd name="T21" fmla="*/ 18 h 24"/>
                    <a:gd name="T22" fmla="*/ 0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0" y="18"/>
                      </a:moveTo>
                      <a:lnTo>
                        <a:pt x="0" y="24"/>
                      </a:lnTo>
                      <a:lnTo>
                        <a:pt x="0" y="24"/>
                      </a:lnTo>
                      <a:lnTo>
                        <a:pt x="6" y="24"/>
                      </a:lnTo>
                      <a:lnTo>
                        <a:pt x="6" y="18"/>
                      </a:lnTo>
                      <a:lnTo>
                        <a:pt x="24" y="6"/>
                      </a:lnTo>
                      <a:lnTo>
                        <a:pt x="18" y="0"/>
                      </a:lnTo>
                      <a:lnTo>
                        <a:pt x="18" y="6"/>
                      </a:lnTo>
                      <a:lnTo>
                        <a:pt x="0" y="18"/>
                      </a:lnTo>
                      <a:lnTo>
                        <a:pt x="6" y="18"/>
                      </a:lnTo>
                      <a:lnTo>
                        <a:pt x="6" y="18"/>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26" name="Freeform 898">
                  <a:extLst>
                    <a:ext uri="{FF2B5EF4-FFF2-40B4-BE49-F238E27FC236}">
                      <a16:creationId xmlns:a16="http://schemas.microsoft.com/office/drawing/2014/main" id="{009AA220-5008-4F47-AE98-2F5B6A4F1196}"/>
                    </a:ext>
                  </a:extLst>
                </p:cNvPr>
                <p:cNvSpPr>
                  <a:spLocks/>
                </p:cNvSpPr>
                <p:nvPr/>
              </p:nvSpPr>
              <p:spPr bwMode="auto">
                <a:xfrm>
                  <a:off x="4792" y="2826"/>
                  <a:ext cx="18" cy="24"/>
                </a:xfrm>
                <a:custGeom>
                  <a:avLst/>
                  <a:gdLst>
                    <a:gd name="T0" fmla="*/ 0 w 18"/>
                    <a:gd name="T1" fmla="*/ 24 h 24"/>
                    <a:gd name="T2" fmla="*/ 0 w 18"/>
                    <a:gd name="T3" fmla="*/ 24 h 24"/>
                    <a:gd name="T4" fmla="*/ 6 w 18"/>
                    <a:gd name="T5" fmla="*/ 24 h 24"/>
                    <a:gd name="T6" fmla="*/ 12 w 18"/>
                    <a:gd name="T7" fmla="*/ 12 h 24"/>
                    <a:gd name="T8" fmla="*/ 18 w 18"/>
                    <a:gd name="T9" fmla="*/ 6 h 24"/>
                    <a:gd name="T10" fmla="*/ 18 w 18"/>
                    <a:gd name="T11" fmla="*/ 0 h 24"/>
                    <a:gd name="T12" fmla="*/ 12 w 18"/>
                    <a:gd name="T13" fmla="*/ 6 h 24"/>
                    <a:gd name="T14" fmla="*/ 6 w 18"/>
                    <a:gd name="T15" fmla="*/ 12 h 24"/>
                    <a:gd name="T16" fmla="*/ 0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0" y="24"/>
                      </a:moveTo>
                      <a:lnTo>
                        <a:pt x="0" y="24"/>
                      </a:lnTo>
                      <a:lnTo>
                        <a:pt x="6" y="24"/>
                      </a:lnTo>
                      <a:lnTo>
                        <a:pt x="12" y="12"/>
                      </a:lnTo>
                      <a:lnTo>
                        <a:pt x="18" y="6"/>
                      </a:lnTo>
                      <a:lnTo>
                        <a:pt x="18" y="0"/>
                      </a:lnTo>
                      <a:lnTo>
                        <a:pt x="12"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27" name="Freeform 899">
                  <a:extLst>
                    <a:ext uri="{FF2B5EF4-FFF2-40B4-BE49-F238E27FC236}">
                      <a16:creationId xmlns:a16="http://schemas.microsoft.com/office/drawing/2014/main" id="{39B0E583-0A8A-4851-B5A6-779D94B3B2C1}"/>
                    </a:ext>
                  </a:extLst>
                </p:cNvPr>
                <p:cNvSpPr>
                  <a:spLocks/>
                </p:cNvSpPr>
                <p:nvPr/>
              </p:nvSpPr>
              <p:spPr bwMode="auto">
                <a:xfrm>
                  <a:off x="4816" y="2790"/>
                  <a:ext cx="18" cy="30"/>
                </a:xfrm>
                <a:custGeom>
                  <a:avLst/>
                  <a:gdLst>
                    <a:gd name="T0" fmla="*/ 0 w 18"/>
                    <a:gd name="T1" fmla="*/ 24 h 30"/>
                    <a:gd name="T2" fmla="*/ 6 w 18"/>
                    <a:gd name="T3" fmla="*/ 30 h 30"/>
                    <a:gd name="T4" fmla="*/ 6 w 18"/>
                    <a:gd name="T5" fmla="*/ 24 h 30"/>
                    <a:gd name="T6" fmla="*/ 18 w 18"/>
                    <a:gd name="T7" fmla="*/ 12 h 30"/>
                    <a:gd name="T8" fmla="*/ 18 w 18"/>
                    <a:gd name="T9" fmla="*/ 6 h 30"/>
                    <a:gd name="T10" fmla="*/ 18 w 18"/>
                    <a:gd name="T11" fmla="*/ 0 h 30"/>
                    <a:gd name="T12" fmla="*/ 12 w 18"/>
                    <a:gd name="T13" fmla="*/ 6 h 30"/>
                    <a:gd name="T14" fmla="*/ 12 w 18"/>
                    <a:gd name="T15" fmla="*/ 12 h 30"/>
                    <a:gd name="T16" fmla="*/ 0 w 18"/>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0" y="24"/>
                      </a:moveTo>
                      <a:lnTo>
                        <a:pt x="6" y="30"/>
                      </a:lnTo>
                      <a:lnTo>
                        <a:pt x="6" y="24"/>
                      </a:lnTo>
                      <a:lnTo>
                        <a:pt x="18" y="12"/>
                      </a:lnTo>
                      <a:lnTo>
                        <a:pt x="18" y="6"/>
                      </a:lnTo>
                      <a:lnTo>
                        <a:pt x="18" y="0"/>
                      </a:lnTo>
                      <a:lnTo>
                        <a:pt x="12" y="6"/>
                      </a:lnTo>
                      <a:lnTo>
                        <a:pt x="12"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28" name="Freeform 900">
                  <a:extLst>
                    <a:ext uri="{FF2B5EF4-FFF2-40B4-BE49-F238E27FC236}">
                      <a16:creationId xmlns:a16="http://schemas.microsoft.com/office/drawing/2014/main" id="{78A36E22-56A7-45B5-B019-B3DB25A4AFD1}"/>
                    </a:ext>
                  </a:extLst>
                </p:cNvPr>
                <p:cNvSpPr>
                  <a:spLocks/>
                </p:cNvSpPr>
                <p:nvPr/>
              </p:nvSpPr>
              <p:spPr bwMode="auto">
                <a:xfrm>
                  <a:off x="4834" y="2754"/>
                  <a:ext cx="18" cy="24"/>
                </a:xfrm>
                <a:custGeom>
                  <a:avLst/>
                  <a:gdLst>
                    <a:gd name="T0" fmla="*/ 0 w 18"/>
                    <a:gd name="T1" fmla="*/ 24 h 24"/>
                    <a:gd name="T2" fmla="*/ 6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0" y="24"/>
                      </a:moveTo>
                      <a:lnTo>
                        <a:pt x="6" y="24"/>
                      </a:lnTo>
                      <a:lnTo>
                        <a:pt x="6" y="24"/>
                      </a:lnTo>
                      <a:lnTo>
                        <a:pt x="18" y="6"/>
                      </a:lnTo>
                      <a:lnTo>
                        <a:pt x="18" y="0"/>
                      </a:lnTo>
                      <a:lnTo>
                        <a:pt x="12"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29" name="Freeform 901">
                  <a:extLst>
                    <a:ext uri="{FF2B5EF4-FFF2-40B4-BE49-F238E27FC236}">
                      <a16:creationId xmlns:a16="http://schemas.microsoft.com/office/drawing/2014/main" id="{A864DD7F-BD2F-4AA0-81B0-E505B681CA1F}"/>
                    </a:ext>
                  </a:extLst>
                </p:cNvPr>
                <p:cNvSpPr>
                  <a:spLocks/>
                </p:cNvSpPr>
                <p:nvPr/>
              </p:nvSpPr>
              <p:spPr bwMode="auto">
                <a:xfrm>
                  <a:off x="4846" y="2712"/>
                  <a:ext cx="12" cy="30"/>
                </a:xfrm>
                <a:custGeom>
                  <a:avLst/>
                  <a:gdLst>
                    <a:gd name="T0" fmla="*/ 0 w 12"/>
                    <a:gd name="T1" fmla="*/ 24 h 30"/>
                    <a:gd name="T2" fmla="*/ 6 w 12"/>
                    <a:gd name="T3" fmla="*/ 30 h 30"/>
                    <a:gd name="T4" fmla="*/ 6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6" y="30"/>
                      </a:lnTo>
                      <a:lnTo>
                        <a:pt x="6" y="24"/>
                      </a:lnTo>
                      <a:lnTo>
                        <a:pt x="12" y="6"/>
                      </a:lnTo>
                      <a:lnTo>
                        <a:pt x="6" y="0"/>
                      </a:lnTo>
                      <a:lnTo>
                        <a:pt x="6" y="0"/>
                      </a:lnTo>
                      <a:lnTo>
                        <a:pt x="0" y="0"/>
                      </a:lnTo>
                      <a:lnTo>
                        <a:pt x="6"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30" name="Freeform 902">
                  <a:extLst>
                    <a:ext uri="{FF2B5EF4-FFF2-40B4-BE49-F238E27FC236}">
                      <a16:creationId xmlns:a16="http://schemas.microsoft.com/office/drawing/2014/main" id="{A464073E-240D-4C9A-9A4C-14C58B1AE14A}"/>
                    </a:ext>
                  </a:extLst>
                </p:cNvPr>
                <p:cNvSpPr>
                  <a:spLocks/>
                </p:cNvSpPr>
                <p:nvPr/>
              </p:nvSpPr>
              <p:spPr bwMode="auto">
                <a:xfrm>
                  <a:off x="4840" y="2670"/>
                  <a:ext cx="12" cy="30"/>
                </a:xfrm>
                <a:custGeom>
                  <a:avLst/>
                  <a:gdLst>
                    <a:gd name="T0" fmla="*/ 6 w 12"/>
                    <a:gd name="T1" fmla="*/ 24 h 30"/>
                    <a:gd name="T2" fmla="*/ 12 w 12"/>
                    <a:gd name="T3" fmla="*/ 30 h 30"/>
                    <a:gd name="T4" fmla="*/ 12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6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24"/>
                      </a:moveTo>
                      <a:lnTo>
                        <a:pt x="12" y="30"/>
                      </a:lnTo>
                      <a:lnTo>
                        <a:pt x="12" y="24"/>
                      </a:lnTo>
                      <a:lnTo>
                        <a:pt x="12" y="6"/>
                      </a:lnTo>
                      <a:lnTo>
                        <a:pt x="6" y="0"/>
                      </a:lnTo>
                      <a:lnTo>
                        <a:pt x="6" y="0"/>
                      </a:lnTo>
                      <a:lnTo>
                        <a:pt x="0" y="0"/>
                      </a:lnTo>
                      <a:lnTo>
                        <a:pt x="6"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31" name="Freeform 903">
                  <a:extLst>
                    <a:ext uri="{FF2B5EF4-FFF2-40B4-BE49-F238E27FC236}">
                      <a16:creationId xmlns:a16="http://schemas.microsoft.com/office/drawing/2014/main" id="{B5208802-DAC3-4FA0-9285-869813735018}"/>
                    </a:ext>
                  </a:extLst>
                </p:cNvPr>
                <p:cNvSpPr>
                  <a:spLocks/>
                </p:cNvSpPr>
                <p:nvPr/>
              </p:nvSpPr>
              <p:spPr bwMode="auto">
                <a:xfrm>
                  <a:off x="4828" y="2628"/>
                  <a:ext cx="12" cy="30"/>
                </a:xfrm>
                <a:custGeom>
                  <a:avLst/>
                  <a:gdLst>
                    <a:gd name="T0" fmla="*/ 6 w 12"/>
                    <a:gd name="T1" fmla="*/ 30 h 30"/>
                    <a:gd name="T2" fmla="*/ 12 w 12"/>
                    <a:gd name="T3" fmla="*/ 30 h 30"/>
                    <a:gd name="T4" fmla="*/ 12 w 12"/>
                    <a:gd name="T5" fmla="*/ 30 h 30"/>
                    <a:gd name="T6" fmla="*/ 6 w 12"/>
                    <a:gd name="T7" fmla="*/ 6 h 30"/>
                    <a:gd name="T8" fmla="*/ 6 w 12"/>
                    <a:gd name="T9" fmla="*/ 6 h 30"/>
                    <a:gd name="T10" fmla="*/ 0 w 12"/>
                    <a:gd name="T11" fmla="*/ 0 h 30"/>
                    <a:gd name="T12" fmla="*/ 0 w 12"/>
                    <a:gd name="T13" fmla="*/ 6 h 30"/>
                    <a:gd name="T14" fmla="*/ 0 w 12"/>
                    <a:gd name="T15" fmla="*/ 6 h 30"/>
                    <a:gd name="T16" fmla="*/ 6 w 1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30"/>
                      </a:moveTo>
                      <a:lnTo>
                        <a:pt x="12" y="30"/>
                      </a:lnTo>
                      <a:lnTo>
                        <a:pt x="12" y="30"/>
                      </a:lnTo>
                      <a:lnTo>
                        <a:pt x="6" y="6"/>
                      </a:lnTo>
                      <a:lnTo>
                        <a:pt x="6" y="6"/>
                      </a:lnTo>
                      <a:lnTo>
                        <a:pt x="0" y="0"/>
                      </a:lnTo>
                      <a:lnTo>
                        <a:pt x="0" y="6"/>
                      </a:lnTo>
                      <a:lnTo>
                        <a:pt x="0" y="6"/>
                      </a:lnTo>
                      <a:lnTo>
                        <a:pt x="6"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32" name="Freeform 904">
                  <a:extLst>
                    <a:ext uri="{FF2B5EF4-FFF2-40B4-BE49-F238E27FC236}">
                      <a16:creationId xmlns:a16="http://schemas.microsoft.com/office/drawing/2014/main" id="{498D1AB8-8BAF-4841-83DF-B44A8BE25CF8}"/>
                    </a:ext>
                  </a:extLst>
                </p:cNvPr>
                <p:cNvSpPr>
                  <a:spLocks/>
                </p:cNvSpPr>
                <p:nvPr/>
              </p:nvSpPr>
              <p:spPr bwMode="auto">
                <a:xfrm>
                  <a:off x="4804" y="2598"/>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12" y="18"/>
                      </a:moveTo>
                      <a:lnTo>
                        <a:pt x="18" y="24"/>
                      </a:lnTo>
                      <a:lnTo>
                        <a:pt x="18" y="18"/>
                      </a:lnTo>
                      <a:lnTo>
                        <a:pt x="6" y="0"/>
                      </a:lnTo>
                      <a:lnTo>
                        <a:pt x="0"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33" name="Freeform 905">
                  <a:extLst>
                    <a:ext uri="{FF2B5EF4-FFF2-40B4-BE49-F238E27FC236}">
                      <a16:creationId xmlns:a16="http://schemas.microsoft.com/office/drawing/2014/main" id="{EC7DA19A-6372-4E2B-870A-4F43AC8932C0}"/>
                    </a:ext>
                  </a:extLst>
                </p:cNvPr>
                <p:cNvSpPr>
                  <a:spLocks/>
                </p:cNvSpPr>
                <p:nvPr/>
              </p:nvSpPr>
              <p:spPr bwMode="auto">
                <a:xfrm>
                  <a:off x="4774" y="2568"/>
                  <a:ext cx="24" cy="18"/>
                </a:xfrm>
                <a:custGeom>
                  <a:avLst/>
                  <a:gdLst>
                    <a:gd name="T0" fmla="*/ 18 w 24"/>
                    <a:gd name="T1" fmla="*/ 18 h 18"/>
                    <a:gd name="T2" fmla="*/ 18 w 24"/>
                    <a:gd name="T3" fmla="*/ 18 h 18"/>
                    <a:gd name="T4" fmla="*/ 24 w 24"/>
                    <a:gd name="T5" fmla="*/ 18 h 18"/>
                    <a:gd name="T6" fmla="*/ 6 w 24"/>
                    <a:gd name="T7" fmla="*/ 0 h 18"/>
                    <a:gd name="T8" fmla="*/ 6 w 24"/>
                    <a:gd name="T9" fmla="*/ 0 h 18"/>
                    <a:gd name="T10" fmla="*/ 0 w 24"/>
                    <a:gd name="T11" fmla="*/ 0 h 18"/>
                    <a:gd name="T12" fmla="*/ 18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8" y="18"/>
                      </a:moveTo>
                      <a:lnTo>
                        <a:pt x="18" y="18"/>
                      </a:lnTo>
                      <a:lnTo>
                        <a:pt x="24" y="18"/>
                      </a:lnTo>
                      <a:lnTo>
                        <a:pt x="6" y="0"/>
                      </a:lnTo>
                      <a:lnTo>
                        <a:pt x="6" y="0"/>
                      </a:lnTo>
                      <a:lnTo>
                        <a:pt x="0" y="0"/>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34" name="Freeform 906">
                  <a:extLst>
                    <a:ext uri="{FF2B5EF4-FFF2-40B4-BE49-F238E27FC236}">
                      <a16:creationId xmlns:a16="http://schemas.microsoft.com/office/drawing/2014/main" id="{84BE82DD-9EE5-47AE-B35D-6E8834792658}"/>
                    </a:ext>
                  </a:extLst>
                </p:cNvPr>
                <p:cNvSpPr>
                  <a:spLocks/>
                </p:cNvSpPr>
                <p:nvPr/>
              </p:nvSpPr>
              <p:spPr bwMode="auto">
                <a:xfrm>
                  <a:off x="4744" y="2538"/>
                  <a:ext cx="24" cy="18"/>
                </a:xfrm>
                <a:custGeom>
                  <a:avLst/>
                  <a:gdLst>
                    <a:gd name="T0" fmla="*/ 18 w 24"/>
                    <a:gd name="T1" fmla="*/ 18 h 18"/>
                    <a:gd name="T2" fmla="*/ 24 w 24"/>
                    <a:gd name="T3" fmla="*/ 18 h 18"/>
                    <a:gd name="T4" fmla="*/ 18 w 24"/>
                    <a:gd name="T5" fmla="*/ 12 h 18"/>
                    <a:gd name="T6" fmla="*/ 0 w 24"/>
                    <a:gd name="T7" fmla="*/ 0 h 18"/>
                    <a:gd name="T8" fmla="*/ 0 w 24"/>
                    <a:gd name="T9" fmla="*/ 0 h 18"/>
                    <a:gd name="T10" fmla="*/ 0 w 24"/>
                    <a:gd name="T11" fmla="*/ 6 h 18"/>
                    <a:gd name="T12" fmla="*/ 18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8" y="18"/>
                      </a:moveTo>
                      <a:lnTo>
                        <a:pt x="24" y="18"/>
                      </a:lnTo>
                      <a:lnTo>
                        <a:pt x="18" y="12"/>
                      </a:lnTo>
                      <a:lnTo>
                        <a:pt x="0" y="0"/>
                      </a:lnTo>
                      <a:lnTo>
                        <a:pt x="0" y="0"/>
                      </a:lnTo>
                      <a:lnTo>
                        <a:pt x="0"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35" name="Freeform 907">
                  <a:extLst>
                    <a:ext uri="{FF2B5EF4-FFF2-40B4-BE49-F238E27FC236}">
                      <a16:creationId xmlns:a16="http://schemas.microsoft.com/office/drawing/2014/main" id="{7322E637-AC2A-4E7F-BE56-4C437C5955F7}"/>
                    </a:ext>
                  </a:extLst>
                </p:cNvPr>
                <p:cNvSpPr>
                  <a:spLocks/>
                </p:cNvSpPr>
                <p:nvPr/>
              </p:nvSpPr>
              <p:spPr bwMode="auto">
                <a:xfrm>
                  <a:off x="4708" y="2514"/>
                  <a:ext cx="24" cy="18"/>
                </a:xfrm>
                <a:custGeom>
                  <a:avLst/>
                  <a:gdLst>
                    <a:gd name="T0" fmla="*/ 24 w 24"/>
                    <a:gd name="T1" fmla="*/ 18 h 18"/>
                    <a:gd name="T2" fmla="*/ 24 w 24"/>
                    <a:gd name="T3" fmla="*/ 18 h 18"/>
                    <a:gd name="T4" fmla="*/ 24 w 24"/>
                    <a:gd name="T5" fmla="*/ 12 h 18"/>
                    <a:gd name="T6" fmla="*/ 12 w 24"/>
                    <a:gd name="T7" fmla="*/ 6 h 18"/>
                    <a:gd name="T8" fmla="*/ 6 w 24"/>
                    <a:gd name="T9" fmla="*/ 0 h 18"/>
                    <a:gd name="T10" fmla="*/ 0 w 24"/>
                    <a:gd name="T11" fmla="*/ 0 h 18"/>
                    <a:gd name="T12" fmla="*/ 6 w 24"/>
                    <a:gd name="T13" fmla="*/ 6 h 18"/>
                    <a:gd name="T14" fmla="*/ 12 w 24"/>
                    <a:gd name="T15" fmla="*/ 12 h 18"/>
                    <a:gd name="T16" fmla="*/ 24 w 24"/>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18"/>
                      </a:moveTo>
                      <a:lnTo>
                        <a:pt x="24" y="18"/>
                      </a:lnTo>
                      <a:lnTo>
                        <a:pt x="24" y="12"/>
                      </a:lnTo>
                      <a:lnTo>
                        <a:pt x="12" y="6"/>
                      </a:lnTo>
                      <a:lnTo>
                        <a:pt x="6" y="0"/>
                      </a:lnTo>
                      <a:lnTo>
                        <a:pt x="0" y="0"/>
                      </a:lnTo>
                      <a:lnTo>
                        <a:pt x="6"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36" name="Freeform 908">
                  <a:extLst>
                    <a:ext uri="{FF2B5EF4-FFF2-40B4-BE49-F238E27FC236}">
                      <a16:creationId xmlns:a16="http://schemas.microsoft.com/office/drawing/2014/main" id="{8458D1DA-6926-4739-A73A-D8B4B30E752C}"/>
                    </a:ext>
                  </a:extLst>
                </p:cNvPr>
                <p:cNvSpPr>
                  <a:spLocks/>
                </p:cNvSpPr>
                <p:nvPr/>
              </p:nvSpPr>
              <p:spPr bwMode="auto">
                <a:xfrm>
                  <a:off x="4672" y="2489"/>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37" name="Freeform 909">
                  <a:extLst>
                    <a:ext uri="{FF2B5EF4-FFF2-40B4-BE49-F238E27FC236}">
                      <a16:creationId xmlns:a16="http://schemas.microsoft.com/office/drawing/2014/main" id="{5F114E95-6054-4CF4-A994-EA4A022394C5}"/>
                    </a:ext>
                  </a:extLst>
                </p:cNvPr>
                <p:cNvSpPr>
                  <a:spLocks/>
                </p:cNvSpPr>
                <p:nvPr/>
              </p:nvSpPr>
              <p:spPr bwMode="auto">
                <a:xfrm>
                  <a:off x="4636" y="2471"/>
                  <a:ext cx="30" cy="18"/>
                </a:xfrm>
                <a:custGeom>
                  <a:avLst/>
                  <a:gdLst>
                    <a:gd name="T0" fmla="*/ 24 w 30"/>
                    <a:gd name="T1" fmla="*/ 18 h 18"/>
                    <a:gd name="T2" fmla="*/ 30 w 30"/>
                    <a:gd name="T3" fmla="*/ 12 h 18"/>
                    <a:gd name="T4" fmla="*/ 24 w 30"/>
                    <a:gd name="T5" fmla="*/ 12 h 18"/>
                    <a:gd name="T6" fmla="*/ 0 w 30"/>
                    <a:gd name="T7" fmla="*/ 0 h 18"/>
                    <a:gd name="T8" fmla="*/ 0 w 30"/>
                    <a:gd name="T9" fmla="*/ 0 h 18"/>
                    <a:gd name="T10" fmla="*/ 0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0" y="0"/>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38" name="Freeform 910">
                  <a:extLst>
                    <a:ext uri="{FF2B5EF4-FFF2-40B4-BE49-F238E27FC236}">
                      <a16:creationId xmlns:a16="http://schemas.microsoft.com/office/drawing/2014/main" id="{EB446802-9A9B-402C-AAEF-7C4601881389}"/>
                    </a:ext>
                  </a:extLst>
                </p:cNvPr>
                <p:cNvSpPr>
                  <a:spLocks/>
                </p:cNvSpPr>
                <p:nvPr/>
              </p:nvSpPr>
              <p:spPr bwMode="auto">
                <a:xfrm>
                  <a:off x="4600" y="2453"/>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24" y="12"/>
                      </a:moveTo>
                      <a:lnTo>
                        <a:pt x="24" y="12"/>
                      </a:lnTo>
                      <a:lnTo>
                        <a:pt x="24" y="6"/>
                      </a:lnTo>
                      <a:lnTo>
                        <a:pt x="6" y="0"/>
                      </a:lnTo>
                      <a:lnTo>
                        <a:pt x="0"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39" name="Freeform 911">
                  <a:extLst>
                    <a:ext uri="{FF2B5EF4-FFF2-40B4-BE49-F238E27FC236}">
                      <a16:creationId xmlns:a16="http://schemas.microsoft.com/office/drawing/2014/main" id="{39C2B1EA-0335-4F61-8412-89ED8B5F3B4F}"/>
                    </a:ext>
                  </a:extLst>
                </p:cNvPr>
                <p:cNvSpPr>
                  <a:spLocks/>
                </p:cNvSpPr>
                <p:nvPr/>
              </p:nvSpPr>
              <p:spPr bwMode="auto">
                <a:xfrm>
                  <a:off x="4558" y="2435"/>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40" name="Freeform 912">
                  <a:extLst>
                    <a:ext uri="{FF2B5EF4-FFF2-40B4-BE49-F238E27FC236}">
                      <a16:creationId xmlns:a16="http://schemas.microsoft.com/office/drawing/2014/main" id="{5889650A-7F2B-4DF9-A08F-BABE575B9A61}"/>
                    </a:ext>
                  </a:extLst>
                </p:cNvPr>
                <p:cNvSpPr>
                  <a:spLocks/>
                </p:cNvSpPr>
                <p:nvPr/>
              </p:nvSpPr>
              <p:spPr bwMode="auto">
                <a:xfrm>
                  <a:off x="4522" y="2417"/>
                  <a:ext cx="24" cy="18"/>
                </a:xfrm>
                <a:custGeom>
                  <a:avLst/>
                  <a:gdLst>
                    <a:gd name="T0" fmla="*/ 24 w 24"/>
                    <a:gd name="T1" fmla="*/ 18 h 18"/>
                    <a:gd name="T2" fmla="*/ 24 w 24"/>
                    <a:gd name="T3" fmla="*/ 12 h 18"/>
                    <a:gd name="T4" fmla="*/ 24 w 24"/>
                    <a:gd name="T5" fmla="*/ 12 h 18"/>
                    <a:gd name="T6" fmla="*/ 18 w 24"/>
                    <a:gd name="T7" fmla="*/ 6 h 18"/>
                    <a:gd name="T8" fmla="*/ 0 w 24"/>
                    <a:gd name="T9" fmla="*/ 0 h 18"/>
                    <a:gd name="T10" fmla="*/ 0 w 24"/>
                    <a:gd name="T11" fmla="*/ 6 h 18"/>
                    <a:gd name="T12" fmla="*/ 0 w 24"/>
                    <a:gd name="T13" fmla="*/ 6 h 18"/>
                    <a:gd name="T14" fmla="*/ 18 w 24"/>
                    <a:gd name="T15" fmla="*/ 12 h 18"/>
                    <a:gd name="T16" fmla="*/ 24 w 24"/>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18"/>
                      </a:moveTo>
                      <a:lnTo>
                        <a:pt x="24" y="12"/>
                      </a:lnTo>
                      <a:lnTo>
                        <a:pt x="24" y="12"/>
                      </a:lnTo>
                      <a:lnTo>
                        <a:pt x="18" y="6"/>
                      </a:lnTo>
                      <a:lnTo>
                        <a:pt x="0" y="0"/>
                      </a:lnTo>
                      <a:lnTo>
                        <a:pt x="0" y="6"/>
                      </a:lnTo>
                      <a:lnTo>
                        <a:pt x="0"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41" name="Freeform 913">
                  <a:extLst>
                    <a:ext uri="{FF2B5EF4-FFF2-40B4-BE49-F238E27FC236}">
                      <a16:creationId xmlns:a16="http://schemas.microsoft.com/office/drawing/2014/main" id="{95FFBD9D-4496-45BB-9964-78DABD510E9D}"/>
                    </a:ext>
                  </a:extLst>
                </p:cNvPr>
                <p:cNvSpPr>
                  <a:spLocks/>
                </p:cNvSpPr>
                <p:nvPr/>
              </p:nvSpPr>
              <p:spPr bwMode="auto">
                <a:xfrm>
                  <a:off x="4480" y="2405"/>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42" name="Freeform 914">
                  <a:extLst>
                    <a:ext uri="{FF2B5EF4-FFF2-40B4-BE49-F238E27FC236}">
                      <a16:creationId xmlns:a16="http://schemas.microsoft.com/office/drawing/2014/main" id="{4C86AAA5-729B-4CD9-A919-E861CE7F72E0}"/>
                    </a:ext>
                  </a:extLst>
                </p:cNvPr>
                <p:cNvSpPr>
                  <a:spLocks/>
                </p:cNvSpPr>
                <p:nvPr/>
              </p:nvSpPr>
              <p:spPr bwMode="auto">
                <a:xfrm>
                  <a:off x="4438" y="2393"/>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6 h 12"/>
                    <a:gd name="T12" fmla="*/ 6 w 30"/>
                    <a:gd name="T13" fmla="*/ 6 h 12"/>
                    <a:gd name="T14" fmla="*/ 24 w 30"/>
                    <a:gd name="T15" fmla="*/ 12 h 12"/>
                    <a:gd name="T16" fmla="*/ 30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12"/>
                      </a:moveTo>
                      <a:lnTo>
                        <a:pt x="30" y="12"/>
                      </a:lnTo>
                      <a:lnTo>
                        <a:pt x="30" y="6"/>
                      </a:lnTo>
                      <a:lnTo>
                        <a:pt x="24" y="6"/>
                      </a:lnTo>
                      <a:lnTo>
                        <a:pt x="6" y="0"/>
                      </a:lnTo>
                      <a:lnTo>
                        <a:pt x="0" y="6"/>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43" name="Freeform 915">
                  <a:extLst>
                    <a:ext uri="{FF2B5EF4-FFF2-40B4-BE49-F238E27FC236}">
                      <a16:creationId xmlns:a16="http://schemas.microsoft.com/office/drawing/2014/main" id="{D845F0D9-7E70-4CF4-82AB-3FF1D0E2FFF8}"/>
                    </a:ext>
                  </a:extLst>
                </p:cNvPr>
                <p:cNvSpPr>
                  <a:spLocks/>
                </p:cNvSpPr>
                <p:nvPr/>
              </p:nvSpPr>
              <p:spPr bwMode="auto">
                <a:xfrm>
                  <a:off x="4402" y="2381"/>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44" name="Freeform 916">
                  <a:extLst>
                    <a:ext uri="{FF2B5EF4-FFF2-40B4-BE49-F238E27FC236}">
                      <a16:creationId xmlns:a16="http://schemas.microsoft.com/office/drawing/2014/main" id="{C4E382A2-0661-4445-A1FA-14CB21EC0B30}"/>
                    </a:ext>
                  </a:extLst>
                </p:cNvPr>
                <p:cNvSpPr>
                  <a:spLocks/>
                </p:cNvSpPr>
                <p:nvPr/>
              </p:nvSpPr>
              <p:spPr bwMode="auto">
                <a:xfrm>
                  <a:off x="4360" y="2369"/>
                  <a:ext cx="30" cy="12"/>
                </a:xfrm>
                <a:custGeom>
                  <a:avLst/>
                  <a:gdLst>
                    <a:gd name="T0" fmla="*/ 24 w 30"/>
                    <a:gd name="T1" fmla="*/ 12 h 12"/>
                    <a:gd name="T2" fmla="*/ 30 w 30"/>
                    <a:gd name="T3" fmla="*/ 12 h 12"/>
                    <a:gd name="T4" fmla="*/ 24 w 30"/>
                    <a:gd name="T5" fmla="*/ 6 h 12"/>
                    <a:gd name="T6" fmla="*/ 18 w 30"/>
                    <a:gd name="T7" fmla="*/ 6 h 12"/>
                    <a:gd name="T8" fmla="*/ 0 w 30"/>
                    <a:gd name="T9" fmla="*/ 0 h 12"/>
                    <a:gd name="T10" fmla="*/ 0 w 30"/>
                    <a:gd name="T11" fmla="*/ 6 h 12"/>
                    <a:gd name="T12" fmla="*/ 0 w 30"/>
                    <a:gd name="T13" fmla="*/ 6 h 12"/>
                    <a:gd name="T14" fmla="*/ 18 w 30"/>
                    <a:gd name="T15" fmla="*/ 12 h 12"/>
                    <a:gd name="T16" fmla="*/ 24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12"/>
                      </a:moveTo>
                      <a:lnTo>
                        <a:pt x="30" y="12"/>
                      </a:lnTo>
                      <a:lnTo>
                        <a:pt x="24" y="6"/>
                      </a:lnTo>
                      <a:lnTo>
                        <a:pt x="18" y="6"/>
                      </a:lnTo>
                      <a:lnTo>
                        <a:pt x="0" y="0"/>
                      </a:lnTo>
                      <a:lnTo>
                        <a:pt x="0" y="6"/>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45" name="Freeform 917">
                  <a:extLst>
                    <a:ext uri="{FF2B5EF4-FFF2-40B4-BE49-F238E27FC236}">
                      <a16:creationId xmlns:a16="http://schemas.microsoft.com/office/drawing/2014/main" id="{37D3F794-F3DB-4389-90B1-A9472A67F138}"/>
                    </a:ext>
                  </a:extLst>
                </p:cNvPr>
                <p:cNvSpPr>
                  <a:spLocks/>
                </p:cNvSpPr>
                <p:nvPr/>
              </p:nvSpPr>
              <p:spPr bwMode="auto">
                <a:xfrm>
                  <a:off x="4318" y="2363"/>
                  <a:ext cx="30" cy="12"/>
                </a:xfrm>
                <a:custGeom>
                  <a:avLst/>
                  <a:gdLst>
                    <a:gd name="T0" fmla="*/ 24 w 30"/>
                    <a:gd name="T1" fmla="*/ 12 h 12"/>
                    <a:gd name="T2" fmla="*/ 30 w 30"/>
                    <a:gd name="T3" fmla="*/ 6 h 12"/>
                    <a:gd name="T4" fmla="*/ 24 w 30"/>
                    <a:gd name="T5" fmla="*/ 6 h 12"/>
                    <a:gd name="T6" fmla="*/ 6 w 30"/>
                    <a:gd name="T7" fmla="*/ 0 h 12"/>
                    <a:gd name="T8" fmla="*/ 0 w 30"/>
                    <a:gd name="T9" fmla="*/ 6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46" name="Freeform 918">
                  <a:extLst>
                    <a:ext uri="{FF2B5EF4-FFF2-40B4-BE49-F238E27FC236}">
                      <a16:creationId xmlns:a16="http://schemas.microsoft.com/office/drawing/2014/main" id="{4AEB4BD6-58C3-4A36-BAEA-3360E1395A91}"/>
                    </a:ext>
                  </a:extLst>
                </p:cNvPr>
                <p:cNvSpPr>
                  <a:spLocks/>
                </p:cNvSpPr>
                <p:nvPr/>
              </p:nvSpPr>
              <p:spPr bwMode="auto">
                <a:xfrm>
                  <a:off x="4276" y="2357"/>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47" name="Freeform 919">
                  <a:extLst>
                    <a:ext uri="{FF2B5EF4-FFF2-40B4-BE49-F238E27FC236}">
                      <a16:creationId xmlns:a16="http://schemas.microsoft.com/office/drawing/2014/main" id="{8CAC7DA8-7EB5-4717-9F2B-B5AFA81DA9DF}"/>
                    </a:ext>
                  </a:extLst>
                </p:cNvPr>
                <p:cNvSpPr>
                  <a:spLocks/>
                </p:cNvSpPr>
                <p:nvPr/>
              </p:nvSpPr>
              <p:spPr bwMode="auto">
                <a:xfrm>
                  <a:off x="4234" y="2345"/>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48" name="Freeform 920">
                  <a:extLst>
                    <a:ext uri="{FF2B5EF4-FFF2-40B4-BE49-F238E27FC236}">
                      <a16:creationId xmlns:a16="http://schemas.microsoft.com/office/drawing/2014/main" id="{35897A1B-4A19-47DA-A71F-4873953BCC4B}"/>
                    </a:ext>
                  </a:extLst>
                </p:cNvPr>
                <p:cNvSpPr>
                  <a:spLocks/>
                </p:cNvSpPr>
                <p:nvPr/>
              </p:nvSpPr>
              <p:spPr bwMode="auto">
                <a:xfrm>
                  <a:off x="4192" y="2339"/>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49" name="Freeform 921">
                  <a:extLst>
                    <a:ext uri="{FF2B5EF4-FFF2-40B4-BE49-F238E27FC236}">
                      <a16:creationId xmlns:a16="http://schemas.microsoft.com/office/drawing/2014/main" id="{BDF1CB43-4DE2-40F1-B75A-82563B2DE2C7}"/>
                    </a:ext>
                  </a:extLst>
                </p:cNvPr>
                <p:cNvSpPr>
                  <a:spLocks/>
                </p:cNvSpPr>
                <p:nvPr/>
              </p:nvSpPr>
              <p:spPr bwMode="auto">
                <a:xfrm>
                  <a:off x="4156" y="233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50" name="Freeform 922">
                  <a:extLst>
                    <a:ext uri="{FF2B5EF4-FFF2-40B4-BE49-F238E27FC236}">
                      <a16:creationId xmlns:a16="http://schemas.microsoft.com/office/drawing/2014/main" id="{5289C9C2-998F-4B57-8B7E-5222B21EEF6A}"/>
                    </a:ext>
                  </a:extLst>
                </p:cNvPr>
                <p:cNvSpPr>
                  <a:spLocks/>
                </p:cNvSpPr>
                <p:nvPr/>
              </p:nvSpPr>
              <p:spPr bwMode="auto">
                <a:xfrm>
                  <a:off x="4114" y="2327"/>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51" name="Freeform 923">
                  <a:extLst>
                    <a:ext uri="{FF2B5EF4-FFF2-40B4-BE49-F238E27FC236}">
                      <a16:creationId xmlns:a16="http://schemas.microsoft.com/office/drawing/2014/main" id="{19B1A5F9-F975-442B-9D97-99373228D322}"/>
                    </a:ext>
                  </a:extLst>
                </p:cNvPr>
                <p:cNvSpPr>
                  <a:spLocks/>
                </p:cNvSpPr>
                <p:nvPr/>
              </p:nvSpPr>
              <p:spPr bwMode="auto">
                <a:xfrm>
                  <a:off x="4072" y="2321"/>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52" name="Freeform 924">
                  <a:extLst>
                    <a:ext uri="{FF2B5EF4-FFF2-40B4-BE49-F238E27FC236}">
                      <a16:creationId xmlns:a16="http://schemas.microsoft.com/office/drawing/2014/main" id="{D10830EE-7AB8-4F6F-9F73-3EAEB0527515}"/>
                    </a:ext>
                  </a:extLst>
                </p:cNvPr>
                <p:cNvSpPr>
                  <a:spLocks/>
                </p:cNvSpPr>
                <p:nvPr/>
              </p:nvSpPr>
              <p:spPr bwMode="auto">
                <a:xfrm>
                  <a:off x="4030" y="2321"/>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53" name="Freeform 925">
                  <a:extLst>
                    <a:ext uri="{FF2B5EF4-FFF2-40B4-BE49-F238E27FC236}">
                      <a16:creationId xmlns:a16="http://schemas.microsoft.com/office/drawing/2014/main" id="{369D761D-1B6F-48BF-A138-332F44069801}"/>
                    </a:ext>
                  </a:extLst>
                </p:cNvPr>
                <p:cNvSpPr>
                  <a:spLocks/>
                </p:cNvSpPr>
                <p:nvPr/>
              </p:nvSpPr>
              <p:spPr bwMode="auto">
                <a:xfrm>
                  <a:off x="3987" y="2315"/>
                  <a:ext cx="31" cy="6"/>
                </a:xfrm>
                <a:custGeom>
                  <a:avLst/>
                  <a:gdLst>
                    <a:gd name="T0" fmla="*/ 25 w 31"/>
                    <a:gd name="T1" fmla="*/ 6 h 6"/>
                    <a:gd name="T2" fmla="*/ 31 w 31"/>
                    <a:gd name="T3" fmla="*/ 6 h 6"/>
                    <a:gd name="T4" fmla="*/ 25 w 31"/>
                    <a:gd name="T5" fmla="*/ 0 h 6"/>
                    <a:gd name="T6" fmla="*/ 7 w 31"/>
                    <a:gd name="T7" fmla="*/ 0 h 6"/>
                    <a:gd name="T8" fmla="*/ 0 w 31"/>
                    <a:gd name="T9" fmla="*/ 0 h 6"/>
                    <a:gd name="T10" fmla="*/ 0 w 31"/>
                    <a:gd name="T11" fmla="*/ 0 h 6"/>
                    <a:gd name="T12" fmla="*/ 0 w 31"/>
                    <a:gd name="T13" fmla="*/ 6 h 6"/>
                    <a:gd name="T14" fmla="*/ 7 w 31"/>
                    <a:gd name="T15" fmla="*/ 6 h 6"/>
                    <a:gd name="T16" fmla="*/ 25 w 3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
                      <a:moveTo>
                        <a:pt x="25" y="6"/>
                      </a:moveTo>
                      <a:lnTo>
                        <a:pt x="31" y="6"/>
                      </a:lnTo>
                      <a:lnTo>
                        <a:pt x="25" y="0"/>
                      </a:lnTo>
                      <a:lnTo>
                        <a:pt x="7" y="0"/>
                      </a:lnTo>
                      <a:lnTo>
                        <a:pt x="0" y="0"/>
                      </a:lnTo>
                      <a:lnTo>
                        <a:pt x="0" y="0"/>
                      </a:lnTo>
                      <a:lnTo>
                        <a:pt x="0" y="6"/>
                      </a:lnTo>
                      <a:lnTo>
                        <a:pt x="7"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54" name="Freeform 926">
                  <a:extLst>
                    <a:ext uri="{FF2B5EF4-FFF2-40B4-BE49-F238E27FC236}">
                      <a16:creationId xmlns:a16="http://schemas.microsoft.com/office/drawing/2014/main" id="{8EDE3CE9-5AAB-49D0-B6B4-FDED8E72E649}"/>
                    </a:ext>
                  </a:extLst>
                </p:cNvPr>
                <p:cNvSpPr>
                  <a:spLocks/>
                </p:cNvSpPr>
                <p:nvPr/>
              </p:nvSpPr>
              <p:spPr bwMode="auto">
                <a:xfrm>
                  <a:off x="3945" y="231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55" name="Freeform 927">
                  <a:extLst>
                    <a:ext uri="{FF2B5EF4-FFF2-40B4-BE49-F238E27FC236}">
                      <a16:creationId xmlns:a16="http://schemas.microsoft.com/office/drawing/2014/main" id="{443A9377-3092-4E1B-9698-B53D928DFDBD}"/>
                    </a:ext>
                  </a:extLst>
                </p:cNvPr>
                <p:cNvSpPr>
                  <a:spLocks/>
                </p:cNvSpPr>
                <p:nvPr/>
              </p:nvSpPr>
              <p:spPr bwMode="auto">
                <a:xfrm>
                  <a:off x="3903" y="230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56" name="Freeform 928">
                  <a:extLst>
                    <a:ext uri="{FF2B5EF4-FFF2-40B4-BE49-F238E27FC236}">
                      <a16:creationId xmlns:a16="http://schemas.microsoft.com/office/drawing/2014/main" id="{232B40C3-8557-4457-B8D2-CE19805C6254}"/>
                    </a:ext>
                  </a:extLst>
                </p:cNvPr>
                <p:cNvSpPr>
                  <a:spLocks/>
                </p:cNvSpPr>
                <p:nvPr/>
              </p:nvSpPr>
              <p:spPr bwMode="auto">
                <a:xfrm>
                  <a:off x="3861" y="230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57" name="Freeform 929">
                  <a:extLst>
                    <a:ext uri="{FF2B5EF4-FFF2-40B4-BE49-F238E27FC236}">
                      <a16:creationId xmlns:a16="http://schemas.microsoft.com/office/drawing/2014/main" id="{FDB3CFFA-2E3E-48EA-B590-4E39CD12701E}"/>
                    </a:ext>
                  </a:extLst>
                </p:cNvPr>
                <p:cNvSpPr>
                  <a:spLocks/>
                </p:cNvSpPr>
                <p:nvPr/>
              </p:nvSpPr>
              <p:spPr bwMode="auto">
                <a:xfrm>
                  <a:off x="3819" y="230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58" name="Freeform 930">
                  <a:extLst>
                    <a:ext uri="{FF2B5EF4-FFF2-40B4-BE49-F238E27FC236}">
                      <a16:creationId xmlns:a16="http://schemas.microsoft.com/office/drawing/2014/main" id="{01D3F6D2-8454-41C3-9559-5276AAA31CF7}"/>
                    </a:ext>
                  </a:extLst>
                </p:cNvPr>
                <p:cNvSpPr>
                  <a:spLocks/>
                </p:cNvSpPr>
                <p:nvPr/>
              </p:nvSpPr>
              <p:spPr bwMode="auto">
                <a:xfrm>
                  <a:off x="3777" y="2309"/>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9614" name="Group 1038">
                <a:extLst>
                  <a:ext uri="{FF2B5EF4-FFF2-40B4-BE49-F238E27FC236}">
                    <a16:creationId xmlns:a16="http://schemas.microsoft.com/office/drawing/2014/main" id="{CF60AF06-FCB3-43F8-BEC2-4F723E264104}"/>
                  </a:ext>
                </a:extLst>
              </p:cNvPr>
              <p:cNvGrpSpPr>
                <a:grpSpLocks/>
              </p:cNvGrpSpPr>
              <p:nvPr/>
            </p:nvGrpSpPr>
            <p:grpSpPr bwMode="auto">
              <a:xfrm>
                <a:off x="2793" y="2357"/>
                <a:ext cx="1969" cy="715"/>
                <a:chOff x="2793" y="2357"/>
                <a:chExt cx="1969" cy="715"/>
              </a:xfrm>
            </p:grpSpPr>
            <p:sp>
              <p:nvSpPr>
                <p:cNvPr id="407460" name="Freeform 932">
                  <a:extLst>
                    <a:ext uri="{FF2B5EF4-FFF2-40B4-BE49-F238E27FC236}">
                      <a16:creationId xmlns:a16="http://schemas.microsoft.com/office/drawing/2014/main" id="{9CDCCC14-EF28-458E-ABC9-3E3EF1DEEA79}"/>
                    </a:ext>
                  </a:extLst>
                </p:cNvPr>
                <p:cNvSpPr>
                  <a:spLocks/>
                </p:cNvSpPr>
                <p:nvPr/>
              </p:nvSpPr>
              <p:spPr bwMode="auto">
                <a:xfrm>
                  <a:off x="3753" y="2357"/>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61" name="Freeform 933">
                  <a:extLst>
                    <a:ext uri="{FF2B5EF4-FFF2-40B4-BE49-F238E27FC236}">
                      <a16:creationId xmlns:a16="http://schemas.microsoft.com/office/drawing/2014/main" id="{5A7B4DFA-90C3-4CA2-8BD3-7985B0053C08}"/>
                    </a:ext>
                  </a:extLst>
                </p:cNvPr>
                <p:cNvSpPr>
                  <a:spLocks/>
                </p:cNvSpPr>
                <p:nvPr/>
              </p:nvSpPr>
              <p:spPr bwMode="auto">
                <a:xfrm>
                  <a:off x="3711"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62" name="Freeform 934">
                  <a:extLst>
                    <a:ext uri="{FF2B5EF4-FFF2-40B4-BE49-F238E27FC236}">
                      <a16:creationId xmlns:a16="http://schemas.microsoft.com/office/drawing/2014/main" id="{8D733BF8-31FB-458F-A371-BA6F1C7340F4}"/>
                    </a:ext>
                  </a:extLst>
                </p:cNvPr>
                <p:cNvSpPr>
                  <a:spLocks/>
                </p:cNvSpPr>
                <p:nvPr/>
              </p:nvSpPr>
              <p:spPr bwMode="auto">
                <a:xfrm>
                  <a:off x="3669"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63" name="Freeform 935">
                  <a:extLst>
                    <a:ext uri="{FF2B5EF4-FFF2-40B4-BE49-F238E27FC236}">
                      <a16:creationId xmlns:a16="http://schemas.microsoft.com/office/drawing/2014/main" id="{7796CBD7-C906-458B-A0A0-26BD2B4A4EDE}"/>
                    </a:ext>
                  </a:extLst>
                </p:cNvPr>
                <p:cNvSpPr>
                  <a:spLocks/>
                </p:cNvSpPr>
                <p:nvPr/>
              </p:nvSpPr>
              <p:spPr bwMode="auto">
                <a:xfrm>
                  <a:off x="3627"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64" name="Freeform 936">
                  <a:extLst>
                    <a:ext uri="{FF2B5EF4-FFF2-40B4-BE49-F238E27FC236}">
                      <a16:creationId xmlns:a16="http://schemas.microsoft.com/office/drawing/2014/main" id="{C0D1DA1E-6F28-4DA1-B5BD-1D57846488B9}"/>
                    </a:ext>
                  </a:extLst>
                </p:cNvPr>
                <p:cNvSpPr>
                  <a:spLocks/>
                </p:cNvSpPr>
                <p:nvPr/>
              </p:nvSpPr>
              <p:spPr bwMode="auto">
                <a:xfrm>
                  <a:off x="3585" y="2363"/>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65" name="Freeform 937">
                  <a:extLst>
                    <a:ext uri="{FF2B5EF4-FFF2-40B4-BE49-F238E27FC236}">
                      <a16:creationId xmlns:a16="http://schemas.microsoft.com/office/drawing/2014/main" id="{6BFBA9A6-73E1-4223-B29A-82247B61DEAA}"/>
                    </a:ext>
                  </a:extLst>
                </p:cNvPr>
                <p:cNvSpPr>
                  <a:spLocks/>
                </p:cNvSpPr>
                <p:nvPr/>
              </p:nvSpPr>
              <p:spPr bwMode="auto">
                <a:xfrm>
                  <a:off x="3543" y="236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66" name="Freeform 938">
                  <a:extLst>
                    <a:ext uri="{FF2B5EF4-FFF2-40B4-BE49-F238E27FC236}">
                      <a16:creationId xmlns:a16="http://schemas.microsoft.com/office/drawing/2014/main" id="{C31DC23A-5904-4ACA-945C-9BC0A02FFD83}"/>
                    </a:ext>
                  </a:extLst>
                </p:cNvPr>
                <p:cNvSpPr>
                  <a:spLocks/>
                </p:cNvSpPr>
                <p:nvPr/>
              </p:nvSpPr>
              <p:spPr bwMode="auto">
                <a:xfrm>
                  <a:off x="3501" y="2369"/>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67" name="Freeform 939">
                  <a:extLst>
                    <a:ext uri="{FF2B5EF4-FFF2-40B4-BE49-F238E27FC236}">
                      <a16:creationId xmlns:a16="http://schemas.microsoft.com/office/drawing/2014/main" id="{F9F57182-534A-4E1B-89E9-64537F940C14}"/>
                    </a:ext>
                  </a:extLst>
                </p:cNvPr>
                <p:cNvSpPr>
                  <a:spLocks/>
                </p:cNvSpPr>
                <p:nvPr/>
              </p:nvSpPr>
              <p:spPr bwMode="auto">
                <a:xfrm>
                  <a:off x="3459" y="237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68" name="Freeform 940">
                  <a:extLst>
                    <a:ext uri="{FF2B5EF4-FFF2-40B4-BE49-F238E27FC236}">
                      <a16:creationId xmlns:a16="http://schemas.microsoft.com/office/drawing/2014/main" id="{6810E877-D597-4296-B538-9D92C192F241}"/>
                    </a:ext>
                  </a:extLst>
                </p:cNvPr>
                <p:cNvSpPr>
                  <a:spLocks/>
                </p:cNvSpPr>
                <p:nvPr/>
              </p:nvSpPr>
              <p:spPr bwMode="auto">
                <a:xfrm>
                  <a:off x="3417" y="2375"/>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69" name="Freeform 941">
                  <a:extLst>
                    <a:ext uri="{FF2B5EF4-FFF2-40B4-BE49-F238E27FC236}">
                      <a16:creationId xmlns:a16="http://schemas.microsoft.com/office/drawing/2014/main" id="{DBFFD1B0-93EC-4A4B-B753-9BED03CCE9A7}"/>
                    </a:ext>
                  </a:extLst>
                </p:cNvPr>
                <p:cNvSpPr>
                  <a:spLocks/>
                </p:cNvSpPr>
                <p:nvPr/>
              </p:nvSpPr>
              <p:spPr bwMode="auto">
                <a:xfrm>
                  <a:off x="3375" y="2381"/>
                  <a:ext cx="30" cy="12"/>
                </a:xfrm>
                <a:custGeom>
                  <a:avLst/>
                  <a:gdLst>
                    <a:gd name="T0" fmla="*/ 24 w 30"/>
                    <a:gd name="T1" fmla="*/ 6 h 12"/>
                    <a:gd name="T2" fmla="*/ 30 w 30"/>
                    <a:gd name="T3" fmla="*/ 6 h 12"/>
                    <a:gd name="T4" fmla="*/ 24 w 30"/>
                    <a:gd name="T5" fmla="*/ 0 h 12"/>
                    <a:gd name="T6" fmla="*/ 18 w 30"/>
                    <a:gd name="T7" fmla="*/ 0 h 12"/>
                    <a:gd name="T8" fmla="*/ 0 w 30"/>
                    <a:gd name="T9" fmla="*/ 6 h 12"/>
                    <a:gd name="T10" fmla="*/ 0 w 30"/>
                    <a:gd name="T11" fmla="*/ 6 h 12"/>
                    <a:gd name="T12" fmla="*/ 0 w 30"/>
                    <a:gd name="T13" fmla="*/ 12 h 12"/>
                    <a:gd name="T14" fmla="*/ 18 w 30"/>
                    <a:gd name="T15" fmla="*/ 6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8" y="0"/>
                      </a:lnTo>
                      <a:lnTo>
                        <a:pt x="0" y="6"/>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70" name="Freeform 942">
                  <a:extLst>
                    <a:ext uri="{FF2B5EF4-FFF2-40B4-BE49-F238E27FC236}">
                      <a16:creationId xmlns:a16="http://schemas.microsoft.com/office/drawing/2014/main" id="{BA6E2CA6-58DD-4601-A825-25C664D4214D}"/>
                    </a:ext>
                  </a:extLst>
                </p:cNvPr>
                <p:cNvSpPr>
                  <a:spLocks/>
                </p:cNvSpPr>
                <p:nvPr/>
              </p:nvSpPr>
              <p:spPr bwMode="auto">
                <a:xfrm>
                  <a:off x="3333" y="2387"/>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71" name="Freeform 943">
                  <a:extLst>
                    <a:ext uri="{FF2B5EF4-FFF2-40B4-BE49-F238E27FC236}">
                      <a16:creationId xmlns:a16="http://schemas.microsoft.com/office/drawing/2014/main" id="{3D8B2296-B440-4D55-80EB-00AC5C7BB49B}"/>
                    </a:ext>
                  </a:extLst>
                </p:cNvPr>
                <p:cNvSpPr>
                  <a:spLocks/>
                </p:cNvSpPr>
                <p:nvPr/>
              </p:nvSpPr>
              <p:spPr bwMode="auto">
                <a:xfrm>
                  <a:off x="3291" y="2399"/>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72" name="Freeform 944">
                  <a:extLst>
                    <a:ext uri="{FF2B5EF4-FFF2-40B4-BE49-F238E27FC236}">
                      <a16:creationId xmlns:a16="http://schemas.microsoft.com/office/drawing/2014/main" id="{FF09CC5A-2E98-425D-89E1-78FB19AED565}"/>
                    </a:ext>
                  </a:extLst>
                </p:cNvPr>
                <p:cNvSpPr>
                  <a:spLocks/>
                </p:cNvSpPr>
                <p:nvPr/>
              </p:nvSpPr>
              <p:spPr bwMode="auto">
                <a:xfrm>
                  <a:off x="3249" y="2405"/>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73" name="Freeform 945">
                  <a:extLst>
                    <a:ext uri="{FF2B5EF4-FFF2-40B4-BE49-F238E27FC236}">
                      <a16:creationId xmlns:a16="http://schemas.microsoft.com/office/drawing/2014/main" id="{CFB7196D-ED30-48A1-A3ED-C774F5C1AF8E}"/>
                    </a:ext>
                  </a:extLst>
                </p:cNvPr>
                <p:cNvSpPr>
                  <a:spLocks/>
                </p:cNvSpPr>
                <p:nvPr/>
              </p:nvSpPr>
              <p:spPr bwMode="auto">
                <a:xfrm>
                  <a:off x="3207" y="2411"/>
                  <a:ext cx="30" cy="12"/>
                </a:xfrm>
                <a:custGeom>
                  <a:avLst/>
                  <a:gdLst>
                    <a:gd name="T0" fmla="*/ 30 w 30"/>
                    <a:gd name="T1" fmla="*/ 6 h 12"/>
                    <a:gd name="T2" fmla="*/ 30 w 30"/>
                    <a:gd name="T3" fmla="*/ 6 h 12"/>
                    <a:gd name="T4" fmla="*/ 30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3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6"/>
                      </a:moveTo>
                      <a:lnTo>
                        <a:pt x="30" y="6"/>
                      </a:lnTo>
                      <a:lnTo>
                        <a:pt x="30" y="0"/>
                      </a:lnTo>
                      <a:lnTo>
                        <a:pt x="18" y="6"/>
                      </a:lnTo>
                      <a:lnTo>
                        <a:pt x="6" y="6"/>
                      </a:lnTo>
                      <a:lnTo>
                        <a:pt x="0" y="12"/>
                      </a:lnTo>
                      <a:lnTo>
                        <a:pt x="6" y="12"/>
                      </a:lnTo>
                      <a:lnTo>
                        <a:pt x="18"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74" name="Freeform 946">
                  <a:extLst>
                    <a:ext uri="{FF2B5EF4-FFF2-40B4-BE49-F238E27FC236}">
                      <a16:creationId xmlns:a16="http://schemas.microsoft.com/office/drawing/2014/main" id="{55EBA466-A58C-49B6-8AE4-D4095FC95946}"/>
                    </a:ext>
                  </a:extLst>
                </p:cNvPr>
                <p:cNvSpPr>
                  <a:spLocks/>
                </p:cNvSpPr>
                <p:nvPr/>
              </p:nvSpPr>
              <p:spPr bwMode="auto">
                <a:xfrm>
                  <a:off x="3171" y="2423"/>
                  <a:ext cx="24" cy="12"/>
                </a:xfrm>
                <a:custGeom>
                  <a:avLst/>
                  <a:gdLst>
                    <a:gd name="T0" fmla="*/ 24 w 24"/>
                    <a:gd name="T1" fmla="*/ 6 h 12"/>
                    <a:gd name="T2" fmla="*/ 24 w 24"/>
                    <a:gd name="T3" fmla="*/ 6 h 12"/>
                    <a:gd name="T4" fmla="*/ 24 w 24"/>
                    <a:gd name="T5" fmla="*/ 0 h 12"/>
                    <a:gd name="T6" fmla="*/ 0 w 24"/>
                    <a:gd name="T7" fmla="*/ 6 h 12"/>
                    <a:gd name="T8" fmla="*/ 0 w 24"/>
                    <a:gd name="T9" fmla="*/ 12 h 12"/>
                    <a:gd name="T10" fmla="*/ 0 w 24"/>
                    <a:gd name="T11" fmla="*/ 12 h 12"/>
                    <a:gd name="T12" fmla="*/ 24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6"/>
                      </a:moveTo>
                      <a:lnTo>
                        <a:pt x="24"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75" name="Freeform 947">
                  <a:extLst>
                    <a:ext uri="{FF2B5EF4-FFF2-40B4-BE49-F238E27FC236}">
                      <a16:creationId xmlns:a16="http://schemas.microsoft.com/office/drawing/2014/main" id="{357C0B01-5B79-4958-9DD5-8E4690BE705D}"/>
                    </a:ext>
                  </a:extLst>
                </p:cNvPr>
                <p:cNvSpPr>
                  <a:spLocks/>
                </p:cNvSpPr>
                <p:nvPr/>
              </p:nvSpPr>
              <p:spPr bwMode="auto">
                <a:xfrm>
                  <a:off x="3129" y="2435"/>
                  <a:ext cx="30" cy="12"/>
                </a:xfrm>
                <a:custGeom>
                  <a:avLst/>
                  <a:gdLst>
                    <a:gd name="T0" fmla="*/ 24 w 30"/>
                    <a:gd name="T1" fmla="*/ 6 h 12"/>
                    <a:gd name="T2" fmla="*/ 30 w 30"/>
                    <a:gd name="T3" fmla="*/ 6 h 12"/>
                    <a:gd name="T4" fmla="*/ 24 w 30"/>
                    <a:gd name="T5" fmla="*/ 0 h 12"/>
                    <a:gd name="T6" fmla="*/ 24 w 30"/>
                    <a:gd name="T7" fmla="*/ 0 h 12"/>
                    <a:gd name="T8" fmla="*/ 0 w 30"/>
                    <a:gd name="T9" fmla="*/ 6 h 12"/>
                    <a:gd name="T10" fmla="*/ 0 w 30"/>
                    <a:gd name="T11" fmla="*/ 12 h 12"/>
                    <a:gd name="T12" fmla="*/ 0 w 30"/>
                    <a:gd name="T13" fmla="*/ 12 h 12"/>
                    <a:gd name="T14" fmla="*/ 24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24" y="6"/>
                      </a:moveTo>
                      <a:lnTo>
                        <a:pt x="30" y="6"/>
                      </a:lnTo>
                      <a:lnTo>
                        <a:pt x="24" y="0"/>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76" name="Freeform 948">
                  <a:extLst>
                    <a:ext uri="{FF2B5EF4-FFF2-40B4-BE49-F238E27FC236}">
                      <a16:creationId xmlns:a16="http://schemas.microsoft.com/office/drawing/2014/main" id="{EF985296-5820-40E4-B2C7-079ACD16324F}"/>
                    </a:ext>
                  </a:extLst>
                </p:cNvPr>
                <p:cNvSpPr>
                  <a:spLocks/>
                </p:cNvSpPr>
                <p:nvPr/>
              </p:nvSpPr>
              <p:spPr bwMode="auto">
                <a:xfrm>
                  <a:off x="3087" y="2447"/>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77" name="Freeform 949">
                  <a:extLst>
                    <a:ext uri="{FF2B5EF4-FFF2-40B4-BE49-F238E27FC236}">
                      <a16:creationId xmlns:a16="http://schemas.microsoft.com/office/drawing/2014/main" id="{EC9F7416-A5CE-45B8-8AC4-100693EF59A5}"/>
                    </a:ext>
                  </a:extLst>
                </p:cNvPr>
                <p:cNvSpPr>
                  <a:spLocks/>
                </p:cNvSpPr>
                <p:nvPr/>
              </p:nvSpPr>
              <p:spPr bwMode="auto">
                <a:xfrm>
                  <a:off x="3051" y="2465"/>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6"/>
                      </a:moveTo>
                      <a:lnTo>
                        <a:pt x="24"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78" name="Freeform 950">
                  <a:extLst>
                    <a:ext uri="{FF2B5EF4-FFF2-40B4-BE49-F238E27FC236}">
                      <a16:creationId xmlns:a16="http://schemas.microsoft.com/office/drawing/2014/main" id="{DFA5A994-15DD-495F-8297-853AEB305112}"/>
                    </a:ext>
                  </a:extLst>
                </p:cNvPr>
                <p:cNvSpPr>
                  <a:spLocks/>
                </p:cNvSpPr>
                <p:nvPr/>
              </p:nvSpPr>
              <p:spPr bwMode="auto">
                <a:xfrm>
                  <a:off x="3009" y="2477"/>
                  <a:ext cx="30" cy="18"/>
                </a:xfrm>
                <a:custGeom>
                  <a:avLst/>
                  <a:gdLst>
                    <a:gd name="T0" fmla="*/ 24 w 30"/>
                    <a:gd name="T1" fmla="*/ 6 h 18"/>
                    <a:gd name="T2" fmla="*/ 30 w 30"/>
                    <a:gd name="T3" fmla="*/ 6 h 18"/>
                    <a:gd name="T4" fmla="*/ 24 w 30"/>
                    <a:gd name="T5" fmla="*/ 0 h 18"/>
                    <a:gd name="T6" fmla="*/ 6 w 30"/>
                    <a:gd name="T7" fmla="*/ 6 h 18"/>
                    <a:gd name="T8" fmla="*/ 6 w 30"/>
                    <a:gd name="T9" fmla="*/ 12 h 18"/>
                    <a:gd name="T10" fmla="*/ 0 w 30"/>
                    <a:gd name="T11" fmla="*/ 12 h 18"/>
                    <a:gd name="T12" fmla="*/ 6 w 30"/>
                    <a:gd name="T13" fmla="*/ 18 h 18"/>
                    <a:gd name="T14" fmla="*/ 6 w 30"/>
                    <a:gd name="T15" fmla="*/ 12 h 18"/>
                    <a:gd name="T16" fmla="*/ 24 w 30"/>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6"/>
                      </a:moveTo>
                      <a:lnTo>
                        <a:pt x="30" y="6"/>
                      </a:lnTo>
                      <a:lnTo>
                        <a:pt x="24" y="0"/>
                      </a:lnTo>
                      <a:lnTo>
                        <a:pt x="6" y="6"/>
                      </a:lnTo>
                      <a:lnTo>
                        <a:pt x="6" y="12"/>
                      </a:lnTo>
                      <a:lnTo>
                        <a:pt x="0" y="12"/>
                      </a:lnTo>
                      <a:lnTo>
                        <a:pt x="6"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79" name="Freeform 951">
                  <a:extLst>
                    <a:ext uri="{FF2B5EF4-FFF2-40B4-BE49-F238E27FC236}">
                      <a16:creationId xmlns:a16="http://schemas.microsoft.com/office/drawing/2014/main" id="{226C0BE4-6338-4A44-886C-57AA8480FD90}"/>
                    </a:ext>
                  </a:extLst>
                </p:cNvPr>
                <p:cNvSpPr>
                  <a:spLocks/>
                </p:cNvSpPr>
                <p:nvPr/>
              </p:nvSpPr>
              <p:spPr bwMode="auto">
                <a:xfrm>
                  <a:off x="2973" y="2495"/>
                  <a:ext cx="30" cy="19"/>
                </a:xfrm>
                <a:custGeom>
                  <a:avLst/>
                  <a:gdLst>
                    <a:gd name="T0" fmla="*/ 24 w 30"/>
                    <a:gd name="T1" fmla="*/ 6 h 19"/>
                    <a:gd name="T2" fmla="*/ 30 w 30"/>
                    <a:gd name="T3" fmla="*/ 0 h 19"/>
                    <a:gd name="T4" fmla="*/ 24 w 30"/>
                    <a:gd name="T5" fmla="*/ 0 h 19"/>
                    <a:gd name="T6" fmla="*/ 0 w 30"/>
                    <a:gd name="T7" fmla="*/ 12 h 19"/>
                    <a:gd name="T8" fmla="*/ 0 w 30"/>
                    <a:gd name="T9" fmla="*/ 12 h 19"/>
                    <a:gd name="T10" fmla="*/ 0 w 30"/>
                    <a:gd name="T11" fmla="*/ 19 h 19"/>
                    <a:gd name="T12" fmla="*/ 24 w 30"/>
                    <a:gd name="T13" fmla="*/ 6 h 19"/>
                  </a:gdLst>
                  <a:ahLst/>
                  <a:cxnLst>
                    <a:cxn ang="0">
                      <a:pos x="T0" y="T1"/>
                    </a:cxn>
                    <a:cxn ang="0">
                      <a:pos x="T2" y="T3"/>
                    </a:cxn>
                    <a:cxn ang="0">
                      <a:pos x="T4" y="T5"/>
                    </a:cxn>
                    <a:cxn ang="0">
                      <a:pos x="T6" y="T7"/>
                    </a:cxn>
                    <a:cxn ang="0">
                      <a:pos x="T8" y="T9"/>
                    </a:cxn>
                    <a:cxn ang="0">
                      <a:pos x="T10" y="T11"/>
                    </a:cxn>
                    <a:cxn ang="0">
                      <a:pos x="T12" y="T13"/>
                    </a:cxn>
                  </a:cxnLst>
                  <a:rect l="0" t="0" r="r" b="b"/>
                  <a:pathLst>
                    <a:path w="30" h="19">
                      <a:moveTo>
                        <a:pt x="24" y="6"/>
                      </a:moveTo>
                      <a:lnTo>
                        <a:pt x="30" y="0"/>
                      </a:lnTo>
                      <a:lnTo>
                        <a:pt x="24" y="0"/>
                      </a:lnTo>
                      <a:lnTo>
                        <a:pt x="0" y="12"/>
                      </a:lnTo>
                      <a:lnTo>
                        <a:pt x="0" y="12"/>
                      </a:lnTo>
                      <a:lnTo>
                        <a:pt x="0" y="19"/>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80" name="Freeform 952">
                  <a:extLst>
                    <a:ext uri="{FF2B5EF4-FFF2-40B4-BE49-F238E27FC236}">
                      <a16:creationId xmlns:a16="http://schemas.microsoft.com/office/drawing/2014/main" id="{70AA38B9-FFFC-4971-B8E6-9DCCBBBD4DE3}"/>
                    </a:ext>
                  </a:extLst>
                </p:cNvPr>
                <p:cNvSpPr>
                  <a:spLocks/>
                </p:cNvSpPr>
                <p:nvPr/>
              </p:nvSpPr>
              <p:spPr bwMode="auto">
                <a:xfrm>
                  <a:off x="2937" y="2514"/>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6"/>
                      </a:lnTo>
                      <a:lnTo>
                        <a:pt x="24" y="0"/>
                      </a:lnTo>
                      <a:lnTo>
                        <a:pt x="0" y="12"/>
                      </a:lnTo>
                      <a:lnTo>
                        <a:pt x="0" y="18"/>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81" name="Freeform 953">
                  <a:extLst>
                    <a:ext uri="{FF2B5EF4-FFF2-40B4-BE49-F238E27FC236}">
                      <a16:creationId xmlns:a16="http://schemas.microsoft.com/office/drawing/2014/main" id="{06B12CD6-3B49-4654-BF87-C03AA315E7CF}"/>
                    </a:ext>
                  </a:extLst>
                </p:cNvPr>
                <p:cNvSpPr>
                  <a:spLocks/>
                </p:cNvSpPr>
                <p:nvPr/>
              </p:nvSpPr>
              <p:spPr bwMode="auto">
                <a:xfrm>
                  <a:off x="2901" y="2538"/>
                  <a:ext cx="24" cy="18"/>
                </a:xfrm>
                <a:custGeom>
                  <a:avLst/>
                  <a:gdLst>
                    <a:gd name="T0" fmla="*/ 24 w 24"/>
                    <a:gd name="T1" fmla="*/ 6 h 18"/>
                    <a:gd name="T2" fmla="*/ 24 w 24"/>
                    <a:gd name="T3" fmla="*/ 0 h 18"/>
                    <a:gd name="T4" fmla="*/ 24 w 24"/>
                    <a:gd name="T5" fmla="*/ 0 h 18"/>
                    <a:gd name="T6" fmla="*/ 12 w 24"/>
                    <a:gd name="T7" fmla="*/ 6 h 18"/>
                    <a:gd name="T8" fmla="*/ 0 w 24"/>
                    <a:gd name="T9" fmla="*/ 12 h 18"/>
                    <a:gd name="T10" fmla="*/ 0 w 24"/>
                    <a:gd name="T11" fmla="*/ 12 h 18"/>
                    <a:gd name="T12" fmla="*/ 0 w 24"/>
                    <a:gd name="T13" fmla="*/ 18 h 18"/>
                    <a:gd name="T14" fmla="*/ 12 w 24"/>
                    <a:gd name="T15" fmla="*/ 12 h 18"/>
                    <a:gd name="T16" fmla="*/ 24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6"/>
                      </a:moveTo>
                      <a:lnTo>
                        <a:pt x="24" y="0"/>
                      </a:lnTo>
                      <a:lnTo>
                        <a:pt x="24" y="0"/>
                      </a:lnTo>
                      <a:lnTo>
                        <a:pt x="12" y="6"/>
                      </a:lnTo>
                      <a:lnTo>
                        <a:pt x="0" y="12"/>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82" name="Freeform 954">
                  <a:extLst>
                    <a:ext uri="{FF2B5EF4-FFF2-40B4-BE49-F238E27FC236}">
                      <a16:creationId xmlns:a16="http://schemas.microsoft.com/office/drawing/2014/main" id="{759ECC73-4886-4C10-815C-6BD91D99D22A}"/>
                    </a:ext>
                  </a:extLst>
                </p:cNvPr>
                <p:cNvSpPr>
                  <a:spLocks/>
                </p:cNvSpPr>
                <p:nvPr/>
              </p:nvSpPr>
              <p:spPr bwMode="auto">
                <a:xfrm>
                  <a:off x="2865" y="2562"/>
                  <a:ext cx="30" cy="18"/>
                </a:xfrm>
                <a:custGeom>
                  <a:avLst/>
                  <a:gdLst>
                    <a:gd name="T0" fmla="*/ 24 w 30"/>
                    <a:gd name="T1" fmla="*/ 6 h 18"/>
                    <a:gd name="T2" fmla="*/ 30 w 30"/>
                    <a:gd name="T3" fmla="*/ 0 h 18"/>
                    <a:gd name="T4" fmla="*/ 24 w 30"/>
                    <a:gd name="T5" fmla="*/ 0 h 18"/>
                    <a:gd name="T6" fmla="*/ 6 w 30"/>
                    <a:gd name="T7" fmla="*/ 12 h 18"/>
                    <a:gd name="T8" fmla="*/ 0 w 30"/>
                    <a:gd name="T9" fmla="*/ 18 h 18"/>
                    <a:gd name="T10" fmla="*/ 6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0"/>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83" name="Freeform 955">
                  <a:extLst>
                    <a:ext uri="{FF2B5EF4-FFF2-40B4-BE49-F238E27FC236}">
                      <a16:creationId xmlns:a16="http://schemas.microsoft.com/office/drawing/2014/main" id="{B7C43AB0-B3D7-413D-ABA9-FFFAE881C1AC}"/>
                    </a:ext>
                  </a:extLst>
                </p:cNvPr>
                <p:cNvSpPr>
                  <a:spLocks/>
                </p:cNvSpPr>
                <p:nvPr/>
              </p:nvSpPr>
              <p:spPr bwMode="auto">
                <a:xfrm>
                  <a:off x="2835" y="2586"/>
                  <a:ext cx="24" cy="24"/>
                </a:xfrm>
                <a:custGeom>
                  <a:avLst/>
                  <a:gdLst>
                    <a:gd name="T0" fmla="*/ 24 w 24"/>
                    <a:gd name="T1" fmla="*/ 6 h 24"/>
                    <a:gd name="T2" fmla="*/ 24 w 24"/>
                    <a:gd name="T3" fmla="*/ 6 h 24"/>
                    <a:gd name="T4" fmla="*/ 24 w 24"/>
                    <a:gd name="T5" fmla="*/ 0 h 24"/>
                    <a:gd name="T6" fmla="*/ 6 w 24"/>
                    <a:gd name="T7" fmla="*/ 18 h 24"/>
                    <a:gd name="T8" fmla="*/ 0 w 24"/>
                    <a:gd name="T9" fmla="*/ 24 h 24"/>
                    <a:gd name="T10" fmla="*/ 6 w 24"/>
                    <a:gd name="T11" fmla="*/ 24 h 24"/>
                    <a:gd name="T12" fmla="*/ 24 w 24"/>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6"/>
                      </a:moveTo>
                      <a:lnTo>
                        <a:pt x="24" y="6"/>
                      </a:lnTo>
                      <a:lnTo>
                        <a:pt x="24" y="0"/>
                      </a:lnTo>
                      <a:lnTo>
                        <a:pt x="6" y="18"/>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84" name="Freeform 956">
                  <a:extLst>
                    <a:ext uri="{FF2B5EF4-FFF2-40B4-BE49-F238E27FC236}">
                      <a16:creationId xmlns:a16="http://schemas.microsoft.com/office/drawing/2014/main" id="{09709EB2-B5B7-4339-A63E-B9C8C7A5D1C3}"/>
                    </a:ext>
                  </a:extLst>
                </p:cNvPr>
                <p:cNvSpPr>
                  <a:spLocks/>
                </p:cNvSpPr>
                <p:nvPr/>
              </p:nvSpPr>
              <p:spPr bwMode="auto">
                <a:xfrm>
                  <a:off x="2811" y="2616"/>
                  <a:ext cx="24" cy="30"/>
                </a:xfrm>
                <a:custGeom>
                  <a:avLst/>
                  <a:gdLst>
                    <a:gd name="T0" fmla="*/ 24 w 24"/>
                    <a:gd name="T1" fmla="*/ 6 h 30"/>
                    <a:gd name="T2" fmla="*/ 18 w 24"/>
                    <a:gd name="T3" fmla="*/ 0 h 30"/>
                    <a:gd name="T4" fmla="*/ 18 w 24"/>
                    <a:gd name="T5" fmla="*/ 6 h 30"/>
                    <a:gd name="T6" fmla="*/ 0 w 24"/>
                    <a:gd name="T7" fmla="*/ 24 h 30"/>
                    <a:gd name="T8" fmla="*/ 6 w 24"/>
                    <a:gd name="T9" fmla="*/ 30 h 30"/>
                    <a:gd name="T10" fmla="*/ 6 w 24"/>
                    <a:gd name="T11" fmla="*/ 24 h 30"/>
                    <a:gd name="T12" fmla="*/ 24 w 24"/>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24" h="30">
                      <a:moveTo>
                        <a:pt x="24" y="6"/>
                      </a:moveTo>
                      <a:lnTo>
                        <a:pt x="18" y="0"/>
                      </a:lnTo>
                      <a:lnTo>
                        <a:pt x="18" y="6"/>
                      </a:lnTo>
                      <a:lnTo>
                        <a:pt x="0" y="24"/>
                      </a:lnTo>
                      <a:lnTo>
                        <a:pt x="6"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85" name="Freeform 957">
                  <a:extLst>
                    <a:ext uri="{FF2B5EF4-FFF2-40B4-BE49-F238E27FC236}">
                      <a16:creationId xmlns:a16="http://schemas.microsoft.com/office/drawing/2014/main" id="{BF1EF00C-6D9D-4431-AC01-15FFD7CBEC27}"/>
                    </a:ext>
                  </a:extLst>
                </p:cNvPr>
                <p:cNvSpPr>
                  <a:spLocks/>
                </p:cNvSpPr>
                <p:nvPr/>
              </p:nvSpPr>
              <p:spPr bwMode="auto">
                <a:xfrm>
                  <a:off x="2793" y="2652"/>
                  <a:ext cx="18" cy="30"/>
                </a:xfrm>
                <a:custGeom>
                  <a:avLst/>
                  <a:gdLst>
                    <a:gd name="T0" fmla="*/ 18 w 18"/>
                    <a:gd name="T1" fmla="*/ 6 h 30"/>
                    <a:gd name="T2" fmla="*/ 12 w 18"/>
                    <a:gd name="T3" fmla="*/ 0 h 30"/>
                    <a:gd name="T4" fmla="*/ 12 w 18"/>
                    <a:gd name="T5" fmla="*/ 6 h 30"/>
                    <a:gd name="T6" fmla="*/ 0 w 18"/>
                    <a:gd name="T7" fmla="*/ 30 h 30"/>
                    <a:gd name="T8" fmla="*/ 6 w 18"/>
                    <a:gd name="T9" fmla="*/ 30 h 30"/>
                    <a:gd name="T10" fmla="*/ 6 w 18"/>
                    <a:gd name="T11" fmla="*/ 30 h 30"/>
                    <a:gd name="T12" fmla="*/ 18 w 18"/>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18" h="30">
                      <a:moveTo>
                        <a:pt x="18" y="6"/>
                      </a:moveTo>
                      <a:lnTo>
                        <a:pt x="12" y="0"/>
                      </a:lnTo>
                      <a:lnTo>
                        <a:pt x="12" y="6"/>
                      </a:lnTo>
                      <a:lnTo>
                        <a:pt x="0" y="30"/>
                      </a:lnTo>
                      <a:lnTo>
                        <a:pt x="6" y="30"/>
                      </a:lnTo>
                      <a:lnTo>
                        <a:pt x="6" y="30"/>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86" name="Freeform 958">
                  <a:extLst>
                    <a:ext uri="{FF2B5EF4-FFF2-40B4-BE49-F238E27FC236}">
                      <a16:creationId xmlns:a16="http://schemas.microsoft.com/office/drawing/2014/main" id="{8F9F3E08-2167-4D77-97AB-B25D96E001EB}"/>
                    </a:ext>
                  </a:extLst>
                </p:cNvPr>
                <p:cNvSpPr>
                  <a:spLocks/>
                </p:cNvSpPr>
                <p:nvPr/>
              </p:nvSpPr>
              <p:spPr bwMode="auto">
                <a:xfrm>
                  <a:off x="2793" y="2694"/>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0 w 6"/>
                    <a:gd name="T11" fmla="*/ 30 h 30"/>
                    <a:gd name="T12" fmla="*/ 6 w 6"/>
                    <a:gd name="T13" fmla="*/ 30 h 30"/>
                    <a:gd name="T14" fmla="*/ 6 w 6"/>
                    <a:gd name="T15" fmla="*/ 24 h 30"/>
                    <a:gd name="T16" fmla="*/ 6 w 6"/>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6"/>
                      </a:moveTo>
                      <a:lnTo>
                        <a:pt x="0" y="0"/>
                      </a:lnTo>
                      <a:lnTo>
                        <a:pt x="0" y="6"/>
                      </a:lnTo>
                      <a:lnTo>
                        <a:pt x="0" y="24"/>
                      </a:lnTo>
                      <a:lnTo>
                        <a:pt x="0" y="30"/>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87" name="Freeform 959">
                  <a:extLst>
                    <a:ext uri="{FF2B5EF4-FFF2-40B4-BE49-F238E27FC236}">
                      <a16:creationId xmlns:a16="http://schemas.microsoft.com/office/drawing/2014/main" id="{A903313E-9C68-4C2D-BBA3-67A4ECBF6722}"/>
                    </a:ext>
                  </a:extLst>
                </p:cNvPr>
                <p:cNvSpPr>
                  <a:spLocks/>
                </p:cNvSpPr>
                <p:nvPr/>
              </p:nvSpPr>
              <p:spPr bwMode="auto">
                <a:xfrm>
                  <a:off x="2793" y="2736"/>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0"/>
                      </a:moveTo>
                      <a:lnTo>
                        <a:pt x="0" y="0"/>
                      </a:ln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88" name="Freeform 960">
                  <a:extLst>
                    <a:ext uri="{FF2B5EF4-FFF2-40B4-BE49-F238E27FC236}">
                      <a16:creationId xmlns:a16="http://schemas.microsoft.com/office/drawing/2014/main" id="{CA6C64C9-09ED-415F-894E-D955364CA1BD}"/>
                    </a:ext>
                  </a:extLst>
                </p:cNvPr>
                <p:cNvSpPr>
                  <a:spLocks/>
                </p:cNvSpPr>
                <p:nvPr/>
              </p:nvSpPr>
              <p:spPr bwMode="auto">
                <a:xfrm>
                  <a:off x="2805" y="2778"/>
                  <a:ext cx="18" cy="24"/>
                </a:xfrm>
                <a:custGeom>
                  <a:avLst/>
                  <a:gdLst>
                    <a:gd name="T0" fmla="*/ 6 w 18"/>
                    <a:gd name="T1" fmla="*/ 0 h 24"/>
                    <a:gd name="T2" fmla="*/ 6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6" y="0"/>
                      </a:moveTo>
                      <a:lnTo>
                        <a:pt x="6" y="0"/>
                      </a:lnTo>
                      <a:lnTo>
                        <a:pt x="0" y="0"/>
                      </a:lnTo>
                      <a:lnTo>
                        <a:pt x="6" y="12"/>
                      </a:lnTo>
                      <a:lnTo>
                        <a:pt x="12" y="24"/>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89" name="Freeform 961">
                  <a:extLst>
                    <a:ext uri="{FF2B5EF4-FFF2-40B4-BE49-F238E27FC236}">
                      <a16:creationId xmlns:a16="http://schemas.microsoft.com/office/drawing/2014/main" id="{FD28157D-FB83-417A-9385-ED5D4BAD1447}"/>
                    </a:ext>
                  </a:extLst>
                </p:cNvPr>
                <p:cNvSpPr>
                  <a:spLocks/>
                </p:cNvSpPr>
                <p:nvPr/>
              </p:nvSpPr>
              <p:spPr bwMode="auto">
                <a:xfrm>
                  <a:off x="2829" y="2814"/>
                  <a:ext cx="18" cy="24"/>
                </a:xfrm>
                <a:custGeom>
                  <a:avLst/>
                  <a:gdLst>
                    <a:gd name="T0" fmla="*/ 6 w 18"/>
                    <a:gd name="T1" fmla="*/ 0 h 24"/>
                    <a:gd name="T2" fmla="*/ 0 w 18"/>
                    <a:gd name="T3" fmla="*/ 0 h 24"/>
                    <a:gd name="T4" fmla="*/ 0 w 18"/>
                    <a:gd name="T5" fmla="*/ 0 h 24"/>
                    <a:gd name="T6" fmla="*/ 6 w 18"/>
                    <a:gd name="T7" fmla="*/ 12 h 24"/>
                    <a:gd name="T8" fmla="*/ 6 w 18"/>
                    <a:gd name="T9" fmla="*/ 12 h 24"/>
                    <a:gd name="T10" fmla="*/ 18 w 18"/>
                    <a:gd name="T11" fmla="*/ 24 h 24"/>
                    <a:gd name="T12" fmla="*/ 18 w 18"/>
                    <a:gd name="T13" fmla="*/ 18 h 24"/>
                    <a:gd name="T14" fmla="*/ 18 w 18"/>
                    <a:gd name="T15" fmla="*/ 18 h 24"/>
                    <a:gd name="T16" fmla="*/ 6 w 18"/>
                    <a:gd name="T17" fmla="*/ 6 h 24"/>
                    <a:gd name="T18" fmla="*/ 6 w 18"/>
                    <a:gd name="T19" fmla="*/ 12 h 24"/>
                    <a:gd name="T20" fmla="*/ 12 w 18"/>
                    <a:gd name="T21" fmla="*/ 12 h 24"/>
                    <a:gd name="T22" fmla="*/ 6 w 1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6" y="0"/>
                      </a:moveTo>
                      <a:lnTo>
                        <a:pt x="0" y="0"/>
                      </a:lnTo>
                      <a:lnTo>
                        <a:pt x="0" y="0"/>
                      </a:lnTo>
                      <a:lnTo>
                        <a:pt x="6" y="12"/>
                      </a:lnTo>
                      <a:lnTo>
                        <a:pt x="6" y="12"/>
                      </a:lnTo>
                      <a:lnTo>
                        <a:pt x="18" y="24"/>
                      </a:lnTo>
                      <a:lnTo>
                        <a:pt x="18" y="18"/>
                      </a:lnTo>
                      <a:lnTo>
                        <a:pt x="18" y="18"/>
                      </a:lnTo>
                      <a:lnTo>
                        <a:pt x="6" y="6"/>
                      </a:lnTo>
                      <a:lnTo>
                        <a:pt x="6" y="12"/>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90" name="Freeform 962">
                  <a:extLst>
                    <a:ext uri="{FF2B5EF4-FFF2-40B4-BE49-F238E27FC236}">
                      <a16:creationId xmlns:a16="http://schemas.microsoft.com/office/drawing/2014/main" id="{C0DA63B1-49BF-4355-9F1A-D835FEB78684}"/>
                    </a:ext>
                  </a:extLst>
                </p:cNvPr>
                <p:cNvSpPr>
                  <a:spLocks/>
                </p:cNvSpPr>
                <p:nvPr/>
              </p:nvSpPr>
              <p:spPr bwMode="auto">
                <a:xfrm>
                  <a:off x="2853" y="2844"/>
                  <a:ext cx="24" cy="18"/>
                </a:xfrm>
                <a:custGeom>
                  <a:avLst/>
                  <a:gdLst>
                    <a:gd name="T0" fmla="*/ 6 w 24"/>
                    <a:gd name="T1" fmla="*/ 0 h 18"/>
                    <a:gd name="T2" fmla="*/ 0 w 24"/>
                    <a:gd name="T3" fmla="*/ 0 h 18"/>
                    <a:gd name="T4" fmla="*/ 6 w 24"/>
                    <a:gd name="T5" fmla="*/ 6 h 18"/>
                    <a:gd name="T6" fmla="*/ 18 w 24"/>
                    <a:gd name="T7" fmla="*/ 18 h 18"/>
                    <a:gd name="T8" fmla="*/ 24 w 24"/>
                    <a:gd name="T9" fmla="*/ 18 h 18"/>
                    <a:gd name="T10" fmla="*/ 24 w 24"/>
                    <a:gd name="T11" fmla="*/ 18 h 18"/>
                    <a:gd name="T12" fmla="*/ 24 w 24"/>
                    <a:gd name="T13" fmla="*/ 12 h 18"/>
                    <a:gd name="T14" fmla="*/ 18 w 24"/>
                    <a:gd name="T15" fmla="*/ 12 h 18"/>
                    <a:gd name="T16" fmla="*/ 6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6" y="0"/>
                      </a:moveTo>
                      <a:lnTo>
                        <a:pt x="0" y="0"/>
                      </a:lnTo>
                      <a:lnTo>
                        <a:pt x="6" y="6"/>
                      </a:lnTo>
                      <a:lnTo>
                        <a:pt x="18" y="18"/>
                      </a:lnTo>
                      <a:lnTo>
                        <a:pt x="24" y="18"/>
                      </a:lnTo>
                      <a:lnTo>
                        <a:pt x="24" y="18"/>
                      </a:lnTo>
                      <a:lnTo>
                        <a:pt x="24" y="12"/>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91" name="Freeform 963">
                  <a:extLst>
                    <a:ext uri="{FF2B5EF4-FFF2-40B4-BE49-F238E27FC236}">
                      <a16:creationId xmlns:a16="http://schemas.microsoft.com/office/drawing/2014/main" id="{4F94B31C-6F7A-4C70-91C9-E615E666A33E}"/>
                    </a:ext>
                  </a:extLst>
                </p:cNvPr>
                <p:cNvSpPr>
                  <a:spLocks/>
                </p:cNvSpPr>
                <p:nvPr/>
              </p:nvSpPr>
              <p:spPr bwMode="auto">
                <a:xfrm>
                  <a:off x="2889" y="2868"/>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0"/>
                      </a:moveTo>
                      <a:lnTo>
                        <a:pt x="0" y="6"/>
                      </a:ln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92" name="Freeform 964">
                  <a:extLst>
                    <a:ext uri="{FF2B5EF4-FFF2-40B4-BE49-F238E27FC236}">
                      <a16:creationId xmlns:a16="http://schemas.microsoft.com/office/drawing/2014/main" id="{FA51ECD6-4FF3-4BC8-91E1-FD0189CD75C0}"/>
                    </a:ext>
                  </a:extLst>
                </p:cNvPr>
                <p:cNvSpPr>
                  <a:spLocks/>
                </p:cNvSpPr>
                <p:nvPr/>
              </p:nvSpPr>
              <p:spPr bwMode="auto">
                <a:xfrm>
                  <a:off x="2919" y="2892"/>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93" name="Freeform 965">
                  <a:extLst>
                    <a:ext uri="{FF2B5EF4-FFF2-40B4-BE49-F238E27FC236}">
                      <a16:creationId xmlns:a16="http://schemas.microsoft.com/office/drawing/2014/main" id="{FD340B88-F865-4FD7-B762-1F9BD22E925D}"/>
                    </a:ext>
                  </a:extLst>
                </p:cNvPr>
                <p:cNvSpPr>
                  <a:spLocks/>
                </p:cNvSpPr>
                <p:nvPr/>
              </p:nvSpPr>
              <p:spPr bwMode="auto">
                <a:xfrm>
                  <a:off x="2955" y="2916"/>
                  <a:ext cx="30" cy="12"/>
                </a:xfrm>
                <a:custGeom>
                  <a:avLst/>
                  <a:gdLst>
                    <a:gd name="T0" fmla="*/ 6 w 30"/>
                    <a:gd name="T1" fmla="*/ 0 h 12"/>
                    <a:gd name="T2" fmla="*/ 0 w 30"/>
                    <a:gd name="T3" fmla="*/ 0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94" name="Freeform 966">
                  <a:extLst>
                    <a:ext uri="{FF2B5EF4-FFF2-40B4-BE49-F238E27FC236}">
                      <a16:creationId xmlns:a16="http://schemas.microsoft.com/office/drawing/2014/main" id="{5AA8F0A8-F147-4D6F-9FBB-6547C29403F7}"/>
                    </a:ext>
                  </a:extLst>
                </p:cNvPr>
                <p:cNvSpPr>
                  <a:spLocks/>
                </p:cNvSpPr>
                <p:nvPr/>
              </p:nvSpPr>
              <p:spPr bwMode="auto">
                <a:xfrm>
                  <a:off x="2997" y="2934"/>
                  <a:ext cx="24" cy="12"/>
                </a:xfrm>
                <a:custGeom>
                  <a:avLst/>
                  <a:gdLst>
                    <a:gd name="T0" fmla="*/ 0 w 24"/>
                    <a:gd name="T1" fmla="*/ 0 h 12"/>
                    <a:gd name="T2" fmla="*/ 0 w 24"/>
                    <a:gd name="T3" fmla="*/ 0 h 12"/>
                    <a:gd name="T4" fmla="*/ 0 w 24"/>
                    <a:gd name="T5" fmla="*/ 6 h 12"/>
                    <a:gd name="T6" fmla="*/ 18 w 24"/>
                    <a:gd name="T7" fmla="*/ 12 h 12"/>
                    <a:gd name="T8" fmla="*/ 24 w 24"/>
                    <a:gd name="T9" fmla="*/ 12 h 12"/>
                    <a:gd name="T10" fmla="*/ 24 w 24"/>
                    <a:gd name="T11" fmla="*/ 12 h 12"/>
                    <a:gd name="T12" fmla="*/ 24 w 24"/>
                    <a:gd name="T13" fmla="*/ 6 h 12"/>
                    <a:gd name="T14" fmla="*/ 18 w 24"/>
                    <a:gd name="T15" fmla="*/ 6 h 12"/>
                    <a:gd name="T16" fmla="*/ 0 w 2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0" y="0"/>
                      </a:moveTo>
                      <a:lnTo>
                        <a:pt x="0" y="0"/>
                      </a:lnTo>
                      <a:lnTo>
                        <a:pt x="0" y="6"/>
                      </a:lnTo>
                      <a:lnTo>
                        <a:pt x="18" y="12"/>
                      </a:lnTo>
                      <a:lnTo>
                        <a:pt x="24" y="12"/>
                      </a:lnTo>
                      <a:lnTo>
                        <a:pt x="24" y="12"/>
                      </a:lnTo>
                      <a:lnTo>
                        <a:pt x="24" y="6"/>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95" name="Freeform 967">
                  <a:extLst>
                    <a:ext uri="{FF2B5EF4-FFF2-40B4-BE49-F238E27FC236}">
                      <a16:creationId xmlns:a16="http://schemas.microsoft.com/office/drawing/2014/main" id="{EE641441-AB60-4D84-B12A-F99BA317BC57}"/>
                    </a:ext>
                  </a:extLst>
                </p:cNvPr>
                <p:cNvSpPr>
                  <a:spLocks/>
                </p:cNvSpPr>
                <p:nvPr/>
              </p:nvSpPr>
              <p:spPr bwMode="auto">
                <a:xfrm>
                  <a:off x="3033" y="2952"/>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96" name="Freeform 968">
                  <a:extLst>
                    <a:ext uri="{FF2B5EF4-FFF2-40B4-BE49-F238E27FC236}">
                      <a16:creationId xmlns:a16="http://schemas.microsoft.com/office/drawing/2014/main" id="{192E0E12-6D82-4406-A579-DD9E6E4D4AB5}"/>
                    </a:ext>
                  </a:extLst>
                </p:cNvPr>
                <p:cNvSpPr>
                  <a:spLocks/>
                </p:cNvSpPr>
                <p:nvPr/>
              </p:nvSpPr>
              <p:spPr bwMode="auto">
                <a:xfrm>
                  <a:off x="3075" y="2964"/>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12 h 12"/>
                    <a:gd name="T12" fmla="*/ 24 w 30"/>
                    <a:gd name="T13" fmla="*/ 6 h 12"/>
                    <a:gd name="T14" fmla="*/ 6 w 30"/>
                    <a:gd name="T15" fmla="*/ 0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6" y="6"/>
                      </a:lnTo>
                      <a:lnTo>
                        <a:pt x="24" y="12"/>
                      </a:lnTo>
                      <a:lnTo>
                        <a:pt x="30"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97" name="Freeform 969">
                  <a:extLst>
                    <a:ext uri="{FF2B5EF4-FFF2-40B4-BE49-F238E27FC236}">
                      <a16:creationId xmlns:a16="http://schemas.microsoft.com/office/drawing/2014/main" id="{1048AF64-3791-4BD7-A7C5-5D7E04C651AB}"/>
                    </a:ext>
                  </a:extLst>
                </p:cNvPr>
                <p:cNvSpPr>
                  <a:spLocks/>
                </p:cNvSpPr>
                <p:nvPr/>
              </p:nvSpPr>
              <p:spPr bwMode="auto">
                <a:xfrm>
                  <a:off x="3111" y="2976"/>
                  <a:ext cx="30" cy="18"/>
                </a:xfrm>
                <a:custGeom>
                  <a:avLst/>
                  <a:gdLst>
                    <a:gd name="T0" fmla="*/ 6 w 30"/>
                    <a:gd name="T1" fmla="*/ 0 h 18"/>
                    <a:gd name="T2" fmla="*/ 0 w 30"/>
                    <a:gd name="T3" fmla="*/ 6 h 18"/>
                    <a:gd name="T4" fmla="*/ 6 w 30"/>
                    <a:gd name="T5" fmla="*/ 6 h 18"/>
                    <a:gd name="T6" fmla="*/ 30 w 30"/>
                    <a:gd name="T7" fmla="*/ 18 h 18"/>
                    <a:gd name="T8" fmla="*/ 30 w 30"/>
                    <a:gd name="T9" fmla="*/ 12 h 18"/>
                    <a:gd name="T10" fmla="*/ 30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30" y="18"/>
                      </a:lnTo>
                      <a:lnTo>
                        <a:pt x="30" y="12"/>
                      </a:lnTo>
                      <a:lnTo>
                        <a:pt x="30"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98" name="Freeform 970">
                  <a:extLst>
                    <a:ext uri="{FF2B5EF4-FFF2-40B4-BE49-F238E27FC236}">
                      <a16:creationId xmlns:a16="http://schemas.microsoft.com/office/drawing/2014/main" id="{756B4CA6-889E-4E71-976A-E1735DE27C61}"/>
                    </a:ext>
                  </a:extLst>
                </p:cNvPr>
                <p:cNvSpPr>
                  <a:spLocks/>
                </p:cNvSpPr>
                <p:nvPr/>
              </p:nvSpPr>
              <p:spPr bwMode="auto">
                <a:xfrm>
                  <a:off x="3153" y="2988"/>
                  <a:ext cx="30" cy="12"/>
                </a:xfrm>
                <a:custGeom>
                  <a:avLst/>
                  <a:gdLst>
                    <a:gd name="T0" fmla="*/ 6 w 30"/>
                    <a:gd name="T1" fmla="*/ 0 h 12"/>
                    <a:gd name="T2" fmla="*/ 0 w 30"/>
                    <a:gd name="T3" fmla="*/ 6 h 12"/>
                    <a:gd name="T4" fmla="*/ 6 w 30"/>
                    <a:gd name="T5" fmla="*/ 6 h 12"/>
                    <a:gd name="T6" fmla="*/ 24 w 30"/>
                    <a:gd name="T7" fmla="*/ 12 h 12"/>
                    <a:gd name="T8" fmla="*/ 30 w 30"/>
                    <a:gd name="T9" fmla="*/ 12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499" name="Freeform 971">
                  <a:extLst>
                    <a:ext uri="{FF2B5EF4-FFF2-40B4-BE49-F238E27FC236}">
                      <a16:creationId xmlns:a16="http://schemas.microsoft.com/office/drawing/2014/main" id="{6BC98BB1-E7DD-48AA-8091-731989906935}"/>
                    </a:ext>
                  </a:extLst>
                </p:cNvPr>
                <p:cNvSpPr>
                  <a:spLocks/>
                </p:cNvSpPr>
                <p:nvPr/>
              </p:nvSpPr>
              <p:spPr bwMode="auto">
                <a:xfrm>
                  <a:off x="3195" y="300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00" name="Freeform 972">
                  <a:extLst>
                    <a:ext uri="{FF2B5EF4-FFF2-40B4-BE49-F238E27FC236}">
                      <a16:creationId xmlns:a16="http://schemas.microsoft.com/office/drawing/2014/main" id="{5FBF418A-C5B4-4CB1-BF44-E1161C2755A4}"/>
                    </a:ext>
                  </a:extLst>
                </p:cNvPr>
                <p:cNvSpPr>
                  <a:spLocks/>
                </p:cNvSpPr>
                <p:nvPr/>
              </p:nvSpPr>
              <p:spPr bwMode="auto">
                <a:xfrm>
                  <a:off x="3237" y="3012"/>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01" name="Freeform 973">
                  <a:extLst>
                    <a:ext uri="{FF2B5EF4-FFF2-40B4-BE49-F238E27FC236}">
                      <a16:creationId xmlns:a16="http://schemas.microsoft.com/office/drawing/2014/main" id="{5F1B05F3-1365-45AE-A359-6A150030723F}"/>
                    </a:ext>
                  </a:extLst>
                </p:cNvPr>
                <p:cNvSpPr>
                  <a:spLocks/>
                </p:cNvSpPr>
                <p:nvPr/>
              </p:nvSpPr>
              <p:spPr bwMode="auto">
                <a:xfrm>
                  <a:off x="3273" y="3018"/>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02" name="Freeform 974">
                  <a:extLst>
                    <a:ext uri="{FF2B5EF4-FFF2-40B4-BE49-F238E27FC236}">
                      <a16:creationId xmlns:a16="http://schemas.microsoft.com/office/drawing/2014/main" id="{989E388A-6CC7-4C73-B30D-FAB339BC34D9}"/>
                    </a:ext>
                  </a:extLst>
                </p:cNvPr>
                <p:cNvSpPr>
                  <a:spLocks/>
                </p:cNvSpPr>
                <p:nvPr/>
              </p:nvSpPr>
              <p:spPr bwMode="auto">
                <a:xfrm>
                  <a:off x="3315" y="3030"/>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03" name="Freeform 975">
                  <a:extLst>
                    <a:ext uri="{FF2B5EF4-FFF2-40B4-BE49-F238E27FC236}">
                      <a16:creationId xmlns:a16="http://schemas.microsoft.com/office/drawing/2014/main" id="{E9F46DE1-BD57-412C-849B-5CC074D782FA}"/>
                    </a:ext>
                  </a:extLst>
                </p:cNvPr>
                <p:cNvSpPr>
                  <a:spLocks/>
                </p:cNvSpPr>
                <p:nvPr/>
              </p:nvSpPr>
              <p:spPr bwMode="auto">
                <a:xfrm>
                  <a:off x="3357" y="3036"/>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04" name="Freeform 976">
                  <a:extLst>
                    <a:ext uri="{FF2B5EF4-FFF2-40B4-BE49-F238E27FC236}">
                      <a16:creationId xmlns:a16="http://schemas.microsoft.com/office/drawing/2014/main" id="{659DCA6B-E621-4EB1-A720-BC154D741467}"/>
                    </a:ext>
                  </a:extLst>
                </p:cNvPr>
                <p:cNvSpPr>
                  <a:spLocks/>
                </p:cNvSpPr>
                <p:nvPr/>
              </p:nvSpPr>
              <p:spPr bwMode="auto">
                <a:xfrm>
                  <a:off x="3399" y="3042"/>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05" name="Freeform 977">
                  <a:extLst>
                    <a:ext uri="{FF2B5EF4-FFF2-40B4-BE49-F238E27FC236}">
                      <a16:creationId xmlns:a16="http://schemas.microsoft.com/office/drawing/2014/main" id="{EBEE0BAE-C41B-4BB1-A4C1-D2DF98AE2E76}"/>
                    </a:ext>
                  </a:extLst>
                </p:cNvPr>
                <p:cNvSpPr>
                  <a:spLocks/>
                </p:cNvSpPr>
                <p:nvPr/>
              </p:nvSpPr>
              <p:spPr bwMode="auto">
                <a:xfrm>
                  <a:off x="3441" y="3048"/>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06" name="Freeform 978">
                  <a:extLst>
                    <a:ext uri="{FF2B5EF4-FFF2-40B4-BE49-F238E27FC236}">
                      <a16:creationId xmlns:a16="http://schemas.microsoft.com/office/drawing/2014/main" id="{6CC71A0D-46B6-4475-A13A-755BC1B3D1E5}"/>
                    </a:ext>
                  </a:extLst>
                </p:cNvPr>
                <p:cNvSpPr>
                  <a:spLocks/>
                </p:cNvSpPr>
                <p:nvPr/>
              </p:nvSpPr>
              <p:spPr bwMode="auto">
                <a:xfrm>
                  <a:off x="3483" y="3054"/>
                  <a:ext cx="30" cy="6"/>
                </a:xfrm>
                <a:custGeom>
                  <a:avLst/>
                  <a:gdLst>
                    <a:gd name="T0" fmla="*/ 6 w 30"/>
                    <a:gd name="T1" fmla="*/ 0 h 6"/>
                    <a:gd name="T2" fmla="*/ 0 w 30"/>
                    <a:gd name="T3" fmla="*/ 0 h 6"/>
                    <a:gd name="T4" fmla="*/ 6 w 30"/>
                    <a:gd name="T5" fmla="*/ 6 h 6"/>
                    <a:gd name="T6" fmla="*/ 24 w 30"/>
                    <a:gd name="T7" fmla="*/ 6 h 6"/>
                    <a:gd name="T8" fmla="*/ 30 w 30"/>
                    <a:gd name="T9" fmla="*/ 6 h 6"/>
                    <a:gd name="T10" fmla="*/ 24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24" y="6"/>
                      </a:lnTo>
                      <a:lnTo>
                        <a:pt x="30" y="6"/>
                      </a:lnTo>
                      <a:lnTo>
                        <a:pt x="24"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07" name="Freeform 979">
                  <a:extLst>
                    <a:ext uri="{FF2B5EF4-FFF2-40B4-BE49-F238E27FC236}">
                      <a16:creationId xmlns:a16="http://schemas.microsoft.com/office/drawing/2014/main" id="{1004B199-9CC2-4002-AF10-699355B5DC79}"/>
                    </a:ext>
                  </a:extLst>
                </p:cNvPr>
                <p:cNvSpPr>
                  <a:spLocks/>
                </p:cNvSpPr>
                <p:nvPr/>
              </p:nvSpPr>
              <p:spPr bwMode="auto">
                <a:xfrm>
                  <a:off x="3525" y="3054"/>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08" name="Freeform 980">
                  <a:extLst>
                    <a:ext uri="{FF2B5EF4-FFF2-40B4-BE49-F238E27FC236}">
                      <a16:creationId xmlns:a16="http://schemas.microsoft.com/office/drawing/2014/main" id="{0D9CBB52-B03F-4B48-A8D6-4DA906515C10}"/>
                    </a:ext>
                  </a:extLst>
                </p:cNvPr>
                <p:cNvSpPr>
                  <a:spLocks/>
                </p:cNvSpPr>
                <p:nvPr/>
              </p:nvSpPr>
              <p:spPr bwMode="auto">
                <a:xfrm>
                  <a:off x="3567" y="3060"/>
                  <a:ext cx="30" cy="6"/>
                </a:xfrm>
                <a:custGeom>
                  <a:avLst/>
                  <a:gdLst>
                    <a:gd name="T0" fmla="*/ 0 w 30"/>
                    <a:gd name="T1" fmla="*/ 0 h 6"/>
                    <a:gd name="T2" fmla="*/ 0 w 30"/>
                    <a:gd name="T3" fmla="*/ 6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6"/>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09" name="Freeform 981">
                  <a:extLst>
                    <a:ext uri="{FF2B5EF4-FFF2-40B4-BE49-F238E27FC236}">
                      <a16:creationId xmlns:a16="http://schemas.microsoft.com/office/drawing/2014/main" id="{EBEB86CB-7A18-4F31-8F2C-928A11C98955}"/>
                    </a:ext>
                  </a:extLst>
                </p:cNvPr>
                <p:cNvSpPr>
                  <a:spLocks/>
                </p:cNvSpPr>
                <p:nvPr/>
              </p:nvSpPr>
              <p:spPr bwMode="auto">
                <a:xfrm>
                  <a:off x="3609"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10" name="Freeform 982">
                  <a:extLst>
                    <a:ext uri="{FF2B5EF4-FFF2-40B4-BE49-F238E27FC236}">
                      <a16:creationId xmlns:a16="http://schemas.microsoft.com/office/drawing/2014/main" id="{14D14BC1-9F6D-44B5-A85B-AF2A20AB008F}"/>
                    </a:ext>
                  </a:extLst>
                </p:cNvPr>
                <p:cNvSpPr>
                  <a:spLocks/>
                </p:cNvSpPr>
                <p:nvPr/>
              </p:nvSpPr>
              <p:spPr bwMode="auto">
                <a:xfrm>
                  <a:off x="3651"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11" name="Freeform 983">
                  <a:extLst>
                    <a:ext uri="{FF2B5EF4-FFF2-40B4-BE49-F238E27FC236}">
                      <a16:creationId xmlns:a16="http://schemas.microsoft.com/office/drawing/2014/main" id="{104E0E9B-EF03-411D-A254-F89CE9BA7ED9}"/>
                    </a:ext>
                  </a:extLst>
                </p:cNvPr>
                <p:cNvSpPr>
                  <a:spLocks/>
                </p:cNvSpPr>
                <p:nvPr/>
              </p:nvSpPr>
              <p:spPr bwMode="auto">
                <a:xfrm>
                  <a:off x="3693" y="306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12" name="Freeform 984">
                  <a:extLst>
                    <a:ext uri="{FF2B5EF4-FFF2-40B4-BE49-F238E27FC236}">
                      <a16:creationId xmlns:a16="http://schemas.microsoft.com/office/drawing/2014/main" id="{E641D3F2-E5F4-484A-825B-501694247CF1}"/>
                    </a:ext>
                  </a:extLst>
                </p:cNvPr>
                <p:cNvSpPr>
                  <a:spLocks/>
                </p:cNvSpPr>
                <p:nvPr/>
              </p:nvSpPr>
              <p:spPr bwMode="auto">
                <a:xfrm>
                  <a:off x="3735" y="306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13" name="Freeform 985">
                  <a:extLst>
                    <a:ext uri="{FF2B5EF4-FFF2-40B4-BE49-F238E27FC236}">
                      <a16:creationId xmlns:a16="http://schemas.microsoft.com/office/drawing/2014/main" id="{0D16DABB-3A7F-45E6-BC69-BA3AF8F305FD}"/>
                    </a:ext>
                  </a:extLst>
                </p:cNvPr>
                <p:cNvSpPr>
                  <a:spLocks/>
                </p:cNvSpPr>
                <p:nvPr/>
              </p:nvSpPr>
              <p:spPr bwMode="auto">
                <a:xfrm>
                  <a:off x="3777" y="306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14" name="Freeform 986">
                  <a:extLst>
                    <a:ext uri="{FF2B5EF4-FFF2-40B4-BE49-F238E27FC236}">
                      <a16:creationId xmlns:a16="http://schemas.microsoft.com/office/drawing/2014/main" id="{B35BAB34-8813-4D66-AB8B-5890518F7F16}"/>
                    </a:ext>
                  </a:extLst>
                </p:cNvPr>
                <p:cNvSpPr>
                  <a:spLocks/>
                </p:cNvSpPr>
                <p:nvPr/>
              </p:nvSpPr>
              <p:spPr bwMode="auto">
                <a:xfrm>
                  <a:off x="3819" y="3066"/>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15" name="Freeform 987">
                  <a:extLst>
                    <a:ext uri="{FF2B5EF4-FFF2-40B4-BE49-F238E27FC236}">
                      <a16:creationId xmlns:a16="http://schemas.microsoft.com/office/drawing/2014/main" id="{DB5C9B71-E72B-464D-A90C-D7C9D367DA65}"/>
                    </a:ext>
                  </a:extLst>
                </p:cNvPr>
                <p:cNvSpPr>
                  <a:spLocks/>
                </p:cNvSpPr>
                <p:nvPr/>
              </p:nvSpPr>
              <p:spPr bwMode="auto">
                <a:xfrm>
                  <a:off x="3861"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16" name="Freeform 988">
                  <a:extLst>
                    <a:ext uri="{FF2B5EF4-FFF2-40B4-BE49-F238E27FC236}">
                      <a16:creationId xmlns:a16="http://schemas.microsoft.com/office/drawing/2014/main" id="{A4285841-8177-4A64-B903-E058B16C9202}"/>
                    </a:ext>
                  </a:extLst>
                </p:cNvPr>
                <p:cNvSpPr>
                  <a:spLocks/>
                </p:cNvSpPr>
                <p:nvPr/>
              </p:nvSpPr>
              <p:spPr bwMode="auto">
                <a:xfrm>
                  <a:off x="3903" y="3066"/>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17" name="Freeform 989">
                  <a:extLst>
                    <a:ext uri="{FF2B5EF4-FFF2-40B4-BE49-F238E27FC236}">
                      <a16:creationId xmlns:a16="http://schemas.microsoft.com/office/drawing/2014/main" id="{3701C7C2-F9B4-4BFD-ACF9-EB8A7F4E3727}"/>
                    </a:ext>
                  </a:extLst>
                </p:cNvPr>
                <p:cNvSpPr>
                  <a:spLocks/>
                </p:cNvSpPr>
                <p:nvPr/>
              </p:nvSpPr>
              <p:spPr bwMode="auto">
                <a:xfrm>
                  <a:off x="3945" y="3060"/>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18" name="Freeform 990">
                  <a:extLst>
                    <a:ext uri="{FF2B5EF4-FFF2-40B4-BE49-F238E27FC236}">
                      <a16:creationId xmlns:a16="http://schemas.microsoft.com/office/drawing/2014/main" id="{45DF6E36-007E-4E3C-803F-93B0697EFA12}"/>
                    </a:ext>
                  </a:extLst>
                </p:cNvPr>
                <p:cNvSpPr>
                  <a:spLocks/>
                </p:cNvSpPr>
                <p:nvPr/>
              </p:nvSpPr>
              <p:spPr bwMode="auto">
                <a:xfrm>
                  <a:off x="3987" y="3060"/>
                  <a:ext cx="31" cy="6"/>
                </a:xfrm>
                <a:custGeom>
                  <a:avLst/>
                  <a:gdLst>
                    <a:gd name="T0" fmla="*/ 0 w 31"/>
                    <a:gd name="T1" fmla="*/ 0 h 6"/>
                    <a:gd name="T2" fmla="*/ 0 w 31"/>
                    <a:gd name="T3" fmla="*/ 6 h 6"/>
                    <a:gd name="T4" fmla="*/ 0 w 31"/>
                    <a:gd name="T5" fmla="*/ 6 h 6"/>
                    <a:gd name="T6" fmla="*/ 25 w 31"/>
                    <a:gd name="T7" fmla="*/ 6 h 6"/>
                    <a:gd name="T8" fmla="*/ 31 w 31"/>
                    <a:gd name="T9" fmla="*/ 0 h 6"/>
                    <a:gd name="T10" fmla="*/ 25 w 31"/>
                    <a:gd name="T11" fmla="*/ 0 h 6"/>
                    <a:gd name="T12" fmla="*/ 0 w 3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0" y="0"/>
                      </a:moveTo>
                      <a:lnTo>
                        <a:pt x="0" y="6"/>
                      </a:lnTo>
                      <a:lnTo>
                        <a:pt x="0" y="6"/>
                      </a:lnTo>
                      <a:lnTo>
                        <a:pt x="25" y="6"/>
                      </a:lnTo>
                      <a:lnTo>
                        <a:pt x="31"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19" name="Freeform 991">
                  <a:extLst>
                    <a:ext uri="{FF2B5EF4-FFF2-40B4-BE49-F238E27FC236}">
                      <a16:creationId xmlns:a16="http://schemas.microsoft.com/office/drawing/2014/main" id="{BF91B606-228E-4E9C-A51E-4A4E50757E89}"/>
                    </a:ext>
                  </a:extLst>
                </p:cNvPr>
                <p:cNvSpPr>
                  <a:spLocks/>
                </p:cNvSpPr>
                <p:nvPr/>
              </p:nvSpPr>
              <p:spPr bwMode="auto">
                <a:xfrm>
                  <a:off x="4030" y="3054"/>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20" name="Freeform 992">
                  <a:extLst>
                    <a:ext uri="{FF2B5EF4-FFF2-40B4-BE49-F238E27FC236}">
                      <a16:creationId xmlns:a16="http://schemas.microsoft.com/office/drawing/2014/main" id="{B4B504F1-7F75-4496-AF26-DDA168AE4DDD}"/>
                    </a:ext>
                  </a:extLst>
                </p:cNvPr>
                <p:cNvSpPr>
                  <a:spLocks/>
                </p:cNvSpPr>
                <p:nvPr/>
              </p:nvSpPr>
              <p:spPr bwMode="auto">
                <a:xfrm>
                  <a:off x="4072" y="3048"/>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21" name="Freeform 993">
                  <a:extLst>
                    <a:ext uri="{FF2B5EF4-FFF2-40B4-BE49-F238E27FC236}">
                      <a16:creationId xmlns:a16="http://schemas.microsoft.com/office/drawing/2014/main" id="{33AA12C1-C033-4F48-A3DC-95DC04D80589}"/>
                    </a:ext>
                  </a:extLst>
                </p:cNvPr>
                <p:cNvSpPr>
                  <a:spLocks/>
                </p:cNvSpPr>
                <p:nvPr/>
              </p:nvSpPr>
              <p:spPr bwMode="auto">
                <a:xfrm>
                  <a:off x="4114" y="3042"/>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22" name="Freeform 994">
                  <a:extLst>
                    <a:ext uri="{FF2B5EF4-FFF2-40B4-BE49-F238E27FC236}">
                      <a16:creationId xmlns:a16="http://schemas.microsoft.com/office/drawing/2014/main" id="{F0181C12-B50C-473B-A61D-B38ADBB68A06}"/>
                    </a:ext>
                  </a:extLst>
                </p:cNvPr>
                <p:cNvSpPr>
                  <a:spLocks/>
                </p:cNvSpPr>
                <p:nvPr/>
              </p:nvSpPr>
              <p:spPr bwMode="auto">
                <a:xfrm>
                  <a:off x="4156" y="3036"/>
                  <a:ext cx="30" cy="12"/>
                </a:xfrm>
                <a:custGeom>
                  <a:avLst/>
                  <a:gdLst>
                    <a:gd name="T0" fmla="*/ 0 w 30"/>
                    <a:gd name="T1" fmla="*/ 6 h 12"/>
                    <a:gd name="T2" fmla="*/ 0 w 30"/>
                    <a:gd name="T3" fmla="*/ 6 h 12"/>
                    <a:gd name="T4" fmla="*/ 0 w 30"/>
                    <a:gd name="T5" fmla="*/ 12 h 12"/>
                    <a:gd name="T6" fmla="*/ 0 w 30"/>
                    <a:gd name="T7" fmla="*/ 12 h 12"/>
                    <a:gd name="T8" fmla="*/ 24 w 30"/>
                    <a:gd name="T9" fmla="*/ 6 h 12"/>
                    <a:gd name="T10" fmla="*/ 30 w 30"/>
                    <a:gd name="T11" fmla="*/ 6 h 12"/>
                    <a:gd name="T12" fmla="*/ 24 w 30"/>
                    <a:gd name="T13" fmla="*/ 0 h 12"/>
                    <a:gd name="T14" fmla="*/ 0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0" y="6"/>
                      </a:moveTo>
                      <a:lnTo>
                        <a:pt x="0" y="6"/>
                      </a:ln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23" name="Freeform 995">
                  <a:extLst>
                    <a:ext uri="{FF2B5EF4-FFF2-40B4-BE49-F238E27FC236}">
                      <a16:creationId xmlns:a16="http://schemas.microsoft.com/office/drawing/2014/main" id="{094F94E1-12CD-4108-9AA5-E0B921FBEA01}"/>
                    </a:ext>
                  </a:extLst>
                </p:cNvPr>
                <p:cNvSpPr>
                  <a:spLocks/>
                </p:cNvSpPr>
                <p:nvPr/>
              </p:nvSpPr>
              <p:spPr bwMode="auto">
                <a:xfrm>
                  <a:off x="4198" y="3030"/>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lnTo>
                        <a:pt x="0" y="6"/>
                      </a:lnTo>
                      <a:lnTo>
                        <a:pt x="0" y="12"/>
                      </a:lnTo>
                      <a:lnTo>
                        <a:pt x="24" y="6"/>
                      </a:lnTo>
                      <a:lnTo>
                        <a:pt x="24"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24" name="Freeform 996">
                  <a:extLst>
                    <a:ext uri="{FF2B5EF4-FFF2-40B4-BE49-F238E27FC236}">
                      <a16:creationId xmlns:a16="http://schemas.microsoft.com/office/drawing/2014/main" id="{8D7868D6-FF35-4590-B0CA-24557571F375}"/>
                    </a:ext>
                  </a:extLst>
                </p:cNvPr>
                <p:cNvSpPr>
                  <a:spLocks/>
                </p:cNvSpPr>
                <p:nvPr/>
              </p:nvSpPr>
              <p:spPr bwMode="auto">
                <a:xfrm>
                  <a:off x="4234" y="302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25" name="Freeform 997">
                  <a:extLst>
                    <a:ext uri="{FF2B5EF4-FFF2-40B4-BE49-F238E27FC236}">
                      <a16:creationId xmlns:a16="http://schemas.microsoft.com/office/drawing/2014/main" id="{DEFE4AA9-BEE2-4B0F-92BE-D39170C64005}"/>
                    </a:ext>
                  </a:extLst>
                </p:cNvPr>
                <p:cNvSpPr>
                  <a:spLocks/>
                </p:cNvSpPr>
                <p:nvPr/>
              </p:nvSpPr>
              <p:spPr bwMode="auto">
                <a:xfrm>
                  <a:off x="4276" y="301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26" name="Freeform 998">
                  <a:extLst>
                    <a:ext uri="{FF2B5EF4-FFF2-40B4-BE49-F238E27FC236}">
                      <a16:creationId xmlns:a16="http://schemas.microsoft.com/office/drawing/2014/main" id="{FCAE6177-C891-4533-BE29-4CC7750B660B}"/>
                    </a:ext>
                  </a:extLst>
                </p:cNvPr>
                <p:cNvSpPr>
                  <a:spLocks/>
                </p:cNvSpPr>
                <p:nvPr/>
              </p:nvSpPr>
              <p:spPr bwMode="auto">
                <a:xfrm>
                  <a:off x="4318" y="3006"/>
                  <a:ext cx="30" cy="12"/>
                </a:xfrm>
                <a:custGeom>
                  <a:avLst/>
                  <a:gdLst>
                    <a:gd name="T0" fmla="*/ 6 w 30"/>
                    <a:gd name="T1" fmla="*/ 6 h 12"/>
                    <a:gd name="T2" fmla="*/ 0 w 30"/>
                    <a:gd name="T3" fmla="*/ 6 h 12"/>
                    <a:gd name="T4" fmla="*/ 6 w 30"/>
                    <a:gd name="T5" fmla="*/ 12 h 12"/>
                    <a:gd name="T6" fmla="*/ 6 w 30"/>
                    <a:gd name="T7" fmla="*/ 12 h 12"/>
                    <a:gd name="T8" fmla="*/ 30 w 30"/>
                    <a:gd name="T9" fmla="*/ 6 h 12"/>
                    <a:gd name="T10" fmla="*/ 30 w 30"/>
                    <a:gd name="T11" fmla="*/ 0 h 12"/>
                    <a:gd name="T12" fmla="*/ 30 w 30"/>
                    <a:gd name="T13" fmla="*/ 0 h 12"/>
                    <a:gd name="T14" fmla="*/ 6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6" y="6"/>
                      </a:moveTo>
                      <a:lnTo>
                        <a:pt x="0" y="6"/>
                      </a:lnTo>
                      <a:lnTo>
                        <a:pt x="6" y="12"/>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27" name="Freeform 999">
                  <a:extLst>
                    <a:ext uri="{FF2B5EF4-FFF2-40B4-BE49-F238E27FC236}">
                      <a16:creationId xmlns:a16="http://schemas.microsoft.com/office/drawing/2014/main" id="{68B6ECA7-1D8E-48B2-8005-990D192CB453}"/>
                    </a:ext>
                  </a:extLst>
                </p:cNvPr>
                <p:cNvSpPr>
                  <a:spLocks/>
                </p:cNvSpPr>
                <p:nvPr/>
              </p:nvSpPr>
              <p:spPr bwMode="auto">
                <a:xfrm>
                  <a:off x="4360" y="2994"/>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28" name="Freeform 1000">
                  <a:extLst>
                    <a:ext uri="{FF2B5EF4-FFF2-40B4-BE49-F238E27FC236}">
                      <a16:creationId xmlns:a16="http://schemas.microsoft.com/office/drawing/2014/main" id="{03353121-2472-4D14-B887-286BE88323C2}"/>
                    </a:ext>
                  </a:extLst>
                </p:cNvPr>
                <p:cNvSpPr>
                  <a:spLocks/>
                </p:cNvSpPr>
                <p:nvPr/>
              </p:nvSpPr>
              <p:spPr bwMode="auto">
                <a:xfrm>
                  <a:off x="4402" y="2982"/>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29" name="Freeform 1001">
                  <a:extLst>
                    <a:ext uri="{FF2B5EF4-FFF2-40B4-BE49-F238E27FC236}">
                      <a16:creationId xmlns:a16="http://schemas.microsoft.com/office/drawing/2014/main" id="{1055FD9F-69F8-4A37-9753-CDA0C5222B9C}"/>
                    </a:ext>
                  </a:extLst>
                </p:cNvPr>
                <p:cNvSpPr>
                  <a:spLocks/>
                </p:cNvSpPr>
                <p:nvPr/>
              </p:nvSpPr>
              <p:spPr bwMode="auto">
                <a:xfrm>
                  <a:off x="4438" y="2970"/>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30" name="Freeform 1002">
                  <a:extLst>
                    <a:ext uri="{FF2B5EF4-FFF2-40B4-BE49-F238E27FC236}">
                      <a16:creationId xmlns:a16="http://schemas.microsoft.com/office/drawing/2014/main" id="{1B422AE6-76A4-4838-AB8C-D4066FCC907B}"/>
                    </a:ext>
                  </a:extLst>
                </p:cNvPr>
                <p:cNvSpPr>
                  <a:spLocks/>
                </p:cNvSpPr>
                <p:nvPr/>
              </p:nvSpPr>
              <p:spPr bwMode="auto">
                <a:xfrm>
                  <a:off x="4480" y="295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31" name="Freeform 1003">
                  <a:extLst>
                    <a:ext uri="{FF2B5EF4-FFF2-40B4-BE49-F238E27FC236}">
                      <a16:creationId xmlns:a16="http://schemas.microsoft.com/office/drawing/2014/main" id="{B0CCADE9-BAE2-4B75-ABD8-D8D847068C3B}"/>
                    </a:ext>
                  </a:extLst>
                </p:cNvPr>
                <p:cNvSpPr>
                  <a:spLocks/>
                </p:cNvSpPr>
                <p:nvPr/>
              </p:nvSpPr>
              <p:spPr bwMode="auto">
                <a:xfrm>
                  <a:off x="4516" y="2934"/>
                  <a:ext cx="30" cy="18"/>
                </a:xfrm>
                <a:custGeom>
                  <a:avLst/>
                  <a:gdLst>
                    <a:gd name="T0" fmla="*/ 6 w 30"/>
                    <a:gd name="T1" fmla="*/ 12 h 18"/>
                    <a:gd name="T2" fmla="*/ 0 w 30"/>
                    <a:gd name="T3" fmla="*/ 12 h 18"/>
                    <a:gd name="T4" fmla="*/ 6 w 30"/>
                    <a:gd name="T5" fmla="*/ 18 h 18"/>
                    <a:gd name="T6" fmla="*/ 18 w 30"/>
                    <a:gd name="T7" fmla="*/ 12 h 18"/>
                    <a:gd name="T8" fmla="*/ 30 w 30"/>
                    <a:gd name="T9" fmla="*/ 6 h 18"/>
                    <a:gd name="T10" fmla="*/ 30 w 30"/>
                    <a:gd name="T11" fmla="*/ 6 h 18"/>
                    <a:gd name="T12" fmla="*/ 30 w 30"/>
                    <a:gd name="T13" fmla="*/ 0 h 18"/>
                    <a:gd name="T14" fmla="*/ 18 w 30"/>
                    <a:gd name="T15" fmla="*/ 6 h 18"/>
                    <a:gd name="T16" fmla="*/ 6 w 30"/>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12"/>
                      </a:moveTo>
                      <a:lnTo>
                        <a:pt x="0" y="12"/>
                      </a:lnTo>
                      <a:lnTo>
                        <a:pt x="6" y="18"/>
                      </a:lnTo>
                      <a:lnTo>
                        <a:pt x="18" y="12"/>
                      </a:lnTo>
                      <a:lnTo>
                        <a:pt x="30" y="6"/>
                      </a:lnTo>
                      <a:lnTo>
                        <a:pt x="30" y="6"/>
                      </a:lnTo>
                      <a:lnTo>
                        <a:pt x="30"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32" name="Freeform 1004">
                  <a:extLst>
                    <a:ext uri="{FF2B5EF4-FFF2-40B4-BE49-F238E27FC236}">
                      <a16:creationId xmlns:a16="http://schemas.microsoft.com/office/drawing/2014/main" id="{39F935C9-C86F-4128-A4C4-5174DC4D2511}"/>
                    </a:ext>
                  </a:extLst>
                </p:cNvPr>
                <p:cNvSpPr>
                  <a:spLocks/>
                </p:cNvSpPr>
                <p:nvPr/>
              </p:nvSpPr>
              <p:spPr bwMode="auto">
                <a:xfrm>
                  <a:off x="4558" y="2916"/>
                  <a:ext cx="24" cy="18"/>
                </a:xfrm>
                <a:custGeom>
                  <a:avLst/>
                  <a:gdLst>
                    <a:gd name="T0" fmla="*/ 0 w 24"/>
                    <a:gd name="T1" fmla="*/ 12 h 18"/>
                    <a:gd name="T2" fmla="*/ 0 w 24"/>
                    <a:gd name="T3" fmla="*/ 18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8"/>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33" name="Freeform 1005">
                  <a:extLst>
                    <a:ext uri="{FF2B5EF4-FFF2-40B4-BE49-F238E27FC236}">
                      <a16:creationId xmlns:a16="http://schemas.microsoft.com/office/drawing/2014/main" id="{679FB645-037E-4155-942E-2B39D17C7297}"/>
                    </a:ext>
                  </a:extLst>
                </p:cNvPr>
                <p:cNvSpPr>
                  <a:spLocks/>
                </p:cNvSpPr>
                <p:nvPr/>
              </p:nvSpPr>
              <p:spPr bwMode="auto">
                <a:xfrm>
                  <a:off x="4594" y="2898"/>
                  <a:ext cx="24" cy="18"/>
                </a:xfrm>
                <a:custGeom>
                  <a:avLst/>
                  <a:gdLst>
                    <a:gd name="T0" fmla="*/ 6 w 24"/>
                    <a:gd name="T1" fmla="*/ 12 h 18"/>
                    <a:gd name="T2" fmla="*/ 0 w 24"/>
                    <a:gd name="T3" fmla="*/ 12 h 18"/>
                    <a:gd name="T4" fmla="*/ 6 w 24"/>
                    <a:gd name="T5" fmla="*/ 18 h 18"/>
                    <a:gd name="T6" fmla="*/ 24 w 24"/>
                    <a:gd name="T7" fmla="*/ 6 h 18"/>
                    <a:gd name="T8" fmla="*/ 24 w 24"/>
                    <a:gd name="T9" fmla="*/ 0 h 18"/>
                    <a:gd name="T10" fmla="*/ 24 w 24"/>
                    <a:gd name="T11" fmla="*/ 0 h 18"/>
                    <a:gd name="T12" fmla="*/ 6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6" y="12"/>
                      </a:moveTo>
                      <a:lnTo>
                        <a:pt x="0" y="12"/>
                      </a:lnTo>
                      <a:lnTo>
                        <a:pt x="6" y="18"/>
                      </a:lnTo>
                      <a:lnTo>
                        <a:pt x="24" y="6"/>
                      </a:lnTo>
                      <a:lnTo>
                        <a:pt x="24"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34" name="Freeform 1006">
                  <a:extLst>
                    <a:ext uri="{FF2B5EF4-FFF2-40B4-BE49-F238E27FC236}">
                      <a16:creationId xmlns:a16="http://schemas.microsoft.com/office/drawing/2014/main" id="{7BEE9AF7-DDD9-416A-8C17-6CE7E0E2474F}"/>
                    </a:ext>
                  </a:extLst>
                </p:cNvPr>
                <p:cNvSpPr>
                  <a:spLocks/>
                </p:cNvSpPr>
                <p:nvPr/>
              </p:nvSpPr>
              <p:spPr bwMode="auto">
                <a:xfrm>
                  <a:off x="4630" y="2874"/>
                  <a:ext cx="24" cy="18"/>
                </a:xfrm>
                <a:custGeom>
                  <a:avLst/>
                  <a:gdLst>
                    <a:gd name="T0" fmla="*/ 6 w 24"/>
                    <a:gd name="T1" fmla="*/ 12 h 18"/>
                    <a:gd name="T2" fmla="*/ 0 w 24"/>
                    <a:gd name="T3" fmla="*/ 18 h 18"/>
                    <a:gd name="T4" fmla="*/ 6 w 24"/>
                    <a:gd name="T5" fmla="*/ 18 h 18"/>
                    <a:gd name="T6" fmla="*/ 6 w 24"/>
                    <a:gd name="T7" fmla="*/ 18 h 18"/>
                    <a:gd name="T8" fmla="*/ 24 w 24"/>
                    <a:gd name="T9" fmla="*/ 6 h 18"/>
                    <a:gd name="T10" fmla="*/ 24 w 24"/>
                    <a:gd name="T11" fmla="*/ 0 h 18"/>
                    <a:gd name="T12" fmla="*/ 24 w 24"/>
                    <a:gd name="T13" fmla="*/ 0 h 18"/>
                    <a:gd name="T14" fmla="*/ 6 w 24"/>
                    <a:gd name="T15" fmla="*/ 1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6" y="12"/>
                      </a:moveTo>
                      <a:lnTo>
                        <a:pt x="0" y="18"/>
                      </a:lnTo>
                      <a:lnTo>
                        <a:pt x="6" y="18"/>
                      </a:lnTo>
                      <a:lnTo>
                        <a:pt x="6" y="18"/>
                      </a:lnTo>
                      <a:lnTo>
                        <a:pt x="24" y="6"/>
                      </a:lnTo>
                      <a:lnTo>
                        <a:pt x="24"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35" name="Freeform 1007">
                  <a:extLst>
                    <a:ext uri="{FF2B5EF4-FFF2-40B4-BE49-F238E27FC236}">
                      <a16:creationId xmlns:a16="http://schemas.microsoft.com/office/drawing/2014/main" id="{C848C6E2-3AD3-4BB2-9A37-2C97EC2809CC}"/>
                    </a:ext>
                  </a:extLst>
                </p:cNvPr>
                <p:cNvSpPr>
                  <a:spLocks/>
                </p:cNvSpPr>
                <p:nvPr/>
              </p:nvSpPr>
              <p:spPr bwMode="auto">
                <a:xfrm>
                  <a:off x="4666" y="2850"/>
                  <a:ext cx="24" cy="18"/>
                </a:xfrm>
                <a:custGeom>
                  <a:avLst/>
                  <a:gdLst>
                    <a:gd name="T0" fmla="*/ 0 w 24"/>
                    <a:gd name="T1" fmla="*/ 12 h 18"/>
                    <a:gd name="T2" fmla="*/ 0 w 24"/>
                    <a:gd name="T3" fmla="*/ 18 h 18"/>
                    <a:gd name="T4" fmla="*/ 0 w 24"/>
                    <a:gd name="T5" fmla="*/ 18 h 18"/>
                    <a:gd name="T6" fmla="*/ 12 w 24"/>
                    <a:gd name="T7" fmla="*/ 12 h 18"/>
                    <a:gd name="T8" fmla="*/ 18 w 24"/>
                    <a:gd name="T9" fmla="*/ 6 h 18"/>
                    <a:gd name="T10" fmla="*/ 24 w 24"/>
                    <a:gd name="T11" fmla="*/ 0 h 18"/>
                    <a:gd name="T12" fmla="*/ 18 w 24"/>
                    <a:gd name="T13" fmla="*/ 0 h 18"/>
                    <a:gd name="T14" fmla="*/ 12 w 24"/>
                    <a:gd name="T15" fmla="*/ 6 h 18"/>
                    <a:gd name="T16" fmla="*/ 0 w 24"/>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12"/>
                      </a:moveTo>
                      <a:lnTo>
                        <a:pt x="0" y="18"/>
                      </a:lnTo>
                      <a:lnTo>
                        <a:pt x="0" y="18"/>
                      </a:lnTo>
                      <a:lnTo>
                        <a:pt x="12" y="12"/>
                      </a:lnTo>
                      <a:lnTo>
                        <a:pt x="18" y="6"/>
                      </a:lnTo>
                      <a:lnTo>
                        <a:pt x="24" y="0"/>
                      </a:lnTo>
                      <a:lnTo>
                        <a:pt x="18"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36" name="Freeform 1008">
                  <a:extLst>
                    <a:ext uri="{FF2B5EF4-FFF2-40B4-BE49-F238E27FC236}">
                      <a16:creationId xmlns:a16="http://schemas.microsoft.com/office/drawing/2014/main" id="{BB89F978-4857-47FD-834B-83C8A15C8FA6}"/>
                    </a:ext>
                  </a:extLst>
                </p:cNvPr>
                <p:cNvSpPr>
                  <a:spLocks/>
                </p:cNvSpPr>
                <p:nvPr/>
              </p:nvSpPr>
              <p:spPr bwMode="auto">
                <a:xfrm>
                  <a:off x="4696" y="2820"/>
                  <a:ext cx="24" cy="18"/>
                </a:xfrm>
                <a:custGeom>
                  <a:avLst/>
                  <a:gdLst>
                    <a:gd name="T0" fmla="*/ 0 w 24"/>
                    <a:gd name="T1" fmla="*/ 12 h 18"/>
                    <a:gd name="T2" fmla="*/ 0 w 24"/>
                    <a:gd name="T3" fmla="*/ 18 h 18"/>
                    <a:gd name="T4" fmla="*/ 0 w 24"/>
                    <a:gd name="T5" fmla="*/ 18 h 18"/>
                    <a:gd name="T6" fmla="*/ 18 w 24"/>
                    <a:gd name="T7" fmla="*/ 6 h 18"/>
                    <a:gd name="T8" fmla="*/ 18 w 24"/>
                    <a:gd name="T9" fmla="*/ 6 h 18"/>
                    <a:gd name="T10" fmla="*/ 24 w 24"/>
                    <a:gd name="T11" fmla="*/ 0 h 18"/>
                    <a:gd name="T12" fmla="*/ 18 w 24"/>
                    <a:gd name="T13" fmla="*/ 0 h 18"/>
                    <a:gd name="T14" fmla="*/ 18 w 24"/>
                    <a:gd name="T15" fmla="*/ 0 h 18"/>
                    <a:gd name="T16" fmla="*/ 12 w 24"/>
                    <a:gd name="T17" fmla="*/ 6 h 18"/>
                    <a:gd name="T18" fmla="*/ 18 w 24"/>
                    <a:gd name="T19" fmla="*/ 6 h 18"/>
                    <a:gd name="T20" fmla="*/ 18 w 24"/>
                    <a:gd name="T21" fmla="*/ 0 h 18"/>
                    <a:gd name="T22" fmla="*/ 0 w 24"/>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0" y="12"/>
                      </a:moveTo>
                      <a:lnTo>
                        <a:pt x="0" y="18"/>
                      </a:lnTo>
                      <a:lnTo>
                        <a:pt x="0" y="18"/>
                      </a:lnTo>
                      <a:lnTo>
                        <a:pt x="18" y="6"/>
                      </a:lnTo>
                      <a:lnTo>
                        <a:pt x="18" y="6"/>
                      </a:lnTo>
                      <a:lnTo>
                        <a:pt x="24" y="0"/>
                      </a:lnTo>
                      <a:lnTo>
                        <a:pt x="18" y="0"/>
                      </a:lnTo>
                      <a:lnTo>
                        <a:pt x="18" y="0"/>
                      </a:lnTo>
                      <a:lnTo>
                        <a:pt x="12" y="6"/>
                      </a:lnTo>
                      <a:lnTo>
                        <a:pt x="18" y="6"/>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37" name="Freeform 1009">
                  <a:extLst>
                    <a:ext uri="{FF2B5EF4-FFF2-40B4-BE49-F238E27FC236}">
                      <a16:creationId xmlns:a16="http://schemas.microsoft.com/office/drawing/2014/main" id="{B02A3563-F8C7-4D95-95A6-011E829D0515}"/>
                    </a:ext>
                  </a:extLst>
                </p:cNvPr>
                <p:cNvSpPr>
                  <a:spLocks/>
                </p:cNvSpPr>
                <p:nvPr/>
              </p:nvSpPr>
              <p:spPr bwMode="auto">
                <a:xfrm>
                  <a:off x="4720" y="2784"/>
                  <a:ext cx="24" cy="24"/>
                </a:xfrm>
                <a:custGeom>
                  <a:avLst/>
                  <a:gdLst>
                    <a:gd name="T0" fmla="*/ 0 w 24"/>
                    <a:gd name="T1" fmla="*/ 24 h 24"/>
                    <a:gd name="T2" fmla="*/ 6 w 24"/>
                    <a:gd name="T3" fmla="*/ 24 h 24"/>
                    <a:gd name="T4" fmla="*/ 6 w 24"/>
                    <a:gd name="T5" fmla="*/ 24 h 24"/>
                    <a:gd name="T6" fmla="*/ 18 w 24"/>
                    <a:gd name="T7" fmla="*/ 6 h 24"/>
                    <a:gd name="T8" fmla="*/ 24 w 24"/>
                    <a:gd name="T9" fmla="*/ 0 h 24"/>
                    <a:gd name="T10" fmla="*/ 18 w 24"/>
                    <a:gd name="T11" fmla="*/ 0 h 24"/>
                    <a:gd name="T12" fmla="*/ 18 w 24"/>
                    <a:gd name="T13" fmla="*/ 0 h 24"/>
                    <a:gd name="T14" fmla="*/ 12 w 24"/>
                    <a:gd name="T15" fmla="*/ 6 h 24"/>
                    <a:gd name="T16" fmla="*/ 0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0" y="24"/>
                      </a:moveTo>
                      <a:lnTo>
                        <a:pt x="6" y="24"/>
                      </a:lnTo>
                      <a:lnTo>
                        <a:pt x="6" y="24"/>
                      </a:lnTo>
                      <a:lnTo>
                        <a:pt x="18" y="6"/>
                      </a:lnTo>
                      <a:lnTo>
                        <a:pt x="24" y="0"/>
                      </a:lnTo>
                      <a:lnTo>
                        <a:pt x="18" y="0"/>
                      </a:lnTo>
                      <a:lnTo>
                        <a:pt x="18"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38" name="Freeform 1010">
                  <a:extLst>
                    <a:ext uri="{FF2B5EF4-FFF2-40B4-BE49-F238E27FC236}">
                      <a16:creationId xmlns:a16="http://schemas.microsoft.com/office/drawing/2014/main" id="{A8091F05-DD73-4186-8D59-56F79A8828F0}"/>
                    </a:ext>
                  </a:extLst>
                </p:cNvPr>
                <p:cNvSpPr>
                  <a:spLocks/>
                </p:cNvSpPr>
                <p:nvPr/>
              </p:nvSpPr>
              <p:spPr bwMode="auto">
                <a:xfrm>
                  <a:off x="4744" y="2742"/>
                  <a:ext cx="12" cy="30"/>
                </a:xfrm>
                <a:custGeom>
                  <a:avLst/>
                  <a:gdLst>
                    <a:gd name="T0" fmla="*/ 0 w 12"/>
                    <a:gd name="T1" fmla="*/ 24 h 30"/>
                    <a:gd name="T2" fmla="*/ 0 w 12"/>
                    <a:gd name="T3" fmla="*/ 30 h 30"/>
                    <a:gd name="T4" fmla="*/ 6 w 12"/>
                    <a:gd name="T5" fmla="*/ 24 h 30"/>
                    <a:gd name="T6" fmla="*/ 12 w 12"/>
                    <a:gd name="T7" fmla="*/ 12 h 30"/>
                    <a:gd name="T8" fmla="*/ 12 w 12"/>
                    <a:gd name="T9" fmla="*/ 6 h 30"/>
                    <a:gd name="T10" fmla="*/ 6 w 12"/>
                    <a:gd name="T11" fmla="*/ 0 h 30"/>
                    <a:gd name="T12" fmla="*/ 6 w 12"/>
                    <a:gd name="T13" fmla="*/ 6 h 30"/>
                    <a:gd name="T14" fmla="*/ 6 w 12"/>
                    <a:gd name="T15" fmla="*/ 12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0" y="30"/>
                      </a:lnTo>
                      <a:lnTo>
                        <a:pt x="6" y="24"/>
                      </a:lnTo>
                      <a:lnTo>
                        <a:pt x="12" y="12"/>
                      </a:lnTo>
                      <a:lnTo>
                        <a:pt x="12" y="6"/>
                      </a:lnTo>
                      <a:lnTo>
                        <a:pt x="6" y="0"/>
                      </a:lnTo>
                      <a:lnTo>
                        <a:pt x="6"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39" name="Freeform 1011">
                  <a:extLst>
                    <a:ext uri="{FF2B5EF4-FFF2-40B4-BE49-F238E27FC236}">
                      <a16:creationId xmlns:a16="http://schemas.microsoft.com/office/drawing/2014/main" id="{4AE01898-D9C1-49D7-976F-92A15C7CEF74}"/>
                    </a:ext>
                  </a:extLst>
                </p:cNvPr>
                <p:cNvSpPr>
                  <a:spLocks/>
                </p:cNvSpPr>
                <p:nvPr/>
              </p:nvSpPr>
              <p:spPr bwMode="auto">
                <a:xfrm>
                  <a:off x="4750" y="2700"/>
                  <a:ext cx="12" cy="30"/>
                </a:xfrm>
                <a:custGeom>
                  <a:avLst/>
                  <a:gdLst>
                    <a:gd name="T0" fmla="*/ 0 w 12"/>
                    <a:gd name="T1" fmla="*/ 30 h 30"/>
                    <a:gd name="T2" fmla="*/ 6 w 12"/>
                    <a:gd name="T3" fmla="*/ 30 h 30"/>
                    <a:gd name="T4" fmla="*/ 6 w 12"/>
                    <a:gd name="T5" fmla="*/ 30 h 30"/>
                    <a:gd name="T6" fmla="*/ 12 w 12"/>
                    <a:gd name="T7" fmla="*/ 18 h 30"/>
                    <a:gd name="T8" fmla="*/ 6 w 12"/>
                    <a:gd name="T9" fmla="*/ 6 h 30"/>
                    <a:gd name="T10" fmla="*/ 6 w 12"/>
                    <a:gd name="T11" fmla="*/ 0 h 30"/>
                    <a:gd name="T12" fmla="*/ 0 w 12"/>
                    <a:gd name="T13" fmla="*/ 6 h 30"/>
                    <a:gd name="T14" fmla="*/ 6 w 12"/>
                    <a:gd name="T15" fmla="*/ 18 h 30"/>
                    <a:gd name="T16" fmla="*/ 0 w 1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30"/>
                      </a:moveTo>
                      <a:lnTo>
                        <a:pt x="6" y="30"/>
                      </a:lnTo>
                      <a:lnTo>
                        <a:pt x="6" y="30"/>
                      </a:lnTo>
                      <a:lnTo>
                        <a:pt x="12" y="18"/>
                      </a:lnTo>
                      <a:lnTo>
                        <a:pt x="6" y="6"/>
                      </a:lnTo>
                      <a:lnTo>
                        <a:pt x="6" y="0"/>
                      </a:lnTo>
                      <a:lnTo>
                        <a:pt x="0" y="6"/>
                      </a:lnTo>
                      <a:lnTo>
                        <a:pt x="6" y="18"/>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40" name="Freeform 1012">
                  <a:extLst>
                    <a:ext uri="{FF2B5EF4-FFF2-40B4-BE49-F238E27FC236}">
                      <a16:creationId xmlns:a16="http://schemas.microsoft.com/office/drawing/2014/main" id="{9AA57C59-6BE4-40D9-A450-0067EAEDE457}"/>
                    </a:ext>
                  </a:extLst>
                </p:cNvPr>
                <p:cNvSpPr>
                  <a:spLocks/>
                </p:cNvSpPr>
                <p:nvPr/>
              </p:nvSpPr>
              <p:spPr bwMode="auto">
                <a:xfrm>
                  <a:off x="4738" y="2664"/>
                  <a:ext cx="18" cy="24"/>
                </a:xfrm>
                <a:custGeom>
                  <a:avLst/>
                  <a:gdLst>
                    <a:gd name="T0" fmla="*/ 12 w 18"/>
                    <a:gd name="T1" fmla="*/ 24 h 24"/>
                    <a:gd name="T2" fmla="*/ 12 w 18"/>
                    <a:gd name="T3" fmla="*/ 24 h 24"/>
                    <a:gd name="T4" fmla="*/ 18 w 18"/>
                    <a:gd name="T5" fmla="*/ 24 h 24"/>
                    <a:gd name="T6" fmla="*/ 18 w 18"/>
                    <a:gd name="T7" fmla="*/ 18 h 24"/>
                    <a:gd name="T8" fmla="*/ 6 w 18"/>
                    <a:gd name="T9" fmla="*/ 0 h 24"/>
                    <a:gd name="T10" fmla="*/ 6 w 18"/>
                    <a:gd name="T11" fmla="*/ 0 h 24"/>
                    <a:gd name="T12" fmla="*/ 0 w 18"/>
                    <a:gd name="T13" fmla="*/ 0 h 24"/>
                    <a:gd name="T14" fmla="*/ 12 w 18"/>
                    <a:gd name="T15" fmla="*/ 18 h 24"/>
                    <a:gd name="T16" fmla="*/ 12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2" y="24"/>
                      </a:moveTo>
                      <a:lnTo>
                        <a:pt x="12" y="24"/>
                      </a:lnTo>
                      <a:lnTo>
                        <a:pt x="18" y="24"/>
                      </a:lnTo>
                      <a:lnTo>
                        <a:pt x="18" y="18"/>
                      </a:lnTo>
                      <a:lnTo>
                        <a:pt x="6" y="0"/>
                      </a:lnTo>
                      <a:lnTo>
                        <a:pt x="6" y="0"/>
                      </a:lnTo>
                      <a:lnTo>
                        <a:pt x="0" y="0"/>
                      </a:lnTo>
                      <a:lnTo>
                        <a:pt x="12" y="18"/>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41" name="Freeform 1013">
                  <a:extLst>
                    <a:ext uri="{FF2B5EF4-FFF2-40B4-BE49-F238E27FC236}">
                      <a16:creationId xmlns:a16="http://schemas.microsoft.com/office/drawing/2014/main" id="{7FD9FF03-BC1C-4397-AAED-3EB464E9521B}"/>
                    </a:ext>
                  </a:extLst>
                </p:cNvPr>
                <p:cNvSpPr>
                  <a:spLocks/>
                </p:cNvSpPr>
                <p:nvPr/>
              </p:nvSpPr>
              <p:spPr bwMode="auto">
                <a:xfrm>
                  <a:off x="4720" y="2622"/>
                  <a:ext cx="18" cy="30"/>
                </a:xfrm>
                <a:custGeom>
                  <a:avLst/>
                  <a:gdLst>
                    <a:gd name="T0" fmla="*/ 12 w 18"/>
                    <a:gd name="T1" fmla="*/ 24 h 30"/>
                    <a:gd name="T2" fmla="*/ 18 w 18"/>
                    <a:gd name="T3" fmla="*/ 30 h 30"/>
                    <a:gd name="T4" fmla="*/ 18 w 18"/>
                    <a:gd name="T5" fmla="*/ 24 h 30"/>
                    <a:gd name="T6" fmla="*/ 18 w 18"/>
                    <a:gd name="T7" fmla="*/ 24 h 30"/>
                    <a:gd name="T8" fmla="*/ 6 w 18"/>
                    <a:gd name="T9" fmla="*/ 6 h 30"/>
                    <a:gd name="T10" fmla="*/ 6 w 18"/>
                    <a:gd name="T11" fmla="*/ 0 h 30"/>
                    <a:gd name="T12" fmla="*/ 0 w 18"/>
                    <a:gd name="T13" fmla="*/ 6 h 30"/>
                    <a:gd name="T14" fmla="*/ 12 w 18"/>
                    <a:gd name="T15" fmla="*/ 24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12" y="24"/>
                      </a:moveTo>
                      <a:lnTo>
                        <a:pt x="18" y="30"/>
                      </a:lnTo>
                      <a:lnTo>
                        <a:pt x="18" y="24"/>
                      </a:lnTo>
                      <a:lnTo>
                        <a:pt x="18" y="24"/>
                      </a:lnTo>
                      <a:lnTo>
                        <a:pt x="6" y="6"/>
                      </a:lnTo>
                      <a:lnTo>
                        <a:pt x="6" y="0"/>
                      </a:lnTo>
                      <a:lnTo>
                        <a:pt x="0" y="6"/>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42" name="Freeform 1014">
                  <a:extLst>
                    <a:ext uri="{FF2B5EF4-FFF2-40B4-BE49-F238E27FC236}">
                      <a16:creationId xmlns:a16="http://schemas.microsoft.com/office/drawing/2014/main" id="{2E81AD55-DD22-4F83-A14B-98D712661248}"/>
                    </a:ext>
                  </a:extLst>
                </p:cNvPr>
                <p:cNvSpPr>
                  <a:spLocks/>
                </p:cNvSpPr>
                <p:nvPr/>
              </p:nvSpPr>
              <p:spPr bwMode="auto">
                <a:xfrm>
                  <a:off x="4696" y="2592"/>
                  <a:ext cx="18" cy="24"/>
                </a:xfrm>
                <a:custGeom>
                  <a:avLst/>
                  <a:gdLst>
                    <a:gd name="T0" fmla="*/ 12 w 18"/>
                    <a:gd name="T1" fmla="*/ 18 h 24"/>
                    <a:gd name="T2" fmla="*/ 18 w 18"/>
                    <a:gd name="T3" fmla="*/ 24 h 24"/>
                    <a:gd name="T4" fmla="*/ 18 w 18"/>
                    <a:gd name="T5" fmla="*/ 18 h 24"/>
                    <a:gd name="T6" fmla="*/ 18 w 18"/>
                    <a:gd name="T7" fmla="*/ 18 h 24"/>
                    <a:gd name="T8" fmla="*/ 18 w 18"/>
                    <a:gd name="T9" fmla="*/ 18 h 24"/>
                    <a:gd name="T10" fmla="*/ 0 w 18"/>
                    <a:gd name="T11" fmla="*/ 0 h 24"/>
                    <a:gd name="T12" fmla="*/ 0 w 18"/>
                    <a:gd name="T13" fmla="*/ 6 h 24"/>
                    <a:gd name="T14" fmla="*/ 0 w 18"/>
                    <a:gd name="T15" fmla="*/ 6 h 24"/>
                    <a:gd name="T16" fmla="*/ 18 w 18"/>
                    <a:gd name="T17" fmla="*/ 24 h 24"/>
                    <a:gd name="T18" fmla="*/ 18 w 18"/>
                    <a:gd name="T19" fmla="*/ 18 h 24"/>
                    <a:gd name="T20" fmla="*/ 12 w 18"/>
                    <a:gd name="T2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4">
                      <a:moveTo>
                        <a:pt x="12" y="18"/>
                      </a:moveTo>
                      <a:lnTo>
                        <a:pt x="18" y="24"/>
                      </a:lnTo>
                      <a:lnTo>
                        <a:pt x="18" y="18"/>
                      </a:lnTo>
                      <a:lnTo>
                        <a:pt x="18" y="18"/>
                      </a:lnTo>
                      <a:lnTo>
                        <a:pt x="18" y="18"/>
                      </a:lnTo>
                      <a:lnTo>
                        <a:pt x="0" y="0"/>
                      </a:lnTo>
                      <a:lnTo>
                        <a:pt x="0" y="6"/>
                      </a:lnTo>
                      <a:lnTo>
                        <a:pt x="0" y="6"/>
                      </a:lnTo>
                      <a:lnTo>
                        <a:pt x="18" y="24"/>
                      </a:lnTo>
                      <a:lnTo>
                        <a:pt x="18" y="18"/>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43" name="Freeform 1015">
                  <a:extLst>
                    <a:ext uri="{FF2B5EF4-FFF2-40B4-BE49-F238E27FC236}">
                      <a16:creationId xmlns:a16="http://schemas.microsoft.com/office/drawing/2014/main" id="{F0941313-E7DF-4D14-8576-DE36722E8793}"/>
                    </a:ext>
                  </a:extLst>
                </p:cNvPr>
                <p:cNvSpPr>
                  <a:spLocks/>
                </p:cNvSpPr>
                <p:nvPr/>
              </p:nvSpPr>
              <p:spPr bwMode="auto">
                <a:xfrm>
                  <a:off x="4660" y="2562"/>
                  <a:ext cx="24" cy="24"/>
                </a:xfrm>
                <a:custGeom>
                  <a:avLst/>
                  <a:gdLst>
                    <a:gd name="T0" fmla="*/ 24 w 24"/>
                    <a:gd name="T1" fmla="*/ 24 h 24"/>
                    <a:gd name="T2" fmla="*/ 24 w 24"/>
                    <a:gd name="T3" fmla="*/ 18 h 24"/>
                    <a:gd name="T4" fmla="*/ 24 w 24"/>
                    <a:gd name="T5" fmla="*/ 18 h 24"/>
                    <a:gd name="T6" fmla="*/ 18 w 24"/>
                    <a:gd name="T7" fmla="*/ 12 h 24"/>
                    <a:gd name="T8" fmla="*/ 6 w 24"/>
                    <a:gd name="T9" fmla="*/ 0 h 24"/>
                    <a:gd name="T10" fmla="*/ 0 w 24"/>
                    <a:gd name="T11" fmla="*/ 6 h 24"/>
                    <a:gd name="T12" fmla="*/ 6 w 24"/>
                    <a:gd name="T13" fmla="*/ 6 h 24"/>
                    <a:gd name="T14" fmla="*/ 18 w 24"/>
                    <a:gd name="T15" fmla="*/ 18 h 24"/>
                    <a:gd name="T16" fmla="*/ 24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4" y="24"/>
                      </a:moveTo>
                      <a:lnTo>
                        <a:pt x="24" y="18"/>
                      </a:lnTo>
                      <a:lnTo>
                        <a:pt x="24" y="18"/>
                      </a:lnTo>
                      <a:lnTo>
                        <a:pt x="18" y="12"/>
                      </a:lnTo>
                      <a:lnTo>
                        <a:pt x="6" y="0"/>
                      </a:lnTo>
                      <a:lnTo>
                        <a:pt x="0" y="6"/>
                      </a:lnTo>
                      <a:lnTo>
                        <a:pt x="6" y="6"/>
                      </a:lnTo>
                      <a:lnTo>
                        <a:pt x="18" y="18"/>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44" name="Freeform 1016">
                  <a:extLst>
                    <a:ext uri="{FF2B5EF4-FFF2-40B4-BE49-F238E27FC236}">
                      <a16:creationId xmlns:a16="http://schemas.microsoft.com/office/drawing/2014/main" id="{7A22FFDE-67D7-4754-8AC9-5A7F75F9EDA8}"/>
                    </a:ext>
                  </a:extLst>
                </p:cNvPr>
                <p:cNvSpPr>
                  <a:spLocks/>
                </p:cNvSpPr>
                <p:nvPr/>
              </p:nvSpPr>
              <p:spPr bwMode="auto">
                <a:xfrm>
                  <a:off x="4630" y="2538"/>
                  <a:ext cx="24" cy="24"/>
                </a:xfrm>
                <a:custGeom>
                  <a:avLst/>
                  <a:gdLst>
                    <a:gd name="T0" fmla="*/ 24 w 24"/>
                    <a:gd name="T1" fmla="*/ 24 h 24"/>
                    <a:gd name="T2" fmla="*/ 24 w 24"/>
                    <a:gd name="T3" fmla="*/ 18 h 24"/>
                    <a:gd name="T4" fmla="*/ 24 w 24"/>
                    <a:gd name="T5" fmla="*/ 18 h 24"/>
                    <a:gd name="T6" fmla="*/ 6 w 24"/>
                    <a:gd name="T7" fmla="*/ 6 h 24"/>
                    <a:gd name="T8" fmla="*/ 0 w 24"/>
                    <a:gd name="T9" fmla="*/ 0 h 24"/>
                    <a:gd name="T10" fmla="*/ 0 w 24"/>
                    <a:gd name="T11" fmla="*/ 6 h 24"/>
                    <a:gd name="T12" fmla="*/ 0 w 24"/>
                    <a:gd name="T13" fmla="*/ 6 h 24"/>
                    <a:gd name="T14" fmla="*/ 6 w 24"/>
                    <a:gd name="T15" fmla="*/ 12 h 24"/>
                    <a:gd name="T16" fmla="*/ 24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4" y="24"/>
                      </a:moveTo>
                      <a:lnTo>
                        <a:pt x="24" y="18"/>
                      </a:lnTo>
                      <a:lnTo>
                        <a:pt x="24" y="18"/>
                      </a:lnTo>
                      <a:lnTo>
                        <a:pt x="6" y="6"/>
                      </a:lnTo>
                      <a:lnTo>
                        <a:pt x="0" y="0"/>
                      </a:lnTo>
                      <a:lnTo>
                        <a:pt x="0" y="6"/>
                      </a:lnTo>
                      <a:lnTo>
                        <a:pt x="0"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45" name="Freeform 1017">
                  <a:extLst>
                    <a:ext uri="{FF2B5EF4-FFF2-40B4-BE49-F238E27FC236}">
                      <a16:creationId xmlns:a16="http://schemas.microsoft.com/office/drawing/2014/main" id="{241A5DA1-D05C-41FB-B0EC-D790B2292902}"/>
                    </a:ext>
                  </a:extLst>
                </p:cNvPr>
                <p:cNvSpPr>
                  <a:spLocks/>
                </p:cNvSpPr>
                <p:nvPr/>
              </p:nvSpPr>
              <p:spPr bwMode="auto">
                <a:xfrm>
                  <a:off x="4594" y="2520"/>
                  <a:ext cx="24" cy="18"/>
                </a:xfrm>
                <a:custGeom>
                  <a:avLst/>
                  <a:gdLst>
                    <a:gd name="T0" fmla="*/ 24 w 24"/>
                    <a:gd name="T1" fmla="*/ 18 h 18"/>
                    <a:gd name="T2" fmla="*/ 24 w 24"/>
                    <a:gd name="T3" fmla="*/ 12 h 18"/>
                    <a:gd name="T4" fmla="*/ 24 w 24"/>
                    <a:gd name="T5" fmla="*/ 12 h 18"/>
                    <a:gd name="T6" fmla="*/ 0 w 24"/>
                    <a:gd name="T7" fmla="*/ 0 h 18"/>
                    <a:gd name="T8" fmla="*/ 0 w 24"/>
                    <a:gd name="T9" fmla="*/ 0 h 18"/>
                    <a:gd name="T10" fmla="*/ 0 w 24"/>
                    <a:gd name="T11" fmla="*/ 6 h 18"/>
                    <a:gd name="T12" fmla="*/ 24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18"/>
                      </a:moveTo>
                      <a:lnTo>
                        <a:pt x="24" y="12"/>
                      </a:lnTo>
                      <a:lnTo>
                        <a:pt x="24" y="12"/>
                      </a:lnTo>
                      <a:lnTo>
                        <a:pt x="0" y="0"/>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46" name="Freeform 1018">
                  <a:extLst>
                    <a:ext uri="{FF2B5EF4-FFF2-40B4-BE49-F238E27FC236}">
                      <a16:creationId xmlns:a16="http://schemas.microsoft.com/office/drawing/2014/main" id="{55E74257-31C9-47D7-8B3A-895583753CE6}"/>
                    </a:ext>
                  </a:extLst>
                </p:cNvPr>
                <p:cNvSpPr>
                  <a:spLocks/>
                </p:cNvSpPr>
                <p:nvPr/>
              </p:nvSpPr>
              <p:spPr bwMode="auto">
                <a:xfrm>
                  <a:off x="4558" y="2495"/>
                  <a:ext cx="24" cy="19"/>
                </a:xfrm>
                <a:custGeom>
                  <a:avLst/>
                  <a:gdLst>
                    <a:gd name="T0" fmla="*/ 24 w 24"/>
                    <a:gd name="T1" fmla="*/ 19 h 19"/>
                    <a:gd name="T2" fmla="*/ 24 w 24"/>
                    <a:gd name="T3" fmla="*/ 19 h 19"/>
                    <a:gd name="T4" fmla="*/ 24 w 24"/>
                    <a:gd name="T5" fmla="*/ 12 h 19"/>
                    <a:gd name="T6" fmla="*/ 0 w 24"/>
                    <a:gd name="T7" fmla="*/ 0 h 19"/>
                    <a:gd name="T8" fmla="*/ 0 w 24"/>
                    <a:gd name="T9" fmla="*/ 6 h 19"/>
                    <a:gd name="T10" fmla="*/ 0 w 24"/>
                    <a:gd name="T11" fmla="*/ 6 h 19"/>
                    <a:gd name="T12" fmla="*/ 24 w 2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24" h="19">
                      <a:moveTo>
                        <a:pt x="24" y="19"/>
                      </a:moveTo>
                      <a:lnTo>
                        <a:pt x="24" y="19"/>
                      </a:lnTo>
                      <a:lnTo>
                        <a:pt x="24" y="12"/>
                      </a:lnTo>
                      <a:lnTo>
                        <a:pt x="0" y="0"/>
                      </a:lnTo>
                      <a:lnTo>
                        <a:pt x="0" y="6"/>
                      </a:lnTo>
                      <a:lnTo>
                        <a:pt x="0" y="6"/>
                      </a:lnTo>
                      <a:lnTo>
                        <a:pt x="24" y="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47" name="Freeform 1019">
                  <a:extLst>
                    <a:ext uri="{FF2B5EF4-FFF2-40B4-BE49-F238E27FC236}">
                      <a16:creationId xmlns:a16="http://schemas.microsoft.com/office/drawing/2014/main" id="{48284BAC-35C0-453B-B7FB-D3E3328DDCB0}"/>
                    </a:ext>
                  </a:extLst>
                </p:cNvPr>
                <p:cNvSpPr>
                  <a:spLocks/>
                </p:cNvSpPr>
                <p:nvPr/>
              </p:nvSpPr>
              <p:spPr bwMode="auto">
                <a:xfrm>
                  <a:off x="4516" y="2483"/>
                  <a:ext cx="30" cy="12"/>
                </a:xfrm>
                <a:custGeom>
                  <a:avLst/>
                  <a:gdLst>
                    <a:gd name="T0" fmla="*/ 24 w 30"/>
                    <a:gd name="T1" fmla="*/ 12 h 12"/>
                    <a:gd name="T2" fmla="*/ 30 w 30"/>
                    <a:gd name="T3" fmla="*/ 12 h 12"/>
                    <a:gd name="T4" fmla="*/ 24 w 30"/>
                    <a:gd name="T5" fmla="*/ 6 h 12"/>
                    <a:gd name="T6" fmla="*/ 18 w 30"/>
                    <a:gd name="T7" fmla="*/ 0 h 12"/>
                    <a:gd name="T8" fmla="*/ 6 w 30"/>
                    <a:gd name="T9" fmla="*/ 0 h 12"/>
                    <a:gd name="T10" fmla="*/ 0 w 30"/>
                    <a:gd name="T11" fmla="*/ 0 h 12"/>
                    <a:gd name="T12" fmla="*/ 6 w 30"/>
                    <a:gd name="T13" fmla="*/ 6 h 12"/>
                    <a:gd name="T14" fmla="*/ 18 w 30"/>
                    <a:gd name="T15" fmla="*/ 6 h 12"/>
                    <a:gd name="T16" fmla="*/ 24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12"/>
                      </a:moveTo>
                      <a:lnTo>
                        <a:pt x="30" y="12"/>
                      </a:lnTo>
                      <a:lnTo>
                        <a:pt x="24" y="6"/>
                      </a:lnTo>
                      <a:lnTo>
                        <a:pt x="18" y="0"/>
                      </a:lnTo>
                      <a:lnTo>
                        <a:pt x="6" y="0"/>
                      </a:lnTo>
                      <a:lnTo>
                        <a:pt x="0" y="0"/>
                      </a:lnTo>
                      <a:lnTo>
                        <a:pt x="6" y="6"/>
                      </a:lnTo>
                      <a:lnTo>
                        <a:pt x="18"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48" name="Freeform 1020">
                  <a:extLst>
                    <a:ext uri="{FF2B5EF4-FFF2-40B4-BE49-F238E27FC236}">
                      <a16:creationId xmlns:a16="http://schemas.microsoft.com/office/drawing/2014/main" id="{24BAAEC6-E3EA-4555-A259-80CF95D6FE74}"/>
                    </a:ext>
                  </a:extLst>
                </p:cNvPr>
                <p:cNvSpPr>
                  <a:spLocks/>
                </p:cNvSpPr>
                <p:nvPr/>
              </p:nvSpPr>
              <p:spPr bwMode="auto">
                <a:xfrm>
                  <a:off x="4480" y="2465"/>
                  <a:ext cx="24" cy="12"/>
                </a:xfrm>
                <a:custGeom>
                  <a:avLst/>
                  <a:gdLst>
                    <a:gd name="T0" fmla="*/ 24 w 24"/>
                    <a:gd name="T1" fmla="*/ 12 h 12"/>
                    <a:gd name="T2" fmla="*/ 24 w 24"/>
                    <a:gd name="T3" fmla="*/ 12 h 12"/>
                    <a:gd name="T4" fmla="*/ 24 w 24"/>
                    <a:gd name="T5" fmla="*/ 6 h 12"/>
                    <a:gd name="T6" fmla="*/ 0 w 24"/>
                    <a:gd name="T7" fmla="*/ 0 h 12"/>
                    <a:gd name="T8" fmla="*/ 0 w 24"/>
                    <a:gd name="T9" fmla="*/ 0 h 12"/>
                    <a:gd name="T10" fmla="*/ 0 w 24"/>
                    <a:gd name="T11" fmla="*/ 6 h 12"/>
                    <a:gd name="T12" fmla="*/ 24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12"/>
                      </a:moveTo>
                      <a:lnTo>
                        <a:pt x="24" y="12"/>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49" name="Freeform 1021">
                  <a:extLst>
                    <a:ext uri="{FF2B5EF4-FFF2-40B4-BE49-F238E27FC236}">
                      <a16:creationId xmlns:a16="http://schemas.microsoft.com/office/drawing/2014/main" id="{57DD3D8D-FF0D-4ED5-8318-FBAD0EC79134}"/>
                    </a:ext>
                  </a:extLst>
                </p:cNvPr>
                <p:cNvSpPr>
                  <a:spLocks/>
                </p:cNvSpPr>
                <p:nvPr/>
              </p:nvSpPr>
              <p:spPr bwMode="auto">
                <a:xfrm>
                  <a:off x="4438" y="2453"/>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50" name="Freeform 1022">
                  <a:extLst>
                    <a:ext uri="{FF2B5EF4-FFF2-40B4-BE49-F238E27FC236}">
                      <a16:creationId xmlns:a16="http://schemas.microsoft.com/office/drawing/2014/main" id="{B220151C-B7AD-415B-B3C5-C28EA5C3353B}"/>
                    </a:ext>
                  </a:extLst>
                </p:cNvPr>
                <p:cNvSpPr>
                  <a:spLocks/>
                </p:cNvSpPr>
                <p:nvPr/>
              </p:nvSpPr>
              <p:spPr bwMode="auto">
                <a:xfrm>
                  <a:off x="4396" y="2435"/>
                  <a:ext cx="30" cy="18"/>
                </a:xfrm>
                <a:custGeom>
                  <a:avLst/>
                  <a:gdLst>
                    <a:gd name="T0" fmla="*/ 30 w 30"/>
                    <a:gd name="T1" fmla="*/ 18 h 18"/>
                    <a:gd name="T2" fmla="*/ 30 w 30"/>
                    <a:gd name="T3" fmla="*/ 12 h 18"/>
                    <a:gd name="T4" fmla="*/ 30 w 30"/>
                    <a:gd name="T5" fmla="*/ 12 h 18"/>
                    <a:gd name="T6" fmla="*/ 6 w 30"/>
                    <a:gd name="T7" fmla="*/ 0 h 18"/>
                    <a:gd name="T8" fmla="*/ 0 w 30"/>
                    <a:gd name="T9" fmla="*/ 6 h 18"/>
                    <a:gd name="T10" fmla="*/ 6 w 30"/>
                    <a:gd name="T11" fmla="*/ 6 h 18"/>
                    <a:gd name="T12" fmla="*/ 30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30" y="18"/>
                      </a:moveTo>
                      <a:lnTo>
                        <a:pt x="30" y="12"/>
                      </a:lnTo>
                      <a:lnTo>
                        <a:pt x="30" y="12"/>
                      </a:lnTo>
                      <a:lnTo>
                        <a:pt x="6" y="0"/>
                      </a:lnTo>
                      <a:lnTo>
                        <a:pt x="0" y="6"/>
                      </a:lnTo>
                      <a:lnTo>
                        <a:pt x="6" y="6"/>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551" name="Freeform 1023">
                  <a:extLst>
                    <a:ext uri="{FF2B5EF4-FFF2-40B4-BE49-F238E27FC236}">
                      <a16:creationId xmlns:a16="http://schemas.microsoft.com/office/drawing/2014/main" id="{80889552-7797-4BE2-AE32-60DE4DA91426}"/>
                    </a:ext>
                  </a:extLst>
                </p:cNvPr>
                <p:cNvSpPr>
                  <a:spLocks/>
                </p:cNvSpPr>
                <p:nvPr/>
              </p:nvSpPr>
              <p:spPr bwMode="auto">
                <a:xfrm>
                  <a:off x="4360" y="2423"/>
                  <a:ext cx="30" cy="18"/>
                </a:xfrm>
                <a:custGeom>
                  <a:avLst/>
                  <a:gdLst>
                    <a:gd name="T0" fmla="*/ 24 w 30"/>
                    <a:gd name="T1" fmla="*/ 18 h 18"/>
                    <a:gd name="T2" fmla="*/ 30 w 30"/>
                    <a:gd name="T3" fmla="*/ 12 h 18"/>
                    <a:gd name="T4" fmla="*/ 24 w 30"/>
                    <a:gd name="T5" fmla="*/ 12 h 18"/>
                    <a:gd name="T6" fmla="*/ 0 w 30"/>
                    <a:gd name="T7" fmla="*/ 0 h 18"/>
                    <a:gd name="T8" fmla="*/ 0 w 30"/>
                    <a:gd name="T9" fmla="*/ 6 h 18"/>
                    <a:gd name="T10" fmla="*/ 0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0" y="0"/>
                      </a:lnTo>
                      <a:lnTo>
                        <a:pt x="0" y="6"/>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00" name="Freeform 1024">
                  <a:extLst>
                    <a:ext uri="{FF2B5EF4-FFF2-40B4-BE49-F238E27FC236}">
                      <a16:creationId xmlns:a16="http://schemas.microsoft.com/office/drawing/2014/main" id="{5A262F99-E9B7-49FD-92E4-1C929F65FF09}"/>
                    </a:ext>
                  </a:extLst>
                </p:cNvPr>
                <p:cNvSpPr>
                  <a:spLocks/>
                </p:cNvSpPr>
                <p:nvPr/>
              </p:nvSpPr>
              <p:spPr bwMode="auto">
                <a:xfrm>
                  <a:off x="4318" y="2417"/>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0 w 30"/>
                    <a:gd name="T11" fmla="*/ 0 h 12"/>
                    <a:gd name="T12" fmla="*/ 0 w 30"/>
                    <a:gd name="T13" fmla="*/ 6 h 12"/>
                    <a:gd name="T14" fmla="*/ 6 w 30"/>
                    <a:gd name="T15" fmla="*/ 6 h 12"/>
                    <a:gd name="T16" fmla="*/ 24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12"/>
                      </a:moveTo>
                      <a:lnTo>
                        <a:pt x="30" y="6"/>
                      </a:lnTo>
                      <a:lnTo>
                        <a:pt x="24" y="6"/>
                      </a:lnTo>
                      <a:lnTo>
                        <a:pt x="6" y="0"/>
                      </a:lnTo>
                      <a:lnTo>
                        <a:pt x="0"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01" name="Freeform 1025">
                  <a:extLst>
                    <a:ext uri="{FF2B5EF4-FFF2-40B4-BE49-F238E27FC236}">
                      <a16:creationId xmlns:a16="http://schemas.microsoft.com/office/drawing/2014/main" id="{128AFFA7-86B4-47CE-9058-ABAE35954415}"/>
                    </a:ext>
                  </a:extLst>
                </p:cNvPr>
                <p:cNvSpPr>
                  <a:spLocks/>
                </p:cNvSpPr>
                <p:nvPr/>
              </p:nvSpPr>
              <p:spPr bwMode="auto">
                <a:xfrm>
                  <a:off x="4276" y="2405"/>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02" name="Freeform 1026">
                  <a:extLst>
                    <a:ext uri="{FF2B5EF4-FFF2-40B4-BE49-F238E27FC236}">
                      <a16:creationId xmlns:a16="http://schemas.microsoft.com/office/drawing/2014/main" id="{D27E44AF-90E1-4578-9F5C-0BF12460B175}"/>
                    </a:ext>
                  </a:extLst>
                </p:cNvPr>
                <p:cNvSpPr>
                  <a:spLocks/>
                </p:cNvSpPr>
                <p:nvPr/>
              </p:nvSpPr>
              <p:spPr bwMode="auto">
                <a:xfrm>
                  <a:off x="4234" y="2399"/>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03" name="Freeform 1027">
                  <a:extLst>
                    <a:ext uri="{FF2B5EF4-FFF2-40B4-BE49-F238E27FC236}">
                      <a16:creationId xmlns:a16="http://schemas.microsoft.com/office/drawing/2014/main" id="{14BB17E4-B0B9-4DD4-8310-7F2B5EC96A9E}"/>
                    </a:ext>
                  </a:extLst>
                </p:cNvPr>
                <p:cNvSpPr>
                  <a:spLocks/>
                </p:cNvSpPr>
                <p:nvPr/>
              </p:nvSpPr>
              <p:spPr bwMode="auto">
                <a:xfrm>
                  <a:off x="4192" y="2393"/>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04" name="Freeform 1028">
                  <a:extLst>
                    <a:ext uri="{FF2B5EF4-FFF2-40B4-BE49-F238E27FC236}">
                      <a16:creationId xmlns:a16="http://schemas.microsoft.com/office/drawing/2014/main" id="{F9EA61AD-26FB-4A8F-A355-E3DEB774B202}"/>
                    </a:ext>
                  </a:extLst>
                </p:cNvPr>
                <p:cNvSpPr>
                  <a:spLocks/>
                </p:cNvSpPr>
                <p:nvPr/>
              </p:nvSpPr>
              <p:spPr bwMode="auto">
                <a:xfrm>
                  <a:off x="4156" y="2381"/>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0 w 24"/>
                    <a:gd name="T13" fmla="*/ 6 h 12"/>
                    <a:gd name="T14" fmla="*/ 0 w 24"/>
                    <a:gd name="T15" fmla="*/ 6 h 12"/>
                    <a:gd name="T16" fmla="*/ 24 w 2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24" y="12"/>
                      </a:moveTo>
                      <a:lnTo>
                        <a:pt x="24" y="6"/>
                      </a:lnTo>
                      <a:lnTo>
                        <a:pt x="24" y="6"/>
                      </a:lnTo>
                      <a:lnTo>
                        <a:pt x="0" y="0"/>
                      </a:lnTo>
                      <a:lnTo>
                        <a:pt x="0" y="0"/>
                      </a:lnTo>
                      <a:lnTo>
                        <a:pt x="0" y="6"/>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05" name="Freeform 1029">
                  <a:extLst>
                    <a:ext uri="{FF2B5EF4-FFF2-40B4-BE49-F238E27FC236}">
                      <a16:creationId xmlns:a16="http://schemas.microsoft.com/office/drawing/2014/main" id="{5FAD4FD6-833C-41FF-B6DB-09834537EDBA}"/>
                    </a:ext>
                  </a:extLst>
                </p:cNvPr>
                <p:cNvSpPr>
                  <a:spLocks/>
                </p:cNvSpPr>
                <p:nvPr/>
              </p:nvSpPr>
              <p:spPr bwMode="auto">
                <a:xfrm>
                  <a:off x="4114" y="2375"/>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06" name="Freeform 1030">
                  <a:extLst>
                    <a:ext uri="{FF2B5EF4-FFF2-40B4-BE49-F238E27FC236}">
                      <a16:creationId xmlns:a16="http://schemas.microsoft.com/office/drawing/2014/main" id="{E462BE3D-CE43-4AA5-8A7C-9A7D4B21932C}"/>
                    </a:ext>
                  </a:extLst>
                </p:cNvPr>
                <p:cNvSpPr>
                  <a:spLocks/>
                </p:cNvSpPr>
                <p:nvPr/>
              </p:nvSpPr>
              <p:spPr bwMode="auto">
                <a:xfrm>
                  <a:off x="4072" y="2375"/>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07" name="Freeform 1031">
                  <a:extLst>
                    <a:ext uri="{FF2B5EF4-FFF2-40B4-BE49-F238E27FC236}">
                      <a16:creationId xmlns:a16="http://schemas.microsoft.com/office/drawing/2014/main" id="{7B9A38A0-471F-4FC3-82AB-5D5F89E20E12}"/>
                    </a:ext>
                  </a:extLst>
                </p:cNvPr>
                <p:cNvSpPr>
                  <a:spLocks/>
                </p:cNvSpPr>
                <p:nvPr/>
              </p:nvSpPr>
              <p:spPr bwMode="auto">
                <a:xfrm>
                  <a:off x="4030" y="2369"/>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08" name="Freeform 1032">
                  <a:extLst>
                    <a:ext uri="{FF2B5EF4-FFF2-40B4-BE49-F238E27FC236}">
                      <a16:creationId xmlns:a16="http://schemas.microsoft.com/office/drawing/2014/main" id="{322B6A12-C329-4F06-8381-7D8E59366476}"/>
                    </a:ext>
                  </a:extLst>
                </p:cNvPr>
                <p:cNvSpPr>
                  <a:spLocks/>
                </p:cNvSpPr>
                <p:nvPr/>
              </p:nvSpPr>
              <p:spPr bwMode="auto">
                <a:xfrm>
                  <a:off x="3987" y="2363"/>
                  <a:ext cx="31" cy="6"/>
                </a:xfrm>
                <a:custGeom>
                  <a:avLst/>
                  <a:gdLst>
                    <a:gd name="T0" fmla="*/ 25 w 31"/>
                    <a:gd name="T1" fmla="*/ 6 h 6"/>
                    <a:gd name="T2" fmla="*/ 31 w 31"/>
                    <a:gd name="T3" fmla="*/ 6 h 6"/>
                    <a:gd name="T4" fmla="*/ 25 w 31"/>
                    <a:gd name="T5" fmla="*/ 0 h 6"/>
                    <a:gd name="T6" fmla="*/ 0 w 31"/>
                    <a:gd name="T7" fmla="*/ 0 h 6"/>
                    <a:gd name="T8" fmla="*/ 0 w 31"/>
                    <a:gd name="T9" fmla="*/ 6 h 6"/>
                    <a:gd name="T10" fmla="*/ 0 w 31"/>
                    <a:gd name="T11" fmla="*/ 6 h 6"/>
                    <a:gd name="T12" fmla="*/ 25 w 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25" y="6"/>
                      </a:moveTo>
                      <a:lnTo>
                        <a:pt x="31" y="6"/>
                      </a:lnTo>
                      <a:lnTo>
                        <a:pt x="25" y="0"/>
                      </a:lnTo>
                      <a:lnTo>
                        <a:pt x="0" y="0"/>
                      </a:lnTo>
                      <a:lnTo>
                        <a:pt x="0" y="6"/>
                      </a:lnTo>
                      <a:lnTo>
                        <a:pt x="0"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09" name="Freeform 1033">
                  <a:extLst>
                    <a:ext uri="{FF2B5EF4-FFF2-40B4-BE49-F238E27FC236}">
                      <a16:creationId xmlns:a16="http://schemas.microsoft.com/office/drawing/2014/main" id="{BFE8500B-24A3-4D02-9381-F727631C3DF2}"/>
                    </a:ext>
                  </a:extLst>
                </p:cNvPr>
                <p:cNvSpPr>
                  <a:spLocks/>
                </p:cNvSpPr>
                <p:nvPr/>
              </p:nvSpPr>
              <p:spPr bwMode="auto">
                <a:xfrm>
                  <a:off x="3945" y="236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10" name="Freeform 1034">
                  <a:extLst>
                    <a:ext uri="{FF2B5EF4-FFF2-40B4-BE49-F238E27FC236}">
                      <a16:creationId xmlns:a16="http://schemas.microsoft.com/office/drawing/2014/main" id="{9AA0526C-3104-479F-B232-981170384792}"/>
                    </a:ext>
                  </a:extLst>
                </p:cNvPr>
                <p:cNvSpPr>
                  <a:spLocks/>
                </p:cNvSpPr>
                <p:nvPr/>
              </p:nvSpPr>
              <p:spPr bwMode="auto">
                <a:xfrm>
                  <a:off x="3903"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11" name="Freeform 1035">
                  <a:extLst>
                    <a:ext uri="{FF2B5EF4-FFF2-40B4-BE49-F238E27FC236}">
                      <a16:creationId xmlns:a16="http://schemas.microsoft.com/office/drawing/2014/main" id="{837A27D1-8D4C-4503-B435-D10F49D590A7}"/>
                    </a:ext>
                  </a:extLst>
                </p:cNvPr>
                <p:cNvSpPr>
                  <a:spLocks/>
                </p:cNvSpPr>
                <p:nvPr/>
              </p:nvSpPr>
              <p:spPr bwMode="auto">
                <a:xfrm>
                  <a:off x="3861"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12" name="Freeform 1036">
                  <a:extLst>
                    <a:ext uri="{FF2B5EF4-FFF2-40B4-BE49-F238E27FC236}">
                      <a16:creationId xmlns:a16="http://schemas.microsoft.com/office/drawing/2014/main" id="{E47A600B-8CCE-4487-BF83-780899EAFE28}"/>
                    </a:ext>
                  </a:extLst>
                </p:cNvPr>
                <p:cNvSpPr>
                  <a:spLocks/>
                </p:cNvSpPr>
                <p:nvPr/>
              </p:nvSpPr>
              <p:spPr bwMode="auto">
                <a:xfrm>
                  <a:off x="3819"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13" name="Freeform 1037">
                  <a:extLst>
                    <a:ext uri="{FF2B5EF4-FFF2-40B4-BE49-F238E27FC236}">
                      <a16:creationId xmlns:a16="http://schemas.microsoft.com/office/drawing/2014/main" id="{7C551609-5F18-470D-8F06-595A1E45744C}"/>
                    </a:ext>
                  </a:extLst>
                </p:cNvPr>
                <p:cNvSpPr>
                  <a:spLocks/>
                </p:cNvSpPr>
                <p:nvPr/>
              </p:nvSpPr>
              <p:spPr bwMode="auto">
                <a:xfrm>
                  <a:off x="3777"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9709" name="Group 1133">
                <a:extLst>
                  <a:ext uri="{FF2B5EF4-FFF2-40B4-BE49-F238E27FC236}">
                    <a16:creationId xmlns:a16="http://schemas.microsoft.com/office/drawing/2014/main" id="{E8E159FC-4ED1-4E07-9548-1CF6FB9831BC}"/>
                  </a:ext>
                </a:extLst>
              </p:cNvPr>
              <p:cNvGrpSpPr>
                <a:grpSpLocks/>
              </p:cNvGrpSpPr>
              <p:nvPr/>
            </p:nvGrpSpPr>
            <p:grpSpPr bwMode="auto">
              <a:xfrm>
                <a:off x="2889" y="2405"/>
                <a:ext cx="1771" cy="625"/>
                <a:chOff x="2889" y="2405"/>
                <a:chExt cx="1771" cy="625"/>
              </a:xfrm>
            </p:grpSpPr>
            <p:sp>
              <p:nvSpPr>
                <p:cNvPr id="409615" name="Freeform 1039">
                  <a:extLst>
                    <a:ext uri="{FF2B5EF4-FFF2-40B4-BE49-F238E27FC236}">
                      <a16:creationId xmlns:a16="http://schemas.microsoft.com/office/drawing/2014/main" id="{94D1AA5C-A7B5-4DE3-89FC-E7B6F099AD45}"/>
                    </a:ext>
                  </a:extLst>
                </p:cNvPr>
                <p:cNvSpPr>
                  <a:spLocks/>
                </p:cNvSpPr>
                <p:nvPr/>
              </p:nvSpPr>
              <p:spPr bwMode="auto">
                <a:xfrm>
                  <a:off x="3753" y="2405"/>
                  <a:ext cx="48" cy="6"/>
                </a:xfrm>
                <a:custGeom>
                  <a:avLst/>
                  <a:gdLst>
                    <a:gd name="T0" fmla="*/ 24 w 48"/>
                    <a:gd name="T1" fmla="*/ 6 h 6"/>
                    <a:gd name="T2" fmla="*/ 48 w 48"/>
                    <a:gd name="T3" fmla="*/ 6 h 6"/>
                    <a:gd name="T4" fmla="*/ 48 w 48"/>
                    <a:gd name="T5" fmla="*/ 0 h 6"/>
                    <a:gd name="T6" fmla="*/ 48 w 48"/>
                    <a:gd name="T7" fmla="*/ 0 h 6"/>
                    <a:gd name="T8" fmla="*/ 24 w 48"/>
                    <a:gd name="T9" fmla="*/ 0 h 6"/>
                    <a:gd name="T10" fmla="*/ 0 w 48"/>
                    <a:gd name="T11" fmla="*/ 0 h 6"/>
                    <a:gd name="T12" fmla="*/ 0 w 48"/>
                    <a:gd name="T13" fmla="*/ 0 h 6"/>
                    <a:gd name="T14" fmla="*/ 0 w 48"/>
                    <a:gd name="T15" fmla="*/ 6 h 6"/>
                    <a:gd name="T16" fmla="*/ 24 w 4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
                      <a:moveTo>
                        <a:pt x="24" y="6"/>
                      </a:moveTo>
                      <a:lnTo>
                        <a:pt x="48" y="6"/>
                      </a:lnTo>
                      <a:lnTo>
                        <a:pt x="48" y="0"/>
                      </a:lnTo>
                      <a:lnTo>
                        <a:pt x="48"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16" name="Freeform 1040">
                  <a:extLst>
                    <a:ext uri="{FF2B5EF4-FFF2-40B4-BE49-F238E27FC236}">
                      <a16:creationId xmlns:a16="http://schemas.microsoft.com/office/drawing/2014/main" id="{CCF48BB9-7861-4E4E-BE44-23FBD8C45367}"/>
                    </a:ext>
                  </a:extLst>
                </p:cNvPr>
                <p:cNvSpPr>
                  <a:spLocks/>
                </p:cNvSpPr>
                <p:nvPr/>
              </p:nvSpPr>
              <p:spPr bwMode="auto">
                <a:xfrm>
                  <a:off x="3711" y="240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17" name="Freeform 1041">
                  <a:extLst>
                    <a:ext uri="{FF2B5EF4-FFF2-40B4-BE49-F238E27FC236}">
                      <a16:creationId xmlns:a16="http://schemas.microsoft.com/office/drawing/2014/main" id="{838E010C-074E-4325-8C8E-939CA235F969}"/>
                    </a:ext>
                  </a:extLst>
                </p:cNvPr>
                <p:cNvSpPr>
                  <a:spLocks/>
                </p:cNvSpPr>
                <p:nvPr/>
              </p:nvSpPr>
              <p:spPr bwMode="auto">
                <a:xfrm>
                  <a:off x="3669" y="2405"/>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18" name="Freeform 1042">
                  <a:extLst>
                    <a:ext uri="{FF2B5EF4-FFF2-40B4-BE49-F238E27FC236}">
                      <a16:creationId xmlns:a16="http://schemas.microsoft.com/office/drawing/2014/main" id="{103FF1CF-63A3-421C-B3E8-5931883A70A5}"/>
                    </a:ext>
                  </a:extLst>
                </p:cNvPr>
                <p:cNvSpPr>
                  <a:spLocks/>
                </p:cNvSpPr>
                <p:nvPr/>
              </p:nvSpPr>
              <p:spPr bwMode="auto">
                <a:xfrm>
                  <a:off x="3627" y="240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19" name="Freeform 1043">
                  <a:extLst>
                    <a:ext uri="{FF2B5EF4-FFF2-40B4-BE49-F238E27FC236}">
                      <a16:creationId xmlns:a16="http://schemas.microsoft.com/office/drawing/2014/main" id="{533454FA-F18B-42F4-BF7D-0FB8B547940C}"/>
                    </a:ext>
                  </a:extLst>
                </p:cNvPr>
                <p:cNvSpPr>
                  <a:spLocks/>
                </p:cNvSpPr>
                <p:nvPr/>
              </p:nvSpPr>
              <p:spPr bwMode="auto">
                <a:xfrm>
                  <a:off x="3585" y="2405"/>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2" y="6"/>
                      </a:lnTo>
                      <a:lnTo>
                        <a:pt x="0"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20" name="Freeform 1044">
                  <a:extLst>
                    <a:ext uri="{FF2B5EF4-FFF2-40B4-BE49-F238E27FC236}">
                      <a16:creationId xmlns:a16="http://schemas.microsoft.com/office/drawing/2014/main" id="{7025D0D1-E969-4509-B8FA-FA6815EE8BAF}"/>
                    </a:ext>
                  </a:extLst>
                </p:cNvPr>
                <p:cNvSpPr>
                  <a:spLocks/>
                </p:cNvSpPr>
                <p:nvPr/>
              </p:nvSpPr>
              <p:spPr bwMode="auto">
                <a:xfrm>
                  <a:off x="3543" y="241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21" name="Freeform 1045">
                  <a:extLst>
                    <a:ext uri="{FF2B5EF4-FFF2-40B4-BE49-F238E27FC236}">
                      <a16:creationId xmlns:a16="http://schemas.microsoft.com/office/drawing/2014/main" id="{9F552C4E-E9DE-41E4-84BE-7EBEAFDF6A3E}"/>
                    </a:ext>
                  </a:extLst>
                </p:cNvPr>
                <p:cNvSpPr>
                  <a:spLocks/>
                </p:cNvSpPr>
                <p:nvPr/>
              </p:nvSpPr>
              <p:spPr bwMode="auto">
                <a:xfrm>
                  <a:off x="3501" y="2417"/>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22" name="Freeform 1046">
                  <a:extLst>
                    <a:ext uri="{FF2B5EF4-FFF2-40B4-BE49-F238E27FC236}">
                      <a16:creationId xmlns:a16="http://schemas.microsoft.com/office/drawing/2014/main" id="{44E62040-401E-45A6-8CA5-805C36B6EB41}"/>
                    </a:ext>
                  </a:extLst>
                </p:cNvPr>
                <p:cNvSpPr>
                  <a:spLocks/>
                </p:cNvSpPr>
                <p:nvPr/>
              </p:nvSpPr>
              <p:spPr bwMode="auto">
                <a:xfrm>
                  <a:off x="3459" y="242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23" name="Freeform 1047">
                  <a:extLst>
                    <a:ext uri="{FF2B5EF4-FFF2-40B4-BE49-F238E27FC236}">
                      <a16:creationId xmlns:a16="http://schemas.microsoft.com/office/drawing/2014/main" id="{917E5EDC-E074-4F90-B57F-890D09C86330}"/>
                    </a:ext>
                  </a:extLst>
                </p:cNvPr>
                <p:cNvSpPr>
                  <a:spLocks/>
                </p:cNvSpPr>
                <p:nvPr/>
              </p:nvSpPr>
              <p:spPr bwMode="auto">
                <a:xfrm>
                  <a:off x="3417" y="2423"/>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2" y="6"/>
                      </a:lnTo>
                      <a:lnTo>
                        <a:pt x="0"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24" name="Freeform 1048">
                  <a:extLst>
                    <a:ext uri="{FF2B5EF4-FFF2-40B4-BE49-F238E27FC236}">
                      <a16:creationId xmlns:a16="http://schemas.microsoft.com/office/drawing/2014/main" id="{448B8193-7986-496C-9D94-AC31196F7C77}"/>
                    </a:ext>
                  </a:extLst>
                </p:cNvPr>
                <p:cNvSpPr>
                  <a:spLocks/>
                </p:cNvSpPr>
                <p:nvPr/>
              </p:nvSpPr>
              <p:spPr bwMode="auto">
                <a:xfrm>
                  <a:off x="3375" y="2435"/>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25" name="Freeform 1049">
                  <a:extLst>
                    <a:ext uri="{FF2B5EF4-FFF2-40B4-BE49-F238E27FC236}">
                      <a16:creationId xmlns:a16="http://schemas.microsoft.com/office/drawing/2014/main" id="{99218376-1DF9-4E2A-92DE-43E993659A6D}"/>
                    </a:ext>
                  </a:extLst>
                </p:cNvPr>
                <p:cNvSpPr>
                  <a:spLocks/>
                </p:cNvSpPr>
                <p:nvPr/>
              </p:nvSpPr>
              <p:spPr bwMode="auto">
                <a:xfrm>
                  <a:off x="3333" y="2441"/>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26" name="Freeform 1050">
                  <a:extLst>
                    <a:ext uri="{FF2B5EF4-FFF2-40B4-BE49-F238E27FC236}">
                      <a16:creationId xmlns:a16="http://schemas.microsoft.com/office/drawing/2014/main" id="{9B624DB6-5A48-4599-B105-F143102B3610}"/>
                    </a:ext>
                  </a:extLst>
                </p:cNvPr>
                <p:cNvSpPr>
                  <a:spLocks/>
                </p:cNvSpPr>
                <p:nvPr/>
              </p:nvSpPr>
              <p:spPr bwMode="auto">
                <a:xfrm>
                  <a:off x="3291" y="2447"/>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27" name="Freeform 1051">
                  <a:extLst>
                    <a:ext uri="{FF2B5EF4-FFF2-40B4-BE49-F238E27FC236}">
                      <a16:creationId xmlns:a16="http://schemas.microsoft.com/office/drawing/2014/main" id="{0F77EF32-2A89-4B81-8700-7BD3C93D9F50}"/>
                    </a:ext>
                  </a:extLst>
                </p:cNvPr>
                <p:cNvSpPr>
                  <a:spLocks/>
                </p:cNvSpPr>
                <p:nvPr/>
              </p:nvSpPr>
              <p:spPr bwMode="auto">
                <a:xfrm>
                  <a:off x="3249" y="2453"/>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28" name="Freeform 1052">
                  <a:extLst>
                    <a:ext uri="{FF2B5EF4-FFF2-40B4-BE49-F238E27FC236}">
                      <a16:creationId xmlns:a16="http://schemas.microsoft.com/office/drawing/2014/main" id="{4CAAB7C3-B1F0-4F33-AE15-C6C151E0D0F5}"/>
                    </a:ext>
                  </a:extLst>
                </p:cNvPr>
                <p:cNvSpPr>
                  <a:spLocks/>
                </p:cNvSpPr>
                <p:nvPr/>
              </p:nvSpPr>
              <p:spPr bwMode="auto">
                <a:xfrm>
                  <a:off x="3213" y="2465"/>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6"/>
                      </a:lnTo>
                      <a:lnTo>
                        <a:pt x="24" y="0"/>
                      </a:lnTo>
                      <a:lnTo>
                        <a:pt x="0" y="12"/>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29" name="Freeform 1053">
                  <a:extLst>
                    <a:ext uri="{FF2B5EF4-FFF2-40B4-BE49-F238E27FC236}">
                      <a16:creationId xmlns:a16="http://schemas.microsoft.com/office/drawing/2014/main" id="{CBC4AB35-BC88-418C-B3DC-6897E6B48991}"/>
                    </a:ext>
                  </a:extLst>
                </p:cNvPr>
                <p:cNvSpPr>
                  <a:spLocks/>
                </p:cNvSpPr>
                <p:nvPr/>
              </p:nvSpPr>
              <p:spPr bwMode="auto">
                <a:xfrm>
                  <a:off x="3171" y="2477"/>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30" name="Freeform 1054">
                  <a:extLst>
                    <a:ext uri="{FF2B5EF4-FFF2-40B4-BE49-F238E27FC236}">
                      <a16:creationId xmlns:a16="http://schemas.microsoft.com/office/drawing/2014/main" id="{5EF867CA-8817-4866-82B8-AD788D99905D}"/>
                    </a:ext>
                  </a:extLst>
                </p:cNvPr>
                <p:cNvSpPr>
                  <a:spLocks/>
                </p:cNvSpPr>
                <p:nvPr/>
              </p:nvSpPr>
              <p:spPr bwMode="auto">
                <a:xfrm>
                  <a:off x="3129" y="2489"/>
                  <a:ext cx="30" cy="18"/>
                </a:xfrm>
                <a:custGeom>
                  <a:avLst/>
                  <a:gdLst>
                    <a:gd name="T0" fmla="*/ 24 w 30"/>
                    <a:gd name="T1" fmla="*/ 6 h 18"/>
                    <a:gd name="T2" fmla="*/ 30 w 30"/>
                    <a:gd name="T3" fmla="*/ 6 h 18"/>
                    <a:gd name="T4" fmla="*/ 24 w 30"/>
                    <a:gd name="T5" fmla="*/ 0 h 18"/>
                    <a:gd name="T6" fmla="*/ 18 w 30"/>
                    <a:gd name="T7" fmla="*/ 6 h 18"/>
                    <a:gd name="T8" fmla="*/ 6 w 30"/>
                    <a:gd name="T9" fmla="*/ 12 h 18"/>
                    <a:gd name="T10" fmla="*/ 0 w 30"/>
                    <a:gd name="T11" fmla="*/ 12 h 18"/>
                    <a:gd name="T12" fmla="*/ 6 w 30"/>
                    <a:gd name="T13" fmla="*/ 18 h 18"/>
                    <a:gd name="T14" fmla="*/ 18 w 30"/>
                    <a:gd name="T15" fmla="*/ 12 h 18"/>
                    <a:gd name="T16" fmla="*/ 24 w 30"/>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6"/>
                      </a:moveTo>
                      <a:lnTo>
                        <a:pt x="30" y="6"/>
                      </a:lnTo>
                      <a:lnTo>
                        <a:pt x="24" y="0"/>
                      </a:lnTo>
                      <a:lnTo>
                        <a:pt x="18" y="6"/>
                      </a:lnTo>
                      <a:lnTo>
                        <a:pt x="6" y="12"/>
                      </a:lnTo>
                      <a:lnTo>
                        <a:pt x="0" y="12"/>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31" name="Freeform 1055">
                  <a:extLst>
                    <a:ext uri="{FF2B5EF4-FFF2-40B4-BE49-F238E27FC236}">
                      <a16:creationId xmlns:a16="http://schemas.microsoft.com/office/drawing/2014/main" id="{06DCEA65-4773-4A95-AE28-25BEFA9FB66A}"/>
                    </a:ext>
                  </a:extLst>
                </p:cNvPr>
                <p:cNvSpPr>
                  <a:spLocks/>
                </p:cNvSpPr>
                <p:nvPr/>
              </p:nvSpPr>
              <p:spPr bwMode="auto">
                <a:xfrm>
                  <a:off x="3093" y="2507"/>
                  <a:ext cx="24" cy="13"/>
                </a:xfrm>
                <a:custGeom>
                  <a:avLst/>
                  <a:gdLst>
                    <a:gd name="T0" fmla="*/ 24 w 24"/>
                    <a:gd name="T1" fmla="*/ 7 h 13"/>
                    <a:gd name="T2" fmla="*/ 24 w 24"/>
                    <a:gd name="T3" fmla="*/ 0 h 13"/>
                    <a:gd name="T4" fmla="*/ 24 w 24"/>
                    <a:gd name="T5" fmla="*/ 0 h 13"/>
                    <a:gd name="T6" fmla="*/ 0 w 24"/>
                    <a:gd name="T7" fmla="*/ 7 h 13"/>
                    <a:gd name="T8" fmla="*/ 0 w 24"/>
                    <a:gd name="T9" fmla="*/ 13 h 13"/>
                    <a:gd name="T10" fmla="*/ 0 w 24"/>
                    <a:gd name="T11" fmla="*/ 13 h 13"/>
                    <a:gd name="T12" fmla="*/ 24 w 24"/>
                    <a:gd name="T13" fmla="*/ 7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24" y="7"/>
                      </a:moveTo>
                      <a:lnTo>
                        <a:pt x="24" y="0"/>
                      </a:lnTo>
                      <a:lnTo>
                        <a:pt x="24" y="0"/>
                      </a:lnTo>
                      <a:lnTo>
                        <a:pt x="0" y="7"/>
                      </a:lnTo>
                      <a:lnTo>
                        <a:pt x="0" y="13"/>
                      </a:lnTo>
                      <a:lnTo>
                        <a:pt x="0" y="13"/>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32" name="Freeform 1056">
                  <a:extLst>
                    <a:ext uri="{FF2B5EF4-FFF2-40B4-BE49-F238E27FC236}">
                      <a16:creationId xmlns:a16="http://schemas.microsoft.com/office/drawing/2014/main" id="{E258C080-F6B3-4069-9299-B5B5C027F114}"/>
                    </a:ext>
                  </a:extLst>
                </p:cNvPr>
                <p:cNvSpPr>
                  <a:spLocks/>
                </p:cNvSpPr>
                <p:nvPr/>
              </p:nvSpPr>
              <p:spPr bwMode="auto">
                <a:xfrm>
                  <a:off x="3051" y="2520"/>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33" name="Freeform 1057">
                  <a:extLst>
                    <a:ext uri="{FF2B5EF4-FFF2-40B4-BE49-F238E27FC236}">
                      <a16:creationId xmlns:a16="http://schemas.microsoft.com/office/drawing/2014/main" id="{5EB94770-B560-4D57-813F-11D71885F977}"/>
                    </a:ext>
                  </a:extLst>
                </p:cNvPr>
                <p:cNvSpPr>
                  <a:spLocks/>
                </p:cNvSpPr>
                <p:nvPr/>
              </p:nvSpPr>
              <p:spPr bwMode="auto">
                <a:xfrm>
                  <a:off x="3015" y="2538"/>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34" name="Freeform 1058">
                  <a:extLst>
                    <a:ext uri="{FF2B5EF4-FFF2-40B4-BE49-F238E27FC236}">
                      <a16:creationId xmlns:a16="http://schemas.microsoft.com/office/drawing/2014/main" id="{D0731621-0B55-4845-BF1B-C27273ED1422}"/>
                    </a:ext>
                  </a:extLst>
                </p:cNvPr>
                <p:cNvSpPr>
                  <a:spLocks/>
                </p:cNvSpPr>
                <p:nvPr/>
              </p:nvSpPr>
              <p:spPr bwMode="auto">
                <a:xfrm>
                  <a:off x="2979" y="2562"/>
                  <a:ext cx="30" cy="18"/>
                </a:xfrm>
                <a:custGeom>
                  <a:avLst/>
                  <a:gdLst>
                    <a:gd name="T0" fmla="*/ 24 w 30"/>
                    <a:gd name="T1" fmla="*/ 6 h 18"/>
                    <a:gd name="T2" fmla="*/ 30 w 30"/>
                    <a:gd name="T3" fmla="*/ 0 h 18"/>
                    <a:gd name="T4" fmla="*/ 24 w 30"/>
                    <a:gd name="T5" fmla="*/ 0 h 18"/>
                    <a:gd name="T6" fmla="*/ 18 w 30"/>
                    <a:gd name="T7" fmla="*/ 6 h 18"/>
                    <a:gd name="T8" fmla="*/ 6 w 30"/>
                    <a:gd name="T9" fmla="*/ 12 h 18"/>
                    <a:gd name="T10" fmla="*/ 0 w 30"/>
                    <a:gd name="T11" fmla="*/ 18 h 18"/>
                    <a:gd name="T12" fmla="*/ 6 w 30"/>
                    <a:gd name="T13" fmla="*/ 18 h 18"/>
                    <a:gd name="T14" fmla="*/ 18 w 30"/>
                    <a:gd name="T15" fmla="*/ 12 h 18"/>
                    <a:gd name="T16" fmla="*/ 24 w 30"/>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6"/>
                      </a:moveTo>
                      <a:lnTo>
                        <a:pt x="30" y="0"/>
                      </a:lnTo>
                      <a:lnTo>
                        <a:pt x="24" y="0"/>
                      </a:lnTo>
                      <a:lnTo>
                        <a:pt x="18" y="6"/>
                      </a:lnTo>
                      <a:lnTo>
                        <a:pt x="6" y="12"/>
                      </a:lnTo>
                      <a:lnTo>
                        <a:pt x="0" y="18"/>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35" name="Freeform 1059">
                  <a:extLst>
                    <a:ext uri="{FF2B5EF4-FFF2-40B4-BE49-F238E27FC236}">
                      <a16:creationId xmlns:a16="http://schemas.microsoft.com/office/drawing/2014/main" id="{A250EF0C-92F0-460F-96D2-A22556D2D64D}"/>
                    </a:ext>
                  </a:extLst>
                </p:cNvPr>
                <p:cNvSpPr>
                  <a:spLocks/>
                </p:cNvSpPr>
                <p:nvPr/>
              </p:nvSpPr>
              <p:spPr bwMode="auto">
                <a:xfrm>
                  <a:off x="2949" y="2586"/>
                  <a:ext cx="24" cy="18"/>
                </a:xfrm>
                <a:custGeom>
                  <a:avLst/>
                  <a:gdLst>
                    <a:gd name="T0" fmla="*/ 18 w 24"/>
                    <a:gd name="T1" fmla="*/ 6 h 18"/>
                    <a:gd name="T2" fmla="*/ 24 w 24"/>
                    <a:gd name="T3" fmla="*/ 0 h 18"/>
                    <a:gd name="T4" fmla="*/ 18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18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18" y="6"/>
                      </a:moveTo>
                      <a:lnTo>
                        <a:pt x="24" y="0"/>
                      </a:lnTo>
                      <a:lnTo>
                        <a:pt x="18" y="0"/>
                      </a:lnTo>
                      <a:lnTo>
                        <a:pt x="12" y="6"/>
                      </a:lnTo>
                      <a:lnTo>
                        <a:pt x="0" y="12"/>
                      </a:lnTo>
                      <a:lnTo>
                        <a:pt x="0" y="18"/>
                      </a:lnTo>
                      <a:lnTo>
                        <a:pt x="0" y="18"/>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36" name="Freeform 1060">
                  <a:extLst>
                    <a:ext uri="{FF2B5EF4-FFF2-40B4-BE49-F238E27FC236}">
                      <a16:creationId xmlns:a16="http://schemas.microsoft.com/office/drawing/2014/main" id="{F0FC2DD4-1A14-4312-B1D0-8AEBD3A813ED}"/>
                    </a:ext>
                  </a:extLst>
                </p:cNvPr>
                <p:cNvSpPr>
                  <a:spLocks/>
                </p:cNvSpPr>
                <p:nvPr/>
              </p:nvSpPr>
              <p:spPr bwMode="auto">
                <a:xfrm>
                  <a:off x="2919" y="2616"/>
                  <a:ext cx="24" cy="24"/>
                </a:xfrm>
                <a:custGeom>
                  <a:avLst/>
                  <a:gdLst>
                    <a:gd name="T0" fmla="*/ 18 w 24"/>
                    <a:gd name="T1" fmla="*/ 6 h 24"/>
                    <a:gd name="T2" fmla="*/ 24 w 24"/>
                    <a:gd name="T3" fmla="*/ 0 h 24"/>
                    <a:gd name="T4" fmla="*/ 18 w 24"/>
                    <a:gd name="T5" fmla="*/ 0 h 24"/>
                    <a:gd name="T6" fmla="*/ 12 w 24"/>
                    <a:gd name="T7" fmla="*/ 6 h 24"/>
                    <a:gd name="T8" fmla="*/ 6 w 24"/>
                    <a:gd name="T9" fmla="*/ 6 h 24"/>
                    <a:gd name="T10" fmla="*/ 0 w 24"/>
                    <a:gd name="T11" fmla="*/ 18 h 24"/>
                    <a:gd name="T12" fmla="*/ 0 w 24"/>
                    <a:gd name="T13" fmla="*/ 24 h 24"/>
                    <a:gd name="T14" fmla="*/ 6 w 24"/>
                    <a:gd name="T15" fmla="*/ 18 h 24"/>
                    <a:gd name="T16" fmla="*/ 12 w 24"/>
                    <a:gd name="T17" fmla="*/ 6 h 24"/>
                    <a:gd name="T18" fmla="*/ 12 w 24"/>
                    <a:gd name="T19" fmla="*/ 6 h 24"/>
                    <a:gd name="T20" fmla="*/ 12 w 24"/>
                    <a:gd name="T21" fmla="*/ 12 h 24"/>
                    <a:gd name="T22" fmla="*/ 18 w 24"/>
                    <a:gd name="T2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6"/>
                      </a:moveTo>
                      <a:lnTo>
                        <a:pt x="24" y="0"/>
                      </a:lnTo>
                      <a:lnTo>
                        <a:pt x="18" y="0"/>
                      </a:lnTo>
                      <a:lnTo>
                        <a:pt x="12" y="6"/>
                      </a:lnTo>
                      <a:lnTo>
                        <a:pt x="6" y="6"/>
                      </a:lnTo>
                      <a:lnTo>
                        <a:pt x="0" y="18"/>
                      </a:lnTo>
                      <a:lnTo>
                        <a:pt x="0" y="24"/>
                      </a:lnTo>
                      <a:lnTo>
                        <a:pt x="6" y="18"/>
                      </a:lnTo>
                      <a:lnTo>
                        <a:pt x="12" y="6"/>
                      </a:lnTo>
                      <a:lnTo>
                        <a:pt x="12" y="6"/>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37" name="Freeform 1061">
                  <a:extLst>
                    <a:ext uri="{FF2B5EF4-FFF2-40B4-BE49-F238E27FC236}">
                      <a16:creationId xmlns:a16="http://schemas.microsoft.com/office/drawing/2014/main" id="{8EEDA1CD-8CFC-4002-85E9-414591758BBE}"/>
                    </a:ext>
                  </a:extLst>
                </p:cNvPr>
                <p:cNvSpPr>
                  <a:spLocks/>
                </p:cNvSpPr>
                <p:nvPr/>
              </p:nvSpPr>
              <p:spPr bwMode="auto">
                <a:xfrm>
                  <a:off x="2895" y="2646"/>
                  <a:ext cx="18" cy="24"/>
                </a:xfrm>
                <a:custGeom>
                  <a:avLst/>
                  <a:gdLst>
                    <a:gd name="T0" fmla="*/ 18 w 18"/>
                    <a:gd name="T1" fmla="*/ 0 h 24"/>
                    <a:gd name="T2" fmla="*/ 18 w 18"/>
                    <a:gd name="T3" fmla="*/ 0 h 24"/>
                    <a:gd name="T4" fmla="*/ 12 w 18"/>
                    <a:gd name="T5" fmla="*/ 0 h 24"/>
                    <a:gd name="T6" fmla="*/ 12 w 18"/>
                    <a:gd name="T7" fmla="*/ 6 h 24"/>
                    <a:gd name="T8" fmla="*/ 0 w 18"/>
                    <a:gd name="T9" fmla="*/ 24 h 24"/>
                    <a:gd name="T10" fmla="*/ 6 w 18"/>
                    <a:gd name="T11" fmla="*/ 24 h 24"/>
                    <a:gd name="T12" fmla="*/ 6 w 18"/>
                    <a:gd name="T13" fmla="*/ 24 h 24"/>
                    <a:gd name="T14" fmla="*/ 18 w 18"/>
                    <a:gd name="T15" fmla="*/ 6 h 24"/>
                    <a:gd name="T16" fmla="*/ 18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8" y="0"/>
                      </a:moveTo>
                      <a:lnTo>
                        <a:pt x="18" y="0"/>
                      </a:lnTo>
                      <a:lnTo>
                        <a:pt x="12" y="0"/>
                      </a:lnTo>
                      <a:lnTo>
                        <a:pt x="12" y="6"/>
                      </a:lnTo>
                      <a:lnTo>
                        <a:pt x="0" y="24"/>
                      </a:lnTo>
                      <a:lnTo>
                        <a:pt x="6"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38" name="Freeform 1062">
                  <a:extLst>
                    <a:ext uri="{FF2B5EF4-FFF2-40B4-BE49-F238E27FC236}">
                      <a16:creationId xmlns:a16="http://schemas.microsoft.com/office/drawing/2014/main" id="{1EB1720B-F141-478F-88F2-7D86D6948115}"/>
                    </a:ext>
                  </a:extLst>
                </p:cNvPr>
                <p:cNvSpPr>
                  <a:spLocks/>
                </p:cNvSpPr>
                <p:nvPr/>
              </p:nvSpPr>
              <p:spPr bwMode="auto">
                <a:xfrm>
                  <a:off x="2889" y="2682"/>
                  <a:ext cx="6" cy="30"/>
                </a:xfrm>
                <a:custGeom>
                  <a:avLst/>
                  <a:gdLst>
                    <a:gd name="T0" fmla="*/ 6 w 6"/>
                    <a:gd name="T1" fmla="*/ 6 h 30"/>
                    <a:gd name="T2" fmla="*/ 6 w 6"/>
                    <a:gd name="T3" fmla="*/ 0 h 30"/>
                    <a:gd name="T4" fmla="*/ 0 w 6"/>
                    <a:gd name="T5" fmla="*/ 6 h 30"/>
                    <a:gd name="T6" fmla="*/ 0 w 6"/>
                    <a:gd name="T7" fmla="*/ 30 h 30"/>
                    <a:gd name="T8" fmla="*/ 0 w 6"/>
                    <a:gd name="T9" fmla="*/ 30 h 30"/>
                    <a:gd name="T10" fmla="*/ 6 w 6"/>
                    <a:gd name="T11" fmla="*/ 30 h 30"/>
                    <a:gd name="T12" fmla="*/ 6 w 6"/>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6" h="30">
                      <a:moveTo>
                        <a:pt x="6" y="6"/>
                      </a:moveTo>
                      <a:lnTo>
                        <a:pt x="6" y="0"/>
                      </a:lnTo>
                      <a:lnTo>
                        <a:pt x="0" y="6"/>
                      </a:lnTo>
                      <a:lnTo>
                        <a:pt x="0" y="30"/>
                      </a:lnTo>
                      <a:lnTo>
                        <a:pt x="0" y="30"/>
                      </a:lnTo>
                      <a:lnTo>
                        <a:pt x="6" y="3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39" name="Freeform 1063">
                  <a:extLst>
                    <a:ext uri="{FF2B5EF4-FFF2-40B4-BE49-F238E27FC236}">
                      <a16:creationId xmlns:a16="http://schemas.microsoft.com/office/drawing/2014/main" id="{D823337F-422C-4769-95B7-17784D922EC9}"/>
                    </a:ext>
                  </a:extLst>
                </p:cNvPr>
                <p:cNvSpPr>
                  <a:spLocks/>
                </p:cNvSpPr>
                <p:nvPr/>
              </p:nvSpPr>
              <p:spPr bwMode="auto">
                <a:xfrm>
                  <a:off x="2889" y="2724"/>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6 w 6"/>
                    <a:gd name="T11" fmla="*/ 30 h 30"/>
                    <a:gd name="T12" fmla="*/ 6 w 6"/>
                    <a:gd name="T13" fmla="*/ 30 h 30"/>
                    <a:gd name="T14" fmla="*/ 6 w 6"/>
                    <a:gd name="T15" fmla="*/ 24 h 30"/>
                    <a:gd name="T16" fmla="*/ 6 w 6"/>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6"/>
                      </a:moveTo>
                      <a:lnTo>
                        <a:pt x="0" y="0"/>
                      </a:lnTo>
                      <a:lnTo>
                        <a:pt x="0" y="6"/>
                      </a:lnTo>
                      <a:lnTo>
                        <a:pt x="0" y="24"/>
                      </a:lnTo>
                      <a:lnTo>
                        <a:pt x="0" y="30"/>
                      </a:lnTo>
                      <a:lnTo>
                        <a:pt x="6"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40" name="Freeform 1064">
                  <a:extLst>
                    <a:ext uri="{FF2B5EF4-FFF2-40B4-BE49-F238E27FC236}">
                      <a16:creationId xmlns:a16="http://schemas.microsoft.com/office/drawing/2014/main" id="{A9FE1B54-25CD-43C9-8296-5F21425FF048}"/>
                    </a:ext>
                  </a:extLst>
                </p:cNvPr>
                <p:cNvSpPr>
                  <a:spLocks/>
                </p:cNvSpPr>
                <p:nvPr/>
              </p:nvSpPr>
              <p:spPr bwMode="auto">
                <a:xfrm>
                  <a:off x="2901" y="2766"/>
                  <a:ext cx="18" cy="24"/>
                </a:xfrm>
                <a:custGeom>
                  <a:avLst/>
                  <a:gdLst>
                    <a:gd name="T0" fmla="*/ 6 w 18"/>
                    <a:gd name="T1" fmla="*/ 0 h 24"/>
                    <a:gd name="T2" fmla="*/ 0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6" y="0"/>
                      </a:moveTo>
                      <a:lnTo>
                        <a:pt x="0" y="0"/>
                      </a:lnTo>
                      <a:lnTo>
                        <a:pt x="0" y="0"/>
                      </a:lnTo>
                      <a:lnTo>
                        <a:pt x="6" y="12"/>
                      </a:lnTo>
                      <a:lnTo>
                        <a:pt x="12" y="24"/>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41" name="Freeform 1065">
                  <a:extLst>
                    <a:ext uri="{FF2B5EF4-FFF2-40B4-BE49-F238E27FC236}">
                      <a16:creationId xmlns:a16="http://schemas.microsoft.com/office/drawing/2014/main" id="{265D4DB0-43A6-49D9-A8F3-1FD800055D9B}"/>
                    </a:ext>
                  </a:extLst>
                </p:cNvPr>
                <p:cNvSpPr>
                  <a:spLocks/>
                </p:cNvSpPr>
                <p:nvPr/>
              </p:nvSpPr>
              <p:spPr bwMode="auto">
                <a:xfrm>
                  <a:off x="2919" y="2802"/>
                  <a:ext cx="24" cy="24"/>
                </a:xfrm>
                <a:custGeom>
                  <a:avLst/>
                  <a:gdLst>
                    <a:gd name="T0" fmla="*/ 6 w 24"/>
                    <a:gd name="T1" fmla="*/ 0 h 24"/>
                    <a:gd name="T2" fmla="*/ 6 w 24"/>
                    <a:gd name="T3" fmla="*/ 0 h 24"/>
                    <a:gd name="T4" fmla="*/ 0 w 24"/>
                    <a:gd name="T5" fmla="*/ 0 h 24"/>
                    <a:gd name="T6" fmla="*/ 6 w 24"/>
                    <a:gd name="T7" fmla="*/ 6 h 24"/>
                    <a:gd name="T8" fmla="*/ 12 w 24"/>
                    <a:gd name="T9" fmla="*/ 12 h 24"/>
                    <a:gd name="T10" fmla="*/ 24 w 24"/>
                    <a:gd name="T11" fmla="*/ 24 h 24"/>
                    <a:gd name="T12" fmla="*/ 24 w 24"/>
                    <a:gd name="T13" fmla="*/ 18 h 24"/>
                    <a:gd name="T14" fmla="*/ 24 w 24"/>
                    <a:gd name="T15" fmla="*/ 18 h 24"/>
                    <a:gd name="T16" fmla="*/ 12 w 24"/>
                    <a:gd name="T17" fmla="*/ 6 h 24"/>
                    <a:gd name="T18" fmla="*/ 12 w 24"/>
                    <a:gd name="T19" fmla="*/ 6 h 24"/>
                    <a:gd name="T20" fmla="*/ 12 w 24"/>
                    <a:gd name="T21" fmla="*/ 6 h 24"/>
                    <a:gd name="T22" fmla="*/ 6 w 24"/>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6" y="0"/>
                      </a:moveTo>
                      <a:lnTo>
                        <a:pt x="6" y="0"/>
                      </a:lnTo>
                      <a:lnTo>
                        <a:pt x="0" y="0"/>
                      </a:lnTo>
                      <a:lnTo>
                        <a:pt x="6" y="6"/>
                      </a:lnTo>
                      <a:lnTo>
                        <a:pt x="12" y="12"/>
                      </a:lnTo>
                      <a:lnTo>
                        <a:pt x="24" y="24"/>
                      </a:lnTo>
                      <a:lnTo>
                        <a:pt x="24" y="18"/>
                      </a:lnTo>
                      <a:lnTo>
                        <a:pt x="24" y="18"/>
                      </a:lnTo>
                      <a:lnTo>
                        <a:pt x="12" y="6"/>
                      </a:lnTo>
                      <a:lnTo>
                        <a:pt x="12" y="6"/>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42" name="Freeform 1066">
                  <a:extLst>
                    <a:ext uri="{FF2B5EF4-FFF2-40B4-BE49-F238E27FC236}">
                      <a16:creationId xmlns:a16="http://schemas.microsoft.com/office/drawing/2014/main" id="{EF5A8AF1-EE33-4A54-83A5-99FE2EACEF86}"/>
                    </a:ext>
                  </a:extLst>
                </p:cNvPr>
                <p:cNvSpPr>
                  <a:spLocks/>
                </p:cNvSpPr>
                <p:nvPr/>
              </p:nvSpPr>
              <p:spPr bwMode="auto">
                <a:xfrm>
                  <a:off x="2949" y="2832"/>
                  <a:ext cx="30" cy="18"/>
                </a:xfrm>
                <a:custGeom>
                  <a:avLst/>
                  <a:gdLst>
                    <a:gd name="T0" fmla="*/ 6 w 30"/>
                    <a:gd name="T1" fmla="*/ 0 h 18"/>
                    <a:gd name="T2" fmla="*/ 0 w 30"/>
                    <a:gd name="T3" fmla="*/ 0 h 18"/>
                    <a:gd name="T4" fmla="*/ 6 w 30"/>
                    <a:gd name="T5" fmla="*/ 6 h 18"/>
                    <a:gd name="T6" fmla="*/ 12 w 30"/>
                    <a:gd name="T7" fmla="*/ 6 h 18"/>
                    <a:gd name="T8" fmla="*/ 24 w 30"/>
                    <a:gd name="T9" fmla="*/ 18 h 18"/>
                    <a:gd name="T10" fmla="*/ 30 w 30"/>
                    <a:gd name="T11" fmla="*/ 18 h 18"/>
                    <a:gd name="T12" fmla="*/ 24 w 30"/>
                    <a:gd name="T13" fmla="*/ 12 h 18"/>
                    <a:gd name="T14" fmla="*/ 12 w 30"/>
                    <a:gd name="T15" fmla="*/ 0 h 18"/>
                    <a:gd name="T16" fmla="*/ 6 w 3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0"/>
                      </a:moveTo>
                      <a:lnTo>
                        <a:pt x="0" y="0"/>
                      </a:lnTo>
                      <a:lnTo>
                        <a:pt x="6" y="6"/>
                      </a:lnTo>
                      <a:lnTo>
                        <a:pt x="12" y="6"/>
                      </a:lnTo>
                      <a:lnTo>
                        <a:pt x="24" y="18"/>
                      </a:lnTo>
                      <a:lnTo>
                        <a:pt x="30" y="18"/>
                      </a:lnTo>
                      <a:lnTo>
                        <a:pt x="24" y="12"/>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43" name="Freeform 1067">
                  <a:extLst>
                    <a:ext uri="{FF2B5EF4-FFF2-40B4-BE49-F238E27FC236}">
                      <a16:creationId xmlns:a16="http://schemas.microsoft.com/office/drawing/2014/main" id="{3C05DE2C-A34D-4A06-9B11-444F3FCF304E}"/>
                    </a:ext>
                  </a:extLst>
                </p:cNvPr>
                <p:cNvSpPr>
                  <a:spLocks/>
                </p:cNvSpPr>
                <p:nvPr/>
              </p:nvSpPr>
              <p:spPr bwMode="auto">
                <a:xfrm>
                  <a:off x="2985" y="2856"/>
                  <a:ext cx="24" cy="18"/>
                </a:xfrm>
                <a:custGeom>
                  <a:avLst/>
                  <a:gdLst>
                    <a:gd name="T0" fmla="*/ 0 w 24"/>
                    <a:gd name="T1" fmla="*/ 0 h 18"/>
                    <a:gd name="T2" fmla="*/ 0 w 24"/>
                    <a:gd name="T3" fmla="*/ 0 h 18"/>
                    <a:gd name="T4" fmla="*/ 0 w 24"/>
                    <a:gd name="T5" fmla="*/ 6 h 18"/>
                    <a:gd name="T6" fmla="*/ 12 w 24"/>
                    <a:gd name="T7" fmla="*/ 12 h 18"/>
                    <a:gd name="T8" fmla="*/ 24 w 24"/>
                    <a:gd name="T9" fmla="*/ 18 h 18"/>
                    <a:gd name="T10" fmla="*/ 24 w 24"/>
                    <a:gd name="T11" fmla="*/ 12 h 18"/>
                    <a:gd name="T12" fmla="*/ 24 w 24"/>
                    <a:gd name="T13" fmla="*/ 12 h 18"/>
                    <a:gd name="T14" fmla="*/ 12 w 24"/>
                    <a:gd name="T15" fmla="*/ 6 h 18"/>
                    <a:gd name="T16" fmla="*/ 0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0"/>
                      </a:moveTo>
                      <a:lnTo>
                        <a:pt x="0" y="0"/>
                      </a:lnTo>
                      <a:lnTo>
                        <a:pt x="0" y="6"/>
                      </a:lnTo>
                      <a:lnTo>
                        <a:pt x="12" y="12"/>
                      </a:lnTo>
                      <a:lnTo>
                        <a:pt x="24" y="18"/>
                      </a:lnTo>
                      <a:lnTo>
                        <a:pt x="24" y="12"/>
                      </a:lnTo>
                      <a:lnTo>
                        <a:pt x="24" y="12"/>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44" name="Freeform 1068">
                  <a:extLst>
                    <a:ext uri="{FF2B5EF4-FFF2-40B4-BE49-F238E27FC236}">
                      <a16:creationId xmlns:a16="http://schemas.microsoft.com/office/drawing/2014/main" id="{65CE9481-DD1B-4E5A-933F-D5AF03FDC3B9}"/>
                    </a:ext>
                  </a:extLst>
                </p:cNvPr>
                <p:cNvSpPr>
                  <a:spLocks/>
                </p:cNvSpPr>
                <p:nvPr/>
              </p:nvSpPr>
              <p:spPr bwMode="auto">
                <a:xfrm>
                  <a:off x="3021" y="2874"/>
                  <a:ext cx="24" cy="18"/>
                </a:xfrm>
                <a:custGeom>
                  <a:avLst/>
                  <a:gdLst>
                    <a:gd name="T0" fmla="*/ 0 w 24"/>
                    <a:gd name="T1" fmla="*/ 0 h 18"/>
                    <a:gd name="T2" fmla="*/ 0 w 24"/>
                    <a:gd name="T3" fmla="*/ 6 h 18"/>
                    <a:gd name="T4" fmla="*/ 0 w 24"/>
                    <a:gd name="T5" fmla="*/ 6 h 18"/>
                    <a:gd name="T6" fmla="*/ 18 w 24"/>
                    <a:gd name="T7" fmla="*/ 18 h 18"/>
                    <a:gd name="T8" fmla="*/ 24 w 24"/>
                    <a:gd name="T9" fmla="*/ 18 h 18"/>
                    <a:gd name="T10" fmla="*/ 24 w 24"/>
                    <a:gd name="T11" fmla="*/ 18 h 18"/>
                    <a:gd name="T12" fmla="*/ 24 w 24"/>
                    <a:gd name="T13" fmla="*/ 12 h 18"/>
                    <a:gd name="T14" fmla="*/ 18 w 24"/>
                    <a:gd name="T15" fmla="*/ 12 h 18"/>
                    <a:gd name="T16" fmla="*/ 0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0"/>
                      </a:moveTo>
                      <a:lnTo>
                        <a:pt x="0" y="6"/>
                      </a:lnTo>
                      <a:lnTo>
                        <a:pt x="0" y="6"/>
                      </a:lnTo>
                      <a:lnTo>
                        <a:pt x="18" y="18"/>
                      </a:lnTo>
                      <a:lnTo>
                        <a:pt x="24" y="18"/>
                      </a:lnTo>
                      <a:lnTo>
                        <a:pt x="24" y="18"/>
                      </a:lnTo>
                      <a:lnTo>
                        <a:pt x="24" y="12"/>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45" name="Freeform 1069">
                  <a:extLst>
                    <a:ext uri="{FF2B5EF4-FFF2-40B4-BE49-F238E27FC236}">
                      <a16:creationId xmlns:a16="http://schemas.microsoft.com/office/drawing/2014/main" id="{4CB2ED30-5756-4E75-989A-44C1294232F5}"/>
                    </a:ext>
                  </a:extLst>
                </p:cNvPr>
                <p:cNvSpPr>
                  <a:spLocks/>
                </p:cNvSpPr>
                <p:nvPr/>
              </p:nvSpPr>
              <p:spPr bwMode="auto">
                <a:xfrm>
                  <a:off x="3057" y="2898"/>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46" name="Freeform 1070">
                  <a:extLst>
                    <a:ext uri="{FF2B5EF4-FFF2-40B4-BE49-F238E27FC236}">
                      <a16:creationId xmlns:a16="http://schemas.microsoft.com/office/drawing/2014/main" id="{D7CA948D-6F64-4F1B-BA4E-54D92C529AD3}"/>
                    </a:ext>
                  </a:extLst>
                </p:cNvPr>
                <p:cNvSpPr>
                  <a:spLocks/>
                </p:cNvSpPr>
                <p:nvPr/>
              </p:nvSpPr>
              <p:spPr bwMode="auto">
                <a:xfrm>
                  <a:off x="3099" y="2910"/>
                  <a:ext cx="24" cy="18"/>
                </a:xfrm>
                <a:custGeom>
                  <a:avLst/>
                  <a:gdLst>
                    <a:gd name="T0" fmla="*/ 0 w 24"/>
                    <a:gd name="T1" fmla="*/ 0 h 18"/>
                    <a:gd name="T2" fmla="*/ 0 w 24"/>
                    <a:gd name="T3" fmla="*/ 6 h 18"/>
                    <a:gd name="T4" fmla="*/ 0 w 24"/>
                    <a:gd name="T5" fmla="*/ 6 h 18"/>
                    <a:gd name="T6" fmla="*/ 24 w 24"/>
                    <a:gd name="T7" fmla="*/ 18 h 18"/>
                    <a:gd name="T8" fmla="*/ 24 w 24"/>
                    <a:gd name="T9" fmla="*/ 12 h 18"/>
                    <a:gd name="T10" fmla="*/ 24 w 24"/>
                    <a:gd name="T11" fmla="*/ 12 h 18"/>
                    <a:gd name="T12" fmla="*/ 0 w 2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0"/>
                      </a:moveTo>
                      <a:lnTo>
                        <a:pt x="0" y="6"/>
                      </a:lnTo>
                      <a:lnTo>
                        <a:pt x="0" y="6"/>
                      </a:lnTo>
                      <a:lnTo>
                        <a:pt x="24" y="18"/>
                      </a:lnTo>
                      <a:lnTo>
                        <a:pt x="24"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47" name="Freeform 1071">
                  <a:extLst>
                    <a:ext uri="{FF2B5EF4-FFF2-40B4-BE49-F238E27FC236}">
                      <a16:creationId xmlns:a16="http://schemas.microsoft.com/office/drawing/2014/main" id="{E58EBD73-F8ED-45D5-89CB-9029A1256B6F}"/>
                    </a:ext>
                  </a:extLst>
                </p:cNvPr>
                <p:cNvSpPr>
                  <a:spLocks/>
                </p:cNvSpPr>
                <p:nvPr/>
              </p:nvSpPr>
              <p:spPr bwMode="auto">
                <a:xfrm>
                  <a:off x="3135" y="2928"/>
                  <a:ext cx="30" cy="12"/>
                </a:xfrm>
                <a:custGeom>
                  <a:avLst/>
                  <a:gdLst>
                    <a:gd name="T0" fmla="*/ 6 w 30"/>
                    <a:gd name="T1" fmla="*/ 0 h 12"/>
                    <a:gd name="T2" fmla="*/ 0 w 30"/>
                    <a:gd name="T3" fmla="*/ 0 h 12"/>
                    <a:gd name="T4" fmla="*/ 6 w 30"/>
                    <a:gd name="T5" fmla="*/ 6 h 12"/>
                    <a:gd name="T6" fmla="*/ 12 w 30"/>
                    <a:gd name="T7" fmla="*/ 12 h 12"/>
                    <a:gd name="T8" fmla="*/ 24 w 30"/>
                    <a:gd name="T9" fmla="*/ 12 h 12"/>
                    <a:gd name="T10" fmla="*/ 30 w 30"/>
                    <a:gd name="T11" fmla="*/ 12 h 12"/>
                    <a:gd name="T12" fmla="*/ 24 w 30"/>
                    <a:gd name="T13" fmla="*/ 6 h 12"/>
                    <a:gd name="T14" fmla="*/ 12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0"/>
                      </a:lnTo>
                      <a:lnTo>
                        <a:pt x="6" y="6"/>
                      </a:lnTo>
                      <a:lnTo>
                        <a:pt x="12" y="12"/>
                      </a:lnTo>
                      <a:lnTo>
                        <a:pt x="24" y="12"/>
                      </a:lnTo>
                      <a:lnTo>
                        <a:pt x="30" y="12"/>
                      </a:lnTo>
                      <a:lnTo>
                        <a:pt x="24" y="6"/>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48" name="Freeform 1072">
                  <a:extLst>
                    <a:ext uri="{FF2B5EF4-FFF2-40B4-BE49-F238E27FC236}">
                      <a16:creationId xmlns:a16="http://schemas.microsoft.com/office/drawing/2014/main" id="{4930712D-D0D7-4E01-98A4-4FD7B5362D5D}"/>
                    </a:ext>
                  </a:extLst>
                </p:cNvPr>
                <p:cNvSpPr>
                  <a:spLocks/>
                </p:cNvSpPr>
                <p:nvPr/>
              </p:nvSpPr>
              <p:spPr bwMode="auto">
                <a:xfrm>
                  <a:off x="3177" y="2940"/>
                  <a:ext cx="30" cy="12"/>
                </a:xfrm>
                <a:custGeom>
                  <a:avLst/>
                  <a:gdLst>
                    <a:gd name="T0" fmla="*/ 0 w 30"/>
                    <a:gd name="T1" fmla="*/ 0 h 12"/>
                    <a:gd name="T2" fmla="*/ 0 w 30"/>
                    <a:gd name="T3" fmla="*/ 0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0"/>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49" name="Freeform 1073">
                  <a:extLst>
                    <a:ext uri="{FF2B5EF4-FFF2-40B4-BE49-F238E27FC236}">
                      <a16:creationId xmlns:a16="http://schemas.microsoft.com/office/drawing/2014/main" id="{C1C542E0-DFCD-4427-B743-7C3589AB9266}"/>
                    </a:ext>
                  </a:extLst>
                </p:cNvPr>
                <p:cNvSpPr>
                  <a:spLocks/>
                </p:cNvSpPr>
                <p:nvPr/>
              </p:nvSpPr>
              <p:spPr bwMode="auto">
                <a:xfrm>
                  <a:off x="3219" y="2952"/>
                  <a:ext cx="24" cy="12"/>
                </a:xfrm>
                <a:custGeom>
                  <a:avLst/>
                  <a:gdLst>
                    <a:gd name="T0" fmla="*/ 0 w 24"/>
                    <a:gd name="T1" fmla="*/ 0 h 12"/>
                    <a:gd name="T2" fmla="*/ 0 w 24"/>
                    <a:gd name="T3" fmla="*/ 0 h 12"/>
                    <a:gd name="T4" fmla="*/ 0 w 24"/>
                    <a:gd name="T5" fmla="*/ 6 h 12"/>
                    <a:gd name="T6" fmla="*/ 24 w 24"/>
                    <a:gd name="T7" fmla="*/ 12 h 12"/>
                    <a:gd name="T8" fmla="*/ 24 w 24"/>
                    <a:gd name="T9" fmla="*/ 6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0"/>
                      </a:lnTo>
                      <a:lnTo>
                        <a:pt x="0" y="6"/>
                      </a:lnTo>
                      <a:lnTo>
                        <a:pt x="24" y="12"/>
                      </a:lnTo>
                      <a:lnTo>
                        <a:pt x="24"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50" name="Freeform 1074">
                  <a:extLst>
                    <a:ext uri="{FF2B5EF4-FFF2-40B4-BE49-F238E27FC236}">
                      <a16:creationId xmlns:a16="http://schemas.microsoft.com/office/drawing/2014/main" id="{B5F5A41E-1046-4CFD-8CC9-8D9EDADEA1EA}"/>
                    </a:ext>
                  </a:extLst>
                </p:cNvPr>
                <p:cNvSpPr>
                  <a:spLocks/>
                </p:cNvSpPr>
                <p:nvPr/>
              </p:nvSpPr>
              <p:spPr bwMode="auto">
                <a:xfrm>
                  <a:off x="3255" y="2964"/>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30 w 30"/>
                    <a:gd name="T11" fmla="*/ 6 h 12"/>
                    <a:gd name="T12" fmla="*/ 30 w 30"/>
                    <a:gd name="T13" fmla="*/ 6 h 12"/>
                    <a:gd name="T14" fmla="*/ 24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0"/>
                      </a:lnTo>
                      <a:lnTo>
                        <a:pt x="6" y="6"/>
                      </a:lnTo>
                      <a:lnTo>
                        <a:pt x="24" y="12"/>
                      </a:lnTo>
                      <a:lnTo>
                        <a:pt x="30" y="12"/>
                      </a:lnTo>
                      <a:lnTo>
                        <a:pt x="30" y="6"/>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51" name="Freeform 1075">
                  <a:extLst>
                    <a:ext uri="{FF2B5EF4-FFF2-40B4-BE49-F238E27FC236}">
                      <a16:creationId xmlns:a16="http://schemas.microsoft.com/office/drawing/2014/main" id="{5B8CE773-F81B-4288-A7DA-2BB04CA0F173}"/>
                    </a:ext>
                  </a:extLst>
                </p:cNvPr>
                <p:cNvSpPr>
                  <a:spLocks/>
                </p:cNvSpPr>
                <p:nvPr/>
              </p:nvSpPr>
              <p:spPr bwMode="auto">
                <a:xfrm>
                  <a:off x="3297" y="2970"/>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52" name="Freeform 1076">
                  <a:extLst>
                    <a:ext uri="{FF2B5EF4-FFF2-40B4-BE49-F238E27FC236}">
                      <a16:creationId xmlns:a16="http://schemas.microsoft.com/office/drawing/2014/main" id="{661AF45F-87EC-409A-97EA-EC851249833C}"/>
                    </a:ext>
                  </a:extLst>
                </p:cNvPr>
                <p:cNvSpPr>
                  <a:spLocks/>
                </p:cNvSpPr>
                <p:nvPr/>
              </p:nvSpPr>
              <p:spPr bwMode="auto">
                <a:xfrm>
                  <a:off x="3339" y="298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53" name="Freeform 1077">
                  <a:extLst>
                    <a:ext uri="{FF2B5EF4-FFF2-40B4-BE49-F238E27FC236}">
                      <a16:creationId xmlns:a16="http://schemas.microsoft.com/office/drawing/2014/main" id="{1A5BB3DE-607C-4964-85BB-DFB3EE2291FB}"/>
                    </a:ext>
                  </a:extLst>
                </p:cNvPr>
                <p:cNvSpPr>
                  <a:spLocks/>
                </p:cNvSpPr>
                <p:nvPr/>
              </p:nvSpPr>
              <p:spPr bwMode="auto">
                <a:xfrm>
                  <a:off x="3381" y="298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54" name="Freeform 1078">
                  <a:extLst>
                    <a:ext uri="{FF2B5EF4-FFF2-40B4-BE49-F238E27FC236}">
                      <a16:creationId xmlns:a16="http://schemas.microsoft.com/office/drawing/2014/main" id="{E236AB64-7033-4CFF-B087-DF772D9CECF2}"/>
                    </a:ext>
                  </a:extLst>
                </p:cNvPr>
                <p:cNvSpPr>
                  <a:spLocks/>
                </p:cNvSpPr>
                <p:nvPr/>
              </p:nvSpPr>
              <p:spPr bwMode="auto">
                <a:xfrm>
                  <a:off x="3423" y="2994"/>
                  <a:ext cx="30" cy="12"/>
                </a:xfrm>
                <a:custGeom>
                  <a:avLst/>
                  <a:gdLst>
                    <a:gd name="T0" fmla="*/ 0 w 30"/>
                    <a:gd name="T1" fmla="*/ 0 h 12"/>
                    <a:gd name="T2" fmla="*/ 0 w 30"/>
                    <a:gd name="T3" fmla="*/ 6 h 12"/>
                    <a:gd name="T4" fmla="*/ 0 w 30"/>
                    <a:gd name="T5" fmla="*/ 6 h 12"/>
                    <a:gd name="T6" fmla="*/ 6 w 30"/>
                    <a:gd name="T7" fmla="*/ 12 h 12"/>
                    <a:gd name="T8" fmla="*/ 24 w 30"/>
                    <a:gd name="T9" fmla="*/ 12 h 12"/>
                    <a:gd name="T10" fmla="*/ 30 w 30"/>
                    <a:gd name="T11" fmla="*/ 6 h 12"/>
                    <a:gd name="T12" fmla="*/ 24 w 30"/>
                    <a:gd name="T13" fmla="*/ 6 h 12"/>
                    <a:gd name="T14" fmla="*/ 6 w 30"/>
                    <a:gd name="T15" fmla="*/ 6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6" y="12"/>
                      </a:lnTo>
                      <a:lnTo>
                        <a:pt x="24" y="12"/>
                      </a:lnTo>
                      <a:lnTo>
                        <a:pt x="30" y="6"/>
                      </a:lnTo>
                      <a:lnTo>
                        <a:pt x="24" y="6"/>
                      </a:lnTo>
                      <a:lnTo>
                        <a:pt x="6"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55" name="Freeform 1079">
                  <a:extLst>
                    <a:ext uri="{FF2B5EF4-FFF2-40B4-BE49-F238E27FC236}">
                      <a16:creationId xmlns:a16="http://schemas.microsoft.com/office/drawing/2014/main" id="{B51F58E2-2C52-41E8-9A58-F3192E83DC9E}"/>
                    </a:ext>
                  </a:extLst>
                </p:cNvPr>
                <p:cNvSpPr>
                  <a:spLocks/>
                </p:cNvSpPr>
                <p:nvPr/>
              </p:nvSpPr>
              <p:spPr bwMode="auto">
                <a:xfrm>
                  <a:off x="3465" y="3000"/>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56" name="Freeform 1080">
                  <a:extLst>
                    <a:ext uri="{FF2B5EF4-FFF2-40B4-BE49-F238E27FC236}">
                      <a16:creationId xmlns:a16="http://schemas.microsoft.com/office/drawing/2014/main" id="{19D32FAF-5EBE-4CF7-8E22-A5B7FEE49BC0}"/>
                    </a:ext>
                  </a:extLst>
                </p:cNvPr>
                <p:cNvSpPr>
                  <a:spLocks/>
                </p:cNvSpPr>
                <p:nvPr/>
              </p:nvSpPr>
              <p:spPr bwMode="auto">
                <a:xfrm>
                  <a:off x="3507" y="300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57" name="Freeform 1081">
                  <a:extLst>
                    <a:ext uri="{FF2B5EF4-FFF2-40B4-BE49-F238E27FC236}">
                      <a16:creationId xmlns:a16="http://schemas.microsoft.com/office/drawing/2014/main" id="{6A526AD6-2F86-4526-B32A-D2FEF0996A69}"/>
                    </a:ext>
                  </a:extLst>
                </p:cNvPr>
                <p:cNvSpPr>
                  <a:spLocks/>
                </p:cNvSpPr>
                <p:nvPr/>
              </p:nvSpPr>
              <p:spPr bwMode="auto">
                <a:xfrm>
                  <a:off x="3549" y="301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58" name="Freeform 1082">
                  <a:extLst>
                    <a:ext uri="{FF2B5EF4-FFF2-40B4-BE49-F238E27FC236}">
                      <a16:creationId xmlns:a16="http://schemas.microsoft.com/office/drawing/2014/main" id="{F8662389-C3D1-47FF-BEB9-BEE1F1C4D8E3}"/>
                    </a:ext>
                  </a:extLst>
                </p:cNvPr>
                <p:cNvSpPr>
                  <a:spLocks/>
                </p:cNvSpPr>
                <p:nvPr/>
              </p:nvSpPr>
              <p:spPr bwMode="auto">
                <a:xfrm>
                  <a:off x="3591" y="3012"/>
                  <a:ext cx="30" cy="12"/>
                </a:xfrm>
                <a:custGeom>
                  <a:avLst/>
                  <a:gdLst>
                    <a:gd name="T0" fmla="*/ 0 w 30"/>
                    <a:gd name="T1" fmla="*/ 0 h 12"/>
                    <a:gd name="T2" fmla="*/ 0 w 30"/>
                    <a:gd name="T3" fmla="*/ 6 h 12"/>
                    <a:gd name="T4" fmla="*/ 0 w 30"/>
                    <a:gd name="T5" fmla="*/ 6 h 12"/>
                    <a:gd name="T6" fmla="*/ 6 w 30"/>
                    <a:gd name="T7" fmla="*/ 6 h 12"/>
                    <a:gd name="T8" fmla="*/ 24 w 30"/>
                    <a:gd name="T9" fmla="*/ 12 h 12"/>
                    <a:gd name="T10" fmla="*/ 30 w 30"/>
                    <a:gd name="T11" fmla="*/ 6 h 12"/>
                    <a:gd name="T12" fmla="*/ 24 w 30"/>
                    <a:gd name="T13" fmla="*/ 6 h 12"/>
                    <a:gd name="T14" fmla="*/ 6 w 30"/>
                    <a:gd name="T15" fmla="*/ 0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6" y="6"/>
                      </a:lnTo>
                      <a:lnTo>
                        <a:pt x="24" y="12"/>
                      </a:lnTo>
                      <a:lnTo>
                        <a:pt x="30" y="6"/>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59" name="Freeform 1083">
                  <a:extLst>
                    <a:ext uri="{FF2B5EF4-FFF2-40B4-BE49-F238E27FC236}">
                      <a16:creationId xmlns:a16="http://schemas.microsoft.com/office/drawing/2014/main" id="{85BF7736-CA71-4780-86B1-CFE95527BDDD}"/>
                    </a:ext>
                  </a:extLst>
                </p:cNvPr>
                <p:cNvSpPr>
                  <a:spLocks/>
                </p:cNvSpPr>
                <p:nvPr/>
              </p:nvSpPr>
              <p:spPr bwMode="auto">
                <a:xfrm>
                  <a:off x="3633" y="3018"/>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60" name="Freeform 1084">
                  <a:extLst>
                    <a:ext uri="{FF2B5EF4-FFF2-40B4-BE49-F238E27FC236}">
                      <a16:creationId xmlns:a16="http://schemas.microsoft.com/office/drawing/2014/main" id="{CFFA6396-AA56-4C15-9A40-FBAB9B87B7BF}"/>
                    </a:ext>
                  </a:extLst>
                </p:cNvPr>
                <p:cNvSpPr>
                  <a:spLocks/>
                </p:cNvSpPr>
                <p:nvPr/>
              </p:nvSpPr>
              <p:spPr bwMode="auto">
                <a:xfrm>
                  <a:off x="3675" y="301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61" name="Freeform 1085">
                  <a:extLst>
                    <a:ext uri="{FF2B5EF4-FFF2-40B4-BE49-F238E27FC236}">
                      <a16:creationId xmlns:a16="http://schemas.microsoft.com/office/drawing/2014/main" id="{E7072CE0-DFAF-405E-A975-FA2648C210EA}"/>
                    </a:ext>
                  </a:extLst>
                </p:cNvPr>
                <p:cNvSpPr>
                  <a:spLocks/>
                </p:cNvSpPr>
                <p:nvPr/>
              </p:nvSpPr>
              <p:spPr bwMode="auto">
                <a:xfrm>
                  <a:off x="3717" y="301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62" name="Freeform 1086">
                  <a:extLst>
                    <a:ext uri="{FF2B5EF4-FFF2-40B4-BE49-F238E27FC236}">
                      <a16:creationId xmlns:a16="http://schemas.microsoft.com/office/drawing/2014/main" id="{052EB9AC-4B5A-416F-A011-12FEE8E8D028}"/>
                    </a:ext>
                  </a:extLst>
                </p:cNvPr>
                <p:cNvSpPr>
                  <a:spLocks/>
                </p:cNvSpPr>
                <p:nvPr/>
              </p:nvSpPr>
              <p:spPr bwMode="auto">
                <a:xfrm>
                  <a:off x="3759" y="3018"/>
                  <a:ext cx="30" cy="12"/>
                </a:xfrm>
                <a:custGeom>
                  <a:avLst/>
                  <a:gdLst>
                    <a:gd name="T0" fmla="*/ 0 w 30"/>
                    <a:gd name="T1" fmla="*/ 0 h 12"/>
                    <a:gd name="T2" fmla="*/ 0 w 30"/>
                    <a:gd name="T3" fmla="*/ 6 h 12"/>
                    <a:gd name="T4" fmla="*/ 0 w 30"/>
                    <a:gd name="T5" fmla="*/ 6 h 12"/>
                    <a:gd name="T6" fmla="*/ 18 w 30"/>
                    <a:gd name="T7" fmla="*/ 12 h 12"/>
                    <a:gd name="T8" fmla="*/ 24 w 30"/>
                    <a:gd name="T9" fmla="*/ 6 h 12"/>
                    <a:gd name="T10" fmla="*/ 30 w 30"/>
                    <a:gd name="T11" fmla="*/ 6 h 12"/>
                    <a:gd name="T12" fmla="*/ 24 w 30"/>
                    <a:gd name="T13" fmla="*/ 0 h 12"/>
                    <a:gd name="T14" fmla="*/ 18 w 30"/>
                    <a:gd name="T15" fmla="*/ 6 h 12"/>
                    <a:gd name="T16" fmla="*/ 0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0"/>
                      </a:moveTo>
                      <a:lnTo>
                        <a:pt x="0" y="6"/>
                      </a:lnTo>
                      <a:lnTo>
                        <a:pt x="0" y="6"/>
                      </a:lnTo>
                      <a:lnTo>
                        <a:pt x="18" y="12"/>
                      </a:lnTo>
                      <a:lnTo>
                        <a:pt x="24" y="6"/>
                      </a:lnTo>
                      <a:lnTo>
                        <a:pt x="30" y="6"/>
                      </a:lnTo>
                      <a:lnTo>
                        <a:pt x="24" y="0"/>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63" name="Freeform 1087">
                  <a:extLst>
                    <a:ext uri="{FF2B5EF4-FFF2-40B4-BE49-F238E27FC236}">
                      <a16:creationId xmlns:a16="http://schemas.microsoft.com/office/drawing/2014/main" id="{4929D521-A744-4706-8241-5C041225CA7A}"/>
                    </a:ext>
                  </a:extLst>
                </p:cNvPr>
                <p:cNvSpPr>
                  <a:spLocks/>
                </p:cNvSpPr>
                <p:nvPr/>
              </p:nvSpPr>
              <p:spPr bwMode="auto">
                <a:xfrm>
                  <a:off x="3801" y="301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64" name="Freeform 1088">
                  <a:extLst>
                    <a:ext uri="{FF2B5EF4-FFF2-40B4-BE49-F238E27FC236}">
                      <a16:creationId xmlns:a16="http://schemas.microsoft.com/office/drawing/2014/main" id="{F0173B55-A05C-4A16-B048-A83B7E3DC2A6}"/>
                    </a:ext>
                  </a:extLst>
                </p:cNvPr>
                <p:cNvSpPr>
                  <a:spLocks/>
                </p:cNvSpPr>
                <p:nvPr/>
              </p:nvSpPr>
              <p:spPr bwMode="auto">
                <a:xfrm>
                  <a:off x="3843" y="3018"/>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65" name="Freeform 1089">
                  <a:extLst>
                    <a:ext uri="{FF2B5EF4-FFF2-40B4-BE49-F238E27FC236}">
                      <a16:creationId xmlns:a16="http://schemas.microsoft.com/office/drawing/2014/main" id="{97FF4B80-CCF8-4E6E-851E-5E4730D805B5}"/>
                    </a:ext>
                  </a:extLst>
                </p:cNvPr>
                <p:cNvSpPr>
                  <a:spLocks/>
                </p:cNvSpPr>
                <p:nvPr/>
              </p:nvSpPr>
              <p:spPr bwMode="auto">
                <a:xfrm>
                  <a:off x="3885" y="3018"/>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66" name="Freeform 1090">
                  <a:extLst>
                    <a:ext uri="{FF2B5EF4-FFF2-40B4-BE49-F238E27FC236}">
                      <a16:creationId xmlns:a16="http://schemas.microsoft.com/office/drawing/2014/main" id="{D60FB105-A022-4CD2-8AD4-92DED99D8059}"/>
                    </a:ext>
                  </a:extLst>
                </p:cNvPr>
                <p:cNvSpPr>
                  <a:spLocks/>
                </p:cNvSpPr>
                <p:nvPr/>
              </p:nvSpPr>
              <p:spPr bwMode="auto">
                <a:xfrm>
                  <a:off x="3927" y="3012"/>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67" name="Freeform 1091">
                  <a:extLst>
                    <a:ext uri="{FF2B5EF4-FFF2-40B4-BE49-F238E27FC236}">
                      <a16:creationId xmlns:a16="http://schemas.microsoft.com/office/drawing/2014/main" id="{FEF6765F-5329-4DE0-B8AA-8CB4F10D5B30}"/>
                    </a:ext>
                  </a:extLst>
                </p:cNvPr>
                <p:cNvSpPr>
                  <a:spLocks/>
                </p:cNvSpPr>
                <p:nvPr/>
              </p:nvSpPr>
              <p:spPr bwMode="auto">
                <a:xfrm>
                  <a:off x="3969" y="3012"/>
                  <a:ext cx="25" cy="6"/>
                </a:xfrm>
                <a:custGeom>
                  <a:avLst/>
                  <a:gdLst>
                    <a:gd name="T0" fmla="*/ 0 w 25"/>
                    <a:gd name="T1" fmla="*/ 0 h 6"/>
                    <a:gd name="T2" fmla="*/ 0 w 25"/>
                    <a:gd name="T3" fmla="*/ 6 h 6"/>
                    <a:gd name="T4" fmla="*/ 0 w 25"/>
                    <a:gd name="T5" fmla="*/ 6 h 6"/>
                    <a:gd name="T6" fmla="*/ 25 w 25"/>
                    <a:gd name="T7" fmla="*/ 6 h 6"/>
                    <a:gd name="T8" fmla="*/ 25 w 25"/>
                    <a:gd name="T9" fmla="*/ 0 h 6"/>
                    <a:gd name="T10" fmla="*/ 25 w 25"/>
                    <a:gd name="T11" fmla="*/ 0 h 6"/>
                    <a:gd name="T12" fmla="*/ 0 w 2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5" h="6">
                      <a:moveTo>
                        <a:pt x="0" y="0"/>
                      </a:moveTo>
                      <a:lnTo>
                        <a:pt x="0" y="6"/>
                      </a:lnTo>
                      <a:lnTo>
                        <a:pt x="0" y="6"/>
                      </a:lnTo>
                      <a:lnTo>
                        <a:pt x="25" y="6"/>
                      </a:lnTo>
                      <a:lnTo>
                        <a:pt x="25" y="0"/>
                      </a:lnTo>
                      <a:lnTo>
                        <a:pt x="2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68" name="Freeform 1092">
                  <a:extLst>
                    <a:ext uri="{FF2B5EF4-FFF2-40B4-BE49-F238E27FC236}">
                      <a16:creationId xmlns:a16="http://schemas.microsoft.com/office/drawing/2014/main" id="{CC4FDDA2-422F-468F-871C-D278ECDC9B62}"/>
                    </a:ext>
                  </a:extLst>
                </p:cNvPr>
                <p:cNvSpPr>
                  <a:spLocks/>
                </p:cNvSpPr>
                <p:nvPr/>
              </p:nvSpPr>
              <p:spPr bwMode="auto">
                <a:xfrm>
                  <a:off x="4006" y="3006"/>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69" name="Freeform 1093">
                  <a:extLst>
                    <a:ext uri="{FF2B5EF4-FFF2-40B4-BE49-F238E27FC236}">
                      <a16:creationId xmlns:a16="http://schemas.microsoft.com/office/drawing/2014/main" id="{BAB96250-2D1E-41D5-BDFC-FA3209A2A755}"/>
                    </a:ext>
                  </a:extLst>
                </p:cNvPr>
                <p:cNvSpPr>
                  <a:spLocks/>
                </p:cNvSpPr>
                <p:nvPr/>
              </p:nvSpPr>
              <p:spPr bwMode="auto">
                <a:xfrm>
                  <a:off x="4048" y="3000"/>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70" name="Freeform 1094">
                  <a:extLst>
                    <a:ext uri="{FF2B5EF4-FFF2-40B4-BE49-F238E27FC236}">
                      <a16:creationId xmlns:a16="http://schemas.microsoft.com/office/drawing/2014/main" id="{06D210D8-B92A-46DF-815D-CB4A23BD19DE}"/>
                    </a:ext>
                  </a:extLst>
                </p:cNvPr>
                <p:cNvSpPr>
                  <a:spLocks/>
                </p:cNvSpPr>
                <p:nvPr/>
              </p:nvSpPr>
              <p:spPr bwMode="auto">
                <a:xfrm>
                  <a:off x="4090" y="300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71" name="Freeform 1095">
                  <a:extLst>
                    <a:ext uri="{FF2B5EF4-FFF2-40B4-BE49-F238E27FC236}">
                      <a16:creationId xmlns:a16="http://schemas.microsoft.com/office/drawing/2014/main" id="{8D918710-71AD-4835-8C9A-D35FDBBECE74}"/>
                    </a:ext>
                  </a:extLst>
                </p:cNvPr>
                <p:cNvSpPr>
                  <a:spLocks/>
                </p:cNvSpPr>
                <p:nvPr/>
              </p:nvSpPr>
              <p:spPr bwMode="auto">
                <a:xfrm>
                  <a:off x="4132" y="298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72" name="Freeform 1096">
                  <a:extLst>
                    <a:ext uri="{FF2B5EF4-FFF2-40B4-BE49-F238E27FC236}">
                      <a16:creationId xmlns:a16="http://schemas.microsoft.com/office/drawing/2014/main" id="{3236A464-3D14-46FE-B626-CA6C11A4333F}"/>
                    </a:ext>
                  </a:extLst>
                </p:cNvPr>
                <p:cNvSpPr>
                  <a:spLocks/>
                </p:cNvSpPr>
                <p:nvPr/>
              </p:nvSpPr>
              <p:spPr bwMode="auto">
                <a:xfrm>
                  <a:off x="4174" y="2982"/>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73" name="Freeform 1097">
                  <a:extLst>
                    <a:ext uri="{FF2B5EF4-FFF2-40B4-BE49-F238E27FC236}">
                      <a16:creationId xmlns:a16="http://schemas.microsoft.com/office/drawing/2014/main" id="{1E6683B1-0FF5-47BE-BC83-AA6A357012E5}"/>
                    </a:ext>
                  </a:extLst>
                </p:cNvPr>
                <p:cNvSpPr>
                  <a:spLocks/>
                </p:cNvSpPr>
                <p:nvPr/>
              </p:nvSpPr>
              <p:spPr bwMode="auto">
                <a:xfrm>
                  <a:off x="4216" y="297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74" name="Freeform 1098">
                  <a:extLst>
                    <a:ext uri="{FF2B5EF4-FFF2-40B4-BE49-F238E27FC236}">
                      <a16:creationId xmlns:a16="http://schemas.microsoft.com/office/drawing/2014/main" id="{BE5A5D6C-9267-409D-8414-3FE87DFC9531}"/>
                    </a:ext>
                  </a:extLst>
                </p:cNvPr>
                <p:cNvSpPr>
                  <a:spLocks/>
                </p:cNvSpPr>
                <p:nvPr/>
              </p:nvSpPr>
              <p:spPr bwMode="auto">
                <a:xfrm>
                  <a:off x="4258" y="2964"/>
                  <a:ext cx="30" cy="12"/>
                </a:xfrm>
                <a:custGeom>
                  <a:avLst/>
                  <a:gdLst>
                    <a:gd name="T0" fmla="*/ 0 w 30"/>
                    <a:gd name="T1" fmla="*/ 6 h 12"/>
                    <a:gd name="T2" fmla="*/ 0 w 30"/>
                    <a:gd name="T3" fmla="*/ 12 h 12"/>
                    <a:gd name="T4" fmla="*/ 0 w 30"/>
                    <a:gd name="T5" fmla="*/ 12 h 12"/>
                    <a:gd name="T6" fmla="*/ 12 w 30"/>
                    <a:gd name="T7" fmla="*/ 12 h 12"/>
                    <a:gd name="T8" fmla="*/ 24 w 30"/>
                    <a:gd name="T9" fmla="*/ 6 h 12"/>
                    <a:gd name="T10" fmla="*/ 30 w 30"/>
                    <a:gd name="T11" fmla="*/ 6 h 12"/>
                    <a:gd name="T12" fmla="*/ 24 w 30"/>
                    <a:gd name="T13" fmla="*/ 0 h 12"/>
                    <a:gd name="T14" fmla="*/ 12 w 30"/>
                    <a:gd name="T15" fmla="*/ 6 h 12"/>
                    <a:gd name="T16" fmla="*/ 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6"/>
                      </a:moveTo>
                      <a:lnTo>
                        <a:pt x="0" y="12"/>
                      </a:lnTo>
                      <a:lnTo>
                        <a:pt x="0" y="12"/>
                      </a:lnTo>
                      <a:lnTo>
                        <a:pt x="12" y="12"/>
                      </a:lnTo>
                      <a:lnTo>
                        <a:pt x="24" y="6"/>
                      </a:lnTo>
                      <a:lnTo>
                        <a:pt x="30" y="6"/>
                      </a:lnTo>
                      <a:lnTo>
                        <a:pt x="24" y="0"/>
                      </a:lnTo>
                      <a:lnTo>
                        <a:pt x="12"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75" name="Freeform 1099">
                  <a:extLst>
                    <a:ext uri="{FF2B5EF4-FFF2-40B4-BE49-F238E27FC236}">
                      <a16:creationId xmlns:a16="http://schemas.microsoft.com/office/drawing/2014/main" id="{9C103044-FDEB-46B3-B476-135027106070}"/>
                    </a:ext>
                  </a:extLst>
                </p:cNvPr>
                <p:cNvSpPr>
                  <a:spLocks/>
                </p:cNvSpPr>
                <p:nvPr/>
              </p:nvSpPr>
              <p:spPr bwMode="auto">
                <a:xfrm>
                  <a:off x="4300" y="295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76" name="Freeform 1100">
                  <a:extLst>
                    <a:ext uri="{FF2B5EF4-FFF2-40B4-BE49-F238E27FC236}">
                      <a16:creationId xmlns:a16="http://schemas.microsoft.com/office/drawing/2014/main" id="{6575992C-DA3A-4E89-BF06-BEA5B4D48AE3}"/>
                    </a:ext>
                  </a:extLst>
                </p:cNvPr>
                <p:cNvSpPr>
                  <a:spLocks/>
                </p:cNvSpPr>
                <p:nvPr/>
              </p:nvSpPr>
              <p:spPr bwMode="auto">
                <a:xfrm>
                  <a:off x="4336" y="2940"/>
                  <a:ext cx="30" cy="12"/>
                </a:xfrm>
                <a:custGeom>
                  <a:avLst/>
                  <a:gdLst>
                    <a:gd name="T0" fmla="*/ 6 w 30"/>
                    <a:gd name="T1" fmla="*/ 6 h 12"/>
                    <a:gd name="T2" fmla="*/ 0 w 30"/>
                    <a:gd name="T3" fmla="*/ 12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77" name="Freeform 1101">
                  <a:extLst>
                    <a:ext uri="{FF2B5EF4-FFF2-40B4-BE49-F238E27FC236}">
                      <a16:creationId xmlns:a16="http://schemas.microsoft.com/office/drawing/2014/main" id="{63D2C3C9-46E3-4AB3-A55B-6EDCC653E7AD}"/>
                    </a:ext>
                  </a:extLst>
                </p:cNvPr>
                <p:cNvSpPr>
                  <a:spLocks/>
                </p:cNvSpPr>
                <p:nvPr/>
              </p:nvSpPr>
              <p:spPr bwMode="auto">
                <a:xfrm>
                  <a:off x="4378" y="2928"/>
                  <a:ext cx="30" cy="12"/>
                </a:xfrm>
                <a:custGeom>
                  <a:avLst/>
                  <a:gdLst>
                    <a:gd name="T0" fmla="*/ 6 w 30"/>
                    <a:gd name="T1" fmla="*/ 6 h 12"/>
                    <a:gd name="T2" fmla="*/ 0 w 30"/>
                    <a:gd name="T3" fmla="*/ 12 h 12"/>
                    <a:gd name="T4" fmla="*/ 6 w 30"/>
                    <a:gd name="T5" fmla="*/ 12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6"/>
                      </a:moveTo>
                      <a:lnTo>
                        <a:pt x="0" y="12"/>
                      </a:lnTo>
                      <a:lnTo>
                        <a:pt x="6" y="12"/>
                      </a:lnTo>
                      <a:lnTo>
                        <a:pt x="24" y="12"/>
                      </a:lnTo>
                      <a:lnTo>
                        <a:pt x="30" y="6"/>
                      </a:lnTo>
                      <a:lnTo>
                        <a:pt x="30" y="6"/>
                      </a:lnTo>
                      <a:lnTo>
                        <a:pt x="30" y="0"/>
                      </a:lnTo>
                      <a:lnTo>
                        <a:pt x="24"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78" name="Freeform 1102">
                  <a:extLst>
                    <a:ext uri="{FF2B5EF4-FFF2-40B4-BE49-F238E27FC236}">
                      <a16:creationId xmlns:a16="http://schemas.microsoft.com/office/drawing/2014/main" id="{8EF077A0-B89E-4841-A492-E938DD186FB5}"/>
                    </a:ext>
                  </a:extLst>
                </p:cNvPr>
                <p:cNvSpPr>
                  <a:spLocks/>
                </p:cNvSpPr>
                <p:nvPr/>
              </p:nvSpPr>
              <p:spPr bwMode="auto">
                <a:xfrm>
                  <a:off x="4420" y="2916"/>
                  <a:ext cx="30" cy="12"/>
                </a:xfrm>
                <a:custGeom>
                  <a:avLst/>
                  <a:gdLst>
                    <a:gd name="T0" fmla="*/ 0 w 30"/>
                    <a:gd name="T1" fmla="*/ 6 h 12"/>
                    <a:gd name="T2" fmla="*/ 0 w 30"/>
                    <a:gd name="T3" fmla="*/ 12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79" name="Freeform 1103">
                  <a:extLst>
                    <a:ext uri="{FF2B5EF4-FFF2-40B4-BE49-F238E27FC236}">
                      <a16:creationId xmlns:a16="http://schemas.microsoft.com/office/drawing/2014/main" id="{4F2F93F8-3A87-49CB-B26C-6F05BBBF6C4D}"/>
                    </a:ext>
                  </a:extLst>
                </p:cNvPr>
                <p:cNvSpPr>
                  <a:spLocks/>
                </p:cNvSpPr>
                <p:nvPr/>
              </p:nvSpPr>
              <p:spPr bwMode="auto">
                <a:xfrm>
                  <a:off x="4456" y="2898"/>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80" name="Freeform 1104">
                  <a:extLst>
                    <a:ext uri="{FF2B5EF4-FFF2-40B4-BE49-F238E27FC236}">
                      <a16:creationId xmlns:a16="http://schemas.microsoft.com/office/drawing/2014/main" id="{5EB44C96-1A86-43CE-B48A-5C9D45F5DB95}"/>
                    </a:ext>
                  </a:extLst>
                </p:cNvPr>
                <p:cNvSpPr>
                  <a:spLocks/>
                </p:cNvSpPr>
                <p:nvPr/>
              </p:nvSpPr>
              <p:spPr bwMode="auto">
                <a:xfrm>
                  <a:off x="4498" y="2880"/>
                  <a:ext cx="24" cy="18"/>
                </a:xfrm>
                <a:custGeom>
                  <a:avLst/>
                  <a:gdLst>
                    <a:gd name="T0" fmla="*/ 0 w 24"/>
                    <a:gd name="T1" fmla="*/ 12 h 18"/>
                    <a:gd name="T2" fmla="*/ 0 w 24"/>
                    <a:gd name="T3" fmla="*/ 12 h 18"/>
                    <a:gd name="T4" fmla="*/ 0 w 24"/>
                    <a:gd name="T5" fmla="*/ 18 h 18"/>
                    <a:gd name="T6" fmla="*/ 12 w 24"/>
                    <a:gd name="T7" fmla="*/ 12 h 18"/>
                    <a:gd name="T8" fmla="*/ 24 w 24"/>
                    <a:gd name="T9" fmla="*/ 6 h 18"/>
                    <a:gd name="T10" fmla="*/ 24 w 24"/>
                    <a:gd name="T11" fmla="*/ 0 h 18"/>
                    <a:gd name="T12" fmla="*/ 24 w 24"/>
                    <a:gd name="T13" fmla="*/ 0 h 18"/>
                    <a:gd name="T14" fmla="*/ 12 w 24"/>
                    <a:gd name="T15" fmla="*/ 6 h 18"/>
                    <a:gd name="T16" fmla="*/ 0 w 24"/>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12"/>
                      </a:moveTo>
                      <a:lnTo>
                        <a:pt x="0" y="12"/>
                      </a:lnTo>
                      <a:lnTo>
                        <a:pt x="0" y="18"/>
                      </a:lnTo>
                      <a:lnTo>
                        <a:pt x="12" y="12"/>
                      </a:lnTo>
                      <a:lnTo>
                        <a:pt x="24" y="6"/>
                      </a:lnTo>
                      <a:lnTo>
                        <a:pt x="24" y="0"/>
                      </a:lnTo>
                      <a:lnTo>
                        <a:pt x="24"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81" name="Freeform 1105">
                  <a:extLst>
                    <a:ext uri="{FF2B5EF4-FFF2-40B4-BE49-F238E27FC236}">
                      <a16:creationId xmlns:a16="http://schemas.microsoft.com/office/drawing/2014/main" id="{A49F0256-F3DE-42A2-B636-59ECD84BC3B2}"/>
                    </a:ext>
                  </a:extLst>
                </p:cNvPr>
                <p:cNvSpPr>
                  <a:spLocks/>
                </p:cNvSpPr>
                <p:nvPr/>
              </p:nvSpPr>
              <p:spPr bwMode="auto">
                <a:xfrm>
                  <a:off x="4534" y="2856"/>
                  <a:ext cx="24" cy="18"/>
                </a:xfrm>
                <a:custGeom>
                  <a:avLst/>
                  <a:gdLst>
                    <a:gd name="T0" fmla="*/ 0 w 24"/>
                    <a:gd name="T1" fmla="*/ 12 h 18"/>
                    <a:gd name="T2" fmla="*/ 0 w 24"/>
                    <a:gd name="T3" fmla="*/ 18 h 18"/>
                    <a:gd name="T4" fmla="*/ 0 w 24"/>
                    <a:gd name="T5" fmla="*/ 18 h 18"/>
                    <a:gd name="T6" fmla="*/ 18 w 24"/>
                    <a:gd name="T7" fmla="*/ 12 h 18"/>
                    <a:gd name="T8" fmla="*/ 24 w 24"/>
                    <a:gd name="T9" fmla="*/ 6 h 18"/>
                    <a:gd name="T10" fmla="*/ 24 w 24"/>
                    <a:gd name="T11" fmla="*/ 6 h 18"/>
                    <a:gd name="T12" fmla="*/ 24 w 24"/>
                    <a:gd name="T13" fmla="*/ 0 h 18"/>
                    <a:gd name="T14" fmla="*/ 18 w 24"/>
                    <a:gd name="T15" fmla="*/ 6 h 18"/>
                    <a:gd name="T16" fmla="*/ 0 w 24"/>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12"/>
                      </a:moveTo>
                      <a:lnTo>
                        <a:pt x="0" y="18"/>
                      </a:lnTo>
                      <a:lnTo>
                        <a:pt x="0" y="18"/>
                      </a:lnTo>
                      <a:lnTo>
                        <a:pt x="18" y="12"/>
                      </a:lnTo>
                      <a:lnTo>
                        <a:pt x="24" y="6"/>
                      </a:lnTo>
                      <a:lnTo>
                        <a:pt x="24" y="6"/>
                      </a:lnTo>
                      <a:lnTo>
                        <a:pt x="24" y="0"/>
                      </a:lnTo>
                      <a:lnTo>
                        <a:pt x="18"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82" name="Freeform 1106">
                  <a:extLst>
                    <a:ext uri="{FF2B5EF4-FFF2-40B4-BE49-F238E27FC236}">
                      <a16:creationId xmlns:a16="http://schemas.microsoft.com/office/drawing/2014/main" id="{C3D61742-018E-49D6-99A4-B3BF56984A45}"/>
                    </a:ext>
                  </a:extLst>
                </p:cNvPr>
                <p:cNvSpPr>
                  <a:spLocks/>
                </p:cNvSpPr>
                <p:nvPr/>
              </p:nvSpPr>
              <p:spPr bwMode="auto">
                <a:xfrm>
                  <a:off x="4570" y="2832"/>
                  <a:ext cx="24" cy="24"/>
                </a:xfrm>
                <a:custGeom>
                  <a:avLst/>
                  <a:gdLst>
                    <a:gd name="T0" fmla="*/ 0 w 24"/>
                    <a:gd name="T1" fmla="*/ 18 h 24"/>
                    <a:gd name="T2" fmla="*/ 0 w 24"/>
                    <a:gd name="T3" fmla="*/ 18 h 24"/>
                    <a:gd name="T4" fmla="*/ 0 w 24"/>
                    <a:gd name="T5" fmla="*/ 24 h 24"/>
                    <a:gd name="T6" fmla="*/ 18 w 24"/>
                    <a:gd name="T7" fmla="*/ 6 h 24"/>
                    <a:gd name="T8" fmla="*/ 18 w 24"/>
                    <a:gd name="T9" fmla="*/ 6 h 24"/>
                    <a:gd name="T10" fmla="*/ 24 w 24"/>
                    <a:gd name="T11" fmla="*/ 6 h 24"/>
                    <a:gd name="T12" fmla="*/ 18 w 24"/>
                    <a:gd name="T13" fmla="*/ 0 h 24"/>
                    <a:gd name="T14" fmla="*/ 18 w 24"/>
                    <a:gd name="T15" fmla="*/ 0 h 24"/>
                    <a:gd name="T16" fmla="*/ 0 w 24"/>
                    <a:gd name="T1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0" y="18"/>
                      </a:moveTo>
                      <a:lnTo>
                        <a:pt x="0" y="18"/>
                      </a:lnTo>
                      <a:lnTo>
                        <a:pt x="0" y="24"/>
                      </a:lnTo>
                      <a:lnTo>
                        <a:pt x="18" y="6"/>
                      </a:lnTo>
                      <a:lnTo>
                        <a:pt x="18" y="6"/>
                      </a:lnTo>
                      <a:lnTo>
                        <a:pt x="24" y="6"/>
                      </a:lnTo>
                      <a:lnTo>
                        <a:pt x="18" y="0"/>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83" name="Freeform 1107">
                  <a:extLst>
                    <a:ext uri="{FF2B5EF4-FFF2-40B4-BE49-F238E27FC236}">
                      <a16:creationId xmlns:a16="http://schemas.microsoft.com/office/drawing/2014/main" id="{17942A60-9502-41A5-A05E-448E0EB81D6E}"/>
                    </a:ext>
                  </a:extLst>
                </p:cNvPr>
                <p:cNvSpPr>
                  <a:spLocks/>
                </p:cNvSpPr>
                <p:nvPr/>
              </p:nvSpPr>
              <p:spPr bwMode="auto">
                <a:xfrm>
                  <a:off x="4600" y="2802"/>
                  <a:ext cx="24" cy="24"/>
                </a:xfrm>
                <a:custGeom>
                  <a:avLst/>
                  <a:gdLst>
                    <a:gd name="T0" fmla="*/ 6 w 24"/>
                    <a:gd name="T1" fmla="*/ 18 h 24"/>
                    <a:gd name="T2" fmla="*/ 0 w 24"/>
                    <a:gd name="T3" fmla="*/ 24 h 24"/>
                    <a:gd name="T4" fmla="*/ 6 w 24"/>
                    <a:gd name="T5" fmla="*/ 24 h 24"/>
                    <a:gd name="T6" fmla="*/ 18 w 24"/>
                    <a:gd name="T7" fmla="*/ 12 h 24"/>
                    <a:gd name="T8" fmla="*/ 24 w 24"/>
                    <a:gd name="T9" fmla="*/ 6 h 24"/>
                    <a:gd name="T10" fmla="*/ 24 w 24"/>
                    <a:gd name="T11" fmla="*/ 6 h 24"/>
                    <a:gd name="T12" fmla="*/ 24 w 24"/>
                    <a:gd name="T13" fmla="*/ 0 h 24"/>
                    <a:gd name="T14" fmla="*/ 18 w 24"/>
                    <a:gd name="T15" fmla="*/ 6 h 24"/>
                    <a:gd name="T16" fmla="*/ 18 w 24"/>
                    <a:gd name="T17" fmla="*/ 6 h 24"/>
                    <a:gd name="T18" fmla="*/ 18 w 24"/>
                    <a:gd name="T19" fmla="*/ 6 h 24"/>
                    <a:gd name="T20" fmla="*/ 18 w 24"/>
                    <a:gd name="T21" fmla="*/ 6 h 24"/>
                    <a:gd name="T22" fmla="*/ 6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6" y="18"/>
                      </a:moveTo>
                      <a:lnTo>
                        <a:pt x="0" y="24"/>
                      </a:lnTo>
                      <a:lnTo>
                        <a:pt x="6" y="24"/>
                      </a:lnTo>
                      <a:lnTo>
                        <a:pt x="18" y="12"/>
                      </a:lnTo>
                      <a:lnTo>
                        <a:pt x="24" y="6"/>
                      </a:lnTo>
                      <a:lnTo>
                        <a:pt x="24" y="6"/>
                      </a:lnTo>
                      <a:lnTo>
                        <a:pt x="24" y="0"/>
                      </a:lnTo>
                      <a:lnTo>
                        <a:pt x="18" y="6"/>
                      </a:lnTo>
                      <a:lnTo>
                        <a:pt x="18" y="6"/>
                      </a:lnTo>
                      <a:lnTo>
                        <a:pt x="18" y="6"/>
                      </a:lnTo>
                      <a:lnTo>
                        <a:pt x="18" y="6"/>
                      </a:lnTo>
                      <a:lnTo>
                        <a:pt x="6"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84" name="Freeform 1108">
                  <a:extLst>
                    <a:ext uri="{FF2B5EF4-FFF2-40B4-BE49-F238E27FC236}">
                      <a16:creationId xmlns:a16="http://schemas.microsoft.com/office/drawing/2014/main" id="{A2B0EAC6-A75C-4F62-A318-D86D56E44156}"/>
                    </a:ext>
                  </a:extLst>
                </p:cNvPr>
                <p:cNvSpPr>
                  <a:spLocks/>
                </p:cNvSpPr>
                <p:nvPr/>
              </p:nvSpPr>
              <p:spPr bwMode="auto">
                <a:xfrm>
                  <a:off x="4630" y="2772"/>
                  <a:ext cx="18" cy="24"/>
                </a:xfrm>
                <a:custGeom>
                  <a:avLst/>
                  <a:gdLst>
                    <a:gd name="T0" fmla="*/ 0 w 18"/>
                    <a:gd name="T1" fmla="*/ 24 h 24"/>
                    <a:gd name="T2" fmla="*/ 0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0" y="24"/>
                      </a:moveTo>
                      <a:lnTo>
                        <a:pt x="0" y="24"/>
                      </a:lnTo>
                      <a:lnTo>
                        <a:pt x="6" y="24"/>
                      </a:lnTo>
                      <a:lnTo>
                        <a:pt x="18" y="6"/>
                      </a:lnTo>
                      <a:lnTo>
                        <a:pt x="18" y="0"/>
                      </a:lnTo>
                      <a:lnTo>
                        <a:pt x="12"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85" name="Freeform 1109">
                  <a:extLst>
                    <a:ext uri="{FF2B5EF4-FFF2-40B4-BE49-F238E27FC236}">
                      <a16:creationId xmlns:a16="http://schemas.microsoft.com/office/drawing/2014/main" id="{EEB4F899-F283-4CD3-AB86-0AE55432385A}"/>
                    </a:ext>
                  </a:extLst>
                </p:cNvPr>
                <p:cNvSpPr>
                  <a:spLocks/>
                </p:cNvSpPr>
                <p:nvPr/>
              </p:nvSpPr>
              <p:spPr bwMode="auto">
                <a:xfrm>
                  <a:off x="4648" y="2730"/>
                  <a:ext cx="12" cy="30"/>
                </a:xfrm>
                <a:custGeom>
                  <a:avLst/>
                  <a:gdLst>
                    <a:gd name="T0" fmla="*/ 0 w 12"/>
                    <a:gd name="T1" fmla="*/ 24 h 30"/>
                    <a:gd name="T2" fmla="*/ 6 w 12"/>
                    <a:gd name="T3" fmla="*/ 30 h 30"/>
                    <a:gd name="T4" fmla="*/ 6 w 12"/>
                    <a:gd name="T5" fmla="*/ 24 h 30"/>
                    <a:gd name="T6" fmla="*/ 12 w 12"/>
                    <a:gd name="T7" fmla="*/ 18 h 30"/>
                    <a:gd name="T8" fmla="*/ 12 w 12"/>
                    <a:gd name="T9" fmla="*/ 6 h 30"/>
                    <a:gd name="T10" fmla="*/ 12 w 12"/>
                    <a:gd name="T11" fmla="*/ 0 h 30"/>
                    <a:gd name="T12" fmla="*/ 6 w 12"/>
                    <a:gd name="T13" fmla="*/ 6 h 30"/>
                    <a:gd name="T14" fmla="*/ 6 w 12"/>
                    <a:gd name="T15" fmla="*/ 18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6" y="30"/>
                      </a:lnTo>
                      <a:lnTo>
                        <a:pt x="6" y="24"/>
                      </a:lnTo>
                      <a:lnTo>
                        <a:pt x="12" y="18"/>
                      </a:lnTo>
                      <a:lnTo>
                        <a:pt x="12" y="6"/>
                      </a:lnTo>
                      <a:lnTo>
                        <a:pt x="12" y="0"/>
                      </a:lnTo>
                      <a:lnTo>
                        <a:pt x="6" y="6"/>
                      </a:lnTo>
                      <a:lnTo>
                        <a:pt x="6" y="18"/>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86" name="Freeform 1110">
                  <a:extLst>
                    <a:ext uri="{FF2B5EF4-FFF2-40B4-BE49-F238E27FC236}">
                      <a16:creationId xmlns:a16="http://schemas.microsoft.com/office/drawing/2014/main" id="{1F716528-206D-48B3-93D3-992D33438581}"/>
                    </a:ext>
                  </a:extLst>
                </p:cNvPr>
                <p:cNvSpPr>
                  <a:spLocks/>
                </p:cNvSpPr>
                <p:nvPr/>
              </p:nvSpPr>
              <p:spPr bwMode="auto">
                <a:xfrm>
                  <a:off x="4654" y="2688"/>
                  <a:ext cx="6" cy="30"/>
                </a:xfrm>
                <a:custGeom>
                  <a:avLst/>
                  <a:gdLst>
                    <a:gd name="T0" fmla="*/ 0 w 6"/>
                    <a:gd name="T1" fmla="*/ 30 h 30"/>
                    <a:gd name="T2" fmla="*/ 6 w 6"/>
                    <a:gd name="T3" fmla="*/ 30 h 30"/>
                    <a:gd name="T4" fmla="*/ 6 w 6"/>
                    <a:gd name="T5" fmla="*/ 30 h 30"/>
                    <a:gd name="T6" fmla="*/ 6 w 6"/>
                    <a:gd name="T7" fmla="*/ 6 h 30"/>
                    <a:gd name="T8" fmla="*/ 0 w 6"/>
                    <a:gd name="T9" fmla="*/ 0 h 30"/>
                    <a:gd name="T10" fmla="*/ 0 w 6"/>
                    <a:gd name="T11" fmla="*/ 6 h 30"/>
                    <a:gd name="T12" fmla="*/ 0 w 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6" h="30">
                      <a:moveTo>
                        <a:pt x="0" y="30"/>
                      </a:moveTo>
                      <a:lnTo>
                        <a:pt x="6" y="30"/>
                      </a:lnTo>
                      <a:lnTo>
                        <a:pt x="6" y="30"/>
                      </a:lnTo>
                      <a:lnTo>
                        <a:pt x="6" y="6"/>
                      </a:lnTo>
                      <a:lnTo>
                        <a:pt x="0" y="0"/>
                      </a:lnTo>
                      <a:lnTo>
                        <a:pt x="0"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87" name="Freeform 1111">
                  <a:extLst>
                    <a:ext uri="{FF2B5EF4-FFF2-40B4-BE49-F238E27FC236}">
                      <a16:creationId xmlns:a16="http://schemas.microsoft.com/office/drawing/2014/main" id="{C117024E-E477-4AEE-809C-BE116EDEC3C1}"/>
                    </a:ext>
                  </a:extLst>
                </p:cNvPr>
                <p:cNvSpPr>
                  <a:spLocks/>
                </p:cNvSpPr>
                <p:nvPr/>
              </p:nvSpPr>
              <p:spPr bwMode="auto">
                <a:xfrm>
                  <a:off x="4636" y="2652"/>
                  <a:ext cx="18" cy="24"/>
                </a:xfrm>
                <a:custGeom>
                  <a:avLst/>
                  <a:gdLst>
                    <a:gd name="T0" fmla="*/ 12 w 18"/>
                    <a:gd name="T1" fmla="*/ 24 h 24"/>
                    <a:gd name="T2" fmla="*/ 12 w 18"/>
                    <a:gd name="T3" fmla="*/ 24 h 24"/>
                    <a:gd name="T4" fmla="*/ 18 w 18"/>
                    <a:gd name="T5" fmla="*/ 24 h 24"/>
                    <a:gd name="T6" fmla="*/ 12 w 18"/>
                    <a:gd name="T7" fmla="*/ 0 h 24"/>
                    <a:gd name="T8" fmla="*/ 6 w 18"/>
                    <a:gd name="T9" fmla="*/ 0 h 24"/>
                    <a:gd name="T10" fmla="*/ 6 w 18"/>
                    <a:gd name="T11" fmla="*/ 0 h 24"/>
                    <a:gd name="T12" fmla="*/ 0 w 18"/>
                    <a:gd name="T13" fmla="*/ 0 h 24"/>
                    <a:gd name="T14" fmla="*/ 6 w 18"/>
                    <a:gd name="T15" fmla="*/ 0 h 24"/>
                    <a:gd name="T16" fmla="*/ 12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2" y="24"/>
                      </a:moveTo>
                      <a:lnTo>
                        <a:pt x="12" y="24"/>
                      </a:lnTo>
                      <a:lnTo>
                        <a:pt x="18" y="24"/>
                      </a:lnTo>
                      <a:lnTo>
                        <a:pt x="12" y="0"/>
                      </a:lnTo>
                      <a:lnTo>
                        <a:pt x="6" y="0"/>
                      </a:lnTo>
                      <a:lnTo>
                        <a:pt x="6" y="0"/>
                      </a:lnTo>
                      <a:lnTo>
                        <a:pt x="0" y="0"/>
                      </a:lnTo>
                      <a:lnTo>
                        <a:pt x="6" y="0"/>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88" name="Freeform 1112">
                  <a:extLst>
                    <a:ext uri="{FF2B5EF4-FFF2-40B4-BE49-F238E27FC236}">
                      <a16:creationId xmlns:a16="http://schemas.microsoft.com/office/drawing/2014/main" id="{10B7F036-276F-4D41-9DF8-830FE1996FBF}"/>
                    </a:ext>
                  </a:extLst>
                </p:cNvPr>
                <p:cNvSpPr>
                  <a:spLocks/>
                </p:cNvSpPr>
                <p:nvPr/>
              </p:nvSpPr>
              <p:spPr bwMode="auto">
                <a:xfrm>
                  <a:off x="4612" y="2616"/>
                  <a:ext cx="24" cy="24"/>
                </a:xfrm>
                <a:custGeom>
                  <a:avLst/>
                  <a:gdLst>
                    <a:gd name="T0" fmla="*/ 18 w 24"/>
                    <a:gd name="T1" fmla="*/ 24 h 24"/>
                    <a:gd name="T2" fmla="*/ 18 w 24"/>
                    <a:gd name="T3" fmla="*/ 24 h 24"/>
                    <a:gd name="T4" fmla="*/ 24 w 24"/>
                    <a:gd name="T5" fmla="*/ 24 h 24"/>
                    <a:gd name="T6" fmla="*/ 12 w 24"/>
                    <a:gd name="T7" fmla="*/ 6 h 24"/>
                    <a:gd name="T8" fmla="*/ 6 w 24"/>
                    <a:gd name="T9" fmla="*/ 6 h 24"/>
                    <a:gd name="T10" fmla="*/ 6 w 24"/>
                    <a:gd name="T11" fmla="*/ 0 h 24"/>
                    <a:gd name="T12" fmla="*/ 0 w 24"/>
                    <a:gd name="T13" fmla="*/ 6 h 24"/>
                    <a:gd name="T14" fmla="*/ 6 w 24"/>
                    <a:gd name="T15" fmla="*/ 6 h 24"/>
                    <a:gd name="T16" fmla="*/ 6 w 24"/>
                    <a:gd name="T17" fmla="*/ 12 h 24"/>
                    <a:gd name="T18" fmla="*/ 6 w 24"/>
                    <a:gd name="T19" fmla="*/ 6 h 24"/>
                    <a:gd name="T20" fmla="*/ 6 w 24"/>
                    <a:gd name="T21" fmla="*/ 6 h 24"/>
                    <a:gd name="T22" fmla="*/ 18 w 2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24"/>
                      </a:moveTo>
                      <a:lnTo>
                        <a:pt x="18" y="24"/>
                      </a:lnTo>
                      <a:lnTo>
                        <a:pt x="24" y="24"/>
                      </a:lnTo>
                      <a:lnTo>
                        <a:pt x="12" y="6"/>
                      </a:lnTo>
                      <a:lnTo>
                        <a:pt x="6" y="6"/>
                      </a:lnTo>
                      <a:lnTo>
                        <a:pt x="6" y="0"/>
                      </a:lnTo>
                      <a:lnTo>
                        <a:pt x="0" y="6"/>
                      </a:lnTo>
                      <a:lnTo>
                        <a:pt x="6" y="6"/>
                      </a:lnTo>
                      <a:lnTo>
                        <a:pt x="6" y="12"/>
                      </a:lnTo>
                      <a:lnTo>
                        <a:pt x="6" y="6"/>
                      </a:lnTo>
                      <a:lnTo>
                        <a:pt x="6" y="6"/>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89" name="Freeform 1113">
                  <a:extLst>
                    <a:ext uri="{FF2B5EF4-FFF2-40B4-BE49-F238E27FC236}">
                      <a16:creationId xmlns:a16="http://schemas.microsoft.com/office/drawing/2014/main" id="{D6D13ECB-3C96-4946-80C9-1EA8B36BE81A}"/>
                    </a:ext>
                  </a:extLst>
                </p:cNvPr>
                <p:cNvSpPr>
                  <a:spLocks/>
                </p:cNvSpPr>
                <p:nvPr/>
              </p:nvSpPr>
              <p:spPr bwMode="auto">
                <a:xfrm>
                  <a:off x="4582" y="2586"/>
                  <a:ext cx="24" cy="24"/>
                </a:xfrm>
                <a:custGeom>
                  <a:avLst/>
                  <a:gdLst>
                    <a:gd name="T0" fmla="*/ 18 w 24"/>
                    <a:gd name="T1" fmla="*/ 24 h 24"/>
                    <a:gd name="T2" fmla="*/ 24 w 24"/>
                    <a:gd name="T3" fmla="*/ 24 h 24"/>
                    <a:gd name="T4" fmla="*/ 18 w 24"/>
                    <a:gd name="T5" fmla="*/ 18 h 24"/>
                    <a:gd name="T6" fmla="*/ 6 w 24"/>
                    <a:gd name="T7" fmla="*/ 6 h 24"/>
                    <a:gd name="T8" fmla="*/ 0 w 24"/>
                    <a:gd name="T9" fmla="*/ 0 h 24"/>
                    <a:gd name="T10" fmla="*/ 0 w 24"/>
                    <a:gd name="T11" fmla="*/ 6 h 24"/>
                    <a:gd name="T12" fmla="*/ 0 w 24"/>
                    <a:gd name="T13" fmla="*/ 6 h 24"/>
                    <a:gd name="T14" fmla="*/ 6 w 24"/>
                    <a:gd name="T15" fmla="*/ 12 h 24"/>
                    <a:gd name="T16" fmla="*/ 18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8" y="24"/>
                      </a:moveTo>
                      <a:lnTo>
                        <a:pt x="24" y="24"/>
                      </a:lnTo>
                      <a:lnTo>
                        <a:pt x="18" y="18"/>
                      </a:lnTo>
                      <a:lnTo>
                        <a:pt x="6" y="6"/>
                      </a:lnTo>
                      <a:lnTo>
                        <a:pt x="0" y="0"/>
                      </a:lnTo>
                      <a:lnTo>
                        <a:pt x="0" y="6"/>
                      </a:lnTo>
                      <a:lnTo>
                        <a:pt x="0" y="6"/>
                      </a:lnTo>
                      <a:lnTo>
                        <a:pt x="6" y="12"/>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90" name="Freeform 1114">
                  <a:extLst>
                    <a:ext uri="{FF2B5EF4-FFF2-40B4-BE49-F238E27FC236}">
                      <a16:creationId xmlns:a16="http://schemas.microsoft.com/office/drawing/2014/main" id="{93F34697-156F-4416-AFD2-6D3081678D98}"/>
                    </a:ext>
                  </a:extLst>
                </p:cNvPr>
                <p:cNvSpPr>
                  <a:spLocks/>
                </p:cNvSpPr>
                <p:nvPr/>
              </p:nvSpPr>
              <p:spPr bwMode="auto">
                <a:xfrm>
                  <a:off x="4546" y="2562"/>
                  <a:ext cx="30" cy="24"/>
                </a:xfrm>
                <a:custGeom>
                  <a:avLst/>
                  <a:gdLst>
                    <a:gd name="T0" fmla="*/ 24 w 30"/>
                    <a:gd name="T1" fmla="*/ 24 h 24"/>
                    <a:gd name="T2" fmla="*/ 30 w 30"/>
                    <a:gd name="T3" fmla="*/ 18 h 24"/>
                    <a:gd name="T4" fmla="*/ 24 w 30"/>
                    <a:gd name="T5" fmla="*/ 18 h 24"/>
                    <a:gd name="T6" fmla="*/ 6 w 30"/>
                    <a:gd name="T7" fmla="*/ 6 h 24"/>
                    <a:gd name="T8" fmla="*/ 6 w 30"/>
                    <a:gd name="T9" fmla="*/ 0 h 24"/>
                    <a:gd name="T10" fmla="*/ 0 w 30"/>
                    <a:gd name="T11" fmla="*/ 6 h 24"/>
                    <a:gd name="T12" fmla="*/ 6 w 30"/>
                    <a:gd name="T13" fmla="*/ 6 h 24"/>
                    <a:gd name="T14" fmla="*/ 6 w 30"/>
                    <a:gd name="T15" fmla="*/ 12 h 24"/>
                    <a:gd name="T16" fmla="*/ 24 w 30"/>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4">
                      <a:moveTo>
                        <a:pt x="24" y="24"/>
                      </a:moveTo>
                      <a:lnTo>
                        <a:pt x="30" y="18"/>
                      </a:lnTo>
                      <a:lnTo>
                        <a:pt x="24" y="18"/>
                      </a:lnTo>
                      <a:lnTo>
                        <a:pt x="6" y="6"/>
                      </a:lnTo>
                      <a:lnTo>
                        <a:pt x="6" y="0"/>
                      </a:lnTo>
                      <a:lnTo>
                        <a:pt x="0" y="6"/>
                      </a:lnTo>
                      <a:lnTo>
                        <a:pt x="6" y="6"/>
                      </a:lnTo>
                      <a:lnTo>
                        <a:pt x="6"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91" name="Freeform 1115">
                  <a:extLst>
                    <a:ext uri="{FF2B5EF4-FFF2-40B4-BE49-F238E27FC236}">
                      <a16:creationId xmlns:a16="http://schemas.microsoft.com/office/drawing/2014/main" id="{153BF300-3FE6-465C-BA76-47A463ECFC2A}"/>
                    </a:ext>
                  </a:extLst>
                </p:cNvPr>
                <p:cNvSpPr>
                  <a:spLocks/>
                </p:cNvSpPr>
                <p:nvPr/>
              </p:nvSpPr>
              <p:spPr bwMode="auto">
                <a:xfrm>
                  <a:off x="4510" y="2544"/>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92" name="Freeform 1116">
                  <a:extLst>
                    <a:ext uri="{FF2B5EF4-FFF2-40B4-BE49-F238E27FC236}">
                      <a16:creationId xmlns:a16="http://schemas.microsoft.com/office/drawing/2014/main" id="{4E4651FB-2855-4E7F-A2EB-486A79CF2B2D}"/>
                    </a:ext>
                  </a:extLst>
                </p:cNvPr>
                <p:cNvSpPr>
                  <a:spLocks/>
                </p:cNvSpPr>
                <p:nvPr/>
              </p:nvSpPr>
              <p:spPr bwMode="auto">
                <a:xfrm>
                  <a:off x="4474" y="2526"/>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93" name="Freeform 1117">
                  <a:extLst>
                    <a:ext uri="{FF2B5EF4-FFF2-40B4-BE49-F238E27FC236}">
                      <a16:creationId xmlns:a16="http://schemas.microsoft.com/office/drawing/2014/main" id="{097C6B57-A870-404E-9E7F-1BC3DFAD322C}"/>
                    </a:ext>
                  </a:extLst>
                </p:cNvPr>
                <p:cNvSpPr>
                  <a:spLocks/>
                </p:cNvSpPr>
                <p:nvPr/>
              </p:nvSpPr>
              <p:spPr bwMode="auto">
                <a:xfrm>
                  <a:off x="4432" y="2507"/>
                  <a:ext cx="30" cy="13"/>
                </a:xfrm>
                <a:custGeom>
                  <a:avLst/>
                  <a:gdLst>
                    <a:gd name="T0" fmla="*/ 30 w 30"/>
                    <a:gd name="T1" fmla="*/ 13 h 13"/>
                    <a:gd name="T2" fmla="*/ 30 w 30"/>
                    <a:gd name="T3" fmla="*/ 13 h 13"/>
                    <a:gd name="T4" fmla="*/ 30 w 30"/>
                    <a:gd name="T5" fmla="*/ 7 h 13"/>
                    <a:gd name="T6" fmla="*/ 24 w 30"/>
                    <a:gd name="T7" fmla="*/ 7 h 13"/>
                    <a:gd name="T8" fmla="*/ 6 w 30"/>
                    <a:gd name="T9" fmla="*/ 0 h 13"/>
                    <a:gd name="T10" fmla="*/ 0 w 30"/>
                    <a:gd name="T11" fmla="*/ 0 h 13"/>
                    <a:gd name="T12" fmla="*/ 6 w 30"/>
                    <a:gd name="T13" fmla="*/ 7 h 13"/>
                    <a:gd name="T14" fmla="*/ 24 w 30"/>
                    <a:gd name="T15" fmla="*/ 13 h 13"/>
                    <a:gd name="T16" fmla="*/ 30 w 30"/>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3">
                      <a:moveTo>
                        <a:pt x="30" y="13"/>
                      </a:moveTo>
                      <a:lnTo>
                        <a:pt x="30" y="13"/>
                      </a:lnTo>
                      <a:lnTo>
                        <a:pt x="30" y="7"/>
                      </a:lnTo>
                      <a:lnTo>
                        <a:pt x="24" y="7"/>
                      </a:lnTo>
                      <a:lnTo>
                        <a:pt x="6" y="0"/>
                      </a:lnTo>
                      <a:lnTo>
                        <a:pt x="0" y="0"/>
                      </a:lnTo>
                      <a:lnTo>
                        <a:pt x="6" y="7"/>
                      </a:lnTo>
                      <a:lnTo>
                        <a:pt x="24" y="13"/>
                      </a:lnTo>
                      <a:lnTo>
                        <a:pt x="30" y="1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94" name="Freeform 1118">
                  <a:extLst>
                    <a:ext uri="{FF2B5EF4-FFF2-40B4-BE49-F238E27FC236}">
                      <a16:creationId xmlns:a16="http://schemas.microsoft.com/office/drawing/2014/main" id="{8D44B43B-B028-44D1-B4C1-BEEA09484FDA}"/>
                    </a:ext>
                  </a:extLst>
                </p:cNvPr>
                <p:cNvSpPr>
                  <a:spLocks/>
                </p:cNvSpPr>
                <p:nvPr/>
              </p:nvSpPr>
              <p:spPr bwMode="auto">
                <a:xfrm>
                  <a:off x="4396" y="2495"/>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0 w 30"/>
                    <a:gd name="T11" fmla="*/ 0 h 12"/>
                    <a:gd name="T12" fmla="*/ 0 w 30"/>
                    <a:gd name="T13" fmla="*/ 6 h 12"/>
                    <a:gd name="T14" fmla="*/ 6 w 30"/>
                    <a:gd name="T15" fmla="*/ 6 h 12"/>
                    <a:gd name="T16" fmla="*/ 24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12"/>
                      </a:moveTo>
                      <a:lnTo>
                        <a:pt x="30" y="6"/>
                      </a:lnTo>
                      <a:lnTo>
                        <a:pt x="24" y="6"/>
                      </a:lnTo>
                      <a:lnTo>
                        <a:pt x="6" y="0"/>
                      </a:lnTo>
                      <a:lnTo>
                        <a:pt x="0"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95" name="Freeform 1119">
                  <a:extLst>
                    <a:ext uri="{FF2B5EF4-FFF2-40B4-BE49-F238E27FC236}">
                      <a16:creationId xmlns:a16="http://schemas.microsoft.com/office/drawing/2014/main" id="{46E09AD0-2D5E-401D-A53B-CF655F0290E2}"/>
                    </a:ext>
                  </a:extLst>
                </p:cNvPr>
                <p:cNvSpPr>
                  <a:spLocks/>
                </p:cNvSpPr>
                <p:nvPr/>
              </p:nvSpPr>
              <p:spPr bwMode="auto">
                <a:xfrm>
                  <a:off x="4354" y="2483"/>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96" name="Freeform 1120">
                  <a:extLst>
                    <a:ext uri="{FF2B5EF4-FFF2-40B4-BE49-F238E27FC236}">
                      <a16:creationId xmlns:a16="http://schemas.microsoft.com/office/drawing/2014/main" id="{16665F9C-BDF4-4507-9AA1-2CFAE5BA0C2F}"/>
                    </a:ext>
                  </a:extLst>
                </p:cNvPr>
                <p:cNvSpPr>
                  <a:spLocks/>
                </p:cNvSpPr>
                <p:nvPr/>
              </p:nvSpPr>
              <p:spPr bwMode="auto">
                <a:xfrm>
                  <a:off x="4318" y="2471"/>
                  <a:ext cx="24" cy="12"/>
                </a:xfrm>
                <a:custGeom>
                  <a:avLst/>
                  <a:gdLst>
                    <a:gd name="T0" fmla="*/ 24 w 24"/>
                    <a:gd name="T1" fmla="*/ 12 h 12"/>
                    <a:gd name="T2" fmla="*/ 24 w 24"/>
                    <a:gd name="T3" fmla="*/ 6 h 12"/>
                    <a:gd name="T4" fmla="*/ 24 w 24"/>
                    <a:gd name="T5" fmla="*/ 6 h 12"/>
                    <a:gd name="T6" fmla="*/ 0 w 24"/>
                    <a:gd name="T7" fmla="*/ 0 h 12"/>
                    <a:gd name="T8" fmla="*/ 0 w 24"/>
                    <a:gd name="T9" fmla="*/ 0 h 12"/>
                    <a:gd name="T10" fmla="*/ 0 w 24"/>
                    <a:gd name="T11" fmla="*/ 6 h 12"/>
                    <a:gd name="T12" fmla="*/ 24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12"/>
                      </a:moveTo>
                      <a:lnTo>
                        <a:pt x="24"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97" name="Freeform 1121">
                  <a:extLst>
                    <a:ext uri="{FF2B5EF4-FFF2-40B4-BE49-F238E27FC236}">
                      <a16:creationId xmlns:a16="http://schemas.microsoft.com/office/drawing/2014/main" id="{B2647CBA-ABB7-4FCB-92B3-96599124E69C}"/>
                    </a:ext>
                  </a:extLst>
                </p:cNvPr>
                <p:cNvSpPr>
                  <a:spLocks/>
                </p:cNvSpPr>
                <p:nvPr/>
              </p:nvSpPr>
              <p:spPr bwMode="auto">
                <a:xfrm>
                  <a:off x="4276" y="2459"/>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98" name="Freeform 1122">
                  <a:extLst>
                    <a:ext uri="{FF2B5EF4-FFF2-40B4-BE49-F238E27FC236}">
                      <a16:creationId xmlns:a16="http://schemas.microsoft.com/office/drawing/2014/main" id="{CFE98873-0E5F-404F-86C8-8842E19AE62E}"/>
                    </a:ext>
                  </a:extLst>
                </p:cNvPr>
                <p:cNvSpPr>
                  <a:spLocks/>
                </p:cNvSpPr>
                <p:nvPr/>
              </p:nvSpPr>
              <p:spPr bwMode="auto">
                <a:xfrm>
                  <a:off x="4234" y="2447"/>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99" name="Freeform 1123">
                  <a:extLst>
                    <a:ext uri="{FF2B5EF4-FFF2-40B4-BE49-F238E27FC236}">
                      <a16:creationId xmlns:a16="http://schemas.microsoft.com/office/drawing/2014/main" id="{5FBD7A3E-F144-4290-8E6B-5A9F2F0112C5}"/>
                    </a:ext>
                  </a:extLst>
                </p:cNvPr>
                <p:cNvSpPr>
                  <a:spLocks/>
                </p:cNvSpPr>
                <p:nvPr/>
              </p:nvSpPr>
              <p:spPr bwMode="auto">
                <a:xfrm>
                  <a:off x="4192" y="2441"/>
                  <a:ext cx="30" cy="12"/>
                </a:xfrm>
                <a:custGeom>
                  <a:avLst/>
                  <a:gdLst>
                    <a:gd name="T0" fmla="*/ 24 w 30"/>
                    <a:gd name="T1" fmla="*/ 12 h 12"/>
                    <a:gd name="T2" fmla="*/ 30 w 30"/>
                    <a:gd name="T3" fmla="*/ 6 h 12"/>
                    <a:gd name="T4" fmla="*/ 24 w 30"/>
                    <a:gd name="T5" fmla="*/ 6 h 12"/>
                    <a:gd name="T6" fmla="*/ 6 w 30"/>
                    <a:gd name="T7" fmla="*/ 0 h 12"/>
                    <a:gd name="T8" fmla="*/ 0 w 30"/>
                    <a:gd name="T9" fmla="*/ 0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00" name="Freeform 1124">
                  <a:extLst>
                    <a:ext uri="{FF2B5EF4-FFF2-40B4-BE49-F238E27FC236}">
                      <a16:creationId xmlns:a16="http://schemas.microsoft.com/office/drawing/2014/main" id="{C3625559-A581-4A68-BBA0-5DBBADEFF8A6}"/>
                    </a:ext>
                  </a:extLst>
                </p:cNvPr>
                <p:cNvSpPr>
                  <a:spLocks/>
                </p:cNvSpPr>
                <p:nvPr/>
              </p:nvSpPr>
              <p:spPr bwMode="auto">
                <a:xfrm>
                  <a:off x="4150" y="2435"/>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01" name="Freeform 1125">
                  <a:extLst>
                    <a:ext uri="{FF2B5EF4-FFF2-40B4-BE49-F238E27FC236}">
                      <a16:creationId xmlns:a16="http://schemas.microsoft.com/office/drawing/2014/main" id="{FFE76ED6-EB5A-4EA4-BE27-EF0A0623A01B}"/>
                    </a:ext>
                  </a:extLst>
                </p:cNvPr>
                <p:cNvSpPr>
                  <a:spLocks/>
                </p:cNvSpPr>
                <p:nvPr/>
              </p:nvSpPr>
              <p:spPr bwMode="auto">
                <a:xfrm>
                  <a:off x="4108" y="2423"/>
                  <a:ext cx="30" cy="12"/>
                </a:xfrm>
                <a:custGeom>
                  <a:avLst/>
                  <a:gdLst>
                    <a:gd name="T0" fmla="*/ 30 w 30"/>
                    <a:gd name="T1" fmla="*/ 12 h 12"/>
                    <a:gd name="T2" fmla="*/ 30 w 30"/>
                    <a:gd name="T3" fmla="*/ 12 h 12"/>
                    <a:gd name="T4" fmla="*/ 30 w 30"/>
                    <a:gd name="T5" fmla="*/ 6 h 12"/>
                    <a:gd name="T6" fmla="*/ 12 w 30"/>
                    <a:gd name="T7" fmla="*/ 6 h 12"/>
                    <a:gd name="T8" fmla="*/ 6 w 30"/>
                    <a:gd name="T9" fmla="*/ 0 h 12"/>
                    <a:gd name="T10" fmla="*/ 0 w 30"/>
                    <a:gd name="T11" fmla="*/ 6 h 12"/>
                    <a:gd name="T12" fmla="*/ 6 w 30"/>
                    <a:gd name="T13" fmla="*/ 6 h 12"/>
                    <a:gd name="T14" fmla="*/ 12 w 30"/>
                    <a:gd name="T15" fmla="*/ 12 h 12"/>
                    <a:gd name="T16" fmla="*/ 30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12"/>
                      </a:moveTo>
                      <a:lnTo>
                        <a:pt x="30" y="12"/>
                      </a:lnTo>
                      <a:lnTo>
                        <a:pt x="30" y="6"/>
                      </a:lnTo>
                      <a:lnTo>
                        <a:pt x="12" y="6"/>
                      </a:lnTo>
                      <a:lnTo>
                        <a:pt x="6" y="0"/>
                      </a:lnTo>
                      <a:lnTo>
                        <a:pt x="0" y="6"/>
                      </a:lnTo>
                      <a:lnTo>
                        <a:pt x="6" y="6"/>
                      </a:lnTo>
                      <a:lnTo>
                        <a:pt x="12"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02" name="Freeform 1126">
                  <a:extLst>
                    <a:ext uri="{FF2B5EF4-FFF2-40B4-BE49-F238E27FC236}">
                      <a16:creationId xmlns:a16="http://schemas.microsoft.com/office/drawing/2014/main" id="{1A0A4558-06F3-4EEC-8785-77FF8068E470}"/>
                    </a:ext>
                  </a:extLst>
                </p:cNvPr>
                <p:cNvSpPr>
                  <a:spLocks/>
                </p:cNvSpPr>
                <p:nvPr/>
              </p:nvSpPr>
              <p:spPr bwMode="auto">
                <a:xfrm>
                  <a:off x="4066" y="2423"/>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03" name="Freeform 1127">
                  <a:extLst>
                    <a:ext uri="{FF2B5EF4-FFF2-40B4-BE49-F238E27FC236}">
                      <a16:creationId xmlns:a16="http://schemas.microsoft.com/office/drawing/2014/main" id="{C154280C-3514-40CB-B246-001956606E3A}"/>
                    </a:ext>
                  </a:extLst>
                </p:cNvPr>
                <p:cNvSpPr>
                  <a:spLocks/>
                </p:cNvSpPr>
                <p:nvPr/>
              </p:nvSpPr>
              <p:spPr bwMode="auto">
                <a:xfrm>
                  <a:off x="4024" y="2417"/>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04" name="Freeform 1128">
                  <a:extLst>
                    <a:ext uri="{FF2B5EF4-FFF2-40B4-BE49-F238E27FC236}">
                      <a16:creationId xmlns:a16="http://schemas.microsoft.com/office/drawing/2014/main" id="{43098B04-C965-4F11-9B32-99E85C597F2A}"/>
                    </a:ext>
                  </a:extLst>
                </p:cNvPr>
                <p:cNvSpPr>
                  <a:spLocks/>
                </p:cNvSpPr>
                <p:nvPr/>
              </p:nvSpPr>
              <p:spPr bwMode="auto">
                <a:xfrm>
                  <a:off x="3981" y="2411"/>
                  <a:ext cx="31" cy="12"/>
                </a:xfrm>
                <a:custGeom>
                  <a:avLst/>
                  <a:gdLst>
                    <a:gd name="T0" fmla="*/ 31 w 31"/>
                    <a:gd name="T1" fmla="*/ 12 h 12"/>
                    <a:gd name="T2" fmla="*/ 31 w 31"/>
                    <a:gd name="T3" fmla="*/ 6 h 12"/>
                    <a:gd name="T4" fmla="*/ 31 w 31"/>
                    <a:gd name="T5" fmla="*/ 6 h 12"/>
                    <a:gd name="T6" fmla="*/ 6 w 31"/>
                    <a:gd name="T7" fmla="*/ 0 h 12"/>
                    <a:gd name="T8" fmla="*/ 0 w 31"/>
                    <a:gd name="T9" fmla="*/ 6 h 12"/>
                    <a:gd name="T10" fmla="*/ 6 w 31"/>
                    <a:gd name="T11" fmla="*/ 6 h 12"/>
                    <a:gd name="T12" fmla="*/ 31 w 3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31" y="12"/>
                      </a:moveTo>
                      <a:lnTo>
                        <a:pt x="31" y="6"/>
                      </a:lnTo>
                      <a:lnTo>
                        <a:pt x="31" y="6"/>
                      </a:lnTo>
                      <a:lnTo>
                        <a:pt x="6" y="0"/>
                      </a:lnTo>
                      <a:lnTo>
                        <a:pt x="0" y="6"/>
                      </a:lnTo>
                      <a:lnTo>
                        <a:pt x="6"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05" name="Freeform 1129">
                  <a:extLst>
                    <a:ext uri="{FF2B5EF4-FFF2-40B4-BE49-F238E27FC236}">
                      <a16:creationId xmlns:a16="http://schemas.microsoft.com/office/drawing/2014/main" id="{F3A7D3C6-63D6-43B9-A7D0-7AA0F5C6BA3B}"/>
                    </a:ext>
                  </a:extLst>
                </p:cNvPr>
                <p:cNvSpPr>
                  <a:spLocks/>
                </p:cNvSpPr>
                <p:nvPr/>
              </p:nvSpPr>
              <p:spPr bwMode="auto">
                <a:xfrm>
                  <a:off x="3939" y="2411"/>
                  <a:ext cx="30" cy="6"/>
                </a:xfrm>
                <a:custGeom>
                  <a:avLst/>
                  <a:gdLst>
                    <a:gd name="T0" fmla="*/ 30 w 30"/>
                    <a:gd name="T1" fmla="*/ 6 h 6"/>
                    <a:gd name="T2" fmla="*/ 30 w 30"/>
                    <a:gd name="T3" fmla="*/ 0 h 6"/>
                    <a:gd name="T4" fmla="*/ 30 w 30"/>
                    <a:gd name="T5" fmla="*/ 0 h 6"/>
                    <a:gd name="T6" fmla="*/ 18 w 30"/>
                    <a:gd name="T7" fmla="*/ 0 h 6"/>
                    <a:gd name="T8" fmla="*/ 6 w 30"/>
                    <a:gd name="T9" fmla="*/ 0 h 6"/>
                    <a:gd name="T10" fmla="*/ 0 w 30"/>
                    <a:gd name="T11" fmla="*/ 0 h 6"/>
                    <a:gd name="T12" fmla="*/ 6 w 30"/>
                    <a:gd name="T13" fmla="*/ 6 h 6"/>
                    <a:gd name="T14" fmla="*/ 18 w 30"/>
                    <a:gd name="T15" fmla="*/ 6 h 6"/>
                    <a:gd name="T16" fmla="*/ 30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30" y="6"/>
                      </a:moveTo>
                      <a:lnTo>
                        <a:pt x="30" y="0"/>
                      </a:lnTo>
                      <a:lnTo>
                        <a:pt x="30" y="0"/>
                      </a:lnTo>
                      <a:lnTo>
                        <a:pt x="18" y="0"/>
                      </a:lnTo>
                      <a:lnTo>
                        <a:pt x="6" y="0"/>
                      </a:lnTo>
                      <a:lnTo>
                        <a:pt x="0" y="0"/>
                      </a:lnTo>
                      <a:lnTo>
                        <a:pt x="6" y="6"/>
                      </a:lnTo>
                      <a:lnTo>
                        <a:pt x="18"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06" name="Freeform 1130">
                  <a:extLst>
                    <a:ext uri="{FF2B5EF4-FFF2-40B4-BE49-F238E27FC236}">
                      <a16:creationId xmlns:a16="http://schemas.microsoft.com/office/drawing/2014/main" id="{6D3FF776-4234-4FE6-8095-5E1D596850C2}"/>
                    </a:ext>
                  </a:extLst>
                </p:cNvPr>
                <p:cNvSpPr>
                  <a:spLocks/>
                </p:cNvSpPr>
                <p:nvPr/>
              </p:nvSpPr>
              <p:spPr bwMode="auto">
                <a:xfrm>
                  <a:off x="3897" y="2405"/>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07" name="Freeform 1131">
                  <a:extLst>
                    <a:ext uri="{FF2B5EF4-FFF2-40B4-BE49-F238E27FC236}">
                      <a16:creationId xmlns:a16="http://schemas.microsoft.com/office/drawing/2014/main" id="{AE2A73BF-53B7-43D8-B1F9-E763DCE906F4}"/>
                    </a:ext>
                  </a:extLst>
                </p:cNvPr>
                <p:cNvSpPr>
                  <a:spLocks/>
                </p:cNvSpPr>
                <p:nvPr/>
              </p:nvSpPr>
              <p:spPr bwMode="auto">
                <a:xfrm>
                  <a:off x="3855" y="2405"/>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08" name="Freeform 1132">
                  <a:extLst>
                    <a:ext uri="{FF2B5EF4-FFF2-40B4-BE49-F238E27FC236}">
                      <a16:creationId xmlns:a16="http://schemas.microsoft.com/office/drawing/2014/main" id="{64F40F17-C2C1-40A2-9869-8C81ACE8407D}"/>
                    </a:ext>
                  </a:extLst>
                </p:cNvPr>
                <p:cNvSpPr>
                  <a:spLocks/>
                </p:cNvSpPr>
                <p:nvPr/>
              </p:nvSpPr>
              <p:spPr bwMode="auto">
                <a:xfrm>
                  <a:off x="3813" y="2405"/>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9774" name="Group 1198">
                <a:extLst>
                  <a:ext uri="{FF2B5EF4-FFF2-40B4-BE49-F238E27FC236}">
                    <a16:creationId xmlns:a16="http://schemas.microsoft.com/office/drawing/2014/main" id="{452202BD-4750-4E45-AB13-8B8E5ECD65A1}"/>
                  </a:ext>
                </a:extLst>
              </p:cNvPr>
              <p:cNvGrpSpPr>
                <a:grpSpLocks/>
              </p:cNvGrpSpPr>
              <p:nvPr/>
            </p:nvGrpSpPr>
            <p:grpSpPr bwMode="auto">
              <a:xfrm>
                <a:off x="3177" y="2501"/>
                <a:ext cx="1195" cy="433"/>
                <a:chOff x="3177" y="2501"/>
                <a:chExt cx="1195" cy="433"/>
              </a:xfrm>
            </p:grpSpPr>
            <p:sp>
              <p:nvSpPr>
                <p:cNvPr id="409710" name="Freeform 1134">
                  <a:extLst>
                    <a:ext uri="{FF2B5EF4-FFF2-40B4-BE49-F238E27FC236}">
                      <a16:creationId xmlns:a16="http://schemas.microsoft.com/office/drawing/2014/main" id="{BA555CD7-C72A-492B-A66F-55D823E8D327}"/>
                    </a:ext>
                  </a:extLst>
                </p:cNvPr>
                <p:cNvSpPr>
                  <a:spLocks/>
                </p:cNvSpPr>
                <p:nvPr/>
              </p:nvSpPr>
              <p:spPr bwMode="auto">
                <a:xfrm>
                  <a:off x="3747" y="2501"/>
                  <a:ext cx="30" cy="6"/>
                </a:xfrm>
                <a:custGeom>
                  <a:avLst/>
                  <a:gdLst>
                    <a:gd name="T0" fmla="*/ 24 w 30"/>
                    <a:gd name="T1" fmla="*/ 6 h 6"/>
                    <a:gd name="T2" fmla="*/ 30 w 30"/>
                    <a:gd name="T3" fmla="*/ 6 h 6"/>
                    <a:gd name="T4" fmla="*/ 30 w 30"/>
                    <a:gd name="T5" fmla="*/ 0 h 6"/>
                    <a:gd name="T6" fmla="*/ 30 w 30"/>
                    <a:gd name="T7" fmla="*/ 0 h 6"/>
                    <a:gd name="T8" fmla="*/ 24 w 30"/>
                    <a:gd name="T9" fmla="*/ 0 h 6"/>
                    <a:gd name="T10" fmla="*/ 0 w 30"/>
                    <a:gd name="T11" fmla="*/ 0 h 6"/>
                    <a:gd name="T12" fmla="*/ 0 w 30"/>
                    <a:gd name="T13" fmla="*/ 0 h 6"/>
                    <a:gd name="T14" fmla="*/ 0 w 30"/>
                    <a:gd name="T15" fmla="*/ 6 h 6"/>
                    <a:gd name="T16" fmla="*/ 24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24" y="6"/>
                      </a:moveTo>
                      <a:lnTo>
                        <a:pt x="30" y="6"/>
                      </a:lnTo>
                      <a:lnTo>
                        <a:pt x="30" y="0"/>
                      </a:ln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11" name="Freeform 1135">
                  <a:extLst>
                    <a:ext uri="{FF2B5EF4-FFF2-40B4-BE49-F238E27FC236}">
                      <a16:creationId xmlns:a16="http://schemas.microsoft.com/office/drawing/2014/main" id="{1FED67CF-5389-4A14-8730-43F3E190AE71}"/>
                    </a:ext>
                  </a:extLst>
                </p:cNvPr>
                <p:cNvSpPr>
                  <a:spLocks/>
                </p:cNvSpPr>
                <p:nvPr/>
              </p:nvSpPr>
              <p:spPr bwMode="auto">
                <a:xfrm>
                  <a:off x="3705" y="250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12" name="Freeform 1136">
                  <a:extLst>
                    <a:ext uri="{FF2B5EF4-FFF2-40B4-BE49-F238E27FC236}">
                      <a16:creationId xmlns:a16="http://schemas.microsoft.com/office/drawing/2014/main" id="{1B4BE34A-FB47-45B0-AC65-BA979196C88C}"/>
                    </a:ext>
                  </a:extLst>
                </p:cNvPr>
                <p:cNvSpPr>
                  <a:spLocks/>
                </p:cNvSpPr>
                <p:nvPr/>
              </p:nvSpPr>
              <p:spPr bwMode="auto">
                <a:xfrm>
                  <a:off x="3663" y="250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13" name="Freeform 1137">
                  <a:extLst>
                    <a:ext uri="{FF2B5EF4-FFF2-40B4-BE49-F238E27FC236}">
                      <a16:creationId xmlns:a16="http://schemas.microsoft.com/office/drawing/2014/main" id="{5562567F-D56A-4F0F-9711-1BFDC606F85E}"/>
                    </a:ext>
                  </a:extLst>
                </p:cNvPr>
                <p:cNvSpPr>
                  <a:spLocks/>
                </p:cNvSpPr>
                <p:nvPr/>
              </p:nvSpPr>
              <p:spPr bwMode="auto">
                <a:xfrm>
                  <a:off x="3621" y="2501"/>
                  <a:ext cx="30" cy="13"/>
                </a:xfrm>
                <a:custGeom>
                  <a:avLst/>
                  <a:gdLst>
                    <a:gd name="T0" fmla="*/ 24 w 30"/>
                    <a:gd name="T1" fmla="*/ 6 h 13"/>
                    <a:gd name="T2" fmla="*/ 30 w 30"/>
                    <a:gd name="T3" fmla="*/ 6 h 13"/>
                    <a:gd name="T4" fmla="*/ 24 w 30"/>
                    <a:gd name="T5" fmla="*/ 0 h 13"/>
                    <a:gd name="T6" fmla="*/ 0 w 30"/>
                    <a:gd name="T7" fmla="*/ 6 h 13"/>
                    <a:gd name="T8" fmla="*/ 0 w 30"/>
                    <a:gd name="T9" fmla="*/ 6 h 13"/>
                    <a:gd name="T10" fmla="*/ 0 w 30"/>
                    <a:gd name="T11" fmla="*/ 13 h 13"/>
                    <a:gd name="T12" fmla="*/ 24 w 30"/>
                    <a:gd name="T13" fmla="*/ 6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24" y="6"/>
                      </a:moveTo>
                      <a:lnTo>
                        <a:pt x="30" y="6"/>
                      </a:lnTo>
                      <a:lnTo>
                        <a:pt x="24" y="0"/>
                      </a:lnTo>
                      <a:lnTo>
                        <a:pt x="0" y="6"/>
                      </a:lnTo>
                      <a:lnTo>
                        <a:pt x="0" y="6"/>
                      </a:lnTo>
                      <a:lnTo>
                        <a:pt x="0" y="13"/>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14" name="Freeform 1138">
                  <a:extLst>
                    <a:ext uri="{FF2B5EF4-FFF2-40B4-BE49-F238E27FC236}">
                      <a16:creationId xmlns:a16="http://schemas.microsoft.com/office/drawing/2014/main" id="{BD885CE8-C05E-4068-A6E0-EA97D45612A9}"/>
                    </a:ext>
                  </a:extLst>
                </p:cNvPr>
                <p:cNvSpPr>
                  <a:spLocks/>
                </p:cNvSpPr>
                <p:nvPr/>
              </p:nvSpPr>
              <p:spPr bwMode="auto">
                <a:xfrm>
                  <a:off x="3579" y="2507"/>
                  <a:ext cx="30" cy="13"/>
                </a:xfrm>
                <a:custGeom>
                  <a:avLst/>
                  <a:gdLst>
                    <a:gd name="T0" fmla="*/ 24 w 30"/>
                    <a:gd name="T1" fmla="*/ 7 h 13"/>
                    <a:gd name="T2" fmla="*/ 30 w 30"/>
                    <a:gd name="T3" fmla="*/ 7 h 13"/>
                    <a:gd name="T4" fmla="*/ 24 w 30"/>
                    <a:gd name="T5" fmla="*/ 0 h 13"/>
                    <a:gd name="T6" fmla="*/ 0 w 30"/>
                    <a:gd name="T7" fmla="*/ 7 h 13"/>
                    <a:gd name="T8" fmla="*/ 0 w 30"/>
                    <a:gd name="T9" fmla="*/ 7 h 13"/>
                    <a:gd name="T10" fmla="*/ 0 w 30"/>
                    <a:gd name="T11" fmla="*/ 13 h 13"/>
                    <a:gd name="T12" fmla="*/ 24 w 30"/>
                    <a:gd name="T13" fmla="*/ 7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24" y="7"/>
                      </a:moveTo>
                      <a:lnTo>
                        <a:pt x="30" y="7"/>
                      </a:lnTo>
                      <a:lnTo>
                        <a:pt x="24" y="0"/>
                      </a:lnTo>
                      <a:lnTo>
                        <a:pt x="0" y="7"/>
                      </a:lnTo>
                      <a:lnTo>
                        <a:pt x="0" y="7"/>
                      </a:lnTo>
                      <a:lnTo>
                        <a:pt x="0" y="13"/>
                      </a:lnTo>
                      <a:lnTo>
                        <a:pt x="24"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15" name="Freeform 1139">
                  <a:extLst>
                    <a:ext uri="{FF2B5EF4-FFF2-40B4-BE49-F238E27FC236}">
                      <a16:creationId xmlns:a16="http://schemas.microsoft.com/office/drawing/2014/main" id="{1D1FE14F-E06E-4FF3-B12E-225B6AAE7070}"/>
                    </a:ext>
                  </a:extLst>
                </p:cNvPr>
                <p:cNvSpPr>
                  <a:spLocks/>
                </p:cNvSpPr>
                <p:nvPr/>
              </p:nvSpPr>
              <p:spPr bwMode="auto">
                <a:xfrm>
                  <a:off x="3537" y="251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0 w 30"/>
                    <a:gd name="T13" fmla="*/ 6 h 6"/>
                    <a:gd name="T14" fmla="*/ 0 w 30"/>
                    <a:gd name="T15" fmla="*/ 6 h 6"/>
                    <a:gd name="T16" fmla="*/ 24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24" y="6"/>
                      </a:moveTo>
                      <a:lnTo>
                        <a:pt x="30" y="0"/>
                      </a:lnTo>
                      <a:lnTo>
                        <a:pt x="24" y="0"/>
                      </a:lnTo>
                      <a:lnTo>
                        <a:pt x="0" y="0"/>
                      </a:lnTo>
                      <a:lnTo>
                        <a:pt x="0" y="0"/>
                      </a:lnTo>
                      <a:lnTo>
                        <a:pt x="0" y="6"/>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16" name="Freeform 1140">
                  <a:extLst>
                    <a:ext uri="{FF2B5EF4-FFF2-40B4-BE49-F238E27FC236}">
                      <a16:creationId xmlns:a16="http://schemas.microsoft.com/office/drawing/2014/main" id="{77E50B97-DB7F-4D21-800D-B9F1DB3F943E}"/>
                    </a:ext>
                  </a:extLst>
                </p:cNvPr>
                <p:cNvSpPr>
                  <a:spLocks/>
                </p:cNvSpPr>
                <p:nvPr/>
              </p:nvSpPr>
              <p:spPr bwMode="auto">
                <a:xfrm>
                  <a:off x="3495" y="2520"/>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17" name="Freeform 1141">
                  <a:extLst>
                    <a:ext uri="{FF2B5EF4-FFF2-40B4-BE49-F238E27FC236}">
                      <a16:creationId xmlns:a16="http://schemas.microsoft.com/office/drawing/2014/main" id="{5EF17356-F8F9-40A7-96E6-179B369F5777}"/>
                    </a:ext>
                  </a:extLst>
                </p:cNvPr>
                <p:cNvSpPr>
                  <a:spLocks/>
                </p:cNvSpPr>
                <p:nvPr/>
              </p:nvSpPr>
              <p:spPr bwMode="auto">
                <a:xfrm>
                  <a:off x="3453" y="2526"/>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18" name="Freeform 1142">
                  <a:extLst>
                    <a:ext uri="{FF2B5EF4-FFF2-40B4-BE49-F238E27FC236}">
                      <a16:creationId xmlns:a16="http://schemas.microsoft.com/office/drawing/2014/main" id="{E8ADD196-224E-4C0A-AFB6-05A1D5B94C99}"/>
                    </a:ext>
                  </a:extLst>
                </p:cNvPr>
                <p:cNvSpPr>
                  <a:spLocks/>
                </p:cNvSpPr>
                <p:nvPr/>
              </p:nvSpPr>
              <p:spPr bwMode="auto">
                <a:xfrm>
                  <a:off x="3411" y="2538"/>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19" name="Freeform 1143">
                  <a:extLst>
                    <a:ext uri="{FF2B5EF4-FFF2-40B4-BE49-F238E27FC236}">
                      <a16:creationId xmlns:a16="http://schemas.microsoft.com/office/drawing/2014/main" id="{AF18C9F7-F24C-419A-9C89-2D7BC9937156}"/>
                    </a:ext>
                  </a:extLst>
                </p:cNvPr>
                <p:cNvSpPr>
                  <a:spLocks/>
                </p:cNvSpPr>
                <p:nvPr/>
              </p:nvSpPr>
              <p:spPr bwMode="auto">
                <a:xfrm>
                  <a:off x="3369" y="2550"/>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0"/>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20" name="Freeform 1144">
                  <a:extLst>
                    <a:ext uri="{FF2B5EF4-FFF2-40B4-BE49-F238E27FC236}">
                      <a16:creationId xmlns:a16="http://schemas.microsoft.com/office/drawing/2014/main" id="{07519C2D-D60B-43C7-93D3-BE9DE42FA873}"/>
                    </a:ext>
                  </a:extLst>
                </p:cNvPr>
                <p:cNvSpPr>
                  <a:spLocks/>
                </p:cNvSpPr>
                <p:nvPr/>
              </p:nvSpPr>
              <p:spPr bwMode="auto">
                <a:xfrm>
                  <a:off x="3333" y="2562"/>
                  <a:ext cx="30" cy="12"/>
                </a:xfrm>
                <a:custGeom>
                  <a:avLst/>
                  <a:gdLst>
                    <a:gd name="T0" fmla="*/ 24 w 30"/>
                    <a:gd name="T1" fmla="*/ 6 h 12"/>
                    <a:gd name="T2" fmla="*/ 30 w 30"/>
                    <a:gd name="T3" fmla="*/ 0 h 12"/>
                    <a:gd name="T4" fmla="*/ 24 w 30"/>
                    <a:gd name="T5" fmla="*/ 0 h 12"/>
                    <a:gd name="T6" fmla="*/ 18 w 30"/>
                    <a:gd name="T7" fmla="*/ 0 h 12"/>
                    <a:gd name="T8" fmla="*/ 0 w 30"/>
                    <a:gd name="T9" fmla="*/ 6 h 12"/>
                    <a:gd name="T10" fmla="*/ 0 w 30"/>
                    <a:gd name="T11" fmla="*/ 12 h 12"/>
                    <a:gd name="T12" fmla="*/ 0 w 30"/>
                    <a:gd name="T13" fmla="*/ 12 h 12"/>
                    <a:gd name="T14" fmla="*/ 18 w 30"/>
                    <a:gd name="T15" fmla="*/ 6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0"/>
                      </a:lnTo>
                      <a:lnTo>
                        <a:pt x="24" y="0"/>
                      </a:lnTo>
                      <a:lnTo>
                        <a:pt x="18" y="0"/>
                      </a:lnTo>
                      <a:lnTo>
                        <a:pt x="0" y="6"/>
                      </a:lnTo>
                      <a:lnTo>
                        <a:pt x="0" y="12"/>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21" name="Freeform 1145">
                  <a:extLst>
                    <a:ext uri="{FF2B5EF4-FFF2-40B4-BE49-F238E27FC236}">
                      <a16:creationId xmlns:a16="http://schemas.microsoft.com/office/drawing/2014/main" id="{D184AE7B-4293-4369-AF25-1F5ACC8BD129}"/>
                    </a:ext>
                  </a:extLst>
                </p:cNvPr>
                <p:cNvSpPr>
                  <a:spLocks/>
                </p:cNvSpPr>
                <p:nvPr/>
              </p:nvSpPr>
              <p:spPr bwMode="auto">
                <a:xfrm>
                  <a:off x="3291" y="2574"/>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22" name="Freeform 1146">
                  <a:extLst>
                    <a:ext uri="{FF2B5EF4-FFF2-40B4-BE49-F238E27FC236}">
                      <a16:creationId xmlns:a16="http://schemas.microsoft.com/office/drawing/2014/main" id="{87069F6D-8FAD-4B02-AA69-AB8879A8757E}"/>
                    </a:ext>
                  </a:extLst>
                </p:cNvPr>
                <p:cNvSpPr>
                  <a:spLocks/>
                </p:cNvSpPr>
                <p:nvPr/>
              </p:nvSpPr>
              <p:spPr bwMode="auto">
                <a:xfrm>
                  <a:off x="3255" y="2592"/>
                  <a:ext cx="30" cy="18"/>
                </a:xfrm>
                <a:custGeom>
                  <a:avLst/>
                  <a:gdLst>
                    <a:gd name="T0" fmla="*/ 24 w 30"/>
                    <a:gd name="T1" fmla="*/ 6 h 18"/>
                    <a:gd name="T2" fmla="*/ 30 w 30"/>
                    <a:gd name="T3" fmla="*/ 6 h 18"/>
                    <a:gd name="T4" fmla="*/ 24 w 30"/>
                    <a:gd name="T5" fmla="*/ 0 h 18"/>
                    <a:gd name="T6" fmla="*/ 24 w 30"/>
                    <a:gd name="T7" fmla="*/ 0 h 18"/>
                    <a:gd name="T8" fmla="*/ 6 w 30"/>
                    <a:gd name="T9" fmla="*/ 12 h 18"/>
                    <a:gd name="T10" fmla="*/ 0 w 30"/>
                    <a:gd name="T11" fmla="*/ 18 h 18"/>
                    <a:gd name="T12" fmla="*/ 6 w 30"/>
                    <a:gd name="T13" fmla="*/ 18 h 18"/>
                    <a:gd name="T14" fmla="*/ 24 w 30"/>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8">
                      <a:moveTo>
                        <a:pt x="24" y="6"/>
                      </a:moveTo>
                      <a:lnTo>
                        <a:pt x="30" y="6"/>
                      </a:lnTo>
                      <a:lnTo>
                        <a:pt x="24" y="0"/>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23" name="Freeform 1147">
                  <a:extLst>
                    <a:ext uri="{FF2B5EF4-FFF2-40B4-BE49-F238E27FC236}">
                      <a16:creationId xmlns:a16="http://schemas.microsoft.com/office/drawing/2014/main" id="{6F7F4261-2AC0-4382-8CDD-69068B21DEFA}"/>
                    </a:ext>
                  </a:extLst>
                </p:cNvPr>
                <p:cNvSpPr>
                  <a:spLocks/>
                </p:cNvSpPr>
                <p:nvPr/>
              </p:nvSpPr>
              <p:spPr bwMode="auto">
                <a:xfrm>
                  <a:off x="3225" y="2616"/>
                  <a:ext cx="24" cy="18"/>
                </a:xfrm>
                <a:custGeom>
                  <a:avLst/>
                  <a:gdLst>
                    <a:gd name="T0" fmla="*/ 18 w 24"/>
                    <a:gd name="T1" fmla="*/ 6 h 18"/>
                    <a:gd name="T2" fmla="*/ 24 w 24"/>
                    <a:gd name="T3" fmla="*/ 6 h 18"/>
                    <a:gd name="T4" fmla="*/ 18 w 24"/>
                    <a:gd name="T5" fmla="*/ 0 h 18"/>
                    <a:gd name="T6" fmla="*/ 0 w 24"/>
                    <a:gd name="T7" fmla="*/ 12 h 18"/>
                    <a:gd name="T8" fmla="*/ 0 w 24"/>
                    <a:gd name="T9" fmla="*/ 18 h 18"/>
                    <a:gd name="T10" fmla="*/ 0 w 24"/>
                    <a:gd name="T11" fmla="*/ 18 h 18"/>
                    <a:gd name="T12" fmla="*/ 18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8" y="6"/>
                      </a:moveTo>
                      <a:lnTo>
                        <a:pt x="24" y="6"/>
                      </a:lnTo>
                      <a:lnTo>
                        <a:pt x="18" y="0"/>
                      </a:lnTo>
                      <a:lnTo>
                        <a:pt x="0" y="12"/>
                      </a:lnTo>
                      <a:lnTo>
                        <a:pt x="0" y="18"/>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24" name="Freeform 1148">
                  <a:extLst>
                    <a:ext uri="{FF2B5EF4-FFF2-40B4-BE49-F238E27FC236}">
                      <a16:creationId xmlns:a16="http://schemas.microsoft.com/office/drawing/2014/main" id="{D349066E-6F2A-41E9-852D-A38DE5BE611D}"/>
                    </a:ext>
                  </a:extLst>
                </p:cNvPr>
                <p:cNvSpPr>
                  <a:spLocks/>
                </p:cNvSpPr>
                <p:nvPr/>
              </p:nvSpPr>
              <p:spPr bwMode="auto">
                <a:xfrm>
                  <a:off x="3195" y="2640"/>
                  <a:ext cx="24" cy="30"/>
                </a:xfrm>
                <a:custGeom>
                  <a:avLst/>
                  <a:gdLst>
                    <a:gd name="T0" fmla="*/ 24 w 24"/>
                    <a:gd name="T1" fmla="*/ 6 h 30"/>
                    <a:gd name="T2" fmla="*/ 18 w 24"/>
                    <a:gd name="T3" fmla="*/ 0 h 30"/>
                    <a:gd name="T4" fmla="*/ 18 w 24"/>
                    <a:gd name="T5" fmla="*/ 6 h 30"/>
                    <a:gd name="T6" fmla="*/ 0 w 24"/>
                    <a:gd name="T7" fmla="*/ 24 h 30"/>
                    <a:gd name="T8" fmla="*/ 0 w 24"/>
                    <a:gd name="T9" fmla="*/ 30 h 30"/>
                    <a:gd name="T10" fmla="*/ 6 w 24"/>
                    <a:gd name="T11" fmla="*/ 24 h 30"/>
                    <a:gd name="T12" fmla="*/ 24 w 24"/>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24" h="30">
                      <a:moveTo>
                        <a:pt x="24" y="6"/>
                      </a:moveTo>
                      <a:lnTo>
                        <a:pt x="18" y="0"/>
                      </a:lnTo>
                      <a:lnTo>
                        <a:pt x="18" y="6"/>
                      </a:lnTo>
                      <a:lnTo>
                        <a:pt x="0" y="24"/>
                      </a:lnTo>
                      <a:lnTo>
                        <a:pt x="0"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25" name="Freeform 1149">
                  <a:extLst>
                    <a:ext uri="{FF2B5EF4-FFF2-40B4-BE49-F238E27FC236}">
                      <a16:creationId xmlns:a16="http://schemas.microsoft.com/office/drawing/2014/main" id="{397DCDDC-5F9A-4F2E-BF5F-1DA658EEA1D3}"/>
                    </a:ext>
                  </a:extLst>
                </p:cNvPr>
                <p:cNvSpPr>
                  <a:spLocks/>
                </p:cNvSpPr>
                <p:nvPr/>
              </p:nvSpPr>
              <p:spPr bwMode="auto">
                <a:xfrm>
                  <a:off x="3177" y="2676"/>
                  <a:ext cx="12" cy="30"/>
                </a:xfrm>
                <a:custGeom>
                  <a:avLst/>
                  <a:gdLst>
                    <a:gd name="T0" fmla="*/ 12 w 12"/>
                    <a:gd name="T1" fmla="*/ 0 h 30"/>
                    <a:gd name="T2" fmla="*/ 12 w 12"/>
                    <a:gd name="T3" fmla="*/ 0 h 30"/>
                    <a:gd name="T4" fmla="*/ 6 w 12"/>
                    <a:gd name="T5" fmla="*/ 0 h 30"/>
                    <a:gd name="T6" fmla="*/ 0 w 12"/>
                    <a:gd name="T7" fmla="*/ 18 h 30"/>
                    <a:gd name="T8" fmla="*/ 0 w 12"/>
                    <a:gd name="T9" fmla="*/ 24 h 30"/>
                    <a:gd name="T10" fmla="*/ 0 w 12"/>
                    <a:gd name="T11" fmla="*/ 30 h 30"/>
                    <a:gd name="T12" fmla="*/ 6 w 12"/>
                    <a:gd name="T13" fmla="*/ 24 h 30"/>
                    <a:gd name="T14" fmla="*/ 6 w 12"/>
                    <a:gd name="T15" fmla="*/ 18 h 30"/>
                    <a:gd name="T16" fmla="*/ 12 w 1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12" y="0"/>
                      </a:moveTo>
                      <a:lnTo>
                        <a:pt x="12" y="0"/>
                      </a:lnTo>
                      <a:lnTo>
                        <a:pt x="6" y="0"/>
                      </a:lnTo>
                      <a:lnTo>
                        <a:pt x="0" y="18"/>
                      </a:lnTo>
                      <a:lnTo>
                        <a:pt x="0" y="24"/>
                      </a:lnTo>
                      <a:lnTo>
                        <a:pt x="0" y="30"/>
                      </a:lnTo>
                      <a:lnTo>
                        <a:pt x="6" y="24"/>
                      </a:lnTo>
                      <a:lnTo>
                        <a:pt x="6" y="18"/>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26" name="Freeform 1150">
                  <a:extLst>
                    <a:ext uri="{FF2B5EF4-FFF2-40B4-BE49-F238E27FC236}">
                      <a16:creationId xmlns:a16="http://schemas.microsoft.com/office/drawing/2014/main" id="{EE25F419-0F1A-461B-93EA-7F31C7688725}"/>
                    </a:ext>
                  </a:extLst>
                </p:cNvPr>
                <p:cNvSpPr>
                  <a:spLocks/>
                </p:cNvSpPr>
                <p:nvPr/>
              </p:nvSpPr>
              <p:spPr bwMode="auto">
                <a:xfrm>
                  <a:off x="3177" y="2718"/>
                  <a:ext cx="6" cy="30"/>
                </a:xfrm>
                <a:custGeom>
                  <a:avLst/>
                  <a:gdLst>
                    <a:gd name="T0" fmla="*/ 6 w 6"/>
                    <a:gd name="T1" fmla="*/ 0 h 30"/>
                    <a:gd name="T2" fmla="*/ 0 w 6"/>
                    <a:gd name="T3" fmla="*/ 0 h 30"/>
                    <a:gd name="T4" fmla="*/ 0 w 6"/>
                    <a:gd name="T5" fmla="*/ 0 h 30"/>
                    <a:gd name="T6" fmla="*/ 0 w 6"/>
                    <a:gd name="T7" fmla="*/ 24 h 30"/>
                    <a:gd name="T8" fmla="*/ 0 w 6"/>
                    <a:gd name="T9" fmla="*/ 24 h 30"/>
                    <a:gd name="T10" fmla="*/ 6 w 6"/>
                    <a:gd name="T11" fmla="*/ 30 h 30"/>
                    <a:gd name="T12" fmla="*/ 6 w 6"/>
                    <a:gd name="T13" fmla="*/ 24 h 30"/>
                    <a:gd name="T14" fmla="*/ 6 w 6"/>
                    <a:gd name="T15" fmla="*/ 24 h 30"/>
                    <a:gd name="T16" fmla="*/ 6 w 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0"/>
                      </a:moveTo>
                      <a:lnTo>
                        <a:pt x="0" y="0"/>
                      </a:lnTo>
                      <a:lnTo>
                        <a:pt x="0" y="0"/>
                      </a:lnTo>
                      <a:lnTo>
                        <a:pt x="0" y="24"/>
                      </a:lnTo>
                      <a:lnTo>
                        <a:pt x="0" y="24"/>
                      </a:lnTo>
                      <a:lnTo>
                        <a:pt x="6" y="30"/>
                      </a:lnTo>
                      <a:lnTo>
                        <a:pt x="6" y="24"/>
                      </a:lnTo>
                      <a:lnTo>
                        <a:pt x="6"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27" name="Freeform 1151">
                  <a:extLst>
                    <a:ext uri="{FF2B5EF4-FFF2-40B4-BE49-F238E27FC236}">
                      <a16:creationId xmlns:a16="http://schemas.microsoft.com/office/drawing/2014/main" id="{47AB76C9-0564-4800-A6E5-D31C76B44744}"/>
                    </a:ext>
                  </a:extLst>
                </p:cNvPr>
                <p:cNvSpPr>
                  <a:spLocks/>
                </p:cNvSpPr>
                <p:nvPr/>
              </p:nvSpPr>
              <p:spPr bwMode="auto">
                <a:xfrm>
                  <a:off x="3183" y="2754"/>
                  <a:ext cx="24" cy="24"/>
                </a:xfrm>
                <a:custGeom>
                  <a:avLst/>
                  <a:gdLst>
                    <a:gd name="T0" fmla="*/ 6 w 24"/>
                    <a:gd name="T1" fmla="*/ 6 h 24"/>
                    <a:gd name="T2" fmla="*/ 6 w 24"/>
                    <a:gd name="T3" fmla="*/ 0 h 24"/>
                    <a:gd name="T4" fmla="*/ 0 w 24"/>
                    <a:gd name="T5" fmla="*/ 6 h 24"/>
                    <a:gd name="T6" fmla="*/ 6 w 24"/>
                    <a:gd name="T7" fmla="*/ 6 h 24"/>
                    <a:gd name="T8" fmla="*/ 18 w 24"/>
                    <a:gd name="T9" fmla="*/ 24 h 24"/>
                    <a:gd name="T10" fmla="*/ 18 w 24"/>
                    <a:gd name="T11" fmla="*/ 24 h 24"/>
                    <a:gd name="T12" fmla="*/ 24 w 24"/>
                    <a:gd name="T13" fmla="*/ 24 h 24"/>
                    <a:gd name="T14" fmla="*/ 12 w 24"/>
                    <a:gd name="T15" fmla="*/ 6 h 24"/>
                    <a:gd name="T16" fmla="*/ 6 w 24"/>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6" y="6"/>
                      </a:moveTo>
                      <a:lnTo>
                        <a:pt x="6" y="0"/>
                      </a:lnTo>
                      <a:lnTo>
                        <a:pt x="0" y="6"/>
                      </a:lnTo>
                      <a:lnTo>
                        <a:pt x="6" y="6"/>
                      </a:lnTo>
                      <a:lnTo>
                        <a:pt x="18" y="24"/>
                      </a:lnTo>
                      <a:lnTo>
                        <a:pt x="18" y="24"/>
                      </a:lnTo>
                      <a:lnTo>
                        <a:pt x="24" y="24"/>
                      </a:lnTo>
                      <a:lnTo>
                        <a:pt x="12" y="6"/>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28" name="Freeform 1152">
                  <a:extLst>
                    <a:ext uri="{FF2B5EF4-FFF2-40B4-BE49-F238E27FC236}">
                      <a16:creationId xmlns:a16="http://schemas.microsoft.com/office/drawing/2014/main" id="{A0E55566-76CC-46C0-BE74-3B51B49C80C1}"/>
                    </a:ext>
                  </a:extLst>
                </p:cNvPr>
                <p:cNvSpPr>
                  <a:spLocks/>
                </p:cNvSpPr>
                <p:nvPr/>
              </p:nvSpPr>
              <p:spPr bwMode="auto">
                <a:xfrm>
                  <a:off x="3213" y="2790"/>
                  <a:ext cx="24" cy="18"/>
                </a:xfrm>
                <a:custGeom>
                  <a:avLst/>
                  <a:gdLst>
                    <a:gd name="T0" fmla="*/ 6 w 24"/>
                    <a:gd name="T1" fmla="*/ 0 h 18"/>
                    <a:gd name="T2" fmla="*/ 0 w 24"/>
                    <a:gd name="T3" fmla="*/ 0 h 18"/>
                    <a:gd name="T4" fmla="*/ 0 w 24"/>
                    <a:gd name="T5" fmla="*/ 0 h 18"/>
                    <a:gd name="T6" fmla="*/ 6 w 24"/>
                    <a:gd name="T7" fmla="*/ 12 h 18"/>
                    <a:gd name="T8" fmla="*/ 12 w 24"/>
                    <a:gd name="T9" fmla="*/ 12 h 18"/>
                    <a:gd name="T10" fmla="*/ 18 w 24"/>
                    <a:gd name="T11" fmla="*/ 18 h 18"/>
                    <a:gd name="T12" fmla="*/ 24 w 24"/>
                    <a:gd name="T13" fmla="*/ 18 h 18"/>
                    <a:gd name="T14" fmla="*/ 18 w 24"/>
                    <a:gd name="T15" fmla="*/ 12 h 18"/>
                    <a:gd name="T16" fmla="*/ 12 w 24"/>
                    <a:gd name="T17" fmla="*/ 6 h 18"/>
                    <a:gd name="T18" fmla="*/ 12 w 24"/>
                    <a:gd name="T19" fmla="*/ 12 h 18"/>
                    <a:gd name="T20" fmla="*/ 12 w 24"/>
                    <a:gd name="T21" fmla="*/ 12 h 18"/>
                    <a:gd name="T22" fmla="*/ 6 w 24"/>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6" y="0"/>
                      </a:moveTo>
                      <a:lnTo>
                        <a:pt x="0" y="0"/>
                      </a:lnTo>
                      <a:lnTo>
                        <a:pt x="0" y="0"/>
                      </a:lnTo>
                      <a:lnTo>
                        <a:pt x="6" y="12"/>
                      </a:lnTo>
                      <a:lnTo>
                        <a:pt x="12" y="12"/>
                      </a:lnTo>
                      <a:lnTo>
                        <a:pt x="18" y="18"/>
                      </a:lnTo>
                      <a:lnTo>
                        <a:pt x="24" y="18"/>
                      </a:lnTo>
                      <a:lnTo>
                        <a:pt x="18" y="12"/>
                      </a:lnTo>
                      <a:lnTo>
                        <a:pt x="12" y="6"/>
                      </a:lnTo>
                      <a:lnTo>
                        <a:pt x="12" y="12"/>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29" name="Freeform 1153">
                  <a:extLst>
                    <a:ext uri="{FF2B5EF4-FFF2-40B4-BE49-F238E27FC236}">
                      <a16:creationId xmlns:a16="http://schemas.microsoft.com/office/drawing/2014/main" id="{1857C596-4190-4875-8D0D-60927135DE24}"/>
                    </a:ext>
                  </a:extLst>
                </p:cNvPr>
                <p:cNvSpPr>
                  <a:spLocks/>
                </p:cNvSpPr>
                <p:nvPr/>
              </p:nvSpPr>
              <p:spPr bwMode="auto">
                <a:xfrm>
                  <a:off x="3243" y="2814"/>
                  <a:ext cx="30" cy="18"/>
                </a:xfrm>
                <a:custGeom>
                  <a:avLst/>
                  <a:gdLst>
                    <a:gd name="T0" fmla="*/ 6 w 30"/>
                    <a:gd name="T1" fmla="*/ 0 h 18"/>
                    <a:gd name="T2" fmla="*/ 0 w 30"/>
                    <a:gd name="T3" fmla="*/ 0 h 18"/>
                    <a:gd name="T4" fmla="*/ 6 w 30"/>
                    <a:gd name="T5" fmla="*/ 6 h 18"/>
                    <a:gd name="T6" fmla="*/ 24 w 30"/>
                    <a:gd name="T7" fmla="*/ 18 h 18"/>
                    <a:gd name="T8" fmla="*/ 30 w 30"/>
                    <a:gd name="T9" fmla="*/ 18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0"/>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30" name="Freeform 1154">
                  <a:extLst>
                    <a:ext uri="{FF2B5EF4-FFF2-40B4-BE49-F238E27FC236}">
                      <a16:creationId xmlns:a16="http://schemas.microsoft.com/office/drawing/2014/main" id="{8CFC0CAA-C1EE-4FD6-B924-E762E850455A}"/>
                    </a:ext>
                  </a:extLst>
                </p:cNvPr>
                <p:cNvSpPr>
                  <a:spLocks/>
                </p:cNvSpPr>
                <p:nvPr/>
              </p:nvSpPr>
              <p:spPr bwMode="auto">
                <a:xfrm>
                  <a:off x="3279" y="2838"/>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31" name="Freeform 1155">
                  <a:extLst>
                    <a:ext uri="{FF2B5EF4-FFF2-40B4-BE49-F238E27FC236}">
                      <a16:creationId xmlns:a16="http://schemas.microsoft.com/office/drawing/2014/main" id="{03524D9A-42CA-4315-892B-30028F10534A}"/>
                    </a:ext>
                  </a:extLst>
                </p:cNvPr>
                <p:cNvSpPr>
                  <a:spLocks/>
                </p:cNvSpPr>
                <p:nvPr/>
              </p:nvSpPr>
              <p:spPr bwMode="auto">
                <a:xfrm>
                  <a:off x="3321" y="2856"/>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0"/>
                      </a:lnTo>
                      <a:lnTo>
                        <a:pt x="0" y="6"/>
                      </a:lnTo>
                      <a:lnTo>
                        <a:pt x="24" y="12"/>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32" name="Freeform 1156">
                  <a:extLst>
                    <a:ext uri="{FF2B5EF4-FFF2-40B4-BE49-F238E27FC236}">
                      <a16:creationId xmlns:a16="http://schemas.microsoft.com/office/drawing/2014/main" id="{F32A7F54-6226-49D7-9004-4DE267CA20E9}"/>
                    </a:ext>
                  </a:extLst>
                </p:cNvPr>
                <p:cNvSpPr>
                  <a:spLocks/>
                </p:cNvSpPr>
                <p:nvPr/>
              </p:nvSpPr>
              <p:spPr bwMode="auto">
                <a:xfrm>
                  <a:off x="3357" y="2868"/>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33" name="Freeform 1157">
                  <a:extLst>
                    <a:ext uri="{FF2B5EF4-FFF2-40B4-BE49-F238E27FC236}">
                      <a16:creationId xmlns:a16="http://schemas.microsoft.com/office/drawing/2014/main" id="{7ED8EBB0-7299-4912-B017-EFD3856E7BE6}"/>
                    </a:ext>
                  </a:extLst>
                </p:cNvPr>
                <p:cNvSpPr>
                  <a:spLocks/>
                </p:cNvSpPr>
                <p:nvPr/>
              </p:nvSpPr>
              <p:spPr bwMode="auto">
                <a:xfrm>
                  <a:off x="3399" y="288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34" name="Freeform 1158">
                  <a:extLst>
                    <a:ext uri="{FF2B5EF4-FFF2-40B4-BE49-F238E27FC236}">
                      <a16:creationId xmlns:a16="http://schemas.microsoft.com/office/drawing/2014/main" id="{6382F2F4-A51A-47DB-BAD7-D11417CC17C5}"/>
                    </a:ext>
                  </a:extLst>
                </p:cNvPr>
                <p:cNvSpPr>
                  <a:spLocks/>
                </p:cNvSpPr>
                <p:nvPr/>
              </p:nvSpPr>
              <p:spPr bwMode="auto">
                <a:xfrm>
                  <a:off x="3441" y="2892"/>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6"/>
                      </a:lnTo>
                      <a:lnTo>
                        <a:pt x="0" y="6"/>
                      </a:lnTo>
                      <a:lnTo>
                        <a:pt x="24" y="12"/>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35" name="Freeform 1159">
                  <a:extLst>
                    <a:ext uri="{FF2B5EF4-FFF2-40B4-BE49-F238E27FC236}">
                      <a16:creationId xmlns:a16="http://schemas.microsoft.com/office/drawing/2014/main" id="{AA0D8B48-FC37-4656-BA81-157205968E2D}"/>
                    </a:ext>
                  </a:extLst>
                </p:cNvPr>
                <p:cNvSpPr>
                  <a:spLocks/>
                </p:cNvSpPr>
                <p:nvPr/>
              </p:nvSpPr>
              <p:spPr bwMode="auto">
                <a:xfrm>
                  <a:off x="3477" y="2904"/>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36" name="Freeform 1160">
                  <a:extLst>
                    <a:ext uri="{FF2B5EF4-FFF2-40B4-BE49-F238E27FC236}">
                      <a16:creationId xmlns:a16="http://schemas.microsoft.com/office/drawing/2014/main" id="{9A831D4F-E5A6-404D-B159-C36CA79D95A4}"/>
                    </a:ext>
                  </a:extLst>
                </p:cNvPr>
                <p:cNvSpPr>
                  <a:spLocks/>
                </p:cNvSpPr>
                <p:nvPr/>
              </p:nvSpPr>
              <p:spPr bwMode="auto">
                <a:xfrm>
                  <a:off x="3519" y="2910"/>
                  <a:ext cx="30" cy="12"/>
                </a:xfrm>
                <a:custGeom>
                  <a:avLst/>
                  <a:gdLst>
                    <a:gd name="T0" fmla="*/ 6 w 30"/>
                    <a:gd name="T1" fmla="*/ 0 h 12"/>
                    <a:gd name="T2" fmla="*/ 0 w 30"/>
                    <a:gd name="T3" fmla="*/ 6 h 12"/>
                    <a:gd name="T4" fmla="*/ 6 w 30"/>
                    <a:gd name="T5" fmla="*/ 6 h 12"/>
                    <a:gd name="T6" fmla="*/ 18 w 30"/>
                    <a:gd name="T7" fmla="*/ 12 h 12"/>
                    <a:gd name="T8" fmla="*/ 30 w 30"/>
                    <a:gd name="T9" fmla="*/ 12 h 12"/>
                    <a:gd name="T10" fmla="*/ 30 w 30"/>
                    <a:gd name="T11" fmla="*/ 6 h 12"/>
                    <a:gd name="T12" fmla="*/ 30 w 30"/>
                    <a:gd name="T13" fmla="*/ 6 h 12"/>
                    <a:gd name="T14" fmla="*/ 18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6"/>
                      </a:lnTo>
                      <a:lnTo>
                        <a:pt x="6" y="6"/>
                      </a:lnTo>
                      <a:lnTo>
                        <a:pt x="18" y="12"/>
                      </a:lnTo>
                      <a:lnTo>
                        <a:pt x="30" y="12"/>
                      </a:lnTo>
                      <a:lnTo>
                        <a:pt x="30" y="6"/>
                      </a:lnTo>
                      <a:lnTo>
                        <a:pt x="30" y="6"/>
                      </a:lnTo>
                      <a:lnTo>
                        <a:pt x="18"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37" name="Freeform 1161">
                  <a:extLst>
                    <a:ext uri="{FF2B5EF4-FFF2-40B4-BE49-F238E27FC236}">
                      <a16:creationId xmlns:a16="http://schemas.microsoft.com/office/drawing/2014/main" id="{CDE18462-A34B-45A8-885A-393A58B20ED9}"/>
                    </a:ext>
                  </a:extLst>
                </p:cNvPr>
                <p:cNvSpPr>
                  <a:spLocks/>
                </p:cNvSpPr>
                <p:nvPr/>
              </p:nvSpPr>
              <p:spPr bwMode="auto">
                <a:xfrm>
                  <a:off x="3561" y="2916"/>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38" name="Freeform 1162">
                  <a:extLst>
                    <a:ext uri="{FF2B5EF4-FFF2-40B4-BE49-F238E27FC236}">
                      <a16:creationId xmlns:a16="http://schemas.microsoft.com/office/drawing/2014/main" id="{E57B73A7-5BE9-4588-B5E5-CC3F809183AA}"/>
                    </a:ext>
                  </a:extLst>
                </p:cNvPr>
                <p:cNvSpPr>
                  <a:spLocks/>
                </p:cNvSpPr>
                <p:nvPr/>
              </p:nvSpPr>
              <p:spPr bwMode="auto">
                <a:xfrm>
                  <a:off x="3603" y="2922"/>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39" name="Freeform 1163">
                  <a:extLst>
                    <a:ext uri="{FF2B5EF4-FFF2-40B4-BE49-F238E27FC236}">
                      <a16:creationId xmlns:a16="http://schemas.microsoft.com/office/drawing/2014/main" id="{5EC3AF86-487E-4376-BA08-B691BC8AF080}"/>
                    </a:ext>
                  </a:extLst>
                </p:cNvPr>
                <p:cNvSpPr>
                  <a:spLocks/>
                </p:cNvSpPr>
                <p:nvPr/>
              </p:nvSpPr>
              <p:spPr bwMode="auto">
                <a:xfrm>
                  <a:off x="3645" y="2928"/>
                  <a:ext cx="30" cy="6"/>
                </a:xfrm>
                <a:custGeom>
                  <a:avLst/>
                  <a:gdLst>
                    <a:gd name="T0" fmla="*/ 6 w 30"/>
                    <a:gd name="T1" fmla="*/ 0 h 6"/>
                    <a:gd name="T2" fmla="*/ 0 w 30"/>
                    <a:gd name="T3" fmla="*/ 0 h 6"/>
                    <a:gd name="T4" fmla="*/ 6 w 30"/>
                    <a:gd name="T5" fmla="*/ 6 h 6"/>
                    <a:gd name="T6" fmla="*/ 6 w 30"/>
                    <a:gd name="T7" fmla="*/ 6 h 6"/>
                    <a:gd name="T8" fmla="*/ 30 w 30"/>
                    <a:gd name="T9" fmla="*/ 6 h 6"/>
                    <a:gd name="T10" fmla="*/ 30 w 30"/>
                    <a:gd name="T11" fmla="*/ 0 h 6"/>
                    <a:gd name="T12" fmla="*/ 30 w 30"/>
                    <a:gd name="T13" fmla="*/ 0 h 6"/>
                    <a:gd name="T14" fmla="*/ 6 w 30"/>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
                      <a:moveTo>
                        <a:pt x="6" y="0"/>
                      </a:moveTo>
                      <a:lnTo>
                        <a:pt x="0" y="0"/>
                      </a:lnTo>
                      <a:lnTo>
                        <a:pt x="6"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40" name="Freeform 1164">
                  <a:extLst>
                    <a:ext uri="{FF2B5EF4-FFF2-40B4-BE49-F238E27FC236}">
                      <a16:creationId xmlns:a16="http://schemas.microsoft.com/office/drawing/2014/main" id="{FD97245C-C756-45AD-A727-524A087D4291}"/>
                    </a:ext>
                  </a:extLst>
                </p:cNvPr>
                <p:cNvSpPr>
                  <a:spLocks/>
                </p:cNvSpPr>
                <p:nvPr/>
              </p:nvSpPr>
              <p:spPr bwMode="auto">
                <a:xfrm>
                  <a:off x="3687" y="2928"/>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41" name="Freeform 1165">
                  <a:extLst>
                    <a:ext uri="{FF2B5EF4-FFF2-40B4-BE49-F238E27FC236}">
                      <a16:creationId xmlns:a16="http://schemas.microsoft.com/office/drawing/2014/main" id="{92969C58-0BD1-4F0A-96E9-34819BE44FC1}"/>
                    </a:ext>
                  </a:extLst>
                </p:cNvPr>
                <p:cNvSpPr>
                  <a:spLocks/>
                </p:cNvSpPr>
                <p:nvPr/>
              </p:nvSpPr>
              <p:spPr bwMode="auto">
                <a:xfrm>
                  <a:off x="3729" y="2928"/>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42" name="Freeform 1166">
                  <a:extLst>
                    <a:ext uri="{FF2B5EF4-FFF2-40B4-BE49-F238E27FC236}">
                      <a16:creationId xmlns:a16="http://schemas.microsoft.com/office/drawing/2014/main" id="{3732C143-80E0-43B0-BA13-364C03F20E60}"/>
                    </a:ext>
                  </a:extLst>
                </p:cNvPr>
                <p:cNvSpPr>
                  <a:spLocks/>
                </p:cNvSpPr>
                <p:nvPr/>
              </p:nvSpPr>
              <p:spPr bwMode="auto">
                <a:xfrm>
                  <a:off x="3771" y="2928"/>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43" name="Freeform 1167">
                  <a:extLst>
                    <a:ext uri="{FF2B5EF4-FFF2-40B4-BE49-F238E27FC236}">
                      <a16:creationId xmlns:a16="http://schemas.microsoft.com/office/drawing/2014/main" id="{A0D1EA95-B553-4CDA-961F-42441E59F8EC}"/>
                    </a:ext>
                  </a:extLst>
                </p:cNvPr>
                <p:cNvSpPr>
                  <a:spLocks/>
                </p:cNvSpPr>
                <p:nvPr/>
              </p:nvSpPr>
              <p:spPr bwMode="auto">
                <a:xfrm>
                  <a:off x="3813" y="2928"/>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44" name="Freeform 1168">
                  <a:extLst>
                    <a:ext uri="{FF2B5EF4-FFF2-40B4-BE49-F238E27FC236}">
                      <a16:creationId xmlns:a16="http://schemas.microsoft.com/office/drawing/2014/main" id="{494CEA18-1426-4A9C-8833-5C6ED919322C}"/>
                    </a:ext>
                  </a:extLst>
                </p:cNvPr>
                <p:cNvSpPr>
                  <a:spLocks/>
                </p:cNvSpPr>
                <p:nvPr/>
              </p:nvSpPr>
              <p:spPr bwMode="auto">
                <a:xfrm>
                  <a:off x="3855" y="292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45" name="Freeform 1169">
                  <a:extLst>
                    <a:ext uri="{FF2B5EF4-FFF2-40B4-BE49-F238E27FC236}">
                      <a16:creationId xmlns:a16="http://schemas.microsoft.com/office/drawing/2014/main" id="{B2AEC1F9-EAB0-4901-9842-BDA2C84B0A8C}"/>
                    </a:ext>
                  </a:extLst>
                </p:cNvPr>
                <p:cNvSpPr>
                  <a:spLocks/>
                </p:cNvSpPr>
                <p:nvPr/>
              </p:nvSpPr>
              <p:spPr bwMode="auto">
                <a:xfrm>
                  <a:off x="3897" y="292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46" name="Freeform 1170">
                  <a:extLst>
                    <a:ext uri="{FF2B5EF4-FFF2-40B4-BE49-F238E27FC236}">
                      <a16:creationId xmlns:a16="http://schemas.microsoft.com/office/drawing/2014/main" id="{AAB7F881-1710-4F48-A844-17138A165971}"/>
                    </a:ext>
                  </a:extLst>
                </p:cNvPr>
                <p:cNvSpPr>
                  <a:spLocks/>
                </p:cNvSpPr>
                <p:nvPr/>
              </p:nvSpPr>
              <p:spPr bwMode="auto">
                <a:xfrm>
                  <a:off x="3939" y="2916"/>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47" name="Freeform 1171">
                  <a:extLst>
                    <a:ext uri="{FF2B5EF4-FFF2-40B4-BE49-F238E27FC236}">
                      <a16:creationId xmlns:a16="http://schemas.microsoft.com/office/drawing/2014/main" id="{E2ADCF7A-0B42-47E4-B2FC-384668DBAD7A}"/>
                    </a:ext>
                  </a:extLst>
                </p:cNvPr>
                <p:cNvSpPr>
                  <a:spLocks/>
                </p:cNvSpPr>
                <p:nvPr/>
              </p:nvSpPr>
              <p:spPr bwMode="auto">
                <a:xfrm>
                  <a:off x="3981" y="2910"/>
                  <a:ext cx="31" cy="12"/>
                </a:xfrm>
                <a:custGeom>
                  <a:avLst/>
                  <a:gdLst>
                    <a:gd name="T0" fmla="*/ 0 w 31"/>
                    <a:gd name="T1" fmla="*/ 6 h 12"/>
                    <a:gd name="T2" fmla="*/ 0 w 31"/>
                    <a:gd name="T3" fmla="*/ 6 h 12"/>
                    <a:gd name="T4" fmla="*/ 0 w 31"/>
                    <a:gd name="T5" fmla="*/ 12 h 12"/>
                    <a:gd name="T6" fmla="*/ 25 w 31"/>
                    <a:gd name="T7" fmla="*/ 12 h 12"/>
                    <a:gd name="T8" fmla="*/ 25 w 31"/>
                    <a:gd name="T9" fmla="*/ 6 h 12"/>
                    <a:gd name="T10" fmla="*/ 31 w 31"/>
                    <a:gd name="T11" fmla="*/ 6 h 12"/>
                    <a:gd name="T12" fmla="*/ 25 w 31"/>
                    <a:gd name="T13" fmla="*/ 0 h 12"/>
                    <a:gd name="T14" fmla="*/ 25 w 31"/>
                    <a:gd name="T15" fmla="*/ 6 h 12"/>
                    <a:gd name="T16" fmla="*/ 0 w 31"/>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2">
                      <a:moveTo>
                        <a:pt x="0" y="6"/>
                      </a:moveTo>
                      <a:lnTo>
                        <a:pt x="0" y="6"/>
                      </a:lnTo>
                      <a:lnTo>
                        <a:pt x="0" y="12"/>
                      </a:lnTo>
                      <a:lnTo>
                        <a:pt x="25" y="12"/>
                      </a:lnTo>
                      <a:lnTo>
                        <a:pt x="25" y="6"/>
                      </a:lnTo>
                      <a:lnTo>
                        <a:pt x="31" y="6"/>
                      </a:lnTo>
                      <a:lnTo>
                        <a:pt x="25" y="0"/>
                      </a:lnTo>
                      <a:lnTo>
                        <a:pt x="25"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48" name="Freeform 1172">
                  <a:extLst>
                    <a:ext uri="{FF2B5EF4-FFF2-40B4-BE49-F238E27FC236}">
                      <a16:creationId xmlns:a16="http://schemas.microsoft.com/office/drawing/2014/main" id="{33AE1B5D-F8EB-4278-BCD7-D95E1050D0F4}"/>
                    </a:ext>
                  </a:extLst>
                </p:cNvPr>
                <p:cNvSpPr>
                  <a:spLocks/>
                </p:cNvSpPr>
                <p:nvPr/>
              </p:nvSpPr>
              <p:spPr bwMode="auto">
                <a:xfrm>
                  <a:off x="4024" y="2904"/>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49" name="Freeform 1173">
                  <a:extLst>
                    <a:ext uri="{FF2B5EF4-FFF2-40B4-BE49-F238E27FC236}">
                      <a16:creationId xmlns:a16="http://schemas.microsoft.com/office/drawing/2014/main" id="{BD6E863E-E481-48CF-8690-B89C8B57B83E}"/>
                    </a:ext>
                  </a:extLst>
                </p:cNvPr>
                <p:cNvSpPr>
                  <a:spLocks/>
                </p:cNvSpPr>
                <p:nvPr/>
              </p:nvSpPr>
              <p:spPr bwMode="auto">
                <a:xfrm>
                  <a:off x="4066" y="2898"/>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50" name="Freeform 1174">
                  <a:extLst>
                    <a:ext uri="{FF2B5EF4-FFF2-40B4-BE49-F238E27FC236}">
                      <a16:creationId xmlns:a16="http://schemas.microsoft.com/office/drawing/2014/main" id="{C0753E6B-A804-42AB-8E11-F04AE8CAE789}"/>
                    </a:ext>
                  </a:extLst>
                </p:cNvPr>
                <p:cNvSpPr>
                  <a:spLocks/>
                </p:cNvSpPr>
                <p:nvPr/>
              </p:nvSpPr>
              <p:spPr bwMode="auto">
                <a:xfrm>
                  <a:off x="4108" y="2886"/>
                  <a:ext cx="24" cy="12"/>
                </a:xfrm>
                <a:custGeom>
                  <a:avLst/>
                  <a:gdLst>
                    <a:gd name="T0" fmla="*/ 0 w 24"/>
                    <a:gd name="T1" fmla="*/ 6 h 12"/>
                    <a:gd name="T2" fmla="*/ 0 w 24"/>
                    <a:gd name="T3" fmla="*/ 12 h 12"/>
                    <a:gd name="T4" fmla="*/ 0 w 24"/>
                    <a:gd name="T5" fmla="*/ 12 h 12"/>
                    <a:gd name="T6" fmla="*/ 24 w 24"/>
                    <a:gd name="T7" fmla="*/ 6 h 12"/>
                    <a:gd name="T8" fmla="*/ 24 w 24"/>
                    <a:gd name="T9" fmla="*/ 0 h 12"/>
                    <a:gd name="T10" fmla="*/ 24 w 24"/>
                    <a:gd name="T11" fmla="*/ 0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lnTo>
                        <a:pt x="0" y="12"/>
                      </a:lnTo>
                      <a:lnTo>
                        <a:pt x="0" y="12"/>
                      </a:lnTo>
                      <a:lnTo>
                        <a:pt x="24" y="6"/>
                      </a:lnTo>
                      <a:lnTo>
                        <a:pt x="24"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51" name="Freeform 1175">
                  <a:extLst>
                    <a:ext uri="{FF2B5EF4-FFF2-40B4-BE49-F238E27FC236}">
                      <a16:creationId xmlns:a16="http://schemas.microsoft.com/office/drawing/2014/main" id="{0D899C1A-7A69-4E44-BDD6-4D21C3FDB455}"/>
                    </a:ext>
                  </a:extLst>
                </p:cNvPr>
                <p:cNvSpPr>
                  <a:spLocks/>
                </p:cNvSpPr>
                <p:nvPr/>
              </p:nvSpPr>
              <p:spPr bwMode="auto">
                <a:xfrm>
                  <a:off x="4144" y="2874"/>
                  <a:ext cx="30" cy="12"/>
                </a:xfrm>
                <a:custGeom>
                  <a:avLst/>
                  <a:gdLst>
                    <a:gd name="T0" fmla="*/ 6 w 30"/>
                    <a:gd name="T1" fmla="*/ 6 h 12"/>
                    <a:gd name="T2" fmla="*/ 0 w 30"/>
                    <a:gd name="T3" fmla="*/ 12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52" name="Freeform 1176">
                  <a:extLst>
                    <a:ext uri="{FF2B5EF4-FFF2-40B4-BE49-F238E27FC236}">
                      <a16:creationId xmlns:a16="http://schemas.microsoft.com/office/drawing/2014/main" id="{B845A9D5-CB3B-4D50-BBEA-2584EA39ACA7}"/>
                    </a:ext>
                  </a:extLst>
                </p:cNvPr>
                <p:cNvSpPr>
                  <a:spLocks/>
                </p:cNvSpPr>
                <p:nvPr/>
              </p:nvSpPr>
              <p:spPr bwMode="auto">
                <a:xfrm>
                  <a:off x="4186" y="2856"/>
                  <a:ext cx="30" cy="18"/>
                </a:xfrm>
                <a:custGeom>
                  <a:avLst/>
                  <a:gdLst>
                    <a:gd name="T0" fmla="*/ 0 w 30"/>
                    <a:gd name="T1" fmla="*/ 12 h 18"/>
                    <a:gd name="T2" fmla="*/ 0 w 30"/>
                    <a:gd name="T3" fmla="*/ 12 h 18"/>
                    <a:gd name="T4" fmla="*/ 0 w 30"/>
                    <a:gd name="T5" fmla="*/ 18 h 18"/>
                    <a:gd name="T6" fmla="*/ 12 w 30"/>
                    <a:gd name="T7" fmla="*/ 18 h 18"/>
                    <a:gd name="T8" fmla="*/ 24 w 30"/>
                    <a:gd name="T9" fmla="*/ 6 h 18"/>
                    <a:gd name="T10" fmla="*/ 30 w 30"/>
                    <a:gd name="T11" fmla="*/ 6 h 18"/>
                    <a:gd name="T12" fmla="*/ 24 w 30"/>
                    <a:gd name="T13" fmla="*/ 0 h 18"/>
                    <a:gd name="T14" fmla="*/ 12 w 30"/>
                    <a:gd name="T15" fmla="*/ 12 h 18"/>
                    <a:gd name="T16" fmla="*/ 0 w 30"/>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0" y="12"/>
                      </a:moveTo>
                      <a:lnTo>
                        <a:pt x="0" y="12"/>
                      </a:lnTo>
                      <a:lnTo>
                        <a:pt x="0" y="18"/>
                      </a:lnTo>
                      <a:lnTo>
                        <a:pt x="12" y="18"/>
                      </a:lnTo>
                      <a:lnTo>
                        <a:pt x="24" y="6"/>
                      </a:lnTo>
                      <a:lnTo>
                        <a:pt x="30" y="6"/>
                      </a:lnTo>
                      <a:lnTo>
                        <a:pt x="24" y="0"/>
                      </a:lnTo>
                      <a:lnTo>
                        <a:pt x="12" y="12"/>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53" name="Freeform 1177">
                  <a:extLst>
                    <a:ext uri="{FF2B5EF4-FFF2-40B4-BE49-F238E27FC236}">
                      <a16:creationId xmlns:a16="http://schemas.microsoft.com/office/drawing/2014/main" id="{4D6278A6-20DD-4A1E-A19C-D81FEF27BB0D}"/>
                    </a:ext>
                  </a:extLst>
                </p:cNvPr>
                <p:cNvSpPr>
                  <a:spLocks/>
                </p:cNvSpPr>
                <p:nvPr/>
              </p:nvSpPr>
              <p:spPr bwMode="auto">
                <a:xfrm>
                  <a:off x="4222" y="2844"/>
                  <a:ext cx="30" cy="12"/>
                </a:xfrm>
                <a:custGeom>
                  <a:avLst/>
                  <a:gdLst>
                    <a:gd name="T0" fmla="*/ 6 w 30"/>
                    <a:gd name="T1" fmla="*/ 6 h 12"/>
                    <a:gd name="T2" fmla="*/ 0 w 30"/>
                    <a:gd name="T3" fmla="*/ 12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54" name="Freeform 1178">
                  <a:extLst>
                    <a:ext uri="{FF2B5EF4-FFF2-40B4-BE49-F238E27FC236}">
                      <a16:creationId xmlns:a16="http://schemas.microsoft.com/office/drawing/2014/main" id="{A3DD9015-4AB3-4CEF-BD76-473552B43253}"/>
                    </a:ext>
                  </a:extLst>
                </p:cNvPr>
                <p:cNvSpPr>
                  <a:spLocks/>
                </p:cNvSpPr>
                <p:nvPr/>
              </p:nvSpPr>
              <p:spPr bwMode="auto">
                <a:xfrm>
                  <a:off x="4264" y="2820"/>
                  <a:ext cx="24" cy="18"/>
                </a:xfrm>
                <a:custGeom>
                  <a:avLst/>
                  <a:gdLst>
                    <a:gd name="T0" fmla="*/ 0 w 24"/>
                    <a:gd name="T1" fmla="*/ 12 h 18"/>
                    <a:gd name="T2" fmla="*/ 0 w 24"/>
                    <a:gd name="T3" fmla="*/ 18 h 18"/>
                    <a:gd name="T4" fmla="*/ 0 w 24"/>
                    <a:gd name="T5" fmla="*/ 18 h 18"/>
                    <a:gd name="T6" fmla="*/ 6 w 24"/>
                    <a:gd name="T7" fmla="*/ 18 h 18"/>
                    <a:gd name="T8" fmla="*/ 24 w 24"/>
                    <a:gd name="T9" fmla="*/ 6 h 18"/>
                    <a:gd name="T10" fmla="*/ 24 w 24"/>
                    <a:gd name="T11" fmla="*/ 6 h 18"/>
                    <a:gd name="T12" fmla="*/ 24 w 24"/>
                    <a:gd name="T13" fmla="*/ 0 h 18"/>
                    <a:gd name="T14" fmla="*/ 6 w 24"/>
                    <a:gd name="T15" fmla="*/ 12 h 18"/>
                    <a:gd name="T16" fmla="*/ 0 w 24"/>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12"/>
                      </a:moveTo>
                      <a:lnTo>
                        <a:pt x="0" y="18"/>
                      </a:lnTo>
                      <a:lnTo>
                        <a:pt x="0" y="18"/>
                      </a:lnTo>
                      <a:lnTo>
                        <a:pt x="6" y="18"/>
                      </a:lnTo>
                      <a:lnTo>
                        <a:pt x="24" y="6"/>
                      </a:lnTo>
                      <a:lnTo>
                        <a:pt x="24" y="6"/>
                      </a:lnTo>
                      <a:lnTo>
                        <a:pt x="24" y="0"/>
                      </a:lnTo>
                      <a:lnTo>
                        <a:pt x="6" y="12"/>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55" name="Freeform 1179">
                  <a:extLst>
                    <a:ext uri="{FF2B5EF4-FFF2-40B4-BE49-F238E27FC236}">
                      <a16:creationId xmlns:a16="http://schemas.microsoft.com/office/drawing/2014/main" id="{827A4C19-9F7F-407A-B73B-DD666E5FA46C}"/>
                    </a:ext>
                  </a:extLst>
                </p:cNvPr>
                <p:cNvSpPr>
                  <a:spLocks/>
                </p:cNvSpPr>
                <p:nvPr/>
              </p:nvSpPr>
              <p:spPr bwMode="auto">
                <a:xfrm>
                  <a:off x="4300" y="2796"/>
                  <a:ext cx="24" cy="24"/>
                </a:xfrm>
                <a:custGeom>
                  <a:avLst/>
                  <a:gdLst>
                    <a:gd name="T0" fmla="*/ 0 w 24"/>
                    <a:gd name="T1" fmla="*/ 18 h 24"/>
                    <a:gd name="T2" fmla="*/ 0 w 24"/>
                    <a:gd name="T3" fmla="*/ 18 h 24"/>
                    <a:gd name="T4" fmla="*/ 0 w 24"/>
                    <a:gd name="T5" fmla="*/ 24 h 24"/>
                    <a:gd name="T6" fmla="*/ 24 w 24"/>
                    <a:gd name="T7" fmla="*/ 6 h 24"/>
                    <a:gd name="T8" fmla="*/ 24 w 24"/>
                    <a:gd name="T9" fmla="*/ 6 h 24"/>
                    <a:gd name="T10" fmla="*/ 24 w 24"/>
                    <a:gd name="T11" fmla="*/ 0 h 24"/>
                    <a:gd name="T12" fmla="*/ 0 w 24"/>
                    <a:gd name="T13" fmla="*/ 18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18"/>
                      </a:moveTo>
                      <a:lnTo>
                        <a:pt x="0" y="18"/>
                      </a:lnTo>
                      <a:lnTo>
                        <a:pt x="0" y="24"/>
                      </a:lnTo>
                      <a:lnTo>
                        <a:pt x="24" y="6"/>
                      </a:lnTo>
                      <a:lnTo>
                        <a:pt x="24" y="6"/>
                      </a:lnTo>
                      <a:lnTo>
                        <a:pt x="24"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56" name="Freeform 1180">
                  <a:extLst>
                    <a:ext uri="{FF2B5EF4-FFF2-40B4-BE49-F238E27FC236}">
                      <a16:creationId xmlns:a16="http://schemas.microsoft.com/office/drawing/2014/main" id="{6D68879B-0EE0-4CC3-BA32-C5BE93EEBC3A}"/>
                    </a:ext>
                  </a:extLst>
                </p:cNvPr>
                <p:cNvSpPr>
                  <a:spLocks/>
                </p:cNvSpPr>
                <p:nvPr/>
              </p:nvSpPr>
              <p:spPr bwMode="auto">
                <a:xfrm>
                  <a:off x="4330" y="2766"/>
                  <a:ext cx="24" cy="24"/>
                </a:xfrm>
                <a:custGeom>
                  <a:avLst/>
                  <a:gdLst>
                    <a:gd name="T0" fmla="*/ 0 w 24"/>
                    <a:gd name="T1" fmla="*/ 24 h 24"/>
                    <a:gd name="T2" fmla="*/ 6 w 24"/>
                    <a:gd name="T3" fmla="*/ 24 h 24"/>
                    <a:gd name="T4" fmla="*/ 6 w 24"/>
                    <a:gd name="T5" fmla="*/ 24 h 24"/>
                    <a:gd name="T6" fmla="*/ 24 w 24"/>
                    <a:gd name="T7" fmla="*/ 6 h 24"/>
                    <a:gd name="T8" fmla="*/ 18 w 24"/>
                    <a:gd name="T9" fmla="*/ 0 h 24"/>
                    <a:gd name="T10" fmla="*/ 18 w 24"/>
                    <a:gd name="T11" fmla="*/ 6 h 24"/>
                    <a:gd name="T12" fmla="*/ 0 w 2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24"/>
                      </a:moveTo>
                      <a:lnTo>
                        <a:pt x="6" y="24"/>
                      </a:lnTo>
                      <a:lnTo>
                        <a:pt x="6" y="24"/>
                      </a:lnTo>
                      <a:lnTo>
                        <a:pt x="24" y="6"/>
                      </a:lnTo>
                      <a:lnTo>
                        <a:pt x="18" y="0"/>
                      </a:lnTo>
                      <a:lnTo>
                        <a:pt x="18"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57" name="Freeform 1181">
                  <a:extLst>
                    <a:ext uri="{FF2B5EF4-FFF2-40B4-BE49-F238E27FC236}">
                      <a16:creationId xmlns:a16="http://schemas.microsoft.com/office/drawing/2014/main" id="{2EF60C11-B8C1-474D-B331-0FBC5D1E2297}"/>
                    </a:ext>
                  </a:extLst>
                </p:cNvPr>
                <p:cNvSpPr>
                  <a:spLocks/>
                </p:cNvSpPr>
                <p:nvPr/>
              </p:nvSpPr>
              <p:spPr bwMode="auto">
                <a:xfrm>
                  <a:off x="4360" y="2730"/>
                  <a:ext cx="12" cy="30"/>
                </a:xfrm>
                <a:custGeom>
                  <a:avLst/>
                  <a:gdLst>
                    <a:gd name="T0" fmla="*/ 0 w 12"/>
                    <a:gd name="T1" fmla="*/ 30 h 30"/>
                    <a:gd name="T2" fmla="*/ 0 w 12"/>
                    <a:gd name="T3" fmla="*/ 30 h 30"/>
                    <a:gd name="T4" fmla="*/ 6 w 12"/>
                    <a:gd name="T5" fmla="*/ 30 h 30"/>
                    <a:gd name="T6" fmla="*/ 12 w 12"/>
                    <a:gd name="T7" fmla="*/ 12 h 30"/>
                    <a:gd name="T8" fmla="*/ 12 w 12"/>
                    <a:gd name="T9" fmla="*/ 6 h 30"/>
                    <a:gd name="T10" fmla="*/ 12 w 12"/>
                    <a:gd name="T11" fmla="*/ 0 h 30"/>
                    <a:gd name="T12" fmla="*/ 6 w 12"/>
                    <a:gd name="T13" fmla="*/ 6 h 30"/>
                    <a:gd name="T14" fmla="*/ 6 w 12"/>
                    <a:gd name="T15" fmla="*/ 12 h 30"/>
                    <a:gd name="T16" fmla="*/ 0 w 1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30"/>
                      </a:moveTo>
                      <a:lnTo>
                        <a:pt x="0" y="30"/>
                      </a:lnTo>
                      <a:lnTo>
                        <a:pt x="6" y="30"/>
                      </a:lnTo>
                      <a:lnTo>
                        <a:pt x="12" y="12"/>
                      </a:lnTo>
                      <a:lnTo>
                        <a:pt x="12" y="6"/>
                      </a:lnTo>
                      <a:lnTo>
                        <a:pt x="12" y="0"/>
                      </a:lnTo>
                      <a:lnTo>
                        <a:pt x="6" y="6"/>
                      </a:lnTo>
                      <a:lnTo>
                        <a:pt x="6" y="12"/>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58" name="Freeform 1182">
                  <a:extLst>
                    <a:ext uri="{FF2B5EF4-FFF2-40B4-BE49-F238E27FC236}">
                      <a16:creationId xmlns:a16="http://schemas.microsoft.com/office/drawing/2014/main" id="{A6995218-1292-4601-A3F6-87B3CC868F84}"/>
                    </a:ext>
                  </a:extLst>
                </p:cNvPr>
                <p:cNvSpPr>
                  <a:spLocks/>
                </p:cNvSpPr>
                <p:nvPr/>
              </p:nvSpPr>
              <p:spPr bwMode="auto">
                <a:xfrm>
                  <a:off x="4366" y="2688"/>
                  <a:ext cx="6" cy="30"/>
                </a:xfrm>
                <a:custGeom>
                  <a:avLst/>
                  <a:gdLst>
                    <a:gd name="T0" fmla="*/ 0 w 6"/>
                    <a:gd name="T1" fmla="*/ 30 h 30"/>
                    <a:gd name="T2" fmla="*/ 6 w 6"/>
                    <a:gd name="T3" fmla="*/ 30 h 30"/>
                    <a:gd name="T4" fmla="*/ 6 w 6"/>
                    <a:gd name="T5" fmla="*/ 30 h 30"/>
                    <a:gd name="T6" fmla="*/ 6 w 6"/>
                    <a:gd name="T7" fmla="*/ 6 h 30"/>
                    <a:gd name="T8" fmla="*/ 6 w 6"/>
                    <a:gd name="T9" fmla="*/ 6 h 30"/>
                    <a:gd name="T10" fmla="*/ 0 w 6"/>
                    <a:gd name="T11" fmla="*/ 0 h 30"/>
                    <a:gd name="T12" fmla="*/ 0 w 6"/>
                    <a:gd name="T13" fmla="*/ 6 h 30"/>
                    <a:gd name="T14" fmla="*/ 0 w 6"/>
                    <a:gd name="T15" fmla="*/ 6 h 30"/>
                    <a:gd name="T16" fmla="*/ 0 w 6"/>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0" y="30"/>
                      </a:moveTo>
                      <a:lnTo>
                        <a:pt x="6" y="30"/>
                      </a:lnTo>
                      <a:lnTo>
                        <a:pt x="6" y="30"/>
                      </a:lnTo>
                      <a:lnTo>
                        <a:pt x="6" y="6"/>
                      </a:lnTo>
                      <a:lnTo>
                        <a:pt x="6" y="6"/>
                      </a:lnTo>
                      <a:lnTo>
                        <a:pt x="0" y="0"/>
                      </a:lnTo>
                      <a:lnTo>
                        <a:pt x="0" y="6"/>
                      </a:lnTo>
                      <a:lnTo>
                        <a:pt x="0"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59" name="Freeform 1183">
                  <a:extLst>
                    <a:ext uri="{FF2B5EF4-FFF2-40B4-BE49-F238E27FC236}">
                      <a16:creationId xmlns:a16="http://schemas.microsoft.com/office/drawing/2014/main" id="{31042C33-E600-4D84-BD42-966D162D6AFF}"/>
                    </a:ext>
                  </a:extLst>
                </p:cNvPr>
                <p:cNvSpPr>
                  <a:spLocks/>
                </p:cNvSpPr>
                <p:nvPr/>
              </p:nvSpPr>
              <p:spPr bwMode="auto">
                <a:xfrm>
                  <a:off x="4342" y="2658"/>
                  <a:ext cx="24" cy="24"/>
                </a:xfrm>
                <a:custGeom>
                  <a:avLst/>
                  <a:gdLst>
                    <a:gd name="T0" fmla="*/ 18 w 24"/>
                    <a:gd name="T1" fmla="*/ 18 h 24"/>
                    <a:gd name="T2" fmla="*/ 18 w 24"/>
                    <a:gd name="T3" fmla="*/ 24 h 24"/>
                    <a:gd name="T4" fmla="*/ 24 w 24"/>
                    <a:gd name="T5" fmla="*/ 18 h 24"/>
                    <a:gd name="T6" fmla="*/ 18 w 24"/>
                    <a:gd name="T7" fmla="*/ 18 h 24"/>
                    <a:gd name="T8" fmla="*/ 6 w 24"/>
                    <a:gd name="T9" fmla="*/ 0 h 24"/>
                    <a:gd name="T10" fmla="*/ 6 w 24"/>
                    <a:gd name="T11" fmla="*/ 0 h 24"/>
                    <a:gd name="T12" fmla="*/ 0 w 24"/>
                    <a:gd name="T13" fmla="*/ 0 h 24"/>
                    <a:gd name="T14" fmla="*/ 12 w 24"/>
                    <a:gd name="T15" fmla="*/ 18 h 24"/>
                    <a:gd name="T16" fmla="*/ 18 w 24"/>
                    <a:gd name="T17"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8" y="18"/>
                      </a:moveTo>
                      <a:lnTo>
                        <a:pt x="18" y="24"/>
                      </a:lnTo>
                      <a:lnTo>
                        <a:pt x="24" y="18"/>
                      </a:lnTo>
                      <a:lnTo>
                        <a:pt x="18" y="18"/>
                      </a:lnTo>
                      <a:lnTo>
                        <a:pt x="6" y="0"/>
                      </a:lnTo>
                      <a:lnTo>
                        <a:pt x="6" y="0"/>
                      </a:lnTo>
                      <a:lnTo>
                        <a:pt x="0" y="0"/>
                      </a:lnTo>
                      <a:lnTo>
                        <a:pt x="12" y="18"/>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60" name="Freeform 1184">
                  <a:extLst>
                    <a:ext uri="{FF2B5EF4-FFF2-40B4-BE49-F238E27FC236}">
                      <a16:creationId xmlns:a16="http://schemas.microsoft.com/office/drawing/2014/main" id="{A877BF22-1800-4084-B867-6DD3C3DB3BAB}"/>
                    </a:ext>
                  </a:extLst>
                </p:cNvPr>
                <p:cNvSpPr>
                  <a:spLocks/>
                </p:cNvSpPr>
                <p:nvPr/>
              </p:nvSpPr>
              <p:spPr bwMode="auto">
                <a:xfrm>
                  <a:off x="4312" y="2628"/>
                  <a:ext cx="24" cy="18"/>
                </a:xfrm>
                <a:custGeom>
                  <a:avLst/>
                  <a:gdLst>
                    <a:gd name="T0" fmla="*/ 18 w 24"/>
                    <a:gd name="T1" fmla="*/ 18 h 18"/>
                    <a:gd name="T2" fmla="*/ 24 w 24"/>
                    <a:gd name="T3" fmla="*/ 18 h 18"/>
                    <a:gd name="T4" fmla="*/ 24 w 24"/>
                    <a:gd name="T5" fmla="*/ 18 h 18"/>
                    <a:gd name="T6" fmla="*/ 18 w 24"/>
                    <a:gd name="T7" fmla="*/ 6 h 18"/>
                    <a:gd name="T8" fmla="*/ 12 w 24"/>
                    <a:gd name="T9" fmla="*/ 0 h 18"/>
                    <a:gd name="T10" fmla="*/ 6 w 24"/>
                    <a:gd name="T11" fmla="*/ 0 h 18"/>
                    <a:gd name="T12" fmla="*/ 0 w 24"/>
                    <a:gd name="T13" fmla="*/ 0 h 18"/>
                    <a:gd name="T14" fmla="*/ 6 w 24"/>
                    <a:gd name="T15" fmla="*/ 6 h 18"/>
                    <a:gd name="T16" fmla="*/ 12 w 24"/>
                    <a:gd name="T17" fmla="*/ 6 h 18"/>
                    <a:gd name="T18" fmla="*/ 12 w 24"/>
                    <a:gd name="T19" fmla="*/ 6 h 18"/>
                    <a:gd name="T20" fmla="*/ 12 w 24"/>
                    <a:gd name="T21" fmla="*/ 6 h 18"/>
                    <a:gd name="T22" fmla="*/ 18 w 24"/>
                    <a:gd name="T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18" y="18"/>
                      </a:moveTo>
                      <a:lnTo>
                        <a:pt x="24" y="18"/>
                      </a:lnTo>
                      <a:lnTo>
                        <a:pt x="24" y="18"/>
                      </a:lnTo>
                      <a:lnTo>
                        <a:pt x="18" y="6"/>
                      </a:lnTo>
                      <a:lnTo>
                        <a:pt x="12" y="0"/>
                      </a:lnTo>
                      <a:lnTo>
                        <a:pt x="6" y="0"/>
                      </a:lnTo>
                      <a:lnTo>
                        <a:pt x="0" y="0"/>
                      </a:lnTo>
                      <a:lnTo>
                        <a:pt x="6" y="6"/>
                      </a:lnTo>
                      <a:lnTo>
                        <a:pt x="12" y="6"/>
                      </a:lnTo>
                      <a:lnTo>
                        <a:pt x="12" y="6"/>
                      </a:lnTo>
                      <a:lnTo>
                        <a:pt x="12"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61" name="Freeform 1185">
                  <a:extLst>
                    <a:ext uri="{FF2B5EF4-FFF2-40B4-BE49-F238E27FC236}">
                      <a16:creationId xmlns:a16="http://schemas.microsoft.com/office/drawing/2014/main" id="{7CBE40B1-9977-4F27-AD7E-762D357BFEBC}"/>
                    </a:ext>
                  </a:extLst>
                </p:cNvPr>
                <p:cNvSpPr>
                  <a:spLocks/>
                </p:cNvSpPr>
                <p:nvPr/>
              </p:nvSpPr>
              <p:spPr bwMode="auto">
                <a:xfrm>
                  <a:off x="4276" y="2604"/>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62" name="Freeform 1186">
                  <a:extLst>
                    <a:ext uri="{FF2B5EF4-FFF2-40B4-BE49-F238E27FC236}">
                      <a16:creationId xmlns:a16="http://schemas.microsoft.com/office/drawing/2014/main" id="{6BAA1FDF-2B3E-46E6-BE70-661D40CBAC50}"/>
                    </a:ext>
                  </a:extLst>
                </p:cNvPr>
                <p:cNvSpPr>
                  <a:spLocks/>
                </p:cNvSpPr>
                <p:nvPr/>
              </p:nvSpPr>
              <p:spPr bwMode="auto">
                <a:xfrm>
                  <a:off x="4240" y="2586"/>
                  <a:ext cx="30" cy="12"/>
                </a:xfrm>
                <a:custGeom>
                  <a:avLst/>
                  <a:gdLst>
                    <a:gd name="T0" fmla="*/ 24 w 30"/>
                    <a:gd name="T1" fmla="*/ 12 h 12"/>
                    <a:gd name="T2" fmla="*/ 30 w 30"/>
                    <a:gd name="T3" fmla="*/ 12 h 12"/>
                    <a:gd name="T4" fmla="*/ 24 w 30"/>
                    <a:gd name="T5" fmla="*/ 6 h 12"/>
                    <a:gd name="T6" fmla="*/ 6 w 30"/>
                    <a:gd name="T7" fmla="*/ 0 h 12"/>
                    <a:gd name="T8" fmla="*/ 0 w 30"/>
                    <a:gd name="T9" fmla="*/ 0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6" y="0"/>
                      </a:lnTo>
                      <a:lnTo>
                        <a:pt x="0" y="0"/>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63" name="Freeform 1187">
                  <a:extLst>
                    <a:ext uri="{FF2B5EF4-FFF2-40B4-BE49-F238E27FC236}">
                      <a16:creationId xmlns:a16="http://schemas.microsoft.com/office/drawing/2014/main" id="{A962E481-B04A-4306-912E-2E73A48BEEE0}"/>
                    </a:ext>
                  </a:extLst>
                </p:cNvPr>
                <p:cNvSpPr>
                  <a:spLocks/>
                </p:cNvSpPr>
                <p:nvPr/>
              </p:nvSpPr>
              <p:spPr bwMode="auto">
                <a:xfrm>
                  <a:off x="4204" y="2568"/>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64" name="Freeform 1188">
                  <a:extLst>
                    <a:ext uri="{FF2B5EF4-FFF2-40B4-BE49-F238E27FC236}">
                      <a16:creationId xmlns:a16="http://schemas.microsoft.com/office/drawing/2014/main" id="{D8C58563-8BAD-4706-AE84-6D9AA3553F5E}"/>
                    </a:ext>
                  </a:extLst>
                </p:cNvPr>
                <p:cNvSpPr>
                  <a:spLocks/>
                </p:cNvSpPr>
                <p:nvPr/>
              </p:nvSpPr>
              <p:spPr bwMode="auto">
                <a:xfrm>
                  <a:off x="4162" y="2556"/>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65" name="Freeform 1189">
                  <a:extLst>
                    <a:ext uri="{FF2B5EF4-FFF2-40B4-BE49-F238E27FC236}">
                      <a16:creationId xmlns:a16="http://schemas.microsoft.com/office/drawing/2014/main" id="{112789CE-BDCF-4484-AB53-0AA5308B6E26}"/>
                    </a:ext>
                  </a:extLst>
                </p:cNvPr>
                <p:cNvSpPr>
                  <a:spLocks/>
                </p:cNvSpPr>
                <p:nvPr/>
              </p:nvSpPr>
              <p:spPr bwMode="auto">
                <a:xfrm>
                  <a:off x="4120" y="2544"/>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66" name="Freeform 1190">
                  <a:extLst>
                    <a:ext uri="{FF2B5EF4-FFF2-40B4-BE49-F238E27FC236}">
                      <a16:creationId xmlns:a16="http://schemas.microsoft.com/office/drawing/2014/main" id="{F1124AD0-56CE-46E6-8D7E-6151D87C2689}"/>
                    </a:ext>
                  </a:extLst>
                </p:cNvPr>
                <p:cNvSpPr>
                  <a:spLocks/>
                </p:cNvSpPr>
                <p:nvPr/>
              </p:nvSpPr>
              <p:spPr bwMode="auto">
                <a:xfrm>
                  <a:off x="4084" y="2532"/>
                  <a:ext cx="30" cy="12"/>
                </a:xfrm>
                <a:custGeom>
                  <a:avLst/>
                  <a:gdLst>
                    <a:gd name="T0" fmla="*/ 24 w 30"/>
                    <a:gd name="T1" fmla="*/ 12 h 12"/>
                    <a:gd name="T2" fmla="*/ 30 w 30"/>
                    <a:gd name="T3" fmla="*/ 6 h 12"/>
                    <a:gd name="T4" fmla="*/ 24 w 30"/>
                    <a:gd name="T5" fmla="*/ 6 h 12"/>
                    <a:gd name="T6" fmla="*/ 24 w 30"/>
                    <a:gd name="T7" fmla="*/ 6 h 12"/>
                    <a:gd name="T8" fmla="*/ 0 w 30"/>
                    <a:gd name="T9" fmla="*/ 0 h 12"/>
                    <a:gd name="T10" fmla="*/ 0 w 30"/>
                    <a:gd name="T11" fmla="*/ 0 h 12"/>
                    <a:gd name="T12" fmla="*/ 0 w 30"/>
                    <a:gd name="T13" fmla="*/ 6 h 12"/>
                    <a:gd name="T14" fmla="*/ 24 w 3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24" y="12"/>
                      </a:moveTo>
                      <a:lnTo>
                        <a:pt x="30" y="6"/>
                      </a:lnTo>
                      <a:lnTo>
                        <a:pt x="24"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67" name="Freeform 1191">
                  <a:extLst>
                    <a:ext uri="{FF2B5EF4-FFF2-40B4-BE49-F238E27FC236}">
                      <a16:creationId xmlns:a16="http://schemas.microsoft.com/office/drawing/2014/main" id="{8EF3A804-EB9E-466B-80C1-CD9A694C1A51}"/>
                    </a:ext>
                  </a:extLst>
                </p:cNvPr>
                <p:cNvSpPr>
                  <a:spLocks/>
                </p:cNvSpPr>
                <p:nvPr/>
              </p:nvSpPr>
              <p:spPr bwMode="auto">
                <a:xfrm>
                  <a:off x="4042" y="2526"/>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68" name="Freeform 1192">
                  <a:extLst>
                    <a:ext uri="{FF2B5EF4-FFF2-40B4-BE49-F238E27FC236}">
                      <a16:creationId xmlns:a16="http://schemas.microsoft.com/office/drawing/2014/main" id="{94631239-C7C2-4C73-A3DD-EA7727030DB3}"/>
                    </a:ext>
                  </a:extLst>
                </p:cNvPr>
                <p:cNvSpPr>
                  <a:spLocks/>
                </p:cNvSpPr>
                <p:nvPr/>
              </p:nvSpPr>
              <p:spPr bwMode="auto">
                <a:xfrm>
                  <a:off x="4000" y="2514"/>
                  <a:ext cx="30" cy="12"/>
                </a:xfrm>
                <a:custGeom>
                  <a:avLst/>
                  <a:gdLst>
                    <a:gd name="T0" fmla="*/ 24 w 30"/>
                    <a:gd name="T1" fmla="*/ 12 h 12"/>
                    <a:gd name="T2" fmla="*/ 30 w 30"/>
                    <a:gd name="T3" fmla="*/ 12 h 12"/>
                    <a:gd name="T4" fmla="*/ 24 w 30"/>
                    <a:gd name="T5" fmla="*/ 6 h 12"/>
                    <a:gd name="T6" fmla="*/ 6 w 30"/>
                    <a:gd name="T7" fmla="*/ 0 h 12"/>
                    <a:gd name="T8" fmla="*/ 0 w 30"/>
                    <a:gd name="T9" fmla="*/ 0 h 12"/>
                    <a:gd name="T10" fmla="*/ 0 w 30"/>
                    <a:gd name="T11" fmla="*/ 6 h 12"/>
                    <a:gd name="T12" fmla="*/ 0 w 30"/>
                    <a:gd name="T13" fmla="*/ 6 h 12"/>
                    <a:gd name="T14" fmla="*/ 6 w 30"/>
                    <a:gd name="T15" fmla="*/ 6 h 12"/>
                    <a:gd name="T16" fmla="*/ 24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12"/>
                      </a:moveTo>
                      <a:lnTo>
                        <a:pt x="30" y="12"/>
                      </a:lnTo>
                      <a:lnTo>
                        <a:pt x="24" y="6"/>
                      </a:lnTo>
                      <a:lnTo>
                        <a:pt x="6" y="0"/>
                      </a:lnTo>
                      <a:lnTo>
                        <a:pt x="0" y="0"/>
                      </a:lnTo>
                      <a:lnTo>
                        <a:pt x="0" y="6"/>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69" name="Freeform 1193">
                  <a:extLst>
                    <a:ext uri="{FF2B5EF4-FFF2-40B4-BE49-F238E27FC236}">
                      <a16:creationId xmlns:a16="http://schemas.microsoft.com/office/drawing/2014/main" id="{3D5EABF8-2F17-4995-A200-771C4E2C009E}"/>
                    </a:ext>
                  </a:extLst>
                </p:cNvPr>
                <p:cNvSpPr>
                  <a:spLocks/>
                </p:cNvSpPr>
                <p:nvPr/>
              </p:nvSpPr>
              <p:spPr bwMode="auto">
                <a:xfrm>
                  <a:off x="3957" y="2514"/>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70" name="Freeform 1194">
                  <a:extLst>
                    <a:ext uri="{FF2B5EF4-FFF2-40B4-BE49-F238E27FC236}">
                      <a16:creationId xmlns:a16="http://schemas.microsoft.com/office/drawing/2014/main" id="{2421F3B4-6A8E-41D9-AE16-A475F805061E}"/>
                    </a:ext>
                  </a:extLst>
                </p:cNvPr>
                <p:cNvSpPr>
                  <a:spLocks/>
                </p:cNvSpPr>
                <p:nvPr/>
              </p:nvSpPr>
              <p:spPr bwMode="auto">
                <a:xfrm>
                  <a:off x="3915" y="2507"/>
                  <a:ext cx="30" cy="7"/>
                </a:xfrm>
                <a:custGeom>
                  <a:avLst/>
                  <a:gdLst>
                    <a:gd name="T0" fmla="*/ 30 w 30"/>
                    <a:gd name="T1" fmla="*/ 7 h 7"/>
                    <a:gd name="T2" fmla="*/ 30 w 30"/>
                    <a:gd name="T3" fmla="*/ 7 h 7"/>
                    <a:gd name="T4" fmla="*/ 30 w 30"/>
                    <a:gd name="T5" fmla="*/ 0 h 7"/>
                    <a:gd name="T6" fmla="*/ 6 w 30"/>
                    <a:gd name="T7" fmla="*/ 0 h 7"/>
                    <a:gd name="T8" fmla="*/ 0 w 30"/>
                    <a:gd name="T9" fmla="*/ 0 h 7"/>
                    <a:gd name="T10" fmla="*/ 6 w 30"/>
                    <a:gd name="T11" fmla="*/ 7 h 7"/>
                    <a:gd name="T12" fmla="*/ 30 w 3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0" h="7">
                      <a:moveTo>
                        <a:pt x="30" y="7"/>
                      </a:moveTo>
                      <a:lnTo>
                        <a:pt x="30" y="7"/>
                      </a:lnTo>
                      <a:lnTo>
                        <a:pt x="30" y="0"/>
                      </a:lnTo>
                      <a:lnTo>
                        <a:pt x="6" y="0"/>
                      </a:lnTo>
                      <a:lnTo>
                        <a:pt x="0" y="0"/>
                      </a:lnTo>
                      <a:lnTo>
                        <a:pt x="6" y="7"/>
                      </a:lnTo>
                      <a:lnTo>
                        <a:pt x="30"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71" name="Freeform 1195">
                  <a:extLst>
                    <a:ext uri="{FF2B5EF4-FFF2-40B4-BE49-F238E27FC236}">
                      <a16:creationId xmlns:a16="http://schemas.microsoft.com/office/drawing/2014/main" id="{E31E032B-C858-4229-B393-4499BA354650}"/>
                    </a:ext>
                  </a:extLst>
                </p:cNvPr>
                <p:cNvSpPr>
                  <a:spLocks/>
                </p:cNvSpPr>
                <p:nvPr/>
              </p:nvSpPr>
              <p:spPr bwMode="auto">
                <a:xfrm>
                  <a:off x="3873" y="2501"/>
                  <a:ext cx="30" cy="6"/>
                </a:xfrm>
                <a:custGeom>
                  <a:avLst/>
                  <a:gdLst>
                    <a:gd name="T0" fmla="*/ 30 w 30"/>
                    <a:gd name="T1" fmla="*/ 6 h 6"/>
                    <a:gd name="T2" fmla="*/ 30 w 30"/>
                    <a:gd name="T3" fmla="*/ 6 h 6"/>
                    <a:gd name="T4" fmla="*/ 30 w 30"/>
                    <a:gd name="T5" fmla="*/ 0 h 6"/>
                    <a:gd name="T6" fmla="*/ 18 w 30"/>
                    <a:gd name="T7" fmla="*/ 0 h 6"/>
                    <a:gd name="T8" fmla="*/ 6 w 30"/>
                    <a:gd name="T9" fmla="*/ 0 h 6"/>
                    <a:gd name="T10" fmla="*/ 0 w 30"/>
                    <a:gd name="T11" fmla="*/ 6 h 6"/>
                    <a:gd name="T12" fmla="*/ 6 w 30"/>
                    <a:gd name="T13" fmla="*/ 6 h 6"/>
                    <a:gd name="T14" fmla="*/ 18 w 30"/>
                    <a:gd name="T15" fmla="*/ 6 h 6"/>
                    <a:gd name="T16" fmla="*/ 30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30" y="6"/>
                      </a:moveTo>
                      <a:lnTo>
                        <a:pt x="30" y="6"/>
                      </a:lnTo>
                      <a:lnTo>
                        <a:pt x="30" y="0"/>
                      </a:lnTo>
                      <a:lnTo>
                        <a:pt x="18" y="0"/>
                      </a:lnTo>
                      <a:lnTo>
                        <a:pt x="6" y="0"/>
                      </a:lnTo>
                      <a:lnTo>
                        <a:pt x="0" y="6"/>
                      </a:lnTo>
                      <a:lnTo>
                        <a:pt x="6" y="6"/>
                      </a:lnTo>
                      <a:lnTo>
                        <a:pt x="18"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72" name="Freeform 1196">
                  <a:extLst>
                    <a:ext uri="{FF2B5EF4-FFF2-40B4-BE49-F238E27FC236}">
                      <a16:creationId xmlns:a16="http://schemas.microsoft.com/office/drawing/2014/main" id="{8796F048-A816-4681-A4BE-87B161735939}"/>
                    </a:ext>
                  </a:extLst>
                </p:cNvPr>
                <p:cNvSpPr>
                  <a:spLocks/>
                </p:cNvSpPr>
                <p:nvPr/>
              </p:nvSpPr>
              <p:spPr bwMode="auto">
                <a:xfrm>
                  <a:off x="3831" y="2501"/>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73" name="Freeform 1197">
                  <a:extLst>
                    <a:ext uri="{FF2B5EF4-FFF2-40B4-BE49-F238E27FC236}">
                      <a16:creationId xmlns:a16="http://schemas.microsoft.com/office/drawing/2014/main" id="{650871EB-3E94-4E18-BB51-F260C55633FD}"/>
                    </a:ext>
                  </a:extLst>
                </p:cNvPr>
                <p:cNvSpPr>
                  <a:spLocks/>
                </p:cNvSpPr>
                <p:nvPr/>
              </p:nvSpPr>
              <p:spPr bwMode="auto">
                <a:xfrm>
                  <a:off x="3789" y="2501"/>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09775" name="Oval 1199">
                <a:extLst>
                  <a:ext uri="{FF2B5EF4-FFF2-40B4-BE49-F238E27FC236}">
                    <a16:creationId xmlns:a16="http://schemas.microsoft.com/office/drawing/2014/main" id="{33A0DA3F-F05F-4E27-AFBC-8F7780D7C301}"/>
                  </a:ext>
                </a:extLst>
              </p:cNvPr>
              <p:cNvSpPr>
                <a:spLocks noChangeArrowheads="1"/>
              </p:cNvSpPr>
              <p:nvPr/>
            </p:nvSpPr>
            <p:spPr bwMode="auto">
              <a:xfrm>
                <a:off x="3465" y="2598"/>
                <a:ext cx="625" cy="246"/>
              </a:xfrm>
              <a:prstGeom prst="ellipse">
                <a:avLst/>
              </a:prstGeom>
              <a:solidFill>
                <a:srgbClr val="FFFFFF"/>
              </a:solidFill>
              <a:ln w="9525">
                <a:solidFill>
                  <a:srgbClr val="000000"/>
                </a:solidFill>
                <a:round/>
                <a:headEnd/>
                <a:tailEnd/>
              </a:ln>
            </p:spPr>
            <p:txBody>
              <a:bodyPr/>
              <a:lstStyle/>
              <a:p>
                <a:endParaRPr lang="en-US"/>
              </a:p>
            </p:txBody>
          </p:sp>
          <p:grpSp>
            <p:nvGrpSpPr>
              <p:cNvPr id="409780" name="Group 1204">
                <a:extLst>
                  <a:ext uri="{FF2B5EF4-FFF2-40B4-BE49-F238E27FC236}">
                    <a16:creationId xmlns:a16="http://schemas.microsoft.com/office/drawing/2014/main" id="{6CA03285-4D73-43DF-B1B3-43807B1337E2}"/>
                  </a:ext>
                </a:extLst>
              </p:cNvPr>
              <p:cNvGrpSpPr>
                <a:grpSpLocks/>
              </p:cNvGrpSpPr>
              <p:nvPr/>
            </p:nvGrpSpPr>
            <p:grpSpPr bwMode="auto">
              <a:xfrm>
                <a:off x="3651" y="2646"/>
                <a:ext cx="246" cy="150"/>
                <a:chOff x="3651" y="2646"/>
                <a:chExt cx="246" cy="150"/>
              </a:xfrm>
            </p:grpSpPr>
            <p:sp>
              <p:nvSpPr>
                <p:cNvPr id="409776" name="Oval 1200">
                  <a:extLst>
                    <a:ext uri="{FF2B5EF4-FFF2-40B4-BE49-F238E27FC236}">
                      <a16:creationId xmlns:a16="http://schemas.microsoft.com/office/drawing/2014/main" id="{725D12CC-7380-4366-8AB7-80714BCF40F8}"/>
                    </a:ext>
                  </a:extLst>
                </p:cNvPr>
                <p:cNvSpPr>
                  <a:spLocks noChangeArrowheads="1"/>
                </p:cNvSpPr>
                <p:nvPr/>
              </p:nvSpPr>
              <p:spPr bwMode="auto">
                <a:xfrm>
                  <a:off x="3651" y="2694"/>
                  <a:ext cx="246" cy="102"/>
                </a:xfrm>
                <a:prstGeom prst="ellipse">
                  <a:avLst/>
                </a:prstGeom>
                <a:solidFill>
                  <a:srgbClr val="FFFFFF"/>
                </a:solidFill>
                <a:ln w="9525">
                  <a:solidFill>
                    <a:srgbClr val="000000"/>
                  </a:solidFill>
                  <a:round/>
                  <a:headEnd/>
                  <a:tailEnd/>
                </a:ln>
              </p:spPr>
              <p:txBody>
                <a:bodyPr/>
                <a:lstStyle/>
                <a:p>
                  <a:endParaRPr lang="en-US"/>
                </a:p>
              </p:txBody>
            </p:sp>
            <p:sp>
              <p:nvSpPr>
                <p:cNvPr id="409777" name="Oval 1201">
                  <a:extLst>
                    <a:ext uri="{FF2B5EF4-FFF2-40B4-BE49-F238E27FC236}">
                      <a16:creationId xmlns:a16="http://schemas.microsoft.com/office/drawing/2014/main" id="{176DAFCC-DD82-4FE0-8F1E-7B7A0259FBC6}"/>
                    </a:ext>
                  </a:extLst>
                </p:cNvPr>
                <p:cNvSpPr>
                  <a:spLocks noChangeArrowheads="1"/>
                </p:cNvSpPr>
                <p:nvPr/>
              </p:nvSpPr>
              <p:spPr bwMode="auto">
                <a:xfrm>
                  <a:off x="3651" y="2646"/>
                  <a:ext cx="246" cy="102"/>
                </a:xfrm>
                <a:prstGeom prst="ellipse">
                  <a:avLst/>
                </a:prstGeom>
                <a:solidFill>
                  <a:srgbClr val="FFFFFF"/>
                </a:solidFill>
                <a:ln w="9525">
                  <a:solidFill>
                    <a:srgbClr val="000000"/>
                  </a:solidFill>
                  <a:round/>
                  <a:headEnd/>
                  <a:tailEnd/>
                </a:ln>
              </p:spPr>
              <p:txBody>
                <a:bodyPr/>
                <a:lstStyle/>
                <a:p>
                  <a:endParaRPr lang="en-US"/>
                </a:p>
              </p:txBody>
            </p:sp>
            <p:sp>
              <p:nvSpPr>
                <p:cNvPr id="409778" name="Line 1202">
                  <a:extLst>
                    <a:ext uri="{FF2B5EF4-FFF2-40B4-BE49-F238E27FC236}">
                      <a16:creationId xmlns:a16="http://schemas.microsoft.com/office/drawing/2014/main" id="{505357E0-33FB-4771-B2C6-7AD17C0281E4}"/>
                    </a:ext>
                  </a:extLst>
                </p:cNvPr>
                <p:cNvSpPr>
                  <a:spLocks noChangeShapeType="1"/>
                </p:cNvSpPr>
                <p:nvPr/>
              </p:nvSpPr>
              <p:spPr bwMode="auto">
                <a:xfrm>
                  <a:off x="3651" y="2694"/>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79" name="Line 1203">
                  <a:extLst>
                    <a:ext uri="{FF2B5EF4-FFF2-40B4-BE49-F238E27FC236}">
                      <a16:creationId xmlns:a16="http://schemas.microsoft.com/office/drawing/2014/main" id="{5A2B9CCD-15E7-42F2-B698-D5EABDC35DEB}"/>
                    </a:ext>
                  </a:extLst>
                </p:cNvPr>
                <p:cNvSpPr>
                  <a:spLocks noChangeShapeType="1"/>
                </p:cNvSpPr>
                <p:nvPr/>
              </p:nvSpPr>
              <p:spPr bwMode="auto">
                <a:xfrm>
                  <a:off x="3891" y="2694"/>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9781" name="Freeform 1205">
                <a:extLst>
                  <a:ext uri="{FF2B5EF4-FFF2-40B4-BE49-F238E27FC236}">
                    <a16:creationId xmlns:a16="http://schemas.microsoft.com/office/drawing/2014/main" id="{C70CE187-CBB3-4022-8F16-060CCB44C548}"/>
                  </a:ext>
                </a:extLst>
              </p:cNvPr>
              <p:cNvSpPr>
                <a:spLocks/>
              </p:cNvSpPr>
              <p:nvPr/>
            </p:nvSpPr>
            <p:spPr bwMode="auto">
              <a:xfrm>
                <a:off x="4348" y="2465"/>
                <a:ext cx="906" cy="403"/>
              </a:xfrm>
              <a:custGeom>
                <a:avLst/>
                <a:gdLst>
                  <a:gd name="T0" fmla="*/ 18 w 906"/>
                  <a:gd name="T1" fmla="*/ 0 h 403"/>
                  <a:gd name="T2" fmla="*/ 0 w 906"/>
                  <a:gd name="T3" fmla="*/ 49 h 403"/>
                  <a:gd name="T4" fmla="*/ 888 w 906"/>
                  <a:gd name="T5" fmla="*/ 403 h 403"/>
                  <a:gd name="T6" fmla="*/ 906 w 906"/>
                  <a:gd name="T7" fmla="*/ 361 h 403"/>
                  <a:gd name="T8" fmla="*/ 18 w 906"/>
                  <a:gd name="T9" fmla="*/ 0 h 403"/>
                </a:gdLst>
                <a:ahLst/>
                <a:cxnLst>
                  <a:cxn ang="0">
                    <a:pos x="T0" y="T1"/>
                  </a:cxn>
                  <a:cxn ang="0">
                    <a:pos x="T2" y="T3"/>
                  </a:cxn>
                  <a:cxn ang="0">
                    <a:pos x="T4" y="T5"/>
                  </a:cxn>
                  <a:cxn ang="0">
                    <a:pos x="T6" y="T7"/>
                  </a:cxn>
                  <a:cxn ang="0">
                    <a:pos x="T8" y="T9"/>
                  </a:cxn>
                </a:cxnLst>
                <a:rect l="0" t="0" r="r" b="b"/>
                <a:pathLst>
                  <a:path w="906" h="403">
                    <a:moveTo>
                      <a:pt x="18" y="0"/>
                    </a:moveTo>
                    <a:lnTo>
                      <a:pt x="0" y="49"/>
                    </a:lnTo>
                    <a:lnTo>
                      <a:pt x="888" y="403"/>
                    </a:lnTo>
                    <a:lnTo>
                      <a:pt x="906" y="361"/>
                    </a:lnTo>
                    <a:lnTo>
                      <a:pt x="18" y="0"/>
                    </a:lnTo>
                    <a:close/>
                  </a:path>
                </a:pathLst>
              </a:custGeom>
              <a:solidFill>
                <a:srgbClr val="FFFFFF"/>
              </a:solidFill>
              <a:ln w="9525">
                <a:solidFill>
                  <a:srgbClr val="000000"/>
                </a:solidFill>
                <a:prstDash val="solid"/>
                <a:round/>
                <a:headEnd/>
                <a:tailEnd/>
              </a:ln>
            </p:spPr>
            <p:txBody>
              <a:bodyPr/>
              <a:lstStyle/>
              <a:p>
                <a:endParaRPr lang="en-US"/>
              </a:p>
            </p:txBody>
          </p:sp>
          <p:sp>
            <p:nvSpPr>
              <p:cNvPr id="409782" name="Freeform 1206">
                <a:extLst>
                  <a:ext uri="{FF2B5EF4-FFF2-40B4-BE49-F238E27FC236}">
                    <a16:creationId xmlns:a16="http://schemas.microsoft.com/office/drawing/2014/main" id="{2645A6A1-3958-4E3A-839D-C8C296C08585}"/>
                  </a:ext>
                </a:extLst>
              </p:cNvPr>
              <p:cNvSpPr>
                <a:spLocks/>
              </p:cNvSpPr>
              <p:nvPr/>
            </p:nvSpPr>
            <p:spPr bwMode="auto">
              <a:xfrm>
                <a:off x="4324" y="2447"/>
                <a:ext cx="144" cy="103"/>
              </a:xfrm>
              <a:custGeom>
                <a:avLst/>
                <a:gdLst>
                  <a:gd name="T0" fmla="*/ 84 w 144"/>
                  <a:gd name="T1" fmla="*/ 6 h 103"/>
                  <a:gd name="T2" fmla="*/ 54 w 144"/>
                  <a:gd name="T3" fmla="*/ 0 h 103"/>
                  <a:gd name="T4" fmla="*/ 30 w 144"/>
                  <a:gd name="T5" fmla="*/ 6 h 103"/>
                  <a:gd name="T6" fmla="*/ 12 w 144"/>
                  <a:gd name="T7" fmla="*/ 18 h 103"/>
                  <a:gd name="T8" fmla="*/ 0 w 144"/>
                  <a:gd name="T9" fmla="*/ 36 h 103"/>
                  <a:gd name="T10" fmla="*/ 0 w 144"/>
                  <a:gd name="T11" fmla="*/ 54 h 103"/>
                  <a:gd name="T12" fmla="*/ 12 w 144"/>
                  <a:gd name="T13" fmla="*/ 73 h 103"/>
                  <a:gd name="T14" fmla="*/ 36 w 144"/>
                  <a:gd name="T15" fmla="*/ 91 h 103"/>
                  <a:gd name="T16" fmla="*/ 60 w 144"/>
                  <a:gd name="T17" fmla="*/ 103 h 103"/>
                  <a:gd name="T18" fmla="*/ 90 w 144"/>
                  <a:gd name="T19" fmla="*/ 103 h 103"/>
                  <a:gd name="T20" fmla="*/ 114 w 144"/>
                  <a:gd name="T21" fmla="*/ 97 h 103"/>
                  <a:gd name="T22" fmla="*/ 132 w 144"/>
                  <a:gd name="T23" fmla="*/ 91 h 103"/>
                  <a:gd name="T24" fmla="*/ 144 w 144"/>
                  <a:gd name="T25" fmla="*/ 73 h 103"/>
                  <a:gd name="T26" fmla="*/ 144 w 144"/>
                  <a:gd name="T27" fmla="*/ 48 h 103"/>
                  <a:gd name="T28" fmla="*/ 132 w 144"/>
                  <a:gd name="T29" fmla="*/ 30 h 103"/>
                  <a:gd name="T30" fmla="*/ 108 w 144"/>
                  <a:gd name="T31" fmla="*/ 18 h 103"/>
                  <a:gd name="T32" fmla="*/ 84 w 144"/>
                  <a:gd name="T33"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103">
                    <a:moveTo>
                      <a:pt x="84" y="6"/>
                    </a:moveTo>
                    <a:lnTo>
                      <a:pt x="54" y="0"/>
                    </a:lnTo>
                    <a:lnTo>
                      <a:pt x="30" y="6"/>
                    </a:lnTo>
                    <a:lnTo>
                      <a:pt x="12" y="18"/>
                    </a:lnTo>
                    <a:lnTo>
                      <a:pt x="0" y="36"/>
                    </a:lnTo>
                    <a:lnTo>
                      <a:pt x="0" y="54"/>
                    </a:lnTo>
                    <a:lnTo>
                      <a:pt x="12" y="73"/>
                    </a:lnTo>
                    <a:lnTo>
                      <a:pt x="36" y="91"/>
                    </a:lnTo>
                    <a:lnTo>
                      <a:pt x="60" y="103"/>
                    </a:lnTo>
                    <a:lnTo>
                      <a:pt x="90" y="103"/>
                    </a:lnTo>
                    <a:lnTo>
                      <a:pt x="114" y="97"/>
                    </a:lnTo>
                    <a:lnTo>
                      <a:pt x="132" y="91"/>
                    </a:lnTo>
                    <a:lnTo>
                      <a:pt x="144" y="73"/>
                    </a:lnTo>
                    <a:lnTo>
                      <a:pt x="144" y="48"/>
                    </a:lnTo>
                    <a:lnTo>
                      <a:pt x="132" y="30"/>
                    </a:lnTo>
                    <a:lnTo>
                      <a:pt x="108" y="18"/>
                    </a:lnTo>
                    <a:lnTo>
                      <a:pt x="84" y="6"/>
                    </a:lnTo>
                    <a:close/>
                  </a:path>
                </a:pathLst>
              </a:custGeom>
              <a:solidFill>
                <a:srgbClr val="FFFFFF"/>
              </a:solidFill>
              <a:ln w="9525">
                <a:solidFill>
                  <a:srgbClr val="000000"/>
                </a:solidFill>
                <a:prstDash val="solid"/>
                <a:round/>
                <a:headEnd/>
                <a:tailEnd/>
              </a:ln>
            </p:spPr>
            <p:txBody>
              <a:bodyPr/>
              <a:lstStyle/>
              <a:p>
                <a:endParaRPr lang="en-US"/>
              </a:p>
            </p:txBody>
          </p:sp>
        </p:grpSp>
        <p:sp>
          <p:nvSpPr>
            <p:cNvPr id="409784" name="Oval 1208">
              <a:extLst>
                <a:ext uri="{FF2B5EF4-FFF2-40B4-BE49-F238E27FC236}">
                  <a16:creationId xmlns:a16="http://schemas.microsoft.com/office/drawing/2014/main" id="{63C0C517-53D1-43A5-92B1-40955102181E}"/>
                </a:ext>
              </a:extLst>
            </p:cNvPr>
            <p:cNvSpPr>
              <a:spLocks noChangeArrowheads="1"/>
            </p:cNvSpPr>
            <p:nvPr/>
          </p:nvSpPr>
          <p:spPr bwMode="auto">
            <a:xfrm>
              <a:off x="2601" y="2165"/>
              <a:ext cx="2353" cy="913"/>
            </a:xfrm>
            <a:prstGeom prst="ellipse">
              <a:avLst/>
            </a:prstGeom>
            <a:solidFill>
              <a:srgbClr val="969696"/>
            </a:solidFill>
            <a:ln w="9525">
              <a:solidFill>
                <a:srgbClr val="000000"/>
              </a:solidFill>
              <a:round/>
              <a:headEnd/>
              <a:tailEnd/>
            </a:ln>
          </p:spPr>
          <p:txBody>
            <a:bodyPr/>
            <a:lstStyle/>
            <a:p>
              <a:endParaRPr lang="en-US"/>
            </a:p>
          </p:txBody>
        </p:sp>
        <p:sp>
          <p:nvSpPr>
            <p:cNvPr id="409785" name="Oval 1209">
              <a:extLst>
                <a:ext uri="{FF2B5EF4-FFF2-40B4-BE49-F238E27FC236}">
                  <a16:creationId xmlns:a16="http://schemas.microsoft.com/office/drawing/2014/main" id="{5F8EF5E7-6AD5-4BFC-A454-96E9B16A5AC1}"/>
                </a:ext>
              </a:extLst>
            </p:cNvPr>
            <p:cNvSpPr>
              <a:spLocks noChangeArrowheads="1"/>
            </p:cNvSpPr>
            <p:nvPr/>
          </p:nvSpPr>
          <p:spPr bwMode="auto">
            <a:xfrm>
              <a:off x="2601" y="2117"/>
              <a:ext cx="2353" cy="913"/>
            </a:xfrm>
            <a:prstGeom prst="ellipse">
              <a:avLst/>
            </a:prstGeom>
            <a:solidFill>
              <a:srgbClr val="FFFFFF"/>
            </a:solidFill>
            <a:ln w="9525">
              <a:solidFill>
                <a:srgbClr val="000000"/>
              </a:solidFill>
              <a:round/>
              <a:headEnd/>
              <a:tailEnd/>
            </a:ln>
          </p:spPr>
          <p:txBody>
            <a:bodyPr/>
            <a:lstStyle/>
            <a:p>
              <a:endParaRPr lang="en-US"/>
            </a:p>
          </p:txBody>
        </p:sp>
        <p:grpSp>
          <p:nvGrpSpPr>
            <p:cNvPr id="409903" name="Group 1327">
              <a:extLst>
                <a:ext uri="{FF2B5EF4-FFF2-40B4-BE49-F238E27FC236}">
                  <a16:creationId xmlns:a16="http://schemas.microsoft.com/office/drawing/2014/main" id="{B9C48FD6-71EB-4C65-ABA4-8731D7D11470}"/>
                </a:ext>
              </a:extLst>
            </p:cNvPr>
            <p:cNvGrpSpPr>
              <a:grpSpLocks/>
            </p:cNvGrpSpPr>
            <p:nvPr/>
          </p:nvGrpSpPr>
          <p:grpSpPr bwMode="auto">
            <a:xfrm>
              <a:off x="2697" y="2165"/>
              <a:ext cx="2161" cy="817"/>
              <a:chOff x="2697" y="2165"/>
              <a:chExt cx="2161" cy="817"/>
            </a:xfrm>
          </p:grpSpPr>
          <p:sp>
            <p:nvSpPr>
              <p:cNvPr id="409786" name="Freeform 1210">
                <a:extLst>
                  <a:ext uri="{FF2B5EF4-FFF2-40B4-BE49-F238E27FC236}">
                    <a16:creationId xmlns:a16="http://schemas.microsoft.com/office/drawing/2014/main" id="{A6B9905B-B521-426F-AF78-8770E6FAB7E6}"/>
                  </a:ext>
                </a:extLst>
              </p:cNvPr>
              <p:cNvSpPr>
                <a:spLocks/>
              </p:cNvSpPr>
              <p:nvPr/>
            </p:nvSpPr>
            <p:spPr bwMode="auto">
              <a:xfrm>
                <a:off x="3753" y="2165"/>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87" name="Freeform 1211">
                <a:extLst>
                  <a:ext uri="{FF2B5EF4-FFF2-40B4-BE49-F238E27FC236}">
                    <a16:creationId xmlns:a16="http://schemas.microsoft.com/office/drawing/2014/main" id="{C56D8800-3C66-48DA-A289-8E311803E504}"/>
                  </a:ext>
                </a:extLst>
              </p:cNvPr>
              <p:cNvSpPr>
                <a:spLocks/>
              </p:cNvSpPr>
              <p:nvPr/>
            </p:nvSpPr>
            <p:spPr bwMode="auto">
              <a:xfrm>
                <a:off x="3711" y="216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88" name="Freeform 1212">
                <a:extLst>
                  <a:ext uri="{FF2B5EF4-FFF2-40B4-BE49-F238E27FC236}">
                    <a16:creationId xmlns:a16="http://schemas.microsoft.com/office/drawing/2014/main" id="{C769F2D6-7B19-4473-8275-F6999B53C362}"/>
                  </a:ext>
                </a:extLst>
              </p:cNvPr>
              <p:cNvSpPr>
                <a:spLocks/>
              </p:cNvSpPr>
              <p:nvPr/>
            </p:nvSpPr>
            <p:spPr bwMode="auto">
              <a:xfrm>
                <a:off x="3669" y="216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89" name="Freeform 1213">
                <a:extLst>
                  <a:ext uri="{FF2B5EF4-FFF2-40B4-BE49-F238E27FC236}">
                    <a16:creationId xmlns:a16="http://schemas.microsoft.com/office/drawing/2014/main" id="{9FFB1953-F0F7-4931-8B90-35AF20B2122D}"/>
                  </a:ext>
                </a:extLst>
              </p:cNvPr>
              <p:cNvSpPr>
                <a:spLocks/>
              </p:cNvSpPr>
              <p:nvPr/>
            </p:nvSpPr>
            <p:spPr bwMode="auto">
              <a:xfrm>
                <a:off x="3627" y="216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90" name="Freeform 1214">
                <a:extLst>
                  <a:ext uri="{FF2B5EF4-FFF2-40B4-BE49-F238E27FC236}">
                    <a16:creationId xmlns:a16="http://schemas.microsoft.com/office/drawing/2014/main" id="{2375C057-AD20-46A7-899A-061478D909A3}"/>
                  </a:ext>
                </a:extLst>
              </p:cNvPr>
              <p:cNvSpPr>
                <a:spLocks/>
              </p:cNvSpPr>
              <p:nvPr/>
            </p:nvSpPr>
            <p:spPr bwMode="auto">
              <a:xfrm>
                <a:off x="3585" y="217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91" name="Freeform 1215">
                <a:extLst>
                  <a:ext uri="{FF2B5EF4-FFF2-40B4-BE49-F238E27FC236}">
                    <a16:creationId xmlns:a16="http://schemas.microsoft.com/office/drawing/2014/main" id="{462A3847-FC4E-4ED8-9F7F-D7E3274F955D}"/>
                  </a:ext>
                </a:extLst>
              </p:cNvPr>
              <p:cNvSpPr>
                <a:spLocks/>
              </p:cNvSpPr>
              <p:nvPr/>
            </p:nvSpPr>
            <p:spPr bwMode="auto">
              <a:xfrm>
                <a:off x="3543" y="2171"/>
                <a:ext cx="30" cy="6"/>
              </a:xfrm>
              <a:custGeom>
                <a:avLst/>
                <a:gdLst>
                  <a:gd name="T0" fmla="*/ 24 w 30"/>
                  <a:gd name="T1" fmla="*/ 6 h 6"/>
                  <a:gd name="T2" fmla="*/ 30 w 30"/>
                  <a:gd name="T3" fmla="*/ 0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24" y="6"/>
                    </a:moveTo>
                    <a:lnTo>
                      <a:pt x="30" y="0"/>
                    </a:lnTo>
                    <a:lnTo>
                      <a:pt x="24" y="0"/>
                    </a:lnTo>
                    <a:lnTo>
                      <a:pt x="18" y="0"/>
                    </a:lnTo>
                    <a:lnTo>
                      <a:pt x="0" y="0"/>
                    </a:lnTo>
                    <a:lnTo>
                      <a:pt x="0" y="6"/>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92" name="Freeform 1216">
                <a:extLst>
                  <a:ext uri="{FF2B5EF4-FFF2-40B4-BE49-F238E27FC236}">
                    <a16:creationId xmlns:a16="http://schemas.microsoft.com/office/drawing/2014/main" id="{65DF693F-01D4-4D73-A14E-6F7CA13CE17B}"/>
                  </a:ext>
                </a:extLst>
              </p:cNvPr>
              <p:cNvSpPr>
                <a:spLocks/>
              </p:cNvSpPr>
              <p:nvPr/>
            </p:nvSpPr>
            <p:spPr bwMode="auto">
              <a:xfrm>
                <a:off x="3501" y="2177"/>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93" name="Freeform 1217">
                <a:extLst>
                  <a:ext uri="{FF2B5EF4-FFF2-40B4-BE49-F238E27FC236}">
                    <a16:creationId xmlns:a16="http://schemas.microsoft.com/office/drawing/2014/main" id="{7CC5AE2E-50A6-4215-807C-C05D4FC4C687}"/>
                  </a:ext>
                </a:extLst>
              </p:cNvPr>
              <p:cNvSpPr>
                <a:spLocks/>
              </p:cNvSpPr>
              <p:nvPr/>
            </p:nvSpPr>
            <p:spPr bwMode="auto">
              <a:xfrm>
                <a:off x="3459" y="2177"/>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94" name="Freeform 1218">
                <a:extLst>
                  <a:ext uri="{FF2B5EF4-FFF2-40B4-BE49-F238E27FC236}">
                    <a16:creationId xmlns:a16="http://schemas.microsoft.com/office/drawing/2014/main" id="{18CC27CE-AE9F-4531-AB0C-322A321AC472}"/>
                  </a:ext>
                </a:extLst>
              </p:cNvPr>
              <p:cNvSpPr>
                <a:spLocks/>
              </p:cNvSpPr>
              <p:nvPr/>
            </p:nvSpPr>
            <p:spPr bwMode="auto">
              <a:xfrm>
                <a:off x="3417" y="2183"/>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95" name="Freeform 1219">
                <a:extLst>
                  <a:ext uri="{FF2B5EF4-FFF2-40B4-BE49-F238E27FC236}">
                    <a16:creationId xmlns:a16="http://schemas.microsoft.com/office/drawing/2014/main" id="{9B403484-AF67-4F42-9507-7BCC000446E5}"/>
                  </a:ext>
                </a:extLst>
              </p:cNvPr>
              <p:cNvSpPr>
                <a:spLocks/>
              </p:cNvSpPr>
              <p:nvPr/>
            </p:nvSpPr>
            <p:spPr bwMode="auto">
              <a:xfrm>
                <a:off x="3375" y="2189"/>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96" name="Freeform 1220">
                <a:extLst>
                  <a:ext uri="{FF2B5EF4-FFF2-40B4-BE49-F238E27FC236}">
                    <a16:creationId xmlns:a16="http://schemas.microsoft.com/office/drawing/2014/main" id="{67C0A8FF-7BF9-4EFA-9565-E2BAA51810C5}"/>
                  </a:ext>
                </a:extLst>
              </p:cNvPr>
              <p:cNvSpPr>
                <a:spLocks/>
              </p:cNvSpPr>
              <p:nvPr/>
            </p:nvSpPr>
            <p:spPr bwMode="auto">
              <a:xfrm>
                <a:off x="3333" y="2195"/>
                <a:ext cx="30" cy="12"/>
              </a:xfrm>
              <a:custGeom>
                <a:avLst/>
                <a:gdLst>
                  <a:gd name="T0" fmla="*/ 24 w 30"/>
                  <a:gd name="T1" fmla="*/ 6 h 12"/>
                  <a:gd name="T2" fmla="*/ 30 w 30"/>
                  <a:gd name="T3" fmla="*/ 0 h 12"/>
                  <a:gd name="T4" fmla="*/ 24 w 30"/>
                  <a:gd name="T5" fmla="*/ 0 h 12"/>
                  <a:gd name="T6" fmla="*/ 24 w 30"/>
                  <a:gd name="T7" fmla="*/ 0 h 12"/>
                  <a:gd name="T8" fmla="*/ 0 w 30"/>
                  <a:gd name="T9" fmla="*/ 6 h 12"/>
                  <a:gd name="T10" fmla="*/ 0 w 30"/>
                  <a:gd name="T11" fmla="*/ 6 h 12"/>
                  <a:gd name="T12" fmla="*/ 0 w 30"/>
                  <a:gd name="T13" fmla="*/ 12 h 12"/>
                  <a:gd name="T14" fmla="*/ 24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24" y="6"/>
                    </a:moveTo>
                    <a:lnTo>
                      <a:pt x="30" y="0"/>
                    </a:lnTo>
                    <a:lnTo>
                      <a:pt x="24"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97" name="Freeform 1221">
                <a:extLst>
                  <a:ext uri="{FF2B5EF4-FFF2-40B4-BE49-F238E27FC236}">
                    <a16:creationId xmlns:a16="http://schemas.microsoft.com/office/drawing/2014/main" id="{FC81757A-2304-4715-87C0-A929C64DFEF9}"/>
                  </a:ext>
                </a:extLst>
              </p:cNvPr>
              <p:cNvSpPr>
                <a:spLocks/>
              </p:cNvSpPr>
              <p:nvPr/>
            </p:nvSpPr>
            <p:spPr bwMode="auto">
              <a:xfrm>
                <a:off x="3291" y="220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98" name="Freeform 1222">
                <a:extLst>
                  <a:ext uri="{FF2B5EF4-FFF2-40B4-BE49-F238E27FC236}">
                    <a16:creationId xmlns:a16="http://schemas.microsoft.com/office/drawing/2014/main" id="{DCAACB05-BD12-4AD7-8B03-6159197691A4}"/>
                  </a:ext>
                </a:extLst>
              </p:cNvPr>
              <p:cNvSpPr>
                <a:spLocks/>
              </p:cNvSpPr>
              <p:nvPr/>
            </p:nvSpPr>
            <p:spPr bwMode="auto">
              <a:xfrm>
                <a:off x="3249" y="2213"/>
                <a:ext cx="30" cy="6"/>
              </a:xfrm>
              <a:custGeom>
                <a:avLst/>
                <a:gdLst>
                  <a:gd name="T0" fmla="*/ 30 w 30"/>
                  <a:gd name="T1" fmla="*/ 6 h 6"/>
                  <a:gd name="T2" fmla="*/ 30 w 30"/>
                  <a:gd name="T3" fmla="*/ 0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799" name="Freeform 1223">
                <a:extLst>
                  <a:ext uri="{FF2B5EF4-FFF2-40B4-BE49-F238E27FC236}">
                    <a16:creationId xmlns:a16="http://schemas.microsoft.com/office/drawing/2014/main" id="{B4C9A669-3C11-4FB2-86FD-C71BD1354454}"/>
                  </a:ext>
                </a:extLst>
              </p:cNvPr>
              <p:cNvSpPr>
                <a:spLocks/>
              </p:cNvSpPr>
              <p:nvPr/>
            </p:nvSpPr>
            <p:spPr bwMode="auto">
              <a:xfrm>
                <a:off x="3207" y="2219"/>
                <a:ext cx="30" cy="12"/>
              </a:xfrm>
              <a:custGeom>
                <a:avLst/>
                <a:gdLst>
                  <a:gd name="T0" fmla="*/ 30 w 30"/>
                  <a:gd name="T1" fmla="*/ 6 h 12"/>
                  <a:gd name="T2" fmla="*/ 30 w 30"/>
                  <a:gd name="T3" fmla="*/ 0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0"/>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00" name="Freeform 1224">
                <a:extLst>
                  <a:ext uri="{FF2B5EF4-FFF2-40B4-BE49-F238E27FC236}">
                    <a16:creationId xmlns:a16="http://schemas.microsoft.com/office/drawing/2014/main" id="{EA36A6E9-20AB-4335-BEFC-4B629409EF3F}"/>
                  </a:ext>
                </a:extLst>
              </p:cNvPr>
              <p:cNvSpPr>
                <a:spLocks/>
              </p:cNvSpPr>
              <p:nvPr/>
            </p:nvSpPr>
            <p:spPr bwMode="auto">
              <a:xfrm>
                <a:off x="3165" y="2225"/>
                <a:ext cx="30" cy="12"/>
              </a:xfrm>
              <a:custGeom>
                <a:avLst/>
                <a:gdLst>
                  <a:gd name="T0" fmla="*/ 30 w 30"/>
                  <a:gd name="T1" fmla="*/ 6 h 12"/>
                  <a:gd name="T2" fmla="*/ 30 w 30"/>
                  <a:gd name="T3" fmla="*/ 6 h 12"/>
                  <a:gd name="T4" fmla="*/ 30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3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6"/>
                    </a:moveTo>
                    <a:lnTo>
                      <a:pt x="30" y="6"/>
                    </a:lnTo>
                    <a:lnTo>
                      <a:pt x="30" y="0"/>
                    </a:lnTo>
                    <a:lnTo>
                      <a:pt x="12" y="6"/>
                    </a:lnTo>
                    <a:lnTo>
                      <a:pt x="6" y="6"/>
                    </a:lnTo>
                    <a:lnTo>
                      <a:pt x="0" y="12"/>
                    </a:lnTo>
                    <a:lnTo>
                      <a:pt x="6" y="12"/>
                    </a:lnTo>
                    <a:lnTo>
                      <a:pt x="12"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01" name="Freeform 1225">
                <a:extLst>
                  <a:ext uri="{FF2B5EF4-FFF2-40B4-BE49-F238E27FC236}">
                    <a16:creationId xmlns:a16="http://schemas.microsoft.com/office/drawing/2014/main" id="{1ADDF6EB-461D-49D8-B3CB-10222E82731A}"/>
                  </a:ext>
                </a:extLst>
              </p:cNvPr>
              <p:cNvSpPr>
                <a:spLocks/>
              </p:cNvSpPr>
              <p:nvPr/>
            </p:nvSpPr>
            <p:spPr bwMode="auto">
              <a:xfrm>
                <a:off x="3129" y="2237"/>
                <a:ext cx="30" cy="12"/>
              </a:xfrm>
              <a:custGeom>
                <a:avLst/>
                <a:gdLst>
                  <a:gd name="T0" fmla="*/ 24 w 30"/>
                  <a:gd name="T1" fmla="*/ 6 h 12"/>
                  <a:gd name="T2" fmla="*/ 30 w 30"/>
                  <a:gd name="T3" fmla="*/ 0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02" name="Freeform 1226">
                <a:extLst>
                  <a:ext uri="{FF2B5EF4-FFF2-40B4-BE49-F238E27FC236}">
                    <a16:creationId xmlns:a16="http://schemas.microsoft.com/office/drawing/2014/main" id="{EC433198-9498-426C-9BA4-FE3E637886D2}"/>
                  </a:ext>
                </a:extLst>
              </p:cNvPr>
              <p:cNvSpPr>
                <a:spLocks/>
              </p:cNvSpPr>
              <p:nvPr/>
            </p:nvSpPr>
            <p:spPr bwMode="auto">
              <a:xfrm>
                <a:off x="3087" y="2249"/>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0 w 30"/>
                  <a:gd name="T11" fmla="*/ 6 h 12"/>
                  <a:gd name="T12" fmla="*/ 0 w 30"/>
                  <a:gd name="T13" fmla="*/ 12 h 12"/>
                  <a:gd name="T14" fmla="*/ 6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0"/>
                    </a:lnTo>
                    <a:lnTo>
                      <a:pt x="24" y="0"/>
                    </a:lnTo>
                    <a:lnTo>
                      <a:pt x="6" y="6"/>
                    </a:lnTo>
                    <a:lnTo>
                      <a:pt x="0" y="6"/>
                    </a:lnTo>
                    <a:lnTo>
                      <a:pt x="0"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03" name="Freeform 1227">
                <a:extLst>
                  <a:ext uri="{FF2B5EF4-FFF2-40B4-BE49-F238E27FC236}">
                    <a16:creationId xmlns:a16="http://schemas.microsoft.com/office/drawing/2014/main" id="{21750261-9754-48C2-8870-115CD36AD5C7}"/>
                  </a:ext>
                </a:extLst>
              </p:cNvPr>
              <p:cNvSpPr>
                <a:spLocks/>
              </p:cNvSpPr>
              <p:nvPr/>
            </p:nvSpPr>
            <p:spPr bwMode="auto">
              <a:xfrm>
                <a:off x="3045" y="2261"/>
                <a:ext cx="30" cy="12"/>
              </a:xfrm>
              <a:custGeom>
                <a:avLst/>
                <a:gdLst>
                  <a:gd name="T0" fmla="*/ 30 w 30"/>
                  <a:gd name="T1" fmla="*/ 6 h 12"/>
                  <a:gd name="T2" fmla="*/ 30 w 30"/>
                  <a:gd name="T3" fmla="*/ 0 h 12"/>
                  <a:gd name="T4" fmla="*/ 30 w 30"/>
                  <a:gd name="T5" fmla="*/ 0 h 12"/>
                  <a:gd name="T6" fmla="*/ 6 w 30"/>
                  <a:gd name="T7" fmla="*/ 6 h 12"/>
                  <a:gd name="T8" fmla="*/ 0 w 30"/>
                  <a:gd name="T9" fmla="*/ 12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0"/>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04" name="Freeform 1228">
                <a:extLst>
                  <a:ext uri="{FF2B5EF4-FFF2-40B4-BE49-F238E27FC236}">
                    <a16:creationId xmlns:a16="http://schemas.microsoft.com/office/drawing/2014/main" id="{8EC2D0A8-D1D9-4449-852C-F7791A68E617}"/>
                  </a:ext>
                </a:extLst>
              </p:cNvPr>
              <p:cNvSpPr>
                <a:spLocks/>
              </p:cNvSpPr>
              <p:nvPr/>
            </p:nvSpPr>
            <p:spPr bwMode="auto">
              <a:xfrm>
                <a:off x="3009" y="2273"/>
                <a:ext cx="24" cy="18"/>
              </a:xfrm>
              <a:custGeom>
                <a:avLst/>
                <a:gdLst>
                  <a:gd name="T0" fmla="*/ 24 w 24"/>
                  <a:gd name="T1" fmla="*/ 6 h 18"/>
                  <a:gd name="T2" fmla="*/ 24 w 24"/>
                  <a:gd name="T3" fmla="*/ 6 h 18"/>
                  <a:gd name="T4" fmla="*/ 24 w 24"/>
                  <a:gd name="T5" fmla="*/ 0 h 18"/>
                  <a:gd name="T6" fmla="*/ 6 w 24"/>
                  <a:gd name="T7" fmla="*/ 6 h 18"/>
                  <a:gd name="T8" fmla="*/ 0 w 24"/>
                  <a:gd name="T9" fmla="*/ 12 h 18"/>
                  <a:gd name="T10" fmla="*/ 0 w 24"/>
                  <a:gd name="T11" fmla="*/ 12 h 18"/>
                  <a:gd name="T12" fmla="*/ 0 w 24"/>
                  <a:gd name="T13" fmla="*/ 18 h 18"/>
                  <a:gd name="T14" fmla="*/ 6 w 24"/>
                  <a:gd name="T15" fmla="*/ 12 h 18"/>
                  <a:gd name="T16" fmla="*/ 24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6"/>
                    </a:moveTo>
                    <a:lnTo>
                      <a:pt x="24" y="6"/>
                    </a:lnTo>
                    <a:lnTo>
                      <a:pt x="24" y="0"/>
                    </a:lnTo>
                    <a:lnTo>
                      <a:pt x="6" y="6"/>
                    </a:lnTo>
                    <a:lnTo>
                      <a:pt x="0" y="12"/>
                    </a:lnTo>
                    <a:lnTo>
                      <a:pt x="0" y="12"/>
                    </a:lnTo>
                    <a:lnTo>
                      <a:pt x="0"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05" name="Freeform 1229">
                <a:extLst>
                  <a:ext uri="{FF2B5EF4-FFF2-40B4-BE49-F238E27FC236}">
                    <a16:creationId xmlns:a16="http://schemas.microsoft.com/office/drawing/2014/main" id="{F293BFAC-6C31-45D2-8E9B-06309ABB746E}"/>
                  </a:ext>
                </a:extLst>
              </p:cNvPr>
              <p:cNvSpPr>
                <a:spLocks/>
              </p:cNvSpPr>
              <p:nvPr/>
            </p:nvSpPr>
            <p:spPr bwMode="auto">
              <a:xfrm>
                <a:off x="2967" y="2291"/>
                <a:ext cx="30" cy="12"/>
              </a:xfrm>
              <a:custGeom>
                <a:avLst/>
                <a:gdLst>
                  <a:gd name="T0" fmla="*/ 24 w 30"/>
                  <a:gd name="T1" fmla="*/ 6 h 12"/>
                  <a:gd name="T2" fmla="*/ 30 w 30"/>
                  <a:gd name="T3" fmla="*/ 0 h 12"/>
                  <a:gd name="T4" fmla="*/ 24 w 30"/>
                  <a:gd name="T5" fmla="*/ 0 h 12"/>
                  <a:gd name="T6" fmla="*/ 6 w 30"/>
                  <a:gd name="T7" fmla="*/ 6 h 12"/>
                  <a:gd name="T8" fmla="*/ 0 w 30"/>
                  <a:gd name="T9" fmla="*/ 12 h 12"/>
                  <a:gd name="T10" fmla="*/ 6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6" y="6"/>
                    </a:lnTo>
                    <a:lnTo>
                      <a:pt x="0" y="12"/>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06" name="Freeform 1230">
                <a:extLst>
                  <a:ext uri="{FF2B5EF4-FFF2-40B4-BE49-F238E27FC236}">
                    <a16:creationId xmlns:a16="http://schemas.microsoft.com/office/drawing/2014/main" id="{8E42B3A0-A224-47D8-B6DF-0BE4A34BD851}"/>
                  </a:ext>
                </a:extLst>
              </p:cNvPr>
              <p:cNvSpPr>
                <a:spLocks/>
              </p:cNvSpPr>
              <p:nvPr/>
            </p:nvSpPr>
            <p:spPr bwMode="auto">
              <a:xfrm>
                <a:off x="2931" y="2303"/>
                <a:ext cx="24" cy="18"/>
              </a:xfrm>
              <a:custGeom>
                <a:avLst/>
                <a:gdLst>
                  <a:gd name="T0" fmla="*/ 24 w 24"/>
                  <a:gd name="T1" fmla="*/ 6 h 18"/>
                  <a:gd name="T2" fmla="*/ 24 w 24"/>
                  <a:gd name="T3" fmla="*/ 6 h 18"/>
                  <a:gd name="T4" fmla="*/ 24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24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6"/>
                    </a:moveTo>
                    <a:lnTo>
                      <a:pt x="24" y="6"/>
                    </a:lnTo>
                    <a:lnTo>
                      <a:pt x="24" y="0"/>
                    </a:lnTo>
                    <a:lnTo>
                      <a:pt x="12" y="6"/>
                    </a:lnTo>
                    <a:lnTo>
                      <a:pt x="0" y="12"/>
                    </a:lnTo>
                    <a:lnTo>
                      <a:pt x="0" y="18"/>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07" name="Freeform 1231">
                <a:extLst>
                  <a:ext uri="{FF2B5EF4-FFF2-40B4-BE49-F238E27FC236}">
                    <a16:creationId xmlns:a16="http://schemas.microsoft.com/office/drawing/2014/main" id="{E5D57E31-AF66-4F8A-8ACC-6017FBC78AA2}"/>
                  </a:ext>
                </a:extLst>
              </p:cNvPr>
              <p:cNvSpPr>
                <a:spLocks/>
              </p:cNvSpPr>
              <p:nvPr/>
            </p:nvSpPr>
            <p:spPr bwMode="auto">
              <a:xfrm>
                <a:off x="2895" y="2321"/>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6"/>
                    </a:lnTo>
                    <a:lnTo>
                      <a:pt x="24" y="0"/>
                    </a:lnTo>
                    <a:lnTo>
                      <a:pt x="0" y="12"/>
                    </a:lnTo>
                    <a:lnTo>
                      <a:pt x="0" y="18"/>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08" name="Freeform 1232">
                <a:extLst>
                  <a:ext uri="{FF2B5EF4-FFF2-40B4-BE49-F238E27FC236}">
                    <a16:creationId xmlns:a16="http://schemas.microsoft.com/office/drawing/2014/main" id="{2C66C1D6-E673-4646-805E-F952BE52A561}"/>
                  </a:ext>
                </a:extLst>
              </p:cNvPr>
              <p:cNvSpPr>
                <a:spLocks/>
              </p:cNvSpPr>
              <p:nvPr/>
            </p:nvSpPr>
            <p:spPr bwMode="auto">
              <a:xfrm>
                <a:off x="2859" y="2345"/>
                <a:ext cx="24" cy="18"/>
              </a:xfrm>
              <a:custGeom>
                <a:avLst/>
                <a:gdLst>
                  <a:gd name="T0" fmla="*/ 18 w 24"/>
                  <a:gd name="T1" fmla="*/ 6 h 18"/>
                  <a:gd name="T2" fmla="*/ 24 w 24"/>
                  <a:gd name="T3" fmla="*/ 0 h 18"/>
                  <a:gd name="T4" fmla="*/ 18 w 24"/>
                  <a:gd name="T5" fmla="*/ 0 h 18"/>
                  <a:gd name="T6" fmla="*/ 0 w 24"/>
                  <a:gd name="T7" fmla="*/ 12 h 18"/>
                  <a:gd name="T8" fmla="*/ 0 w 24"/>
                  <a:gd name="T9" fmla="*/ 12 h 18"/>
                  <a:gd name="T10" fmla="*/ 0 w 24"/>
                  <a:gd name="T11" fmla="*/ 18 h 18"/>
                  <a:gd name="T12" fmla="*/ 18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8" y="6"/>
                    </a:moveTo>
                    <a:lnTo>
                      <a:pt x="24" y="0"/>
                    </a:lnTo>
                    <a:lnTo>
                      <a:pt x="18" y="0"/>
                    </a:lnTo>
                    <a:lnTo>
                      <a:pt x="0" y="12"/>
                    </a:lnTo>
                    <a:lnTo>
                      <a:pt x="0" y="12"/>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09" name="Freeform 1233">
                <a:extLst>
                  <a:ext uri="{FF2B5EF4-FFF2-40B4-BE49-F238E27FC236}">
                    <a16:creationId xmlns:a16="http://schemas.microsoft.com/office/drawing/2014/main" id="{2E8DD5B9-1DF9-4B6E-B54B-5A1113930E04}"/>
                  </a:ext>
                </a:extLst>
              </p:cNvPr>
              <p:cNvSpPr>
                <a:spLocks/>
              </p:cNvSpPr>
              <p:nvPr/>
            </p:nvSpPr>
            <p:spPr bwMode="auto">
              <a:xfrm>
                <a:off x="2823" y="2363"/>
                <a:ext cx="24" cy="18"/>
              </a:xfrm>
              <a:custGeom>
                <a:avLst/>
                <a:gdLst>
                  <a:gd name="T0" fmla="*/ 18 w 24"/>
                  <a:gd name="T1" fmla="*/ 6 h 18"/>
                  <a:gd name="T2" fmla="*/ 24 w 24"/>
                  <a:gd name="T3" fmla="*/ 6 h 18"/>
                  <a:gd name="T4" fmla="*/ 18 w 24"/>
                  <a:gd name="T5" fmla="*/ 0 h 18"/>
                  <a:gd name="T6" fmla="*/ 6 w 24"/>
                  <a:gd name="T7" fmla="*/ 12 h 18"/>
                  <a:gd name="T8" fmla="*/ 0 w 24"/>
                  <a:gd name="T9" fmla="*/ 12 h 18"/>
                  <a:gd name="T10" fmla="*/ 0 w 24"/>
                  <a:gd name="T11" fmla="*/ 18 h 18"/>
                  <a:gd name="T12" fmla="*/ 0 w 24"/>
                  <a:gd name="T13" fmla="*/ 18 h 18"/>
                  <a:gd name="T14" fmla="*/ 6 w 24"/>
                  <a:gd name="T15" fmla="*/ 18 h 18"/>
                  <a:gd name="T16" fmla="*/ 18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18" y="6"/>
                    </a:moveTo>
                    <a:lnTo>
                      <a:pt x="24" y="6"/>
                    </a:lnTo>
                    <a:lnTo>
                      <a:pt x="18" y="0"/>
                    </a:lnTo>
                    <a:lnTo>
                      <a:pt x="6" y="12"/>
                    </a:lnTo>
                    <a:lnTo>
                      <a:pt x="0" y="12"/>
                    </a:lnTo>
                    <a:lnTo>
                      <a:pt x="0" y="18"/>
                    </a:lnTo>
                    <a:lnTo>
                      <a:pt x="0" y="18"/>
                    </a:lnTo>
                    <a:lnTo>
                      <a:pt x="6"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10" name="Freeform 1234">
                <a:extLst>
                  <a:ext uri="{FF2B5EF4-FFF2-40B4-BE49-F238E27FC236}">
                    <a16:creationId xmlns:a16="http://schemas.microsoft.com/office/drawing/2014/main" id="{C5D21BB1-D4A6-476D-9FF8-E5D395371B00}"/>
                  </a:ext>
                </a:extLst>
              </p:cNvPr>
              <p:cNvSpPr>
                <a:spLocks/>
              </p:cNvSpPr>
              <p:nvPr/>
            </p:nvSpPr>
            <p:spPr bwMode="auto">
              <a:xfrm>
                <a:off x="2787" y="2387"/>
                <a:ext cx="24" cy="24"/>
              </a:xfrm>
              <a:custGeom>
                <a:avLst/>
                <a:gdLst>
                  <a:gd name="T0" fmla="*/ 24 w 24"/>
                  <a:gd name="T1" fmla="*/ 6 h 24"/>
                  <a:gd name="T2" fmla="*/ 24 w 24"/>
                  <a:gd name="T3" fmla="*/ 6 h 24"/>
                  <a:gd name="T4" fmla="*/ 24 w 24"/>
                  <a:gd name="T5" fmla="*/ 0 h 24"/>
                  <a:gd name="T6" fmla="*/ 6 w 24"/>
                  <a:gd name="T7" fmla="*/ 18 h 24"/>
                  <a:gd name="T8" fmla="*/ 0 w 24"/>
                  <a:gd name="T9" fmla="*/ 18 h 24"/>
                  <a:gd name="T10" fmla="*/ 6 w 24"/>
                  <a:gd name="T11" fmla="*/ 24 h 24"/>
                  <a:gd name="T12" fmla="*/ 24 w 24"/>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6"/>
                    </a:moveTo>
                    <a:lnTo>
                      <a:pt x="24" y="6"/>
                    </a:lnTo>
                    <a:lnTo>
                      <a:pt x="24" y="0"/>
                    </a:lnTo>
                    <a:lnTo>
                      <a:pt x="6" y="18"/>
                    </a:lnTo>
                    <a:lnTo>
                      <a:pt x="0" y="18"/>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11" name="Freeform 1235">
                <a:extLst>
                  <a:ext uri="{FF2B5EF4-FFF2-40B4-BE49-F238E27FC236}">
                    <a16:creationId xmlns:a16="http://schemas.microsoft.com/office/drawing/2014/main" id="{ECEA3D25-B1D1-4690-B823-D05B12DF6130}"/>
                  </a:ext>
                </a:extLst>
              </p:cNvPr>
              <p:cNvSpPr>
                <a:spLocks/>
              </p:cNvSpPr>
              <p:nvPr/>
            </p:nvSpPr>
            <p:spPr bwMode="auto">
              <a:xfrm>
                <a:off x="2757" y="2417"/>
                <a:ext cx="24" cy="24"/>
              </a:xfrm>
              <a:custGeom>
                <a:avLst/>
                <a:gdLst>
                  <a:gd name="T0" fmla="*/ 24 w 24"/>
                  <a:gd name="T1" fmla="*/ 0 h 24"/>
                  <a:gd name="T2" fmla="*/ 18 w 24"/>
                  <a:gd name="T3" fmla="*/ 0 h 24"/>
                  <a:gd name="T4" fmla="*/ 18 w 24"/>
                  <a:gd name="T5" fmla="*/ 0 h 24"/>
                  <a:gd name="T6" fmla="*/ 0 w 24"/>
                  <a:gd name="T7" fmla="*/ 18 h 24"/>
                  <a:gd name="T8" fmla="*/ 6 w 24"/>
                  <a:gd name="T9" fmla="*/ 24 h 24"/>
                  <a:gd name="T10" fmla="*/ 6 w 24"/>
                  <a:gd name="T11" fmla="*/ 18 h 24"/>
                  <a:gd name="T12" fmla="*/ 24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0"/>
                    </a:moveTo>
                    <a:lnTo>
                      <a:pt x="18" y="0"/>
                    </a:lnTo>
                    <a:lnTo>
                      <a:pt x="18" y="0"/>
                    </a:lnTo>
                    <a:lnTo>
                      <a:pt x="0" y="18"/>
                    </a:lnTo>
                    <a:lnTo>
                      <a:pt x="6" y="24"/>
                    </a:lnTo>
                    <a:lnTo>
                      <a:pt x="6" y="18"/>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12" name="Freeform 1236">
                <a:extLst>
                  <a:ext uri="{FF2B5EF4-FFF2-40B4-BE49-F238E27FC236}">
                    <a16:creationId xmlns:a16="http://schemas.microsoft.com/office/drawing/2014/main" id="{14C2E01E-E0DF-4E86-B8DF-1BE0521F1930}"/>
                  </a:ext>
                </a:extLst>
              </p:cNvPr>
              <p:cNvSpPr>
                <a:spLocks/>
              </p:cNvSpPr>
              <p:nvPr/>
            </p:nvSpPr>
            <p:spPr bwMode="auto">
              <a:xfrm>
                <a:off x="2733" y="2447"/>
                <a:ext cx="18" cy="24"/>
              </a:xfrm>
              <a:custGeom>
                <a:avLst/>
                <a:gdLst>
                  <a:gd name="T0" fmla="*/ 18 w 18"/>
                  <a:gd name="T1" fmla="*/ 0 h 24"/>
                  <a:gd name="T2" fmla="*/ 12 w 18"/>
                  <a:gd name="T3" fmla="*/ 0 h 24"/>
                  <a:gd name="T4" fmla="*/ 12 w 18"/>
                  <a:gd name="T5" fmla="*/ 0 h 24"/>
                  <a:gd name="T6" fmla="*/ 12 w 18"/>
                  <a:gd name="T7" fmla="*/ 6 h 24"/>
                  <a:gd name="T8" fmla="*/ 0 w 18"/>
                  <a:gd name="T9" fmla="*/ 24 h 24"/>
                  <a:gd name="T10" fmla="*/ 0 w 18"/>
                  <a:gd name="T11" fmla="*/ 24 h 24"/>
                  <a:gd name="T12" fmla="*/ 6 w 18"/>
                  <a:gd name="T13" fmla="*/ 24 h 24"/>
                  <a:gd name="T14" fmla="*/ 18 w 18"/>
                  <a:gd name="T15" fmla="*/ 6 h 24"/>
                  <a:gd name="T16" fmla="*/ 18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8" y="0"/>
                    </a:moveTo>
                    <a:lnTo>
                      <a:pt x="12" y="0"/>
                    </a:lnTo>
                    <a:lnTo>
                      <a:pt x="12" y="0"/>
                    </a:lnTo>
                    <a:lnTo>
                      <a:pt x="12" y="6"/>
                    </a:lnTo>
                    <a:lnTo>
                      <a:pt x="0" y="24"/>
                    </a:lnTo>
                    <a:lnTo>
                      <a:pt x="0" y="24"/>
                    </a:lnTo>
                    <a:lnTo>
                      <a:pt x="6" y="24"/>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13" name="Freeform 1237">
                <a:extLst>
                  <a:ext uri="{FF2B5EF4-FFF2-40B4-BE49-F238E27FC236}">
                    <a16:creationId xmlns:a16="http://schemas.microsoft.com/office/drawing/2014/main" id="{31536BF0-00CA-480E-ADE6-158C899F4571}"/>
                  </a:ext>
                </a:extLst>
              </p:cNvPr>
              <p:cNvSpPr>
                <a:spLocks/>
              </p:cNvSpPr>
              <p:nvPr/>
            </p:nvSpPr>
            <p:spPr bwMode="auto">
              <a:xfrm>
                <a:off x="2709" y="2483"/>
                <a:ext cx="18" cy="24"/>
              </a:xfrm>
              <a:custGeom>
                <a:avLst/>
                <a:gdLst>
                  <a:gd name="T0" fmla="*/ 18 w 18"/>
                  <a:gd name="T1" fmla="*/ 0 h 24"/>
                  <a:gd name="T2" fmla="*/ 12 w 18"/>
                  <a:gd name="T3" fmla="*/ 0 h 24"/>
                  <a:gd name="T4" fmla="*/ 12 w 18"/>
                  <a:gd name="T5" fmla="*/ 0 h 24"/>
                  <a:gd name="T6" fmla="*/ 6 w 18"/>
                  <a:gd name="T7" fmla="*/ 6 h 24"/>
                  <a:gd name="T8" fmla="*/ 0 w 18"/>
                  <a:gd name="T9" fmla="*/ 24 h 24"/>
                  <a:gd name="T10" fmla="*/ 6 w 18"/>
                  <a:gd name="T11" fmla="*/ 24 h 24"/>
                  <a:gd name="T12" fmla="*/ 6 w 18"/>
                  <a:gd name="T13" fmla="*/ 24 h 24"/>
                  <a:gd name="T14" fmla="*/ 12 w 18"/>
                  <a:gd name="T15" fmla="*/ 6 h 24"/>
                  <a:gd name="T16" fmla="*/ 18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8" y="0"/>
                    </a:moveTo>
                    <a:lnTo>
                      <a:pt x="12" y="0"/>
                    </a:lnTo>
                    <a:lnTo>
                      <a:pt x="12" y="0"/>
                    </a:lnTo>
                    <a:lnTo>
                      <a:pt x="6" y="6"/>
                    </a:lnTo>
                    <a:lnTo>
                      <a:pt x="0" y="24"/>
                    </a:lnTo>
                    <a:lnTo>
                      <a:pt x="6" y="24"/>
                    </a:lnTo>
                    <a:lnTo>
                      <a:pt x="6" y="24"/>
                    </a:lnTo>
                    <a:lnTo>
                      <a:pt x="12"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14" name="Freeform 1238">
                <a:extLst>
                  <a:ext uri="{FF2B5EF4-FFF2-40B4-BE49-F238E27FC236}">
                    <a16:creationId xmlns:a16="http://schemas.microsoft.com/office/drawing/2014/main" id="{FD39E9C8-4449-4AA4-853E-5A2D3E33A6AE}"/>
                  </a:ext>
                </a:extLst>
              </p:cNvPr>
              <p:cNvSpPr>
                <a:spLocks/>
              </p:cNvSpPr>
              <p:nvPr/>
            </p:nvSpPr>
            <p:spPr bwMode="auto">
              <a:xfrm>
                <a:off x="2697" y="2520"/>
                <a:ext cx="12" cy="30"/>
              </a:xfrm>
              <a:custGeom>
                <a:avLst/>
                <a:gdLst>
                  <a:gd name="T0" fmla="*/ 12 w 12"/>
                  <a:gd name="T1" fmla="*/ 0 h 30"/>
                  <a:gd name="T2" fmla="*/ 12 w 12"/>
                  <a:gd name="T3" fmla="*/ 0 h 30"/>
                  <a:gd name="T4" fmla="*/ 6 w 12"/>
                  <a:gd name="T5" fmla="*/ 0 h 30"/>
                  <a:gd name="T6" fmla="*/ 0 w 12"/>
                  <a:gd name="T7" fmla="*/ 12 h 30"/>
                  <a:gd name="T8" fmla="*/ 0 w 12"/>
                  <a:gd name="T9" fmla="*/ 24 h 30"/>
                  <a:gd name="T10" fmla="*/ 6 w 12"/>
                  <a:gd name="T11" fmla="*/ 30 h 30"/>
                  <a:gd name="T12" fmla="*/ 6 w 12"/>
                  <a:gd name="T13" fmla="*/ 24 h 30"/>
                  <a:gd name="T14" fmla="*/ 6 w 12"/>
                  <a:gd name="T15" fmla="*/ 12 h 30"/>
                  <a:gd name="T16" fmla="*/ 12 w 1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12" y="0"/>
                    </a:moveTo>
                    <a:lnTo>
                      <a:pt x="12" y="0"/>
                    </a:lnTo>
                    <a:lnTo>
                      <a:pt x="6" y="0"/>
                    </a:lnTo>
                    <a:lnTo>
                      <a:pt x="0" y="12"/>
                    </a:lnTo>
                    <a:lnTo>
                      <a:pt x="0" y="24"/>
                    </a:lnTo>
                    <a:lnTo>
                      <a:pt x="6" y="30"/>
                    </a:lnTo>
                    <a:lnTo>
                      <a:pt x="6" y="24"/>
                    </a:lnTo>
                    <a:lnTo>
                      <a:pt x="6" y="12"/>
                    </a:lnTo>
                    <a:lnTo>
                      <a:pt x="12"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15" name="Freeform 1239">
                <a:extLst>
                  <a:ext uri="{FF2B5EF4-FFF2-40B4-BE49-F238E27FC236}">
                    <a16:creationId xmlns:a16="http://schemas.microsoft.com/office/drawing/2014/main" id="{5C92B653-8468-4841-9D6C-50357BABCD52}"/>
                  </a:ext>
                </a:extLst>
              </p:cNvPr>
              <p:cNvSpPr>
                <a:spLocks/>
              </p:cNvSpPr>
              <p:nvPr/>
            </p:nvSpPr>
            <p:spPr bwMode="auto">
              <a:xfrm>
                <a:off x="2697" y="2562"/>
                <a:ext cx="6" cy="30"/>
              </a:xfrm>
              <a:custGeom>
                <a:avLst/>
                <a:gdLst>
                  <a:gd name="T0" fmla="*/ 6 w 6"/>
                  <a:gd name="T1" fmla="*/ 0 h 30"/>
                  <a:gd name="T2" fmla="*/ 0 w 6"/>
                  <a:gd name="T3" fmla="*/ 0 h 30"/>
                  <a:gd name="T4" fmla="*/ 0 w 6"/>
                  <a:gd name="T5" fmla="*/ 0 h 30"/>
                  <a:gd name="T6" fmla="*/ 0 w 6"/>
                  <a:gd name="T7" fmla="*/ 12 h 30"/>
                  <a:gd name="T8" fmla="*/ 0 w 6"/>
                  <a:gd name="T9" fmla="*/ 24 h 30"/>
                  <a:gd name="T10" fmla="*/ 0 w 6"/>
                  <a:gd name="T11" fmla="*/ 30 h 30"/>
                  <a:gd name="T12" fmla="*/ 6 w 6"/>
                  <a:gd name="T13" fmla="*/ 24 h 30"/>
                  <a:gd name="T14" fmla="*/ 6 w 6"/>
                  <a:gd name="T15" fmla="*/ 12 h 30"/>
                  <a:gd name="T16" fmla="*/ 6 w 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0"/>
                    </a:moveTo>
                    <a:lnTo>
                      <a:pt x="0" y="0"/>
                    </a:lnTo>
                    <a:lnTo>
                      <a:pt x="0" y="0"/>
                    </a:lnTo>
                    <a:lnTo>
                      <a:pt x="0" y="12"/>
                    </a:lnTo>
                    <a:lnTo>
                      <a:pt x="0" y="24"/>
                    </a:lnTo>
                    <a:lnTo>
                      <a:pt x="0" y="30"/>
                    </a:lnTo>
                    <a:lnTo>
                      <a:pt x="6"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16" name="Freeform 1240">
                <a:extLst>
                  <a:ext uri="{FF2B5EF4-FFF2-40B4-BE49-F238E27FC236}">
                    <a16:creationId xmlns:a16="http://schemas.microsoft.com/office/drawing/2014/main" id="{115981B9-B6DD-4826-9B65-1F38E88247D3}"/>
                  </a:ext>
                </a:extLst>
              </p:cNvPr>
              <p:cNvSpPr>
                <a:spLocks/>
              </p:cNvSpPr>
              <p:nvPr/>
            </p:nvSpPr>
            <p:spPr bwMode="auto">
              <a:xfrm>
                <a:off x="2697" y="2604"/>
                <a:ext cx="12" cy="24"/>
              </a:xfrm>
              <a:custGeom>
                <a:avLst/>
                <a:gdLst>
                  <a:gd name="T0" fmla="*/ 6 w 12"/>
                  <a:gd name="T1" fmla="*/ 0 h 24"/>
                  <a:gd name="T2" fmla="*/ 6 w 12"/>
                  <a:gd name="T3" fmla="*/ 0 h 24"/>
                  <a:gd name="T4" fmla="*/ 0 w 12"/>
                  <a:gd name="T5" fmla="*/ 0 h 24"/>
                  <a:gd name="T6" fmla="*/ 0 w 12"/>
                  <a:gd name="T7" fmla="*/ 12 h 24"/>
                  <a:gd name="T8" fmla="*/ 6 w 12"/>
                  <a:gd name="T9" fmla="*/ 24 h 24"/>
                  <a:gd name="T10" fmla="*/ 12 w 12"/>
                  <a:gd name="T11" fmla="*/ 24 h 24"/>
                  <a:gd name="T12" fmla="*/ 12 w 12"/>
                  <a:gd name="T13" fmla="*/ 24 h 24"/>
                  <a:gd name="T14" fmla="*/ 6 w 12"/>
                  <a:gd name="T15" fmla="*/ 12 h 24"/>
                  <a:gd name="T16" fmla="*/ 6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6" y="0"/>
                    </a:moveTo>
                    <a:lnTo>
                      <a:pt x="6" y="0"/>
                    </a:lnTo>
                    <a:lnTo>
                      <a:pt x="0" y="0"/>
                    </a:lnTo>
                    <a:lnTo>
                      <a:pt x="0" y="12"/>
                    </a:lnTo>
                    <a:lnTo>
                      <a:pt x="6" y="24"/>
                    </a:lnTo>
                    <a:lnTo>
                      <a:pt x="12" y="24"/>
                    </a:lnTo>
                    <a:lnTo>
                      <a:pt x="12" y="24"/>
                    </a:lnTo>
                    <a:lnTo>
                      <a:pt x="6"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17" name="Freeform 1241">
                <a:extLst>
                  <a:ext uri="{FF2B5EF4-FFF2-40B4-BE49-F238E27FC236}">
                    <a16:creationId xmlns:a16="http://schemas.microsoft.com/office/drawing/2014/main" id="{26E6DA84-8826-4C22-A456-8E48A7C403EF}"/>
                  </a:ext>
                </a:extLst>
              </p:cNvPr>
              <p:cNvSpPr>
                <a:spLocks/>
              </p:cNvSpPr>
              <p:nvPr/>
            </p:nvSpPr>
            <p:spPr bwMode="auto">
              <a:xfrm>
                <a:off x="2709" y="2640"/>
                <a:ext cx="18" cy="30"/>
              </a:xfrm>
              <a:custGeom>
                <a:avLst/>
                <a:gdLst>
                  <a:gd name="T0" fmla="*/ 6 w 18"/>
                  <a:gd name="T1" fmla="*/ 6 h 30"/>
                  <a:gd name="T2" fmla="*/ 6 w 18"/>
                  <a:gd name="T3" fmla="*/ 0 h 30"/>
                  <a:gd name="T4" fmla="*/ 0 w 18"/>
                  <a:gd name="T5" fmla="*/ 6 h 30"/>
                  <a:gd name="T6" fmla="*/ 6 w 18"/>
                  <a:gd name="T7" fmla="*/ 18 h 30"/>
                  <a:gd name="T8" fmla="*/ 12 w 18"/>
                  <a:gd name="T9" fmla="*/ 24 h 30"/>
                  <a:gd name="T10" fmla="*/ 18 w 18"/>
                  <a:gd name="T11" fmla="*/ 30 h 30"/>
                  <a:gd name="T12" fmla="*/ 18 w 18"/>
                  <a:gd name="T13" fmla="*/ 24 h 30"/>
                  <a:gd name="T14" fmla="*/ 12 w 18"/>
                  <a:gd name="T15" fmla="*/ 18 h 30"/>
                  <a:gd name="T16" fmla="*/ 6 w 18"/>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6" y="6"/>
                    </a:moveTo>
                    <a:lnTo>
                      <a:pt x="6" y="0"/>
                    </a:lnTo>
                    <a:lnTo>
                      <a:pt x="0" y="6"/>
                    </a:lnTo>
                    <a:lnTo>
                      <a:pt x="6" y="18"/>
                    </a:lnTo>
                    <a:lnTo>
                      <a:pt x="12" y="24"/>
                    </a:lnTo>
                    <a:lnTo>
                      <a:pt x="18" y="30"/>
                    </a:lnTo>
                    <a:lnTo>
                      <a:pt x="18" y="24"/>
                    </a:lnTo>
                    <a:lnTo>
                      <a:pt x="12"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18" name="Freeform 1242">
                <a:extLst>
                  <a:ext uri="{FF2B5EF4-FFF2-40B4-BE49-F238E27FC236}">
                    <a16:creationId xmlns:a16="http://schemas.microsoft.com/office/drawing/2014/main" id="{EDF0213F-30D5-4E90-A182-FBA729C29031}"/>
                  </a:ext>
                </a:extLst>
              </p:cNvPr>
              <p:cNvSpPr>
                <a:spLocks/>
              </p:cNvSpPr>
              <p:nvPr/>
            </p:nvSpPr>
            <p:spPr bwMode="auto">
              <a:xfrm>
                <a:off x="2733" y="2676"/>
                <a:ext cx="18" cy="24"/>
              </a:xfrm>
              <a:custGeom>
                <a:avLst/>
                <a:gdLst>
                  <a:gd name="T0" fmla="*/ 6 w 18"/>
                  <a:gd name="T1" fmla="*/ 6 h 24"/>
                  <a:gd name="T2" fmla="*/ 6 w 18"/>
                  <a:gd name="T3" fmla="*/ 0 h 24"/>
                  <a:gd name="T4" fmla="*/ 0 w 18"/>
                  <a:gd name="T5" fmla="*/ 6 h 24"/>
                  <a:gd name="T6" fmla="*/ 12 w 18"/>
                  <a:gd name="T7" fmla="*/ 18 h 24"/>
                  <a:gd name="T8" fmla="*/ 12 w 18"/>
                  <a:gd name="T9" fmla="*/ 24 h 24"/>
                  <a:gd name="T10" fmla="*/ 18 w 18"/>
                  <a:gd name="T11" fmla="*/ 24 h 24"/>
                  <a:gd name="T12" fmla="*/ 18 w 18"/>
                  <a:gd name="T13" fmla="*/ 24 h 24"/>
                  <a:gd name="T14" fmla="*/ 18 w 18"/>
                  <a:gd name="T15" fmla="*/ 18 h 24"/>
                  <a:gd name="T16" fmla="*/ 6 w 18"/>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6" y="6"/>
                    </a:moveTo>
                    <a:lnTo>
                      <a:pt x="6" y="0"/>
                    </a:lnTo>
                    <a:lnTo>
                      <a:pt x="0" y="6"/>
                    </a:lnTo>
                    <a:lnTo>
                      <a:pt x="12" y="18"/>
                    </a:lnTo>
                    <a:lnTo>
                      <a:pt x="12" y="24"/>
                    </a:lnTo>
                    <a:lnTo>
                      <a:pt x="18" y="24"/>
                    </a:lnTo>
                    <a:lnTo>
                      <a:pt x="18" y="24"/>
                    </a:lnTo>
                    <a:lnTo>
                      <a:pt x="18" y="18"/>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19" name="Freeform 1243">
                <a:extLst>
                  <a:ext uri="{FF2B5EF4-FFF2-40B4-BE49-F238E27FC236}">
                    <a16:creationId xmlns:a16="http://schemas.microsoft.com/office/drawing/2014/main" id="{D5C4AF06-D6D9-4B1E-BF78-E1B6D5780565}"/>
                  </a:ext>
                </a:extLst>
              </p:cNvPr>
              <p:cNvSpPr>
                <a:spLocks/>
              </p:cNvSpPr>
              <p:nvPr/>
            </p:nvSpPr>
            <p:spPr bwMode="auto">
              <a:xfrm>
                <a:off x="2763" y="2706"/>
                <a:ext cx="18" cy="24"/>
              </a:xfrm>
              <a:custGeom>
                <a:avLst/>
                <a:gdLst>
                  <a:gd name="T0" fmla="*/ 6 w 18"/>
                  <a:gd name="T1" fmla="*/ 6 h 24"/>
                  <a:gd name="T2" fmla="*/ 0 w 18"/>
                  <a:gd name="T3" fmla="*/ 0 h 24"/>
                  <a:gd name="T4" fmla="*/ 0 w 18"/>
                  <a:gd name="T5" fmla="*/ 6 h 24"/>
                  <a:gd name="T6" fmla="*/ 12 w 18"/>
                  <a:gd name="T7" fmla="*/ 24 h 24"/>
                  <a:gd name="T8" fmla="*/ 18 w 18"/>
                  <a:gd name="T9" fmla="*/ 24 h 24"/>
                  <a:gd name="T10" fmla="*/ 18 w 18"/>
                  <a:gd name="T11" fmla="*/ 24 h 24"/>
                  <a:gd name="T12" fmla="*/ 6 w 18"/>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6" y="6"/>
                    </a:moveTo>
                    <a:lnTo>
                      <a:pt x="0" y="0"/>
                    </a:lnTo>
                    <a:lnTo>
                      <a:pt x="0" y="6"/>
                    </a:lnTo>
                    <a:lnTo>
                      <a:pt x="12" y="24"/>
                    </a:lnTo>
                    <a:lnTo>
                      <a:pt x="18" y="24"/>
                    </a:lnTo>
                    <a:lnTo>
                      <a:pt x="18"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20" name="Freeform 1244">
                <a:extLst>
                  <a:ext uri="{FF2B5EF4-FFF2-40B4-BE49-F238E27FC236}">
                    <a16:creationId xmlns:a16="http://schemas.microsoft.com/office/drawing/2014/main" id="{A8229083-F1E0-497C-89B8-B5B6FB04A477}"/>
                  </a:ext>
                </a:extLst>
              </p:cNvPr>
              <p:cNvSpPr>
                <a:spLocks/>
              </p:cNvSpPr>
              <p:nvPr/>
            </p:nvSpPr>
            <p:spPr bwMode="auto">
              <a:xfrm>
                <a:off x="2793" y="2736"/>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0"/>
                    </a:moveTo>
                    <a:lnTo>
                      <a:pt x="0" y="6"/>
                    </a:ln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21" name="Freeform 1245">
                <a:extLst>
                  <a:ext uri="{FF2B5EF4-FFF2-40B4-BE49-F238E27FC236}">
                    <a16:creationId xmlns:a16="http://schemas.microsoft.com/office/drawing/2014/main" id="{DE4A54F9-2BE0-41B0-9202-371440A4DDC9}"/>
                  </a:ext>
                </a:extLst>
              </p:cNvPr>
              <p:cNvSpPr>
                <a:spLocks/>
              </p:cNvSpPr>
              <p:nvPr/>
            </p:nvSpPr>
            <p:spPr bwMode="auto">
              <a:xfrm>
                <a:off x="2823" y="2760"/>
                <a:ext cx="30" cy="24"/>
              </a:xfrm>
              <a:custGeom>
                <a:avLst/>
                <a:gdLst>
                  <a:gd name="T0" fmla="*/ 6 w 30"/>
                  <a:gd name="T1" fmla="*/ 0 h 24"/>
                  <a:gd name="T2" fmla="*/ 0 w 30"/>
                  <a:gd name="T3" fmla="*/ 6 h 24"/>
                  <a:gd name="T4" fmla="*/ 6 w 30"/>
                  <a:gd name="T5" fmla="*/ 6 h 24"/>
                  <a:gd name="T6" fmla="*/ 6 w 30"/>
                  <a:gd name="T7" fmla="*/ 6 h 24"/>
                  <a:gd name="T8" fmla="*/ 24 w 30"/>
                  <a:gd name="T9" fmla="*/ 24 h 24"/>
                  <a:gd name="T10" fmla="*/ 30 w 30"/>
                  <a:gd name="T11" fmla="*/ 18 h 24"/>
                  <a:gd name="T12" fmla="*/ 24 w 30"/>
                  <a:gd name="T13" fmla="*/ 18 h 24"/>
                  <a:gd name="T14" fmla="*/ 6 w 30"/>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4">
                    <a:moveTo>
                      <a:pt x="6" y="0"/>
                    </a:moveTo>
                    <a:lnTo>
                      <a:pt x="0" y="6"/>
                    </a:lnTo>
                    <a:lnTo>
                      <a:pt x="6" y="6"/>
                    </a:lnTo>
                    <a:lnTo>
                      <a:pt x="6" y="6"/>
                    </a:lnTo>
                    <a:lnTo>
                      <a:pt x="24" y="24"/>
                    </a:lnTo>
                    <a:lnTo>
                      <a:pt x="30" y="18"/>
                    </a:lnTo>
                    <a:lnTo>
                      <a:pt x="24"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22" name="Freeform 1246">
                <a:extLst>
                  <a:ext uri="{FF2B5EF4-FFF2-40B4-BE49-F238E27FC236}">
                    <a16:creationId xmlns:a16="http://schemas.microsoft.com/office/drawing/2014/main" id="{FB2B70C3-A359-4135-89B5-A0F3C40C3F32}"/>
                  </a:ext>
                </a:extLst>
              </p:cNvPr>
              <p:cNvSpPr>
                <a:spLocks/>
              </p:cNvSpPr>
              <p:nvPr/>
            </p:nvSpPr>
            <p:spPr bwMode="auto">
              <a:xfrm>
                <a:off x="2859" y="2784"/>
                <a:ext cx="30" cy="18"/>
              </a:xfrm>
              <a:custGeom>
                <a:avLst/>
                <a:gdLst>
                  <a:gd name="T0" fmla="*/ 6 w 30"/>
                  <a:gd name="T1" fmla="*/ 0 h 18"/>
                  <a:gd name="T2" fmla="*/ 0 w 30"/>
                  <a:gd name="T3" fmla="*/ 6 h 18"/>
                  <a:gd name="T4" fmla="*/ 6 w 30"/>
                  <a:gd name="T5" fmla="*/ 6 h 18"/>
                  <a:gd name="T6" fmla="*/ 24 w 30"/>
                  <a:gd name="T7" fmla="*/ 18 h 18"/>
                  <a:gd name="T8" fmla="*/ 24 w 30"/>
                  <a:gd name="T9" fmla="*/ 18 h 18"/>
                  <a:gd name="T10" fmla="*/ 30 w 30"/>
                  <a:gd name="T11" fmla="*/ 18 h 18"/>
                  <a:gd name="T12" fmla="*/ 24 w 30"/>
                  <a:gd name="T13" fmla="*/ 12 h 18"/>
                  <a:gd name="T14" fmla="*/ 24 w 30"/>
                  <a:gd name="T15" fmla="*/ 12 h 18"/>
                  <a:gd name="T16" fmla="*/ 6 w 3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0"/>
                    </a:moveTo>
                    <a:lnTo>
                      <a:pt x="0" y="6"/>
                    </a:lnTo>
                    <a:lnTo>
                      <a:pt x="6" y="6"/>
                    </a:lnTo>
                    <a:lnTo>
                      <a:pt x="24" y="18"/>
                    </a:lnTo>
                    <a:lnTo>
                      <a:pt x="24" y="18"/>
                    </a:lnTo>
                    <a:lnTo>
                      <a:pt x="30" y="18"/>
                    </a:lnTo>
                    <a:lnTo>
                      <a:pt x="24"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23" name="Freeform 1247">
                <a:extLst>
                  <a:ext uri="{FF2B5EF4-FFF2-40B4-BE49-F238E27FC236}">
                    <a16:creationId xmlns:a16="http://schemas.microsoft.com/office/drawing/2014/main" id="{8D10CE03-3208-49AF-AACD-F7E0867174CD}"/>
                  </a:ext>
                </a:extLst>
              </p:cNvPr>
              <p:cNvSpPr>
                <a:spLocks/>
              </p:cNvSpPr>
              <p:nvPr/>
            </p:nvSpPr>
            <p:spPr bwMode="auto">
              <a:xfrm>
                <a:off x="2895" y="2802"/>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24" name="Freeform 1248">
                <a:extLst>
                  <a:ext uri="{FF2B5EF4-FFF2-40B4-BE49-F238E27FC236}">
                    <a16:creationId xmlns:a16="http://schemas.microsoft.com/office/drawing/2014/main" id="{5FD26BB8-B5F8-4060-9270-E8CB8910B0F3}"/>
                  </a:ext>
                </a:extLst>
              </p:cNvPr>
              <p:cNvSpPr>
                <a:spLocks/>
              </p:cNvSpPr>
              <p:nvPr/>
            </p:nvSpPr>
            <p:spPr bwMode="auto">
              <a:xfrm>
                <a:off x="2937" y="2826"/>
                <a:ext cx="24" cy="12"/>
              </a:xfrm>
              <a:custGeom>
                <a:avLst/>
                <a:gdLst>
                  <a:gd name="T0" fmla="*/ 0 w 24"/>
                  <a:gd name="T1" fmla="*/ 0 h 12"/>
                  <a:gd name="T2" fmla="*/ 0 w 24"/>
                  <a:gd name="T3" fmla="*/ 0 h 12"/>
                  <a:gd name="T4" fmla="*/ 0 w 24"/>
                  <a:gd name="T5" fmla="*/ 6 h 12"/>
                  <a:gd name="T6" fmla="*/ 6 w 24"/>
                  <a:gd name="T7" fmla="*/ 6 h 12"/>
                  <a:gd name="T8" fmla="*/ 24 w 24"/>
                  <a:gd name="T9" fmla="*/ 12 h 12"/>
                  <a:gd name="T10" fmla="*/ 24 w 24"/>
                  <a:gd name="T11" fmla="*/ 12 h 12"/>
                  <a:gd name="T12" fmla="*/ 24 w 24"/>
                  <a:gd name="T13" fmla="*/ 6 h 12"/>
                  <a:gd name="T14" fmla="*/ 6 w 24"/>
                  <a:gd name="T15" fmla="*/ 0 h 12"/>
                  <a:gd name="T16" fmla="*/ 0 w 2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0" y="0"/>
                    </a:moveTo>
                    <a:lnTo>
                      <a:pt x="0" y="0"/>
                    </a:lnTo>
                    <a:lnTo>
                      <a:pt x="0" y="6"/>
                    </a:lnTo>
                    <a:lnTo>
                      <a:pt x="6" y="6"/>
                    </a:lnTo>
                    <a:lnTo>
                      <a:pt x="24" y="12"/>
                    </a:lnTo>
                    <a:lnTo>
                      <a:pt x="24" y="12"/>
                    </a:lnTo>
                    <a:lnTo>
                      <a:pt x="24" y="6"/>
                    </a:lnTo>
                    <a:lnTo>
                      <a:pt x="6"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25" name="Freeform 1249">
                <a:extLst>
                  <a:ext uri="{FF2B5EF4-FFF2-40B4-BE49-F238E27FC236}">
                    <a16:creationId xmlns:a16="http://schemas.microsoft.com/office/drawing/2014/main" id="{B49945B4-19EC-4F35-8137-9AB3796E2C0E}"/>
                  </a:ext>
                </a:extLst>
              </p:cNvPr>
              <p:cNvSpPr>
                <a:spLocks/>
              </p:cNvSpPr>
              <p:nvPr/>
            </p:nvSpPr>
            <p:spPr bwMode="auto">
              <a:xfrm>
                <a:off x="2973" y="2838"/>
                <a:ext cx="30" cy="18"/>
              </a:xfrm>
              <a:custGeom>
                <a:avLst/>
                <a:gdLst>
                  <a:gd name="T0" fmla="*/ 6 w 30"/>
                  <a:gd name="T1" fmla="*/ 0 h 18"/>
                  <a:gd name="T2" fmla="*/ 0 w 30"/>
                  <a:gd name="T3" fmla="*/ 6 h 18"/>
                  <a:gd name="T4" fmla="*/ 6 w 30"/>
                  <a:gd name="T5" fmla="*/ 6 h 18"/>
                  <a:gd name="T6" fmla="*/ 24 w 30"/>
                  <a:gd name="T7" fmla="*/ 18 h 18"/>
                  <a:gd name="T8" fmla="*/ 30 w 30"/>
                  <a:gd name="T9" fmla="*/ 12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26" name="Freeform 1250">
                <a:extLst>
                  <a:ext uri="{FF2B5EF4-FFF2-40B4-BE49-F238E27FC236}">
                    <a16:creationId xmlns:a16="http://schemas.microsoft.com/office/drawing/2014/main" id="{4031CC54-B882-4AF5-BA74-CBAE3B0FBFFA}"/>
                  </a:ext>
                </a:extLst>
              </p:cNvPr>
              <p:cNvSpPr>
                <a:spLocks/>
              </p:cNvSpPr>
              <p:nvPr/>
            </p:nvSpPr>
            <p:spPr bwMode="auto">
              <a:xfrm>
                <a:off x="3015" y="2856"/>
                <a:ext cx="24" cy="12"/>
              </a:xfrm>
              <a:custGeom>
                <a:avLst/>
                <a:gdLst>
                  <a:gd name="T0" fmla="*/ 0 w 24"/>
                  <a:gd name="T1" fmla="*/ 0 h 12"/>
                  <a:gd name="T2" fmla="*/ 0 w 24"/>
                  <a:gd name="T3" fmla="*/ 0 h 12"/>
                  <a:gd name="T4" fmla="*/ 0 w 24"/>
                  <a:gd name="T5" fmla="*/ 6 h 12"/>
                  <a:gd name="T6" fmla="*/ 24 w 24"/>
                  <a:gd name="T7" fmla="*/ 12 h 12"/>
                  <a:gd name="T8" fmla="*/ 24 w 24"/>
                  <a:gd name="T9" fmla="*/ 12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0"/>
                    </a:lnTo>
                    <a:lnTo>
                      <a:pt x="0" y="6"/>
                    </a:lnTo>
                    <a:lnTo>
                      <a:pt x="24" y="12"/>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27" name="Freeform 1251">
                <a:extLst>
                  <a:ext uri="{FF2B5EF4-FFF2-40B4-BE49-F238E27FC236}">
                    <a16:creationId xmlns:a16="http://schemas.microsoft.com/office/drawing/2014/main" id="{6FEF8D7F-7F93-4EB3-8EE7-5AA14D97FA18}"/>
                  </a:ext>
                </a:extLst>
              </p:cNvPr>
              <p:cNvSpPr>
                <a:spLocks/>
              </p:cNvSpPr>
              <p:nvPr/>
            </p:nvSpPr>
            <p:spPr bwMode="auto">
              <a:xfrm>
                <a:off x="3051" y="2868"/>
                <a:ext cx="30" cy="12"/>
              </a:xfrm>
              <a:custGeom>
                <a:avLst/>
                <a:gdLst>
                  <a:gd name="T0" fmla="*/ 6 w 30"/>
                  <a:gd name="T1" fmla="*/ 0 h 12"/>
                  <a:gd name="T2" fmla="*/ 0 w 30"/>
                  <a:gd name="T3" fmla="*/ 6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28" name="Freeform 1252">
                <a:extLst>
                  <a:ext uri="{FF2B5EF4-FFF2-40B4-BE49-F238E27FC236}">
                    <a16:creationId xmlns:a16="http://schemas.microsoft.com/office/drawing/2014/main" id="{A275F117-0C4C-47D6-A680-3FE14C8C0168}"/>
                  </a:ext>
                </a:extLst>
              </p:cNvPr>
              <p:cNvSpPr>
                <a:spLocks/>
              </p:cNvSpPr>
              <p:nvPr/>
            </p:nvSpPr>
            <p:spPr bwMode="auto">
              <a:xfrm>
                <a:off x="3093" y="288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29" name="Freeform 1253">
                <a:extLst>
                  <a:ext uri="{FF2B5EF4-FFF2-40B4-BE49-F238E27FC236}">
                    <a16:creationId xmlns:a16="http://schemas.microsoft.com/office/drawing/2014/main" id="{6D6A0C97-F616-4A26-815B-C5B92642F8DE}"/>
                  </a:ext>
                </a:extLst>
              </p:cNvPr>
              <p:cNvSpPr>
                <a:spLocks/>
              </p:cNvSpPr>
              <p:nvPr/>
            </p:nvSpPr>
            <p:spPr bwMode="auto">
              <a:xfrm>
                <a:off x="3135" y="2892"/>
                <a:ext cx="24" cy="12"/>
              </a:xfrm>
              <a:custGeom>
                <a:avLst/>
                <a:gdLst>
                  <a:gd name="T0" fmla="*/ 0 w 24"/>
                  <a:gd name="T1" fmla="*/ 0 h 12"/>
                  <a:gd name="T2" fmla="*/ 0 w 24"/>
                  <a:gd name="T3" fmla="*/ 6 h 12"/>
                  <a:gd name="T4" fmla="*/ 0 w 24"/>
                  <a:gd name="T5" fmla="*/ 6 h 12"/>
                  <a:gd name="T6" fmla="*/ 24 w 24"/>
                  <a:gd name="T7" fmla="*/ 12 h 12"/>
                  <a:gd name="T8" fmla="*/ 24 w 24"/>
                  <a:gd name="T9" fmla="*/ 12 h 12"/>
                  <a:gd name="T10" fmla="*/ 24 w 24"/>
                  <a:gd name="T11" fmla="*/ 6 h 12"/>
                  <a:gd name="T12" fmla="*/ 0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0"/>
                    </a:moveTo>
                    <a:lnTo>
                      <a:pt x="0" y="6"/>
                    </a:lnTo>
                    <a:lnTo>
                      <a:pt x="0" y="6"/>
                    </a:lnTo>
                    <a:lnTo>
                      <a:pt x="24" y="12"/>
                    </a:lnTo>
                    <a:lnTo>
                      <a:pt x="24"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30" name="Freeform 1254">
                <a:extLst>
                  <a:ext uri="{FF2B5EF4-FFF2-40B4-BE49-F238E27FC236}">
                    <a16:creationId xmlns:a16="http://schemas.microsoft.com/office/drawing/2014/main" id="{D73DF48F-060C-45D1-8F1C-28F97913B363}"/>
                  </a:ext>
                </a:extLst>
              </p:cNvPr>
              <p:cNvSpPr>
                <a:spLocks/>
              </p:cNvSpPr>
              <p:nvPr/>
            </p:nvSpPr>
            <p:spPr bwMode="auto">
              <a:xfrm>
                <a:off x="3171" y="2904"/>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31" name="Freeform 1255">
                <a:extLst>
                  <a:ext uri="{FF2B5EF4-FFF2-40B4-BE49-F238E27FC236}">
                    <a16:creationId xmlns:a16="http://schemas.microsoft.com/office/drawing/2014/main" id="{413930B0-6296-446C-8292-A55EDD63ADDD}"/>
                  </a:ext>
                </a:extLst>
              </p:cNvPr>
              <p:cNvSpPr>
                <a:spLocks/>
              </p:cNvSpPr>
              <p:nvPr/>
            </p:nvSpPr>
            <p:spPr bwMode="auto">
              <a:xfrm>
                <a:off x="3213" y="2916"/>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32" name="Freeform 1256">
                <a:extLst>
                  <a:ext uri="{FF2B5EF4-FFF2-40B4-BE49-F238E27FC236}">
                    <a16:creationId xmlns:a16="http://schemas.microsoft.com/office/drawing/2014/main" id="{200D3486-8234-42D0-98BA-52FD85FE9C0D}"/>
                  </a:ext>
                </a:extLst>
              </p:cNvPr>
              <p:cNvSpPr>
                <a:spLocks/>
              </p:cNvSpPr>
              <p:nvPr/>
            </p:nvSpPr>
            <p:spPr bwMode="auto">
              <a:xfrm>
                <a:off x="3255" y="2922"/>
                <a:ext cx="30" cy="12"/>
              </a:xfrm>
              <a:custGeom>
                <a:avLst/>
                <a:gdLst>
                  <a:gd name="T0" fmla="*/ 6 w 30"/>
                  <a:gd name="T1" fmla="*/ 0 h 12"/>
                  <a:gd name="T2" fmla="*/ 0 w 30"/>
                  <a:gd name="T3" fmla="*/ 0 h 12"/>
                  <a:gd name="T4" fmla="*/ 6 w 30"/>
                  <a:gd name="T5" fmla="*/ 6 h 12"/>
                  <a:gd name="T6" fmla="*/ 24 w 30"/>
                  <a:gd name="T7" fmla="*/ 12 h 12"/>
                  <a:gd name="T8" fmla="*/ 30 w 30"/>
                  <a:gd name="T9" fmla="*/ 6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24" y="12"/>
                    </a:lnTo>
                    <a:lnTo>
                      <a:pt x="30"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33" name="Freeform 1257">
                <a:extLst>
                  <a:ext uri="{FF2B5EF4-FFF2-40B4-BE49-F238E27FC236}">
                    <a16:creationId xmlns:a16="http://schemas.microsoft.com/office/drawing/2014/main" id="{94D923FC-FCBD-4299-9F02-392B07546B46}"/>
                  </a:ext>
                </a:extLst>
              </p:cNvPr>
              <p:cNvSpPr>
                <a:spLocks/>
              </p:cNvSpPr>
              <p:nvPr/>
            </p:nvSpPr>
            <p:spPr bwMode="auto">
              <a:xfrm>
                <a:off x="3297" y="2928"/>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34" name="Freeform 1258">
                <a:extLst>
                  <a:ext uri="{FF2B5EF4-FFF2-40B4-BE49-F238E27FC236}">
                    <a16:creationId xmlns:a16="http://schemas.microsoft.com/office/drawing/2014/main" id="{2147831D-504B-4E86-AB64-F1F8F606B399}"/>
                  </a:ext>
                </a:extLst>
              </p:cNvPr>
              <p:cNvSpPr>
                <a:spLocks/>
              </p:cNvSpPr>
              <p:nvPr/>
            </p:nvSpPr>
            <p:spPr bwMode="auto">
              <a:xfrm>
                <a:off x="3339" y="2940"/>
                <a:ext cx="30" cy="6"/>
              </a:xfrm>
              <a:custGeom>
                <a:avLst/>
                <a:gdLst>
                  <a:gd name="T0" fmla="*/ 0 w 30"/>
                  <a:gd name="T1" fmla="*/ 0 h 6"/>
                  <a:gd name="T2" fmla="*/ 0 w 30"/>
                  <a:gd name="T3" fmla="*/ 0 h 6"/>
                  <a:gd name="T4" fmla="*/ 0 w 30"/>
                  <a:gd name="T5" fmla="*/ 6 h 6"/>
                  <a:gd name="T6" fmla="*/ 18 w 30"/>
                  <a:gd name="T7" fmla="*/ 6 h 6"/>
                  <a:gd name="T8" fmla="*/ 24 w 30"/>
                  <a:gd name="T9" fmla="*/ 6 h 6"/>
                  <a:gd name="T10" fmla="*/ 30 w 30"/>
                  <a:gd name="T11" fmla="*/ 6 h 6"/>
                  <a:gd name="T12" fmla="*/ 24 w 30"/>
                  <a:gd name="T13" fmla="*/ 0 h 6"/>
                  <a:gd name="T14" fmla="*/ 18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0"/>
                    </a:lnTo>
                    <a:lnTo>
                      <a:pt x="0" y="6"/>
                    </a:lnTo>
                    <a:lnTo>
                      <a:pt x="18" y="6"/>
                    </a:lnTo>
                    <a:lnTo>
                      <a:pt x="24" y="6"/>
                    </a:lnTo>
                    <a:lnTo>
                      <a:pt x="30" y="6"/>
                    </a:lnTo>
                    <a:lnTo>
                      <a:pt x="24" y="0"/>
                    </a:lnTo>
                    <a:lnTo>
                      <a:pt x="18"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35" name="Freeform 1259">
                <a:extLst>
                  <a:ext uri="{FF2B5EF4-FFF2-40B4-BE49-F238E27FC236}">
                    <a16:creationId xmlns:a16="http://schemas.microsoft.com/office/drawing/2014/main" id="{CEC14C13-2741-40C5-A81D-A561CA0090C5}"/>
                  </a:ext>
                </a:extLst>
              </p:cNvPr>
              <p:cNvSpPr>
                <a:spLocks/>
              </p:cNvSpPr>
              <p:nvPr/>
            </p:nvSpPr>
            <p:spPr bwMode="auto">
              <a:xfrm>
                <a:off x="3381" y="2946"/>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36" name="Freeform 1260">
                <a:extLst>
                  <a:ext uri="{FF2B5EF4-FFF2-40B4-BE49-F238E27FC236}">
                    <a16:creationId xmlns:a16="http://schemas.microsoft.com/office/drawing/2014/main" id="{C6E87E43-970B-4330-9118-AE6DD88D3639}"/>
                  </a:ext>
                </a:extLst>
              </p:cNvPr>
              <p:cNvSpPr>
                <a:spLocks/>
              </p:cNvSpPr>
              <p:nvPr/>
            </p:nvSpPr>
            <p:spPr bwMode="auto">
              <a:xfrm>
                <a:off x="3423" y="2952"/>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37" name="Freeform 1261">
                <a:extLst>
                  <a:ext uri="{FF2B5EF4-FFF2-40B4-BE49-F238E27FC236}">
                    <a16:creationId xmlns:a16="http://schemas.microsoft.com/office/drawing/2014/main" id="{94245591-3E08-4C4F-BF07-5A6727EA7B02}"/>
                  </a:ext>
                </a:extLst>
              </p:cNvPr>
              <p:cNvSpPr>
                <a:spLocks/>
              </p:cNvSpPr>
              <p:nvPr/>
            </p:nvSpPr>
            <p:spPr bwMode="auto">
              <a:xfrm>
                <a:off x="3465" y="295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38" name="Freeform 1262">
                <a:extLst>
                  <a:ext uri="{FF2B5EF4-FFF2-40B4-BE49-F238E27FC236}">
                    <a16:creationId xmlns:a16="http://schemas.microsoft.com/office/drawing/2014/main" id="{AD6A36C8-3714-4E41-97F3-DCA31AAB4103}"/>
                  </a:ext>
                </a:extLst>
              </p:cNvPr>
              <p:cNvSpPr>
                <a:spLocks/>
              </p:cNvSpPr>
              <p:nvPr/>
            </p:nvSpPr>
            <p:spPr bwMode="auto">
              <a:xfrm>
                <a:off x="3507" y="2958"/>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39" name="Freeform 1263">
                <a:extLst>
                  <a:ext uri="{FF2B5EF4-FFF2-40B4-BE49-F238E27FC236}">
                    <a16:creationId xmlns:a16="http://schemas.microsoft.com/office/drawing/2014/main" id="{8E5E2087-B2F9-4EE3-814B-DBE5594B529A}"/>
                  </a:ext>
                </a:extLst>
              </p:cNvPr>
              <p:cNvSpPr>
                <a:spLocks/>
              </p:cNvSpPr>
              <p:nvPr/>
            </p:nvSpPr>
            <p:spPr bwMode="auto">
              <a:xfrm>
                <a:off x="3549" y="2964"/>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0"/>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40" name="Freeform 1264">
                <a:extLst>
                  <a:ext uri="{FF2B5EF4-FFF2-40B4-BE49-F238E27FC236}">
                    <a16:creationId xmlns:a16="http://schemas.microsoft.com/office/drawing/2014/main" id="{C12FC7EB-9F1D-4D57-B3AC-E5397332CD86}"/>
                  </a:ext>
                </a:extLst>
              </p:cNvPr>
              <p:cNvSpPr>
                <a:spLocks/>
              </p:cNvSpPr>
              <p:nvPr/>
            </p:nvSpPr>
            <p:spPr bwMode="auto">
              <a:xfrm>
                <a:off x="3591" y="296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41" name="Freeform 1265">
                <a:extLst>
                  <a:ext uri="{FF2B5EF4-FFF2-40B4-BE49-F238E27FC236}">
                    <a16:creationId xmlns:a16="http://schemas.microsoft.com/office/drawing/2014/main" id="{56E9BBFA-28C3-48E5-BAD2-B4FAC2BD00D3}"/>
                  </a:ext>
                </a:extLst>
              </p:cNvPr>
              <p:cNvSpPr>
                <a:spLocks/>
              </p:cNvSpPr>
              <p:nvPr/>
            </p:nvSpPr>
            <p:spPr bwMode="auto">
              <a:xfrm>
                <a:off x="3633" y="2970"/>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42" name="Freeform 1266">
                <a:extLst>
                  <a:ext uri="{FF2B5EF4-FFF2-40B4-BE49-F238E27FC236}">
                    <a16:creationId xmlns:a16="http://schemas.microsoft.com/office/drawing/2014/main" id="{B0D769EE-8122-4B14-8A2A-DC632CFDA842}"/>
                  </a:ext>
                </a:extLst>
              </p:cNvPr>
              <p:cNvSpPr>
                <a:spLocks/>
              </p:cNvSpPr>
              <p:nvPr/>
            </p:nvSpPr>
            <p:spPr bwMode="auto">
              <a:xfrm>
                <a:off x="3675" y="297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43" name="Freeform 1267">
                <a:extLst>
                  <a:ext uri="{FF2B5EF4-FFF2-40B4-BE49-F238E27FC236}">
                    <a16:creationId xmlns:a16="http://schemas.microsoft.com/office/drawing/2014/main" id="{09812C8B-BA3F-4014-864E-2E1F2DEA4168}"/>
                  </a:ext>
                </a:extLst>
              </p:cNvPr>
              <p:cNvSpPr>
                <a:spLocks/>
              </p:cNvSpPr>
              <p:nvPr/>
            </p:nvSpPr>
            <p:spPr bwMode="auto">
              <a:xfrm>
                <a:off x="3717" y="2970"/>
                <a:ext cx="24" cy="6"/>
              </a:xfrm>
              <a:custGeom>
                <a:avLst/>
                <a:gdLst>
                  <a:gd name="T0" fmla="*/ 0 w 24"/>
                  <a:gd name="T1" fmla="*/ 0 h 6"/>
                  <a:gd name="T2" fmla="*/ 0 w 24"/>
                  <a:gd name="T3" fmla="*/ 6 h 6"/>
                  <a:gd name="T4" fmla="*/ 0 w 24"/>
                  <a:gd name="T5" fmla="*/ 6 h 6"/>
                  <a:gd name="T6" fmla="*/ 24 w 24"/>
                  <a:gd name="T7" fmla="*/ 6 h 6"/>
                  <a:gd name="T8" fmla="*/ 24 w 24"/>
                  <a:gd name="T9" fmla="*/ 6 h 6"/>
                  <a:gd name="T10" fmla="*/ 24 w 24"/>
                  <a:gd name="T11" fmla="*/ 0 h 6"/>
                  <a:gd name="T12" fmla="*/ 0 w 2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0" y="0"/>
                    </a:moveTo>
                    <a:lnTo>
                      <a:pt x="0" y="6"/>
                    </a:lnTo>
                    <a:lnTo>
                      <a:pt x="0" y="6"/>
                    </a:lnTo>
                    <a:lnTo>
                      <a:pt x="24"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44" name="Freeform 1268">
                <a:extLst>
                  <a:ext uri="{FF2B5EF4-FFF2-40B4-BE49-F238E27FC236}">
                    <a16:creationId xmlns:a16="http://schemas.microsoft.com/office/drawing/2014/main" id="{798D0489-3B45-4C0D-A1B5-E762615209B2}"/>
                  </a:ext>
                </a:extLst>
              </p:cNvPr>
              <p:cNvSpPr>
                <a:spLocks/>
              </p:cNvSpPr>
              <p:nvPr/>
            </p:nvSpPr>
            <p:spPr bwMode="auto">
              <a:xfrm>
                <a:off x="3753" y="2970"/>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6"/>
                    </a:lnTo>
                    <a:lnTo>
                      <a:pt x="6" y="6"/>
                    </a:lnTo>
                    <a:lnTo>
                      <a:pt x="24" y="12"/>
                    </a:lnTo>
                    <a:lnTo>
                      <a:pt x="30" y="6"/>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45" name="Freeform 1269">
                <a:extLst>
                  <a:ext uri="{FF2B5EF4-FFF2-40B4-BE49-F238E27FC236}">
                    <a16:creationId xmlns:a16="http://schemas.microsoft.com/office/drawing/2014/main" id="{2FE2CC89-C40F-4CD7-B9B1-A144008FCF73}"/>
                  </a:ext>
                </a:extLst>
              </p:cNvPr>
              <p:cNvSpPr>
                <a:spLocks/>
              </p:cNvSpPr>
              <p:nvPr/>
            </p:nvSpPr>
            <p:spPr bwMode="auto">
              <a:xfrm>
                <a:off x="3795" y="297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46" name="Freeform 1270">
                <a:extLst>
                  <a:ext uri="{FF2B5EF4-FFF2-40B4-BE49-F238E27FC236}">
                    <a16:creationId xmlns:a16="http://schemas.microsoft.com/office/drawing/2014/main" id="{C04C263E-A284-4D05-A7BA-D67ACE95EB07}"/>
                  </a:ext>
                </a:extLst>
              </p:cNvPr>
              <p:cNvSpPr>
                <a:spLocks/>
              </p:cNvSpPr>
              <p:nvPr/>
            </p:nvSpPr>
            <p:spPr bwMode="auto">
              <a:xfrm>
                <a:off x="3837" y="297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47" name="Freeform 1271">
                <a:extLst>
                  <a:ext uri="{FF2B5EF4-FFF2-40B4-BE49-F238E27FC236}">
                    <a16:creationId xmlns:a16="http://schemas.microsoft.com/office/drawing/2014/main" id="{7FB41EDE-6421-4CC4-ACB8-E1BD8C86B567}"/>
                  </a:ext>
                </a:extLst>
              </p:cNvPr>
              <p:cNvSpPr>
                <a:spLocks/>
              </p:cNvSpPr>
              <p:nvPr/>
            </p:nvSpPr>
            <p:spPr bwMode="auto">
              <a:xfrm>
                <a:off x="3879" y="297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48" name="Freeform 1272">
                <a:extLst>
                  <a:ext uri="{FF2B5EF4-FFF2-40B4-BE49-F238E27FC236}">
                    <a16:creationId xmlns:a16="http://schemas.microsoft.com/office/drawing/2014/main" id="{425279AC-19BF-488D-A087-1DFB9EFE9AAD}"/>
                  </a:ext>
                </a:extLst>
              </p:cNvPr>
              <p:cNvSpPr>
                <a:spLocks/>
              </p:cNvSpPr>
              <p:nvPr/>
            </p:nvSpPr>
            <p:spPr bwMode="auto">
              <a:xfrm>
                <a:off x="3921" y="296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49" name="Freeform 1273">
                <a:extLst>
                  <a:ext uri="{FF2B5EF4-FFF2-40B4-BE49-F238E27FC236}">
                    <a16:creationId xmlns:a16="http://schemas.microsoft.com/office/drawing/2014/main" id="{0C87CB82-3983-4B64-B44C-4120D943B26F}"/>
                  </a:ext>
                </a:extLst>
              </p:cNvPr>
              <p:cNvSpPr>
                <a:spLocks/>
              </p:cNvSpPr>
              <p:nvPr/>
            </p:nvSpPr>
            <p:spPr bwMode="auto">
              <a:xfrm>
                <a:off x="3963" y="2964"/>
                <a:ext cx="31" cy="6"/>
              </a:xfrm>
              <a:custGeom>
                <a:avLst/>
                <a:gdLst>
                  <a:gd name="T0" fmla="*/ 6 w 31"/>
                  <a:gd name="T1" fmla="*/ 0 h 6"/>
                  <a:gd name="T2" fmla="*/ 0 w 31"/>
                  <a:gd name="T3" fmla="*/ 6 h 6"/>
                  <a:gd name="T4" fmla="*/ 6 w 31"/>
                  <a:gd name="T5" fmla="*/ 6 h 6"/>
                  <a:gd name="T6" fmla="*/ 31 w 31"/>
                  <a:gd name="T7" fmla="*/ 6 h 6"/>
                  <a:gd name="T8" fmla="*/ 31 w 31"/>
                  <a:gd name="T9" fmla="*/ 6 h 6"/>
                  <a:gd name="T10" fmla="*/ 31 w 31"/>
                  <a:gd name="T11" fmla="*/ 0 h 6"/>
                  <a:gd name="T12" fmla="*/ 6 w 3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6" y="0"/>
                    </a:moveTo>
                    <a:lnTo>
                      <a:pt x="0" y="6"/>
                    </a:lnTo>
                    <a:lnTo>
                      <a:pt x="6" y="6"/>
                    </a:lnTo>
                    <a:lnTo>
                      <a:pt x="31" y="6"/>
                    </a:lnTo>
                    <a:lnTo>
                      <a:pt x="31" y="6"/>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50" name="Freeform 1274">
                <a:extLst>
                  <a:ext uri="{FF2B5EF4-FFF2-40B4-BE49-F238E27FC236}">
                    <a16:creationId xmlns:a16="http://schemas.microsoft.com/office/drawing/2014/main" id="{820E4AEC-3461-423A-AB62-B3EE1D36DFEB}"/>
                  </a:ext>
                </a:extLst>
              </p:cNvPr>
              <p:cNvSpPr>
                <a:spLocks/>
              </p:cNvSpPr>
              <p:nvPr/>
            </p:nvSpPr>
            <p:spPr bwMode="auto">
              <a:xfrm>
                <a:off x="4006" y="2958"/>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51" name="Freeform 1275">
                <a:extLst>
                  <a:ext uri="{FF2B5EF4-FFF2-40B4-BE49-F238E27FC236}">
                    <a16:creationId xmlns:a16="http://schemas.microsoft.com/office/drawing/2014/main" id="{9192C2FB-A73F-417F-8FA5-8BEE93E90B3F}"/>
                  </a:ext>
                </a:extLst>
              </p:cNvPr>
              <p:cNvSpPr>
                <a:spLocks/>
              </p:cNvSpPr>
              <p:nvPr/>
            </p:nvSpPr>
            <p:spPr bwMode="auto">
              <a:xfrm>
                <a:off x="4048" y="295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52" name="Freeform 1276">
                <a:extLst>
                  <a:ext uri="{FF2B5EF4-FFF2-40B4-BE49-F238E27FC236}">
                    <a16:creationId xmlns:a16="http://schemas.microsoft.com/office/drawing/2014/main" id="{77E7033E-834A-4B15-9CA9-D4975A7D14B9}"/>
                  </a:ext>
                </a:extLst>
              </p:cNvPr>
              <p:cNvSpPr>
                <a:spLocks/>
              </p:cNvSpPr>
              <p:nvPr/>
            </p:nvSpPr>
            <p:spPr bwMode="auto">
              <a:xfrm>
                <a:off x="4090" y="2952"/>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53" name="Freeform 1277">
                <a:extLst>
                  <a:ext uri="{FF2B5EF4-FFF2-40B4-BE49-F238E27FC236}">
                    <a16:creationId xmlns:a16="http://schemas.microsoft.com/office/drawing/2014/main" id="{0130849C-97B6-42E4-AF84-5F42127E4064}"/>
                  </a:ext>
                </a:extLst>
              </p:cNvPr>
              <p:cNvSpPr>
                <a:spLocks/>
              </p:cNvSpPr>
              <p:nvPr/>
            </p:nvSpPr>
            <p:spPr bwMode="auto">
              <a:xfrm>
                <a:off x="4132" y="294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54" name="Freeform 1278">
                <a:extLst>
                  <a:ext uri="{FF2B5EF4-FFF2-40B4-BE49-F238E27FC236}">
                    <a16:creationId xmlns:a16="http://schemas.microsoft.com/office/drawing/2014/main" id="{75B09917-2530-47DD-A04F-7E7689FDB79E}"/>
                  </a:ext>
                </a:extLst>
              </p:cNvPr>
              <p:cNvSpPr>
                <a:spLocks/>
              </p:cNvSpPr>
              <p:nvPr/>
            </p:nvSpPr>
            <p:spPr bwMode="auto">
              <a:xfrm>
                <a:off x="4174" y="2940"/>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30 w 30"/>
                  <a:gd name="T11" fmla="*/ 6 h 12"/>
                  <a:gd name="T12" fmla="*/ 30 w 30"/>
                  <a:gd name="T13" fmla="*/ 0 h 12"/>
                  <a:gd name="T14" fmla="*/ 24 w 30"/>
                  <a:gd name="T15" fmla="*/ 0 h 12"/>
                  <a:gd name="T16" fmla="*/ 6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6"/>
                    </a:moveTo>
                    <a:lnTo>
                      <a:pt x="0" y="6"/>
                    </a:lnTo>
                    <a:lnTo>
                      <a:pt x="6" y="12"/>
                    </a:lnTo>
                    <a:lnTo>
                      <a:pt x="24" y="6"/>
                    </a:lnTo>
                    <a:lnTo>
                      <a:pt x="30" y="6"/>
                    </a:lnTo>
                    <a:lnTo>
                      <a:pt x="30"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55" name="Freeform 1279">
                <a:extLst>
                  <a:ext uri="{FF2B5EF4-FFF2-40B4-BE49-F238E27FC236}">
                    <a16:creationId xmlns:a16="http://schemas.microsoft.com/office/drawing/2014/main" id="{C987C137-BC6C-43C1-956B-AF2D3B36FF96}"/>
                  </a:ext>
                </a:extLst>
              </p:cNvPr>
              <p:cNvSpPr>
                <a:spLocks/>
              </p:cNvSpPr>
              <p:nvPr/>
            </p:nvSpPr>
            <p:spPr bwMode="auto">
              <a:xfrm>
                <a:off x="4216" y="2934"/>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56" name="Freeform 1280">
                <a:extLst>
                  <a:ext uri="{FF2B5EF4-FFF2-40B4-BE49-F238E27FC236}">
                    <a16:creationId xmlns:a16="http://schemas.microsoft.com/office/drawing/2014/main" id="{D5BCB84D-53A9-42BA-9D8C-B3D382A74A68}"/>
                  </a:ext>
                </a:extLst>
              </p:cNvPr>
              <p:cNvSpPr>
                <a:spLocks/>
              </p:cNvSpPr>
              <p:nvPr/>
            </p:nvSpPr>
            <p:spPr bwMode="auto">
              <a:xfrm>
                <a:off x="4258" y="2922"/>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57" name="Freeform 1281">
                <a:extLst>
                  <a:ext uri="{FF2B5EF4-FFF2-40B4-BE49-F238E27FC236}">
                    <a16:creationId xmlns:a16="http://schemas.microsoft.com/office/drawing/2014/main" id="{52D72B06-F5C7-44AC-B869-618FF82465C8}"/>
                  </a:ext>
                </a:extLst>
              </p:cNvPr>
              <p:cNvSpPr>
                <a:spLocks/>
              </p:cNvSpPr>
              <p:nvPr/>
            </p:nvSpPr>
            <p:spPr bwMode="auto">
              <a:xfrm>
                <a:off x="4300" y="2916"/>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58" name="Freeform 1282">
                <a:extLst>
                  <a:ext uri="{FF2B5EF4-FFF2-40B4-BE49-F238E27FC236}">
                    <a16:creationId xmlns:a16="http://schemas.microsoft.com/office/drawing/2014/main" id="{34607F38-A367-4A16-B602-3AC7147AFCFE}"/>
                  </a:ext>
                </a:extLst>
              </p:cNvPr>
              <p:cNvSpPr>
                <a:spLocks/>
              </p:cNvSpPr>
              <p:nvPr/>
            </p:nvSpPr>
            <p:spPr bwMode="auto">
              <a:xfrm>
                <a:off x="4342" y="2904"/>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59" name="Freeform 1283">
                <a:extLst>
                  <a:ext uri="{FF2B5EF4-FFF2-40B4-BE49-F238E27FC236}">
                    <a16:creationId xmlns:a16="http://schemas.microsoft.com/office/drawing/2014/main" id="{74219A0B-66D3-43BE-A5B4-297D89024952}"/>
                  </a:ext>
                </a:extLst>
              </p:cNvPr>
              <p:cNvSpPr>
                <a:spLocks/>
              </p:cNvSpPr>
              <p:nvPr/>
            </p:nvSpPr>
            <p:spPr bwMode="auto">
              <a:xfrm>
                <a:off x="4384" y="2898"/>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lnTo>
                      <a:pt x="0" y="6"/>
                    </a:lnTo>
                    <a:lnTo>
                      <a:pt x="0" y="12"/>
                    </a:lnTo>
                    <a:lnTo>
                      <a:pt x="24" y="6"/>
                    </a:lnTo>
                    <a:lnTo>
                      <a:pt x="24"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60" name="Freeform 1284">
                <a:extLst>
                  <a:ext uri="{FF2B5EF4-FFF2-40B4-BE49-F238E27FC236}">
                    <a16:creationId xmlns:a16="http://schemas.microsoft.com/office/drawing/2014/main" id="{64142D3A-CEBC-4851-A739-5F329A599A69}"/>
                  </a:ext>
                </a:extLst>
              </p:cNvPr>
              <p:cNvSpPr>
                <a:spLocks/>
              </p:cNvSpPr>
              <p:nvPr/>
            </p:nvSpPr>
            <p:spPr bwMode="auto">
              <a:xfrm>
                <a:off x="4420" y="2886"/>
                <a:ext cx="30" cy="12"/>
              </a:xfrm>
              <a:custGeom>
                <a:avLst/>
                <a:gdLst>
                  <a:gd name="T0" fmla="*/ 6 w 30"/>
                  <a:gd name="T1" fmla="*/ 6 h 12"/>
                  <a:gd name="T2" fmla="*/ 0 w 30"/>
                  <a:gd name="T3" fmla="*/ 6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61" name="Freeform 1285">
                <a:extLst>
                  <a:ext uri="{FF2B5EF4-FFF2-40B4-BE49-F238E27FC236}">
                    <a16:creationId xmlns:a16="http://schemas.microsoft.com/office/drawing/2014/main" id="{CAC44AB5-EFCA-4D4A-9DAA-63A24D234F8B}"/>
                  </a:ext>
                </a:extLst>
              </p:cNvPr>
              <p:cNvSpPr>
                <a:spLocks/>
              </p:cNvSpPr>
              <p:nvPr/>
            </p:nvSpPr>
            <p:spPr bwMode="auto">
              <a:xfrm>
                <a:off x="4462" y="2874"/>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62" name="Freeform 1286">
                <a:extLst>
                  <a:ext uri="{FF2B5EF4-FFF2-40B4-BE49-F238E27FC236}">
                    <a16:creationId xmlns:a16="http://schemas.microsoft.com/office/drawing/2014/main" id="{FCBB1C62-C2FA-4E8D-B0D6-0461F4BF541E}"/>
                  </a:ext>
                </a:extLst>
              </p:cNvPr>
              <p:cNvSpPr>
                <a:spLocks/>
              </p:cNvSpPr>
              <p:nvPr/>
            </p:nvSpPr>
            <p:spPr bwMode="auto">
              <a:xfrm>
                <a:off x="4504" y="2856"/>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2"/>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63" name="Freeform 1287">
                <a:extLst>
                  <a:ext uri="{FF2B5EF4-FFF2-40B4-BE49-F238E27FC236}">
                    <a16:creationId xmlns:a16="http://schemas.microsoft.com/office/drawing/2014/main" id="{5B1D14D9-0B5D-49DB-95D2-2466F167A097}"/>
                  </a:ext>
                </a:extLst>
              </p:cNvPr>
              <p:cNvSpPr>
                <a:spLocks/>
              </p:cNvSpPr>
              <p:nvPr/>
            </p:nvSpPr>
            <p:spPr bwMode="auto">
              <a:xfrm>
                <a:off x="4540" y="2844"/>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64" name="Freeform 1288">
                <a:extLst>
                  <a:ext uri="{FF2B5EF4-FFF2-40B4-BE49-F238E27FC236}">
                    <a16:creationId xmlns:a16="http://schemas.microsoft.com/office/drawing/2014/main" id="{B24EF8AD-D7D5-4063-9C30-AE1372F5E8D8}"/>
                  </a:ext>
                </a:extLst>
              </p:cNvPr>
              <p:cNvSpPr>
                <a:spLocks/>
              </p:cNvSpPr>
              <p:nvPr/>
            </p:nvSpPr>
            <p:spPr bwMode="auto">
              <a:xfrm>
                <a:off x="4582" y="2826"/>
                <a:ext cx="24" cy="18"/>
              </a:xfrm>
              <a:custGeom>
                <a:avLst/>
                <a:gdLst>
                  <a:gd name="T0" fmla="*/ 0 w 24"/>
                  <a:gd name="T1" fmla="*/ 12 h 18"/>
                  <a:gd name="T2" fmla="*/ 0 w 24"/>
                  <a:gd name="T3" fmla="*/ 12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2"/>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65" name="Freeform 1289">
                <a:extLst>
                  <a:ext uri="{FF2B5EF4-FFF2-40B4-BE49-F238E27FC236}">
                    <a16:creationId xmlns:a16="http://schemas.microsoft.com/office/drawing/2014/main" id="{6DF38930-9958-409E-8CD6-27AE803DDA6A}"/>
                  </a:ext>
                </a:extLst>
              </p:cNvPr>
              <p:cNvSpPr>
                <a:spLocks/>
              </p:cNvSpPr>
              <p:nvPr/>
            </p:nvSpPr>
            <p:spPr bwMode="auto">
              <a:xfrm>
                <a:off x="4618" y="2808"/>
                <a:ext cx="30" cy="18"/>
              </a:xfrm>
              <a:custGeom>
                <a:avLst/>
                <a:gdLst>
                  <a:gd name="T0" fmla="*/ 6 w 30"/>
                  <a:gd name="T1" fmla="*/ 12 h 18"/>
                  <a:gd name="T2" fmla="*/ 0 w 30"/>
                  <a:gd name="T3" fmla="*/ 12 h 18"/>
                  <a:gd name="T4" fmla="*/ 6 w 30"/>
                  <a:gd name="T5" fmla="*/ 18 h 18"/>
                  <a:gd name="T6" fmla="*/ 24 w 30"/>
                  <a:gd name="T7" fmla="*/ 6 h 18"/>
                  <a:gd name="T8" fmla="*/ 30 w 30"/>
                  <a:gd name="T9" fmla="*/ 6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66" name="Freeform 1290">
                <a:extLst>
                  <a:ext uri="{FF2B5EF4-FFF2-40B4-BE49-F238E27FC236}">
                    <a16:creationId xmlns:a16="http://schemas.microsoft.com/office/drawing/2014/main" id="{E433D414-5EE8-43F4-A08A-D4346859BA7F}"/>
                  </a:ext>
                </a:extLst>
              </p:cNvPr>
              <p:cNvSpPr>
                <a:spLocks/>
              </p:cNvSpPr>
              <p:nvPr/>
            </p:nvSpPr>
            <p:spPr bwMode="auto">
              <a:xfrm>
                <a:off x="4654" y="2790"/>
                <a:ext cx="30" cy="18"/>
              </a:xfrm>
              <a:custGeom>
                <a:avLst/>
                <a:gdLst>
                  <a:gd name="T0" fmla="*/ 6 w 30"/>
                  <a:gd name="T1" fmla="*/ 12 h 18"/>
                  <a:gd name="T2" fmla="*/ 0 w 30"/>
                  <a:gd name="T3" fmla="*/ 12 h 18"/>
                  <a:gd name="T4" fmla="*/ 6 w 30"/>
                  <a:gd name="T5" fmla="*/ 18 h 18"/>
                  <a:gd name="T6" fmla="*/ 12 w 30"/>
                  <a:gd name="T7" fmla="*/ 12 h 18"/>
                  <a:gd name="T8" fmla="*/ 24 w 30"/>
                  <a:gd name="T9" fmla="*/ 6 h 18"/>
                  <a:gd name="T10" fmla="*/ 30 w 30"/>
                  <a:gd name="T11" fmla="*/ 0 h 18"/>
                  <a:gd name="T12" fmla="*/ 24 w 30"/>
                  <a:gd name="T13" fmla="*/ 0 h 18"/>
                  <a:gd name="T14" fmla="*/ 12 w 30"/>
                  <a:gd name="T15" fmla="*/ 6 h 18"/>
                  <a:gd name="T16" fmla="*/ 6 w 30"/>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12"/>
                    </a:moveTo>
                    <a:lnTo>
                      <a:pt x="0" y="12"/>
                    </a:lnTo>
                    <a:lnTo>
                      <a:pt x="6" y="18"/>
                    </a:lnTo>
                    <a:lnTo>
                      <a:pt x="12" y="12"/>
                    </a:lnTo>
                    <a:lnTo>
                      <a:pt x="24" y="6"/>
                    </a:lnTo>
                    <a:lnTo>
                      <a:pt x="30" y="0"/>
                    </a:lnTo>
                    <a:lnTo>
                      <a:pt x="24" y="0"/>
                    </a:lnTo>
                    <a:lnTo>
                      <a:pt x="12"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67" name="Freeform 1291">
                <a:extLst>
                  <a:ext uri="{FF2B5EF4-FFF2-40B4-BE49-F238E27FC236}">
                    <a16:creationId xmlns:a16="http://schemas.microsoft.com/office/drawing/2014/main" id="{3E796C4F-6512-42C0-AE86-1814F1BB32D8}"/>
                  </a:ext>
                </a:extLst>
              </p:cNvPr>
              <p:cNvSpPr>
                <a:spLocks/>
              </p:cNvSpPr>
              <p:nvPr/>
            </p:nvSpPr>
            <p:spPr bwMode="auto">
              <a:xfrm>
                <a:off x="4690" y="2766"/>
                <a:ext cx="30" cy="18"/>
              </a:xfrm>
              <a:custGeom>
                <a:avLst/>
                <a:gdLst>
                  <a:gd name="T0" fmla="*/ 6 w 30"/>
                  <a:gd name="T1" fmla="*/ 12 h 18"/>
                  <a:gd name="T2" fmla="*/ 0 w 30"/>
                  <a:gd name="T3" fmla="*/ 18 h 18"/>
                  <a:gd name="T4" fmla="*/ 6 w 30"/>
                  <a:gd name="T5" fmla="*/ 18 h 18"/>
                  <a:gd name="T6" fmla="*/ 24 w 30"/>
                  <a:gd name="T7" fmla="*/ 6 h 18"/>
                  <a:gd name="T8" fmla="*/ 30 w 30"/>
                  <a:gd name="T9" fmla="*/ 6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8"/>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68" name="Freeform 1292">
                <a:extLst>
                  <a:ext uri="{FF2B5EF4-FFF2-40B4-BE49-F238E27FC236}">
                    <a16:creationId xmlns:a16="http://schemas.microsoft.com/office/drawing/2014/main" id="{1A5F5C57-46FA-46F7-8A67-5FF5F45E21DF}"/>
                  </a:ext>
                </a:extLst>
              </p:cNvPr>
              <p:cNvSpPr>
                <a:spLocks/>
              </p:cNvSpPr>
              <p:nvPr/>
            </p:nvSpPr>
            <p:spPr bwMode="auto">
              <a:xfrm>
                <a:off x="4726" y="2742"/>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6" y="12"/>
                    </a:moveTo>
                    <a:lnTo>
                      <a:pt x="0" y="18"/>
                    </a:lnTo>
                    <a:lnTo>
                      <a:pt x="6" y="18"/>
                    </a:lnTo>
                    <a:lnTo>
                      <a:pt x="24" y="6"/>
                    </a:lnTo>
                    <a:lnTo>
                      <a:pt x="24"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69" name="Freeform 1293">
                <a:extLst>
                  <a:ext uri="{FF2B5EF4-FFF2-40B4-BE49-F238E27FC236}">
                    <a16:creationId xmlns:a16="http://schemas.microsoft.com/office/drawing/2014/main" id="{87EF8AED-3B07-4C43-B91C-24EA79FB5C55}"/>
                  </a:ext>
                </a:extLst>
              </p:cNvPr>
              <p:cNvSpPr>
                <a:spLocks/>
              </p:cNvSpPr>
              <p:nvPr/>
            </p:nvSpPr>
            <p:spPr bwMode="auto">
              <a:xfrm>
                <a:off x="4762" y="2712"/>
                <a:ext cx="24" cy="24"/>
              </a:xfrm>
              <a:custGeom>
                <a:avLst/>
                <a:gdLst>
                  <a:gd name="T0" fmla="*/ 0 w 24"/>
                  <a:gd name="T1" fmla="*/ 18 h 24"/>
                  <a:gd name="T2" fmla="*/ 0 w 24"/>
                  <a:gd name="T3" fmla="*/ 24 h 24"/>
                  <a:gd name="T4" fmla="*/ 0 w 24"/>
                  <a:gd name="T5" fmla="*/ 24 h 24"/>
                  <a:gd name="T6" fmla="*/ 6 w 24"/>
                  <a:gd name="T7" fmla="*/ 24 h 24"/>
                  <a:gd name="T8" fmla="*/ 6 w 24"/>
                  <a:gd name="T9" fmla="*/ 18 h 24"/>
                  <a:gd name="T10" fmla="*/ 24 w 24"/>
                  <a:gd name="T11" fmla="*/ 6 h 24"/>
                  <a:gd name="T12" fmla="*/ 18 w 24"/>
                  <a:gd name="T13" fmla="*/ 0 h 24"/>
                  <a:gd name="T14" fmla="*/ 18 w 24"/>
                  <a:gd name="T15" fmla="*/ 6 h 24"/>
                  <a:gd name="T16" fmla="*/ 0 w 24"/>
                  <a:gd name="T17" fmla="*/ 18 h 24"/>
                  <a:gd name="T18" fmla="*/ 6 w 24"/>
                  <a:gd name="T19" fmla="*/ 18 h 24"/>
                  <a:gd name="T20" fmla="*/ 6 w 24"/>
                  <a:gd name="T21" fmla="*/ 18 h 24"/>
                  <a:gd name="T22" fmla="*/ 0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0" y="18"/>
                    </a:moveTo>
                    <a:lnTo>
                      <a:pt x="0" y="24"/>
                    </a:lnTo>
                    <a:lnTo>
                      <a:pt x="0" y="24"/>
                    </a:lnTo>
                    <a:lnTo>
                      <a:pt x="6" y="24"/>
                    </a:lnTo>
                    <a:lnTo>
                      <a:pt x="6" y="18"/>
                    </a:lnTo>
                    <a:lnTo>
                      <a:pt x="24" y="6"/>
                    </a:lnTo>
                    <a:lnTo>
                      <a:pt x="18" y="0"/>
                    </a:lnTo>
                    <a:lnTo>
                      <a:pt x="18" y="6"/>
                    </a:lnTo>
                    <a:lnTo>
                      <a:pt x="0" y="18"/>
                    </a:lnTo>
                    <a:lnTo>
                      <a:pt x="6" y="18"/>
                    </a:lnTo>
                    <a:lnTo>
                      <a:pt x="6" y="18"/>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70" name="Freeform 1294">
                <a:extLst>
                  <a:ext uri="{FF2B5EF4-FFF2-40B4-BE49-F238E27FC236}">
                    <a16:creationId xmlns:a16="http://schemas.microsoft.com/office/drawing/2014/main" id="{FA527188-D8AC-4C24-8852-0C0BC9AB6B41}"/>
                  </a:ext>
                </a:extLst>
              </p:cNvPr>
              <p:cNvSpPr>
                <a:spLocks/>
              </p:cNvSpPr>
              <p:nvPr/>
            </p:nvSpPr>
            <p:spPr bwMode="auto">
              <a:xfrm>
                <a:off x="4792" y="2682"/>
                <a:ext cx="18" cy="24"/>
              </a:xfrm>
              <a:custGeom>
                <a:avLst/>
                <a:gdLst>
                  <a:gd name="T0" fmla="*/ 0 w 18"/>
                  <a:gd name="T1" fmla="*/ 24 h 24"/>
                  <a:gd name="T2" fmla="*/ 0 w 18"/>
                  <a:gd name="T3" fmla="*/ 24 h 24"/>
                  <a:gd name="T4" fmla="*/ 6 w 18"/>
                  <a:gd name="T5" fmla="*/ 24 h 24"/>
                  <a:gd name="T6" fmla="*/ 12 w 18"/>
                  <a:gd name="T7" fmla="*/ 12 h 24"/>
                  <a:gd name="T8" fmla="*/ 18 w 18"/>
                  <a:gd name="T9" fmla="*/ 6 h 24"/>
                  <a:gd name="T10" fmla="*/ 18 w 18"/>
                  <a:gd name="T11" fmla="*/ 0 h 24"/>
                  <a:gd name="T12" fmla="*/ 12 w 18"/>
                  <a:gd name="T13" fmla="*/ 6 h 24"/>
                  <a:gd name="T14" fmla="*/ 6 w 18"/>
                  <a:gd name="T15" fmla="*/ 12 h 24"/>
                  <a:gd name="T16" fmla="*/ 0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0" y="24"/>
                    </a:moveTo>
                    <a:lnTo>
                      <a:pt x="0" y="24"/>
                    </a:lnTo>
                    <a:lnTo>
                      <a:pt x="6" y="24"/>
                    </a:lnTo>
                    <a:lnTo>
                      <a:pt x="12" y="12"/>
                    </a:lnTo>
                    <a:lnTo>
                      <a:pt x="18" y="6"/>
                    </a:lnTo>
                    <a:lnTo>
                      <a:pt x="18" y="0"/>
                    </a:lnTo>
                    <a:lnTo>
                      <a:pt x="12"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71" name="Freeform 1295">
                <a:extLst>
                  <a:ext uri="{FF2B5EF4-FFF2-40B4-BE49-F238E27FC236}">
                    <a16:creationId xmlns:a16="http://schemas.microsoft.com/office/drawing/2014/main" id="{1F6D0EF8-79F6-4BFA-84D4-DE00FE832862}"/>
                  </a:ext>
                </a:extLst>
              </p:cNvPr>
              <p:cNvSpPr>
                <a:spLocks/>
              </p:cNvSpPr>
              <p:nvPr/>
            </p:nvSpPr>
            <p:spPr bwMode="auto">
              <a:xfrm>
                <a:off x="4816" y="2646"/>
                <a:ext cx="18" cy="30"/>
              </a:xfrm>
              <a:custGeom>
                <a:avLst/>
                <a:gdLst>
                  <a:gd name="T0" fmla="*/ 0 w 18"/>
                  <a:gd name="T1" fmla="*/ 24 h 30"/>
                  <a:gd name="T2" fmla="*/ 6 w 18"/>
                  <a:gd name="T3" fmla="*/ 30 h 30"/>
                  <a:gd name="T4" fmla="*/ 6 w 18"/>
                  <a:gd name="T5" fmla="*/ 24 h 30"/>
                  <a:gd name="T6" fmla="*/ 18 w 18"/>
                  <a:gd name="T7" fmla="*/ 12 h 30"/>
                  <a:gd name="T8" fmla="*/ 18 w 18"/>
                  <a:gd name="T9" fmla="*/ 6 h 30"/>
                  <a:gd name="T10" fmla="*/ 18 w 18"/>
                  <a:gd name="T11" fmla="*/ 0 h 30"/>
                  <a:gd name="T12" fmla="*/ 12 w 18"/>
                  <a:gd name="T13" fmla="*/ 6 h 30"/>
                  <a:gd name="T14" fmla="*/ 12 w 18"/>
                  <a:gd name="T15" fmla="*/ 12 h 30"/>
                  <a:gd name="T16" fmla="*/ 0 w 18"/>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0" y="24"/>
                    </a:moveTo>
                    <a:lnTo>
                      <a:pt x="6" y="30"/>
                    </a:lnTo>
                    <a:lnTo>
                      <a:pt x="6" y="24"/>
                    </a:lnTo>
                    <a:lnTo>
                      <a:pt x="18" y="12"/>
                    </a:lnTo>
                    <a:lnTo>
                      <a:pt x="18" y="6"/>
                    </a:lnTo>
                    <a:lnTo>
                      <a:pt x="18" y="0"/>
                    </a:lnTo>
                    <a:lnTo>
                      <a:pt x="12" y="6"/>
                    </a:lnTo>
                    <a:lnTo>
                      <a:pt x="12"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72" name="Freeform 1296">
                <a:extLst>
                  <a:ext uri="{FF2B5EF4-FFF2-40B4-BE49-F238E27FC236}">
                    <a16:creationId xmlns:a16="http://schemas.microsoft.com/office/drawing/2014/main" id="{2D0565A0-B663-48DD-8615-41BE90D08987}"/>
                  </a:ext>
                </a:extLst>
              </p:cNvPr>
              <p:cNvSpPr>
                <a:spLocks/>
              </p:cNvSpPr>
              <p:nvPr/>
            </p:nvSpPr>
            <p:spPr bwMode="auto">
              <a:xfrm>
                <a:off x="4834" y="2610"/>
                <a:ext cx="18" cy="24"/>
              </a:xfrm>
              <a:custGeom>
                <a:avLst/>
                <a:gdLst>
                  <a:gd name="T0" fmla="*/ 0 w 18"/>
                  <a:gd name="T1" fmla="*/ 24 h 24"/>
                  <a:gd name="T2" fmla="*/ 6 w 18"/>
                  <a:gd name="T3" fmla="*/ 24 h 24"/>
                  <a:gd name="T4" fmla="*/ 6 w 18"/>
                  <a:gd name="T5" fmla="*/ 24 h 24"/>
                  <a:gd name="T6" fmla="*/ 18 w 18"/>
                  <a:gd name="T7" fmla="*/ 6 h 24"/>
                  <a:gd name="T8" fmla="*/ 18 w 18"/>
                  <a:gd name="T9" fmla="*/ 0 h 24"/>
                  <a:gd name="T10" fmla="*/ 12 w 18"/>
                  <a:gd name="T11" fmla="*/ 0 h 24"/>
                  <a:gd name="T12" fmla="*/ 12 w 18"/>
                  <a:gd name="T13" fmla="*/ 0 h 24"/>
                  <a:gd name="T14" fmla="*/ 12 w 18"/>
                  <a:gd name="T15" fmla="*/ 6 h 24"/>
                  <a:gd name="T16" fmla="*/ 0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0" y="24"/>
                    </a:moveTo>
                    <a:lnTo>
                      <a:pt x="6" y="24"/>
                    </a:lnTo>
                    <a:lnTo>
                      <a:pt x="6" y="24"/>
                    </a:lnTo>
                    <a:lnTo>
                      <a:pt x="18" y="6"/>
                    </a:lnTo>
                    <a:lnTo>
                      <a:pt x="18" y="0"/>
                    </a:lnTo>
                    <a:lnTo>
                      <a:pt x="12"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73" name="Freeform 1297">
                <a:extLst>
                  <a:ext uri="{FF2B5EF4-FFF2-40B4-BE49-F238E27FC236}">
                    <a16:creationId xmlns:a16="http://schemas.microsoft.com/office/drawing/2014/main" id="{A003EF3F-6787-4E5F-9C01-64675FE97ADB}"/>
                  </a:ext>
                </a:extLst>
              </p:cNvPr>
              <p:cNvSpPr>
                <a:spLocks/>
              </p:cNvSpPr>
              <p:nvPr/>
            </p:nvSpPr>
            <p:spPr bwMode="auto">
              <a:xfrm>
                <a:off x="4846" y="2568"/>
                <a:ext cx="12" cy="30"/>
              </a:xfrm>
              <a:custGeom>
                <a:avLst/>
                <a:gdLst>
                  <a:gd name="T0" fmla="*/ 0 w 12"/>
                  <a:gd name="T1" fmla="*/ 24 h 30"/>
                  <a:gd name="T2" fmla="*/ 6 w 12"/>
                  <a:gd name="T3" fmla="*/ 30 h 30"/>
                  <a:gd name="T4" fmla="*/ 6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6" y="30"/>
                    </a:lnTo>
                    <a:lnTo>
                      <a:pt x="6" y="24"/>
                    </a:lnTo>
                    <a:lnTo>
                      <a:pt x="12" y="6"/>
                    </a:lnTo>
                    <a:lnTo>
                      <a:pt x="6" y="0"/>
                    </a:lnTo>
                    <a:lnTo>
                      <a:pt x="6" y="0"/>
                    </a:lnTo>
                    <a:lnTo>
                      <a:pt x="0" y="0"/>
                    </a:lnTo>
                    <a:lnTo>
                      <a:pt x="6"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74" name="Freeform 1298">
                <a:extLst>
                  <a:ext uri="{FF2B5EF4-FFF2-40B4-BE49-F238E27FC236}">
                    <a16:creationId xmlns:a16="http://schemas.microsoft.com/office/drawing/2014/main" id="{D3216280-9DE3-4508-BA29-7B4BE45758D7}"/>
                  </a:ext>
                </a:extLst>
              </p:cNvPr>
              <p:cNvSpPr>
                <a:spLocks/>
              </p:cNvSpPr>
              <p:nvPr/>
            </p:nvSpPr>
            <p:spPr bwMode="auto">
              <a:xfrm>
                <a:off x="4840" y="2526"/>
                <a:ext cx="12" cy="30"/>
              </a:xfrm>
              <a:custGeom>
                <a:avLst/>
                <a:gdLst>
                  <a:gd name="T0" fmla="*/ 6 w 12"/>
                  <a:gd name="T1" fmla="*/ 24 h 30"/>
                  <a:gd name="T2" fmla="*/ 12 w 12"/>
                  <a:gd name="T3" fmla="*/ 30 h 30"/>
                  <a:gd name="T4" fmla="*/ 12 w 12"/>
                  <a:gd name="T5" fmla="*/ 24 h 30"/>
                  <a:gd name="T6" fmla="*/ 12 w 12"/>
                  <a:gd name="T7" fmla="*/ 6 h 30"/>
                  <a:gd name="T8" fmla="*/ 6 w 12"/>
                  <a:gd name="T9" fmla="*/ 0 h 30"/>
                  <a:gd name="T10" fmla="*/ 6 w 12"/>
                  <a:gd name="T11" fmla="*/ 0 h 30"/>
                  <a:gd name="T12" fmla="*/ 0 w 12"/>
                  <a:gd name="T13" fmla="*/ 0 h 30"/>
                  <a:gd name="T14" fmla="*/ 6 w 12"/>
                  <a:gd name="T15" fmla="*/ 6 h 30"/>
                  <a:gd name="T16" fmla="*/ 6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24"/>
                    </a:moveTo>
                    <a:lnTo>
                      <a:pt x="12" y="30"/>
                    </a:lnTo>
                    <a:lnTo>
                      <a:pt x="12" y="24"/>
                    </a:lnTo>
                    <a:lnTo>
                      <a:pt x="12" y="6"/>
                    </a:lnTo>
                    <a:lnTo>
                      <a:pt x="6" y="0"/>
                    </a:lnTo>
                    <a:lnTo>
                      <a:pt x="6" y="0"/>
                    </a:lnTo>
                    <a:lnTo>
                      <a:pt x="0" y="0"/>
                    </a:lnTo>
                    <a:lnTo>
                      <a:pt x="6" y="6"/>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75" name="Freeform 1299">
                <a:extLst>
                  <a:ext uri="{FF2B5EF4-FFF2-40B4-BE49-F238E27FC236}">
                    <a16:creationId xmlns:a16="http://schemas.microsoft.com/office/drawing/2014/main" id="{B72712CC-4CF6-4AF3-B2DD-DDF1361B7C2A}"/>
                  </a:ext>
                </a:extLst>
              </p:cNvPr>
              <p:cNvSpPr>
                <a:spLocks/>
              </p:cNvSpPr>
              <p:nvPr/>
            </p:nvSpPr>
            <p:spPr bwMode="auto">
              <a:xfrm>
                <a:off x="4828" y="2483"/>
                <a:ext cx="12" cy="31"/>
              </a:xfrm>
              <a:custGeom>
                <a:avLst/>
                <a:gdLst>
                  <a:gd name="T0" fmla="*/ 6 w 12"/>
                  <a:gd name="T1" fmla="*/ 31 h 31"/>
                  <a:gd name="T2" fmla="*/ 12 w 12"/>
                  <a:gd name="T3" fmla="*/ 31 h 31"/>
                  <a:gd name="T4" fmla="*/ 12 w 12"/>
                  <a:gd name="T5" fmla="*/ 31 h 31"/>
                  <a:gd name="T6" fmla="*/ 6 w 12"/>
                  <a:gd name="T7" fmla="*/ 6 h 31"/>
                  <a:gd name="T8" fmla="*/ 6 w 12"/>
                  <a:gd name="T9" fmla="*/ 6 h 31"/>
                  <a:gd name="T10" fmla="*/ 0 w 12"/>
                  <a:gd name="T11" fmla="*/ 0 h 31"/>
                  <a:gd name="T12" fmla="*/ 0 w 12"/>
                  <a:gd name="T13" fmla="*/ 6 h 31"/>
                  <a:gd name="T14" fmla="*/ 0 w 12"/>
                  <a:gd name="T15" fmla="*/ 6 h 31"/>
                  <a:gd name="T16" fmla="*/ 6 w 12"/>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6" y="31"/>
                    </a:moveTo>
                    <a:lnTo>
                      <a:pt x="12" y="31"/>
                    </a:lnTo>
                    <a:lnTo>
                      <a:pt x="12" y="31"/>
                    </a:lnTo>
                    <a:lnTo>
                      <a:pt x="6" y="6"/>
                    </a:lnTo>
                    <a:lnTo>
                      <a:pt x="6" y="6"/>
                    </a:lnTo>
                    <a:lnTo>
                      <a:pt x="0" y="0"/>
                    </a:lnTo>
                    <a:lnTo>
                      <a:pt x="0" y="6"/>
                    </a:lnTo>
                    <a:lnTo>
                      <a:pt x="0" y="6"/>
                    </a:lnTo>
                    <a:lnTo>
                      <a:pt x="6" y="3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76" name="Freeform 1300">
                <a:extLst>
                  <a:ext uri="{FF2B5EF4-FFF2-40B4-BE49-F238E27FC236}">
                    <a16:creationId xmlns:a16="http://schemas.microsoft.com/office/drawing/2014/main" id="{2A18C412-0A92-4A8A-AA40-617F5346755A}"/>
                  </a:ext>
                </a:extLst>
              </p:cNvPr>
              <p:cNvSpPr>
                <a:spLocks/>
              </p:cNvSpPr>
              <p:nvPr/>
            </p:nvSpPr>
            <p:spPr bwMode="auto">
              <a:xfrm>
                <a:off x="4804" y="2453"/>
                <a:ext cx="18" cy="24"/>
              </a:xfrm>
              <a:custGeom>
                <a:avLst/>
                <a:gdLst>
                  <a:gd name="T0" fmla="*/ 12 w 18"/>
                  <a:gd name="T1" fmla="*/ 18 h 24"/>
                  <a:gd name="T2" fmla="*/ 18 w 18"/>
                  <a:gd name="T3" fmla="*/ 24 h 24"/>
                  <a:gd name="T4" fmla="*/ 18 w 18"/>
                  <a:gd name="T5" fmla="*/ 18 h 24"/>
                  <a:gd name="T6" fmla="*/ 6 w 18"/>
                  <a:gd name="T7" fmla="*/ 0 h 24"/>
                  <a:gd name="T8" fmla="*/ 0 w 18"/>
                  <a:gd name="T9" fmla="*/ 0 h 24"/>
                  <a:gd name="T10" fmla="*/ 0 w 18"/>
                  <a:gd name="T11" fmla="*/ 0 h 24"/>
                  <a:gd name="T12" fmla="*/ 12 w 18"/>
                  <a:gd name="T13" fmla="*/ 18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12" y="18"/>
                    </a:moveTo>
                    <a:lnTo>
                      <a:pt x="18" y="24"/>
                    </a:lnTo>
                    <a:lnTo>
                      <a:pt x="18" y="18"/>
                    </a:lnTo>
                    <a:lnTo>
                      <a:pt x="6" y="0"/>
                    </a:lnTo>
                    <a:lnTo>
                      <a:pt x="0"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77" name="Freeform 1301">
                <a:extLst>
                  <a:ext uri="{FF2B5EF4-FFF2-40B4-BE49-F238E27FC236}">
                    <a16:creationId xmlns:a16="http://schemas.microsoft.com/office/drawing/2014/main" id="{46717622-A257-4E47-BD43-C42309253B00}"/>
                  </a:ext>
                </a:extLst>
              </p:cNvPr>
              <p:cNvSpPr>
                <a:spLocks/>
              </p:cNvSpPr>
              <p:nvPr/>
            </p:nvSpPr>
            <p:spPr bwMode="auto">
              <a:xfrm>
                <a:off x="4774" y="2423"/>
                <a:ext cx="24" cy="18"/>
              </a:xfrm>
              <a:custGeom>
                <a:avLst/>
                <a:gdLst>
                  <a:gd name="T0" fmla="*/ 18 w 24"/>
                  <a:gd name="T1" fmla="*/ 18 h 18"/>
                  <a:gd name="T2" fmla="*/ 18 w 24"/>
                  <a:gd name="T3" fmla="*/ 18 h 18"/>
                  <a:gd name="T4" fmla="*/ 24 w 24"/>
                  <a:gd name="T5" fmla="*/ 18 h 18"/>
                  <a:gd name="T6" fmla="*/ 6 w 24"/>
                  <a:gd name="T7" fmla="*/ 0 h 18"/>
                  <a:gd name="T8" fmla="*/ 6 w 24"/>
                  <a:gd name="T9" fmla="*/ 0 h 18"/>
                  <a:gd name="T10" fmla="*/ 0 w 24"/>
                  <a:gd name="T11" fmla="*/ 0 h 18"/>
                  <a:gd name="T12" fmla="*/ 18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8" y="18"/>
                    </a:moveTo>
                    <a:lnTo>
                      <a:pt x="18" y="18"/>
                    </a:lnTo>
                    <a:lnTo>
                      <a:pt x="24" y="18"/>
                    </a:lnTo>
                    <a:lnTo>
                      <a:pt x="6" y="0"/>
                    </a:lnTo>
                    <a:lnTo>
                      <a:pt x="6" y="0"/>
                    </a:lnTo>
                    <a:lnTo>
                      <a:pt x="0" y="0"/>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78" name="Freeform 1302">
                <a:extLst>
                  <a:ext uri="{FF2B5EF4-FFF2-40B4-BE49-F238E27FC236}">
                    <a16:creationId xmlns:a16="http://schemas.microsoft.com/office/drawing/2014/main" id="{5D0CE58E-F3AD-4C57-84C6-BCBDE7910187}"/>
                  </a:ext>
                </a:extLst>
              </p:cNvPr>
              <p:cNvSpPr>
                <a:spLocks/>
              </p:cNvSpPr>
              <p:nvPr/>
            </p:nvSpPr>
            <p:spPr bwMode="auto">
              <a:xfrm>
                <a:off x="4744" y="2393"/>
                <a:ext cx="24" cy="18"/>
              </a:xfrm>
              <a:custGeom>
                <a:avLst/>
                <a:gdLst>
                  <a:gd name="T0" fmla="*/ 18 w 24"/>
                  <a:gd name="T1" fmla="*/ 18 h 18"/>
                  <a:gd name="T2" fmla="*/ 24 w 24"/>
                  <a:gd name="T3" fmla="*/ 18 h 18"/>
                  <a:gd name="T4" fmla="*/ 18 w 24"/>
                  <a:gd name="T5" fmla="*/ 12 h 18"/>
                  <a:gd name="T6" fmla="*/ 0 w 24"/>
                  <a:gd name="T7" fmla="*/ 0 h 18"/>
                  <a:gd name="T8" fmla="*/ 0 w 24"/>
                  <a:gd name="T9" fmla="*/ 0 h 18"/>
                  <a:gd name="T10" fmla="*/ 0 w 24"/>
                  <a:gd name="T11" fmla="*/ 6 h 18"/>
                  <a:gd name="T12" fmla="*/ 18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18" y="18"/>
                    </a:moveTo>
                    <a:lnTo>
                      <a:pt x="24" y="18"/>
                    </a:lnTo>
                    <a:lnTo>
                      <a:pt x="18" y="12"/>
                    </a:lnTo>
                    <a:lnTo>
                      <a:pt x="0" y="0"/>
                    </a:lnTo>
                    <a:lnTo>
                      <a:pt x="0" y="0"/>
                    </a:lnTo>
                    <a:lnTo>
                      <a:pt x="0" y="6"/>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79" name="Freeform 1303">
                <a:extLst>
                  <a:ext uri="{FF2B5EF4-FFF2-40B4-BE49-F238E27FC236}">
                    <a16:creationId xmlns:a16="http://schemas.microsoft.com/office/drawing/2014/main" id="{7684403A-6D6A-4D86-AAEB-985A06EAED58}"/>
                  </a:ext>
                </a:extLst>
              </p:cNvPr>
              <p:cNvSpPr>
                <a:spLocks/>
              </p:cNvSpPr>
              <p:nvPr/>
            </p:nvSpPr>
            <p:spPr bwMode="auto">
              <a:xfrm>
                <a:off x="4708" y="2369"/>
                <a:ext cx="24" cy="18"/>
              </a:xfrm>
              <a:custGeom>
                <a:avLst/>
                <a:gdLst>
                  <a:gd name="T0" fmla="*/ 24 w 24"/>
                  <a:gd name="T1" fmla="*/ 18 h 18"/>
                  <a:gd name="T2" fmla="*/ 24 w 24"/>
                  <a:gd name="T3" fmla="*/ 18 h 18"/>
                  <a:gd name="T4" fmla="*/ 24 w 24"/>
                  <a:gd name="T5" fmla="*/ 12 h 18"/>
                  <a:gd name="T6" fmla="*/ 12 w 24"/>
                  <a:gd name="T7" fmla="*/ 6 h 18"/>
                  <a:gd name="T8" fmla="*/ 6 w 24"/>
                  <a:gd name="T9" fmla="*/ 0 h 18"/>
                  <a:gd name="T10" fmla="*/ 0 w 24"/>
                  <a:gd name="T11" fmla="*/ 0 h 18"/>
                  <a:gd name="T12" fmla="*/ 6 w 24"/>
                  <a:gd name="T13" fmla="*/ 6 h 18"/>
                  <a:gd name="T14" fmla="*/ 12 w 24"/>
                  <a:gd name="T15" fmla="*/ 12 h 18"/>
                  <a:gd name="T16" fmla="*/ 24 w 24"/>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18"/>
                    </a:moveTo>
                    <a:lnTo>
                      <a:pt x="24" y="18"/>
                    </a:lnTo>
                    <a:lnTo>
                      <a:pt x="24" y="12"/>
                    </a:lnTo>
                    <a:lnTo>
                      <a:pt x="12" y="6"/>
                    </a:lnTo>
                    <a:lnTo>
                      <a:pt x="6" y="0"/>
                    </a:lnTo>
                    <a:lnTo>
                      <a:pt x="0" y="0"/>
                    </a:lnTo>
                    <a:lnTo>
                      <a:pt x="6" y="6"/>
                    </a:lnTo>
                    <a:lnTo>
                      <a:pt x="12"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80" name="Freeform 1304">
                <a:extLst>
                  <a:ext uri="{FF2B5EF4-FFF2-40B4-BE49-F238E27FC236}">
                    <a16:creationId xmlns:a16="http://schemas.microsoft.com/office/drawing/2014/main" id="{5D54080B-9786-423D-8671-CEAF7CE394F2}"/>
                  </a:ext>
                </a:extLst>
              </p:cNvPr>
              <p:cNvSpPr>
                <a:spLocks/>
              </p:cNvSpPr>
              <p:nvPr/>
            </p:nvSpPr>
            <p:spPr bwMode="auto">
              <a:xfrm>
                <a:off x="4672" y="2345"/>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81" name="Freeform 1305">
                <a:extLst>
                  <a:ext uri="{FF2B5EF4-FFF2-40B4-BE49-F238E27FC236}">
                    <a16:creationId xmlns:a16="http://schemas.microsoft.com/office/drawing/2014/main" id="{6380FE04-9C6B-4F48-90C7-064626D86610}"/>
                  </a:ext>
                </a:extLst>
              </p:cNvPr>
              <p:cNvSpPr>
                <a:spLocks/>
              </p:cNvSpPr>
              <p:nvPr/>
            </p:nvSpPr>
            <p:spPr bwMode="auto">
              <a:xfrm>
                <a:off x="4636" y="2327"/>
                <a:ext cx="30" cy="18"/>
              </a:xfrm>
              <a:custGeom>
                <a:avLst/>
                <a:gdLst>
                  <a:gd name="T0" fmla="*/ 24 w 30"/>
                  <a:gd name="T1" fmla="*/ 18 h 18"/>
                  <a:gd name="T2" fmla="*/ 30 w 30"/>
                  <a:gd name="T3" fmla="*/ 12 h 18"/>
                  <a:gd name="T4" fmla="*/ 24 w 30"/>
                  <a:gd name="T5" fmla="*/ 12 h 18"/>
                  <a:gd name="T6" fmla="*/ 0 w 30"/>
                  <a:gd name="T7" fmla="*/ 0 h 18"/>
                  <a:gd name="T8" fmla="*/ 0 w 30"/>
                  <a:gd name="T9" fmla="*/ 0 h 18"/>
                  <a:gd name="T10" fmla="*/ 0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0" y="0"/>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82" name="Freeform 1306">
                <a:extLst>
                  <a:ext uri="{FF2B5EF4-FFF2-40B4-BE49-F238E27FC236}">
                    <a16:creationId xmlns:a16="http://schemas.microsoft.com/office/drawing/2014/main" id="{F96E9124-AEE0-44C5-A51B-83B65A1641BF}"/>
                  </a:ext>
                </a:extLst>
              </p:cNvPr>
              <p:cNvSpPr>
                <a:spLocks/>
              </p:cNvSpPr>
              <p:nvPr/>
            </p:nvSpPr>
            <p:spPr bwMode="auto">
              <a:xfrm>
                <a:off x="4600" y="2309"/>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24" y="12"/>
                    </a:moveTo>
                    <a:lnTo>
                      <a:pt x="24" y="12"/>
                    </a:lnTo>
                    <a:lnTo>
                      <a:pt x="24" y="6"/>
                    </a:lnTo>
                    <a:lnTo>
                      <a:pt x="6" y="0"/>
                    </a:lnTo>
                    <a:lnTo>
                      <a:pt x="0"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83" name="Freeform 1307">
                <a:extLst>
                  <a:ext uri="{FF2B5EF4-FFF2-40B4-BE49-F238E27FC236}">
                    <a16:creationId xmlns:a16="http://schemas.microsoft.com/office/drawing/2014/main" id="{0A337D69-559C-4932-9CF0-883FF226F979}"/>
                  </a:ext>
                </a:extLst>
              </p:cNvPr>
              <p:cNvSpPr>
                <a:spLocks/>
              </p:cNvSpPr>
              <p:nvPr/>
            </p:nvSpPr>
            <p:spPr bwMode="auto">
              <a:xfrm>
                <a:off x="4558" y="2291"/>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84" name="Freeform 1308">
                <a:extLst>
                  <a:ext uri="{FF2B5EF4-FFF2-40B4-BE49-F238E27FC236}">
                    <a16:creationId xmlns:a16="http://schemas.microsoft.com/office/drawing/2014/main" id="{44A0AA8B-94FB-42AD-AF2D-9C1D8DF29B78}"/>
                  </a:ext>
                </a:extLst>
              </p:cNvPr>
              <p:cNvSpPr>
                <a:spLocks/>
              </p:cNvSpPr>
              <p:nvPr/>
            </p:nvSpPr>
            <p:spPr bwMode="auto">
              <a:xfrm>
                <a:off x="4522" y="2273"/>
                <a:ext cx="24" cy="18"/>
              </a:xfrm>
              <a:custGeom>
                <a:avLst/>
                <a:gdLst>
                  <a:gd name="T0" fmla="*/ 24 w 24"/>
                  <a:gd name="T1" fmla="*/ 18 h 18"/>
                  <a:gd name="T2" fmla="*/ 24 w 24"/>
                  <a:gd name="T3" fmla="*/ 12 h 18"/>
                  <a:gd name="T4" fmla="*/ 24 w 24"/>
                  <a:gd name="T5" fmla="*/ 12 h 18"/>
                  <a:gd name="T6" fmla="*/ 18 w 24"/>
                  <a:gd name="T7" fmla="*/ 6 h 18"/>
                  <a:gd name="T8" fmla="*/ 0 w 24"/>
                  <a:gd name="T9" fmla="*/ 0 h 18"/>
                  <a:gd name="T10" fmla="*/ 0 w 24"/>
                  <a:gd name="T11" fmla="*/ 6 h 18"/>
                  <a:gd name="T12" fmla="*/ 0 w 24"/>
                  <a:gd name="T13" fmla="*/ 6 h 18"/>
                  <a:gd name="T14" fmla="*/ 18 w 24"/>
                  <a:gd name="T15" fmla="*/ 12 h 18"/>
                  <a:gd name="T16" fmla="*/ 24 w 24"/>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18"/>
                    </a:moveTo>
                    <a:lnTo>
                      <a:pt x="24" y="12"/>
                    </a:lnTo>
                    <a:lnTo>
                      <a:pt x="24" y="12"/>
                    </a:lnTo>
                    <a:lnTo>
                      <a:pt x="18" y="6"/>
                    </a:lnTo>
                    <a:lnTo>
                      <a:pt x="0" y="0"/>
                    </a:lnTo>
                    <a:lnTo>
                      <a:pt x="0" y="6"/>
                    </a:lnTo>
                    <a:lnTo>
                      <a:pt x="0"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85" name="Freeform 1309">
                <a:extLst>
                  <a:ext uri="{FF2B5EF4-FFF2-40B4-BE49-F238E27FC236}">
                    <a16:creationId xmlns:a16="http://schemas.microsoft.com/office/drawing/2014/main" id="{2B85EB76-4FEC-470E-86C9-9F1452D60CE2}"/>
                  </a:ext>
                </a:extLst>
              </p:cNvPr>
              <p:cNvSpPr>
                <a:spLocks/>
              </p:cNvSpPr>
              <p:nvPr/>
            </p:nvSpPr>
            <p:spPr bwMode="auto">
              <a:xfrm>
                <a:off x="4480" y="2261"/>
                <a:ext cx="30" cy="12"/>
              </a:xfrm>
              <a:custGeom>
                <a:avLst/>
                <a:gdLst>
                  <a:gd name="T0" fmla="*/ 24 w 30"/>
                  <a:gd name="T1" fmla="*/ 12 h 12"/>
                  <a:gd name="T2" fmla="*/ 30 w 30"/>
                  <a:gd name="T3" fmla="*/ 12 h 12"/>
                  <a:gd name="T4" fmla="*/ 24 w 30"/>
                  <a:gd name="T5" fmla="*/ 6 h 12"/>
                  <a:gd name="T6" fmla="*/ 6 w 30"/>
                  <a:gd name="T7" fmla="*/ 0 h 12"/>
                  <a:gd name="T8" fmla="*/ 0 w 30"/>
                  <a:gd name="T9" fmla="*/ 6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86" name="Freeform 1310">
                <a:extLst>
                  <a:ext uri="{FF2B5EF4-FFF2-40B4-BE49-F238E27FC236}">
                    <a16:creationId xmlns:a16="http://schemas.microsoft.com/office/drawing/2014/main" id="{9B2DFC20-8C32-48E9-82E7-2EDB7906BB14}"/>
                  </a:ext>
                </a:extLst>
              </p:cNvPr>
              <p:cNvSpPr>
                <a:spLocks/>
              </p:cNvSpPr>
              <p:nvPr/>
            </p:nvSpPr>
            <p:spPr bwMode="auto">
              <a:xfrm>
                <a:off x="4438" y="2249"/>
                <a:ext cx="30" cy="12"/>
              </a:xfrm>
              <a:custGeom>
                <a:avLst/>
                <a:gdLst>
                  <a:gd name="T0" fmla="*/ 30 w 30"/>
                  <a:gd name="T1" fmla="*/ 12 h 12"/>
                  <a:gd name="T2" fmla="*/ 30 w 30"/>
                  <a:gd name="T3" fmla="*/ 12 h 12"/>
                  <a:gd name="T4" fmla="*/ 30 w 30"/>
                  <a:gd name="T5" fmla="*/ 6 h 12"/>
                  <a:gd name="T6" fmla="*/ 24 w 30"/>
                  <a:gd name="T7" fmla="*/ 6 h 12"/>
                  <a:gd name="T8" fmla="*/ 6 w 30"/>
                  <a:gd name="T9" fmla="*/ 0 h 12"/>
                  <a:gd name="T10" fmla="*/ 0 w 30"/>
                  <a:gd name="T11" fmla="*/ 6 h 12"/>
                  <a:gd name="T12" fmla="*/ 6 w 30"/>
                  <a:gd name="T13" fmla="*/ 6 h 12"/>
                  <a:gd name="T14" fmla="*/ 24 w 30"/>
                  <a:gd name="T15" fmla="*/ 12 h 12"/>
                  <a:gd name="T16" fmla="*/ 30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12"/>
                    </a:moveTo>
                    <a:lnTo>
                      <a:pt x="30" y="12"/>
                    </a:lnTo>
                    <a:lnTo>
                      <a:pt x="30" y="6"/>
                    </a:lnTo>
                    <a:lnTo>
                      <a:pt x="24" y="6"/>
                    </a:lnTo>
                    <a:lnTo>
                      <a:pt x="6" y="0"/>
                    </a:lnTo>
                    <a:lnTo>
                      <a:pt x="0" y="6"/>
                    </a:lnTo>
                    <a:lnTo>
                      <a:pt x="6" y="6"/>
                    </a:lnTo>
                    <a:lnTo>
                      <a:pt x="24" y="12"/>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87" name="Freeform 1311">
                <a:extLst>
                  <a:ext uri="{FF2B5EF4-FFF2-40B4-BE49-F238E27FC236}">
                    <a16:creationId xmlns:a16="http://schemas.microsoft.com/office/drawing/2014/main" id="{3B91D4E1-E43E-44A7-83FE-BDD05381EEF2}"/>
                  </a:ext>
                </a:extLst>
              </p:cNvPr>
              <p:cNvSpPr>
                <a:spLocks/>
              </p:cNvSpPr>
              <p:nvPr/>
            </p:nvSpPr>
            <p:spPr bwMode="auto">
              <a:xfrm>
                <a:off x="4402" y="2237"/>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88" name="Freeform 1312">
                <a:extLst>
                  <a:ext uri="{FF2B5EF4-FFF2-40B4-BE49-F238E27FC236}">
                    <a16:creationId xmlns:a16="http://schemas.microsoft.com/office/drawing/2014/main" id="{F9150537-CDCE-4CFE-9AEA-8907EDE200D9}"/>
                  </a:ext>
                </a:extLst>
              </p:cNvPr>
              <p:cNvSpPr>
                <a:spLocks/>
              </p:cNvSpPr>
              <p:nvPr/>
            </p:nvSpPr>
            <p:spPr bwMode="auto">
              <a:xfrm>
                <a:off x="4360" y="2225"/>
                <a:ext cx="30" cy="12"/>
              </a:xfrm>
              <a:custGeom>
                <a:avLst/>
                <a:gdLst>
                  <a:gd name="T0" fmla="*/ 24 w 30"/>
                  <a:gd name="T1" fmla="*/ 12 h 12"/>
                  <a:gd name="T2" fmla="*/ 30 w 30"/>
                  <a:gd name="T3" fmla="*/ 12 h 12"/>
                  <a:gd name="T4" fmla="*/ 24 w 30"/>
                  <a:gd name="T5" fmla="*/ 6 h 12"/>
                  <a:gd name="T6" fmla="*/ 18 w 30"/>
                  <a:gd name="T7" fmla="*/ 6 h 12"/>
                  <a:gd name="T8" fmla="*/ 0 w 30"/>
                  <a:gd name="T9" fmla="*/ 0 h 12"/>
                  <a:gd name="T10" fmla="*/ 0 w 30"/>
                  <a:gd name="T11" fmla="*/ 6 h 12"/>
                  <a:gd name="T12" fmla="*/ 0 w 30"/>
                  <a:gd name="T13" fmla="*/ 6 h 12"/>
                  <a:gd name="T14" fmla="*/ 18 w 30"/>
                  <a:gd name="T15" fmla="*/ 12 h 12"/>
                  <a:gd name="T16" fmla="*/ 24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12"/>
                    </a:moveTo>
                    <a:lnTo>
                      <a:pt x="30" y="12"/>
                    </a:lnTo>
                    <a:lnTo>
                      <a:pt x="24" y="6"/>
                    </a:lnTo>
                    <a:lnTo>
                      <a:pt x="18" y="6"/>
                    </a:lnTo>
                    <a:lnTo>
                      <a:pt x="0" y="0"/>
                    </a:lnTo>
                    <a:lnTo>
                      <a:pt x="0" y="6"/>
                    </a:lnTo>
                    <a:lnTo>
                      <a:pt x="0" y="6"/>
                    </a:lnTo>
                    <a:lnTo>
                      <a:pt x="18"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89" name="Freeform 1313">
                <a:extLst>
                  <a:ext uri="{FF2B5EF4-FFF2-40B4-BE49-F238E27FC236}">
                    <a16:creationId xmlns:a16="http://schemas.microsoft.com/office/drawing/2014/main" id="{FACE395C-8409-4E5A-B36E-A58A328602C2}"/>
                  </a:ext>
                </a:extLst>
              </p:cNvPr>
              <p:cNvSpPr>
                <a:spLocks/>
              </p:cNvSpPr>
              <p:nvPr/>
            </p:nvSpPr>
            <p:spPr bwMode="auto">
              <a:xfrm>
                <a:off x="4318" y="2219"/>
                <a:ext cx="30" cy="12"/>
              </a:xfrm>
              <a:custGeom>
                <a:avLst/>
                <a:gdLst>
                  <a:gd name="T0" fmla="*/ 24 w 30"/>
                  <a:gd name="T1" fmla="*/ 12 h 12"/>
                  <a:gd name="T2" fmla="*/ 30 w 30"/>
                  <a:gd name="T3" fmla="*/ 6 h 12"/>
                  <a:gd name="T4" fmla="*/ 24 w 30"/>
                  <a:gd name="T5" fmla="*/ 6 h 12"/>
                  <a:gd name="T6" fmla="*/ 6 w 30"/>
                  <a:gd name="T7" fmla="*/ 0 h 12"/>
                  <a:gd name="T8" fmla="*/ 0 w 30"/>
                  <a:gd name="T9" fmla="*/ 6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90" name="Freeform 1314">
                <a:extLst>
                  <a:ext uri="{FF2B5EF4-FFF2-40B4-BE49-F238E27FC236}">
                    <a16:creationId xmlns:a16="http://schemas.microsoft.com/office/drawing/2014/main" id="{43AB9A46-260F-47E0-90BB-6D9D7CA2E32C}"/>
                  </a:ext>
                </a:extLst>
              </p:cNvPr>
              <p:cNvSpPr>
                <a:spLocks/>
              </p:cNvSpPr>
              <p:nvPr/>
            </p:nvSpPr>
            <p:spPr bwMode="auto">
              <a:xfrm>
                <a:off x="4276" y="2213"/>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91" name="Freeform 1315">
                <a:extLst>
                  <a:ext uri="{FF2B5EF4-FFF2-40B4-BE49-F238E27FC236}">
                    <a16:creationId xmlns:a16="http://schemas.microsoft.com/office/drawing/2014/main" id="{1975718A-E73B-4AEE-B4B3-135C89978E4D}"/>
                  </a:ext>
                </a:extLst>
              </p:cNvPr>
              <p:cNvSpPr>
                <a:spLocks/>
              </p:cNvSpPr>
              <p:nvPr/>
            </p:nvSpPr>
            <p:spPr bwMode="auto">
              <a:xfrm>
                <a:off x="4234" y="2201"/>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92" name="Freeform 1316">
                <a:extLst>
                  <a:ext uri="{FF2B5EF4-FFF2-40B4-BE49-F238E27FC236}">
                    <a16:creationId xmlns:a16="http://schemas.microsoft.com/office/drawing/2014/main" id="{4BDB712B-E271-4DCF-B222-0D97600C4998}"/>
                  </a:ext>
                </a:extLst>
              </p:cNvPr>
              <p:cNvSpPr>
                <a:spLocks/>
              </p:cNvSpPr>
              <p:nvPr/>
            </p:nvSpPr>
            <p:spPr bwMode="auto">
              <a:xfrm>
                <a:off x="4192" y="2195"/>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93" name="Freeform 1317">
                <a:extLst>
                  <a:ext uri="{FF2B5EF4-FFF2-40B4-BE49-F238E27FC236}">
                    <a16:creationId xmlns:a16="http://schemas.microsoft.com/office/drawing/2014/main" id="{0D8C847E-FE29-4FBD-92C4-51D7DF53BFF2}"/>
                  </a:ext>
                </a:extLst>
              </p:cNvPr>
              <p:cNvSpPr>
                <a:spLocks/>
              </p:cNvSpPr>
              <p:nvPr/>
            </p:nvSpPr>
            <p:spPr bwMode="auto">
              <a:xfrm>
                <a:off x="4156" y="2189"/>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94" name="Freeform 1318">
                <a:extLst>
                  <a:ext uri="{FF2B5EF4-FFF2-40B4-BE49-F238E27FC236}">
                    <a16:creationId xmlns:a16="http://schemas.microsoft.com/office/drawing/2014/main" id="{CCADF65E-C3E3-41F7-A831-294BD527D30E}"/>
                  </a:ext>
                </a:extLst>
              </p:cNvPr>
              <p:cNvSpPr>
                <a:spLocks/>
              </p:cNvSpPr>
              <p:nvPr/>
            </p:nvSpPr>
            <p:spPr bwMode="auto">
              <a:xfrm>
                <a:off x="4114" y="2183"/>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95" name="Freeform 1319">
                <a:extLst>
                  <a:ext uri="{FF2B5EF4-FFF2-40B4-BE49-F238E27FC236}">
                    <a16:creationId xmlns:a16="http://schemas.microsoft.com/office/drawing/2014/main" id="{A6A4890C-08C1-4780-98A7-7272875AC921}"/>
                  </a:ext>
                </a:extLst>
              </p:cNvPr>
              <p:cNvSpPr>
                <a:spLocks/>
              </p:cNvSpPr>
              <p:nvPr/>
            </p:nvSpPr>
            <p:spPr bwMode="auto">
              <a:xfrm>
                <a:off x="4072" y="2177"/>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96" name="Freeform 1320">
                <a:extLst>
                  <a:ext uri="{FF2B5EF4-FFF2-40B4-BE49-F238E27FC236}">
                    <a16:creationId xmlns:a16="http://schemas.microsoft.com/office/drawing/2014/main" id="{E2D505FB-9B1B-4A8D-A0FF-46E6480EA504}"/>
                  </a:ext>
                </a:extLst>
              </p:cNvPr>
              <p:cNvSpPr>
                <a:spLocks/>
              </p:cNvSpPr>
              <p:nvPr/>
            </p:nvSpPr>
            <p:spPr bwMode="auto">
              <a:xfrm>
                <a:off x="4030" y="2177"/>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97" name="Freeform 1321">
                <a:extLst>
                  <a:ext uri="{FF2B5EF4-FFF2-40B4-BE49-F238E27FC236}">
                    <a16:creationId xmlns:a16="http://schemas.microsoft.com/office/drawing/2014/main" id="{85478CDA-165F-4716-B7DF-AA027AA18B41}"/>
                  </a:ext>
                </a:extLst>
              </p:cNvPr>
              <p:cNvSpPr>
                <a:spLocks/>
              </p:cNvSpPr>
              <p:nvPr/>
            </p:nvSpPr>
            <p:spPr bwMode="auto">
              <a:xfrm>
                <a:off x="3987" y="2171"/>
                <a:ext cx="31" cy="6"/>
              </a:xfrm>
              <a:custGeom>
                <a:avLst/>
                <a:gdLst>
                  <a:gd name="T0" fmla="*/ 25 w 31"/>
                  <a:gd name="T1" fmla="*/ 6 h 6"/>
                  <a:gd name="T2" fmla="*/ 31 w 31"/>
                  <a:gd name="T3" fmla="*/ 6 h 6"/>
                  <a:gd name="T4" fmla="*/ 25 w 31"/>
                  <a:gd name="T5" fmla="*/ 0 h 6"/>
                  <a:gd name="T6" fmla="*/ 7 w 31"/>
                  <a:gd name="T7" fmla="*/ 0 h 6"/>
                  <a:gd name="T8" fmla="*/ 0 w 31"/>
                  <a:gd name="T9" fmla="*/ 0 h 6"/>
                  <a:gd name="T10" fmla="*/ 0 w 31"/>
                  <a:gd name="T11" fmla="*/ 0 h 6"/>
                  <a:gd name="T12" fmla="*/ 0 w 31"/>
                  <a:gd name="T13" fmla="*/ 6 h 6"/>
                  <a:gd name="T14" fmla="*/ 7 w 31"/>
                  <a:gd name="T15" fmla="*/ 6 h 6"/>
                  <a:gd name="T16" fmla="*/ 25 w 3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
                    <a:moveTo>
                      <a:pt x="25" y="6"/>
                    </a:moveTo>
                    <a:lnTo>
                      <a:pt x="31" y="6"/>
                    </a:lnTo>
                    <a:lnTo>
                      <a:pt x="25" y="0"/>
                    </a:lnTo>
                    <a:lnTo>
                      <a:pt x="7" y="0"/>
                    </a:lnTo>
                    <a:lnTo>
                      <a:pt x="0" y="0"/>
                    </a:lnTo>
                    <a:lnTo>
                      <a:pt x="0" y="0"/>
                    </a:lnTo>
                    <a:lnTo>
                      <a:pt x="0" y="6"/>
                    </a:lnTo>
                    <a:lnTo>
                      <a:pt x="7" y="6"/>
                    </a:lnTo>
                    <a:lnTo>
                      <a:pt x="25"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98" name="Freeform 1322">
                <a:extLst>
                  <a:ext uri="{FF2B5EF4-FFF2-40B4-BE49-F238E27FC236}">
                    <a16:creationId xmlns:a16="http://schemas.microsoft.com/office/drawing/2014/main" id="{DFEACE2D-209F-48B4-B6E8-632C66E40871}"/>
                  </a:ext>
                </a:extLst>
              </p:cNvPr>
              <p:cNvSpPr>
                <a:spLocks/>
              </p:cNvSpPr>
              <p:nvPr/>
            </p:nvSpPr>
            <p:spPr bwMode="auto">
              <a:xfrm>
                <a:off x="3945" y="217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899" name="Freeform 1323">
                <a:extLst>
                  <a:ext uri="{FF2B5EF4-FFF2-40B4-BE49-F238E27FC236}">
                    <a16:creationId xmlns:a16="http://schemas.microsoft.com/office/drawing/2014/main" id="{BA242F60-57CC-42AE-9128-F5B7C3B2C286}"/>
                  </a:ext>
                </a:extLst>
              </p:cNvPr>
              <p:cNvSpPr>
                <a:spLocks/>
              </p:cNvSpPr>
              <p:nvPr/>
            </p:nvSpPr>
            <p:spPr bwMode="auto">
              <a:xfrm>
                <a:off x="3903" y="216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00" name="Freeform 1324">
                <a:extLst>
                  <a:ext uri="{FF2B5EF4-FFF2-40B4-BE49-F238E27FC236}">
                    <a16:creationId xmlns:a16="http://schemas.microsoft.com/office/drawing/2014/main" id="{92E1307F-7799-41BA-BA1B-EF731045C9BB}"/>
                  </a:ext>
                </a:extLst>
              </p:cNvPr>
              <p:cNvSpPr>
                <a:spLocks/>
              </p:cNvSpPr>
              <p:nvPr/>
            </p:nvSpPr>
            <p:spPr bwMode="auto">
              <a:xfrm>
                <a:off x="3861" y="2165"/>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01" name="Freeform 1325">
                <a:extLst>
                  <a:ext uri="{FF2B5EF4-FFF2-40B4-BE49-F238E27FC236}">
                    <a16:creationId xmlns:a16="http://schemas.microsoft.com/office/drawing/2014/main" id="{FD460D6B-D382-4DA7-97E0-C8D5671D00A4}"/>
                  </a:ext>
                </a:extLst>
              </p:cNvPr>
              <p:cNvSpPr>
                <a:spLocks/>
              </p:cNvSpPr>
              <p:nvPr/>
            </p:nvSpPr>
            <p:spPr bwMode="auto">
              <a:xfrm>
                <a:off x="3819" y="216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02" name="Freeform 1326">
                <a:extLst>
                  <a:ext uri="{FF2B5EF4-FFF2-40B4-BE49-F238E27FC236}">
                    <a16:creationId xmlns:a16="http://schemas.microsoft.com/office/drawing/2014/main" id="{5807522A-4A46-4085-BC4A-8434CBFE0DD4}"/>
                  </a:ext>
                </a:extLst>
              </p:cNvPr>
              <p:cNvSpPr>
                <a:spLocks/>
              </p:cNvSpPr>
              <p:nvPr/>
            </p:nvSpPr>
            <p:spPr bwMode="auto">
              <a:xfrm>
                <a:off x="3777" y="2165"/>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0010" name="Group 1434">
              <a:extLst>
                <a:ext uri="{FF2B5EF4-FFF2-40B4-BE49-F238E27FC236}">
                  <a16:creationId xmlns:a16="http://schemas.microsoft.com/office/drawing/2014/main" id="{F49C580E-1732-480C-AE76-161B1F348682}"/>
                </a:ext>
              </a:extLst>
            </p:cNvPr>
            <p:cNvGrpSpPr>
              <a:grpSpLocks/>
            </p:cNvGrpSpPr>
            <p:nvPr/>
          </p:nvGrpSpPr>
          <p:grpSpPr bwMode="auto">
            <a:xfrm>
              <a:off x="2793" y="2213"/>
              <a:ext cx="1969" cy="721"/>
              <a:chOff x="2793" y="2213"/>
              <a:chExt cx="1969" cy="721"/>
            </a:xfrm>
          </p:grpSpPr>
          <p:sp>
            <p:nvSpPr>
              <p:cNvPr id="409904" name="Freeform 1328">
                <a:extLst>
                  <a:ext uri="{FF2B5EF4-FFF2-40B4-BE49-F238E27FC236}">
                    <a16:creationId xmlns:a16="http://schemas.microsoft.com/office/drawing/2014/main" id="{7B6C12B7-8791-4920-8B00-7EA7605D4580}"/>
                  </a:ext>
                </a:extLst>
              </p:cNvPr>
              <p:cNvSpPr>
                <a:spLocks/>
              </p:cNvSpPr>
              <p:nvPr/>
            </p:nvSpPr>
            <p:spPr bwMode="auto">
              <a:xfrm>
                <a:off x="3753" y="2213"/>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05" name="Freeform 1329">
                <a:extLst>
                  <a:ext uri="{FF2B5EF4-FFF2-40B4-BE49-F238E27FC236}">
                    <a16:creationId xmlns:a16="http://schemas.microsoft.com/office/drawing/2014/main" id="{03B2DB7A-186C-420D-A21D-0641576EC24E}"/>
                  </a:ext>
                </a:extLst>
              </p:cNvPr>
              <p:cNvSpPr>
                <a:spLocks/>
              </p:cNvSpPr>
              <p:nvPr/>
            </p:nvSpPr>
            <p:spPr bwMode="auto">
              <a:xfrm>
                <a:off x="3711" y="221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06" name="Freeform 1330">
                <a:extLst>
                  <a:ext uri="{FF2B5EF4-FFF2-40B4-BE49-F238E27FC236}">
                    <a16:creationId xmlns:a16="http://schemas.microsoft.com/office/drawing/2014/main" id="{5409B9B1-762F-4680-9A30-8227222FA559}"/>
                  </a:ext>
                </a:extLst>
              </p:cNvPr>
              <p:cNvSpPr>
                <a:spLocks/>
              </p:cNvSpPr>
              <p:nvPr/>
            </p:nvSpPr>
            <p:spPr bwMode="auto">
              <a:xfrm>
                <a:off x="3669" y="221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07" name="Freeform 1331">
                <a:extLst>
                  <a:ext uri="{FF2B5EF4-FFF2-40B4-BE49-F238E27FC236}">
                    <a16:creationId xmlns:a16="http://schemas.microsoft.com/office/drawing/2014/main" id="{DED2CCB1-6209-4864-9743-28D2770E7E3E}"/>
                  </a:ext>
                </a:extLst>
              </p:cNvPr>
              <p:cNvSpPr>
                <a:spLocks/>
              </p:cNvSpPr>
              <p:nvPr/>
            </p:nvSpPr>
            <p:spPr bwMode="auto">
              <a:xfrm>
                <a:off x="3627" y="221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08" name="Freeform 1332">
                <a:extLst>
                  <a:ext uri="{FF2B5EF4-FFF2-40B4-BE49-F238E27FC236}">
                    <a16:creationId xmlns:a16="http://schemas.microsoft.com/office/drawing/2014/main" id="{3C2C0FC0-5A93-411E-9394-78131FD03F63}"/>
                  </a:ext>
                </a:extLst>
              </p:cNvPr>
              <p:cNvSpPr>
                <a:spLocks/>
              </p:cNvSpPr>
              <p:nvPr/>
            </p:nvSpPr>
            <p:spPr bwMode="auto">
              <a:xfrm>
                <a:off x="3585" y="2219"/>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09" name="Freeform 1333">
                <a:extLst>
                  <a:ext uri="{FF2B5EF4-FFF2-40B4-BE49-F238E27FC236}">
                    <a16:creationId xmlns:a16="http://schemas.microsoft.com/office/drawing/2014/main" id="{272F2B8D-B702-4892-8242-1A8ABF8851CB}"/>
                  </a:ext>
                </a:extLst>
              </p:cNvPr>
              <p:cNvSpPr>
                <a:spLocks/>
              </p:cNvSpPr>
              <p:nvPr/>
            </p:nvSpPr>
            <p:spPr bwMode="auto">
              <a:xfrm>
                <a:off x="3543" y="2219"/>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10" name="Freeform 1334">
                <a:extLst>
                  <a:ext uri="{FF2B5EF4-FFF2-40B4-BE49-F238E27FC236}">
                    <a16:creationId xmlns:a16="http://schemas.microsoft.com/office/drawing/2014/main" id="{9CF11069-C3DB-49CA-9A51-8FAAC6533768}"/>
                  </a:ext>
                </a:extLst>
              </p:cNvPr>
              <p:cNvSpPr>
                <a:spLocks/>
              </p:cNvSpPr>
              <p:nvPr/>
            </p:nvSpPr>
            <p:spPr bwMode="auto">
              <a:xfrm>
                <a:off x="3501" y="2225"/>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11" name="Freeform 1335">
                <a:extLst>
                  <a:ext uri="{FF2B5EF4-FFF2-40B4-BE49-F238E27FC236}">
                    <a16:creationId xmlns:a16="http://schemas.microsoft.com/office/drawing/2014/main" id="{BD01F1E1-FA39-47E4-A263-56C0D27DC6DA}"/>
                  </a:ext>
                </a:extLst>
              </p:cNvPr>
              <p:cNvSpPr>
                <a:spLocks/>
              </p:cNvSpPr>
              <p:nvPr/>
            </p:nvSpPr>
            <p:spPr bwMode="auto">
              <a:xfrm>
                <a:off x="3459" y="223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12" name="Freeform 1336">
                <a:extLst>
                  <a:ext uri="{FF2B5EF4-FFF2-40B4-BE49-F238E27FC236}">
                    <a16:creationId xmlns:a16="http://schemas.microsoft.com/office/drawing/2014/main" id="{E1D34552-DE85-4B9A-9B95-446E4B5AE390}"/>
                  </a:ext>
                </a:extLst>
              </p:cNvPr>
              <p:cNvSpPr>
                <a:spLocks/>
              </p:cNvSpPr>
              <p:nvPr/>
            </p:nvSpPr>
            <p:spPr bwMode="auto">
              <a:xfrm>
                <a:off x="3417" y="2231"/>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13" name="Freeform 1337">
                <a:extLst>
                  <a:ext uri="{FF2B5EF4-FFF2-40B4-BE49-F238E27FC236}">
                    <a16:creationId xmlns:a16="http://schemas.microsoft.com/office/drawing/2014/main" id="{4C21E13C-1128-4E45-8648-07DEE95EA106}"/>
                  </a:ext>
                </a:extLst>
              </p:cNvPr>
              <p:cNvSpPr>
                <a:spLocks/>
              </p:cNvSpPr>
              <p:nvPr/>
            </p:nvSpPr>
            <p:spPr bwMode="auto">
              <a:xfrm>
                <a:off x="3375" y="2237"/>
                <a:ext cx="30" cy="12"/>
              </a:xfrm>
              <a:custGeom>
                <a:avLst/>
                <a:gdLst>
                  <a:gd name="T0" fmla="*/ 24 w 30"/>
                  <a:gd name="T1" fmla="*/ 6 h 12"/>
                  <a:gd name="T2" fmla="*/ 30 w 30"/>
                  <a:gd name="T3" fmla="*/ 6 h 12"/>
                  <a:gd name="T4" fmla="*/ 24 w 30"/>
                  <a:gd name="T5" fmla="*/ 0 h 12"/>
                  <a:gd name="T6" fmla="*/ 18 w 30"/>
                  <a:gd name="T7" fmla="*/ 0 h 12"/>
                  <a:gd name="T8" fmla="*/ 0 w 30"/>
                  <a:gd name="T9" fmla="*/ 6 h 12"/>
                  <a:gd name="T10" fmla="*/ 0 w 30"/>
                  <a:gd name="T11" fmla="*/ 6 h 12"/>
                  <a:gd name="T12" fmla="*/ 0 w 30"/>
                  <a:gd name="T13" fmla="*/ 12 h 12"/>
                  <a:gd name="T14" fmla="*/ 18 w 30"/>
                  <a:gd name="T15" fmla="*/ 6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8" y="0"/>
                    </a:lnTo>
                    <a:lnTo>
                      <a:pt x="0" y="6"/>
                    </a:lnTo>
                    <a:lnTo>
                      <a:pt x="0" y="6"/>
                    </a:lnTo>
                    <a:lnTo>
                      <a:pt x="0" y="12"/>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14" name="Freeform 1338">
                <a:extLst>
                  <a:ext uri="{FF2B5EF4-FFF2-40B4-BE49-F238E27FC236}">
                    <a16:creationId xmlns:a16="http://schemas.microsoft.com/office/drawing/2014/main" id="{FEC7F4E2-4177-494D-93A0-57D521EC39B1}"/>
                  </a:ext>
                </a:extLst>
              </p:cNvPr>
              <p:cNvSpPr>
                <a:spLocks/>
              </p:cNvSpPr>
              <p:nvPr/>
            </p:nvSpPr>
            <p:spPr bwMode="auto">
              <a:xfrm>
                <a:off x="3333" y="2243"/>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15" name="Freeform 1339">
                <a:extLst>
                  <a:ext uri="{FF2B5EF4-FFF2-40B4-BE49-F238E27FC236}">
                    <a16:creationId xmlns:a16="http://schemas.microsoft.com/office/drawing/2014/main" id="{70A8EAAE-06AD-4319-895B-EC1C58BA9728}"/>
                  </a:ext>
                </a:extLst>
              </p:cNvPr>
              <p:cNvSpPr>
                <a:spLocks/>
              </p:cNvSpPr>
              <p:nvPr/>
            </p:nvSpPr>
            <p:spPr bwMode="auto">
              <a:xfrm>
                <a:off x="3291" y="2255"/>
                <a:ext cx="30" cy="12"/>
              </a:xfrm>
              <a:custGeom>
                <a:avLst/>
                <a:gdLst>
                  <a:gd name="T0" fmla="*/ 24 w 30"/>
                  <a:gd name="T1" fmla="*/ 6 h 12"/>
                  <a:gd name="T2" fmla="*/ 30 w 30"/>
                  <a:gd name="T3" fmla="*/ 0 h 12"/>
                  <a:gd name="T4" fmla="*/ 24 w 30"/>
                  <a:gd name="T5" fmla="*/ 0 h 12"/>
                  <a:gd name="T6" fmla="*/ 6 w 30"/>
                  <a:gd name="T7" fmla="*/ 6 h 12"/>
                  <a:gd name="T8" fmla="*/ 0 w 30"/>
                  <a:gd name="T9" fmla="*/ 6 h 12"/>
                  <a:gd name="T10" fmla="*/ 6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6" y="6"/>
                    </a:lnTo>
                    <a:lnTo>
                      <a:pt x="0" y="6"/>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16" name="Freeform 1340">
                <a:extLst>
                  <a:ext uri="{FF2B5EF4-FFF2-40B4-BE49-F238E27FC236}">
                    <a16:creationId xmlns:a16="http://schemas.microsoft.com/office/drawing/2014/main" id="{7AAE462C-18DA-42FD-96A2-6CC26D8A550C}"/>
                  </a:ext>
                </a:extLst>
              </p:cNvPr>
              <p:cNvSpPr>
                <a:spLocks/>
              </p:cNvSpPr>
              <p:nvPr/>
            </p:nvSpPr>
            <p:spPr bwMode="auto">
              <a:xfrm>
                <a:off x="3249" y="2261"/>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17" name="Freeform 1341">
                <a:extLst>
                  <a:ext uri="{FF2B5EF4-FFF2-40B4-BE49-F238E27FC236}">
                    <a16:creationId xmlns:a16="http://schemas.microsoft.com/office/drawing/2014/main" id="{12414D0E-B3C8-405C-ABB6-A16C1F265B3F}"/>
                  </a:ext>
                </a:extLst>
              </p:cNvPr>
              <p:cNvSpPr>
                <a:spLocks/>
              </p:cNvSpPr>
              <p:nvPr/>
            </p:nvSpPr>
            <p:spPr bwMode="auto">
              <a:xfrm>
                <a:off x="3207" y="2267"/>
                <a:ext cx="30" cy="12"/>
              </a:xfrm>
              <a:custGeom>
                <a:avLst/>
                <a:gdLst>
                  <a:gd name="T0" fmla="*/ 30 w 30"/>
                  <a:gd name="T1" fmla="*/ 6 h 12"/>
                  <a:gd name="T2" fmla="*/ 30 w 30"/>
                  <a:gd name="T3" fmla="*/ 6 h 12"/>
                  <a:gd name="T4" fmla="*/ 30 w 30"/>
                  <a:gd name="T5" fmla="*/ 0 h 12"/>
                  <a:gd name="T6" fmla="*/ 18 w 30"/>
                  <a:gd name="T7" fmla="*/ 6 h 12"/>
                  <a:gd name="T8" fmla="*/ 6 w 30"/>
                  <a:gd name="T9" fmla="*/ 6 h 12"/>
                  <a:gd name="T10" fmla="*/ 0 w 30"/>
                  <a:gd name="T11" fmla="*/ 12 h 12"/>
                  <a:gd name="T12" fmla="*/ 6 w 30"/>
                  <a:gd name="T13" fmla="*/ 12 h 12"/>
                  <a:gd name="T14" fmla="*/ 18 w 30"/>
                  <a:gd name="T15" fmla="*/ 12 h 12"/>
                  <a:gd name="T16" fmla="*/ 3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30" y="6"/>
                    </a:moveTo>
                    <a:lnTo>
                      <a:pt x="30" y="6"/>
                    </a:lnTo>
                    <a:lnTo>
                      <a:pt x="30" y="0"/>
                    </a:lnTo>
                    <a:lnTo>
                      <a:pt x="18" y="6"/>
                    </a:lnTo>
                    <a:lnTo>
                      <a:pt x="6" y="6"/>
                    </a:lnTo>
                    <a:lnTo>
                      <a:pt x="0" y="12"/>
                    </a:lnTo>
                    <a:lnTo>
                      <a:pt x="6" y="12"/>
                    </a:lnTo>
                    <a:lnTo>
                      <a:pt x="18"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18" name="Freeform 1342">
                <a:extLst>
                  <a:ext uri="{FF2B5EF4-FFF2-40B4-BE49-F238E27FC236}">
                    <a16:creationId xmlns:a16="http://schemas.microsoft.com/office/drawing/2014/main" id="{BF8668D2-8A25-4DED-AF85-1F06A7CD181B}"/>
                  </a:ext>
                </a:extLst>
              </p:cNvPr>
              <p:cNvSpPr>
                <a:spLocks/>
              </p:cNvSpPr>
              <p:nvPr/>
            </p:nvSpPr>
            <p:spPr bwMode="auto">
              <a:xfrm>
                <a:off x="3171" y="2279"/>
                <a:ext cx="24" cy="12"/>
              </a:xfrm>
              <a:custGeom>
                <a:avLst/>
                <a:gdLst>
                  <a:gd name="T0" fmla="*/ 24 w 24"/>
                  <a:gd name="T1" fmla="*/ 6 h 12"/>
                  <a:gd name="T2" fmla="*/ 24 w 24"/>
                  <a:gd name="T3" fmla="*/ 6 h 12"/>
                  <a:gd name="T4" fmla="*/ 24 w 24"/>
                  <a:gd name="T5" fmla="*/ 0 h 12"/>
                  <a:gd name="T6" fmla="*/ 0 w 24"/>
                  <a:gd name="T7" fmla="*/ 6 h 12"/>
                  <a:gd name="T8" fmla="*/ 0 w 24"/>
                  <a:gd name="T9" fmla="*/ 12 h 12"/>
                  <a:gd name="T10" fmla="*/ 0 w 24"/>
                  <a:gd name="T11" fmla="*/ 12 h 12"/>
                  <a:gd name="T12" fmla="*/ 24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6"/>
                    </a:moveTo>
                    <a:lnTo>
                      <a:pt x="24"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19" name="Freeform 1343">
                <a:extLst>
                  <a:ext uri="{FF2B5EF4-FFF2-40B4-BE49-F238E27FC236}">
                    <a16:creationId xmlns:a16="http://schemas.microsoft.com/office/drawing/2014/main" id="{F065DD3A-FD41-4EFC-A4E3-9F94B8FA6E6A}"/>
                  </a:ext>
                </a:extLst>
              </p:cNvPr>
              <p:cNvSpPr>
                <a:spLocks/>
              </p:cNvSpPr>
              <p:nvPr/>
            </p:nvSpPr>
            <p:spPr bwMode="auto">
              <a:xfrm>
                <a:off x="3129" y="2291"/>
                <a:ext cx="30" cy="12"/>
              </a:xfrm>
              <a:custGeom>
                <a:avLst/>
                <a:gdLst>
                  <a:gd name="T0" fmla="*/ 24 w 30"/>
                  <a:gd name="T1" fmla="*/ 6 h 12"/>
                  <a:gd name="T2" fmla="*/ 30 w 30"/>
                  <a:gd name="T3" fmla="*/ 6 h 12"/>
                  <a:gd name="T4" fmla="*/ 24 w 30"/>
                  <a:gd name="T5" fmla="*/ 0 h 12"/>
                  <a:gd name="T6" fmla="*/ 24 w 30"/>
                  <a:gd name="T7" fmla="*/ 0 h 12"/>
                  <a:gd name="T8" fmla="*/ 0 w 30"/>
                  <a:gd name="T9" fmla="*/ 6 h 12"/>
                  <a:gd name="T10" fmla="*/ 0 w 30"/>
                  <a:gd name="T11" fmla="*/ 12 h 12"/>
                  <a:gd name="T12" fmla="*/ 0 w 30"/>
                  <a:gd name="T13" fmla="*/ 12 h 12"/>
                  <a:gd name="T14" fmla="*/ 24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24" y="6"/>
                    </a:moveTo>
                    <a:lnTo>
                      <a:pt x="30" y="6"/>
                    </a:lnTo>
                    <a:lnTo>
                      <a:pt x="24" y="0"/>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20" name="Freeform 1344">
                <a:extLst>
                  <a:ext uri="{FF2B5EF4-FFF2-40B4-BE49-F238E27FC236}">
                    <a16:creationId xmlns:a16="http://schemas.microsoft.com/office/drawing/2014/main" id="{5E7ECA94-E1C0-4F20-9039-BFB3D7B73BA3}"/>
                  </a:ext>
                </a:extLst>
              </p:cNvPr>
              <p:cNvSpPr>
                <a:spLocks/>
              </p:cNvSpPr>
              <p:nvPr/>
            </p:nvSpPr>
            <p:spPr bwMode="auto">
              <a:xfrm>
                <a:off x="3087" y="2303"/>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21" name="Freeform 1345">
                <a:extLst>
                  <a:ext uri="{FF2B5EF4-FFF2-40B4-BE49-F238E27FC236}">
                    <a16:creationId xmlns:a16="http://schemas.microsoft.com/office/drawing/2014/main" id="{A034EC66-38F9-40B7-9A54-F69D9A9A41F9}"/>
                  </a:ext>
                </a:extLst>
              </p:cNvPr>
              <p:cNvSpPr>
                <a:spLocks/>
              </p:cNvSpPr>
              <p:nvPr/>
            </p:nvSpPr>
            <p:spPr bwMode="auto">
              <a:xfrm>
                <a:off x="3051" y="2321"/>
                <a:ext cx="24" cy="12"/>
              </a:xfrm>
              <a:custGeom>
                <a:avLst/>
                <a:gdLst>
                  <a:gd name="T0" fmla="*/ 24 w 24"/>
                  <a:gd name="T1" fmla="*/ 6 h 12"/>
                  <a:gd name="T2" fmla="*/ 24 w 24"/>
                  <a:gd name="T3" fmla="*/ 0 h 12"/>
                  <a:gd name="T4" fmla="*/ 24 w 24"/>
                  <a:gd name="T5" fmla="*/ 0 h 12"/>
                  <a:gd name="T6" fmla="*/ 0 w 24"/>
                  <a:gd name="T7" fmla="*/ 6 h 12"/>
                  <a:gd name="T8" fmla="*/ 0 w 24"/>
                  <a:gd name="T9" fmla="*/ 6 h 12"/>
                  <a:gd name="T10" fmla="*/ 0 w 24"/>
                  <a:gd name="T11" fmla="*/ 12 h 12"/>
                  <a:gd name="T12" fmla="*/ 24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6"/>
                    </a:moveTo>
                    <a:lnTo>
                      <a:pt x="24"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22" name="Freeform 1346">
                <a:extLst>
                  <a:ext uri="{FF2B5EF4-FFF2-40B4-BE49-F238E27FC236}">
                    <a16:creationId xmlns:a16="http://schemas.microsoft.com/office/drawing/2014/main" id="{31AA69F7-23DE-4A31-9FE7-2607C863FA8A}"/>
                  </a:ext>
                </a:extLst>
              </p:cNvPr>
              <p:cNvSpPr>
                <a:spLocks/>
              </p:cNvSpPr>
              <p:nvPr/>
            </p:nvSpPr>
            <p:spPr bwMode="auto">
              <a:xfrm>
                <a:off x="3009" y="2333"/>
                <a:ext cx="30" cy="18"/>
              </a:xfrm>
              <a:custGeom>
                <a:avLst/>
                <a:gdLst>
                  <a:gd name="T0" fmla="*/ 24 w 30"/>
                  <a:gd name="T1" fmla="*/ 6 h 18"/>
                  <a:gd name="T2" fmla="*/ 30 w 30"/>
                  <a:gd name="T3" fmla="*/ 6 h 18"/>
                  <a:gd name="T4" fmla="*/ 24 w 30"/>
                  <a:gd name="T5" fmla="*/ 0 h 18"/>
                  <a:gd name="T6" fmla="*/ 6 w 30"/>
                  <a:gd name="T7" fmla="*/ 6 h 18"/>
                  <a:gd name="T8" fmla="*/ 6 w 30"/>
                  <a:gd name="T9" fmla="*/ 12 h 18"/>
                  <a:gd name="T10" fmla="*/ 0 w 30"/>
                  <a:gd name="T11" fmla="*/ 12 h 18"/>
                  <a:gd name="T12" fmla="*/ 6 w 30"/>
                  <a:gd name="T13" fmla="*/ 18 h 18"/>
                  <a:gd name="T14" fmla="*/ 6 w 30"/>
                  <a:gd name="T15" fmla="*/ 12 h 18"/>
                  <a:gd name="T16" fmla="*/ 24 w 30"/>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6"/>
                    </a:moveTo>
                    <a:lnTo>
                      <a:pt x="30" y="6"/>
                    </a:lnTo>
                    <a:lnTo>
                      <a:pt x="24" y="0"/>
                    </a:lnTo>
                    <a:lnTo>
                      <a:pt x="6" y="6"/>
                    </a:lnTo>
                    <a:lnTo>
                      <a:pt x="6" y="12"/>
                    </a:lnTo>
                    <a:lnTo>
                      <a:pt x="0" y="12"/>
                    </a:lnTo>
                    <a:lnTo>
                      <a:pt x="6" y="18"/>
                    </a:lnTo>
                    <a:lnTo>
                      <a:pt x="6"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23" name="Freeform 1347">
                <a:extLst>
                  <a:ext uri="{FF2B5EF4-FFF2-40B4-BE49-F238E27FC236}">
                    <a16:creationId xmlns:a16="http://schemas.microsoft.com/office/drawing/2014/main" id="{8CB221A1-2982-46AE-AF5B-856BADB0B917}"/>
                  </a:ext>
                </a:extLst>
              </p:cNvPr>
              <p:cNvSpPr>
                <a:spLocks/>
              </p:cNvSpPr>
              <p:nvPr/>
            </p:nvSpPr>
            <p:spPr bwMode="auto">
              <a:xfrm>
                <a:off x="2973" y="2351"/>
                <a:ext cx="30" cy="18"/>
              </a:xfrm>
              <a:custGeom>
                <a:avLst/>
                <a:gdLst>
                  <a:gd name="T0" fmla="*/ 24 w 30"/>
                  <a:gd name="T1" fmla="*/ 6 h 18"/>
                  <a:gd name="T2" fmla="*/ 30 w 30"/>
                  <a:gd name="T3" fmla="*/ 0 h 18"/>
                  <a:gd name="T4" fmla="*/ 24 w 30"/>
                  <a:gd name="T5" fmla="*/ 0 h 18"/>
                  <a:gd name="T6" fmla="*/ 0 w 30"/>
                  <a:gd name="T7" fmla="*/ 12 h 18"/>
                  <a:gd name="T8" fmla="*/ 0 w 30"/>
                  <a:gd name="T9" fmla="*/ 12 h 18"/>
                  <a:gd name="T10" fmla="*/ 0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0"/>
                    </a:lnTo>
                    <a:lnTo>
                      <a:pt x="24" y="0"/>
                    </a:lnTo>
                    <a:lnTo>
                      <a:pt x="0" y="12"/>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24" name="Freeform 1348">
                <a:extLst>
                  <a:ext uri="{FF2B5EF4-FFF2-40B4-BE49-F238E27FC236}">
                    <a16:creationId xmlns:a16="http://schemas.microsoft.com/office/drawing/2014/main" id="{A9D2658B-0E15-428B-9F0B-CC83F853DA8E}"/>
                  </a:ext>
                </a:extLst>
              </p:cNvPr>
              <p:cNvSpPr>
                <a:spLocks/>
              </p:cNvSpPr>
              <p:nvPr/>
            </p:nvSpPr>
            <p:spPr bwMode="auto">
              <a:xfrm>
                <a:off x="2937" y="2369"/>
                <a:ext cx="24" cy="18"/>
              </a:xfrm>
              <a:custGeom>
                <a:avLst/>
                <a:gdLst>
                  <a:gd name="T0" fmla="*/ 24 w 24"/>
                  <a:gd name="T1" fmla="*/ 6 h 18"/>
                  <a:gd name="T2" fmla="*/ 24 w 24"/>
                  <a:gd name="T3" fmla="*/ 6 h 18"/>
                  <a:gd name="T4" fmla="*/ 24 w 24"/>
                  <a:gd name="T5" fmla="*/ 0 h 18"/>
                  <a:gd name="T6" fmla="*/ 0 w 24"/>
                  <a:gd name="T7" fmla="*/ 12 h 18"/>
                  <a:gd name="T8" fmla="*/ 0 w 24"/>
                  <a:gd name="T9" fmla="*/ 18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6"/>
                    </a:lnTo>
                    <a:lnTo>
                      <a:pt x="24" y="0"/>
                    </a:lnTo>
                    <a:lnTo>
                      <a:pt x="0" y="12"/>
                    </a:lnTo>
                    <a:lnTo>
                      <a:pt x="0" y="18"/>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25" name="Freeform 1349">
                <a:extLst>
                  <a:ext uri="{FF2B5EF4-FFF2-40B4-BE49-F238E27FC236}">
                    <a16:creationId xmlns:a16="http://schemas.microsoft.com/office/drawing/2014/main" id="{E1D7239F-57AF-418D-9A89-5B2FAEB398FD}"/>
                  </a:ext>
                </a:extLst>
              </p:cNvPr>
              <p:cNvSpPr>
                <a:spLocks/>
              </p:cNvSpPr>
              <p:nvPr/>
            </p:nvSpPr>
            <p:spPr bwMode="auto">
              <a:xfrm>
                <a:off x="2901" y="2393"/>
                <a:ext cx="24" cy="18"/>
              </a:xfrm>
              <a:custGeom>
                <a:avLst/>
                <a:gdLst>
                  <a:gd name="T0" fmla="*/ 24 w 24"/>
                  <a:gd name="T1" fmla="*/ 6 h 18"/>
                  <a:gd name="T2" fmla="*/ 24 w 24"/>
                  <a:gd name="T3" fmla="*/ 0 h 18"/>
                  <a:gd name="T4" fmla="*/ 24 w 24"/>
                  <a:gd name="T5" fmla="*/ 0 h 18"/>
                  <a:gd name="T6" fmla="*/ 12 w 24"/>
                  <a:gd name="T7" fmla="*/ 6 h 18"/>
                  <a:gd name="T8" fmla="*/ 0 w 24"/>
                  <a:gd name="T9" fmla="*/ 12 h 18"/>
                  <a:gd name="T10" fmla="*/ 0 w 24"/>
                  <a:gd name="T11" fmla="*/ 12 h 18"/>
                  <a:gd name="T12" fmla="*/ 0 w 24"/>
                  <a:gd name="T13" fmla="*/ 18 h 18"/>
                  <a:gd name="T14" fmla="*/ 12 w 24"/>
                  <a:gd name="T15" fmla="*/ 12 h 18"/>
                  <a:gd name="T16" fmla="*/ 24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24" y="6"/>
                    </a:moveTo>
                    <a:lnTo>
                      <a:pt x="24" y="0"/>
                    </a:lnTo>
                    <a:lnTo>
                      <a:pt x="24" y="0"/>
                    </a:lnTo>
                    <a:lnTo>
                      <a:pt x="12" y="6"/>
                    </a:lnTo>
                    <a:lnTo>
                      <a:pt x="0" y="12"/>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26" name="Freeform 1350">
                <a:extLst>
                  <a:ext uri="{FF2B5EF4-FFF2-40B4-BE49-F238E27FC236}">
                    <a16:creationId xmlns:a16="http://schemas.microsoft.com/office/drawing/2014/main" id="{204B91A5-E0D2-4CAC-AD78-0F170B528D88}"/>
                  </a:ext>
                </a:extLst>
              </p:cNvPr>
              <p:cNvSpPr>
                <a:spLocks/>
              </p:cNvSpPr>
              <p:nvPr/>
            </p:nvSpPr>
            <p:spPr bwMode="auto">
              <a:xfrm>
                <a:off x="2865" y="2417"/>
                <a:ext cx="30" cy="18"/>
              </a:xfrm>
              <a:custGeom>
                <a:avLst/>
                <a:gdLst>
                  <a:gd name="T0" fmla="*/ 24 w 30"/>
                  <a:gd name="T1" fmla="*/ 6 h 18"/>
                  <a:gd name="T2" fmla="*/ 30 w 30"/>
                  <a:gd name="T3" fmla="*/ 0 h 18"/>
                  <a:gd name="T4" fmla="*/ 24 w 30"/>
                  <a:gd name="T5" fmla="*/ 0 h 18"/>
                  <a:gd name="T6" fmla="*/ 6 w 30"/>
                  <a:gd name="T7" fmla="*/ 12 h 18"/>
                  <a:gd name="T8" fmla="*/ 0 w 30"/>
                  <a:gd name="T9" fmla="*/ 18 h 18"/>
                  <a:gd name="T10" fmla="*/ 6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0"/>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27" name="Freeform 1351">
                <a:extLst>
                  <a:ext uri="{FF2B5EF4-FFF2-40B4-BE49-F238E27FC236}">
                    <a16:creationId xmlns:a16="http://schemas.microsoft.com/office/drawing/2014/main" id="{313A18BF-DE78-45F6-9E25-2C5FA87A3A41}"/>
                  </a:ext>
                </a:extLst>
              </p:cNvPr>
              <p:cNvSpPr>
                <a:spLocks/>
              </p:cNvSpPr>
              <p:nvPr/>
            </p:nvSpPr>
            <p:spPr bwMode="auto">
              <a:xfrm>
                <a:off x="2835" y="2441"/>
                <a:ext cx="24" cy="24"/>
              </a:xfrm>
              <a:custGeom>
                <a:avLst/>
                <a:gdLst>
                  <a:gd name="T0" fmla="*/ 24 w 24"/>
                  <a:gd name="T1" fmla="*/ 6 h 24"/>
                  <a:gd name="T2" fmla="*/ 24 w 24"/>
                  <a:gd name="T3" fmla="*/ 6 h 24"/>
                  <a:gd name="T4" fmla="*/ 24 w 24"/>
                  <a:gd name="T5" fmla="*/ 0 h 24"/>
                  <a:gd name="T6" fmla="*/ 6 w 24"/>
                  <a:gd name="T7" fmla="*/ 18 h 24"/>
                  <a:gd name="T8" fmla="*/ 0 w 24"/>
                  <a:gd name="T9" fmla="*/ 24 h 24"/>
                  <a:gd name="T10" fmla="*/ 6 w 24"/>
                  <a:gd name="T11" fmla="*/ 24 h 24"/>
                  <a:gd name="T12" fmla="*/ 24 w 24"/>
                  <a:gd name="T13" fmla="*/ 6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24" y="6"/>
                    </a:moveTo>
                    <a:lnTo>
                      <a:pt x="24" y="6"/>
                    </a:lnTo>
                    <a:lnTo>
                      <a:pt x="24" y="0"/>
                    </a:lnTo>
                    <a:lnTo>
                      <a:pt x="6" y="18"/>
                    </a:lnTo>
                    <a:lnTo>
                      <a:pt x="0" y="24"/>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28" name="Freeform 1352">
                <a:extLst>
                  <a:ext uri="{FF2B5EF4-FFF2-40B4-BE49-F238E27FC236}">
                    <a16:creationId xmlns:a16="http://schemas.microsoft.com/office/drawing/2014/main" id="{97288D5D-747F-4F12-A05E-0FD629B7FDF2}"/>
                  </a:ext>
                </a:extLst>
              </p:cNvPr>
              <p:cNvSpPr>
                <a:spLocks/>
              </p:cNvSpPr>
              <p:nvPr/>
            </p:nvSpPr>
            <p:spPr bwMode="auto">
              <a:xfrm>
                <a:off x="2811" y="2471"/>
                <a:ext cx="24" cy="30"/>
              </a:xfrm>
              <a:custGeom>
                <a:avLst/>
                <a:gdLst>
                  <a:gd name="T0" fmla="*/ 24 w 24"/>
                  <a:gd name="T1" fmla="*/ 6 h 30"/>
                  <a:gd name="T2" fmla="*/ 18 w 24"/>
                  <a:gd name="T3" fmla="*/ 0 h 30"/>
                  <a:gd name="T4" fmla="*/ 18 w 24"/>
                  <a:gd name="T5" fmla="*/ 6 h 30"/>
                  <a:gd name="T6" fmla="*/ 0 w 24"/>
                  <a:gd name="T7" fmla="*/ 24 h 30"/>
                  <a:gd name="T8" fmla="*/ 6 w 24"/>
                  <a:gd name="T9" fmla="*/ 30 h 30"/>
                  <a:gd name="T10" fmla="*/ 6 w 24"/>
                  <a:gd name="T11" fmla="*/ 24 h 30"/>
                  <a:gd name="T12" fmla="*/ 24 w 24"/>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24" h="30">
                    <a:moveTo>
                      <a:pt x="24" y="6"/>
                    </a:moveTo>
                    <a:lnTo>
                      <a:pt x="18" y="0"/>
                    </a:lnTo>
                    <a:lnTo>
                      <a:pt x="18" y="6"/>
                    </a:lnTo>
                    <a:lnTo>
                      <a:pt x="0" y="24"/>
                    </a:lnTo>
                    <a:lnTo>
                      <a:pt x="6" y="30"/>
                    </a:lnTo>
                    <a:lnTo>
                      <a:pt x="6" y="24"/>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29" name="Freeform 1353">
                <a:extLst>
                  <a:ext uri="{FF2B5EF4-FFF2-40B4-BE49-F238E27FC236}">
                    <a16:creationId xmlns:a16="http://schemas.microsoft.com/office/drawing/2014/main" id="{DEF8C7D8-5687-4314-82C8-085022550352}"/>
                  </a:ext>
                </a:extLst>
              </p:cNvPr>
              <p:cNvSpPr>
                <a:spLocks/>
              </p:cNvSpPr>
              <p:nvPr/>
            </p:nvSpPr>
            <p:spPr bwMode="auto">
              <a:xfrm>
                <a:off x="2793" y="2507"/>
                <a:ext cx="18" cy="31"/>
              </a:xfrm>
              <a:custGeom>
                <a:avLst/>
                <a:gdLst>
                  <a:gd name="T0" fmla="*/ 18 w 18"/>
                  <a:gd name="T1" fmla="*/ 7 h 31"/>
                  <a:gd name="T2" fmla="*/ 12 w 18"/>
                  <a:gd name="T3" fmla="*/ 0 h 31"/>
                  <a:gd name="T4" fmla="*/ 12 w 18"/>
                  <a:gd name="T5" fmla="*/ 7 h 31"/>
                  <a:gd name="T6" fmla="*/ 0 w 18"/>
                  <a:gd name="T7" fmla="*/ 31 h 31"/>
                  <a:gd name="T8" fmla="*/ 6 w 18"/>
                  <a:gd name="T9" fmla="*/ 31 h 31"/>
                  <a:gd name="T10" fmla="*/ 6 w 18"/>
                  <a:gd name="T11" fmla="*/ 31 h 31"/>
                  <a:gd name="T12" fmla="*/ 18 w 18"/>
                  <a:gd name="T13" fmla="*/ 7 h 31"/>
                </a:gdLst>
                <a:ahLst/>
                <a:cxnLst>
                  <a:cxn ang="0">
                    <a:pos x="T0" y="T1"/>
                  </a:cxn>
                  <a:cxn ang="0">
                    <a:pos x="T2" y="T3"/>
                  </a:cxn>
                  <a:cxn ang="0">
                    <a:pos x="T4" y="T5"/>
                  </a:cxn>
                  <a:cxn ang="0">
                    <a:pos x="T6" y="T7"/>
                  </a:cxn>
                  <a:cxn ang="0">
                    <a:pos x="T8" y="T9"/>
                  </a:cxn>
                  <a:cxn ang="0">
                    <a:pos x="T10" y="T11"/>
                  </a:cxn>
                  <a:cxn ang="0">
                    <a:pos x="T12" y="T13"/>
                  </a:cxn>
                </a:cxnLst>
                <a:rect l="0" t="0" r="r" b="b"/>
                <a:pathLst>
                  <a:path w="18" h="31">
                    <a:moveTo>
                      <a:pt x="18" y="7"/>
                    </a:moveTo>
                    <a:lnTo>
                      <a:pt x="12" y="0"/>
                    </a:lnTo>
                    <a:lnTo>
                      <a:pt x="12" y="7"/>
                    </a:lnTo>
                    <a:lnTo>
                      <a:pt x="0" y="31"/>
                    </a:lnTo>
                    <a:lnTo>
                      <a:pt x="6" y="31"/>
                    </a:lnTo>
                    <a:lnTo>
                      <a:pt x="6" y="31"/>
                    </a:lnTo>
                    <a:lnTo>
                      <a:pt x="18" y="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30" name="Freeform 1354">
                <a:extLst>
                  <a:ext uri="{FF2B5EF4-FFF2-40B4-BE49-F238E27FC236}">
                    <a16:creationId xmlns:a16="http://schemas.microsoft.com/office/drawing/2014/main" id="{BD437C27-E3C7-4DA2-B525-7C9B65EE1E29}"/>
                  </a:ext>
                </a:extLst>
              </p:cNvPr>
              <p:cNvSpPr>
                <a:spLocks/>
              </p:cNvSpPr>
              <p:nvPr/>
            </p:nvSpPr>
            <p:spPr bwMode="auto">
              <a:xfrm>
                <a:off x="2793" y="2550"/>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0 w 6"/>
                  <a:gd name="T11" fmla="*/ 30 h 30"/>
                  <a:gd name="T12" fmla="*/ 6 w 6"/>
                  <a:gd name="T13" fmla="*/ 30 h 30"/>
                  <a:gd name="T14" fmla="*/ 6 w 6"/>
                  <a:gd name="T15" fmla="*/ 24 h 30"/>
                  <a:gd name="T16" fmla="*/ 6 w 6"/>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6"/>
                    </a:moveTo>
                    <a:lnTo>
                      <a:pt x="0" y="0"/>
                    </a:lnTo>
                    <a:lnTo>
                      <a:pt x="0" y="6"/>
                    </a:lnTo>
                    <a:lnTo>
                      <a:pt x="0" y="24"/>
                    </a:lnTo>
                    <a:lnTo>
                      <a:pt x="0" y="30"/>
                    </a:lnTo>
                    <a:lnTo>
                      <a:pt x="0"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31" name="Freeform 1355">
                <a:extLst>
                  <a:ext uri="{FF2B5EF4-FFF2-40B4-BE49-F238E27FC236}">
                    <a16:creationId xmlns:a16="http://schemas.microsoft.com/office/drawing/2014/main" id="{DAF7C4EC-9720-4931-9412-88BA0D06C28F}"/>
                  </a:ext>
                </a:extLst>
              </p:cNvPr>
              <p:cNvSpPr>
                <a:spLocks/>
              </p:cNvSpPr>
              <p:nvPr/>
            </p:nvSpPr>
            <p:spPr bwMode="auto">
              <a:xfrm>
                <a:off x="2793" y="2592"/>
                <a:ext cx="12" cy="30"/>
              </a:xfrm>
              <a:custGeom>
                <a:avLst/>
                <a:gdLst>
                  <a:gd name="T0" fmla="*/ 6 w 12"/>
                  <a:gd name="T1" fmla="*/ 0 h 30"/>
                  <a:gd name="T2" fmla="*/ 0 w 12"/>
                  <a:gd name="T3" fmla="*/ 0 h 30"/>
                  <a:gd name="T4" fmla="*/ 0 w 12"/>
                  <a:gd name="T5" fmla="*/ 0 h 30"/>
                  <a:gd name="T6" fmla="*/ 0 w 12"/>
                  <a:gd name="T7" fmla="*/ 18 h 30"/>
                  <a:gd name="T8" fmla="*/ 6 w 12"/>
                  <a:gd name="T9" fmla="*/ 24 h 30"/>
                  <a:gd name="T10" fmla="*/ 6 w 12"/>
                  <a:gd name="T11" fmla="*/ 30 h 30"/>
                  <a:gd name="T12" fmla="*/ 12 w 12"/>
                  <a:gd name="T13" fmla="*/ 24 h 30"/>
                  <a:gd name="T14" fmla="*/ 6 w 12"/>
                  <a:gd name="T15" fmla="*/ 18 h 30"/>
                  <a:gd name="T16" fmla="*/ 6 w 1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0"/>
                    </a:moveTo>
                    <a:lnTo>
                      <a:pt x="0" y="0"/>
                    </a:lnTo>
                    <a:lnTo>
                      <a:pt x="0" y="0"/>
                    </a:lnTo>
                    <a:lnTo>
                      <a:pt x="0" y="18"/>
                    </a:lnTo>
                    <a:lnTo>
                      <a:pt x="6" y="24"/>
                    </a:lnTo>
                    <a:lnTo>
                      <a:pt x="6" y="30"/>
                    </a:lnTo>
                    <a:lnTo>
                      <a:pt x="12" y="24"/>
                    </a:lnTo>
                    <a:lnTo>
                      <a:pt x="6" y="18"/>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32" name="Freeform 1356">
                <a:extLst>
                  <a:ext uri="{FF2B5EF4-FFF2-40B4-BE49-F238E27FC236}">
                    <a16:creationId xmlns:a16="http://schemas.microsoft.com/office/drawing/2014/main" id="{DD8C4E56-FC47-4C59-AB4E-D626611FF032}"/>
                  </a:ext>
                </a:extLst>
              </p:cNvPr>
              <p:cNvSpPr>
                <a:spLocks/>
              </p:cNvSpPr>
              <p:nvPr/>
            </p:nvSpPr>
            <p:spPr bwMode="auto">
              <a:xfrm>
                <a:off x="2805" y="2634"/>
                <a:ext cx="18" cy="24"/>
              </a:xfrm>
              <a:custGeom>
                <a:avLst/>
                <a:gdLst>
                  <a:gd name="T0" fmla="*/ 6 w 18"/>
                  <a:gd name="T1" fmla="*/ 0 h 24"/>
                  <a:gd name="T2" fmla="*/ 0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6" y="0"/>
                    </a:moveTo>
                    <a:lnTo>
                      <a:pt x="0" y="0"/>
                    </a:lnTo>
                    <a:lnTo>
                      <a:pt x="0" y="0"/>
                    </a:lnTo>
                    <a:lnTo>
                      <a:pt x="6" y="12"/>
                    </a:lnTo>
                    <a:lnTo>
                      <a:pt x="12" y="24"/>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33" name="Freeform 1357">
                <a:extLst>
                  <a:ext uri="{FF2B5EF4-FFF2-40B4-BE49-F238E27FC236}">
                    <a16:creationId xmlns:a16="http://schemas.microsoft.com/office/drawing/2014/main" id="{8924A949-C74B-44CE-B08F-9EFF02D13997}"/>
                  </a:ext>
                </a:extLst>
              </p:cNvPr>
              <p:cNvSpPr>
                <a:spLocks/>
              </p:cNvSpPr>
              <p:nvPr/>
            </p:nvSpPr>
            <p:spPr bwMode="auto">
              <a:xfrm>
                <a:off x="2829" y="2670"/>
                <a:ext cx="18" cy="24"/>
              </a:xfrm>
              <a:custGeom>
                <a:avLst/>
                <a:gdLst>
                  <a:gd name="T0" fmla="*/ 6 w 18"/>
                  <a:gd name="T1" fmla="*/ 0 h 24"/>
                  <a:gd name="T2" fmla="*/ 0 w 18"/>
                  <a:gd name="T3" fmla="*/ 0 h 24"/>
                  <a:gd name="T4" fmla="*/ 0 w 18"/>
                  <a:gd name="T5" fmla="*/ 0 h 24"/>
                  <a:gd name="T6" fmla="*/ 6 w 18"/>
                  <a:gd name="T7" fmla="*/ 12 h 24"/>
                  <a:gd name="T8" fmla="*/ 12 w 18"/>
                  <a:gd name="T9" fmla="*/ 18 h 24"/>
                  <a:gd name="T10" fmla="*/ 18 w 18"/>
                  <a:gd name="T11" fmla="*/ 24 h 24"/>
                  <a:gd name="T12" fmla="*/ 18 w 18"/>
                  <a:gd name="T13" fmla="*/ 18 h 24"/>
                  <a:gd name="T14" fmla="*/ 12 w 18"/>
                  <a:gd name="T15" fmla="*/ 12 h 24"/>
                  <a:gd name="T16" fmla="*/ 6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6" y="0"/>
                    </a:moveTo>
                    <a:lnTo>
                      <a:pt x="0" y="0"/>
                    </a:lnTo>
                    <a:lnTo>
                      <a:pt x="0" y="0"/>
                    </a:lnTo>
                    <a:lnTo>
                      <a:pt x="6" y="12"/>
                    </a:lnTo>
                    <a:lnTo>
                      <a:pt x="12" y="18"/>
                    </a:lnTo>
                    <a:lnTo>
                      <a:pt x="18" y="24"/>
                    </a:lnTo>
                    <a:lnTo>
                      <a:pt x="18" y="18"/>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34" name="Freeform 1358">
                <a:extLst>
                  <a:ext uri="{FF2B5EF4-FFF2-40B4-BE49-F238E27FC236}">
                    <a16:creationId xmlns:a16="http://schemas.microsoft.com/office/drawing/2014/main" id="{0C62C609-BB13-4B3B-ADE0-9D4B982AE1AF}"/>
                  </a:ext>
                </a:extLst>
              </p:cNvPr>
              <p:cNvSpPr>
                <a:spLocks/>
              </p:cNvSpPr>
              <p:nvPr/>
            </p:nvSpPr>
            <p:spPr bwMode="auto">
              <a:xfrm>
                <a:off x="2853" y="2700"/>
                <a:ext cx="24" cy="18"/>
              </a:xfrm>
              <a:custGeom>
                <a:avLst/>
                <a:gdLst>
                  <a:gd name="T0" fmla="*/ 6 w 24"/>
                  <a:gd name="T1" fmla="*/ 0 h 18"/>
                  <a:gd name="T2" fmla="*/ 6 w 24"/>
                  <a:gd name="T3" fmla="*/ 0 h 18"/>
                  <a:gd name="T4" fmla="*/ 0 w 24"/>
                  <a:gd name="T5" fmla="*/ 0 h 18"/>
                  <a:gd name="T6" fmla="*/ 12 w 24"/>
                  <a:gd name="T7" fmla="*/ 12 h 18"/>
                  <a:gd name="T8" fmla="*/ 18 w 24"/>
                  <a:gd name="T9" fmla="*/ 18 h 18"/>
                  <a:gd name="T10" fmla="*/ 24 w 24"/>
                  <a:gd name="T11" fmla="*/ 18 h 18"/>
                  <a:gd name="T12" fmla="*/ 24 w 24"/>
                  <a:gd name="T13" fmla="*/ 18 h 18"/>
                  <a:gd name="T14" fmla="*/ 24 w 24"/>
                  <a:gd name="T15" fmla="*/ 12 h 18"/>
                  <a:gd name="T16" fmla="*/ 18 w 24"/>
                  <a:gd name="T17" fmla="*/ 12 h 18"/>
                  <a:gd name="T18" fmla="*/ 18 w 24"/>
                  <a:gd name="T19" fmla="*/ 12 h 18"/>
                  <a:gd name="T20" fmla="*/ 18 w 24"/>
                  <a:gd name="T21" fmla="*/ 12 h 18"/>
                  <a:gd name="T22" fmla="*/ 6 w 24"/>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6" y="0"/>
                    </a:moveTo>
                    <a:lnTo>
                      <a:pt x="6" y="0"/>
                    </a:lnTo>
                    <a:lnTo>
                      <a:pt x="0" y="0"/>
                    </a:lnTo>
                    <a:lnTo>
                      <a:pt x="12" y="12"/>
                    </a:lnTo>
                    <a:lnTo>
                      <a:pt x="18" y="18"/>
                    </a:lnTo>
                    <a:lnTo>
                      <a:pt x="24" y="18"/>
                    </a:lnTo>
                    <a:lnTo>
                      <a:pt x="24" y="18"/>
                    </a:lnTo>
                    <a:lnTo>
                      <a:pt x="24" y="12"/>
                    </a:lnTo>
                    <a:lnTo>
                      <a:pt x="18" y="12"/>
                    </a:lnTo>
                    <a:lnTo>
                      <a:pt x="18" y="12"/>
                    </a:lnTo>
                    <a:lnTo>
                      <a:pt x="18"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35" name="Freeform 1359">
                <a:extLst>
                  <a:ext uri="{FF2B5EF4-FFF2-40B4-BE49-F238E27FC236}">
                    <a16:creationId xmlns:a16="http://schemas.microsoft.com/office/drawing/2014/main" id="{790826D6-62A2-44C7-B241-3C8E3C5678BE}"/>
                  </a:ext>
                </a:extLst>
              </p:cNvPr>
              <p:cNvSpPr>
                <a:spLocks/>
              </p:cNvSpPr>
              <p:nvPr/>
            </p:nvSpPr>
            <p:spPr bwMode="auto">
              <a:xfrm>
                <a:off x="2889" y="2724"/>
                <a:ext cx="24" cy="24"/>
              </a:xfrm>
              <a:custGeom>
                <a:avLst/>
                <a:gdLst>
                  <a:gd name="T0" fmla="*/ 0 w 24"/>
                  <a:gd name="T1" fmla="*/ 0 h 24"/>
                  <a:gd name="T2" fmla="*/ 0 w 24"/>
                  <a:gd name="T3" fmla="*/ 6 h 24"/>
                  <a:gd name="T4" fmla="*/ 0 w 24"/>
                  <a:gd name="T5" fmla="*/ 6 h 24"/>
                  <a:gd name="T6" fmla="*/ 18 w 24"/>
                  <a:gd name="T7" fmla="*/ 24 h 24"/>
                  <a:gd name="T8" fmla="*/ 24 w 24"/>
                  <a:gd name="T9" fmla="*/ 18 h 24"/>
                  <a:gd name="T10" fmla="*/ 18 w 24"/>
                  <a:gd name="T11" fmla="*/ 18 h 24"/>
                  <a:gd name="T12" fmla="*/ 0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0"/>
                    </a:moveTo>
                    <a:lnTo>
                      <a:pt x="0" y="6"/>
                    </a:lnTo>
                    <a:lnTo>
                      <a:pt x="0" y="6"/>
                    </a:lnTo>
                    <a:lnTo>
                      <a:pt x="18" y="24"/>
                    </a:lnTo>
                    <a:lnTo>
                      <a:pt x="24" y="18"/>
                    </a:lnTo>
                    <a:lnTo>
                      <a:pt x="18" y="18"/>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36" name="Freeform 1360">
                <a:extLst>
                  <a:ext uri="{FF2B5EF4-FFF2-40B4-BE49-F238E27FC236}">
                    <a16:creationId xmlns:a16="http://schemas.microsoft.com/office/drawing/2014/main" id="{B2B9702D-B6C8-4E73-AFD9-3838024C8782}"/>
                  </a:ext>
                </a:extLst>
              </p:cNvPr>
              <p:cNvSpPr>
                <a:spLocks/>
              </p:cNvSpPr>
              <p:nvPr/>
            </p:nvSpPr>
            <p:spPr bwMode="auto">
              <a:xfrm>
                <a:off x="2919" y="2748"/>
                <a:ext cx="30" cy="18"/>
              </a:xfrm>
              <a:custGeom>
                <a:avLst/>
                <a:gdLst>
                  <a:gd name="T0" fmla="*/ 6 w 30"/>
                  <a:gd name="T1" fmla="*/ 0 h 18"/>
                  <a:gd name="T2" fmla="*/ 0 w 30"/>
                  <a:gd name="T3" fmla="*/ 6 h 18"/>
                  <a:gd name="T4" fmla="*/ 6 w 30"/>
                  <a:gd name="T5" fmla="*/ 6 h 18"/>
                  <a:gd name="T6" fmla="*/ 24 w 30"/>
                  <a:gd name="T7" fmla="*/ 18 h 18"/>
                  <a:gd name="T8" fmla="*/ 30 w 30"/>
                  <a:gd name="T9" fmla="*/ 18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24" y="18"/>
                    </a:lnTo>
                    <a:lnTo>
                      <a:pt x="30"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37" name="Freeform 1361">
                <a:extLst>
                  <a:ext uri="{FF2B5EF4-FFF2-40B4-BE49-F238E27FC236}">
                    <a16:creationId xmlns:a16="http://schemas.microsoft.com/office/drawing/2014/main" id="{261A8366-ECE8-441B-9CDF-7547FED908A9}"/>
                  </a:ext>
                </a:extLst>
              </p:cNvPr>
              <p:cNvSpPr>
                <a:spLocks/>
              </p:cNvSpPr>
              <p:nvPr/>
            </p:nvSpPr>
            <p:spPr bwMode="auto">
              <a:xfrm>
                <a:off x="2955" y="2772"/>
                <a:ext cx="30" cy="18"/>
              </a:xfrm>
              <a:custGeom>
                <a:avLst/>
                <a:gdLst>
                  <a:gd name="T0" fmla="*/ 6 w 30"/>
                  <a:gd name="T1" fmla="*/ 0 h 18"/>
                  <a:gd name="T2" fmla="*/ 0 w 30"/>
                  <a:gd name="T3" fmla="*/ 0 h 18"/>
                  <a:gd name="T4" fmla="*/ 6 w 30"/>
                  <a:gd name="T5" fmla="*/ 6 h 18"/>
                  <a:gd name="T6" fmla="*/ 6 w 30"/>
                  <a:gd name="T7" fmla="*/ 6 h 18"/>
                  <a:gd name="T8" fmla="*/ 24 w 30"/>
                  <a:gd name="T9" fmla="*/ 18 h 18"/>
                  <a:gd name="T10" fmla="*/ 30 w 30"/>
                  <a:gd name="T11" fmla="*/ 12 h 18"/>
                  <a:gd name="T12" fmla="*/ 24 w 30"/>
                  <a:gd name="T13" fmla="*/ 12 h 18"/>
                  <a:gd name="T14" fmla="*/ 6 w 3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8">
                    <a:moveTo>
                      <a:pt x="6" y="0"/>
                    </a:moveTo>
                    <a:lnTo>
                      <a:pt x="0" y="0"/>
                    </a:lnTo>
                    <a:lnTo>
                      <a:pt x="6" y="6"/>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38" name="Freeform 1362">
                <a:extLst>
                  <a:ext uri="{FF2B5EF4-FFF2-40B4-BE49-F238E27FC236}">
                    <a16:creationId xmlns:a16="http://schemas.microsoft.com/office/drawing/2014/main" id="{5AC27B02-5248-4FFD-B105-72DB036AB344}"/>
                  </a:ext>
                </a:extLst>
              </p:cNvPr>
              <p:cNvSpPr>
                <a:spLocks/>
              </p:cNvSpPr>
              <p:nvPr/>
            </p:nvSpPr>
            <p:spPr bwMode="auto">
              <a:xfrm>
                <a:off x="2997" y="2790"/>
                <a:ext cx="24" cy="18"/>
              </a:xfrm>
              <a:custGeom>
                <a:avLst/>
                <a:gdLst>
                  <a:gd name="T0" fmla="*/ 0 w 24"/>
                  <a:gd name="T1" fmla="*/ 0 h 18"/>
                  <a:gd name="T2" fmla="*/ 0 w 24"/>
                  <a:gd name="T3" fmla="*/ 6 h 18"/>
                  <a:gd name="T4" fmla="*/ 0 w 24"/>
                  <a:gd name="T5" fmla="*/ 6 h 18"/>
                  <a:gd name="T6" fmla="*/ 18 w 24"/>
                  <a:gd name="T7" fmla="*/ 18 h 18"/>
                  <a:gd name="T8" fmla="*/ 24 w 24"/>
                  <a:gd name="T9" fmla="*/ 18 h 18"/>
                  <a:gd name="T10" fmla="*/ 24 w 24"/>
                  <a:gd name="T11" fmla="*/ 12 h 18"/>
                  <a:gd name="T12" fmla="*/ 24 w 24"/>
                  <a:gd name="T13" fmla="*/ 12 h 18"/>
                  <a:gd name="T14" fmla="*/ 18 w 24"/>
                  <a:gd name="T15" fmla="*/ 12 h 18"/>
                  <a:gd name="T16" fmla="*/ 0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0"/>
                    </a:moveTo>
                    <a:lnTo>
                      <a:pt x="0" y="6"/>
                    </a:lnTo>
                    <a:lnTo>
                      <a:pt x="0" y="6"/>
                    </a:lnTo>
                    <a:lnTo>
                      <a:pt x="18" y="18"/>
                    </a:lnTo>
                    <a:lnTo>
                      <a:pt x="24" y="18"/>
                    </a:lnTo>
                    <a:lnTo>
                      <a:pt x="24" y="12"/>
                    </a:lnTo>
                    <a:lnTo>
                      <a:pt x="24" y="12"/>
                    </a:lnTo>
                    <a:lnTo>
                      <a:pt x="1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39" name="Freeform 1363">
                <a:extLst>
                  <a:ext uri="{FF2B5EF4-FFF2-40B4-BE49-F238E27FC236}">
                    <a16:creationId xmlns:a16="http://schemas.microsoft.com/office/drawing/2014/main" id="{2B8BBFC7-29D8-451C-BB15-047CC4F216E6}"/>
                  </a:ext>
                </a:extLst>
              </p:cNvPr>
              <p:cNvSpPr>
                <a:spLocks/>
              </p:cNvSpPr>
              <p:nvPr/>
            </p:nvSpPr>
            <p:spPr bwMode="auto">
              <a:xfrm>
                <a:off x="3033" y="2808"/>
                <a:ext cx="30" cy="12"/>
              </a:xfrm>
              <a:custGeom>
                <a:avLst/>
                <a:gdLst>
                  <a:gd name="T0" fmla="*/ 0 w 30"/>
                  <a:gd name="T1" fmla="*/ 0 h 12"/>
                  <a:gd name="T2" fmla="*/ 0 w 30"/>
                  <a:gd name="T3" fmla="*/ 0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0"/>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40" name="Freeform 1364">
                <a:extLst>
                  <a:ext uri="{FF2B5EF4-FFF2-40B4-BE49-F238E27FC236}">
                    <a16:creationId xmlns:a16="http://schemas.microsoft.com/office/drawing/2014/main" id="{7679556A-02A4-4DF4-8437-71FCBB2FF835}"/>
                  </a:ext>
                </a:extLst>
              </p:cNvPr>
              <p:cNvSpPr>
                <a:spLocks/>
              </p:cNvSpPr>
              <p:nvPr/>
            </p:nvSpPr>
            <p:spPr bwMode="auto">
              <a:xfrm>
                <a:off x="3069" y="2820"/>
                <a:ext cx="30" cy="18"/>
              </a:xfrm>
              <a:custGeom>
                <a:avLst/>
                <a:gdLst>
                  <a:gd name="T0" fmla="*/ 6 w 30"/>
                  <a:gd name="T1" fmla="*/ 0 h 18"/>
                  <a:gd name="T2" fmla="*/ 0 w 30"/>
                  <a:gd name="T3" fmla="*/ 6 h 18"/>
                  <a:gd name="T4" fmla="*/ 6 w 30"/>
                  <a:gd name="T5" fmla="*/ 6 h 18"/>
                  <a:gd name="T6" fmla="*/ 12 w 30"/>
                  <a:gd name="T7" fmla="*/ 12 h 18"/>
                  <a:gd name="T8" fmla="*/ 30 w 30"/>
                  <a:gd name="T9" fmla="*/ 18 h 18"/>
                  <a:gd name="T10" fmla="*/ 30 w 30"/>
                  <a:gd name="T11" fmla="*/ 12 h 18"/>
                  <a:gd name="T12" fmla="*/ 30 w 30"/>
                  <a:gd name="T13" fmla="*/ 12 h 18"/>
                  <a:gd name="T14" fmla="*/ 12 w 30"/>
                  <a:gd name="T15" fmla="*/ 6 h 18"/>
                  <a:gd name="T16" fmla="*/ 6 w 3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0"/>
                    </a:moveTo>
                    <a:lnTo>
                      <a:pt x="0" y="6"/>
                    </a:lnTo>
                    <a:lnTo>
                      <a:pt x="6" y="6"/>
                    </a:lnTo>
                    <a:lnTo>
                      <a:pt x="12" y="12"/>
                    </a:lnTo>
                    <a:lnTo>
                      <a:pt x="30" y="18"/>
                    </a:lnTo>
                    <a:lnTo>
                      <a:pt x="30" y="12"/>
                    </a:lnTo>
                    <a:lnTo>
                      <a:pt x="30" y="12"/>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41" name="Freeform 1365">
                <a:extLst>
                  <a:ext uri="{FF2B5EF4-FFF2-40B4-BE49-F238E27FC236}">
                    <a16:creationId xmlns:a16="http://schemas.microsoft.com/office/drawing/2014/main" id="{42B2C0DF-748F-4DEC-ACBD-8CCA08AB3D36}"/>
                  </a:ext>
                </a:extLst>
              </p:cNvPr>
              <p:cNvSpPr>
                <a:spLocks/>
              </p:cNvSpPr>
              <p:nvPr/>
            </p:nvSpPr>
            <p:spPr bwMode="auto">
              <a:xfrm>
                <a:off x="3111" y="2838"/>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42" name="Freeform 1366">
                <a:extLst>
                  <a:ext uri="{FF2B5EF4-FFF2-40B4-BE49-F238E27FC236}">
                    <a16:creationId xmlns:a16="http://schemas.microsoft.com/office/drawing/2014/main" id="{06A232E9-56BE-4E86-92D5-C0141CDA8926}"/>
                  </a:ext>
                </a:extLst>
              </p:cNvPr>
              <p:cNvSpPr>
                <a:spLocks/>
              </p:cNvSpPr>
              <p:nvPr/>
            </p:nvSpPr>
            <p:spPr bwMode="auto">
              <a:xfrm>
                <a:off x="3153" y="2850"/>
                <a:ext cx="30" cy="12"/>
              </a:xfrm>
              <a:custGeom>
                <a:avLst/>
                <a:gdLst>
                  <a:gd name="T0" fmla="*/ 0 w 30"/>
                  <a:gd name="T1" fmla="*/ 0 h 12"/>
                  <a:gd name="T2" fmla="*/ 0 w 30"/>
                  <a:gd name="T3" fmla="*/ 0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0"/>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43" name="Freeform 1367">
                <a:extLst>
                  <a:ext uri="{FF2B5EF4-FFF2-40B4-BE49-F238E27FC236}">
                    <a16:creationId xmlns:a16="http://schemas.microsoft.com/office/drawing/2014/main" id="{08CD012C-1275-44DF-8F65-506C6DDFDA50}"/>
                  </a:ext>
                </a:extLst>
              </p:cNvPr>
              <p:cNvSpPr>
                <a:spLocks/>
              </p:cNvSpPr>
              <p:nvPr/>
            </p:nvSpPr>
            <p:spPr bwMode="auto">
              <a:xfrm>
                <a:off x="3189" y="2862"/>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44" name="Freeform 1368">
                <a:extLst>
                  <a:ext uri="{FF2B5EF4-FFF2-40B4-BE49-F238E27FC236}">
                    <a16:creationId xmlns:a16="http://schemas.microsoft.com/office/drawing/2014/main" id="{C8220AD1-C1A0-4B1B-8FFE-B583E65E25BF}"/>
                  </a:ext>
                </a:extLst>
              </p:cNvPr>
              <p:cNvSpPr>
                <a:spLocks/>
              </p:cNvSpPr>
              <p:nvPr/>
            </p:nvSpPr>
            <p:spPr bwMode="auto">
              <a:xfrm>
                <a:off x="3231" y="2874"/>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45" name="Freeform 1369">
                <a:extLst>
                  <a:ext uri="{FF2B5EF4-FFF2-40B4-BE49-F238E27FC236}">
                    <a16:creationId xmlns:a16="http://schemas.microsoft.com/office/drawing/2014/main" id="{D41CE78B-59EE-44BB-A1AC-E92BF8094987}"/>
                  </a:ext>
                </a:extLst>
              </p:cNvPr>
              <p:cNvSpPr>
                <a:spLocks/>
              </p:cNvSpPr>
              <p:nvPr/>
            </p:nvSpPr>
            <p:spPr bwMode="auto">
              <a:xfrm>
                <a:off x="3273" y="2880"/>
                <a:ext cx="30" cy="12"/>
              </a:xfrm>
              <a:custGeom>
                <a:avLst/>
                <a:gdLst>
                  <a:gd name="T0" fmla="*/ 6 w 30"/>
                  <a:gd name="T1" fmla="*/ 0 h 12"/>
                  <a:gd name="T2" fmla="*/ 0 w 30"/>
                  <a:gd name="T3" fmla="*/ 0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46" name="Freeform 1370">
                <a:extLst>
                  <a:ext uri="{FF2B5EF4-FFF2-40B4-BE49-F238E27FC236}">
                    <a16:creationId xmlns:a16="http://schemas.microsoft.com/office/drawing/2014/main" id="{94296A0A-DC2F-4832-999B-6E37A0A1A072}"/>
                  </a:ext>
                </a:extLst>
              </p:cNvPr>
              <p:cNvSpPr>
                <a:spLocks/>
              </p:cNvSpPr>
              <p:nvPr/>
            </p:nvSpPr>
            <p:spPr bwMode="auto">
              <a:xfrm>
                <a:off x="3315" y="2886"/>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47" name="Freeform 1371">
                <a:extLst>
                  <a:ext uri="{FF2B5EF4-FFF2-40B4-BE49-F238E27FC236}">
                    <a16:creationId xmlns:a16="http://schemas.microsoft.com/office/drawing/2014/main" id="{800BB201-D63B-48FA-AB2D-35BA3ADC4193}"/>
                  </a:ext>
                </a:extLst>
              </p:cNvPr>
              <p:cNvSpPr>
                <a:spLocks/>
              </p:cNvSpPr>
              <p:nvPr/>
            </p:nvSpPr>
            <p:spPr bwMode="auto">
              <a:xfrm>
                <a:off x="3357" y="289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48" name="Freeform 1372">
                <a:extLst>
                  <a:ext uri="{FF2B5EF4-FFF2-40B4-BE49-F238E27FC236}">
                    <a16:creationId xmlns:a16="http://schemas.microsoft.com/office/drawing/2014/main" id="{A1619770-1C8B-4D6C-9DBF-949E8FB6B786}"/>
                  </a:ext>
                </a:extLst>
              </p:cNvPr>
              <p:cNvSpPr>
                <a:spLocks/>
              </p:cNvSpPr>
              <p:nvPr/>
            </p:nvSpPr>
            <p:spPr bwMode="auto">
              <a:xfrm>
                <a:off x="3399" y="290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49" name="Freeform 1373">
                <a:extLst>
                  <a:ext uri="{FF2B5EF4-FFF2-40B4-BE49-F238E27FC236}">
                    <a16:creationId xmlns:a16="http://schemas.microsoft.com/office/drawing/2014/main" id="{CC48CA69-E9CA-4AE1-AA96-4993E35BD1CF}"/>
                  </a:ext>
                </a:extLst>
              </p:cNvPr>
              <p:cNvSpPr>
                <a:spLocks/>
              </p:cNvSpPr>
              <p:nvPr/>
            </p:nvSpPr>
            <p:spPr bwMode="auto">
              <a:xfrm>
                <a:off x="3441" y="2910"/>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50" name="Freeform 1374">
                <a:extLst>
                  <a:ext uri="{FF2B5EF4-FFF2-40B4-BE49-F238E27FC236}">
                    <a16:creationId xmlns:a16="http://schemas.microsoft.com/office/drawing/2014/main" id="{E6AB1A2B-1108-490A-B32E-96037C8F7C42}"/>
                  </a:ext>
                </a:extLst>
              </p:cNvPr>
              <p:cNvSpPr>
                <a:spLocks/>
              </p:cNvSpPr>
              <p:nvPr/>
            </p:nvSpPr>
            <p:spPr bwMode="auto">
              <a:xfrm>
                <a:off x="3483" y="2910"/>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51" name="Freeform 1375">
                <a:extLst>
                  <a:ext uri="{FF2B5EF4-FFF2-40B4-BE49-F238E27FC236}">
                    <a16:creationId xmlns:a16="http://schemas.microsoft.com/office/drawing/2014/main" id="{09C89C0E-C49E-4F0F-80EE-087079BA67BE}"/>
                  </a:ext>
                </a:extLst>
              </p:cNvPr>
              <p:cNvSpPr>
                <a:spLocks/>
              </p:cNvSpPr>
              <p:nvPr/>
            </p:nvSpPr>
            <p:spPr bwMode="auto">
              <a:xfrm>
                <a:off x="3525" y="2916"/>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52" name="Freeform 1376">
                <a:extLst>
                  <a:ext uri="{FF2B5EF4-FFF2-40B4-BE49-F238E27FC236}">
                    <a16:creationId xmlns:a16="http://schemas.microsoft.com/office/drawing/2014/main" id="{B0ED8D32-6FE2-44B6-B9B4-A439663ADA10}"/>
                  </a:ext>
                </a:extLst>
              </p:cNvPr>
              <p:cNvSpPr>
                <a:spLocks/>
              </p:cNvSpPr>
              <p:nvPr/>
            </p:nvSpPr>
            <p:spPr bwMode="auto">
              <a:xfrm>
                <a:off x="3567" y="2922"/>
                <a:ext cx="30" cy="6"/>
              </a:xfrm>
              <a:custGeom>
                <a:avLst/>
                <a:gdLst>
                  <a:gd name="T0" fmla="*/ 0 w 30"/>
                  <a:gd name="T1" fmla="*/ 0 h 6"/>
                  <a:gd name="T2" fmla="*/ 0 w 30"/>
                  <a:gd name="T3" fmla="*/ 6 h 6"/>
                  <a:gd name="T4" fmla="*/ 0 w 30"/>
                  <a:gd name="T5" fmla="*/ 6 h 6"/>
                  <a:gd name="T6" fmla="*/ 12 w 30"/>
                  <a:gd name="T7" fmla="*/ 6 h 6"/>
                  <a:gd name="T8" fmla="*/ 24 w 30"/>
                  <a:gd name="T9" fmla="*/ 6 h 6"/>
                  <a:gd name="T10" fmla="*/ 30 w 30"/>
                  <a:gd name="T11" fmla="*/ 6 h 6"/>
                  <a:gd name="T12" fmla="*/ 24 w 30"/>
                  <a:gd name="T13" fmla="*/ 0 h 6"/>
                  <a:gd name="T14" fmla="*/ 12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6"/>
                    </a:lnTo>
                    <a:lnTo>
                      <a:pt x="0" y="6"/>
                    </a:lnTo>
                    <a:lnTo>
                      <a:pt x="12" y="6"/>
                    </a:lnTo>
                    <a:lnTo>
                      <a:pt x="24" y="6"/>
                    </a:lnTo>
                    <a:lnTo>
                      <a:pt x="30" y="6"/>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53" name="Freeform 1377">
                <a:extLst>
                  <a:ext uri="{FF2B5EF4-FFF2-40B4-BE49-F238E27FC236}">
                    <a16:creationId xmlns:a16="http://schemas.microsoft.com/office/drawing/2014/main" id="{5C467F05-CDF5-449F-9389-A90B46A74045}"/>
                  </a:ext>
                </a:extLst>
              </p:cNvPr>
              <p:cNvSpPr>
                <a:spLocks/>
              </p:cNvSpPr>
              <p:nvPr/>
            </p:nvSpPr>
            <p:spPr bwMode="auto">
              <a:xfrm>
                <a:off x="3609" y="292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54" name="Freeform 1378">
                <a:extLst>
                  <a:ext uri="{FF2B5EF4-FFF2-40B4-BE49-F238E27FC236}">
                    <a16:creationId xmlns:a16="http://schemas.microsoft.com/office/drawing/2014/main" id="{C4290CF0-D5E9-470A-AE72-D0430B694298}"/>
                  </a:ext>
                </a:extLst>
              </p:cNvPr>
              <p:cNvSpPr>
                <a:spLocks/>
              </p:cNvSpPr>
              <p:nvPr/>
            </p:nvSpPr>
            <p:spPr bwMode="auto">
              <a:xfrm>
                <a:off x="3651" y="2928"/>
                <a:ext cx="30" cy="6"/>
              </a:xfrm>
              <a:custGeom>
                <a:avLst/>
                <a:gdLst>
                  <a:gd name="T0" fmla="*/ 0 w 30"/>
                  <a:gd name="T1" fmla="*/ 0 h 6"/>
                  <a:gd name="T2" fmla="*/ 0 w 30"/>
                  <a:gd name="T3" fmla="*/ 0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55" name="Freeform 1379">
                <a:extLst>
                  <a:ext uri="{FF2B5EF4-FFF2-40B4-BE49-F238E27FC236}">
                    <a16:creationId xmlns:a16="http://schemas.microsoft.com/office/drawing/2014/main" id="{875211C9-9487-4175-846B-CF9840D0BDA0}"/>
                  </a:ext>
                </a:extLst>
              </p:cNvPr>
              <p:cNvSpPr>
                <a:spLocks/>
              </p:cNvSpPr>
              <p:nvPr/>
            </p:nvSpPr>
            <p:spPr bwMode="auto">
              <a:xfrm>
                <a:off x="3693" y="292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56" name="Freeform 1380">
                <a:extLst>
                  <a:ext uri="{FF2B5EF4-FFF2-40B4-BE49-F238E27FC236}">
                    <a16:creationId xmlns:a16="http://schemas.microsoft.com/office/drawing/2014/main" id="{045214C3-139E-4CF4-914C-37C060EF59EF}"/>
                  </a:ext>
                </a:extLst>
              </p:cNvPr>
              <p:cNvSpPr>
                <a:spLocks/>
              </p:cNvSpPr>
              <p:nvPr/>
            </p:nvSpPr>
            <p:spPr bwMode="auto">
              <a:xfrm>
                <a:off x="3735" y="292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57" name="Freeform 1381">
                <a:extLst>
                  <a:ext uri="{FF2B5EF4-FFF2-40B4-BE49-F238E27FC236}">
                    <a16:creationId xmlns:a16="http://schemas.microsoft.com/office/drawing/2014/main" id="{6D4E4E3D-3CE9-4B40-8861-C918C86E5702}"/>
                  </a:ext>
                </a:extLst>
              </p:cNvPr>
              <p:cNvSpPr>
                <a:spLocks/>
              </p:cNvSpPr>
              <p:nvPr/>
            </p:nvSpPr>
            <p:spPr bwMode="auto">
              <a:xfrm>
                <a:off x="3777" y="292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58" name="Freeform 1382">
                <a:extLst>
                  <a:ext uri="{FF2B5EF4-FFF2-40B4-BE49-F238E27FC236}">
                    <a16:creationId xmlns:a16="http://schemas.microsoft.com/office/drawing/2014/main" id="{9354703F-3A70-464D-B873-1F9A456F050C}"/>
                  </a:ext>
                </a:extLst>
              </p:cNvPr>
              <p:cNvSpPr>
                <a:spLocks/>
              </p:cNvSpPr>
              <p:nvPr/>
            </p:nvSpPr>
            <p:spPr bwMode="auto">
              <a:xfrm>
                <a:off x="3819" y="2928"/>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59" name="Freeform 1383">
                <a:extLst>
                  <a:ext uri="{FF2B5EF4-FFF2-40B4-BE49-F238E27FC236}">
                    <a16:creationId xmlns:a16="http://schemas.microsoft.com/office/drawing/2014/main" id="{6CF47B9D-4BAC-41C9-B04C-F758C6065302}"/>
                  </a:ext>
                </a:extLst>
              </p:cNvPr>
              <p:cNvSpPr>
                <a:spLocks/>
              </p:cNvSpPr>
              <p:nvPr/>
            </p:nvSpPr>
            <p:spPr bwMode="auto">
              <a:xfrm>
                <a:off x="3855" y="292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60" name="Freeform 1384">
                <a:extLst>
                  <a:ext uri="{FF2B5EF4-FFF2-40B4-BE49-F238E27FC236}">
                    <a16:creationId xmlns:a16="http://schemas.microsoft.com/office/drawing/2014/main" id="{D72157F9-C834-4449-BA64-39FEB94EE784}"/>
                  </a:ext>
                </a:extLst>
              </p:cNvPr>
              <p:cNvSpPr>
                <a:spLocks/>
              </p:cNvSpPr>
              <p:nvPr/>
            </p:nvSpPr>
            <p:spPr bwMode="auto">
              <a:xfrm>
                <a:off x="3897" y="2928"/>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61" name="Freeform 1385">
                <a:extLst>
                  <a:ext uri="{FF2B5EF4-FFF2-40B4-BE49-F238E27FC236}">
                    <a16:creationId xmlns:a16="http://schemas.microsoft.com/office/drawing/2014/main" id="{11139D2F-8006-4BDD-8ACB-173396BB349C}"/>
                  </a:ext>
                </a:extLst>
              </p:cNvPr>
              <p:cNvSpPr>
                <a:spLocks/>
              </p:cNvSpPr>
              <p:nvPr/>
            </p:nvSpPr>
            <p:spPr bwMode="auto">
              <a:xfrm>
                <a:off x="3939" y="2922"/>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62" name="Freeform 1386">
                <a:extLst>
                  <a:ext uri="{FF2B5EF4-FFF2-40B4-BE49-F238E27FC236}">
                    <a16:creationId xmlns:a16="http://schemas.microsoft.com/office/drawing/2014/main" id="{CB0A491A-F8EC-43F3-A4A9-0F6C2AF7756B}"/>
                  </a:ext>
                </a:extLst>
              </p:cNvPr>
              <p:cNvSpPr>
                <a:spLocks/>
              </p:cNvSpPr>
              <p:nvPr/>
            </p:nvSpPr>
            <p:spPr bwMode="auto">
              <a:xfrm>
                <a:off x="3981" y="2922"/>
                <a:ext cx="31" cy="6"/>
              </a:xfrm>
              <a:custGeom>
                <a:avLst/>
                <a:gdLst>
                  <a:gd name="T0" fmla="*/ 6 w 31"/>
                  <a:gd name="T1" fmla="*/ 0 h 6"/>
                  <a:gd name="T2" fmla="*/ 0 w 31"/>
                  <a:gd name="T3" fmla="*/ 6 h 6"/>
                  <a:gd name="T4" fmla="*/ 6 w 31"/>
                  <a:gd name="T5" fmla="*/ 6 h 6"/>
                  <a:gd name="T6" fmla="*/ 31 w 31"/>
                  <a:gd name="T7" fmla="*/ 6 h 6"/>
                  <a:gd name="T8" fmla="*/ 31 w 31"/>
                  <a:gd name="T9" fmla="*/ 0 h 6"/>
                  <a:gd name="T10" fmla="*/ 31 w 31"/>
                  <a:gd name="T11" fmla="*/ 0 h 6"/>
                  <a:gd name="T12" fmla="*/ 6 w 3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6" y="0"/>
                    </a:moveTo>
                    <a:lnTo>
                      <a:pt x="0" y="6"/>
                    </a:lnTo>
                    <a:lnTo>
                      <a:pt x="6" y="6"/>
                    </a:lnTo>
                    <a:lnTo>
                      <a:pt x="31" y="6"/>
                    </a:lnTo>
                    <a:lnTo>
                      <a:pt x="31" y="0"/>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63" name="Freeform 1387">
                <a:extLst>
                  <a:ext uri="{FF2B5EF4-FFF2-40B4-BE49-F238E27FC236}">
                    <a16:creationId xmlns:a16="http://schemas.microsoft.com/office/drawing/2014/main" id="{A07AA17F-3B1D-41F7-ADFB-1536A45B72D5}"/>
                  </a:ext>
                </a:extLst>
              </p:cNvPr>
              <p:cNvSpPr>
                <a:spLocks/>
              </p:cNvSpPr>
              <p:nvPr/>
            </p:nvSpPr>
            <p:spPr bwMode="auto">
              <a:xfrm>
                <a:off x="4024" y="2916"/>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64" name="Freeform 1388">
                <a:extLst>
                  <a:ext uri="{FF2B5EF4-FFF2-40B4-BE49-F238E27FC236}">
                    <a16:creationId xmlns:a16="http://schemas.microsoft.com/office/drawing/2014/main" id="{D7FE254E-E3DD-4C7C-AAA3-EB779173A5B9}"/>
                  </a:ext>
                </a:extLst>
              </p:cNvPr>
              <p:cNvSpPr>
                <a:spLocks/>
              </p:cNvSpPr>
              <p:nvPr/>
            </p:nvSpPr>
            <p:spPr bwMode="auto">
              <a:xfrm>
                <a:off x="4066" y="291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65" name="Freeform 1389">
                <a:extLst>
                  <a:ext uri="{FF2B5EF4-FFF2-40B4-BE49-F238E27FC236}">
                    <a16:creationId xmlns:a16="http://schemas.microsoft.com/office/drawing/2014/main" id="{A9168211-17B9-4BF0-9C64-5AE0F8A1675B}"/>
                  </a:ext>
                </a:extLst>
              </p:cNvPr>
              <p:cNvSpPr>
                <a:spLocks/>
              </p:cNvSpPr>
              <p:nvPr/>
            </p:nvSpPr>
            <p:spPr bwMode="auto">
              <a:xfrm>
                <a:off x="4108" y="290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66" name="Freeform 1390">
                <a:extLst>
                  <a:ext uri="{FF2B5EF4-FFF2-40B4-BE49-F238E27FC236}">
                    <a16:creationId xmlns:a16="http://schemas.microsoft.com/office/drawing/2014/main" id="{C66FE46E-067A-45DD-B905-F68340DBCEEE}"/>
                  </a:ext>
                </a:extLst>
              </p:cNvPr>
              <p:cNvSpPr>
                <a:spLocks/>
              </p:cNvSpPr>
              <p:nvPr/>
            </p:nvSpPr>
            <p:spPr bwMode="auto">
              <a:xfrm>
                <a:off x="4150" y="2898"/>
                <a:ext cx="30" cy="12"/>
              </a:xfrm>
              <a:custGeom>
                <a:avLst/>
                <a:gdLst>
                  <a:gd name="T0" fmla="*/ 6 w 30"/>
                  <a:gd name="T1" fmla="*/ 6 h 12"/>
                  <a:gd name="T2" fmla="*/ 0 w 30"/>
                  <a:gd name="T3" fmla="*/ 6 h 12"/>
                  <a:gd name="T4" fmla="*/ 6 w 30"/>
                  <a:gd name="T5" fmla="*/ 12 h 12"/>
                  <a:gd name="T6" fmla="*/ 6 w 30"/>
                  <a:gd name="T7" fmla="*/ 12 h 12"/>
                  <a:gd name="T8" fmla="*/ 30 w 30"/>
                  <a:gd name="T9" fmla="*/ 6 h 12"/>
                  <a:gd name="T10" fmla="*/ 30 w 30"/>
                  <a:gd name="T11" fmla="*/ 6 h 12"/>
                  <a:gd name="T12" fmla="*/ 30 w 30"/>
                  <a:gd name="T13" fmla="*/ 0 h 12"/>
                  <a:gd name="T14" fmla="*/ 6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6" y="6"/>
                    </a:moveTo>
                    <a:lnTo>
                      <a:pt x="0" y="6"/>
                    </a:lnTo>
                    <a:lnTo>
                      <a:pt x="6" y="12"/>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67" name="Freeform 1391">
                <a:extLst>
                  <a:ext uri="{FF2B5EF4-FFF2-40B4-BE49-F238E27FC236}">
                    <a16:creationId xmlns:a16="http://schemas.microsoft.com/office/drawing/2014/main" id="{4DFE95C1-AAE1-446F-8626-56C89499F90E}"/>
                  </a:ext>
                </a:extLst>
              </p:cNvPr>
              <p:cNvSpPr>
                <a:spLocks/>
              </p:cNvSpPr>
              <p:nvPr/>
            </p:nvSpPr>
            <p:spPr bwMode="auto">
              <a:xfrm>
                <a:off x="4192" y="2892"/>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68" name="Freeform 1392">
                <a:extLst>
                  <a:ext uri="{FF2B5EF4-FFF2-40B4-BE49-F238E27FC236}">
                    <a16:creationId xmlns:a16="http://schemas.microsoft.com/office/drawing/2014/main" id="{AEE2CBB7-F9AA-4F88-8725-D84B2CC0E98E}"/>
                  </a:ext>
                </a:extLst>
              </p:cNvPr>
              <p:cNvSpPr>
                <a:spLocks/>
              </p:cNvSpPr>
              <p:nvPr/>
            </p:nvSpPr>
            <p:spPr bwMode="auto">
              <a:xfrm>
                <a:off x="4234" y="2880"/>
                <a:ext cx="30" cy="12"/>
              </a:xfrm>
              <a:custGeom>
                <a:avLst/>
                <a:gdLst>
                  <a:gd name="T0" fmla="*/ 6 w 30"/>
                  <a:gd name="T1" fmla="*/ 6 h 12"/>
                  <a:gd name="T2" fmla="*/ 0 w 30"/>
                  <a:gd name="T3" fmla="*/ 12 h 12"/>
                  <a:gd name="T4" fmla="*/ 6 w 30"/>
                  <a:gd name="T5" fmla="*/ 12 h 12"/>
                  <a:gd name="T6" fmla="*/ 24 w 30"/>
                  <a:gd name="T7" fmla="*/ 6 h 12"/>
                  <a:gd name="T8" fmla="*/ 30 w 30"/>
                  <a:gd name="T9" fmla="*/ 6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69" name="Freeform 1393">
                <a:extLst>
                  <a:ext uri="{FF2B5EF4-FFF2-40B4-BE49-F238E27FC236}">
                    <a16:creationId xmlns:a16="http://schemas.microsoft.com/office/drawing/2014/main" id="{985695C8-0858-4BF4-94CF-0BBB312CED44}"/>
                  </a:ext>
                </a:extLst>
              </p:cNvPr>
              <p:cNvSpPr>
                <a:spLocks/>
              </p:cNvSpPr>
              <p:nvPr/>
            </p:nvSpPr>
            <p:spPr bwMode="auto">
              <a:xfrm>
                <a:off x="4276" y="2874"/>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70" name="Freeform 1394">
                <a:extLst>
                  <a:ext uri="{FF2B5EF4-FFF2-40B4-BE49-F238E27FC236}">
                    <a16:creationId xmlns:a16="http://schemas.microsoft.com/office/drawing/2014/main" id="{7DF20DD3-846A-4C6D-9760-EC5F621C5870}"/>
                  </a:ext>
                </a:extLst>
              </p:cNvPr>
              <p:cNvSpPr>
                <a:spLocks/>
              </p:cNvSpPr>
              <p:nvPr/>
            </p:nvSpPr>
            <p:spPr bwMode="auto">
              <a:xfrm>
                <a:off x="4318" y="2862"/>
                <a:ext cx="30" cy="12"/>
              </a:xfrm>
              <a:custGeom>
                <a:avLst/>
                <a:gdLst>
                  <a:gd name="T0" fmla="*/ 0 w 30"/>
                  <a:gd name="T1" fmla="*/ 6 h 12"/>
                  <a:gd name="T2" fmla="*/ 0 w 30"/>
                  <a:gd name="T3" fmla="*/ 12 h 12"/>
                  <a:gd name="T4" fmla="*/ 0 w 30"/>
                  <a:gd name="T5" fmla="*/ 12 h 12"/>
                  <a:gd name="T6" fmla="*/ 6 w 30"/>
                  <a:gd name="T7" fmla="*/ 12 h 12"/>
                  <a:gd name="T8" fmla="*/ 24 w 30"/>
                  <a:gd name="T9" fmla="*/ 6 h 12"/>
                  <a:gd name="T10" fmla="*/ 30 w 30"/>
                  <a:gd name="T11" fmla="*/ 6 h 12"/>
                  <a:gd name="T12" fmla="*/ 24 w 30"/>
                  <a:gd name="T13" fmla="*/ 0 h 12"/>
                  <a:gd name="T14" fmla="*/ 6 w 30"/>
                  <a:gd name="T15" fmla="*/ 6 h 12"/>
                  <a:gd name="T16" fmla="*/ 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6"/>
                    </a:moveTo>
                    <a:lnTo>
                      <a:pt x="0" y="12"/>
                    </a:lnTo>
                    <a:lnTo>
                      <a:pt x="0" y="12"/>
                    </a:lnTo>
                    <a:lnTo>
                      <a:pt x="6" y="12"/>
                    </a:lnTo>
                    <a:lnTo>
                      <a:pt x="24" y="6"/>
                    </a:lnTo>
                    <a:lnTo>
                      <a:pt x="30" y="6"/>
                    </a:lnTo>
                    <a:lnTo>
                      <a:pt x="24" y="0"/>
                    </a:lnTo>
                    <a:lnTo>
                      <a:pt x="6" y="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71" name="Freeform 1395">
                <a:extLst>
                  <a:ext uri="{FF2B5EF4-FFF2-40B4-BE49-F238E27FC236}">
                    <a16:creationId xmlns:a16="http://schemas.microsoft.com/office/drawing/2014/main" id="{03CA305C-AF99-4072-A227-804DFFE90BB0}"/>
                  </a:ext>
                </a:extLst>
              </p:cNvPr>
              <p:cNvSpPr>
                <a:spLocks/>
              </p:cNvSpPr>
              <p:nvPr/>
            </p:nvSpPr>
            <p:spPr bwMode="auto">
              <a:xfrm>
                <a:off x="4360" y="2856"/>
                <a:ext cx="24" cy="12"/>
              </a:xfrm>
              <a:custGeom>
                <a:avLst/>
                <a:gdLst>
                  <a:gd name="T0" fmla="*/ 0 w 24"/>
                  <a:gd name="T1" fmla="*/ 6 h 12"/>
                  <a:gd name="T2" fmla="*/ 0 w 24"/>
                  <a:gd name="T3" fmla="*/ 6 h 12"/>
                  <a:gd name="T4" fmla="*/ 0 w 24"/>
                  <a:gd name="T5" fmla="*/ 12 h 12"/>
                  <a:gd name="T6" fmla="*/ 24 w 24"/>
                  <a:gd name="T7" fmla="*/ 6 h 12"/>
                  <a:gd name="T8" fmla="*/ 24 w 24"/>
                  <a:gd name="T9" fmla="*/ 0 h 12"/>
                  <a:gd name="T10" fmla="*/ 24 w 24"/>
                  <a:gd name="T11" fmla="*/ 0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lnTo>
                      <a:pt x="0" y="6"/>
                    </a:lnTo>
                    <a:lnTo>
                      <a:pt x="0" y="12"/>
                    </a:lnTo>
                    <a:lnTo>
                      <a:pt x="24" y="6"/>
                    </a:lnTo>
                    <a:lnTo>
                      <a:pt x="24"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72" name="Freeform 1396">
                <a:extLst>
                  <a:ext uri="{FF2B5EF4-FFF2-40B4-BE49-F238E27FC236}">
                    <a16:creationId xmlns:a16="http://schemas.microsoft.com/office/drawing/2014/main" id="{69C29011-8044-4B30-8731-9510538BDB97}"/>
                  </a:ext>
                </a:extLst>
              </p:cNvPr>
              <p:cNvSpPr>
                <a:spLocks/>
              </p:cNvSpPr>
              <p:nvPr/>
            </p:nvSpPr>
            <p:spPr bwMode="auto">
              <a:xfrm>
                <a:off x="4396" y="2838"/>
                <a:ext cx="30" cy="18"/>
              </a:xfrm>
              <a:custGeom>
                <a:avLst/>
                <a:gdLst>
                  <a:gd name="T0" fmla="*/ 6 w 30"/>
                  <a:gd name="T1" fmla="*/ 12 h 18"/>
                  <a:gd name="T2" fmla="*/ 0 w 30"/>
                  <a:gd name="T3" fmla="*/ 12 h 18"/>
                  <a:gd name="T4" fmla="*/ 6 w 30"/>
                  <a:gd name="T5" fmla="*/ 18 h 18"/>
                  <a:gd name="T6" fmla="*/ 30 w 30"/>
                  <a:gd name="T7" fmla="*/ 6 h 18"/>
                  <a:gd name="T8" fmla="*/ 30 w 30"/>
                  <a:gd name="T9" fmla="*/ 6 h 18"/>
                  <a:gd name="T10" fmla="*/ 30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30" y="6"/>
                    </a:lnTo>
                    <a:lnTo>
                      <a:pt x="30" y="6"/>
                    </a:lnTo>
                    <a:lnTo>
                      <a:pt x="30"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73" name="Freeform 1397">
                <a:extLst>
                  <a:ext uri="{FF2B5EF4-FFF2-40B4-BE49-F238E27FC236}">
                    <a16:creationId xmlns:a16="http://schemas.microsoft.com/office/drawing/2014/main" id="{DBF466F6-2E6E-434B-921E-D10BFDFA1D98}"/>
                  </a:ext>
                </a:extLst>
              </p:cNvPr>
              <p:cNvSpPr>
                <a:spLocks/>
              </p:cNvSpPr>
              <p:nvPr/>
            </p:nvSpPr>
            <p:spPr bwMode="auto">
              <a:xfrm>
                <a:off x="4438" y="2826"/>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74" name="Freeform 1398">
                <a:extLst>
                  <a:ext uri="{FF2B5EF4-FFF2-40B4-BE49-F238E27FC236}">
                    <a16:creationId xmlns:a16="http://schemas.microsoft.com/office/drawing/2014/main" id="{322948BE-FAD9-4C78-AFCF-94F7F0B364C5}"/>
                  </a:ext>
                </a:extLst>
              </p:cNvPr>
              <p:cNvSpPr>
                <a:spLocks/>
              </p:cNvSpPr>
              <p:nvPr/>
            </p:nvSpPr>
            <p:spPr bwMode="auto">
              <a:xfrm>
                <a:off x="4480" y="2814"/>
                <a:ext cx="24" cy="12"/>
              </a:xfrm>
              <a:custGeom>
                <a:avLst/>
                <a:gdLst>
                  <a:gd name="T0" fmla="*/ 0 w 24"/>
                  <a:gd name="T1" fmla="*/ 6 h 12"/>
                  <a:gd name="T2" fmla="*/ 0 w 24"/>
                  <a:gd name="T3" fmla="*/ 12 h 12"/>
                  <a:gd name="T4" fmla="*/ 0 w 24"/>
                  <a:gd name="T5" fmla="*/ 12 h 12"/>
                  <a:gd name="T6" fmla="*/ 24 w 24"/>
                  <a:gd name="T7" fmla="*/ 6 h 12"/>
                  <a:gd name="T8" fmla="*/ 24 w 24"/>
                  <a:gd name="T9" fmla="*/ 0 h 12"/>
                  <a:gd name="T10" fmla="*/ 24 w 24"/>
                  <a:gd name="T11" fmla="*/ 0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lnTo>
                      <a:pt x="0" y="12"/>
                    </a:lnTo>
                    <a:lnTo>
                      <a:pt x="0" y="12"/>
                    </a:lnTo>
                    <a:lnTo>
                      <a:pt x="24" y="6"/>
                    </a:lnTo>
                    <a:lnTo>
                      <a:pt x="24"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75" name="Freeform 1399">
                <a:extLst>
                  <a:ext uri="{FF2B5EF4-FFF2-40B4-BE49-F238E27FC236}">
                    <a16:creationId xmlns:a16="http://schemas.microsoft.com/office/drawing/2014/main" id="{6A9833D3-4E71-4211-BF91-9417846A11D6}"/>
                  </a:ext>
                </a:extLst>
              </p:cNvPr>
              <p:cNvSpPr>
                <a:spLocks/>
              </p:cNvSpPr>
              <p:nvPr/>
            </p:nvSpPr>
            <p:spPr bwMode="auto">
              <a:xfrm>
                <a:off x="4516" y="2796"/>
                <a:ext cx="30" cy="18"/>
              </a:xfrm>
              <a:custGeom>
                <a:avLst/>
                <a:gdLst>
                  <a:gd name="T0" fmla="*/ 0 w 30"/>
                  <a:gd name="T1" fmla="*/ 12 h 18"/>
                  <a:gd name="T2" fmla="*/ 0 w 30"/>
                  <a:gd name="T3" fmla="*/ 12 h 18"/>
                  <a:gd name="T4" fmla="*/ 0 w 30"/>
                  <a:gd name="T5" fmla="*/ 18 h 18"/>
                  <a:gd name="T6" fmla="*/ 18 w 30"/>
                  <a:gd name="T7" fmla="*/ 12 h 18"/>
                  <a:gd name="T8" fmla="*/ 24 w 30"/>
                  <a:gd name="T9" fmla="*/ 6 h 18"/>
                  <a:gd name="T10" fmla="*/ 30 w 30"/>
                  <a:gd name="T11" fmla="*/ 0 h 18"/>
                  <a:gd name="T12" fmla="*/ 24 w 30"/>
                  <a:gd name="T13" fmla="*/ 0 h 18"/>
                  <a:gd name="T14" fmla="*/ 18 w 30"/>
                  <a:gd name="T15" fmla="*/ 6 h 18"/>
                  <a:gd name="T16" fmla="*/ 0 w 30"/>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0" y="12"/>
                    </a:moveTo>
                    <a:lnTo>
                      <a:pt x="0" y="12"/>
                    </a:lnTo>
                    <a:lnTo>
                      <a:pt x="0" y="18"/>
                    </a:lnTo>
                    <a:lnTo>
                      <a:pt x="18" y="12"/>
                    </a:lnTo>
                    <a:lnTo>
                      <a:pt x="24" y="6"/>
                    </a:lnTo>
                    <a:lnTo>
                      <a:pt x="30" y="0"/>
                    </a:lnTo>
                    <a:lnTo>
                      <a:pt x="24" y="0"/>
                    </a:lnTo>
                    <a:lnTo>
                      <a:pt x="18"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76" name="Freeform 1400">
                <a:extLst>
                  <a:ext uri="{FF2B5EF4-FFF2-40B4-BE49-F238E27FC236}">
                    <a16:creationId xmlns:a16="http://schemas.microsoft.com/office/drawing/2014/main" id="{178BF99B-57C1-4559-967E-77C67E55B76F}"/>
                  </a:ext>
                </a:extLst>
              </p:cNvPr>
              <p:cNvSpPr>
                <a:spLocks/>
              </p:cNvSpPr>
              <p:nvPr/>
            </p:nvSpPr>
            <p:spPr bwMode="auto">
              <a:xfrm>
                <a:off x="4552" y="2778"/>
                <a:ext cx="30" cy="18"/>
              </a:xfrm>
              <a:custGeom>
                <a:avLst/>
                <a:gdLst>
                  <a:gd name="T0" fmla="*/ 6 w 30"/>
                  <a:gd name="T1" fmla="*/ 12 h 18"/>
                  <a:gd name="T2" fmla="*/ 0 w 30"/>
                  <a:gd name="T3" fmla="*/ 12 h 18"/>
                  <a:gd name="T4" fmla="*/ 6 w 30"/>
                  <a:gd name="T5" fmla="*/ 18 h 18"/>
                  <a:gd name="T6" fmla="*/ 24 w 30"/>
                  <a:gd name="T7" fmla="*/ 6 h 18"/>
                  <a:gd name="T8" fmla="*/ 30 w 30"/>
                  <a:gd name="T9" fmla="*/ 0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24" y="6"/>
                    </a:lnTo>
                    <a:lnTo>
                      <a:pt x="30"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77" name="Freeform 1401">
                <a:extLst>
                  <a:ext uri="{FF2B5EF4-FFF2-40B4-BE49-F238E27FC236}">
                    <a16:creationId xmlns:a16="http://schemas.microsoft.com/office/drawing/2014/main" id="{68EAC72D-649D-443F-B9C6-FD373EF03841}"/>
                  </a:ext>
                </a:extLst>
              </p:cNvPr>
              <p:cNvSpPr>
                <a:spLocks/>
              </p:cNvSpPr>
              <p:nvPr/>
            </p:nvSpPr>
            <p:spPr bwMode="auto">
              <a:xfrm>
                <a:off x="4594" y="2754"/>
                <a:ext cx="24" cy="18"/>
              </a:xfrm>
              <a:custGeom>
                <a:avLst/>
                <a:gdLst>
                  <a:gd name="T0" fmla="*/ 0 w 24"/>
                  <a:gd name="T1" fmla="*/ 12 h 18"/>
                  <a:gd name="T2" fmla="*/ 0 w 24"/>
                  <a:gd name="T3" fmla="*/ 18 h 18"/>
                  <a:gd name="T4" fmla="*/ 0 w 24"/>
                  <a:gd name="T5" fmla="*/ 18 h 18"/>
                  <a:gd name="T6" fmla="*/ 24 w 24"/>
                  <a:gd name="T7" fmla="*/ 6 h 18"/>
                  <a:gd name="T8" fmla="*/ 24 w 24"/>
                  <a:gd name="T9" fmla="*/ 6 h 18"/>
                  <a:gd name="T10" fmla="*/ 24 w 24"/>
                  <a:gd name="T11" fmla="*/ 0 h 18"/>
                  <a:gd name="T12" fmla="*/ 0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12"/>
                    </a:moveTo>
                    <a:lnTo>
                      <a:pt x="0" y="18"/>
                    </a:lnTo>
                    <a:lnTo>
                      <a:pt x="0" y="18"/>
                    </a:lnTo>
                    <a:lnTo>
                      <a:pt x="24" y="6"/>
                    </a:lnTo>
                    <a:lnTo>
                      <a:pt x="24" y="6"/>
                    </a:lnTo>
                    <a:lnTo>
                      <a:pt x="24"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78" name="Freeform 1402">
                <a:extLst>
                  <a:ext uri="{FF2B5EF4-FFF2-40B4-BE49-F238E27FC236}">
                    <a16:creationId xmlns:a16="http://schemas.microsoft.com/office/drawing/2014/main" id="{D13679F9-D5C1-49AC-BC61-AD1A3676BACF}"/>
                  </a:ext>
                </a:extLst>
              </p:cNvPr>
              <p:cNvSpPr>
                <a:spLocks/>
              </p:cNvSpPr>
              <p:nvPr/>
            </p:nvSpPr>
            <p:spPr bwMode="auto">
              <a:xfrm>
                <a:off x="4630" y="2736"/>
                <a:ext cx="24" cy="18"/>
              </a:xfrm>
              <a:custGeom>
                <a:avLst/>
                <a:gdLst>
                  <a:gd name="T0" fmla="*/ 0 w 24"/>
                  <a:gd name="T1" fmla="*/ 12 h 18"/>
                  <a:gd name="T2" fmla="*/ 0 w 24"/>
                  <a:gd name="T3" fmla="*/ 12 h 18"/>
                  <a:gd name="T4" fmla="*/ 0 w 24"/>
                  <a:gd name="T5" fmla="*/ 18 h 18"/>
                  <a:gd name="T6" fmla="*/ 6 w 24"/>
                  <a:gd name="T7" fmla="*/ 12 h 18"/>
                  <a:gd name="T8" fmla="*/ 18 w 24"/>
                  <a:gd name="T9" fmla="*/ 6 h 18"/>
                  <a:gd name="T10" fmla="*/ 24 w 24"/>
                  <a:gd name="T11" fmla="*/ 0 h 18"/>
                  <a:gd name="T12" fmla="*/ 18 w 24"/>
                  <a:gd name="T13" fmla="*/ 0 h 18"/>
                  <a:gd name="T14" fmla="*/ 6 w 24"/>
                  <a:gd name="T15" fmla="*/ 6 h 18"/>
                  <a:gd name="T16" fmla="*/ 0 w 24"/>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12"/>
                    </a:moveTo>
                    <a:lnTo>
                      <a:pt x="0" y="12"/>
                    </a:lnTo>
                    <a:lnTo>
                      <a:pt x="0" y="18"/>
                    </a:lnTo>
                    <a:lnTo>
                      <a:pt x="6" y="12"/>
                    </a:lnTo>
                    <a:lnTo>
                      <a:pt x="18" y="6"/>
                    </a:lnTo>
                    <a:lnTo>
                      <a:pt x="24" y="0"/>
                    </a:lnTo>
                    <a:lnTo>
                      <a:pt x="18" y="0"/>
                    </a:lnTo>
                    <a:lnTo>
                      <a:pt x="6"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79" name="Freeform 1403">
                <a:extLst>
                  <a:ext uri="{FF2B5EF4-FFF2-40B4-BE49-F238E27FC236}">
                    <a16:creationId xmlns:a16="http://schemas.microsoft.com/office/drawing/2014/main" id="{BA3A9C5C-3A6E-4799-9408-DFB884BB0456}"/>
                  </a:ext>
                </a:extLst>
              </p:cNvPr>
              <p:cNvSpPr>
                <a:spLocks/>
              </p:cNvSpPr>
              <p:nvPr/>
            </p:nvSpPr>
            <p:spPr bwMode="auto">
              <a:xfrm>
                <a:off x="4660" y="2706"/>
                <a:ext cx="24" cy="24"/>
              </a:xfrm>
              <a:custGeom>
                <a:avLst/>
                <a:gdLst>
                  <a:gd name="T0" fmla="*/ 6 w 24"/>
                  <a:gd name="T1" fmla="*/ 18 h 24"/>
                  <a:gd name="T2" fmla="*/ 0 w 24"/>
                  <a:gd name="T3" fmla="*/ 18 h 24"/>
                  <a:gd name="T4" fmla="*/ 6 w 24"/>
                  <a:gd name="T5" fmla="*/ 24 h 24"/>
                  <a:gd name="T6" fmla="*/ 18 w 24"/>
                  <a:gd name="T7" fmla="*/ 12 h 24"/>
                  <a:gd name="T8" fmla="*/ 24 w 24"/>
                  <a:gd name="T9" fmla="*/ 6 h 24"/>
                  <a:gd name="T10" fmla="*/ 24 w 24"/>
                  <a:gd name="T11" fmla="*/ 6 h 24"/>
                  <a:gd name="T12" fmla="*/ 24 w 24"/>
                  <a:gd name="T13" fmla="*/ 0 h 24"/>
                  <a:gd name="T14" fmla="*/ 18 w 24"/>
                  <a:gd name="T15" fmla="*/ 6 h 24"/>
                  <a:gd name="T16" fmla="*/ 18 w 24"/>
                  <a:gd name="T17" fmla="*/ 6 h 24"/>
                  <a:gd name="T18" fmla="*/ 18 w 24"/>
                  <a:gd name="T19" fmla="*/ 6 h 24"/>
                  <a:gd name="T20" fmla="*/ 18 w 24"/>
                  <a:gd name="T21" fmla="*/ 6 h 24"/>
                  <a:gd name="T22" fmla="*/ 6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6" y="18"/>
                    </a:moveTo>
                    <a:lnTo>
                      <a:pt x="0" y="18"/>
                    </a:lnTo>
                    <a:lnTo>
                      <a:pt x="6" y="24"/>
                    </a:lnTo>
                    <a:lnTo>
                      <a:pt x="18" y="12"/>
                    </a:lnTo>
                    <a:lnTo>
                      <a:pt x="24" y="6"/>
                    </a:lnTo>
                    <a:lnTo>
                      <a:pt x="24" y="6"/>
                    </a:lnTo>
                    <a:lnTo>
                      <a:pt x="24" y="0"/>
                    </a:lnTo>
                    <a:lnTo>
                      <a:pt x="18" y="6"/>
                    </a:lnTo>
                    <a:lnTo>
                      <a:pt x="18" y="6"/>
                    </a:lnTo>
                    <a:lnTo>
                      <a:pt x="18" y="6"/>
                    </a:lnTo>
                    <a:lnTo>
                      <a:pt x="18" y="6"/>
                    </a:lnTo>
                    <a:lnTo>
                      <a:pt x="6"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80" name="Freeform 1404">
                <a:extLst>
                  <a:ext uri="{FF2B5EF4-FFF2-40B4-BE49-F238E27FC236}">
                    <a16:creationId xmlns:a16="http://schemas.microsoft.com/office/drawing/2014/main" id="{B96C1152-C649-4A6D-84BB-0612EA827EFA}"/>
                  </a:ext>
                </a:extLst>
              </p:cNvPr>
              <p:cNvSpPr>
                <a:spLocks/>
              </p:cNvSpPr>
              <p:nvPr/>
            </p:nvSpPr>
            <p:spPr bwMode="auto">
              <a:xfrm>
                <a:off x="4690" y="2676"/>
                <a:ext cx="24" cy="24"/>
              </a:xfrm>
              <a:custGeom>
                <a:avLst/>
                <a:gdLst>
                  <a:gd name="T0" fmla="*/ 0 w 24"/>
                  <a:gd name="T1" fmla="*/ 24 h 24"/>
                  <a:gd name="T2" fmla="*/ 6 w 24"/>
                  <a:gd name="T3" fmla="*/ 24 h 24"/>
                  <a:gd name="T4" fmla="*/ 6 w 24"/>
                  <a:gd name="T5" fmla="*/ 24 h 24"/>
                  <a:gd name="T6" fmla="*/ 24 w 24"/>
                  <a:gd name="T7" fmla="*/ 6 h 24"/>
                  <a:gd name="T8" fmla="*/ 24 w 24"/>
                  <a:gd name="T9" fmla="*/ 6 h 24"/>
                  <a:gd name="T10" fmla="*/ 24 w 24"/>
                  <a:gd name="T11" fmla="*/ 0 h 24"/>
                  <a:gd name="T12" fmla="*/ 18 w 24"/>
                  <a:gd name="T13" fmla="*/ 6 h 24"/>
                  <a:gd name="T14" fmla="*/ 18 w 24"/>
                  <a:gd name="T15" fmla="*/ 6 h 24"/>
                  <a:gd name="T16" fmla="*/ 0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0" y="24"/>
                    </a:moveTo>
                    <a:lnTo>
                      <a:pt x="6" y="24"/>
                    </a:lnTo>
                    <a:lnTo>
                      <a:pt x="6" y="24"/>
                    </a:lnTo>
                    <a:lnTo>
                      <a:pt x="24" y="6"/>
                    </a:lnTo>
                    <a:lnTo>
                      <a:pt x="24" y="6"/>
                    </a:lnTo>
                    <a:lnTo>
                      <a:pt x="24" y="0"/>
                    </a:lnTo>
                    <a:lnTo>
                      <a:pt x="18" y="6"/>
                    </a:lnTo>
                    <a:lnTo>
                      <a:pt x="18"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81" name="Freeform 1405">
                <a:extLst>
                  <a:ext uri="{FF2B5EF4-FFF2-40B4-BE49-F238E27FC236}">
                    <a16:creationId xmlns:a16="http://schemas.microsoft.com/office/drawing/2014/main" id="{43DB738D-3A6D-48A8-9713-5E0B177A8B61}"/>
                  </a:ext>
                </a:extLst>
              </p:cNvPr>
              <p:cNvSpPr>
                <a:spLocks/>
              </p:cNvSpPr>
              <p:nvPr/>
            </p:nvSpPr>
            <p:spPr bwMode="auto">
              <a:xfrm>
                <a:off x="4720" y="2640"/>
                <a:ext cx="18" cy="30"/>
              </a:xfrm>
              <a:custGeom>
                <a:avLst/>
                <a:gdLst>
                  <a:gd name="T0" fmla="*/ 0 w 18"/>
                  <a:gd name="T1" fmla="*/ 24 h 30"/>
                  <a:gd name="T2" fmla="*/ 0 w 18"/>
                  <a:gd name="T3" fmla="*/ 30 h 30"/>
                  <a:gd name="T4" fmla="*/ 6 w 18"/>
                  <a:gd name="T5" fmla="*/ 24 h 30"/>
                  <a:gd name="T6" fmla="*/ 18 w 18"/>
                  <a:gd name="T7" fmla="*/ 6 h 30"/>
                  <a:gd name="T8" fmla="*/ 18 w 18"/>
                  <a:gd name="T9" fmla="*/ 6 h 30"/>
                  <a:gd name="T10" fmla="*/ 18 w 18"/>
                  <a:gd name="T11" fmla="*/ 0 h 30"/>
                  <a:gd name="T12" fmla="*/ 12 w 18"/>
                  <a:gd name="T13" fmla="*/ 6 h 30"/>
                  <a:gd name="T14" fmla="*/ 12 w 18"/>
                  <a:gd name="T15" fmla="*/ 6 h 30"/>
                  <a:gd name="T16" fmla="*/ 0 w 18"/>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0" y="24"/>
                    </a:moveTo>
                    <a:lnTo>
                      <a:pt x="0" y="30"/>
                    </a:lnTo>
                    <a:lnTo>
                      <a:pt x="6" y="24"/>
                    </a:lnTo>
                    <a:lnTo>
                      <a:pt x="18" y="6"/>
                    </a:lnTo>
                    <a:lnTo>
                      <a:pt x="18" y="6"/>
                    </a:lnTo>
                    <a:lnTo>
                      <a:pt x="18" y="0"/>
                    </a:lnTo>
                    <a:lnTo>
                      <a:pt x="12" y="6"/>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82" name="Freeform 1406">
                <a:extLst>
                  <a:ext uri="{FF2B5EF4-FFF2-40B4-BE49-F238E27FC236}">
                    <a16:creationId xmlns:a16="http://schemas.microsoft.com/office/drawing/2014/main" id="{AB30CCC8-A658-440C-B066-157F72CD27A0}"/>
                  </a:ext>
                </a:extLst>
              </p:cNvPr>
              <p:cNvSpPr>
                <a:spLocks/>
              </p:cNvSpPr>
              <p:nvPr/>
            </p:nvSpPr>
            <p:spPr bwMode="auto">
              <a:xfrm>
                <a:off x="4738" y="2604"/>
                <a:ext cx="18" cy="30"/>
              </a:xfrm>
              <a:custGeom>
                <a:avLst/>
                <a:gdLst>
                  <a:gd name="T0" fmla="*/ 0 w 18"/>
                  <a:gd name="T1" fmla="*/ 24 h 30"/>
                  <a:gd name="T2" fmla="*/ 6 w 18"/>
                  <a:gd name="T3" fmla="*/ 30 h 30"/>
                  <a:gd name="T4" fmla="*/ 6 w 18"/>
                  <a:gd name="T5" fmla="*/ 24 h 30"/>
                  <a:gd name="T6" fmla="*/ 18 w 18"/>
                  <a:gd name="T7" fmla="*/ 6 h 30"/>
                  <a:gd name="T8" fmla="*/ 18 w 18"/>
                  <a:gd name="T9" fmla="*/ 0 h 30"/>
                  <a:gd name="T10" fmla="*/ 12 w 18"/>
                  <a:gd name="T11" fmla="*/ 0 h 30"/>
                  <a:gd name="T12" fmla="*/ 12 w 18"/>
                  <a:gd name="T13" fmla="*/ 0 h 30"/>
                  <a:gd name="T14" fmla="*/ 12 w 18"/>
                  <a:gd name="T15" fmla="*/ 6 h 30"/>
                  <a:gd name="T16" fmla="*/ 0 w 18"/>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0">
                    <a:moveTo>
                      <a:pt x="0" y="24"/>
                    </a:moveTo>
                    <a:lnTo>
                      <a:pt x="6" y="30"/>
                    </a:lnTo>
                    <a:lnTo>
                      <a:pt x="6" y="24"/>
                    </a:lnTo>
                    <a:lnTo>
                      <a:pt x="18" y="6"/>
                    </a:lnTo>
                    <a:lnTo>
                      <a:pt x="18" y="0"/>
                    </a:lnTo>
                    <a:lnTo>
                      <a:pt x="12" y="0"/>
                    </a:lnTo>
                    <a:lnTo>
                      <a:pt x="12" y="0"/>
                    </a:lnTo>
                    <a:lnTo>
                      <a:pt x="12"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83" name="Freeform 1407">
                <a:extLst>
                  <a:ext uri="{FF2B5EF4-FFF2-40B4-BE49-F238E27FC236}">
                    <a16:creationId xmlns:a16="http://schemas.microsoft.com/office/drawing/2014/main" id="{061431F9-F4FE-497E-8A43-8AAA76B4ED7D}"/>
                  </a:ext>
                </a:extLst>
              </p:cNvPr>
              <p:cNvSpPr>
                <a:spLocks/>
              </p:cNvSpPr>
              <p:nvPr/>
            </p:nvSpPr>
            <p:spPr bwMode="auto">
              <a:xfrm>
                <a:off x="4750" y="2562"/>
                <a:ext cx="12" cy="30"/>
              </a:xfrm>
              <a:custGeom>
                <a:avLst/>
                <a:gdLst>
                  <a:gd name="T0" fmla="*/ 0 w 12"/>
                  <a:gd name="T1" fmla="*/ 24 h 30"/>
                  <a:gd name="T2" fmla="*/ 6 w 12"/>
                  <a:gd name="T3" fmla="*/ 30 h 30"/>
                  <a:gd name="T4" fmla="*/ 6 w 12"/>
                  <a:gd name="T5" fmla="*/ 24 h 30"/>
                  <a:gd name="T6" fmla="*/ 12 w 12"/>
                  <a:gd name="T7" fmla="*/ 12 h 30"/>
                  <a:gd name="T8" fmla="*/ 6 w 12"/>
                  <a:gd name="T9" fmla="*/ 6 h 30"/>
                  <a:gd name="T10" fmla="*/ 6 w 12"/>
                  <a:gd name="T11" fmla="*/ 0 h 30"/>
                  <a:gd name="T12" fmla="*/ 0 w 12"/>
                  <a:gd name="T13" fmla="*/ 6 h 30"/>
                  <a:gd name="T14" fmla="*/ 6 w 12"/>
                  <a:gd name="T15" fmla="*/ 12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6" y="30"/>
                    </a:lnTo>
                    <a:lnTo>
                      <a:pt x="6" y="24"/>
                    </a:lnTo>
                    <a:lnTo>
                      <a:pt x="12" y="12"/>
                    </a:lnTo>
                    <a:lnTo>
                      <a:pt x="6" y="6"/>
                    </a:lnTo>
                    <a:lnTo>
                      <a:pt x="6" y="0"/>
                    </a:lnTo>
                    <a:lnTo>
                      <a:pt x="0" y="6"/>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84" name="Freeform 1408">
                <a:extLst>
                  <a:ext uri="{FF2B5EF4-FFF2-40B4-BE49-F238E27FC236}">
                    <a16:creationId xmlns:a16="http://schemas.microsoft.com/office/drawing/2014/main" id="{0FB9BD09-D68A-44A5-9ED1-6818656E405E}"/>
                  </a:ext>
                </a:extLst>
              </p:cNvPr>
              <p:cNvSpPr>
                <a:spLocks/>
              </p:cNvSpPr>
              <p:nvPr/>
            </p:nvSpPr>
            <p:spPr bwMode="auto">
              <a:xfrm>
                <a:off x="4744" y="2520"/>
                <a:ext cx="12" cy="30"/>
              </a:xfrm>
              <a:custGeom>
                <a:avLst/>
                <a:gdLst>
                  <a:gd name="T0" fmla="*/ 6 w 12"/>
                  <a:gd name="T1" fmla="*/ 30 h 30"/>
                  <a:gd name="T2" fmla="*/ 6 w 12"/>
                  <a:gd name="T3" fmla="*/ 30 h 30"/>
                  <a:gd name="T4" fmla="*/ 12 w 12"/>
                  <a:gd name="T5" fmla="*/ 30 h 30"/>
                  <a:gd name="T6" fmla="*/ 12 w 12"/>
                  <a:gd name="T7" fmla="*/ 18 h 30"/>
                  <a:gd name="T8" fmla="*/ 6 w 12"/>
                  <a:gd name="T9" fmla="*/ 6 h 30"/>
                  <a:gd name="T10" fmla="*/ 0 w 12"/>
                  <a:gd name="T11" fmla="*/ 0 h 30"/>
                  <a:gd name="T12" fmla="*/ 0 w 12"/>
                  <a:gd name="T13" fmla="*/ 6 h 30"/>
                  <a:gd name="T14" fmla="*/ 6 w 12"/>
                  <a:gd name="T15" fmla="*/ 18 h 30"/>
                  <a:gd name="T16" fmla="*/ 6 w 1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6" y="30"/>
                    </a:moveTo>
                    <a:lnTo>
                      <a:pt x="6" y="30"/>
                    </a:lnTo>
                    <a:lnTo>
                      <a:pt x="12" y="30"/>
                    </a:lnTo>
                    <a:lnTo>
                      <a:pt x="12" y="18"/>
                    </a:lnTo>
                    <a:lnTo>
                      <a:pt x="6" y="6"/>
                    </a:lnTo>
                    <a:lnTo>
                      <a:pt x="0" y="0"/>
                    </a:lnTo>
                    <a:lnTo>
                      <a:pt x="0" y="6"/>
                    </a:lnTo>
                    <a:lnTo>
                      <a:pt x="6" y="18"/>
                    </a:lnTo>
                    <a:lnTo>
                      <a:pt x="6"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85" name="Freeform 1409">
                <a:extLst>
                  <a:ext uri="{FF2B5EF4-FFF2-40B4-BE49-F238E27FC236}">
                    <a16:creationId xmlns:a16="http://schemas.microsoft.com/office/drawing/2014/main" id="{6E3F8913-793E-4B98-8AB5-779ECCD9D4EF}"/>
                  </a:ext>
                </a:extLst>
              </p:cNvPr>
              <p:cNvSpPr>
                <a:spLocks/>
              </p:cNvSpPr>
              <p:nvPr/>
            </p:nvSpPr>
            <p:spPr bwMode="auto">
              <a:xfrm>
                <a:off x="4726" y="2483"/>
                <a:ext cx="18" cy="24"/>
              </a:xfrm>
              <a:custGeom>
                <a:avLst/>
                <a:gdLst>
                  <a:gd name="T0" fmla="*/ 12 w 18"/>
                  <a:gd name="T1" fmla="*/ 24 h 24"/>
                  <a:gd name="T2" fmla="*/ 12 w 18"/>
                  <a:gd name="T3" fmla="*/ 24 h 24"/>
                  <a:gd name="T4" fmla="*/ 18 w 18"/>
                  <a:gd name="T5" fmla="*/ 24 h 24"/>
                  <a:gd name="T6" fmla="*/ 12 w 18"/>
                  <a:gd name="T7" fmla="*/ 18 h 24"/>
                  <a:gd name="T8" fmla="*/ 6 w 18"/>
                  <a:gd name="T9" fmla="*/ 6 h 24"/>
                  <a:gd name="T10" fmla="*/ 0 w 18"/>
                  <a:gd name="T11" fmla="*/ 0 h 24"/>
                  <a:gd name="T12" fmla="*/ 0 w 18"/>
                  <a:gd name="T13" fmla="*/ 6 h 24"/>
                  <a:gd name="T14" fmla="*/ 6 w 18"/>
                  <a:gd name="T15" fmla="*/ 18 h 24"/>
                  <a:gd name="T16" fmla="*/ 12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2" y="24"/>
                    </a:moveTo>
                    <a:lnTo>
                      <a:pt x="12" y="24"/>
                    </a:lnTo>
                    <a:lnTo>
                      <a:pt x="18" y="24"/>
                    </a:lnTo>
                    <a:lnTo>
                      <a:pt x="12" y="18"/>
                    </a:lnTo>
                    <a:lnTo>
                      <a:pt x="6" y="6"/>
                    </a:lnTo>
                    <a:lnTo>
                      <a:pt x="0" y="0"/>
                    </a:lnTo>
                    <a:lnTo>
                      <a:pt x="0" y="6"/>
                    </a:lnTo>
                    <a:lnTo>
                      <a:pt x="6" y="18"/>
                    </a:lnTo>
                    <a:lnTo>
                      <a:pt x="12"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86" name="Freeform 1410">
                <a:extLst>
                  <a:ext uri="{FF2B5EF4-FFF2-40B4-BE49-F238E27FC236}">
                    <a16:creationId xmlns:a16="http://schemas.microsoft.com/office/drawing/2014/main" id="{DF3BC541-6F72-452D-A748-BB0A69BE7376}"/>
                  </a:ext>
                </a:extLst>
              </p:cNvPr>
              <p:cNvSpPr>
                <a:spLocks/>
              </p:cNvSpPr>
              <p:nvPr/>
            </p:nvSpPr>
            <p:spPr bwMode="auto">
              <a:xfrm>
                <a:off x="4696" y="2453"/>
                <a:ext cx="24" cy="24"/>
              </a:xfrm>
              <a:custGeom>
                <a:avLst/>
                <a:gdLst>
                  <a:gd name="T0" fmla="*/ 18 w 24"/>
                  <a:gd name="T1" fmla="*/ 18 h 24"/>
                  <a:gd name="T2" fmla="*/ 18 w 24"/>
                  <a:gd name="T3" fmla="*/ 24 h 24"/>
                  <a:gd name="T4" fmla="*/ 24 w 24"/>
                  <a:gd name="T5" fmla="*/ 18 h 24"/>
                  <a:gd name="T6" fmla="*/ 18 w 24"/>
                  <a:gd name="T7" fmla="*/ 12 h 24"/>
                  <a:gd name="T8" fmla="*/ 18 w 24"/>
                  <a:gd name="T9" fmla="*/ 12 h 24"/>
                  <a:gd name="T10" fmla="*/ 6 w 24"/>
                  <a:gd name="T11" fmla="*/ 0 h 24"/>
                  <a:gd name="T12" fmla="*/ 0 w 24"/>
                  <a:gd name="T13" fmla="*/ 0 h 24"/>
                  <a:gd name="T14" fmla="*/ 6 w 24"/>
                  <a:gd name="T15" fmla="*/ 6 h 24"/>
                  <a:gd name="T16" fmla="*/ 18 w 24"/>
                  <a:gd name="T17" fmla="*/ 18 h 24"/>
                  <a:gd name="T18" fmla="*/ 18 w 24"/>
                  <a:gd name="T19" fmla="*/ 12 h 24"/>
                  <a:gd name="T20" fmla="*/ 12 w 24"/>
                  <a:gd name="T21" fmla="*/ 12 h 24"/>
                  <a:gd name="T22" fmla="*/ 18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18"/>
                    </a:moveTo>
                    <a:lnTo>
                      <a:pt x="18" y="24"/>
                    </a:lnTo>
                    <a:lnTo>
                      <a:pt x="24" y="18"/>
                    </a:lnTo>
                    <a:lnTo>
                      <a:pt x="18" y="12"/>
                    </a:lnTo>
                    <a:lnTo>
                      <a:pt x="18" y="12"/>
                    </a:lnTo>
                    <a:lnTo>
                      <a:pt x="6" y="0"/>
                    </a:lnTo>
                    <a:lnTo>
                      <a:pt x="0" y="0"/>
                    </a:lnTo>
                    <a:lnTo>
                      <a:pt x="6" y="6"/>
                    </a:lnTo>
                    <a:lnTo>
                      <a:pt x="18" y="18"/>
                    </a:lnTo>
                    <a:lnTo>
                      <a:pt x="18" y="12"/>
                    </a:lnTo>
                    <a:lnTo>
                      <a:pt x="12" y="12"/>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87" name="Freeform 1411">
                <a:extLst>
                  <a:ext uri="{FF2B5EF4-FFF2-40B4-BE49-F238E27FC236}">
                    <a16:creationId xmlns:a16="http://schemas.microsoft.com/office/drawing/2014/main" id="{D5209B1F-C7D3-41C6-B228-1CDA48D91891}"/>
                  </a:ext>
                </a:extLst>
              </p:cNvPr>
              <p:cNvSpPr>
                <a:spLocks/>
              </p:cNvSpPr>
              <p:nvPr/>
            </p:nvSpPr>
            <p:spPr bwMode="auto">
              <a:xfrm>
                <a:off x="4666" y="2423"/>
                <a:ext cx="24" cy="24"/>
              </a:xfrm>
              <a:custGeom>
                <a:avLst/>
                <a:gdLst>
                  <a:gd name="T0" fmla="*/ 24 w 24"/>
                  <a:gd name="T1" fmla="*/ 24 h 24"/>
                  <a:gd name="T2" fmla="*/ 24 w 24"/>
                  <a:gd name="T3" fmla="*/ 18 h 24"/>
                  <a:gd name="T4" fmla="*/ 24 w 24"/>
                  <a:gd name="T5" fmla="*/ 18 h 24"/>
                  <a:gd name="T6" fmla="*/ 12 w 24"/>
                  <a:gd name="T7" fmla="*/ 6 h 24"/>
                  <a:gd name="T8" fmla="*/ 6 w 24"/>
                  <a:gd name="T9" fmla="*/ 0 h 24"/>
                  <a:gd name="T10" fmla="*/ 0 w 24"/>
                  <a:gd name="T11" fmla="*/ 0 h 24"/>
                  <a:gd name="T12" fmla="*/ 6 w 24"/>
                  <a:gd name="T13" fmla="*/ 6 h 24"/>
                  <a:gd name="T14" fmla="*/ 12 w 24"/>
                  <a:gd name="T15" fmla="*/ 12 h 24"/>
                  <a:gd name="T16" fmla="*/ 24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4" y="24"/>
                    </a:moveTo>
                    <a:lnTo>
                      <a:pt x="24" y="18"/>
                    </a:lnTo>
                    <a:lnTo>
                      <a:pt x="24" y="18"/>
                    </a:lnTo>
                    <a:lnTo>
                      <a:pt x="12" y="6"/>
                    </a:lnTo>
                    <a:lnTo>
                      <a:pt x="6" y="0"/>
                    </a:lnTo>
                    <a:lnTo>
                      <a:pt x="0" y="0"/>
                    </a:lnTo>
                    <a:lnTo>
                      <a:pt x="6" y="6"/>
                    </a:lnTo>
                    <a:lnTo>
                      <a:pt x="12" y="12"/>
                    </a:lnTo>
                    <a:lnTo>
                      <a:pt x="24"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88" name="Freeform 1412">
                <a:extLst>
                  <a:ext uri="{FF2B5EF4-FFF2-40B4-BE49-F238E27FC236}">
                    <a16:creationId xmlns:a16="http://schemas.microsoft.com/office/drawing/2014/main" id="{3D9FA2F6-6692-43B4-AE4A-CAB257943269}"/>
                  </a:ext>
                </a:extLst>
              </p:cNvPr>
              <p:cNvSpPr>
                <a:spLocks/>
              </p:cNvSpPr>
              <p:nvPr/>
            </p:nvSpPr>
            <p:spPr bwMode="auto">
              <a:xfrm>
                <a:off x="4630" y="2399"/>
                <a:ext cx="30" cy="18"/>
              </a:xfrm>
              <a:custGeom>
                <a:avLst/>
                <a:gdLst>
                  <a:gd name="T0" fmla="*/ 24 w 30"/>
                  <a:gd name="T1" fmla="*/ 18 h 18"/>
                  <a:gd name="T2" fmla="*/ 30 w 30"/>
                  <a:gd name="T3" fmla="*/ 18 h 18"/>
                  <a:gd name="T4" fmla="*/ 24 w 30"/>
                  <a:gd name="T5" fmla="*/ 12 h 18"/>
                  <a:gd name="T6" fmla="*/ 6 w 30"/>
                  <a:gd name="T7" fmla="*/ 0 h 18"/>
                  <a:gd name="T8" fmla="*/ 6 w 30"/>
                  <a:gd name="T9" fmla="*/ 0 h 18"/>
                  <a:gd name="T10" fmla="*/ 0 w 30"/>
                  <a:gd name="T11" fmla="*/ 0 h 18"/>
                  <a:gd name="T12" fmla="*/ 6 w 30"/>
                  <a:gd name="T13" fmla="*/ 6 h 18"/>
                  <a:gd name="T14" fmla="*/ 6 w 30"/>
                  <a:gd name="T15" fmla="*/ 6 h 18"/>
                  <a:gd name="T16" fmla="*/ 24 w 30"/>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18"/>
                    </a:moveTo>
                    <a:lnTo>
                      <a:pt x="30" y="18"/>
                    </a:lnTo>
                    <a:lnTo>
                      <a:pt x="24" y="12"/>
                    </a:lnTo>
                    <a:lnTo>
                      <a:pt x="6" y="0"/>
                    </a:lnTo>
                    <a:lnTo>
                      <a:pt x="6" y="0"/>
                    </a:lnTo>
                    <a:lnTo>
                      <a:pt x="0" y="0"/>
                    </a:lnTo>
                    <a:lnTo>
                      <a:pt x="6"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89" name="Freeform 1413">
                <a:extLst>
                  <a:ext uri="{FF2B5EF4-FFF2-40B4-BE49-F238E27FC236}">
                    <a16:creationId xmlns:a16="http://schemas.microsoft.com/office/drawing/2014/main" id="{62672B97-7327-49CF-810E-98D954284C7C}"/>
                  </a:ext>
                </a:extLst>
              </p:cNvPr>
              <p:cNvSpPr>
                <a:spLocks/>
              </p:cNvSpPr>
              <p:nvPr/>
            </p:nvSpPr>
            <p:spPr bwMode="auto">
              <a:xfrm>
                <a:off x="4594" y="2375"/>
                <a:ext cx="30" cy="18"/>
              </a:xfrm>
              <a:custGeom>
                <a:avLst/>
                <a:gdLst>
                  <a:gd name="T0" fmla="*/ 24 w 30"/>
                  <a:gd name="T1" fmla="*/ 18 h 18"/>
                  <a:gd name="T2" fmla="*/ 30 w 30"/>
                  <a:gd name="T3" fmla="*/ 18 h 18"/>
                  <a:gd name="T4" fmla="*/ 24 w 30"/>
                  <a:gd name="T5" fmla="*/ 12 h 18"/>
                  <a:gd name="T6" fmla="*/ 6 w 30"/>
                  <a:gd name="T7" fmla="*/ 0 h 18"/>
                  <a:gd name="T8" fmla="*/ 0 w 30"/>
                  <a:gd name="T9" fmla="*/ 6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8"/>
                    </a:lnTo>
                    <a:lnTo>
                      <a:pt x="24" y="12"/>
                    </a:lnTo>
                    <a:lnTo>
                      <a:pt x="6" y="0"/>
                    </a:lnTo>
                    <a:lnTo>
                      <a:pt x="0" y="6"/>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90" name="Freeform 1414">
                <a:extLst>
                  <a:ext uri="{FF2B5EF4-FFF2-40B4-BE49-F238E27FC236}">
                    <a16:creationId xmlns:a16="http://schemas.microsoft.com/office/drawing/2014/main" id="{BB18B1D3-0B2E-4E71-BFC2-9241FE3D481F}"/>
                  </a:ext>
                </a:extLst>
              </p:cNvPr>
              <p:cNvSpPr>
                <a:spLocks/>
              </p:cNvSpPr>
              <p:nvPr/>
            </p:nvSpPr>
            <p:spPr bwMode="auto">
              <a:xfrm>
                <a:off x="4558" y="2357"/>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91" name="Freeform 1415">
                <a:extLst>
                  <a:ext uri="{FF2B5EF4-FFF2-40B4-BE49-F238E27FC236}">
                    <a16:creationId xmlns:a16="http://schemas.microsoft.com/office/drawing/2014/main" id="{750E0610-F027-4DFA-B3D4-DEADBC916CB7}"/>
                  </a:ext>
                </a:extLst>
              </p:cNvPr>
              <p:cNvSpPr>
                <a:spLocks/>
              </p:cNvSpPr>
              <p:nvPr/>
            </p:nvSpPr>
            <p:spPr bwMode="auto">
              <a:xfrm>
                <a:off x="4522" y="2339"/>
                <a:ext cx="30" cy="18"/>
              </a:xfrm>
              <a:custGeom>
                <a:avLst/>
                <a:gdLst>
                  <a:gd name="T0" fmla="*/ 24 w 30"/>
                  <a:gd name="T1" fmla="*/ 18 h 18"/>
                  <a:gd name="T2" fmla="*/ 30 w 30"/>
                  <a:gd name="T3" fmla="*/ 12 h 18"/>
                  <a:gd name="T4" fmla="*/ 24 w 30"/>
                  <a:gd name="T5" fmla="*/ 12 h 18"/>
                  <a:gd name="T6" fmla="*/ 12 w 30"/>
                  <a:gd name="T7" fmla="*/ 0 h 18"/>
                  <a:gd name="T8" fmla="*/ 0 w 30"/>
                  <a:gd name="T9" fmla="*/ 0 h 18"/>
                  <a:gd name="T10" fmla="*/ 0 w 30"/>
                  <a:gd name="T11" fmla="*/ 0 h 18"/>
                  <a:gd name="T12" fmla="*/ 0 w 30"/>
                  <a:gd name="T13" fmla="*/ 6 h 18"/>
                  <a:gd name="T14" fmla="*/ 12 w 30"/>
                  <a:gd name="T15" fmla="*/ 6 h 18"/>
                  <a:gd name="T16" fmla="*/ 24 w 30"/>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18"/>
                    </a:moveTo>
                    <a:lnTo>
                      <a:pt x="30" y="12"/>
                    </a:lnTo>
                    <a:lnTo>
                      <a:pt x="24" y="12"/>
                    </a:lnTo>
                    <a:lnTo>
                      <a:pt x="12" y="0"/>
                    </a:lnTo>
                    <a:lnTo>
                      <a:pt x="0" y="0"/>
                    </a:lnTo>
                    <a:lnTo>
                      <a:pt x="0" y="0"/>
                    </a:lnTo>
                    <a:lnTo>
                      <a:pt x="0" y="6"/>
                    </a:lnTo>
                    <a:lnTo>
                      <a:pt x="12"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92" name="Freeform 1416">
                <a:extLst>
                  <a:ext uri="{FF2B5EF4-FFF2-40B4-BE49-F238E27FC236}">
                    <a16:creationId xmlns:a16="http://schemas.microsoft.com/office/drawing/2014/main" id="{697DFEBF-4AC9-4D46-A409-B42D0630D501}"/>
                  </a:ext>
                </a:extLst>
              </p:cNvPr>
              <p:cNvSpPr>
                <a:spLocks/>
              </p:cNvSpPr>
              <p:nvPr/>
            </p:nvSpPr>
            <p:spPr bwMode="auto">
              <a:xfrm>
                <a:off x="4480" y="2321"/>
                <a:ext cx="30" cy="18"/>
              </a:xfrm>
              <a:custGeom>
                <a:avLst/>
                <a:gdLst>
                  <a:gd name="T0" fmla="*/ 30 w 30"/>
                  <a:gd name="T1" fmla="*/ 18 h 18"/>
                  <a:gd name="T2" fmla="*/ 30 w 30"/>
                  <a:gd name="T3" fmla="*/ 12 h 18"/>
                  <a:gd name="T4" fmla="*/ 30 w 30"/>
                  <a:gd name="T5" fmla="*/ 12 h 18"/>
                  <a:gd name="T6" fmla="*/ 6 w 30"/>
                  <a:gd name="T7" fmla="*/ 0 h 18"/>
                  <a:gd name="T8" fmla="*/ 0 w 30"/>
                  <a:gd name="T9" fmla="*/ 6 h 18"/>
                  <a:gd name="T10" fmla="*/ 6 w 30"/>
                  <a:gd name="T11" fmla="*/ 6 h 18"/>
                  <a:gd name="T12" fmla="*/ 30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30" y="18"/>
                    </a:moveTo>
                    <a:lnTo>
                      <a:pt x="30" y="12"/>
                    </a:lnTo>
                    <a:lnTo>
                      <a:pt x="30" y="12"/>
                    </a:lnTo>
                    <a:lnTo>
                      <a:pt x="6" y="0"/>
                    </a:lnTo>
                    <a:lnTo>
                      <a:pt x="0" y="6"/>
                    </a:lnTo>
                    <a:lnTo>
                      <a:pt x="6" y="6"/>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93" name="Freeform 1417">
                <a:extLst>
                  <a:ext uri="{FF2B5EF4-FFF2-40B4-BE49-F238E27FC236}">
                    <a16:creationId xmlns:a16="http://schemas.microsoft.com/office/drawing/2014/main" id="{73CCFC99-AB46-4454-82CD-82DDA40B10B3}"/>
                  </a:ext>
                </a:extLst>
              </p:cNvPr>
              <p:cNvSpPr>
                <a:spLocks/>
              </p:cNvSpPr>
              <p:nvPr/>
            </p:nvSpPr>
            <p:spPr bwMode="auto">
              <a:xfrm>
                <a:off x="4444" y="2309"/>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94" name="Freeform 1418">
                <a:extLst>
                  <a:ext uri="{FF2B5EF4-FFF2-40B4-BE49-F238E27FC236}">
                    <a16:creationId xmlns:a16="http://schemas.microsoft.com/office/drawing/2014/main" id="{85A450CE-B048-4761-8425-ECBDE90DC7A9}"/>
                  </a:ext>
                </a:extLst>
              </p:cNvPr>
              <p:cNvSpPr>
                <a:spLocks/>
              </p:cNvSpPr>
              <p:nvPr/>
            </p:nvSpPr>
            <p:spPr bwMode="auto">
              <a:xfrm>
                <a:off x="4402" y="2297"/>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95" name="Freeform 1419">
                <a:extLst>
                  <a:ext uri="{FF2B5EF4-FFF2-40B4-BE49-F238E27FC236}">
                    <a16:creationId xmlns:a16="http://schemas.microsoft.com/office/drawing/2014/main" id="{2D844D46-99A7-40D6-8474-580F22236AFC}"/>
                  </a:ext>
                </a:extLst>
              </p:cNvPr>
              <p:cNvSpPr>
                <a:spLocks/>
              </p:cNvSpPr>
              <p:nvPr/>
            </p:nvSpPr>
            <p:spPr bwMode="auto">
              <a:xfrm>
                <a:off x="4360" y="2285"/>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96" name="Freeform 1420">
                <a:extLst>
                  <a:ext uri="{FF2B5EF4-FFF2-40B4-BE49-F238E27FC236}">
                    <a16:creationId xmlns:a16="http://schemas.microsoft.com/office/drawing/2014/main" id="{3BDA2CF6-FDBB-4D66-902F-0258967BB26A}"/>
                  </a:ext>
                </a:extLst>
              </p:cNvPr>
              <p:cNvSpPr>
                <a:spLocks/>
              </p:cNvSpPr>
              <p:nvPr/>
            </p:nvSpPr>
            <p:spPr bwMode="auto">
              <a:xfrm>
                <a:off x="4324" y="2273"/>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97" name="Freeform 1421">
                <a:extLst>
                  <a:ext uri="{FF2B5EF4-FFF2-40B4-BE49-F238E27FC236}">
                    <a16:creationId xmlns:a16="http://schemas.microsoft.com/office/drawing/2014/main" id="{64B6514F-BDEE-4B59-A2CF-02747A89356E}"/>
                  </a:ext>
                </a:extLst>
              </p:cNvPr>
              <p:cNvSpPr>
                <a:spLocks/>
              </p:cNvSpPr>
              <p:nvPr/>
            </p:nvSpPr>
            <p:spPr bwMode="auto">
              <a:xfrm>
                <a:off x="4282" y="2261"/>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98" name="Freeform 1422">
                <a:extLst>
                  <a:ext uri="{FF2B5EF4-FFF2-40B4-BE49-F238E27FC236}">
                    <a16:creationId xmlns:a16="http://schemas.microsoft.com/office/drawing/2014/main" id="{7121FAD2-27AC-4056-95CC-FEB9F7B42CD9}"/>
                  </a:ext>
                </a:extLst>
              </p:cNvPr>
              <p:cNvSpPr>
                <a:spLocks/>
              </p:cNvSpPr>
              <p:nvPr/>
            </p:nvSpPr>
            <p:spPr bwMode="auto">
              <a:xfrm>
                <a:off x="4240" y="2255"/>
                <a:ext cx="30" cy="12"/>
              </a:xfrm>
              <a:custGeom>
                <a:avLst/>
                <a:gdLst>
                  <a:gd name="T0" fmla="*/ 24 w 30"/>
                  <a:gd name="T1" fmla="*/ 12 h 12"/>
                  <a:gd name="T2" fmla="*/ 30 w 30"/>
                  <a:gd name="T3" fmla="*/ 6 h 12"/>
                  <a:gd name="T4" fmla="*/ 24 w 30"/>
                  <a:gd name="T5" fmla="*/ 6 h 12"/>
                  <a:gd name="T6" fmla="*/ 6 w 30"/>
                  <a:gd name="T7" fmla="*/ 0 h 12"/>
                  <a:gd name="T8" fmla="*/ 0 w 30"/>
                  <a:gd name="T9" fmla="*/ 6 h 12"/>
                  <a:gd name="T10" fmla="*/ 6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6"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999" name="Freeform 1423">
                <a:extLst>
                  <a:ext uri="{FF2B5EF4-FFF2-40B4-BE49-F238E27FC236}">
                    <a16:creationId xmlns:a16="http://schemas.microsoft.com/office/drawing/2014/main" id="{8D8CCA50-1255-4846-B14E-D2F92446D2DC}"/>
                  </a:ext>
                </a:extLst>
              </p:cNvPr>
              <p:cNvSpPr>
                <a:spLocks/>
              </p:cNvSpPr>
              <p:nvPr/>
            </p:nvSpPr>
            <p:spPr bwMode="auto">
              <a:xfrm>
                <a:off x="4198" y="2249"/>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00" name="Freeform 1424">
                <a:extLst>
                  <a:ext uri="{FF2B5EF4-FFF2-40B4-BE49-F238E27FC236}">
                    <a16:creationId xmlns:a16="http://schemas.microsoft.com/office/drawing/2014/main" id="{216F282C-D8CD-47A9-8D98-0462DE98A72A}"/>
                  </a:ext>
                </a:extLst>
              </p:cNvPr>
              <p:cNvSpPr>
                <a:spLocks/>
              </p:cNvSpPr>
              <p:nvPr/>
            </p:nvSpPr>
            <p:spPr bwMode="auto">
              <a:xfrm>
                <a:off x="4156" y="2237"/>
                <a:ext cx="30" cy="12"/>
              </a:xfrm>
              <a:custGeom>
                <a:avLst/>
                <a:gdLst>
                  <a:gd name="T0" fmla="*/ 30 w 30"/>
                  <a:gd name="T1" fmla="*/ 12 h 12"/>
                  <a:gd name="T2" fmla="*/ 30 w 30"/>
                  <a:gd name="T3" fmla="*/ 12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12"/>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01" name="Freeform 1425">
                <a:extLst>
                  <a:ext uri="{FF2B5EF4-FFF2-40B4-BE49-F238E27FC236}">
                    <a16:creationId xmlns:a16="http://schemas.microsoft.com/office/drawing/2014/main" id="{08549B8D-8D3F-4AC1-A94B-2E0CCD92324B}"/>
                  </a:ext>
                </a:extLst>
              </p:cNvPr>
              <p:cNvSpPr>
                <a:spLocks/>
              </p:cNvSpPr>
              <p:nvPr/>
            </p:nvSpPr>
            <p:spPr bwMode="auto">
              <a:xfrm>
                <a:off x="4114" y="2231"/>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02" name="Freeform 1426">
                <a:extLst>
                  <a:ext uri="{FF2B5EF4-FFF2-40B4-BE49-F238E27FC236}">
                    <a16:creationId xmlns:a16="http://schemas.microsoft.com/office/drawing/2014/main" id="{F03600A5-0749-475C-9017-4CD9B2053015}"/>
                  </a:ext>
                </a:extLst>
              </p:cNvPr>
              <p:cNvSpPr>
                <a:spLocks/>
              </p:cNvSpPr>
              <p:nvPr/>
            </p:nvSpPr>
            <p:spPr bwMode="auto">
              <a:xfrm>
                <a:off x="4072" y="2231"/>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03" name="Freeform 1427">
                <a:extLst>
                  <a:ext uri="{FF2B5EF4-FFF2-40B4-BE49-F238E27FC236}">
                    <a16:creationId xmlns:a16="http://schemas.microsoft.com/office/drawing/2014/main" id="{C70FC7FF-1010-44E4-B01A-3A10D8E6466F}"/>
                  </a:ext>
                </a:extLst>
              </p:cNvPr>
              <p:cNvSpPr>
                <a:spLocks/>
              </p:cNvSpPr>
              <p:nvPr/>
            </p:nvSpPr>
            <p:spPr bwMode="auto">
              <a:xfrm>
                <a:off x="4030" y="2225"/>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04" name="Freeform 1428">
                <a:extLst>
                  <a:ext uri="{FF2B5EF4-FFF2-40B4-BE49-F238E27FC236}">
                    <a16:creationId xmlns:a16="http://schemas.microsoft.com/office/drawing/2014/main" id="{A519AE68-1171-479B-AE3D-F7AB6656E8F8}"/>
                  </a:ext>
                </a:extLst>
              </p:cNvPr>
              <p:cNvSpPr>
                <a:spLocks/>
              </p:cNvSpPr>
              <p:nvPr/>
            </p:nvSpPr>
            <p:spPr bwMode="auto">
              <a:xfrm>
                <a:off x="3987" y="2219"/>
                <a:ext cx="31" cy="12"/>
              </a:xfrm>
              <a:custGeom>
                <a:avLst/>
                <a:gdLst>
                  <a:gd name="T0" fmla="*/ 31 w 31"/>
                  <a:gd name="T1" fmla="*/ 12 h 12"/>
                  <a:gd name="T2" fmla="*/ 31 w 31"/>
                  <a:gd name="T3" fmla="*/ 6 h 12"/>
                  <a:gd name="T4" fmla="*/ 31 w 31"/>
                  <a:gd name="T5" fmla="*/ 6 h 12"/>
                  <a:gd name="T6" fmla="*/ 7 w 31"/>
                  <a:gd name="T7" fmla="*/ 0 h 12"/>
                  <a:gd name="T8" fmla="*/ 0 w 31"/>
                  <a:gd name="T9" fmla="*/ 6 h 12"/>
                  <a:gd name="T10" fmla="*/ 7 w 31"/>
                  <a:gd name="T11" fmla="*/ 6 h 12"/>
                  <a:gd name="T12" fmla="*/ 31 w 3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31" y="12"/>
                    </a:moveTo>
                    <a:lnTo>
                      <a:pt x="31" y="6"/>
                    </a:lnTo>
                    <a:lnTo>
                      <a:pt x="31" y="6"/>
                    </a:lnTo>
                    <a:lnTo>
                      <a:pt x="7" y="0"/>
                    </a:lnTo>
                    <a:lnTo>
                      <a:pt x="0" y="6"/>
                    </a:lnTo>
                    <a:lnTo>
                      <a:pt x="7"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05" name="Freeform 1429">
                <a:extLst>
                  <a:ext uri="{FF2B5EF4-FFF2-40B4-BE49-F238E27FC236}">
                    <a16:creationId xmlns:a16="http://schemas.microsoft.com/office/drawing/2014/main" id="{EAF78788-91AE-4B7F-A592-31F52BDBE8FB}"/>
                  </a:ext>
                </a:extLst>
              </p:cNvPr>
              <p:cNvSpPr>
                <a:spLocks/>
              </p:cNvSpPr>
              <p:nvPr/>
            </p:nvSpPr>
            <p:spPr bwMode="auto">
              <a:xfrm>
                <a:off x="3951" y="2219"/>
                <a:ext cx="30" cy="6"/>
              </a:xfrm>
              <a:custGeom>
                <a:avLst/>
                <a:gdLst>
                  <a:gd name="T0" fmla="*/ 24 w 30"/>
                  <a:gd name="T1" fmla="*/ 6 h 6"/>
                  <a:gd name="T2" fmla="*/ 30 w 30"/>
                  <a:gd name="T3" fmla="*/ 0 h 6"/>
                  <a:gd name="T4" fmla="*/ 24 w 30"/>
                  <a:gd name="T5" fmla="*/ 0 h 6"/>
                  <a:gd name="T6" fmla="*/ 24 w 30"/>
                  <a:gd name="T7" fmla="*/ 0 h 6"/>
                  <a:gd name="T8" fmla="*/ 0 w 30"/>
                  <a:gd name="T9" fmla="*/ 0 h 6"/>
                  <a:gd name="T10" fmla="*/ 0 w 30"/>
                  <a:gd name="T11" fmla="*/ 0 h 6"/>
                  <a:gd name="T12" fmla="*/ 0 w 30"/>
                  <a:gd name="T13" fmla="*/ 6 h 6"/>
                  <a:gd name="T14" fmla="*/ 24 w 3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
                    <a:moveTo>
                      <a:pt x="24" y="6"/>
                    </a:moveTo>
                    <a:lnTo>
                      <a:pt x="30" y="0"/>
                    </a:ln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06" name="Freeform 1430">
                <a:extLst>
                  <a:ext uri="{FF2B5EF4-FFF2-40B4-BE49-F238E27FC236}">
                    <a16:creationId xmlns:a16="http://schemas.microsoft.com/office/drawing/2014/main" id="{440035F9-7C1A-4572-B55C-2611C533ABEA}"/>
                  </a:ext>
                </a:extLst>
              </p:cNvPr>
              <p:cNvSpPr>
                <a:spLocks/>
              </p:cNvSpPr>
              <p:nvPr/>
            </p:nvSpPr>
            <p:spPr bwMode="auto">
              <a:xfrm>
                <a:off x="3909" y="221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07" name="Freeform 1431">
                <a:extLst>
                  <a:ext uri="{FF2B5EF4-FFF2-40B4-BE49-F238E27FC236}">
                    <a16:creationId xmlns:a16="http://schemas.microsoft.com/office/drawing/2014/main" id="{2BAB4713-C5F2-4416-B275-BA9169AB65A1}"/>
                  </a:ext>
                </a:extLst>
              </p:cNvPr>
              <p:cNvSpPr>
                <a:spLocks/>
              </p:cNvSpPr>
              <p:nvPr/>
            </p:nvSpPr>
            <p:spPr bwMode="auto">
              <a:xfrm>
                <a:off x="3867" y="2213"/>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08" name="Freeform 1432">
                <a:extLst>
                  <a:ext uri="{FF2B5EF4-FFF2-40B4-BE49-F238E27FC236}">
                    <a16:creationId xmlns:a16="http://schemas.microsoft.com/office/drawing/2014/main" id="{5267649C-BA8F-4CE1-960F-F497DDF41FBD}"/>
                  </a:ext>
                </a:extLst>
              </p:cNvPr>
              <p:cNvSpPr>
                <a:spLocks/>
              </p:cNvSpPr>
              <p:nvPr/>
            </p:nvSpPr>
            <p:spPr bwMode="auto">
              <a:xfrm>
                <a:off x="3825" y="221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09" name="Freeform 1433">
                <a:extLst>
                  <a:ext uri="{FF2B5EF4-FFF2-40B4-BE49-F238E27FC236}">
                    <a16:creationId xmlns:a16="http://schemas.microsoft.com/office/drawing/2014/main" id="{E2C10D00-C370-4498-B508-FDD08E19CE07}"/>
                  </a:ext>
                </a:extLst>
              </p:cNvPr>
              <p:cNvSpPr>
                <a:spLocks/>
              </p:cNvSpPr>
              <p:nvPr/>
            </p:nvSpPr>
            <p:spPr bwMode="auto">
              <a:xfrm>
                <a:off x="3783" y="2213"/>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0106" name="Group 1530">
              <a:extLst>
                <a:ext uri="{FF2B5EF4-FFF2-40B4-BE49-F238E27FC236}">
                  <a16:creationId xmlns:a16="http://schemas.microsoft.com/office/drawing/2014/main" id="{D3C227D5-63E0-4416-8576-F8FF0B6D6A6E}"/>
                </a:ext>
              </a:extLst>
            </p:cNvPr>
            <p:cNvGrpSpPr>
              <a:grpSpLocks/>
            </p:cNvGrpSpPr>
            <p:nvPr/>
          </p:nvGrpSpPr>
          <p:grpSpPr bwMode="auto">
            <a:xfrm>
              <a:off x="2889" y="2261"/>
              <a:ext cx="1777" cy="631"/>
              <a:chOff x="2889" y="2261"/>
              <a:chExt cx="1777" cy="631"/>
            </a:xfrm>
          </p:grpSpPr>
          <p:sp>
            <p:nvSpPr>
              <p:cNvPr id="410011" name="Freeform 1435">
                <a:extLst>
                  <a:ext uri="{FF2B5EF4-FFF2-40B4-BE49-F238E27FC236}">
                    <a16:creationId xmlns:a16="http://schemas.microsoft.com/office/drawing/2014/main" id="{EB21B1E4-9AA7-4919-B9B7-3AE1E5E63FF2}"/>
                  </a:ext>
                </a:extLst>
              </p:cNvPr>
              <p:cNvSpPr>
                <a:spLocks/>
              </p:cNvSpPr>
              <p:nvPr/>
            </p:nvSpPr>
            <p:spPr bwMode="auto">
              <a:xfrm>
                <a:off x="3753" y="2261"/>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12" name="Freeform 1436">
                <a:extLst>
                  <a:ext uri="{FF2B5EF4-FFF2-40B4-BE49-F238E27FC236}">
                    <a16:creationId xmlns:a16="http://schemas.microsoft.com/office/drawing/2014/main" id="{D6BC4430-9A5B-476F-9EF5-10984F85E548}"/>
                  </a:ext>
                </a:extLst>
              </p:cNvPr>
              <p:cNvSpPr>
                <a:spLocks/>
              </p:cNvSpPr>
              <p:nvPr/>
            </p:nvSpPr>
            <p:spPr bwMode="auto">
              <a:xfrm>
                <a:off x="3711" y="2261"/>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13" name="Freeform 1437">
                <a:extLst>
                  <a:ext uri="{FF2B5EF4-FFF2-40B4-BE49-F238E27FC236}">
                    <a16:creationId xmlns:a16="http://schemas.microsoft.com/office/drawing/2014/main" id="{42DBCE09-7455-4D24-8365-20B3481F3117}"/>
                  </a:ext>
                </a:extLst>
              </p:cNvPr>
              <p:cNvSpPr>
                <a:spLocks/>
              </p:cNvSpPr>
              <p:nvPr/>
            </p:nvSpPr>
            <p:spPr bwMode="auto">
              <a:xfrm>
                <a:off x="3669" y="2261"/>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14" name="Freeform 1438">
                <a:extLst>
                  <a:ext uri="{FF2B5EF4-FFF2-40B4-BE49-F238E27FC236}">
                    <a16:creationId xmlns:a16="http://schemas.microsoft.com/office/drawing/2014/main" id="{3EBAD493-2253-4ED4-936E-3C9C7A40ACF9}"/>
                  </a:ext>
                </a:extLst>
              </p:cNvPr>
              <p:cNvSpPr>
                <a:spLocks/>
              </p:cNvSpPr>
              <p:nvPr/>
            </p:nvSpPr>
            <p:spPr bwMode="auto">
              <a:xfrm>
                <a:off x="3627" y="2261"/>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15" name="Freeform 1439">
                <a:extLst>
                  <a:ext uri="{FF2B5EF4-FFF2-40B4-BE49-F238E27FC236}">
                    <a16:creationId xmlns:a16="http://schemas.microsoft.com/office/drawing/2014/main" id="{07DA69E0-6B9A-43B0-897C-12234EE1C10E}"/>
                  </a:ext>
                </a:extLst>
              </p:cNvPr>
              <p:cNvSpPr>
                <a:spLocks/>
              </p:cNvSpPr>
              <p:nvPr/>
            </p:nvSpPr>
            <p:spPr bwMode="auto">
              <a:xfrm>
                <a:off x="3585" y="2261"/>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2" y="6"/>
                    </a:lnTo>
                    <a:lnTo>
                      <a:pt x="0"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16" name="Freeform 1440">
                <a:extLst>
                  <a:ext uri="{FF2B5EF4-FFF2-40B4-BE49-F238E27FC236}">
                    <a16:creationId xmlns:a16="http://schemas.microsoft.com/office/drawing/2014/main" id="{922C8278-BEAE-4732-A86C-C21E45988366}"/>
                  </a:ext>
                </a:extLst>
              </p:cNvPr>
              <p:cNvSpPr>
                <a:spLocks/>
              </p:cNvSpPr>
              <p:nvPr/>
            </p:nvSpPr>
            <p:spPr bwMode="auto">
              <a:xfrm>
                <a:off x="3543" y="2267"/>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17" name="Freeform 1441">
                <a:extLst>
                  <a:ext uri="{FF2B5EF4-FFF2-40B4-BE49-F238E27FC236}">
                    <a16:creationId xmlns:a16="http://schemas.microsoft.com/office/drawing/2014/main" id="{882CB061-D50D-4B28-A76F-A6703A30664F}"/>
                  </a:ext>
                </a:extLst>
              </p:cNvPr>
              <p:cNvSpPr>
                <a:spLocks/>
              </p:cNvSpPr>
              <p:nvPr/>
            </p:nvSpPr>
            <p:spPr bwMode="auto">
              <a:xfrm>
                <a:off x="3501" y="227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18" name="Freeform 1442">
                <a:extLst>
                  <a:ext uri="{FF2B5EF4-FFF2-40B4-BE49-F238E27FC236}">
                    <a16:creationId xmlns:a16="http://schemas.microsoft.com/office/drawing/2014/main" id="{C7298FA2-5131-424D-A697-9275155A906B}"/>
                  </a:ext>
                </a:extLst>
              </p:cNvPr>
              <p:cNvSpPr>
                <a:spLocks/>
              </p:cNvSpPr>
              <p:nvPr/>
            </p:nvSpPr>
            <p:spPr bwMode="auto">
              <a:xfrm>
                <a:off x="3459" y="2279"/>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19" name="Freeform 1443">
                <a:extLst>
                  <a:ext uri="{FF2B5EF4-FFF2-40B4-BE49-F238E27FC236}">
                    <a16:creationId xmlns:a16="http://schemas.microsoft.com/office/drawing/2014/main" id="{6877DB95-D862-4B7C-A0E1-AF26BEE3E46F}"/>
                  </a:ext>
                </a:extLst>
              </p:cNvPr>
              <p:cNvSpPr>
                <a:spLocks/>
              </p:cNvSpPr>
              <p:nvPr/>
            </p:nvSpPr>
            <p:spPr bwMode="auto">
              <a:xfrm>
                <a:off x="3417" y="2279"/>
                <a:ext cx="30" cy="12"/>
              </a:xfrm>
              <a:custGeom>
                <a:avLst/>
                <a:gdLst>
                  <a:gd name="T0" fmla="*/ 24 w 30"/>
                  <a:gd name="T1" fmla="*/ 6 h 12"/>
                  <a:gd name="T2" fmla="*/ 30 w 30"/>
                  <a:gd name="T3" fmla="*/ 6 h 12"/>
                  <a:gd name="T4" fmla="*/ 24 w 30"/>
                  <a:gd name="T5" fmla="*/ 0 h 12"/>
                  <a:gd name="T6" fmla="*/ 12 w 30"/>
                  <a:gd name="T7" fmla="*/ 6 h 12"/>
                  <a:gd name="T8" fmla="*/ 0 w 30"/>
                  <a:gd name="T9" fmla="*/ 6 h 12"/>
                  <a:gd name="T10" fmla="*/ 0 w 30"/>
                  <a:gd name="T11" fmla="*/ 6 h 12"/>
                  <a:gd name="T12" fmla="*/ 0 w 30"/>
                  <a:gd name="T13" fmla="*/ 12 h 12"/>
                  <a:gd name="T14" fmla="*/ 12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2" y="6"/>
                    </a:lnTo>
                    <a:lnTo>
                      <a:pt x="0" y="6"/>
                    </a:lnTo>
                    <a:lnTo>
                      <a:pt x="0" y="6"/>
                    </a:lnTo>
                    <a:lnTo>
                      <a:pt x="0"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20" name="Freeform 1444">
                <a:extLst>
                  <a:ext uri="{FF2B5EF4-FFF2-40B4-BE49-F238E27FC236}">
                    <a16:creationId xmlns:a16="http://schemas.microsoft.com/office/drawing/2014/main" id="{8C6C60AE-4A7E-4DDB-9A66-E40A94BCB2E2}"/>
                  </a:ext>
                </a:extLst>
              </p:cNvPr>
              <p:cNvSpPr>
                <a:spLocks/>
              </p:cNvSpPr>
              <p:nvPr/>
            </p:nvSpPr>
            <p:spPr bwMode="auto">
              <a:xfrm>
                <a:off x="3375" y="2291"/>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21" name="Freeform 1445">
                <a:extLst>
                  <a:ext uri="{FF2B5EF4-FFF2-40B4-BE49-F238E27FC236}">
                    <a16:creationId xmlns:a16="http://schemas.microsoft.com/office/drawing/2014/main" id="{CE082E0E-FDD7-4738-95E4-D6B61FEFF633}"/>
                  </a:ext>
                </a:extLst>
              </p:cNvPr>
              <p:cNvSpPr>
                <a:spLocks/>
              </p:cNvSpPr>
              <p:nvPr/>
            </p:nvSpPr>
            <p:spPr bwMode="auto">
              <a:xfrm>
                <a:off x="3333" y="2297"/>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22" name="Freeform 1446">
                <a:extLst>
                  <a:ext uri="{FF2B5EF4-FFF2-40B4-BE49-F238E27FC236}">
                    <a16:creationId xmlns:a16="http://schemas.microsoft.com/office/drawing/2014/main" id="{3D876D79-9B50-469B-BADA-FFD80B10944D}"/>
                  </a:ext>
                </a:extLst>
              </p:cNvPr>
              <p:cNvSpPr>
                <a:spLocks/>
              </p:cNvSpPr>
              <p:nvPr/>
            </p:nvSpPr>
            <p:spPr bwMode="auto">
              <a:xfrm>
                <a:off x="3291" y="2303"/>
                <a:ext cx="30" cy="12"/>
              </a:xfrm>
              <a:custGeom>
                <a:avLst/>
                <a:gdLst>
                  <a:gd name="T0" fmla="*/ 30 w 30"/>
                  <a:gd name="T1" fmla="*/ 6 h 12"/>
                  <a:gd name="T2" fmla="*/ 30 w 30"/>
                  <a:gd name="T3" fmla="*/ 6 h 12"/>
                  <a:gd name="T4" fmla="*/ 30 w 30"/>
                  <a:gd name="T5" fmla="*/ 0 h 12"/>
                  <a:gd name="T6" fmla="*/ 6 w 30"/>
                  <a:gd name="T7" fmla="*/ 6 h 12"/>
                  <a:gd name="T8" fmla="*/ 0 w 30"/>
                  <a:gd name="T9" fmla="*/ 6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6"/>
                    </a:lnTo>
                    <a:lnTo>
                      <a:pt x="30" y="0"/>
                    </a:lnTo>
                    <a:lnTo>
                      <a:pt x="6" y="6"/>
                    </a:lnTo>
                    <a:lnTo>
                      <a:pt x="0" y="6"/>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23" name="Freeform 1447">
                <a:extLst>
                  <a:ext uri="{FF2B5EF4-FFF2-40B4-BE49-F238E27FC236}">
                    <a16:creationId xmlns:a16="http://schemas.microsoft.com/office/drawing/2014/main" id="{DC84BC7A-93FA-4F5B-A92A-F695463E70ED}"/>
                  </a:ext>
                </a:extLst>
              </p:cNvPr>
              <p:cNvSpPr>
                <a:spLocks/>
              </p:cNvSpPr>
              <p:nvPr/>
            </p:nvSpPr>
            <p:spPr bwMode="auto">
              <a:xfrm>
                <a:off x="3249" y="2309"/>
                <a:ext cx="30" cy="18"/>
              </a:xfrm>
              <a:custGeom>
                <a:avLst/>
                <a:gdLst>
                  <a:gd name="T0" fmla="*/ 30 w 30"/>
                  <a:gd name="T1" fmla="*/ 6 h 18"/>
                  <a:gd name="T2" fmla="*/ 30 w 30"/>
                  <a:gd name="T3" fmla="*/ 6 h 18"/>
                  <a:gd name="T4" fmla="*/ 30 w 30"/>
                  <a:gd name="T5" fmla="*/ 0 h 18"/>
                  <a:gd name="T6" fmla="*/ 6 w 30"/>
                  <a:gd name="T7" fmla="*/ 12 h 18"/>
                  <a:gd name="T8" fmla="*/ 0 w 30"/>
                  <a:gd name="T9" fmla="*/ 12 h 18"/>
                  <a:gd name="T10" fmla="*/ 6 w 30"/>
                  <a:gd name="T11" fmla="*/ 18 h 18"/>
                  <a:gd name="T12" fmla="*/ 30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30" y="6"/>
                    </a:moveTo>
                    <a:lnTo>
                      <a:pt x="30" y="6"/>
                    </a:lnTo>
                    <a:lnTo>
                      <a:pt x="30" y="0"/>
                    </a:lnTo>
                    <a:lnTo>
                      <a:pt x="6" y="12"/>
                    </a:lnTo>
                    <a:lnTo>
                      <a:pt x="0" y="12"/>
                    </a:lnTo>
                    <a:lnTo>
                      <a:pt x="6" y="18"/>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24" name="Freeform 1448">
                <a:extLst>
                  <a:ext uri="{FF2B5EF4-FFF2-40B4-BE49-F238E27FC236}">
                    <a16:creationId xmlns:a16="http://schemas.microsoft.com/office/drawing/2014/main" id="{82ED024A-000C-4EE7-88E3-749001A01BF2}"/>
                  </a:ext>
                </a:extLst>
              </p:cNvPr>
              <p:cNvSpPr>
                <a:spLocks/>
              </p:cNvSpPr>
              <p:nvPr/>
            </p:nvSpPr>
            <p:spPr bwMode="auto">
              <a:xfrm>
                <a:off x="3213" y="2321"/>
                <a:ext cx="24" cy="18"/>
              </a:xfrm>
              <a:custGeom>
                <a:avLst/>
                <a:gdLst>
                  <a:gd name="T0" fmla="*/ 24 w 24"/>
                  <a:gd name="T1" fmla="*/ 6 h 18"/>
                  <a:gd name="T2" fmla="*/ 24 w 24"/>
                  <a:gd name="T3" fmla="*/ 6 h 18"/>
                  <a:gd name="T4" fmla="*/ 24 w 24"/>
                  <a:gd name="T5" fmla="*/ 0 h 18"/>
                  <a:gd name="T6" fmla="*/ 0 w 24"/>
                  <a:gd name="T7" fmla="*/ 12 h 18"/>
                  <a:gd name="T8" fmla="*/ 0 w 24"/>
                  <a:gd name="T9" fmla="*/ 12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6"/>
                    </a:lnTo>
                    <a:lnTo>
                      <a:pt x="24" y="0"/>
                    </a:lnTo>
                    <a:lnTo>
                      <a:pt x="0" y="12"/>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25" name="Freeform 1449">
                <a:extLst>
                  <a:ext uri="{FF2B5EF4-FFF2-40B4-BE49-F238E27FC236}">
                    <a16:creationId xmlns:a16="http://schemas.microsoft.com/office/drawing/2014/main" id="{D05372D1-B6AD-4D8F-8707-6D1D3AB0C49C}"/>
                  </a:ext>
                </a:extLst>
              </p:cNvPr>
              <p:cNvSpPr>
                <a:spLocks/>
              </p:cNvSpPr>
              <p:nvPr/>
            </p:nvSpPr>
            <p:spPr bwMode="auto">
              <a:xfrm>
                <a:off x="3171" y="2333"/>
                <a:ext cx="30" cy="12"/>
              </a:xfrm>
              <a:custGeom>
                <a:avLst/>
                <a:gdLst>
                  <a:gd name="T0" fmla="*/ 24 w 30"/>
                  <a:gd name="T1" fmla="*/ 6 h 12"/>
                  <a:gd name="T2" fmla="*/ 30 w 30"/>
                  <a:gd name="T3" fmla="*/ 6 h 12"/>
                  <a:gd name="T4" fmla="*/ 24 w 30"/>
                  <a:gd name="T5" fmla="*/ 0 h 12"/>
                  <a:gd name="T6" fmla="*/ 0 w 30"/>
                  <a:gd name="T7" fmla="*/ 6 h 12"/>
                  <a:gd name="T8" fmla="*/ 0 w 30"/>
                  <a:gd name="T9" fmla="*/ 12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26" name="Freeform 1450">
                <a:extLst>
                  <a:ext uri="{FF2B5EF4-FFF2-40B4-BE49-F238E27FC236}">
                    <a16:creationId xmlns:a16="http://schemas.microsoft.com/office/drawing/2014/main" id="{307BAAB1-7DB8-46BB-8362-91FF56458CAA}"/>
                  </a:ext>
                </a:extLst>
              </p:cNvPr>
              <p:cNvSpPr>
                <a:spLocks/>
              </p:cNvSpPr>
              <p:nvPr/>
            </p:nvSpPr>
            <p:spPr bwMode="auto">
              <a:xfrm>
                <a:off x="3129" y="2345"/>
                <a:ext cx="30" cy="18"/>
              </a:xfrm>
              <a:custGeom>
                <a:avLst/>
                <a:gdLst>
                  <a:gd name="T0" fmla="*/ 24 w 30"/>
                  <a:gd name="T1" fmla="*/ 6 h 18"/>
                  <a:gd name="T2" fmla="*/ 30 w 30"/>
                  <a:gd name="T3" fmla="*/ 6 h 18"/>
                  <a:gd name="T4" fmla="*/ 24 w 30"/>
                  <a:gd name="T5" fmla="*/ 0 h 18"/>
                  <a:gd name="T6" fmla="*/ 18 w 30"/>
                  <a:gd name="T7" fmla="*/ 6 h 18"/>
                  <a:gd name="T8" fmla="*/ 6 w 30"/>
                  <a:gd name="T9" fmla="*/ 12 h 18"/>
                  <a:gd name="T10" fmla="*/ 0 w 30"/>
                  <a:gd name="T11" fmla="*/ 12 h 18"/>
                  <a:gd name="T12" fmla="*/ 6 w 30"/>
                  <a:gd name="T13" fmla="*/ 18 h 18"/>
                  <a:gd name="T14" fmla="*/ 18 w 30"/>
                  <a:gd name="T15" fmla="*/ 12 h 18"/>
                  <a:gd name="T16" fmla="*/ 24 w 30"/>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6"/>
                    </a:moveTo>
                    <a:lnTo>
                      <a:pt x="30" y="6"/>
                    </a:lnTo>
                    <a:lnTo>
                      <a:pt x="24" y="0"/>
                    </a:lnTo>
                    <a:lnTo>
                      <a:pt x="18" y="6"/>
                    </a:lnTo>
                    <a:lnTo>
                      <a:pt x="6" y="12"/>
                    </a:lnTo>
                    <a:lnTo>
                      <a:pt x="0" y="12"/>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27" name="Freeform 1451">
                <a:extLst>
                  <a:ext uri="{FF2B5EF4-FFF2-40B4-BE49-F238E27FC236}">
                    <a16:creationId xmlns:a16="http://schemas.microsoft.com/office/drawing/2014/main" id="{E09B951E-F014-4A11-839A-2C7081EB95AB}"/>
                  </a:ext>
                </a:extLst>
              </p:cNvPr>
              <p:cNvSpPr>
                <a:spLocks/>
              </p:cNvSpPr>
              <p:nvPr/>
            </p:nvSpPr>
            <p:spPr bwMode="auto">
              <a:xfrm>
                <a:off x="3093" y="2363"/>
                <a:ext cx="24" cy="12"/>
              </a:xfrm>
              <a:custGeom>
                <a:avLst/>
                <a:gdLst>
                  <a:gd name="T0" fmla="*/ 24 w 24"/>
                  <a:gd name="T1" fmla="*/ 6 h 12"/>
                  <a:gd name="T2" fmla="*/ 24 w 24"/>
                  <a:gd name="T3" fmla="*/ 0 h 12"/>
                  <a:gd name="T4" fmla="*/ 24 w 24"/>
                  <a:gd name="T5" fmla="*/ 0 h 12"/>
                  <a:gd name="T6" fmla="*/ 0 w 24"/>
                  <a:gd name="T7" fmla="*/ 6 h 12"/>
                  <a:gd name="T8" fmla="*/ 0 w 24"/>
                  <a:gd name="T9" fmla="*/ 12 h 12"/>
                  <a:gd name="T10" fmla="*/ 0 w 24"/>
                  <a:gd name="T11" fmla="*/ 12 h 12"/>
                  <a:gd name="T12" fmla="*/ 24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6"/>
                    </a:moveTo>
                    <a:lnTo>
                      <a:pt x="24" y="0"/>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28" name="Freeform 1452">
                <a:extLst>
                  <a:ext uri="{FF2B5EF4-FFF2-40B4-BE49-F238E27FC236}">
                    <a16:creationId xmlns:a16="http://schemas.microsoft.com/office/drawing/2014/main" id="{68F2C447-A969-420A-BCB4-24EC76E3D206}"/>
                  </a:ext>
                </a:extLst>
              </p:cNvPr>
              <p:cNvSpPr>
                <a:spLocks/>
              </p:cNvSpPr>
              <p:nvPr/>
            </p:nvSpPr>
            <p:spPr bwMode="auto">
              <a:xfrm>
                <a:off x="3051" y="2375"/>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29" name="Freeform 1453">
                <a:extLst>
                  <a:ext uri="{FF2B5EF4-FFF2-40B4-BE49-F238E27FC236}">
                    <a16:creationId xmlns:a16="http://schemas.microsoft.com/office/drawing/2014/main" id="{4939C09B-3A1C-4039-B64D-6A7E6DD1D8A5}"/>
                  </a:ext>
                </a:extLst>
              </p:cNvPr>
              <p:cNvSpPr>
                <a:spLocks/>
              </p:cNvSpPr>
              <p:nvPr/>
            </p:nvSpPr>
            <p:spPr bwMode="auto">
              <a:xfrm>
                <a:off x="3015" y="2393"/>
                <a:ext cx="30" cy="18"/>
              </a:xfrm>
              <a:custGeom>
                <a:avLst/>
                <a:gdLst>
                  <a:gd name="T0" fmla="*/ 24 w 30"/>
                  <a:gd name="T1" fmla="*/ 6 h 18"/>
                  <a:gd name="T2" fmla="*/ 30 w 30"/>
                  <a:gd name="T3" fmla="*/ 6 h 18"/>
                  <a:gd name="T4" fmla="*/ 24 w 30"/>
                  <a:gd name="T5" fmla="*/ 0 h 18"/>
                  <a:gd name="T6" fmla="*/ 6 w 30"/>
                  <a:gd name="T7" fmla="*/ 12 h 18"/>
                  <a:gd name="T8" fmla="*/ 0 w 30"/>
                  <a:gd name="T9" fmla="*/ 18 h 18"/>
                  <a:gd name="T10" fmla="*/ 6 w 30"/>
                  <a:gd name="T11" fmla="*/ 18 h 18"/>
                  <a:gd name="T12" fmla="*/ 24 w 30"/>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6"/>
                    </a:moveTo>
                    <a:lnTo>
                      <a:pt x="30" y="6"/>
                    </a:lnTo>
                    <a:lnTo>
                      <a:pt x="24" y="0"/>
                    </a:lnTo>
                    <a:lnTo>
                      <a:pt x="6" y="12"/>
                    </a:lnTo>
                    <a:lnTo>
                      <a:pt x="0" y="18"/>
                    </a:lnTo>
                    <a:lnTo>
                      <a:pt x="6"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30" name="Freeform 1454">
                <a:extLst>
                  <a:ext uri="{FF2B5EF4-FFF2-40B4-BE49-F238E27FC236}">
                    <a16:creationId xmlns:a16="http://schemas.microsoft.com/office/drawing/2014/main" id="{89BC0AFA-9EC9-4837-B785-140532910F1F}"/>
                  </a:ext>
                </a:extLst>
              </p:cNvPr>
              <p:cNvSpPr>
                <a:spLocks/>
              </p:cNvSpPr>
              <p:nvPr/>
            </p:nvSpPr>
            <p:spPr bwMode="auto">
              <a:xfrm>
                <a:off x="2979" y="2417"/>
                <a:ext cx="30" cy="18"/>
              </a:xfrm>
              <a:custGeom>
                <a:avLst/>
                <a:gdLst>
                  <a:gd name="T0" fmla="*/ 24 w 30"/>
                  <a:gd name="T1" fmla="*/ 6 h 18"/>
                  <a:gd name="T2" fmla="*/ 30 w 30"/>
                  <a:gd name="T3" fmla="*/ 0 h 18"/>
                  <a:gd name="T4" fmla="*/ 24 w 30"/>
                  <a:gd name="T5" fmla="*/ 0 h 18"/>
                  <a:gd name="T6" fmla="*/ 18 w 30"/>
                  <a:gd name="T7" fmla="*/ 6 h 18"/>
                  <a:gd name="T8" fmla="*/ 6 w 30"/>
                  <a:gd name="T9" fmla="*/ 12 h 18"/>
                  <a:gd name="T10" fmla="*/ 0 w 30"/>
                  <a:gd name="T11" fmla="*/ 18 h 18"/>
                  <a:gd name="T12" fmla="*/ 6 w 30"/>
                  <a:gd name="T13" fmla="*/ 18 h 18"/>
                  <a:gd name="T14" fmla="*/ 18 w 30"/>
                  <a:gd name="T15" fmla="*/ 12 h 18"/>
                  <a:gd name="T16" fmla="*/ 24 w 30"/>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6"/>
                    </a:moveTo>
                    <a:lnTo>
                      <a:pt x="30" y="0"/>
                    </a:lnTo>
                    <a:lnTo>
                      <a:pt x="24" y="0"/>
                    </a:lnTo>
                    <a:lnTo>
                      <a:pt x="18" y="6"/>
                    </a:lnTo>
                    <a:lnTo>
                      <a:pt x="6" y="12"/>
                    </a:lnTo>
                    <a:lnTo>
                      <a:pt x="0" y="18"/>
                    </a:lnTo>
                    <a:lnTo>
                      <a:pt x="6" y="18"/>
                    </a:lnTo>
                    <a:lnTo>
                      <a:pt x="18"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31" name="Freeform 1455">
                <a:extLst>
                  <a:ext uri="{FF2B5EF4-FFF2-40B4-BE49-F238E27FC236}">
                    <a16:creationId xmlns:a16="http://schemas.microsoft.com/office/drawing/2014/main" id="{120E41A8-EA0A-45ED-BC99-384A63B2577F}"/>
                  </a:ext>
                </a:extLst>
              </p:cNvPr>
              <p:cNvSpPr>
                <a:spLocks/>
              </p:cNvSpPr>
              <p:nvPr/>
            </p:nvSpPr>
            <p:spPr bwMode="auto">
              <a:xfrm>
                <a:off x="2949" y="2441"/>
                <a:ext cx="24" cy="18"/>
              </a:xfrm>
              <a:custGeom>
                <a:avLst/>
                <a:gdLst>
                  <a:gd name="T0" fmla="*/ 18 w 24"/>
                  <a:gd name="T1" fmla="*/ 6 h 18"/>
                  <a:gd name="T2" fmla="*/ 24 w 24"/>
                  <a:gd name="T3" fmla="*/ 0 h 18"/>
                  <a:gd name="T4" fmla="*/ 18 w 24"/>
                  <a:gd name="T5" fmla="*/ 0 h 18"/>
                  <a:gd name="T6" fmla="*/ 12 w 24"/>
                  <a:gd name="T7" fmla="*/ 6 h 18"/>
                  <a:gd name="T8" fmla="*/ 0 w 24"/>
                  <a:gd name="T9" fmla="*/ 12 h 18"/>
                  <a:gd name="T10" fmla="*/ 0 w 24"/>
                  <a:gd name="T11" fmla="*/ 18 h 18"/>
                  <a:gd name="T12" fmla="*/ 0 w 24"/>
                  <a:gd name="T13" fmla="*/ 18 h 18"/>
                  <a:gd name="T14" fmla="*/ 12 w 24"/>
                  <a:gd name="T15" fmla="*/ 12 h 18"/>
                  <a:gd name="T16" fmla="*/ 18 w 24"/>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18" y="6"/>
                    </a:moveTo>
                    <a:lnTo>
                      <a:pt x="24" y="0"/>
                    </a:lnTo>
                    <a:lnTo>
                      <a:pt x="18" y="0"/>
                    </a:lnTo>
                    <a:lnTo>
                      <a:pt x="12" y="6"/>
                    </a:lnTo>
                    <a:lnTo>
                      <a:pt x="0" y="12"/>
                    </a:lnTo>
                    <a:lnTo>
                      <a:pt x="0" y="18"/>
                    </a:lnTo>
                    <a:lnTo>
                      <a:pt x="0" y="18"/>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32" name="Freeform 1456">
                <a:extLst>
                  <a:ext uri="{FF2B5EF4-FFF2-40B4-BE49-F238E27FC236}">
                    <a16:creationId xmlns:a16="http://schemas.microsoft.com/office/drawing/2014/main" id="{43FC07C8-EC6A-44ED-A468-46C8ED42673B}"/>
                  </a:ext>
                </a:extLst>
              </p:cNvPr>
              <p:cNvSpPr>
                <a:spLocks/>
              </p:cNvSpPr>
              <p:nvPr/>
            </p:nvSpPr>
            <p:spPr bwMode="auto">
              <a:xfrm>
                <a:off x="2919" y="2471"/>
                <a:ext cx="24" cy="24"/>
              </a:xfrm>
              <a:custGeom>
                <a:avLst/>
                <a:gdLst>
                  <a:gd name="T0" fmla="*/ 18 w 24"/>
                  <a:gd name="T1" fmla="*/ 6 h 24"/>
                  <a:gd name="T2" fmla="*/ 24 w 24"/>
                  <a:gd name="T3" fmla="*/ 0 h 24"/>
                  <a:gd name="T4" fmla="*/ 18 w 24"/>
                  <a:gd name="T5" fmla="*/ 0 h 24"/>
                  <a:gd name="T6" fmla="*/ 12 w 24"/>
                  <a:gd name="T7" fmla="*/ 6 h 24"/>
                  <a:gd name="T8" fmla="*/ 6 w 24"/>
                  <a:gd name="T9" fmla="*/ 6 h 24"/>
                  <a:gd name="T10" fmla="*/ 0 w 24"/>
                  <a:gd name="T11" fmla="*/ 18 h 24"/>
                  <a:gd name="T12" fmla="*/ 0 w 24"/>
                  <a:gd name="T13" fmla="*/ 24 h 24"/>
                  <a:gd name="T14" fmla="*/ 6 w 24"/>
                  <a:gd name="T15" fmla="*/ 18 h 24"/>
                  <a:gd name="T16" fmla="*/ 12 w 24"/>
                  <a:gd name="T17" fmla="*/ 6 h 24"/>
                  <a:gd name="T18" fmla="*/ 12 w 24"/>
                  <a:gd name="T19" fmla="*/ 6 h 24"/>
                  <a:gd name="T20" fmla="*/ 12 w 24"/>
                  <a:gd name="T21" fmla="*/ 12 h 24"/>
                  <a:gd name="T22" fmla="*/ 18 w 24"/>
                  <a:gd name="T2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18" y="6"/>
                    </a:moveTo>
                    <a:lnTo>
                      <a:pt x="24" y="0"/>
                    </a:lnTo>
                    <a:lnTo>
                      <a:pt x="18" y="0"/>
                    </a:lnTo>
                    <a:lnTo>
                      <a:pt x="12" y="6"/>
                    </a:lnTo>
                    <a:lnTo>
                      <a:pt x="6" y="6"/>
                    </a:lnTo>
                    <a:lnTo>
                      <a:pt x="0" y="18"/>
                    </a:lnTo>
                    <a:lnTo>
                      <a:pt x="0" y="24"/>
                    </a:lnTo>
                    <a:lnTo>
                      <a:pt x="6" y="18"/>
                    </a:lnTo>
                    <a:lnTo>
                      <a:pt x="12" y="6"/>
                    </a:lnTo>
                    <a:lnTo>
                      <a:pt x="12" y="6"/>
                    </a:lnTo>
                    <a:lnTo>
                      <a:pt x="12" y="12"/>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33" name="Freeform 1457">
                <a:extLst>
                  <a:ext uri="{FF2B5EF4-FFF2-40B4-BE49-F238E27FC236}">
                    <a16:creationId xmlns:a16="http://schemas.microsoft.com/office/drawing/2014/main" id="{4E8E53B6-261F-4A65-8D7A-DA27B9E12D29}"/>
                  </a:ext>
                </a:extLst>
              </p:cNvPr>
              <p:cNvSpPr>
                <a:spLocks/>
              </p:cNvSpPr>
              <p:nvPr/>
            </p:nvSpPr>
            <p:spPr bwMode="auto">
              <a:xfrm>
                <a:off x="2895" y="2501"/>
                <a:ext cx="18" cy="25"/>
              </a:xfrm>
              <a:custGeom>
                <a:avLst/>
                <a:gdLst>
                  <a:gd name="T0" fmla="*/ 18 w 18"/>
                  <a:gd name="T1" fmla="*/ 0 h 25"/>
                  <a:gd name="T2" fmla="*/ 18 w 18"/>
                  <a:gd name="T3" fmla="*/ 0 h 25"/>
                  <a:gd name="T4" fmla="*/ 12 w 18"/>
                  <a:gd name="T5" fmla="*/ 0 h 25"/>
                  <a:gd name="T6" fmla="*/ 12 w 18"/>
                  <a:gd name="T7" fmla="*/ 6 h 25"/>
                  <a:gd name="T8" fmla="*/ 0 w 18"/>
                  <a:gd name="T9" fmla="*/ 25 h 25"/>
                  <a:gd name="T10" fmla="*/ 6 w 18"/>
                  <a:gd name="T11" fmla="*/ 25 h 25"/>
                  <a:gd name="T12" fmla="*/ 6 w 18"/>
                  <a:gd name="T13" fmla="*/ 25 h 25"/>
                  <a:gd name="T14" fmla="*/ 18 w 18"/>
                  <a:gd name="T15" fmla="*/ 6 h 25"/>
                  <a:gd name="T16" fmla="*/ 18 w 1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18" y="0"/>
                    </a:moveTo>
                    <a:lnTo>
                      <a:pt x="18" y="0"/>
                    </a:lnTo>
                    <a:lnTo>
                      <a:pt x="12" y="0"/>
                    </a:lnTo>
                    <a:lnTo>
                      <a:pt x="12" y="6"/>
                    </a:lnTo>
                    <a:lnTo>
                      <a:pt x="0" y="25"/>
                    </a:lnTo>
                    <a:lnTo>
                      <a:pt x="6" y="25"/>
                    </a:lnTo>
                    <a:lnTo>
                      <a:pt x="6" y="25"/>
                    </a:lnTo>
                    <a:lnTo>
                      <a:pt x="18" y="6"/>
                    </a:lnTo>
                    <a:lnTo>
                      <a:pt x="1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34" name="Freeform 1458">
                <a:extLst>
                  <a:ext uri="{FF2B5EF4-FFF2-40B4-BE49-F238E27FC236}">
                    <a16:creationId xmlns:a16="http://schemas.microsoft.com/office/drawing/2014/main" id="{925F3595-46AE-4B6F-83E9-E366A35CE21B}"/>
                  </a:ext>
                </a:extLst>
              </p:cNvPr>
              <p:cNvSpPr>
                <a:spLocks/>
              </p:cNvSpPr>
              <p:nvPr/>
            </p:nvSpPr>
            <p:spPr bwMode="auto">
              <a:xfrm>
                <a:off x="2889" y="2538"/>
                <a:ext cx="6" cy="30"/>
              </a:xfrm>
              <a:custGeom>
                <a:avLst/>
                <a:gdLst>
                  <a:gd name="T0" fmla="*/ 6 w 6"/>
                  <a:gd name="T1" fmla="*/ 6 h 30"/>
                  <a:gd name="T2" fmla="*/ 6 w 6"/>
                  <a:gd name="T3" fmla="*/ 0 h 30"/>
                  <a:gd name="T4" fmla="*/ 0 w 6"/>
                  <a:gd name="T5" fmla="*/ 6 h 30"/>
                  <a:gd name="T6" fmla="*/ 0 w 6"/>
                  <a:gd name="T7" fmla="*/ 30 h 30"/>
                  <a:gd name="T8" fmla="*/ 0 w 6"/>
                  <a:gd name="T9" fmla="*/ 30 h 30"/>
                  <a:gd name="T10" fmla="*/ 6 w 6"/>
                  <a:gd name="T11" fmla="*/ 30 h 30"/>
                  <a:gd name="T12" fmla="*/ 6 w 6"/>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6" h="30">
                    <a:moveTo>
                      <a:pt x="6" y="6"/>
                    </a:moveTo>
                    <a:lnTo>
                      <a:pt x="6" y="0"/>
                    </a:lnTo>
                    <a:lnTo>
                      <a:pt x="0" y="6"/>
                    </a:lnTo>
                    <a:lnTo>
                      <a:pt x="0" y="30"/>
                    </a:lnTo>
                    <a:lnTo>
                      <a:pt x="0" y="30"/>
                    </a:lnTo>
                    <a:lnTo>
                      <a:pt x="6" y="3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35" name="Freeform 1459">
                <a:extLst>
                  <a:ext uri="{FF2B5EF4-FFF2-40B4-BE49-F238E27FC236}">
                    <a16:creationId xmlns:a16="http://schemas.microsoft.com/office/drawing/2014/main" id="{9091128A-9842-4A2C-98B3-F3B13ABE1B5B}"/>
                  </a:ext>
                </a:extLst>
              </p:cNvPr>
              <p:cNvSpPr>
                <a:spLocks/>
              </p:cNvSpPr>
              <p:nvPr/>
            </p:nvSpPr>
            <p:spPr bwMode="auto">
              <a:xfrm>
                <a:off x="2889" y="2580"/>
                <a:ext cx="6" cy="30"/>
              </a:xfrm>
              <a:custGeom>
                <a:avLst/>
                <a:gdLst>
                  <a:gd name="T0" fmla="*/ 6 w 6"/>
                  <a:gd name="T1" fmla="*/ 6 h 30"/>
                  <a:gd name="T2" fmla="*/ 0 w 6"/>
                  <a:gd name="T3" fmla="*/ 0 h 30"/>
                  <a:gd name="T4" fmla="*/ 0 w 6"/>
                  <a:gd name="T5" fmla="*/ 6 h 30"/>
                  <a:gd name="T6" fmla="*/ 0 w 6"/>
                  <a:gd name="T7" fmla="*/ 24 h 30"/>
                  <a:gd name="T8" fmla="*/ 0 w 6"/>
                  <a:gd name="T9" fmla="*/ 30 h 30"/>
                  <a:gd name="T10" fmla="*/ 6 w 6"/>
                  <a:gd name="T11" fmla="*/ 30 h 30"/>
                  <a:gd name="T12" fmla="*/ 6 w 6"/>
                  <a:gd name="T13" fmla="*/ 30 h 30"/>
                  <a:gd name="T14" fmla="*/ 6 w 6"/>
                  <a:gd name="T15" fmla="*/ 24 h 30"/>
                  <a:gd name="T16" fmla="*/ 6 w 6"/>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6" y="6"/>
                    </a:moveTo>
                    <a:lnTo>
                      <a:pt x="0" y="0"/>
                    </a:lnTo>
                    <a:lnTo>
                      <a:pt x="0" y="6"/>
                    </a:lnTo>
                    <a:lnTo>
                      <a:pt x="0" y="24"/>
                    </a:lnTo>
                    <a:lnTo>
                      <a:pt x="0" y="30"/>
                    </a:lnTo>
                    <a:lnTo>
                      <a:pt x="6" y="30"/>
                    </a:lnTo>
                    <a:lnTo>
                      <a:pt x="6" y="30"/>
                    </a:lnTo>
                    <a:lnTo>
                      <a:pt x="6" y="24"/>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36" name="Freeform 1460">
                <a:extLst>
                  <a:ext uri="{FF2B5EF4-FFF2-40B4-BE49-F238E27FC236}">
                    <a16:creationId xmlns:a16="http://schemas.microsoft.com/office/drawing/2014/main" id="{33651246-5523-4EDD-B2DA-4A6005DACD82}"/>
                  </a:ext>
                </a:extLst>
              </p:cNvPr>
              <p:cNvSpPr>
                <a:spLocks/>
              </p:cNvSpPr>
              <p:nvPr/>
            </p:nvSpPr>
            <p:spPr bwMode="auto">
              <a:xfrm>
                <a:off x="2901" y="2622"/>
                <a:ext cx="18" cy="24"/>
              </a:xfrm>
              <a:custGeom>
                <a:avLst/>
                <a:gdLst>
                  <a:gd name="T0" fmla="*/ 6 w 18"/>
                  <a:gd name="T1" fmla="*/ 0 h 24"/>
                  <a:gd name="T2" fmla="*/ 0 w 18"/>
                  <a:gd name="T3" fmla="*/ 0 h 24"/>
                  <a:gd name="T4" fmla="*/ 0 w 18"/>
                  <a:gd name="T5" fmla="*/ 0 h 24"/>
                  <a:gd name="T6" fmla="*/ 6 w 18"/>
                  <a:gd name="T7" fmla="*/ 12 h 24"/>
                  <a:gd name="T8" fmla="*/ 12 w 18"/>
                  <a:gd name="T9" fmla="*/ 24 h 24"/>
                  <a:gd name="T10" fmla="*/ 12 w 18"/>
                  <a:gd name="T11" fmla="*/ 24 h 24"/>
                  <a:gd name="T12" fmla="*/ 18 w 18"/>
                  <a:gd name="T13" fmla="*/ 24 h 24"/>
                  <a:gd name="T14" fmla="*/ 12 w 18"/>
                  <a:gd name="T15" fmla="*/ 12 h 24"/>
                  <a:gd name="T16" fmla="*/ 6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6" y="0"/>
                    </a:moveTo>
                    <a:lnTo>
                      <a:pt x="0" y="0"/>
                    </a:lnTo>
                    <a:lnTo>
                      <a:pt x="0" y="0"/>
                    </a:lnTo>
                    <a:lnTo>
                      <a:pt x="6" y="12"/>
                    </a:lnTo>
                    <a:lnTo>
                      <a:pt x="12" y="24"/>
                    </a:lnTo>
                    <a:lnTo>
                      <a:pt x="12" y="24"/>
                    </a:lnTo>
                    <a:lnTo>
                      <a:pt x="18" y="24"/>
                    </a:lnTo>
                    <a:lnTo>
                      <a:pt x="12"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37" name="Freeform 1461">
                <a:extLst>
                  <a:ext uri="{FF2B5EF4-FFF2-40B4-BE49-F238E27FC236}">
                    <a16:creationId xmlns:a16="http://schemas.microsoft.com/office/drawing/2014/main" id="{28B4C38F-5C7C-4A26-B940-413C752A654E}"/>
                  </a:ext>
                </a:extLst>
              </p:cNvPr>
              <p:cNvSpPr>
                <a:spLocks/>
              </p:cNvSpPr>
              <p:nvPr/>
            </p:nvSpPr>
            <p:spPr bwMode="auto">
              <a:xfrm>
                <a:off x="2919" y="2658"/>
                <a:ext cx="24" cy="24"/>
              </a:xfrm>
              <a:custGeom>
                <a:avLst/>
                <a:gdLst>
                  <a:gd name="T0" fmla="*/ 6 w 24"/>
                  <a:gd name="T1" fmla="*/ 0 h 24"/>
                  <a:gd name="T2" fmla="*/ 6 w 24"/>
                  <a:gd name="T3" fmla="*/ 0 h 24"/>
                  <a:gd name="T4" fmla="*/ 0 w 24"/>
                  <a:gd name="T5" fmla="*/ 0 h 24"/>
                  <a:gd name="T6" fmla="*/ 6 w 24"/>
                  <a:gd name="T7" fmla="*/ 6 h 24"/>
                  <a:gd name="T8" fmla="*/ 12 w 24"/>
                  <a:gd name="T9" fmla="*/ 12 h 24"/>
                  <a:gd name="T10" fmla="*/ 24 w 24"/>
                  <a:gd name="T11" fmla="*/ 24 h 24"/>
                  <a:gd name="T12" fmla="*/ 24 w 24"/>
                  <a:gd name="T13" fmla="*/ 18 h 24"/>
                  <a:gd name="T14" fmla="*/ 24 w 24"/>
                  <a:gd name="T15" fmla="*/ 18 h 24"/>
                  <a:gd name="T16" fmla="*/ 12 w 24"/>
                  <a:gd name="T17" fmla="*/ 6 h 24"/>
                  <a:gd name="T18" fmla="*/ 12 w 24"/>
                  <a:gd name="T19" fmla="*/ 6 h 24"/>
                  <a:gd name="T20" fmla="*/ 12 w 24"/>
                  <a:gd name="T21" fmla="*/ 6 h 24"/>
                  <a:gd name="T22" fmla="*/ 6 w 24"/>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6" y="0"/>
                    </a:moveTo>
                    <a:lnTo>
                      <a:pt x="6" y="0"/>
                    </a:lnTo>
                    <a:lnTo>
                      <a:pt x="0" y="0"/>
                    </a:lnTo>
                    <a:lnTo>
                      <a:pt x="6" y="6"/>
                    </a:lnTo>
                    <a:lnTo>
                      <a:pt x="12" y="12"/>
                    </a:lnTo>
                    <a:lnTo>
                      <a:pt x="24" y="24"/>
                    </a:lnTo>
                    <a:lnTo>
                      <a:pt x="24" y="18"/>
                    </a:lnTo>
                    <a:lnTo>
                      <a:pt x="24" y="18"/>
                    </a:lnTo>
                    <a:lnTo>
                      <a:pt x="12" y="6"/>
                    </a:lnTo>
                    <a:lnTo>
                      <a:pt x="12" y="6"/>
                    </a:lnTo>
                    <a:lnTo>
                      <a:pt x="12"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38" name="Freeform 1462">
                <a:extLst>
                  <a:ext uri="{FF2B5EF4-FFF2-40B4-BE49-F238E27FC236}">
                    <a16:creationId xmlns:a16="http://schemas.microsoft.com/office/drawing/2014/main" id="{A658D3E7-87CF-4472-92AC-29039D82107A}"/>
                  </a:ext>
                </a:extLst>
              </p:cNvPr>
              <p:cNvSpPr>
                <a:spLocks/>
              </p:cNvSpPr>
              <p:nvPr/>
            </p:nvSpPr>
            <p:spPr bwMode="auto">
              <a:xfrm>
                <a:off x="2949" y="2688"/>
                <a:ext cx="24" cy="18"/>
              </a:xfrm>
              <a:custGeom>
                <a:avLst/>
                <a:gdLst>
                  <a:gd name="T0" fmla="*/ 6 w 24"/>
                  <a:gd name="T1" fmla="*/ 0 h 18"/>
                  <a:gd name="T2" fmla="*/ 0 w 24"/>
                  <a:gd name="T3" fmla="*/ 0 h 18"/>
                  <a:gd name="T4" fmla="*/ 6 w 24"/>
                  <a:gd name="T5" fmla="*/ 6 h 18"/>
                  <a:gd name="T6" fmla="*/ 12 w 24"/>
                  <a:gd name="T7" fmla="*/ 6 h 18"/>
                  <a:gd name="T8" fmla="*/ 24 w 24"/>
                  <a:gd name="T9" fmla="*/ 18 h 18"/>
                  <a:gd name="T10" fmla="*/ 24 w 24"/>
                  <a:gd name="T11" fmla="*/ 18 h 18"/>
                  <a:gd name="T12" fmla="*/ 24 w 24"/>
                  <a:gd name="T13" fmla="*/ 12 h 18"/>
                  <a:gd name="T14" fmla="*/ 12 w 24"/>
                  <a:gd name="T15" fmla="*/ 0 h 18"/>
                  <a:gd name="T16" fmla="*/ 6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6" y="0"/>
                    </a:moveTo>
                    <a:lnTo>
                      <a:pt x="0" y="0"/>
                    </a:lnTo>
                    <a:lnTo>
                      <a:pt x="6" y="6"/>
                    </a:lnTo>
                    <a:lnTo>
                      <a:pt x="12" y="6"/>
                    </a:lnTo>
                    <a:lnTo>
                      <a:pt x="24" y="18"/>
                    </a:lnTo>
                    <a:lnTo>
                      <a:pt x="24" y="18"/>
                    </a:lnTo>
                    <a:lnTo>
                      <a:pt x="24" y="12"/>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39" name="Freeform 1463">
                <a:extLst>
                  <a:ext uri="{FF2B5EF4-FFF2-40B4-BE49-F238E27FC236}">
                    <a16:creationId xmlns:a16="http://schemas.microsoft.com/office/drawing/2014/main" id="{F58548D8-8CEA-4401-8EAA-D0AADCE60386}"/>
                  </a:ext>
                </a:extLst>
              </p:cNvPr>
              <p:cNvSpPr>
                <a:spLocks/>
              </p:cNvSpPr>
              <p:nvPr/>
            </p:nvSpPr>
            <p:spPr bwMode="auto">
              <a:xfrm>
                <a:off x="2985" y="2712"/>
                <a:ext cx="24" cy="18"/>
              </a:xfrm>
              <a:custGeom>
                <a:avLst/>
                <a:gdLst>
                  <a:gd name="T0" fmla="*/ 0 w 24"/>
                  <a:gd name="T1" fmla="*/ 0 h 18"/>
                  <a:gd name="T2" fmla="*/ 0 w 24"/>
                  <a:gd name="T3" fmla="*/ 0 h 18"/>
                  <a:gd name="T4" fmla="*/ 0 w 24"/>
                  <a:gd name="T5" fmla="*/ 6 h 18"/>
                  <a:gd name="T6" fmla="*/ 12 w 24"/>
                  <a:gd name="T7" fmla="*/ 12 h 18"/>
                  <a:gd name="T8" fmla="*/ 24 w 24"/>
                  <a:gd name="T9" fmla="*/ 18 h 18"/>
                  <a:gd name="T10" fmla="*/ 24 w 24"/>
                  <a:gd name="T11" fmla="*/ 18 h 18"/>
                  <a:gd name="T12" fmla="*/ 24 w 24"/>
                  <a:gd name="T13" fmla="*/ 12 h 18"/>
                  <a:gd name="T14" fmla="*/ 12 w 24"/>
                  <a:gd name="T15" fmla="*/ 6 h 18"/>
                  <a:gd name="T16" fmla="*/ 0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0"/>
                    </a:moveTo>
                    <a:lnTo>
                      <a:pt x="0" y="0"/>
                    </a:lnTo>
                    <a:lnTo>
                      <a:pt x="0" y="6"/>
                    </a:lnTo>
                    <a:lnTo>
                      <a:pt x="12" y="12"/>
                    </a:lnTo>
                    <a:lnTo>
                      <a:pt x="24" y="18"/>
                    </a:lnTo>
                    <a:lnTo>
                      <a:pt x="24" y="18"/>
                    </a:lnTo>
                    <a:lnTo>
                      <a:pt x="24" y="12"/>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40" name="Freeform 1464">
                <a:extLst>
                  <a:ext uri="{FF2B5EF4-FFF2-40B4-BE49-F238E27FC236}">
                    <a16:creationId xmlns:a16="http://schemas.microsoft.com/office/drawing/2014/main" id="{AE811565-4768-4495-AD36-E3B0F9992698}"/>
                  </a:ext>
                </a:extLst>
              </p:cNvPr>
              <p:cNvSpPr>
                <a:spLocks/>
              </p:cNvSpPr>
              <p:nvPr/>
            </p:nvSpPr>
            <p:spPr bwMode="auto">
              <a:xfrm>
                <a:off x="3021" y="2736"/>
                <a:ext cx="24" cy="18"/>
              </a:xfrm>
              <a:custGeom>
                <a:avLst/>
                <a:gdLst>
                  <a:gd name="T0" fmla="*/ 0 w 24"/>
                  <a:gd name="T1" fmla="*/ 0 h 18"/>
                  <a:gd name="T2" fmla="*/ 0 w 24"/>
                  <a:gd name="T3" fmla="*/ 0 h 18"/>
                  <a:gd name="T4" fmla="*/ 0 w 24"/>
                  <a:gd name="T5" fmla="*/ 6 h 18"/>
                  <a:gd name="T6" fmla="*/ 18 w 24"/>
                  <a:gd name="T7" fmla="*/ 12 h 18"/>
                  <a:gd name="T8" fmla="*/ 24 w 24"/>
                  <a:gd name="T9" fmla="*/ 18 h 18"/>
                  <a:gd name="T10" fmla="*/ 24 w 24"/>
                  <a:gd name="T11" fmla="*/ 12 h 18"/>
                  <a:gd name="T12" fmla="*/ 24 w 24"/>
                  <a:gd name="T13" fmla="*/ 12 h 18"/>
                  <a:gd name="T14" fmla="*/ 18 w 24"/>
                  <a:gd name="T15" fmla="*/ 6 h 18"/>
                  <a:gd name="T16" fmla="*/ 0 w 2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0"/>
                    </a:moveTo>
                    <a:lnTo>
                      <a:pt x="0" y="0"/>
                    </a:lnTo>
                    <a:lnTo>
                      <a:pt x="0" y="6"/>
                    </a:lnTo>
                    <a:lnTo>
                      <a:pt x="18" y="12"/>
                    </a:lnTo>
                    <a:lnTo>
                      <a:pt x="24" y="18"/>
                    </a:lnTo>
                    <a:lnTo>
                      <a:pt x="24" y="12"/>
                    </a:lnTo>
                    <a:lnTo>
                      <a:pt x="24" y="12"/>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41" name="Freeform 1465">
                <a:extLst>
                  <a:ext uri="{FF2B5EF4-FFF2-40B4-BE49-F238E27FC236}">
                    <a16:creationId xmlns:a16="http://schemas.microsoft.com/office/drawing/2014/main" id="{8871718E-C41E-4295-A67A-3A2CAB112016}"/>
                  </a:ext>
                </a:extLst>
              </p:cNvPr>
              <p:cNvSpPr>
                <a:spLocks/>
              </p:cNvSpPr>
              <p:nvPr/>
            </p:nvSpPr>
            <p:spPr bwMode="auto">
              <a:xfrm>
                <a:off x="3057" y="2754"/>
                <a:ext cx="30" cy="18"/>
              </a:xfrm>
              <a:custGeom>
                <a:avLst/>
                <a:gdLst>
                  <a:gd name="T0" fmla="*/ 6 w 30"/>
                  <a:gd name="T1" fmla="*/ 0 h 18"/>
                  <a:gd name="T2" fmla="*/ 0 w 30"/>
                  <a:gd name="T3" fmla="*/ 0 h 18"/>
                  <a:gd name="T4" fmla="*/ 6 w 30"/>
                  <a:gd name="T5" fmla="*/ 6 h 18"/>
                  <a:gd name="T6" fmla="*/ 24 w 30"/>
                  <a:gd name="T7" fmla="*/ 18 h 18"/>
                  <a:gd name="T8" fmla="*/ 30 w 30"/>
                  <a:gd name="T9" fmla="*/ 12 h 18"/>
                  <a:gd name="T10" fmla="*/ 24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0"/>
                    </a:lnTo>
                    <a:lnTo>
                      <a:pt x="6" y="6"/>
                    </a:lnTo>
                    <a:lnTo>
                      <a:pt x="24" y="18"/>
                    </a:lnTo>
                    <a:lnTo>
                      <a:pt x="30" y="12"/>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42" name="Freeform 1466">
                <a:extLst>
                  <a:ext uri="{FF2B5EF4-FFF2-40B4-BE49-F238E27FC236}">
                    <a16:creationId xmlns:a16="http://schemas.microsoft.com/office/drawing/2014/main" id="{5EBBD271-C185-4552-BAC2-A16622D0A297}"/>
                  </a:ext>
                </a:extLst>
              </p:cNvPr>
              <p:cNvSpPr>
                <a:spLocks/>
              </p:cNvSpPr>
              <p:nvPr/>
            </p:nvSpPr>
            <p:spPr bwMode="auto">
              <a:xfrm>
                <a:off x="3093" y="2772"/>
                <a:ext cx="30" cy="12"/>
              </a:xfrm>
              <a:custGeom>
                <a:avLst/>
                <a:gdLst>
                  <a:gd name="T0" fmla="*/ 6 w 30"/>
                  <a:gd name="T1" fmla="*/ 0 h 12"/>
                  <a:gd name="T2" fmla="*/ 0 w 30"/>
                  <a:gd name="T3" fmla="*/ 0 h 12"/>
                  <a:gd name="T4" fmla="*/ 6 w 30"/>
                  <a:gd name="T5" fmla="*/ 6 h 12"/>
                  <a:gd name="T6" fmla="*/ 30 w 30"/>
                  <a:gd name="T7" fmla="*/ 12 h 12"/>
                  <a:gd name="T8" fmla="*/ 30 w 30"/>
                  <a:gd name="T9" fmla="*/ 12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30" y="12"/>
                    </a:lnTo>
                    <a:lnTo>
                      <a:pt x="30" y="12"/>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43" name="Freeform 1467">
                <a:extLst>
                  <a:ext uri="{FF2B5EF4-FFF2-40B4-BE49-F238E27FC236}">
                    <a16:creationId xmlns:a16="http://schemas.microsoft.com/office/drawing/2014/main" id="{22B664E4-D169-4E31-A9C5-4EDFCFF3B068}"/>
                  </a:ext>
                </a:extLst>
              </p:cNvPr>
              <p:cNvSpPr>
                <a:spLocks/>
              </p:cNvSpPr>
              <p:nvPr/>
            </p:nvSpPr>
            <p:spPr bwMode="auto">
              <a:xfrm>
                <a:off x="3135" y="2784"/>
                <a:ext cx="30" cy="18"/>
              </a:xfrm>
              <a:custGeom>
                <a:avLst/>
                <a:gdLst>
                  <a:gd name="T0" fmla="*/ 0 w 30"/>
                  <a:gd name="T1" fmla="*/ 0 h 18"/>
                  <a:gd name="T2" fmla="*/ 0 w 30"/>
                  <a:gd name="T3" fmla="*/ 6 h 18"/>
                  <a:gd name="T4" fmla="*/ 0 w 30"/>
                  <a:gd name="T5" fmla="*/ 6 h 18"/>
                  <a:gd name="T6" fmla="*/ 12 w 30"/>
                  <a:gd name="T7" fmla="*/ 12 h 18"/>
                  <a:gd name="T8" fmla="*/ 24 w 30"/>
                  <a:gd name="T9" fmla="*/ 18 h 18"/>
                  <a:gd name="T10" fmla="*/ 30 w 30"/>
                  <a:gd name="T11" fmla="*/ 12 h 18"/>
                  <a:gd name="T12" fmla="*/ 24 w 30"/>
                  <a:gd name="T13" fmla="*/ 12 h 18"/>
                  <a:gd name="T14" fmla="*/ 12 w 30"/>
                  <a:gd name="T15" fmla="*/ 6 h 18"/>
                  <a:gd name="T16" fmla="*/ 0 w 3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0" y="0"/>
                    </a:moveTo>
                    <a:lnTo>
                      <a:pt x="0" y="6"/>
                    </a:lnTo>
                    <a:lnTo>
                      <a:pt x="0" y="6"/>
                    </a:lnTo>
                    <a:lnTo>
                      <a:pt x="12" y="12"/>
                    </a:lnTo>
                    <a:lnTo>
                      <a:pt x="24" y="18"/>
                    </a:lnTo>
                    <a:lnTo>
                      <a:pt x="30" y="12"/>
                    </a:lnTo>
                    <a:lnTo>
                      <a:pt x="24" y="12"/>
                    </a:lnTo>
                    <a:lnTo>
                      <a:pt x="12"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44" name="Freeform 1468">
                <a:extLst>
                  <a:ext uri="{FF2B5EF4-FFF2-40B4-BE49-F238E27FC236}">
                    <a16:creationId xmlns:a16="http://schemas.microsoft.com/office/drawing/2014/main" id="{84F1BDE0-FF92-4F4F-971F-5A867C6E6652}"/>
                  </a:ext>
                </a:extLst>
              </p:cNvPr>
              <p:cNvSpPr>
                <a:spLocks/>
              </p:cNvSpPr>
              <p:nvPr/>
            </p:nvSpPr>
            <p:spPr bwMode="auto">
              <a:xfrm>
                <a:off x="3177" y="2796"/>
                <a:ext cx="24" cy="18"/>
              </a:xfrm>
              <a:custGeom>
                <a:avLst/>
                <a:gdLst>
                  <a:gd name="T0" fmla="*/ 0 w 24"/>
                  <a:gd name="T1" fmla="*/ 0 h 18"/>
                  <a:gd name="T2" fmla="*/ 0 w 24"/>
                  <a:gd name="T3" fmla="*/ 6 h 18"/>
                  <a:gd name="T4" fmla="*/ 0 w 24"/>
                  <a:gd name="T5" fmla="*/ 6 h 18"/>
                  <a:gd name="T6" fmla="*/ 24 w 24"/>
                  <a:gd name="T7" fmla="*/ 18 h 18"/>
                  <a:gd name="T8" fmla="*/ 24 w 24"/>
                  <a:gd name="T9" fmla="*/ 12 h 18"/>
                  <a:gd name="T10" fmla="*/ 24 w 24"/>
                  <a:gd name="T11" fmla="*/ 12 h 18"/>
                  <a:gd name="T12" fmla="*/ 0 w 2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0" y="0"/>
                    </a:moveTo>
                    <a:lnTo>
                      <a:pt x="0" y="6"/>
                    </a:lnTo>
                    <a:lnTo>
                      <a:pt x="0" y="6"/>
                    </a:lnTo>
                    <a:lnTo>
                      <a:pt x="24" y="18"/>
                    </a:lnTo>
                    <a:lnTo>
                      <a:pt x="24" y="12"/>
                    </a:lnTo>
                    <a:lnTo>
                      <a:pt x="24"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45" name="Freeform 1469">
                <a:extLst>
                  <a:ext uri="{FF2B5EF4-FFF2-40B4-BE49-F238E27FC236}">
                    <a16:creationId xmlns:a16="http://schemas.microsoft.com/office/drawing/2014/main" id="{E7567B72-1B36-4E0F-BA72-A1881E801A35}"/>
                  </a:ext>
                </a:extLst>
              </p:cNvPr>
              <p:cNvSpPr>
                <a:spLocks/>
              </p:cNvSpPr>
              <p:nvPr/>
            </p:nvSpPr>
            <p:spPr bwMode="auto">
              <a:xfrm>
                <a:off x="3213" y="2808"/>
                <a:ext cx="30" cy="18"/>
              </a:xfrm>
              <a:custGeom>
                <a:avLst/>
                <a:gdLst>
                  <a:gd name="T0" fmla="*/ 6 w 30"/>
                  <a:gd name="T1" fmla="*/ 0 h 18"/>
                  <a:gd name="T2" fmla="*/ 0 w 30"/>
                  <a:gd name="T3" fmla="*/ 6 h 18"/>
                  <a:gd name="T4" fmla="*/ 6 w 30"/>
                  <a:gd name="T5" fmla="*/ 6 h 18"/>
                  <a:gd name="T6" fmla="*/ 30 w 30"/>
                  <a:gd name="T7" fmla="*/ 18 h 18"/>
                  <a:gd name="T8" fmla="*/ 30 w 30"/>
                  <a:gd name="T9" fmla="*/ 12 h 18"/>
                  <a:gd name="T10" fmla="*/ 30 w 30"/>
                  <a:gd name="T11" fmla="*/ 12 h 18"/>
                  <a:gd name="T12" fmla="*/ 6 w 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0"/>
                    </a:moveTo>
                    <a:lnTo>
                      <a:pt x="0" y="6"/>
                    </a:lnTo>
                    <a:lnTo>
                      <a:pt x="6" y="6"/>
                    </a:lnTo>
                    <a:lnTo>
                      <a:pt x="30" y="18"/>
                    </a:lnTo>
                    <a:lnTo>
                      <a:pt x="30" y="12"/>
                    </a:lnTo>
                    <a:lnTo>
                      <a:pt x="30"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46" name="Freeform 1470">
                <a:extLst>
                  <a:ext uri="{FF2B5EF4-FFF2-40B4-BE49-F238E27FC236}">
                    <a16:creationId xmlns:a16="http://schemas.microsoft.com/office/drawing/2014/main" id="{AD6E89FA-4AAC-4041-BE39-E35BBEB8B76C}"/>
                  </a:ext>
                </a:extLst>
              </p:cNvPr>
              <p:cNvSpPr>
                <a:spLocks/>
              </p:cNvSpPr>
              <p:nvPr/>
            </p:nvSpPr>
            <p:spPr bwMode="auto">
              <a:xfrm>
                <a:off x="3255" y="2820"/>
                <a:ext cx="30" cy="12"/>
              </a:xfrm>
              <a:custGeom>
                <a:avLst/>
                <a:gdLst>
                  <a:gd name="T0" fmla="*/ 6 w 30"/>
                  <a:gd name="T1" fmla="*/ 0 h 12"/>
                  <a:gd name="T2" fmla="*/ 0 w 30"/>
                  <a:gd name="T3" fmla="*/ 6 h 12"/>
                  <a:gd name="T4" fmla="*/ 6 w 30"/>
                  <a:gd name="T5" fmla="*/ 6 h 12"/>
                  <a:gd name="T6" fmla="*/ 24 w 30"/>
                  <a:gd name="T7" fmla="*/ 12 h 12"/>
                  <a:gd name="T8" fmla="*/ 24 w 30"/>
                  <a:gd name="T9" fmla="*/ 12 h 12"/>
                  <a:gd name="T10" fmla="*/ 30 w 30"/>
                  <a:gd name="T11" fmla="*/ 12 h 12"/>
                  <a:gd name="T12" fmla="*/ 24 w 30"/>
                  <a:gd name="T13" fmla="*/ 6 h 12"/>
                  <a:gd name="T14" fmla="*/ 24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6"/>
                    </a:lnTo>
                    <a:lnTo>
                      <a:pt x="6" y="6"/>
                    </a:lnTo>
                    <a:lnTo>
                      <a:pt x="24" y="12"/>
                    </a:lnTo>
                    <a:lnTo>
                      <a:pt x="24" y="12"/>
                    </a:lnTo>
                    <a:lnTo>
                      <a:pt x="30" y="12"/>
                    </a:lnTo>
                    <a:lnTo>
                      <a:pt x="24"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47" name="Freeform 1471">
                <a:extLst>
                  <a:ext uri="{FF2B5EF4-FFF2-40B4-BE49-F238E27FC236}">
                    <a16:creationId xmlns:a16="http://schemas.microsoft.com/office/drawing/2014/main" id="{2FE2181D-CD73-43F1-B45E-8AB9FB75A393}"/>
                  </a:ext>
                </a:extLst>
              </p:cNvPr>
              <p:cNvSpPr>
                <a:spLocks/>
              </p:cNvSpPr>
              <p:nvPr/>
            </p:nvSpPr>
            <p:spPr bwMode="auto">
              <a:xfrm>
                <a:off x="3297" y="2832"/>
                <a:ext cx="30" cy="12"/>
              </a:xfrm>
              <a:custGeom>
                <a:avLst/>
                <a:gdLst>
                  <a:gd name="T0" fmla="*/ 0 w 30"/>
                  <a:gd name="T1" fmla="*/ 0 h 12"/>
                  <a:gd name="T2" fmla="*/ 0 w 30"/>
                  <a:gd name="T3" fmla="*/ 6 h 12"/>
                  <a:gd name="T4" fmla="*/ 0 w 30"/>
                  <a:gd name="T5" fmla="*/ 6 h 12"/>
                  <a:gd name="T6" fmla="*/ 24 w 30"/>
                  <a:gd name="T7" fmla="*/ 12 h 12"/>
                  <a:gd name="T8" fmla="*/ 30 w 30"/>
                  <a:gd name="T9" fmla="*/ 6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6"/>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48" name="Freeform 1472">
                <a:extLst>
                  <a:ext uri="{FF2B5EF4-FFF2-40B4-BE49-F238E27FC236}">
                    <a16:creationId xmlns:a16="http://schemas.microsoft.com/office/drawing/2014/main" id="{68173233-0854-4D4F-B354-23ACA92C74EB}"/>
                  </a:ext>
                </a:extLst>
              </p:cNvPr>
              <p:cNvSpPr>
                <a:spLocks/>
              </p:cNvSpPr>
              <p:nvPr/>
            </p:nvSpPr>
            <p:spPr bwMode="auto">
              <a:xfrm>
                <a:off x="3339" y="2838"/>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49" name="Freeform 1473">
                <a:extLst>
                  <a:ext uri="{FF2B5EF4-FFF2-40B4-BE49-F238E27FC236}">
                    <a16:creationId xmlns:a16="http://schemas.microsoft.com/office/drawing/2014/main" id="{48B989B7-D919-4AE0-8CD5-4196151BFB00}"/>
                  </a:ext>
                </a:extLst>
              </p:cNvPr>
              <p:cNvSpPr>
                <a:spLocks/>
              </p:cNvSpPr>
              <p:nvPr/>
            </p:nvSpPr>
            <p:spPr bwMode="auto">
              <a:xfrm>
                <a:off x="3381" y="2850"/>
                <a:ext cx="24" cy="6"/>
              </a:xfrm>
              <a:custGeom>
                <a:avLst/>
                <a:gdLst>
                  <a:gd name="T0" fmla="*/ 0 w 24"/>
                  <a:gd name="T1" fmla="*/ 0 h 6"/>
                  <a:gd name="T2" fmla="*/ 0 w 24"/>
                  <a:gd name="T3" fmla="*/ 0 h 6"/>
                  <a:gd name="T4" fmla="*/ 0 w 24"/>
                  <a:gd name="T5" fmla="*/ 6 h 6"/>
                  <a:gd name="T6" fmla="*/ 24 w 24"/>
                  <a:gd name="T7" fmla="*/ 6 h 6"/>
                  <a:gd name="T8" fmla="*/ 24 w 24"/>
                  <a:gd name="T9" fmla="*/ 6 h 6"/>
                  <a:gd name="T10" fmla="*/ 24 w 24"/>
                  <a:gd name="T11" fmla="*/ 0 h 6"/>
                  <a:gd name="T12" fmla="*/ 0 w 2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0" y="0"/>
                    </a:moveTo>
                    <a:lnTo>
                      <a:pt x="0" y="0"/>
                    </a:lnTo>
                    <a:lnTo>
                      <a:pt x="0" y="6"/>
                    </a:lnTo>
                    <a:lnTo>
                      <a:pt x="24" y="6"/>
                    </a:lnTo>
                    <a:lnTo>
                      <a:pt x="24"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50" name="Freeform 1474">
                <a:extLst>
                  <a:ext uri="{FF2B5EF4-FFF2-40B4-BE49-F238E27FC236}">
                    <a16:creationId xmlns:a16="http://schemas.microsoft.com/office/drawing/2014/main" id="{A2213958-7111-4165-ABB5-5E650FB02EDD}"/>
                  </a:ext>
                </a:extLst>
              </p:cNvPr>
              <p:cNvSpPr>
                <a:spLocks/>
              </p:cNvSpPr>
              <p:nvPr/>
            </p:nvSpPr>
            <p:spPr bwMode="auto">
              <a:xfrm>
                <a:off x="3417" y="2856"/>
                <a:ext cx="30" cy="12"/>
              </a:xfrm>
              <a:custGeom>
                <a:avLst/>
                <a:gdLst>
                  <a:gd name="T0" fmla="*/ 6 w 30"/>
                  <a:gd name="T1" fmla="*/ 0 h 12"/>
                  <a:gd name="T2" fmla="*/ 0 w 30"/>
                  <a:gd name="T3" fmla="*/ 6 h 12"/>
                  <a:gd name="T4" fmla="*/ 6 w 30"/>
                  <a:gd name="T5" fmla="*/ 6 h 12"/>
                  <a:gd name="T6" fmla="*/ 12 w 30"/>
                  <a:gd name="T7" fmla="*/ 6 h 12"/>
                  <a:gd name="T8" fmla="*/ 30 w 30"/>
                  <a:gd name="T9" fmla="*/ 12 h 12"/>
                  <a:gd name="T10" fmla="*/ 30 w 30"/>
                  <a:gd name="T11" fmla="*/ 6 h 12"/>
                  <a:gd name="T12" fmla="*/ 30 w 30"/>
                  <a:gd name="T13" fmla="*/ 6 h 12"/>
                  <a:gd name="T14" fmla="*/ 12 w 30"/>
                  <a:gd name="T15" fmla="*/ 0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6"/>
                    </a:lnTo>
                    <a:lnTo>
                      <a:pt x="6" y="6"/>
                    </a:lnTo>
                    <a:lnTo>
                      <a:pt x="12" y="6"/>
                    </a:lnTo>
                    <a:lnTo>
                      <a:pt x="30" y="12"/>
                    </a:lnTo>
                    <a:lnTo>
                      <a:pt x="30" y="6"/>
                    </a:lnTo>
                    <a:lnTo>
                      <a:pt x="30" y="6"/>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51" name="Freeform 1475">
                <a:extLst>
                  <a:ext uri="{FF2B5EF4-FFF2-40B4-BE49-F238E27FC236}">
                    <a16:creationId xmlns:a16="http://schemas.microsoft.com/office/drawing/2014/main" id="{269AEAD0-716A-4274-BAB0-586980EBB6C7}"/>
                  </a:ext>
                </a:extLst>
              </p:cNvPr>
              <p:cNvSpPr>
                <a:spLocks/>
              </p:cNvSpPr>
              <p:nvPr/>
            </p:nvSpPr>
            <p:spPr bwMode="auto">
              <a:xfrm>
                <a:off x="3459" y="2862"/>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52" name="Freeform 1476">
                <a:extLst>
                  <a:ext uri="{FF2B5EF4-FFF2-40B4-BE49-F238E27FC236}">
                    <a16:creationId xmlns:a16="http://schemas.microsoft.com/office/drawing/2014/main" id="{94C61D82-3A3B-4599-9546-05F3959419DE}"/>
                  </a:ext>
                </a:extLst>
              </p:cNvPr>
              <p:cNvSpPr>
                <a:spLocks/>
              </p:cNvSpPr>
              <p:nvPr/>
            </p:nvSpPr>
            <p:spPr bwMode="auto">
              <a:xfrm>
                <a:off x="3501" y="2868"/>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53" name="Freeform 1477">
                <a:extLst>
                  <a:ext uri="{FF2B5EF4-FFF2-40B4-BE49-F238E27FC236}">
                    <a16:creationId xmlns:a16="http://schemas.microsoft.com/office/drawing/2014/main" id="{53059970-34E9-43D0-A06B-5F0341873584}"/>
                  </a:ext>
                </a:extLst>
              </p:cNvPr>
              <p:cNvSpPr>
                <a:spLocks/>
              </p:cNvSpPr>
              <p:nvPr/>
            </p:nvSpPr>
            <p:spPr bwMode="auto">
              <a:xfrm>
                <a:off x="3543" y="2868"/>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54" name="Freeform 1478">
                <a:extLst>
                  <a:ext uri="{FF2B5EF4-FFF2-40B4-BE49-F238E27FC236}">
                    <a16:creationId xmlns:a16="http://schemas.microsoft.com/office/drawing/2014/main" id="{09DA6589-754F-46CB-A7FD-B1C2862C4BD7}"/>
                  </a:ext>
                </a:extLst>
              </p:cNvPr>
              <p:cNvSpPr>
                <a:spLocks/>
              </p:cNvSpPr>
              <p:nvPr/>
            </p:nvSpPr>
            <p:spPr bwMode="auto">
              <a:xfrm>
                <a:off x="3585" y="2874"/>
                <a:ext cx="30" cy="12"/>
              </a:xfrm>
              <a:custGeom>
                <a:avLst/>
                <a:gdLst>
                  <a:gd name="T0" fmla="*/ 6 w 30"/>
                  <a:gd name="T1" fmla="*/ 0 h 12"/>
                  <a:gd name="T2" fmla="*/ 0 w 30"/>
                  <a:gd name="T3" fmla="*/ 6 h 12"/>
                  <a:gd name="T4" fmla="*/ 6 w 30"/>
                  <a:gd name="T5" fmla="*/ 6 h 12"/>
                  <a:gd name="T6" fmla="*/ 12 w 30"/>
                  <a:gd name="T7" fmla="*/ 6 h 12"/>
                  <a:gd name="T8" fmla="*/ 30 w 30"/>
                  <a:gd name="T9" fmla="*/ 12 h 12"/>
                  <a:gd name="T10" fmla="*/ 30 w 30"/>
                  <a:gd name="T11" fmla="*/ 6 h 12"/>
                  <a:gd name="T12" fmla="*/ 30 w 30"/>
                  <a:gd name="T13" fmla="*/ 6 h 12"/>
                  <a:gd name="T14" fmla="*/ 12 w 30"/>
                  <a:gd name="T15" fmla="*/ 0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6"/>
                    </a:lnTo>
                    <a:lnTo>
                      <a:pt x="6" y="6"/>
                    </a:lnTo>
                    <a:lnTo>
                      <a:pt x="12" y="6"/>
                    </a:lnTo>
                    <a:lnTo>
                      <a:pt x="30" y="12"/>
                    </a:lnTo>
                    <a:lnTo>
                      <a:pt x="30" y="6"/>
                    </a:lnTo>
                    <a:lnTo>
                      <a:pt x="30" y="6"/>
                    </a:lnTo>
                    <a:lnTo>
                      <a:pt x="12"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55" name="Freeform 1479">
                <a:extLst>
                  <a:ext uri="{FF2B5EF4-FFF2-40B4-BE49-F238E27FC236}">
                    <a16:creationId xmlns:a16="http://schemas.microsoft.com/office/drawing/2014/main" id="{55160259-FB43-4634-B3F0-E075DC22FD01}"/>
                  </a:ext>
                </a:extLst>
              </p:cNvPr>
              <p:cNvSpPr>
                <a:spLocks/>
              </p:cNvSpPr>
              <p:nvPr/>
            </p:nvSpPr>
            <p:spPr bwMode="auto">
              <a:xfrm>
                <a:off x="3627" y="288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56" name="Freeform 1480">
                <a:extLst>
                  <a:ext uri="{FF2B5EF4-FFF2-40B4-BE49-F238E27FC236}">
                    <a16:creationId xmlns:a16="http://schemas.microsoft.com/office/drawing/2014/main" id="{7D5A5341-5DB5-4195-9095-5683C17E1768}"/>
                  </a:ext>
                </a:extLst>
              </p:cNvPr>
              <p:cNvSpPr>
                <a:spLocks/>
              </p:cNvSpPr>
              <p:nvPr/>
            </p:nvSpPr>
            <p:spPr bwMode="auto">
              <a:xfrm>
                <a:off x="3669" y="2880"/>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57" name="Freeform 1481">
                <a:extLst>
                  <a:ext uri="{FF2B5EF4-FFF2-40B4-BE49-F238E27FC236}">
                    <a16:creationId xmlns:a16="http://schemas.microsoft.com/office/drawing/2014/main" id="{099123D4-B242-418E-BC6E-D7540456224D}"/>
                  </a:ext>
                </a:extLst>
              </p:cNvPr>
              <p:cNvSpPr>
                <a:spLocks/>
              </p:cNvSpPr>
              <p:nvPr/>
            </p:nvSpPr>
            <p:spPr bwMode="auto">
              <a:xfrm>
                <a:off x="3711" y="288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58" name="Freeform 1482">
                <a:extLst>
                  <a:ext uri="{FF2B5EF4-FFF2-40B4-BE49-F238E27FC236}">
                    <a16:creationId xmlns:a16="http://schemas.microsoft.com/office/drawing/2014/main" id="{E016D906-28C1-4CC4-9D68-7F2C1AADE2E0}"/>
                  </a:ext>
                </a:extLst>
              </p:cNvPr>
              <p:cNvSpPr>
                <a:spLocks/>
              </p:cNvSpPr>
              <p:nvPr/>
            </p:nvSpPr>
            <p:spPr bwMode="auto">
              <a:xfrm>
                <a:off x="3753" y="2880"/>
                <a:ext cx="30" cy="12"/>
              </a:xfrm>
              <a:custGeom>
                <a:avLst/>
                <a:gdLst>
                  <a:gd name="T0" fmla="*/ 6 w 30"/>
                  <a:gd name="T1" fmla="*/ 0 h 12"/>
                  <a:gd name="T2" fmla="*/ 0 w 30"/>
                  <a:gd name="T3" fmla="*/ 6 h 12"/>
                  <a:gd name="T4" fmla="*/ 6 w 30"/>
                  <a:gd name="T5" fmla="*/ 6 h 12"/>
                  <a:gd name="T6" fmla="*/ 24 w 30"/>
                  <a:gd name="T7" fmla="*/ 12 h 12"/>
                  <a:gd name="T8" fmla="*/ 30 w 30"/>
                  <a:gd name="T9" fmla="*/ 6 h 12"/>
                  <a:gd name="T10" fmla="*/ 30 w 30"/>
                  <a:gd name="T11" fmla="*/ 6 h 12"/>
                  <a:gd name="T12" fmla="*/ 30 w 30"/>
                  <a:gd name="T13" fmla="*/ 0 h 12"/>
                  <a:gd name="T14" fmla="*/ 24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6"/>
                    </a:lnTo>
                    <a:lnTo>
                      <a:pt x="6" y="6"/>
                    </a:lnTo>
                    <a:lnTo>
                      <a:pt x="24" y="12"/>
                    </a:lnTo>
                    <a:lnTo>
                      <a:pt x="30" y="6"/>
                    </a:lnTo>
                    <a:lnTo>
                      <a:pt x="30" y="6"/>
                    </a:lnTo>
                    <a:lnTo>
                      <a:pt x="30" y="0"/>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59" name="Freeform 1483">
                <a:extLst>
                  <a:ext uri="{FF2B5EF4-FFF2-40B4-BE49-F238E27FC236}">
                    <a16:creationId xmlns:a16="http://schemas.microsoft.com/office/drawing/2014/main" id="{5C1295DF-C373-497E-85EC-950938523D9B}"/>
                  </a:ext>
                </a:extLst>
              </p:cNvPr>
              <p:cNvSpPr>
                <a:spLocks/>
              </p:cNvSpPr>
              <p:nvPr/>
            </p:nvSpPr>
            <p:spPr bwMode="auto">
              <a:xfrm>
                <a:off x="3795" y="2880"/>
                <a:ext cx="30" cy="6"/>
              </a:xfrm>
              <a:custGeom>
                <a:avLst/>
                <a:gdLst>
                  <a:gd name="T0" fmla="*/ 6 w 30"/>
                  <a:gd name="T1" fmla="*/ 0 h 6"/>
                  <a:gd name="T2" fmla="*/ 0 w 30"/>
                  <a:gd name="T3" fmla="*/ 6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60" name="Freeform 1484">
                <a:extLst>
                  <a:ext uri="{FF2B5EF4-FFF2-40B4-BE49-F238E27FC236}">
                    <a16:creationId xmlns:a16="http://schemas.microsoft.com/office/drawing/2014/main" id="{AFDFC34F-421B-4FB8-9B28-4464AD487DD7}"/>
                  </a:ext>
                </a:extLst>
              </p:cNvPr>
              <p:cNvSpPr>
                <a:spLocks/>
              </p:cNvSpPr>
              <p:nvPr/>
            </p:nvSpPr>
            <p:spPr bwMode="auto">
              <a:xfrm>
                <a:off x="3837" y="2880"/>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61" name="Freeform 1485">
                <a:extLst>
                  <a:ext uri="{FF2B5EF4-FFF2-40B4-BE49-F238E27FC236}">
                    <a16:creationId xmlns:a16="http://schemas.microsoft.com/office/drawing/2014/main" id="{BA78D584-0AF8-4FCE-AF2A-63FE1FC8E5C6}"/>
                  </a:ext>
                </a:extLst>
              </p:cNvPr>
              <p:cNvSpPr>
                <a:spLocks/>
              </p:cNvSpPr>
              <p:nvPr/>
            </p:nvSpPr>
            <p:spPr bwMode="auto">
              <a:xfrm>
                <a:off x="3879" y="2880"/>
                <a:ext cx="30" cy="6"/>
              </a:xfrm>
              <a:custGeom>
                <a:avLst/>
                <a:gdLst>
                  <a:gd name="T0" fmla="*/ 6 w 30"/>
                  <a:gd name="T1" fmla="*/ 0 h 6"/>
                  <a:gd name="T2" fmla="*/ 0 w 30"/>
                  <a:gd name="T3" fmla="*/ 0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62" name="Freeform 1486">
                <a:extLst>
                  <a:ext uri="{FF2B5EF4-FFF2-40B4-BE49-F238E27FC236}">
                    <a16:creationId xmlns:a16="http://schemas.microsoft.com/office/drawing/2014/main" id="{FEBC84F4-DADC-465C-978F-CF78E1CFF5F2}"/>
                  </a:ext>
                </a:extLst>
              </p:cNvPr>
              <p:cNvSpPr>
                <a:spLocks/>
              </p:cNvSpPr>
              <p:nvPr/>
            </p:nvSpPr>
            <p:spPr bwMode="auto">
              <a:xfrm>
                <a:off x="3921" y="2874"/>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63" name="Freeform 1487">
                <a:extLst>
                  <a:ext uri="{FF2B5EF4-FFF2-40B4-BE49-F238E27FC236}">
                    <a16:creationId xmlns:a16="http://schemas.microsoft.com/office/drawing/2014/main" id="{1F3108F7-410A-40D4-A0BE-0F545D94D316}"/>
                  </a:ext>
                </a:extLst>
              </p:cNvPr>
              <p:cNvSpPr>
                <a:spLocks/>
              </p:cNvSpPr>
              <p:nvPr/>
            </p:nvSpPr>
            <p:spPr bwMode="auto">
              <a:xfrm>
                <a:off x="3963" y="2874"/>
                <a:ext cx="31" cy="6"/>
              </a:xfrm>
              <a:custGeom>
                <a:avLst/>
                <a:gdLst>
                  <a:gd name="T0" fmla="*/ 6 w 31"/>
                  <a:gd name="T1" fmla="*/ 0 h 6"/>
                  <a:gd name="T2" fmla="*/ 0 w 31"/>
                  <a:gd name="T3" fmla="*/ 6 h 6"/>
                  <a:gd name="T4" fmla="*/ 6 w 31"/>
                  <a:gd name="T5" fmla="*/ 6 h 6"/>
                  <a:gd name="T6" fmla="*/ 31 w 31"/>
                  <a:gd name="T7" fmla="*/ 6 h 6"/>
                  <a:gd name="T8" fmla="*/ 31 w 31"/>
                  <a:gd name="T9" fmla="*/ 0 h 6"/>
                  <a:gd name="T10" fmla="*/ 31 w 31"/>
                  <a:gd name="T11" fmla="*/ 0 h 6"/>
                  <a:gd name="T12" fmla="*/ 6 w 3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6" y="0"/>
                    </a:moveTo>
                    <a:lnTo>
                      <a:pt x="0" y="6"/>
                    </a:lnTo>
                    <a:lnTo>
                      <a:pt x="6" y="6"/>
                    </a:lnTo>
                    <a:lnTo>
                      <a:pt x="31" y="6"/>
                    </a:lnTo>
                    <a:lnTo>
                      <a:pt x="31" y="0"/>
                    </a:lnTo>
                    <a:lnTo>
                      <a:pt x="31"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64" name="Freeform 1488">
                <a:extLst>
                  <a:ext uri="{FF2B5EF4-FFF2-40B4-BE49-F238E27FC236}">
                    <a16:creationId xmlns:a16="http://schemas.microsoft.com/office/drawing/2014/main" id="{97A2AD04-F342-4D38-B3C1-F538240CB47B}"/>
                  </a:ext>
                </a:extLst>
              </p:cNvPr>
              <p:cNvSpPr>
                <a:spLocks/>
              </p:cNvSpPr>
              <p:nvPr/>
            </p:nvSpPr>
            <p:spPr bwMode="auto">
              <a:xfrm>
                <a:off x="4006" y="2868"/>
                <a:ext cx="30" cy="6"/>
              </a:xfrm>
              <a:custGeom>
                <a:avLst/>
                <a:gdLst>
                  <a:gd name="T0" fmla="*/ 6 w 30"/>
                  <a:gd name="T1" fmla="*/ 0 h 6"/>
                  <a:gd name="T2" fmla="*/ 0 w 30"/>
                  <a:gd name="T3" fmla="*/ 6 h 6"/>
                  <a:gd name="T4" fmla="*/ 6 w 30"/>
                  <a:gd name="T5" fmla="*/ 6 h 6"/>
                  <a:gd name="T6" fmla="*/ 30 w 30"/>
                  <a:gd name="T7" fmla="*/ 6 h 6"/>
                  <a:gd name="T8" fmla="*/ 30 w 30"/>
                  <a:gd name="T9" fmla="*/ 0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6"/>
                    </a:lnTo>
                    <a:lnTo>
                      <a:pt x="6" y="6"/>
                    </a:lnTo>
                    <a:lnTo>
                      <a:pt x="30" y="6"/>
                    </a:lnTo>
                    <a:lnTo>
                      <a:pt x="30" y="0"/>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65" name="Freeform 1489">
                <a:extLst>
                  <a:ext uri="{FF2B5EF4-FFF2-40B4-BE49-F238E27FC236}">
                    <a16:creationId xmlns:a16="http://schemas.microsoft.com/office/drawing/2014/main" id="{053BCDC7-CA3B-44EC-8539-C9E8E87FEFA5}"/>
                  </a:ext>
                </a:extLst>
              </p:cNvPr>
              <p:cNvSpPr>
                <a:spLocks/>
              </p:cNvSpPr>
              <p:nvPr/>
            </p:nvSpPr>
            <p:spPr bwMode="auto">
              <a:xfrm>
                <a:off x="4048" y="2862"/>
                <a:ext cx="30" cy="12"/>
              </a:xfrm>
              <a:custGeom>
                <a:avLst/>
                <a:gdLst>
                  <a:gd name="T0" fmla="*/ 6 w 30"/>
                  <a:gd name="T1" fmla="*/ 6 h 12"/>
                  <a:gd name="T2" fmla="*/ 0 w 30"/>
                  <a:gd name="T3" fmla="*/ 6 h 12"/>
                  <a:gd name="T4" fmla="*/ 6 w 30"/>
                  <a:gd name="T5" fmla="*/ 12 h 12"/>
                  <a:gd name="T6" fmla="*/ 30 w 30"/>
                  <a:gd name="T7" fmla="*/ 6 h 12"/>
                  <a:gd name="T8" fmla="*/ 30 w 30"/>
                  <a:gd name="T9" fmla="*/ 6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30" y="6"/>
                    </a:lnTo>
                    <a:lnTo>
                      <a:pt x="30" y="6"/>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66" name="Freeform 1490">
                <a:extLst>
                  <a:ext uri="{FF2B5EF4-FFF2-40B4-BE49-F238E27FC236}">
                    <a16:creationId xmlns:a16="http://schemas.microsoft.com/office/drawing/2014/main" id="{3A92D305-9A13-4777-AB7A-F92F8CA4263A}"/>
                  </a:ext>
                </a:extLst>
              </p:cNvPr>
              <p:cNvSpPr>
                <a:spLocks/>
              </p:cNvSpPr>
              <p:nvPr/>
            </p:nvSpPr>
            <p:spPr bwMode="auto">
              <a:xfrm>
                <a:off x="4090" y="2856"/>
                <a:ext cx="30" cy="12"/>
              </a:xfrm>
              <a:custGeom>
                <a:avLst/>
                <a:gdLst>
                  <a:gd name="T0" fmla="*/ 6 w 30"/>
                  <a:gd name="T1" fmla="*/ 6 h 12"/>
                  <a:gd name="T2" fmla="*/ 0 w 30"/>
                  <a:gd name="T3" fmla="*/ 6 h 12"/>
                  <a:gd name="T4" fmla="*/ 6 w 30"/>
                  <a:gd name="T5" fmla="*/ 12 h 12"/>
                  <a:gd name="T6" fmla="*/ 24 w 30"/>
                  <a:gd name="T7" fmla="*/ 6 h 12"/>
                  <a:gd name="T8" fmla="*/ 30 w 30"/>
                  <a:gd name="T9" fmla="*/ 6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24" y="6"/>
                    </a:lnTo>
                    <a:lnTo>
                      <a:pt x="30" y="6"/>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67" name="Freeform 1491">
                <a:extLst>
                  <a:ext uri="{FF2B5EF4-FFF2-40B4-BE49-F238E27FC236}">
                    <a16:creationId xmlns:a16="http://schemas.microsoft.com/office/drawing/2014/main" id="{E5E82572-BC07-48E5-BF50-811726BE2B3F}"/>
                  </a:ext>
                </a:extLst>
              </p:cNvPr>
              <p:cNvSpPr>
                <a:spLocks/>
              </p:cNvSpPr>
              <p:nvPr/>
            </p:nvSpPr>
            <p:spPr bwMode="auto">
              <a:xfrm>
                <a:off x="4132" y="2850"/>
                <a:ext cx="30" cy="12"/>
              </a:xfrm>
              <a:custGeom>
                <a:avLst/>
                <a:gdLst>
                  <a:gd name="T0" fmla="*/ 0 w 30"/>
                  <a:gd name="T1" fmla="*/ 6 h 12"/>
                  <a:gd name="T2" fmla="*/ 0 w 30"/>
                  <a:gd name="T3" fmla="*/ 6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68" name="Freeform 1492">
                <a:extLst>
                  <a:ext uri="{FF2B5EF4-FFF2-40B4-BE49-F238E27FC236}">
                    <a16:creationId xmlns:a16="http://schemas.microsoft.com/office/drawing/2014/main" id="{32940BE6-0E4B-4F04-931D-EBD69CDB3E2E}"/>
                  </a:ext>
                </a:extLst>
              </p:cNvPr>
              <p:cNvSpPr>
                <a:spLocks/>
              </p:cNvSpPr>
              <p:nvPr/>
            </p:nvSpPr>
            <p:spPr bwMode="auto">
              <a:xfrm>
                <a:off x="4174" y="2844"/>
                <a:ext cx="30" cy="12"/>
              </a:xfrm>
              <a:custGeom>
                <a:avLst/>
                <a:gdLst>
                  <a:gd name="T0" fmla="*/ 0 w 30"/>
                  <a:gd name="T1" fmla="*/ 6 h 12"/>
                  <a:gd name="T2" fmla="*/ 0 w 30"/>
                  <a:gd name="T3" fmla="*/ 6 h 12"/>
                  <a:gd name="T4" fmla="*/ 0 w 30"/>
                  <a:gd name="T5" fmla="*/ 12 h 12"/>
                  <a:gd name="T6" fmla="*/ 24 w 30"/>
                  <a:gd name="T7" fmla="*/ 6 h 12"/>
                  <a:gd name="T8" fmla="*/ 30 w 30"/>
                  <a:gd name="T9" fmla="*/ 0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6"/>
                    </a:lnTo>
                    <a:lnTo>
                      <a:pt x="0" y="12"/>
                    </a:lnTo>
                    <a:lnTo>
                      <a:pt x="24" y="6"/>
                    </a:lnTo>
                    <a:lnTo>
                      <a:pt x="30"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69" name="Freeform 1493">
                <a:extLst>
                  <a:ext uri="{FF2B5EF4-FFF2-40B4-BE49-F238E27FC236}">
                    <a16:creationId xmlns:a16="http://schemas.microsoft.com/office/drawing/2014/main" id="{EF7A4875-807B-4A5C-8BAA-C452194D5582}"/>
                  </a:ext>
                </a:extLst>
              </p:cNvPr>
              <p:cNvSpPr>
                <a:spLocks/>
              </p:cNvSpPr>
              <p:nvPr/>
            </p:nvSpPr>
            <p:spPr bwMode="auto">
              <a:xfrm>
                <a:off x="4216" y="2832"/>
                <a:ext cx="30" cy="12"/>
              </a:xfrm>
              <a:custGeom>
                <a:avLst/>
                <a:gdLst>
                  <a:gd name="T0" fmla="*/ 0 w 30"/>
                  <a:gd name="T1" fmla="*/ 6 h 12"/>
                  <a:gd name="T2" fmla="*/ 0 w 30"/>
                  <a:gd name="T3" fmla="*/ 12 h 12"/>
                  <a:gd name="T4" fmla="*/ 0 w 30"/>
                  <a:gd name="T5" fmla="*/ 12 h 12"/>
                  <a:gd name="T6" fmla="*/ 24 w 30"/>
                  <a:gd name="T7" fmla="*/ 6 h 12"/>
                  <a:gd name="T8" fmla="*/ 30 w 30"/>
                  <a:gd name="T9" fmla="*/ 6 h 12"/>
                  <a:gd name="T10" fmla="*/ 24 w 30"/>
                  <a:gd name="T11" fmla="*/ 0 h 12"/>
                  <a:gd name="T12" fmla="*/ 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6"/>
                    </a:moveTo>
                    <a:lnTo>
                      <a:pt x="0" y="12"/>
                    </a:lnTo>
                    <a:lnTo>
                      <a:pt x="0" y="12"/>
                    </a:lnTo>
                    <a:lnTo>
                      <a:pt x="24" y="6"/>
                    </a:lnTo>
                    <a:lnTo>
                      <a:pt x="30"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70" name="Freeform 1494">
                <a:extLst>
                  <a:ext uri="{FF2B5EF4-FFF2-40B4-BE49-F238E27FC236}">
                    <a16:creationId xmlns:a16="http://schemas.microsoft.com/office/drawing/2014/main" id="{95FB3002-763D-47FC-B791-2FB11BF6056A}"/>
                  </a:ext>
                </a:extLst>
              </p:cNvPr>
              <p:cNvSpPr>
                <a:spLocks/>
              </p:cNvSpPr>
              <p:nvPr/>
            </p:nvSpPr>
            <p:spPr bwMode="auto">
              <a:xfrm>
                <a:off x="4258" y="2826"/>
                <a:ext cx="24" cy="12"/>
              </a:xfrm>
              <a:custGeom>
                <a:avLst/>
                <a:gdLst>
                  <a:gd name="T0" fmla="*/ 0 w 24"/>
                  <a:gd name="T1" fmla="*/ 6 h 12"/>
                  <a:gd name="T2" fmla="*/ 0 w 24"/>
                  <a:gd name="T3" fmla="*/ 6 h 12"/>
                  <a:gd name="T4" fmla="*/ 0 w 24"/>
                  <a:gd name="T5" fmla="*/ 12 h 12"/>
                  <a:gd name="T6" fmla="*/ 12 w 24"/>
                  <a:gd name="T7" fmla="*/ 6 h 12"/>
                  <a:gd name="T8" fmla="*/ 24 w 24"/>
                  <a:gd name="T9" fmla="*/ 6 h 12"/>
                  <a:gd name="T10" fmla="*/ 24 w 24"/>
                  <a:gd name="T11" fmla="*/ 0 h 12"/>
                  <a:gd name="T12" fmla="*/ 24 w 24"/>
                  <a:gd name="T13" fmla="*/ 0 h 12"/>
                  <a:gd name="T14" fmla="*/ 12 w 24"/>
                  <a:gd name="T15" fmla="*/ 0 h 12"/>
                  <a:gd name="T16" fmla="*/ 0 w 24"/>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0" y="6"/>
                    </a:moveTo>
                    <a:lnTo>
                      <a:pt x="0" y="6"/>
                    </a:lnTo>
                    <a:lnTo>
                      <a:pt x="0" y="12"/>
                    </a:lnTo>
                    <a:lnTo>
                      <a:pt x="12" y="6"/>
                    </a:lnTo>
                    <a:lnTo>
                      <a:pt x="24" y="6"/>
                    </a:lnTo>
                    <a:lnTo>
                      <a:pt x="24" y="0"/>
                    </a:lnTo>
                    <a:lnTo>
                      <a:pt x="24" y="0"/>
                    </a:lnTo>
                    <a:lnTo>
                      <a:pt x="12"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71" name="Freeform 1495">
                <a:extLst>
                  <a:ext uri="{FF2B5EF4-FFF2-40B4-BE49-F238E27FC236}">
                    <a16:creationId xmlns:a16="http://schemas.microsoft.com/office/drawing/2014/main" id="{5DCAB5DA-66B7-446C-AF8A-5FD2C9103999}"/>
                  </a:ext>
                </a:extLst>
              </p:cNvPr>
              <p:cNvSpPr>
                <a:spLocks/>
              </p:cNvSpPr>
              <p:nvPr/>
            </p:nvSpPr>
            <p:spPr bwMode="auto">
              <a:xfrm>
                <a:off x="4294" y="2814"/>
                <a:ext cx="30" cy="12"/>
              </a:xfrm>
              <a:custGeom>
                <a:avLst/>
                <a:gdLst>
                  <a:gd name="T0" fmla="*/ 6 w 30"/>
                  <a:gd name="T1" fmla="*/ 6 h 12"/>
                  <a:gd name="T2" fmla="*/ 0 w 30"/>
                  <a:gd name="T3" fmla="*/ 12 h 12"/>
                  <a:gd name="T4" fmla="*/ 6 w 30"/>
                  <a:gd name="T5" fmla="*/ 12 h 12"/>
                  <a:gd name="T6" fmla="*/ 30 w 30"/>
                  <a:gd name="T7" fmla="*/ 6 h 12"/>
                  <a:gd name="T8" fmla="*/ 30 w 30"/>
                  <a:gd name="T9" fmla="*/ 0 h 12"/>
                  <a:gd name="T10" fmla="*/ 30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30" y="6"/>
                    </a:lnTo>
                    <a:lnTo>
                      <a:pt x="30" y="0"/>
                    </a:lnTo>
                    <a:lnTo>
                      <a:pt x="30"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72" name="Freeform 1496">
                <a:extLst>
                  <a:ext uri="{FF2B5EF4-FFF2-40B4-BE49-F238E27FC236}">
                    <a16:creationId xmlns:a16="http://schemas.microsoft.com/office/drawing/2014/main" id="{78FABCEA-751F-497B-B27C-9260C1C08833}"/>
                  </a:ext>
                </a:extLst>
              </p:cNvPr>
              <p:cNvSpPr>
                <a:spLocks/>
              </p:cNvSpPr>
              <p:nvPr/>
            </p:nvSpPr>
            <p:spPr bwMode="auto">
              <a:xfrm>
                <a:off x="4336" y="2802"/>
                <a:ext cx="30" cy="12"/>
              </a:xfrm>
              <a:custGeom>
                <a:avLst/>
                <a:gdLst>
                  <a:gd name="T0" fmla="*/ 6 w 30"/>
                  <a:gd name="T1" fmla="*/ 6 h 12"/>
                  <a:gd name="T2" fmla="*/ 0 w 30"/>
                  <a:gd name="T3" fmla="*/ 12 h 12"/>
                  <a:gd name="T4" fmla="*/ 6 w 30"/>
                  <a:gd name="T5" fmla="*/ 12 h 12"/>
                  <a:gd name="T6" fmla="*/ 24 w 30"/>
                  <a:gd name="T7" fmla="*/ 6 h 12"/>
                  <a:gd name="T8" fmla="*/ 30 w 30"/>
                  <a:gd name="T9" fmla="*/ 0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12"/>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73" name="Freeform 1497">
                <a:extLst>
                  <a:ext uri="{FF2B5EF4-FFF2-40B4-BE49-F238E27FC236}">
                    <a16:creationId xmlns:a16="http://schemas.microsoft.com/office/drawing/2014/main" id="{C1B3A7B5-E559-4977-8BB5-175384A0A9FD}"/>
                  </a:ext>
                </a:extLst>
              </p:cNvPr>
              <p:cNvSpPr>
                <a:spLocks/>
              </p:cNvSpPr>
              <p:nvPr/>
            </p:nvSpPr>
            <p:spPr bwMode="auto">
              <a:xfrm>
                <a:off x="4378" y="2790"/>
                <a:ext cx="30" cy="12"/>
              </a:xfrm>
              <a:custGeom>
                <a:avLst/>
                <a:gdLst>
                  <a:gd name="T0" fmla="*/ 0 w 30"/>
                  <a:gd name="T1" fmla="*/ 6 h 12"/>
                  <a:gd name="T2" fmla="*/ 0 w 30"/>
                  <a:gd name="T3" fmla="*/ 12 h 12"/>
                  <a:gd name="T4" fmla="*/ 0 w 30"/>
                  <a:gd name="T5" fmla="*/ 12 h 12"/>
                  <a:gd name="T6" fmla="*/ 24 w 30"/>
                  <a:gd name="T7" fmla="*/ 6 h 12"/>
                  <a:gd name="T8" fmla="*/ 24 w 30"/>
                  <a:gd name="T9" fmla="*/ 6 h 12"/>
                  <a:gd name="T10" fmla="*/ 30 w 30"/>
                  <a:gd name="T11" fmla="*/ 0 h 12"/>
                  <a:gd name="T12" fmla="*/ 24 w 30"/>
                  <a:gd name="T13" fmla="*/ 0 h 12"/>
                  <a:gd name="T14" fmla="*/ 24 w 30"/>
                  <a:gd name="T15" fmla="*/ 0 h 12"/>
                  <a:gd name="T16" fmla="*/ 0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0" y="6"/>
                    </a:moveTo>
                    <a:lnTo>
                      <a:pt x="0" y="12"/>
                    </a:lnTo>
                    <a:lnTo>
                      <a:pt x="0" y="12"/>
                    </a:lnTo>
                    <a:lnTo>
                      <a:pt x="24" y="6"/>
                    </a:lnTo>
                    <a:lnTo>
                      <a:pt x="24" y="6"/>
                    </a:lnTo>
                    <a:lnTo>
                      <a:pt x="30" y="0"/>
                    </a:lnTo>
                    <a:lnTo>
                      <a:pt x="24"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74" name="Freeform 1498">
                <a:extLst>
                  <a:ext uri="{FF2B5EF4-FFF2-40B4-BE49-F238E27FC236}">
                    <a16:creationId xmlns:a16="http://schemas.microsoft.com/office/drawing/2014/main" id="{64CBA9CC-5310-4F5F-88F1-B6637319FE4D}"/>
                  </a:ext>
                </a:extLst>
              </p:cNvPr>
              <p:cNvSpPr>
                <a:spLocks/>
              </p:cNvSpPr>
              <p:nvPr/>
            </p:nvSpPr>
            <p:spPr bwMode="auto">
              <a:xfrm>
                <a:off x="4414" y="2772"/>
                <a:ext cx="30" cy="18"/>
              </a:xfrm>
              <a:custGeom>
                <a:avLst/>
                <a:gdLst>
                  <a:gd name="T0" fmla="*/ 6 w 30"/>
                  <a:gd name="T1" fmla="*/ 12 h 18"/>
                  <a:gd name="T2" fmla="*/ 0 w 30"/>
                  <a:gd name="T3" fmla="*/ 12 h 18"/>
                  <a:gd name="T4" fmla="*/ 6 w 30"/>
                  <a:gd name="T5" fmla="*/ 18 h 18"/>
                  <a:gd name="T6" fmla="*/ 30 w 30"/>
                  <a:gd name="T7" fmla="*/ 6 h 18"/>
                  <a:gd name="T8" fmla="*/ 30 w 30"/>
                  <a:gd name="T9" fmla="*/ 6 h 18"/>
                  <a:gd name="T10" fmla="*/ 30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30" y="6"/>
                    </a:lnTo>
                    <a:lnTo>
                      <a:pt x="30" y="6"/>
                    </a:lnTo>
                    <a:lnTo>
                      <a:pt x="30"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75" name="Freeform 1499">
                <a:extLst>
                  <a:ext uri="{FF2B5EF4-FFF2-40B4-BE49-F238E27FC236}">
                    <a16:creationId xmlns:a16="http://schemas.microsoft.com/office/drawing/2014/main" id="{5C2D594C-4AFB-42B4-94D0-911F799C2CAB}"/>
                  </a:ext>
                </a:extLst>
              </p:cNvPr>
              <p:cNvSpPr>
                <a:spLocks/>
              </p:cNvSpPr>
              <p:nvPr/>
            </p:nvSpPr>
            <p:spPr bwMode="auto">
              <a:xfrm>
                <a:off x="4456" y="2760"/>
                <a:ext cx="24" cy="12"/>
              </a:xfrm>
              <a:custGeom>
                <a:avLst/>
                <a:gdLst>
                  <a:gd name="T0" fmla="*/ 0 w 24"/>
                  <a:gd name="T1" fmla="*/ 6 h 12"/>
                  <a:gd name="T2" fmla="*/ 0 w 24"/>
                  <a:gd name="T3" fmla="*/ 12 h 12"/>
                  <a:gd name="T4" fmla="*/ 0 w 24"/>
                  <a:gd name="T5" fmla="*/ 12 h 12"/>
                  <a:gd name="T6" fmla="*/ 24 w 24"/>
                  <a:gd name="T7" fmla="*/ 6 h 12"/>
                  <a:gd name="T8" fmla="*/ 24 w 24"/>
                  <a:gd name="T9" fmla="*/ 0 h 12"/>
                  <a:gd name="T10" fmla="*/ 24 w 24"/>
                  <a:gd name="T11" fmla="*/ 0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lnTo>
                      <a:pt x="0" y="12"/>
                    </a:lnTo>
                    <a:lnTo>
                      <a:pt x="0" y="12"/>
                    </a:lnTo>
                    <a:lnTo>
                      <a:pt x="24" y="6"/>
                    </a:lnTo>
                    <a:lnTo>
                      <a:pt x="24" y="0"/>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76" name="Freeform 1500">
                <a:extLst>
                  <a:ext uri="{FF2B5EF4-FFF2-40B4-BE49-F238E27FC236}">
                    <a16:creationId xmlns:a16="http://schemas.microsoft.com/office/drawing/2014/main" id="{E09E29F0-4316-47BB-9586-3D5C53CAB693}"/>
                  </a:ext>
                </a:extLst>
              </p:cNvPr>
              <p:cNvSpPr>
                <a:spLocks/>
              </p:cNvSpPr>
              <p:nvPr/>
            </p:nvSpPr>
            <p:spPr bwMode="auto">
              <a:xfrm>
                <a:off x="4492" y="2736"/>
                <a:ext cx="30" cy="18"/>
              </a:xfrm>
              <a:custGeom>
                <a:avLst/>
                <a:gdLst>
                  <a:gd name="T0" fmla="*/ 6 w 30"/>
                  <a:gd name="T1" fmla="*/ 12 h 18"/>
                  <a:gd name="T2" fmla="*/ 0 w 30"/>
                  <a:gd name="T3" fmla="*/ 18 h 18"/>
                  <a:gd name="T4" fmla="*/ 6 w 30"/>
                  <a:gd name="T5" fmla="*/ 18 h 18"/>
                  <a:gd name="T6" fmla="*/ 18 w 30"/>
                  <a:gd name="T7" fmla="*/ 12 h 18"/>
                  <a:gd name="T8" fmla="*/ 24 w 30"/>
                  <a:gd name="T9" fmla="*/ 6 h 18"/>
                  <a:gd name="T10" fmla="*/ 30 w 30"/>
                  <a:gd name="T11" fmla="*/ 6 h 18"/>
                  <a:gd name="T12" fmla="*/ 24 w 30"/>
                  <a:gd name="T13" fmla="*/ 0 h 18"/>
                  <a:gd name="T14" fmla="*/ 18 w 30"/>
                  <a:gd name="T15" fmla="*/ 6 h 18"/>
                  <a:gd name="T16" fmla="*/ 6 w 30"/>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12"/>
                    </a:moveTo>
                    <a:lnTo>
                      <a:pt x="0" y="18"/>
                    </a:lnTo>
                    <a:lnTo>
                      <a:pt x="6" y="18"/>
                    </a:lnTo>
                    <a:lnTo>
                      <a:pt x="18" y="12"/>
                    </a:lnTo>
                    <a:lnTo>
                      <a:pt x="24" y="6"/>
                    </a:lnTo>
                    <a:lnTo>
                      <a:pt x="30" y="6"/>
                    </a:lnTo>
                    <a:lnTo>
                      <a:pt x="24" y="0"/>
                    </a:lnTo>
                    <a:lnTo>
                      <a:pt x="18" y="6"/>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77" name="Freeform 1501">
                <a:extLst>
                  <a:ext uri="{FF2B5EF4-FFF2-40B4-BE49-F238E27FC236}">
                    <a16:creationId xmlns:a16="http://schemas.microsoft.com/office/drawing/2014/main" id="{D3707CBC-82FA-4C29-8A0C-5875186FD193}"/>
                  </a:ext>
                </a:extLst>
              </p:cNvPr>
              <p:cNvSpPr>
                <a:spLocks/>
              </p:cNvSpPr>
              <p:nvPr/>
            </p:nvSpPr>
            <p:spPr bwMode="auto">
              <a:xfrm>
                <a:off x="4528" y="2718"/>
                <a:ext cx="30" cy="18"/>
              </a:xfrm>
              <a:custGeom>
                <a:avLst/>
                <a:gdLst>
                  <a:gd name="T0" fmla="*/ 6 w 30"/>
                  <a:gd name="T1" fmla="*/ 12 h 18"/>
                  <a:gd name="T2" fmla="*/ 0 w 30"/>
                  <a:gd name="T3" fmla="*/ 12 h 18"/>
                  <a:gd name="T4" fmla="*/ 6 w 30"/>
                  <a:gd name="T5" fmla="*/ 18 h 18"/>
                  <a:gd name="T6" fmla="*/ 24 w 30"/>
                  <a:gd name="T7" fmla="*/ 6 h 18"/>
                  <a:gd name="T8" fmla="*/ 24 w 30"/>
                  <a:gd name="T9" fmla="*/ 6 h 18"/>
                  <a:gd name="T10" fmla="*/ 30 w 30"/>
                  <a:gd name="T11" fmla="*/ 0 h 18"/>
                  <a:gd name="T12" fmla="*/ 24 w 30"/>
                  <a:gd name="T13" fmla="*/ 0 h 18"/>
                  <a:gd name="T14" fmla="*/ 24 w 30"/>
                  <a:gd name="T15" fmla="*/ 0 h 18"/>
                  <a:gd name="T16" fmla="*/ 6 w 30"/>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6" y="12"/>
                    </a:moveTo>
                    <a:lnTo>
                      <a:pt x="0" y="12"/>
                    </a:lnTo>
                    <a:lnTo>
                      <a:pt x="6" y="18"/>
                    </a:lnTo>
                    <a:lnTo>
                      <a:pt x="24" y="6"/>
                    </a:lnTo>
                    <a:lnTo>
                      <a:pt x="24" y="6"/>
                    </a:lnTo>
                    <a:lnTo>
                      <a:pt x="30" y="0"/>
                    </a:lnTo>
                    <a:lnTo>
                      <a:pt x="24"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78" name="Freeform 1502">
                <a:extLst>
                  <a:ext uri="{FF2B5EF4-FFF2-40B4-BE49-F238E27FC236}">
                    <a16:creationId xmlns:a16="http://schemas.microsoft.com/office/drawing/2014/main" id="{572775F7-EB18-43C2-98AC-541157F2A7E1}"/>
                  </a:ext>
                </a:extLst>
              </p:cNvPr>
              <p:cNvSpPr>
                <a:spLocks/>
              </p:cNvSpPr>
              <p:nvPr/>
            </p:nvSpPr>
            <p:spPr bwMode="auto">
              <a:xfrm>
                <a:off x="4564" y="2694"/>
                <a:ext cx="24" cy="18"/>
              </a:xfrm>
              <a:custGeom>
                <a:avLst/>
                <a:gdLst>
                  <a:gd name="T0" fmla="*/ 6 w 24"/>
                  <a:gd name="T1" fmla="*/ 12 h 18"/>
                  <a:gd name="T2" fmla="*/ 0 w 24"/>
                  <a:gd name="T3" fmla="*/ 18 h 18"/>
                  <a:gd name="T4" fmla="*/ 6 w 24"/>
                  <a:gd name="T5" fmla="*/ 18 h 18"/>
                  <a:gd name="T6" fmla="*/ 24 w 24"/>
                  <a:gd name="T7" fmla="*/ 6 h 18"/>
                  <a:gd name="T8" fmla="*/ 24 w 24"/>
                  <a:gd name="T9" fmla="*/ 0 h 18"/>
                  <a:gd name="T10" fmla="*/ 24 w 24"/>
                  <a:gd name="T11" fmla="*/ 0 h 18"/>
                  <a:gd name="T12" fmla="*/ 6 w 24"/>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6" y="12"/>
                    </a:moveTo>
                    <a:lnTo>
                      <a:pt x="0" y="18"/>
                    </a:lnTo>
                    <a:lnTo>
                      <a:pt x="6" y="18"/>
                    </a:lnTo>
                    <a:lnTo>
                      <a:pt x="24" y="6"/>
                    </a:lnTo>
                    <a:lnTo>
                      <a:pt x="24" y="0"/>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79" name="Freeform 1503">
                <a:extLst>
                  <a:ext uri="{FF2B5EF4-FFF2-40B4-BE49-F238E27FC236}">
                    <a16:creationId xmlns:a16="http://schemas.microsoft.com/office/drawing/2014/main" id="{58CF2317-EF79-4338-A1E7-523EF33464C1}"/>
                  </a:ext>
                </a:extLst>
              </p:cNvPr>
              <p:cNvSpPr>
                <a:spLocks/>
              </p:cNvSpPr>
              <p:nvPr/>
            </p:nvSpPr>
            <p:spPr bwMode="auto">
              <a:xfrm>
                <a:off x="4600" y="2664"/>
                <a:ext cx="24" cy="24"/>
              </a:xfrm>
              <a:custGeom>
                <a:avLst/>
                <a:gdLst>
                  <a:gd name="T0" fmla="*/ 0 w 24"/>
                  <a:gd name="T1" fmla="*/ 18 h 24"/>
                  <a:gd name="T2" fmla="*/ 0 w 24"/>
                  <a:gd name="T3" fmla="*/ 18 h 24"/>
                  <a:gd name="T4" fmla="*/ 0 w 24"/>
                  <a:gd name="T5" fmla="*/ 24 h 24"/>
                  <a:gd name="T6" fmla="*/ 18 w 24"/>
                  <a:gd name="T7" fmla="*/ 6 h 24"/>
                  <a:gd name="T8" fmla="*/ 24 w 24"/>
                  <a:gd name="T9" fmla="*/ 0 h 24"/>
                  <a:gd name="T10" fmla="*/ 18 w 24"/>
                  <a:gd name="T11" fmla="*/ 0 h 24"/>
                  <a:gd name="T12" fmla="*/ 0 w 24"/>
                  <a:gd name="T13" fmla="*/ 18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18"/>
                    </a:moveTo>
                    <a:lnTo>
                      <a:pt x="0" y="18"/>
                    </a:lnTo>
                    <a:lnTo>
                      <a:pt x="0" y="24"/>
                    </a:lnTo>
                    <a:lnTo>
                      <a:pt x="18" y="6"/>
                    </a:lnTo>
                    <a:lnTo>
                      <a:pt x="24" y="0"/>
                    </a:lnTo>
                    <a:lnTo>
                      <a:pt x="18" y="0"/>
                    </a:lnTo>
                    <a:lnTo>
                      <a:pt x="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80" name="Freeform 1504">
                <a:extLst>
                  <a:ext uri="{FF2B5EF4-FFF2-40B4-BE49-F238E27FC236}">
                    <a16:creationId xmlns:a16="http://schemas.microsoft.com/office/drawing/2014/main" id="{69805BAF-FF7F-4BA1-89B1-049953FB4455}"/>
                  </a:ext>
                </a:extLst>
              </p:cNvPr>
              <p:cNvSpPr>
                <a:spLocks/>
              </p:cNvSpPr>
              <p:nvPr/>
            </p:nvSpPr>
            <p:spPr bwMode="auto">
              <a:xfrm>
                <a:off x="4624" y="2628"/>
                <a:ext cx="24" cy="30"/>
              </a:xfrm>
              <a:custGeom>
                <a:avLst/>
                <a:gdLst>
                  <a:gd name="T0" fmla="*/ 0 w 24"/>
                  <a:gd name="T1" fmla="*/ 24 h 30"/>
                  <a:gd name="T2" fmla="*/ 6 w 24"/>
                  <a:gd name="T3" fmla="*/ 30 h 30"/>
                  <a:gd name="T4" fmla="*/ 6 w 24"/>
                  <a:gd name="T5" fmla="*/ 24 h 30"/>
                  <a:gd name="T6" fmla="*/ 24 w 24"/>
                  <a:gd name="T7" fmla="*/ 6 h 30"/>
                  <a:gd name="T8" fmla="*/ 24 w 24"/>
                  <a:gd name="T9" fmla="*/ 6 h 30"/>
                  <a:gd name="T10" fmla="*/ 18 w 24"/>
                  <a:gd name="T11" fmla="*/ 0 h 30"/>
                  <a:gd name="T12" fmla="*/ 18 w 24"/>
                  <a:gd name="T13" fmla="*/ 6 h 30"/>
                  <a:gd name="T14" fmla="*/ 18 w 24"/>
                  <a:gd name="T15" fmla="*/ 6 h 30"/>
                  <a:gd name="T16" fmla="*/ 0 w 24"/>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0">
                    <a:moveTo>
                      <a:pt x="0" y="24"/>
                    </a:moveTo>
                    <a:lnTo>
                      <a:pt x="6" y="30"/>
                    </a:lnTo>
                    <a:lnTo>
                      <a:pt x="6" y="24"/>
                    </a:lnTo>
                    <a:lnTo>
                      <a:pt x="24" y="6"/>
                    </a:lnTo>
                    <a:lnTo>
                      <a:pt x="24" y="6"/>
                    </a:lnTo>
                    <a:lnTo>
                      <a:pt x="18" y="0"/>
                    </a:lnTo>
                    <a:lnTo>
                      <a:pt x="18" y="6"/>
                    </a:lnTo>
                    <a:lnTo>
                      <a:pt x="18" y="6"/>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81" name="Freeform 1505">
                <a:extLst>
                  <a:ext uri="{FF2B5EF4-FFF2-40B4-BE49-F238E27FC236}">
                    <a16:creationId xmlns:a16="http://schemas.microsoft.com/office/drawing/2014/main" id="{EAF65BF0-AFAD-4D57-892B-AF7A7BB8C1D2}"/>
                  </a:ext>
                </a:extLst>
              </p:cNvPr>
              <p:cNvSpPr>
                <a:spLocks/>
              </p:cNvSpPr>
              <p:nvPr/>
            </p:nvSpPr>
            <p:spPr bwMode="auto">
              <a:xfrm>
                <a:off x="4648" y="2592"/>
                <a:ext cx="12" cy="30"/>
              </a:xfrm>
              <a:custGeom>
                <a:avLst/>
                <a:gdLst>
                  <a:gd name="T0" fmla="*/ 0 w 12"/>
                  <a:gd name="T1" fmla="*/ 24 h 30"/>
                  <a:gd name="T2" fmla="*/ 0 w 12"/>
                  <a:gd name="T3" fmla="*/ 30 h 30"/>
                  <a:gd name="T4" fmla="*/ 6 w 12"/>
                  <a:gd name="T5" fmla="*/ 24 h 30"/>
                  <a:gd name="T6" fmla="*/ 12 w 12"/>
                  <a:gd name="T7" fmla="*/ 12 h 30"/>
                  <a:gd name="T8" fmla="*/ 12 w 12"/>
                  <a:gd name="T9" fmla="*/ 0 h 30"/>
                  <a:gd name="T10" fmla="*/ 12 w 12"/>
                  <a:gd name="T11" fmla="*/ 0 h 30"/>
                  <a:gd name="T12" fmla="*/ 6 w 12"/>
                  <a:gd name="T13" fmla="*/ 0 h 30"/>
                  <a:gd name="T14" fmla="*/ 6 w 12"/>
                  <a:gd name="T15" fmla="*/ 12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0" y="30"/>
                    </a:lnTo>
                    <a:lnTo>
                      <a:pt x="6" y="24"/>
                    </a:lnTo>
                    <a:lnTo>
                      <a:pt x="12" y="12"/>
                    </a:lnTo>
                    <a:lnTo>
                      <a:pt x="12" y="0"/>
                    </a:lnTo>
                    <a:lnTo>
                      <a:pt x="12" y="0"/>
                    </a:lnTo>
                    <a:lnTo>
                      <a:pt x="6" y="0"/>
                    </a:lnTo>
                    <a:lnTo>
                      <a:pt x="6" y="12"/>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82" name="Freeform 1506">
                <a:extLst>
                  <a:ext uri="{FF2B5EF4-FFF2-40B4-BE49-F238E27FC236}">
                    <a16:creationId xmlns:a16="http://schemas.microsoft.com/office/drawing/2014/main" id="{8DBEEF21-D6EF-42D5-BB50-49AF2CA0F6BB}"/>
                  </a:ext>
                </a:extLst>
              </p:cNvPr>
              <p:cNvSpPr>
                <a:spLocks/>
              </p:cNvSpPr>
              <p:nvPr/>
            </p:nvSpPr>
            <p:spPr bwMode="auto">
              <a:xfrm>
                <a:off x="4654" y="2550"/>
                <a:ext cx="12" cy="30"/>
              </a:xfrm>
              <a:custGeom>
                <a:avLst/>
                <a:gdLst>
                  <a:gd name="T0" fmla="*/ 0 w 12"/>
                  <a:gd name="T1" fmla="*/ 24 h 30"/>
                  <a:gd name="T2" fmla="*/ 6 w 12"/>
                  <a:gd name="T3" fmla="*/ 30 h 30"/>
                  <a:gd name="T4" fmla="*/ 6 w 12"/>
                  <a:gd name="T5" fmla="*/ 24 h 30"/>
                  <a:gd name="T6" fmla="*/ 12 w 12"/>
                  <a:gd name="T7" fmla="*/ 24 h 30"/>
                  <a:gd name="T8" fmla="*/ 6 w 12"/>
                  <a:gd name="T9" fmla="*/ 0 h 30"/>
                  <a:gd name="T10" fmla="*/ 0 w 12"/>
                  <a:gd name="T11" fmla="*/ 0 h 30"/>
                  <a:gd name="T12" fmla="*/ 0 w 12"/>
                  <a:gd name="T13" fmla="*/ 0 h 30"/>
                  <a:gd name="T14" fmla="*/ 6 w 12"/>
                  <a:gd name="T15" fmla="*/ 24 h 30"/>
                  <a:gd name="T16" fmla="*/ 0 w 12"/>
                  <a:gd name="T1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0" y="24"/>
                    </a:moveTo>
                    <a:lnTo>
                      <a:pt x="6" y="30"/>
                    </a:lnTo>
                    <a:lnTo>
                      <a:pt x="6" y="24"/>
                    </a:lnTo>
                    <a:lnTo>
                      <a:pt x="12" y="24"/>
                    </a:lnTo>
                    <a:lnTo>
                      <a:pt x="6" y="0"/>
                    </a:lnTo>
                    <a:lnTo>
                      <a:pt x="0" y="0"/>
                    </a:lnTo>
                    <a:lnTo>
                      <a:pt x="0" y="0"/>
                    </a:lnTo>
                    <a:lnTo>
                      <a:pt x="6" y="24"/>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83" name="Freeform 1507">
                <a:extLst>
                  <a:ext uri="{FF2B5EF4-FFF2-40B4-BE49-F238E27FC236}">
                    <a16:creationId xmlns:a16="http://schemas.microsoft.com/office/drawing/2014/main" id="{5B968901-AACC-4986-97AA-8E2996DEDBBB}"/>
                  </a:ext>
                </a:extLst>
              </p:cNvPr>
              <p:cNvSpPr>
                <a:spLocks/>
              </p:cNvSpPr>
              <p:nvPr/>
            </p:nvSpPr>
            <p:spPr bwMode="auto">
              <a:xfrm>
                <a:off x="4642" y="2507"/>
                <a:ext cx="12" cy="31"/>
              </a:xfrm>
              <a:custGeom>
                <a:avLst/>
                <a:gdLst>
                  <a:gd name="T0" fmla="*/ 6 w 12"/>
                  <a:gd name="T1" fmla="*/ 25 h 31"/>
                  <a:gd name="T2" fmla="*/ 12 w 12"/>
                  <a:gd name="T3" fmla="*/ 31 h 31"/>
                  <a:gd name="T4" fmla="*/ 12 w 12"/>
                  <a:gd name="T5" fmla="*/ 25 h 31"/>
                  <a:gd name="T6" fmla="*/ 6 w 12"/>
                  <a:gd name="T7" fmla="*/ 7 h 31"/>
                  <a:gd name="T8" fmla="*/ 0 w 12"/>
                  <a:gd name="T9" fmla="*/ 0 h 31"/>
                  <a:gd name="T10" fmla="*/ 0 w 12"/>
                  <a:gd name="T11" fmla="*/ 7 h 31"/>
                  <a:gd name="T12" fmla="*/ 6 w 12"/>
                  <a:gd name="T13" fmla="*/ 25 h 31"/>
                </a:gdLst>
                <a:ahLst/>
                <a:cxnLst>
                  <a:cxn ang="0">
                    <a:pos x="T0" y="T1"/>
                  </a:cxn>
                  <a:cxn ang="0">
                    <a:pos x="T2" y="T3"/>
                  </a:cxn>
                  <a:cxn ang="0">
                    <a:pos x="T4" y="T5"/>
                  </a:cxn>
                  <a:cxn ang="0">
                    <a:pos x="T6" y="T7"/>
                  </a:cxn>
                  <a:cxn ang="0">
                    <a:pos x="T8" y="T9"/>
                  </a:cxn>
                  <a:cxn ang="0">
                    <a:pos x="T10" y="T11"/>
                  </a:cxn>
                  <a:cxn ang="0">
                    <a:pos x="T12" y="T13"/>
                  </a:cxn>
                </a:cxnLst>
                <a:rect l="0" t="0" r="r" b="b"/>
                <a:pathLst>
                  <a:path w="12" h="31">
                    <a:moveTo>
                      <a:pt x="6" y="25"/>
                    </a:moveTo>
                    <a:lnTo>
                      <a:pt x="12" y="31"/>
                    </a:lnTo>
                    <a:lnTo>
                      <a:pt x="12" y="25"/>
                    </a:lnTo>
                    <a:lnTo>
                      <a:pt x="6" y="7"/>
                    </a:lnTo>
                    <a:lnTo>
                      <a:pt x="0" y="0"/>
                    </a:lnTo>
                    <a:lnTo>
                      <a:pt x="0" y="7"/>
                    </a:lnTo>
                    <a:lnTo>
                      <a:pt x="6" y="2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84" name="Freeform 1508">
                <a:extLst>
                  <a:ext uri="{FF2B5EF4-FFF2-40B4-BE49-F238E27FC236}">
                    <a16:creationId xmlns:a16="http://schemas.microsoft.com/office/drawing/2014/main" id="{71578A74-5905-4986-AA62-0C070F43CBC4}"/>
                  </a:ext>
                </a:extLst>
              </p:cNvPr>
              <p:cNvSpPr>
                <a:spLocks/>
              </p:cNvSpPr>
              <p:nvPr/>
            </p:nvSpPr>
            <p:spPr bwMode="auto">
              <a:xfrm>
                <a:off x="4618" y="2477"/>
                <a:ext cx="18" cy="24"/>
              </a:xfrm>
              <a:custGeom>
                <a:avLst/>
                <a:gdLst>
                  <a:gd name="T0" fmla="*/ 12 w 18"/>
                  <a:gd name="T1" fmla="*/ 18 h 24"/>
                  <a:gd name="T2" fmla="*/ 12 w 18"/>
                  <a:gd name="T3" fmla="*/ 24 h 24"/>
                  <a:gd name="T4" fmla="*/ 18 w 18"/>
                  <a:gd name="T5" fmla="*/ 18 h 24"/>
                  <a:gd name="T6" fmla="*/ 6 w 18"/>
                  <a:gd name="T7" fmla="*/ 0 h 24"/>
                  <a:gd name="T8" fmla="*/ 0 w 18"/>
                  <a:gd name="T9" fmla="*/ 0 h 24"/>
                  <a:gd name="T10" fmla="*/ 0 w 18"/>
                  <a:gd name="T11" fmla="*/ 0 h 24"/>
                  <a:gd name="T12" fmla="*/ 0 w 18"/>
                  <a:gd name="T13" fmla="*/ 0 h 24"/>
                  <a:gd name="T14" fmla="*/ 0 w 18"/>
                  <a:gd name="T15" fmla="*/ 6 h 24"/>
                  <a:gd name="T16" fmla="*/ 0 w 18"/>
                  <a:gd name="T17" fmla="*/ 6 h 24"/>
                  <a:gd name="T18" fmla="*/ 0 w 18"/>
                  <a:gd name="T19" fmla="*/ 0 h 24"/>
                  <a:gd name="T20" fmla="*/ 0 w 18"/>
                  <a:gd name="T21" fmla="*/ 0 h 24"/>
                  <a:gd name="T22" fmla="*/ 12 w 18"/>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2" y="18"/>
                    </a:moveTo>
                    <a:lnTo>
                      <a:pt x="12" y="24"/>
                    </a:lnTo>
                    <a:lnTo>
                      <a:pt x="18" y="18"/>
                    </a:lnTo>
                    <a:lnTo>
                      <a:pt x="6" y="0"/>
                    </a:lnTo>
                    <a:lnTo>
                      <a:pt x="0" y="0"/>
                    </a:lnTo>
                    <a:lnTo>
                      <a:pt x="0" y="0"/>
                    </a:lnTo>
                    <a:lnTo>
                      <a:pt x="0" y="0"/>
                    </a:lnTo>
                    <a:lnTo>
                      <a:pt x="0" y="6"/>
                    </a:lnTo>
                    <a:lnTo>
                      <a:pt x="0" y="6"/>
                    </a:lnTo>
                    <a:lnTo>
                      <a:pt x="0" y="0"/>
                    </a:lnTo>
                    <a:lnTo>
                      <a:pt x="0" y="0"/>
                    </a:lnTo>
                    <a:lnTo>
                      <a:pt x="12"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85" name="Freeform 1509">
                <a:extLst>
                  <a:ext uri="{FF2B5EF4-FFF2-40B4-BE49-F238E27FC236}">
                    <a16:creationId xmlns:a16="http://schemas.microsoft.com/office/drawing/2014/main" id="{F2856D29-0245-4D89-A74D-F14885CA252C}"/>
                  </a:ext>
                </a:extLst>
              </p:cNvPr>
              <p:cNvSpPr>
                <a:spLocks/>
              </p:cNvSpPr>
              <p:nvPr/>
            </p:nvSpPr>
            <p:spPr bwMode="auto">
              <a:xfrm>
                <a:off x="4588" y="2447"/>
                <a:ext cx="18" cy="24"/>
              </a:xfrm>
              <a:custGeom>
                <a:avLst/>
                <a:gdLst>
                  <a:gd name="T0" fmla="*/ 18 w 18"/>
                  <a:gd name="T1" fmla="*/ 24 h 24"/>
                  <a:gd name="T2" fmla="*/ 18 w 18"/>
                  <a:gd name="T3" fmla="*/ 18 h 24"/>
                  <a:gd name="T4" fmla="*/ 18 w 18"/>
                  <a:gd name="T5" fmla="*/ 18 h 24"/>
                  <a:gd name="T6" fmla="*/ 0 w 18"/>
                  <a:gd name="T7" fmla="*/ 0 h 24"/>
                  <a:gd name="T8" fmla="*/ 0 w 18"/>
                  <a:gd name="T9" fmla="*/ 0 h 24"/>
                  <a:gd name="T10" fmla="*/ 0 w 18"/>
                  <a:gd name="T11" fmla="*/ 0 h 24"/>
                  <a:gd name="T12" fmla="*/ 0 w 18"/>
                  <a:gd name="T13" fmla="*/ 6 h 24"/>
                  <a:gd name="T14" fmla="*/ 0 w 18"/>
                  <a:gd name="T15" fmla="*/ 6 h 24"/>
                  <a:gd name="T16" fmla="*/ 18 w 1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8" y="24"/>
                    </a:moveTo>
                    <a:lnTo>
                      <a:pt x="18" y="18"/>
                    </a:lnTo>
                    <a:lnTo>
                      <a:pt x="18" y="18"/>
                    </a:lnTo>
                    <a:lnTo>
                      <a:pt x="0" y="0"/>
                    </a:lnTo>
                    <a:lnTo>
                      <a:pt x="0" y="0"/>
                    </a:lnTo>
                    <a:lnTo>
                      <a:pt x="0" y="0"/>
                    </a:lnTo>
                    <a:lnTo>
                      <a:pt x="0" y="6"/>
                    </a:lnTo>
                    <a:lnTo>
                      <a:pt x="0" y="6"/>
                    </a:lnTo>
                    <a:lnTo>
                      <a:pt x="18"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86" name="Freeform 1510">
                <a:extLst>
                  <a:ext uri="{FF2B5EF4-FFF2-40B4-BE49-F238E27FC236}">
                    <a16:creationId xmlns:a16="http://schemas.microsoft.com/office/drawing/2014/main" id="{C1CD6240-DBF7-4456-9239-59BC42804473}"/>
                  </a:ext>
                </a:extLst>
              </p:cNvPr>
              <p:cNvSpPr>
                <a:spLocks/>
              </p:cNvSpPr>
              <p:nvPr/>
            </p:nvSpPr>
            <p:spPr bwMode="auto">
              <a:xfrm>
                <a:off x="4552" y="2423"/>
                <a:ext cx="24" cy="18"/>
              </a:xfrm>
              <a:custGeom>
                <a:avLst/>
                <a:gdLst>
                  <a:gd name="T0" fmla="*/ 24 w 24"/>
                  <a:gd name="T1" fmla="*/ 18 h 18"/>
                  <a:gd name="T2" fmla="*/ 24 w 24"/>
                  <a:gd name="T3" fmla="*/ 18 h 18"/>
                  <a:gd name="T4" fmla="*/ 24 w 24"/>
                  <a:gd name="T5" fmla="*/ 12 h 18"/>
                  <a:gd name="T6" fmla="*/ 0 w 24"/>
                  <a:gd name="T7" fmla="*/ 0 h 18"/>
                  <a:gd name="T8" fmla="*/ 0 w 24"/>
                  <a:gd name="T9" fmla="*/ 0 h 18"/>
                  <a:gd name="T10" fmla="*/ 0 w 24"/>
                  <a:gd name="T11" fmla="*/ 6 h 18"/>
                  <a:gd name="T12" fmla="*/ 24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18"/>
                    </a:moveTo>
                    <a:lnTo>
                      <a:pt x="24" y="18"/>
                    </a:lnTo>
                    <a:lnTo>
                      <a:pt x="24" y="12"/>
                    </a:lnTo>
                    <a:lnTo>
                      <a:pt x="0" y="0"/>
                    </a:lnTo>
                    <a:lnTo>
                      <a:pt x="0" y="0"/>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87" name="Freeform 1511">
                <a:extLst>
                  <a:ext uri="{FF2B5EF4-FFF2-40B4-BE49-F238E27FC236}">
                    <a16:creationId xmlns:a16="http://schemas.microsoft.com/office/drawing/2014/main" id="{F577AB95-9E26-4918-89B4-E42A9718EFDC}"/>
                  </a:ext>
                </a:extLst>
              </p:cNvPr>
              <p:cNvSpPr>
                <a:spLocks/>
              </p:cNvSpPr>
              <p:nvPr/>
            </p:nvSpPr>
            <p:spPr bwMode="auto">
              <a:xfrm>
                <a:off x="4516" y="2399"/>
                <a:ext cx="24" cy="18"/>
              </a:xfrm>
              <a:custGeom>
                <a:avLst/>
                <a:gdLst>
                  <a:gd name="T0" fmla="*/ 24 w 24"/>
                  <a:gd name="T1" fmla="*/ 18 h 18"/>
                  <a:gd name="T2" fmla="*/ 24 w 24"/>
                  <a:gd name="T3" fmla="*/ 18 h 18"/>
                  <a:gd name="T4" fmla="*/ 24 w 24"/>
                  <a:gd name="T5" fmla="*/ 12 h 18"/>
                  <a:gd name="T6" fmla="*/ 0 w 24"/>
                  <a:gd name="T7" fmla="*/ 0 h 18"/>
                  <a:gd name="T8" fmla="*/ 0 w 24"/>
                  <a:gd name="T9" fmla="*/ 6 h 18"/>
                  <a:gd name="T10" fmla="*/ 0 w 24"/>
                  <a:gd name="T11" fmla="*/ 6 h 18"/>
                  <a:gd name="T12" fmla="*/ 24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18"/>
                    </a:moveTo>
                    <a:lnTo>
                      <a:pt x="24" y="18"/>
                    </a:lnTo>
                    <a:lnTo>
                      <a:pt x="24" y="12"/>
                    </a:lnTo>
                    <a:lnTo>
                      <a:pt x="0" y="0"/>
                    </a:lnTo>
                    <a:lnTo>
                      <a:pt x="0" y="6"/>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88" name="Freeform 1512">
                <a:extLst>
                  <a:ext uri="{FF2B5EF4-FFF2-40B4-BE49-F238E27FC236}">
                    <a16:creationId xmlns:a16="http://schemas.microsoft.com/office/drawing/2014/main" id="{E9C9F2B3-180C-4D88-8A74-35B71373D494}"/>
                  </a:ext>
                </a:extLst>
              </p:cNvPr>
              <p:cNvSpPr>
                <a:spLocks/>
              </p:cNvSpPr>
              <p:nvPr/>
            </p:nvSpPr>
            <p:spPr bwMode="auto">
              <a:xfrm>
                <a:off x="4480" y="2381"/>
                <a:ext cx="24" cy="18"/>
              </a:xfrm>
              <a:custGeom>
                <a:avLst/>
                <a:gdLst>
                  <a:gd name="T0" fmla="*/ 24 w 24"/>
                  <a:gd name="T1" fmla="*/ 18 h 18"/>
                  <a:gd name="T2" fmla="*/ 24 w 24"/>
                  <a:gd name="T3" fmla="*/ 12 h 18"/>
                  <a:gd name="T4" fmla="*/ 24 w 24"/>
                  <a:gd name="T5" fmla="*/ 12 h 18"/>
                  <a:gd name="T6" fmla="*/ 0 w 24"/>
                  <a:gd name="T7" fmla="*/ 0 h 18"/>
                  <a:gd name="T8" fmla="*/ 0 w 24"/>
                  <a:gd name="T9" fmla="*/ 6 h 18"/>
                  <a:gd name="T10" fmla="*/ 0 w 24"/>
                  <a:gd name="T11" fmla="*/ 6 h 18"/>
                  <a:gd name="T12" fmla="*/ 24 w 2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18"/>
                    </a:moveTo>
                    <a:lnTo>
                      <a:pt x="24" y="12"/>
                    </a:lnTo>
                    <a:lnTo>
                      <a:pt x="24" y="12"/>
                    </a:lnTo>
                    <a:lnTo>
                      <a:pt x="0" y="0"/>
                    </a:lnTo>
                    <a:lnTo>
                      <a:pt x="0" y="6"/>
                    </a:lnTo>
                    <a:lnTo>
                      <a:pt x="0"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89" name="Freeform 1513">
                <a:extLst>
                  <a:ext uri="{FF2B5EF4-FFF2-40B4-BE49-F238E27FC236}">
                    <a16:creationId xmlns:a16="http://schemas.microsoft.com/office/drawing/2014/main" id="{8DD94857-9D08-4C0A-909C-C2ABED29DFA3}"/>
                  </a:ext>
                </a:extLst>
              </p:cNvPr>
              <p:cNvSpPr>
                <a:spLocks/>
              </p:cNvSpPr>
              <p:nvPr/>
            </p:nvSpPr>
            <p:spPr bwMode="auto">
              <a:xfrm>
                <a:off x="4438" y="2363"/>
                <a:ext cx="30" cy="18"/>
              </a:xfrm>
              <a:custGeom>
                <a:avLst/>
                <a:gdLst>
                  <a:gd name="T0" fmla="*/ 24 w 30"/>
                  <a:gd name="T1" fmla="*/ 18 h 18"/>
                  <a:gd name="T2" fmla="*/ 30 w 30"/>
                  <a:gd name="T3" fmla="*/ 12 h 18"/>
                  <a:gd name="T4" fmla="*/ 24 w 30"/>
                  <a:gd name="T5" fmla="*/ 12 h 18"/>
                  <a:gd name="T6" fmla="*/ 18 w 30"/>
                  <a:gd name="T7" fmla="*/ 6 h 18"/>
                  <a:gd name="T8" fmla="*/ 6 w 30"/>
                  <a:gd name="T9" fmla="*/ 0 h 18"/>
                  <a:gd name="T10" fmla="*/ 0 w 30"/>
                  <a:gd name="T11" fmla="*/ 6 h 18"/>
                  <a:gd name="T12" fmla="*/ 6 w 30"/>
                  <a:gd name="T13" fmla="*/ 6 h 18"/>
                  <a:gd name="T14" fmla="*/ 18 w 30"/>
                  <a:gd name="T15" fmla="*/ 12 h 18"/>
                  <a:gd name="T16" fmla="*/ 24 w 30"/>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18"/>
                    </a:moveTo>
                    <a:lnTo>
                      <a:pt x="30" y="12"/>
                    </a:lnTo>
                    <a:lnTo>
                      <a:pt x="24" y="12"/>
                    </a:lnTo>
                    <a:lnTo>
                      <a:pt x="18" y="6"/>
                    </a:lnTo>
                    <a:lnTo>
                      <a:pt x="6" y="0"/>
                    </a:lnTo>
                    <a:lnTo>
                      <a:pt x="0" y="6"/>
                    </a:lnTo>
                    <a:lnTo>
                      <a:pt x="6" y="6"/>
                    </a:lnTo>
                    <a:lnTo>
                      <a:pt x="18" y="12"/>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90" name="Freeform 1514">
                <a:extLst>
                  <a:ext uri="{FF2B5EF4-FFF2-40B4-BE49-F238E27FC236}">
                    <a16:creationId xmlns:a16="http://schemas.microsoft.com/office/drawing/2014/main" id="{EDD64936-6F61-4BFE-9F55-66EF0FE305E9}"/>
                  </a:ext>
                </a:extLst>
              </p:cNvPr>
              <p:cNvSpPr>
                <a:spLocks/>
              </p:cNvSpPr>
              <p:nvPr/>
            </p:nvSpPr>
            <p:spPr bwMode="auto">
              <a:xfrm>
                <a:off x="4402" y="2351"/>
                <a:ext cx="24" cy="12"/>
              </a:xfrm>
              <a:custGeom>
                <a:avLst/>
                <a:gdLst>
                  <a:gd name="T0" fmla="*/ 24 w 24"/>
                  <a:gd name="T1" fmla="*/ 12 h 12"/>
                  <a:gd name="T2" fmla="*/ 24 w 24"/>
                  <a:gd name="T3" fmla="*/ 12 h 12"/>
                  <a:gd name="T4" fmla="*/ 24 w 24"/>
                  <a:gd name="T5" fmla="*/ 6 h 12"/>
                  <a:gd name="T6" fmla="*/ 0 w 24"/>
                  <a:gd name="T7" fmla="*/ 0 h 12"/>
                  <a:gd name="T8" fmla="*/ 0 w 24"/>
                  <a:gd name="T9" fmla="*/ 0 h 12"/>
                  <a:gd name="T10" fmla="*/ 0 w 24"/>
                  <a:gd name="T11" fmla="*/ 6 h 12"/>
                  <a:gd name="T12" fmla="*/ 24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24" y="12"/>
                    </a:moveTo>
                    <a:lnTo>
                      <a:pt x="24" y="12"/>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91" name="Freeform 1515">
                <a:extLst>
                  <a:ext uri="{FF2B5EF4-FFF2-40B4-BE49-F238E27FC236}">
                    <a16:creationId xmlns:a16="http://schemas.microsoft.com/office/drawing/2014/main" id="{121CE617-395B-4787-B8A9-18FC89F569F4}"/>
                  </a:ext>
                </a:extLst>
              </p:cNvPr>
              <p:cNvSpPr>
                <a:spLocks/>
              </p:cNvSpPr>
              <p:nvPr/>
            </p:nvSpPr>
            <p:spPr bwMode="auto">
              <a:xfrm>
                <a:off x="4360" y="2339"/>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92" name="Freeform 1516">
                <a:extLst>
                  <a:ext uri="{FF2B5EF4-FFF2-40B4-BE49-F238E27FC236}">
                    <a16:creationId xmlns:a16="http://schemas.microsoft.com/office/drawing/2014/main" id="{2708816C-3855-4F5E-89E0-DF649F281D96}"/>
                  </a:ext>
                </a:extLst>
              </p:cNvPr>
              <p:cNvSpPr>
                <a:spLocks/>
              </p:cNvSpPr>
              <p:nvPr/>
            </p:nvSpPr>
            <p:spPr bwMode="auto">
              <a:xfrm>
                <a:off x="4318" y="2327"/>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93" name="Freeform 1517">
                <a:extLst>
                  <a:ext uri="{FF2B5EF4-FFF2-40B4-BE49-F238E27FC236}">
                    <a16:creationId xmlns:a16="http://schemas.microsoft.com/office/drawing/2014/main" id="{13DE5BC7-0BB9-4FFA-8A1B-47A9C8B02F8D}"/>
                  </a:ext>
                </a:extLst>
              </p:cNvPr>
              <p:cNvSpPr>
                <a:spLocks/>
              </p:cNvSpPr>
              <p:nvPr/>
            </p:nvSpPr>
            <p:spPr bwMode="auto">
              <a:xfrm>
                <a:off x="4276" y="2315"/>
                <a:ext cx="30" cy="12"/>
              </a:xfrm>
              <a:custGeom>
                <a:avLst/>
                <a:gdLst>
                  <a:gd name="T0" fmla="*/ 30 w 30"/>
                  <a:gd name="T1" fmla="*/ 12 h 12"/>
                  <a:gd name="T2" fmla="*/ 30 w 30"/>
                  <a:gd name="T3" fmla="*/ 6 h 12"/>
                  <a:gd name="T4" fmla="*/ 30 w 30"/>
                  <a:gd name="T5" fmla="*/ 6 h 12"/>
                  <a:gd name="T6" fmla="*/ 6 w 30"/>
                  <a:gd name="T7" fmla="*/ 0 h 12"/>
                  <a:gd name="T8" fmla="*/ 0 w 30"/>
                  <a:gd name="T9" fmla="*/ 0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0"/>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94" name="Freeform 1518">
                <a:extLst>
                  <a:ext uri="{FF2B5EF4-FFF2-40B4-BE49-F238E27FC236}">
                    <a16:creationId xmlns:a16="http://schemas.microsoft.com/office/drawing/2014/main" id="{DD164891-6B6C-437E-8D45-EDE4A3A46FA5}"/>
                  </a:ext>
                </a:extLst>
              </p:cNvPr>
              <p:cNvSpPr>
                <a:spLocks/>
              </p:cNvSpPr>
              <p:nvPr/>
            </p:nvSpPr>
            <p:spPr bwMode="auto">
              <a:xfrm>
                <a:off x="4240" y="2303"/>
                <a:ext cx="30" cy="12"/>
              </a:xfrm>
              <a:custGeom>
                <a:avLst/>
                <a:gdLst>
                  <a:gd name="T0" fmla="*/ 24 w 30"/>
                  <a:gd name="T1" fmla="*/ 12 h 12"/>
                  <a:gd name="T2" fmla="*/ 30 w 30"/>
                  <a:gd name="T3" fmla="*/ 12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95" name="Freeform 1519">
                <a:extLst>
                  <a:ext uri="{FF2B5EF4-FFF2-40B4-BE49-F238E27FC236}">
                    <a16:creationId xmlns:a16="http://schemas.microsoft.com/office/drawing/2014/main" id="{60FF5598-C80F-492B-8DBB-2728920F1346}"/>
                  </a:ext>
                </a:extLst>
              </p:cNvPr>
              <p:cNvSpPr>
                <a:spLocks/>
              </p:cNvSpPr>
              <p:nvPr/>
            </p:nvSpPr>
            <p:spPr bwMode="auto">
              <a:xfrm>
                <a:off x="4198" y="2297"/>
                <a:ext cx="30" cy="12"/>
              </a:xfrm>
              <a:custGeom>
                <a:avLst/>
                <a:gdLst>
                  <a:gd name="T0" fmla="*/ 24 w 30"/>
                  <a:gd name="T1" fmla="*/ 12 h 12"/>
                  <a:gd name="T2" fmla="*/ 30 w 30"/>
                  <a:gd name="T3" fmla="*/ 6 h 12"/>
                  <a:gd name="T4" fmla="*/ 24 w 30"/>
                  <a:gd name="T5" fmla="*/ 6 h 12"/>
                  <a:gd name="T6" fmla="*/ 0 w 30"/>
                  <a:gd name="T7" fmla="*/ 0 h 12"/>
                  <a:gd name="T8" fmla="*/ 0 w 30"/>
                  <a:gd name="T9" fmla="*/ 6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6"/>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96" name="Freeform 1520">
                <a:extLst>
                  <a:ext uri="{FF2B5EF4-FFF2-40B4-BE49-F238E27FC236}">
                    <a16:creationId xmlns:a16="http://schemas.microsoft.com/office/drawing/2014/main" id="{7DC6FD1F-F618-4A3F-B3B1-88812F4D3CAE}"/>
                  </a:ext>
                </a:extLst>
              </p:cNvPr>
              <p:cNvSpPr>
                <a:spLocks/>
              </p:cNvSpPr>
              <p:nvPr/>
            </p:nvSpPr>
            <p:spPr bwMode="auto">
              <a:xfrm>
                <a:off x="4156" y="2291"/>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97" name="Freeform 1521">
                <a:extLst>
                  <a:ext uri="{FF2B5EF4-FFF2-40B4-BE49-F238E27FC236}">
                    <a16:creationId xmlns:a16="http://schemas.microsoft.com/office/drawing/2014/main" id="{40676242-33ED-4B45-9A75-E4328B926A6A}"/>
                  </a:ext>
                </a:extLst>
              </p:cNvPr>
              <p:cNvSpPr>
                <a:spLocks/>
              </p:cNvSpPr>
              <p:nvPr/>
            </p:nvSpPr>
            <p:spPr bwMode="auto">
              <a:xfrm>
                <a:off x="4114" y="2279"/>
                <a:ext cx="30" cy="12"/>
              </a:xfrm>
              <a:custGeom>
                <a:avLst/>
                <a:gdLst>
                  <a:gd name="T0" fmla="*/ 24 w 30"/>
                  <a:gd name="T1" fmla="*/ 12 h 12"/>
                  <a:gd name="T2" fmla="*/ 30 w 30"/>
                  <a:gd name="T3" fmla="*/ 12 h 12"/>
                  <a:gd name="T4" fmla="*/ 24 w 30"/>
                  <a:gd name="T5" fmla="*/ 6 h 12"/>
                  <a:gd name="T6" fmla="*/ 6 w 30"/>
                  <a:gd name="T7" fmla="*/ 6 h 12"/>
                  <a:gd name="T8" fmla="*/ 6 w 30"/>
                  <a:gd name="T9" fmla="*/ 0 h 12"/>
                  <a:gd name="T10" fmla="*/ 0 w 30"/>
                  <a:gd name="T11" fmla="*/ 6 h 12"/>
                  <a:gd name="T12" fmla="*/ 6 w 30"/>
                  <a:gd name="T13" fmla="*/ 6 h 12"/>
                  <a:gd name="T14" fmla="*/ 6 w 30"/>
                  <a:gd name="T15" fmla="*/ 12 h 12"/>
                  <a:gd name="T16" fmla="*/ 24 w 3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12"/>
                    </a:moveTo>
                    <a:lnTo>
                      <a:pt x="30" y="12"/>
                    </a:lnTo>
                    <a:lnTo>
                      <a:pt x="24" y="6"/>
                    </a:lnTo>
                    <a:lnTo>
                      <a:pt x="6" y="6"/>
                    </a:lnTo>
                    <a:lnTo>
                      <a:pt x="6" y="0"/>
                    </a:lnTo>
                    <a:lnTo>
                      <a:pt x="0" y="6"/>
                    </a:lnTo>
                    <a:lnTo>
                      <a:pt x="6" y="6"/>
                    </a:lnTo>
                    <a:lnTo>
                      <a:pt x="6" y="12"/>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98" name="Freeform 1522">
                <a:extLst>
                  <a:ext uri="{FF2B5EF4-FFF2-40B4-BE49-F238E27FC236}">
                    <a16:creationId xmlns:a16="http://schemas.microsoft.com/office/drawing/2014/main" id="{CAAB972E-67E4-4A89-8754-3DBD6A8F4169}"/>
                  </a:ext>
                </a:extLst>
              </p:cNvPr>
              <p:cNvSpPr>
                <a:spLocks/>
              </p:cNvSpPr>
              <p:nvPr/>
            </p:nvSpPr>
            <p:spPr bwMode="auto">
              <a:xfrm>
                <a:off x="4072" y="2279"/>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99" name="Freeform 1523">
                <a:extLst>
                  <a:ext uri="{FF2B5EF4-FFF2-40B4-BE49-F238E27FC236}">
                    <a16:creationId xmlns:a16="http://schemas.microsoft.com/office/drawing/2014/main" id="{81F4E9B2-410D-41BA-9212-F338929B7F53}"/>
                  </a:ext>
                </a:extLst>
              </p:cNvPr>
              <p:cNvSpPr>
                <a:spLocks/>
              </p:cNvSpPr>
              <p:nvPr/>
            </p:nvSpPr>
            <p:spPr bwMode="auto">
              <a:xfrm>
                <a:off x="4030" y="2273"/>
                <a:ext cx="30" cy="6"/>
              </a:xfrm>
              <a:custGeom>
                <a:avLst/>
                <a:gdLst>
                  <a:gd name="T0" fmla="*/ 30 w 30"/>
                  <a:gd name="T1" fmla="*/ 6 h 6"/>
                  <a:gd name="T2" fmla="*/ 30 w 30"/>
                  <a:gd name="T3" fmla="*/ 6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00" name="Freeform 1524">
                <a:extLst>
                  <a:ext uri="{FF2B5EF4-FFF2-40B4-BE49-F238E27FC236}">
                    <a16:creationId xmlns:a16="http://schemas.microsoft.com/office/drawing/2014/main" id="{66847DB5-3CEC-4137-9763-43A0BEA5AD3A}"/>
                  </a:ext>
                </a:extLst>
              </p:cNvPr>
              <p:cNvSpPr>
                <a:spLocks/>
              </p:cNvSpPr>
              <p:nvPr/>
            </p:nvSpPr>
            <p:spPr bwMode="auto">
              <a:xfrm>
                <a:off x="3987" y="2267"/>
                <a:ext cx="31" cy="12"/>
              </a:xfrm>
              <a:custGeom>
                <a:avLst/>
                <a:gdLst>
                  <a:gd name="T0" fmla="*/ 31 w 31"/>
                  <a:gd name="T1" fmla="*/ 12 h 12"/>
                  <a:gd name="T2" fmla="*/ 31 w 31"/>
                  <a:gd name="T3" fmla="*/ 6 h 12"/>
                  <a:gd name="T4" fmla="*/ 31 w 31"/>
                  <a:gd name="T5" fmla="*/ 6 h 12"/>
                  <a:gd name="T6" fmla="*/ 7 w 31"/>
                  <a:gd name="T7" fmla="*/ 0 h 12"/>
                  <a:gd name="T8" fmla="*/ 0 w 31"/>
                  <a:gd name="T9" fmla="*/ 6 h 12"/>
                  <a:gd name="T10" fmla="*/ 7 w 31"/>
                  <a:gd name="T11" fmla="*/ 6 h 12"/>
                  <a:gd name="T12" fmla="*/ 31 w 3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31" y="12"/>
                    </a:moveTo>
                    <a:lnTo>
                      <a:pt x="31" y="6"/>
                    </a:lnTo>
                    <a:lnTo>
                      <a:pt x="31" y="6"/>
                    </a:lnTo>
                    <a:lnTo>
                      <a:pt x="7" y="0"/>
                    </a:lnTo>
                    <a:lnTo>
                      <a:pt x="0" y="6"/>
                    </a:lnTo>
                    <a:lnTo>
                      <a:pt x="7" y="6"/>
                    </a:lnTo>
                    <a:lnTo>
                      <a:pt x="31"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01" name="Freeform 1525">
                <a:extLst>
                  <a:ext uri="{FF2B5EF4-FFF2-40B4-BE49-F238E27FC236}">
                    <a16:creationId xmlns:a16="http://schemas.microsoft.com/office/drawing/2014/main" id="{B88A6C23-745F-441C-818C-B4B47C1F73BE}"/>
                  </a:ext>
                </a:extLst>
              </p:cNvPr>
              <p:cNvSpPr>
                <a:spLocks/>
              </p:cNvSpPr>
              <p:nvPr/>
            </p:nvSpPr>
            <p:spPr bwMode="auto">
              <a:xfrm>
                <a:off x="3945" y="2267"/>
                <a:ext cx="30" cy="6"/>
              </a:xfrm>
              <a:custGeom>
                <a:avLst/>
                <a:gdLst>
                  <a:gd name="T0" fmla="*/ 30 w 30"/>
                  <a:gd name="T1" fmla="*/ 6 h 6"/>
                  <a:gd name="T2" fmla="*/ 30 w 30"/>
                  <a:gd name="T3" fmla="*/ 0 h 6"/>
                  <a:gd name="T4" fmla="*/ 30 w 30"/>
                  <a:gd name="T5" fmla="*/ 0 h 6"/>
                  <a:gd name="T6" fmla="*/ 12 w 30"/>
                  <a:gd name="T7" fmla="*/ 0 h 6"/>
                  <a:gd name="T8" fmla="*/ 6 w 30"/>
                  <a:gd name="T9" fmla="*/ 0 h 6"/>
                  <a:gd name="T10" fmla="*/ 0 w 30"/>
                  <a:gd name="T11" fmla="*/ 0 h 6"/>
                  <a:gd name="T12" fmla="*/ 6 w 30"/>
                  <a:gd name="T13" fmla="*/ 6 h 6"/>
                  <a:gd name="T14" fmla="*/ 12 w 30"/>
                  <a:gd name="T15" fmla="*/ 6 h 6"/>
                  <a:gd name="T16" fmla="*/ 30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30" y="6"/>
                    </a:moveTo>
                    <a:lnTo>
                      <a:pt x="30" y="0"/>
                    </a:lnTo>
                    <a:lnTo>
                      <a:pt x="30" y="0"/>
                    </a:lnTo>
                    <a:lnTo>
                      <a:pt x="12" y="0"/>
                    </a:lnTo>
                    <a:lnTo>
                      <a:pt x="6" y="0"/>
                    </a:lnTo>
                    <a:lnTo>
                      <a:pt x="0" y="0"/>
                    </a:lnTo>
                    <a:lnTo>
                      <a:pt x="6" y="6"/>
                    </a:lnTo>
                    <a:lnTo>
                      <a:pt x="12"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02" name="Freeform 1526">
                <a:extLst>
                  <a:ext uri="{FF2B5EF4-FFF2-40B4-BE49-F238E27FC236}">
                    <a16:creationId xmlns:a16="http://schemas.microsoft.com/office/drawing/2014/main" id="{6B0B9B42-A6F0-4605-921F-C7BFCF5B8CB2}"/>
                  </a:ext>
                </a:extLst>
              </p:cNvPr>
              <p:cNvSpPr>
                <a:spLocks/>
              </p:cNvSpPr>
              <p:nvPr/>
            </p:nvSpPr>
            <p:spPr bwMode="auto">
              <a:xfrm>
                <a:off x="3903" y="2261"/>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03" name="Freeform 1527">
                <a:extLst>
                  <a:ext uri="{FF2B5EF4-FFF2-40B4-BE49-F238E27FC236}">
                    <a16:creationId xmlns:a16="http://schemas.microsoft.com/office/drawing/2014/main" id="{911FD8C6-9CBA-4F07-AD5F-FA411F80A99F}"/>
                  </a:ext>
                </a:extLst>
              </p:cNvPr>
              <p:cNvSpPr>
                <a:spLocks/>
              </p:cNvSpPr>
              <p:nvPr/>
            </p:nvSpPr>
            <p:spPr bwMode="auto">
              <a:xfrm>
                <a:off x="3861" y="2261"/>
                <a:ext cx="30" cy="6"/>
              </a:xfrm>
              <a:custGeom>
                <a:avLst/>
                <a:gdLst>
                  <a:gd name="T0" fmla="*/ 30 w 30"/>
                  <a:gd name="T1" fmla="*/ 6 h 6"/>
                  <a:gd name="T2" fmla="*/ 30 w 30"/>
                  <a:gd name="T3" fmla="*/ 6 h 6"/>
                  <a:gd name="T4" fmla="*/ 30 w 30"/>
                  <a:gd name="T5" fmla="*/ 0 h 6"/>
                  <a:gd name="T6" fmla="*/ 6 w 30"/>
                  <a:gd name="T7" fmla="*/ 0 h 6"/>
                  <a:gd name="T8" fmla="*/ 0 w 30"/>
                  <a:gd name="T9" fmla="*/ 6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6"/>
                    </a:lnTo>
                    <a:lnTo>
                      <a:pt x="30" y="0"/>
                    </a:lnTo>
                    <a:lnTo>
                      <a:pt x="6" y="0"/>
                    </a:lnTo>
                    <a:lnTo>
                      <a:pt x="0" y="6"/>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04" name="Freeform 1528">
                <a:extLst>
                  <a:ext uri="{FF2B5EF4-FFF2-40B4-BE49-F238E27FC236}">
                    <a16:creationId xmlns:a16="http://schemas.microsoft.com/office/drawing/2014/main" id="{5306C7B8-CEEA-4447-B4FE-6A080F781EBD}"/>
                  </a:ext>
                </a:extLst>
              </p:cNvPr>
              <p:cNvSpPr>
                <a:spLocks/>
              </p:cNvSpPr>
              <p:nvPr/>
            </p:nvSpPr>
            <p:spPr bwMode="auto">
              <a:xfrm>
                <a:off x="3819" y="2261"/>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05" name="Freeform 1529">
                <a:extLst>
                  <a:ext uri="{FF2B5EF4-FFF2-40B4-BE49-F238E27FC236}">
                    <a16:creationId xmlns:a16="http://schemas.microsoft.com/office/drawing/2014/main" id="{3DD08774-0A52-477D-B7E6-522DCBA1C8B3}"/>
                  </a:ext>
                </a:extLst>
              </p:cNvPr>
              <p:cNvSpPr>
                <a:spLocks/>
              </p:cNvSpPr>
              <p:nvPr/>
            </p:nvSpPr>
            <p:spPr bwMode="auto">
              <a:xfrm>
                <a:off x="3777" y="2261"/>
                <a:ext cx="30" cy="6"/>
              </a:xfrm>
              <a:custGeom>
                <a:avLst/>
                <a:gdLst>
                  <a:gd name="T0" fmla="*/ 30 w 30"/>
                  <a:gd name="T1" fmla="*/ 6 h 6"/>
                  <a:gd name="T2" fmla="*/ 30 w 30"/>
                  <a:gd name="T3" fmla="*/ 0 h 6"/>
                  <a:gd name="T4" fmla="*/ 30 w 30"/>
                  <a:gd name="T5" fmla="*/ 0 h 6"/>
                  <a:gd name="T6" fmla="*/ 6 w 30"/>
                  <a:gd name="T7" fmla="*/ 0 h 6"/>
                  <a:gd name="T8" fmla="*/ 0 w 30"/>
                  <a:gd name="T9" fmla="*/ 0 h 6"/>
                  <a:gd name="T10" fmla="*/ 6 w 30"/>
                  <a:gd name="T11" fmla="*/ 6 h 6"/>
                  <a:gd name="T12" fmla="*/ 30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0" y="6"/>
                    </a:moveTo>
                    <a:lnTo>
                      <a:pt x="30" y="0"/>
                    </a:lnTo>
                    <a:lnTo>
                      <a:pt x="30" y="0"/>
                    </a:lnTo>
                    <a:lnTo>
                      <a:pt x="6" y="0"/>
                    </a:lnTo>
                    <a:lnTo>
                      <a:pt x="0" y="0"/>
                    </a:lnTo>
                    <a:lnTo>
                      <a:pt x="6" y="6"/>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0167" name="Group 1591">
              <a:extLst>
                <a:ext uri="{FF2B5EF4-FFF2-40B4-BE49-F238E27FC236}">
                  <a16:creationId xmlns:a16="http://schemas.microsoft.com/office/drawing/2014/main" id="{04201BC0-DD45-43D6-9E7E-A56B058DA57E}"/>
                </a:ext>
              </a:extLst>
            </p:cNvPr>
            <p:cNvGrpSpPr>
              <a:grpSpLocks/>
            </p:cNvGrpSpPr>
            <p:nvPr/>
          </p:nvGrpSpPr>
          <p:grpSpPr bwMode="auto">
            <a:xfrm>
              <a:off x="3225" y="2357"/>
              <a:ext cx="1099" cy="433"/>
              <a:chOff x="3225" y="2357"/>
              <a:chExt cx="1099" cy="433"/>
            </a:xfrm>
          </p:grpSpPr>
          <p:sp>
            <p:nvSpPr>
              <p:cNvPr id="410107" name="Freeform 1531">
                <a:extLst>
                  <a:ext uri="{FF2B5EF4-FFF2-40B4-BE49-F238E27FC236}">
                    <a16:creationId xmlns:a16="http://schemas.microsoft.com/office/drawing/2014/main" id="{09087EA3-A3E4-4ED9-9708-C2F72AA35CDD}"/>
                  </a:ext>
                </a:extLst>
              </p:cNvPr>
              <p:cNvSpPr>
                <a:spLocks/>
              </p:cNvSpPr>
              <p:nvPr/>
            </p:nvSpPr>
            <p:spPr bwMode="auto">
              <a:xfrm>
                <a:off x="3747" y="2357"/>
                <a:ext cx="24" cy="6"/>
              </a:xfrm>
              <a:custGeom>
                <a:avLst/>
                <a:gdLst>
                  <a:gd name="T0" fmla="*/ 24 w 24"/>
                  <a:gd name="T1" fmla="*/ 6 h 6"/>
                  <a:gd name="T2" fmla="*/ 24 w 24"/>
                  <a:gd name="T3" fmla="*/ 0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08" name="Freeform 1532">
                <a:extLst>
                  <a:ext uri="{FF2B5EF4-FFF2-40B4-BE49-F238E27FC236}">
                    <a16:creationId xmlns:a16="http://schemas.microsoft.com/office/drawing/2014/main" id="{816E6588-5C34-438E-B010-5DFF3ECA4650}"/>
                  </a:ext>
                </a:extLst>
              </p:cNvPr>
              <p:cNvSpPr>
                <a:spLocks/>
              </p:cNvSpPr>
              <p:nvPr/>
            </p:nvSpPr>
            <p:spPr bwMode="auto">
              <a:xfrm>
                <a:off x="3705"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09" name="Freeform 1533">
                <a:extLst>
                  <a:ext uri="{FF2B5EF4-FFF2-40B4-BE49-F238E27FC236}">
                    <a16:creationId xmlns:a16="http://schemas.microsoft.com/office/drawing/2014/main" id="{95C7B5F8-5B55-4548-A1F1-E594EE9A61DA}"/>
                  </a:ext>
                </a:extLst>
              </p:cNvPr>
              <p:cNvSpPr>
                <a:spLocks/>
              </p:cNvSpPr>
              <p:nvPr/>
            </p:nvSpPr>
            <p:spPr bwMode="auto">
              <a:xfrm>
                <a:off x="3663" y="2357"/>
                <a:ext cx="30" cy="6"/>
              </a:xfrm>
              <a:custGeom>
                <a:avLst/>
                <a:gdLst>
                  <a:gd name="T0" fmla="*/ 24 w 30"/>
                  <a:gd name="T1" fmla="*/ 6 h 6"/>
                  <a:gd name="T2" fmla="*/ 30 w 30"/>
                  <a:gd name="T3" fmla="*/ 6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10" name="Freeform 1534">
                <a:extLst>
                  <a:ext uri="{FF2B5EF4-FFF2-40B4-BE49-F238E27FC236}">
                    <a16:creationId xmlns:a16="http://schemas.microsoft.com/office/drawing/2014/main" id="{5EF31201-5169-429E-B607-998D19C4F496}"/>
                  </a:ext>
                </a:extLst>
              </p:cNvPr>
              <p:cNvSpPr>
                <a:spLocks/>
              </p:cNvSpPr>
              <p:nvPr/>
            </p:nvSpPr>
            <p:spPr bwMode="auto">
              <a:xfrm>
                <a:off x="3621" y="2363"/>
                <a:ext cx="30" cy="6"/>
              </a:xfrm>
              <a:custGeom>
                <a:avLst/>
                <a:gdLst>
                  <a:gd name="T0" fmla="*/ 24 w 30"/>
                  <a:gd name="T1" fmla="*/ 6 h 6"/>
                  <a:gd name="T2" fmla="*/ 30 w 30"/>
                  <a:gd name="T3" fmla="*/ 0 h 6"/>
                  <a:gd name="T4" fmla="*/ 24 w 30"/>
                  <a:gd name="T5" fmla="*/ 0 h 6"/>
                  <a:gd name="T6" fmla="*/ 0 w 30"/>
                  <a:gd name="T7" fmla="*/ 0 h 6"/>
                  <a:gd name="T8" fmla="*/ 0 w 30"/>
                  <a:gd name="T9" fmla="*/ 6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6"/>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11" name="Freeform 1535">
                <a:extLst>
                  <a:ext uri="{FF2B5EF4-FFF2-40B4-BE49-F238E27FC236}">
                    <a16:creationId xmlns:a16="http://schemas.microsoft.com/office/drawing/2014/main" id="{46A35436-2C64-4C8F-9A25-239F067D7D8B}"/>
                  </a:ext>
                </a:extLst>
              </p:cNvPr>
              <p:cNvSpPr>
                <a:spLocks/>
              </p:cNvSpPr>
              <p:nvPr/>
            </p:nvSpPr>
            <p:spPr bwMode="auto">
              <a:xfrm>
                <a:off x="3579" y="2363"/>
                <a:ext cx="30" cy="12"/>
              </a:xfrm>
              <a:custGeom>
                <a:avLst/>
                <a:gdLst>
                  <a:gd name="T0" fmla="*/ 24 w 30"/>
                  <a:gd name="T1" fmla="*/ 6 h 12"/>
                  <a:gd name="T2" fmla="*/ 30 w 30"/>
                  <a:gd name="T3" fmla="*/ 6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6"/>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12" name="Freeform 1536">
                <a:extLst>
                  <a:ext uri="{FF2B5EF4-FFF2-40B4-BE49-F238E27FC236}">
                    <a16:creationId xmlns:a16="http://schemas.microsoft.com/office/drawing/2014/main" id="{43DAF692-888E-4B90-ACCC-E966E60086A5}"/>
                  </a:ext>
                </a:extLst>
              </p:cNvPr>
              <p:cNvSpPr>
                <a:spLocks/>
              </p:cNvSpPr>
              <p:nvPr/>
            </p:nvSpPr>
            <p:spPr bwMode="auto">
              <a:xfrm>
                <a:off x="3537" y="2369"/>
                <a:ext cx="30" cy="12"/>
              </a:xfrm>
              <a:custGeom>
                <a:avLst/>
                <a:gdLst>
                  <a:gd name="T0" fmla="*/ 24 w 30"/>
                  <a:gd name="T1" fmla="*/ 6 h 12"/>
                  <a:gd name="T2" fmla="*/ 30 w 30"/>
                  <a:gd name="T3" fmla="*/ 6 h 12"/>
                  <a:gd name="T4" fmla="*/ 24 w 30"/>
                  <a:gd name="T5" fmla="*/ 0 h 12"/>
                  <a:gd name="T6" fmla="*/ 24 w 30"/>
                  <a:gd name="T7" fmla="*/ 0 h 12"/>
                  <a:gd name="T8" fmla="*/ 0 w 30"/>
                  <a:gd name="T9" fmla="*/ 6 h 12"/>
                  <a:gd name="T10" fmla="*/ 0 w 30"/>
                  <a:gd name="T11" fmla="*/ 12 h 12"/>
                  <a:gd name="T12" fmla="*/ 0 w 30"/>
                  <a:gd name="T13" fmla="*/ 12 h 12"/>
                  <a:gd name="T14" fmla="*/ 24 w 30"/>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2">
                    <a:moveTo>
                      <a:pt x="24" y="6"/>
                    </a:moveTo>
                    <a:lnTo>
                      <a:pt x="30" y="6"/>
                    </a:lnTo>
                    <a:lnTo>
                      <a:pt x="24" y="0"/>
                    </a:lnTo>
                    <a:lnTo>
                      <a:pt x="24" y="0"/>
                    </a:lnTo>
                    <a:lnTo>
                      <a:pt x="0" y="6"/>
                    </a:lnTo>
                    <a:lnTo>
                      <a:pt x="0" y="12"/>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13" name="Freeform 1537">
                <a:extLst>
                  <a:ext uri="{FF2B5EF4-FFF2-40B4-BE49-F238E27FC236}">
                    <a16:creationId xmlns:a16="http://schemas.microsoft.com/office/drawing/2014/main" id="{0E9EA0DE-73F4-4788-AFBD-BEC3115EE93E}"/>
                  </a:ext>
                </a:extLst>
              </p:cNvPr>
              <p:cNvSpPr>
                <a:spLocks/>
              </p:cNvSpPr>
              <p:nvPr/>
            </p:nvSpPr>
            <p:spPr bwMode="auto">
              <a:xfrm>
                <a:off x="3495" y="2381"/>
                <a:ext cx="30" cy="12"/>
              </a:xfrm>
              <a:custGeom>
                <a:avLst/>
                <a:gdLst>
                  <a:gd name="T0" fmla="*/ 24 w 30"/>
                  <a:gd name="T1" fmla="*/ 6 h 12"/>
                  <a:gd name="T2" fmla="*/ 30 w 30"/>
                  <a:gd name="T3" fmla="*/ 0 h 12"/>
                  <a:gd name="T4" fmla="*/ 24 w 30"/>
                  <a:gd name="T5" fmla="*/ 0 h 12"/>
                  <a:gd name="T6" fmla="*/ 0 w 30"/>
                  <a:gd name="T7" fmla="*/ 6 h 12"/>
                  <a:gd name="T8" fmla="*/ 0 w 30"/>
                  <a:gd name="T9" fmla="*/ 6 h 12"/>
                  <a:gd name="T10" fmla="*/ 0 w 30"/>
                  <a:gd name="T11" fmla="*/ 12 h 12"/>
                  <a:gd name="T12" fmla="*/ 24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6"/>
                    </a:moveTo>
                    <a:lnTo>
                      <a:pt x="30" y="0"/>
                    </a:lnTo>
                    <a:lnTo>
                      <a:pt x="24" y="0"/>
                    </a:lnTo>
                    <a:lnTo>
                      <a:pt x="0" y="6"/>
                    </a:lnTo>
                    <a:lnTo>
                      <a:pt x="0" y="6"/>
                    </a:lnTo>
                    <a:lnTo>
                      <a:pt x="0"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14" name="Freeform 1538">
                <a:extLst>
                  <a:ext uri="{FF2B5EF4-FFF2-40B4-BE49-F238E27FC236}">
                    <a16:creationId xmlns:a16="http://schemas.microsoft.com/office/drawing/2014/main" id="{A2EE4B97-CE70-4B5C-95D4-A42094E7DA5B}"/>
                  </a:ext>
                </a:extLst>
              </p:cNvPr>
              <p:cNvSpPr>
                <a:spLocks/>
              </p:cNvSpPr>
              <p:nvPr/>
            </p:nvSpPr>
            <p:spPr bwMode="auto">
              <a:xfrm>
                <a:off x="3453" y="2387"/>
                <a:ext cx="30" cy="12"/>
              </a:xfrm>
              <a:custGeom>
                <a:avLst/>
                <a:gdLst>
                  <a:gd name="T0" fmla="*/ 24 w 30"/>
                  <a:gd name="T1" fmla="*/ 6 h 12"/>
                  <a:gd name="T2" fmla="*/ 30 w 30"/>
                  <a:gd name="T3" fmla="*/ 6 h 12"/>
                  <a:gd name="T4" fmla="*/ 24 w 30"/>
                  <a:gd name="T5" fmla="*/ 0 h 12"/>
                  <a:gd name="T6" fmla="*/ 12 w 30"/>
                  <a:gd name="T7" fmla="*/ 6 h 12"/>
                  <a:gd name="T8" fmla="*/ 6 w 30"/>
                  <a:gd name="T9" fmla="*/ 6 h 12"/>
                  <a:gd name="T10" fmla="*/ 0 w 30"/>
                  <a:gd name="T11" fmla="*/ 12 h 12"/>
                  <a:gd name="T12" fmla="*/ 6 w 30"/>
                  <a:gd name="T13" fmla="*/ 12 h 12"/>
                  <a:gd name="T14" fmla="*/ 12 w 30"/>
                  <a:gd name="T15" fmla="*/ 12 h 12"/>
                  <a:gd name="T16" fmla="*/ 24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4" y="6"/>
                    </a:moveTo>
                    <a:lnTo>
                      <a:pt x="30" y="6"/>
                    </a:lnTo>
                    <a:lnTo>
                      <a:pt x="24" y="0"/>
                    </a:lnTo>
                    <a:lnTo>
                      <a:pt x="12" y="6"/>
                    </a:lnTo>
                    <a:lnTo>
                      <a:pt x="6" y="6"/>
                    </a:lnTo>
                    <a:lnTo>
                      <a:pt x="0" y="12"/>
                    </a:lnTo>
                    <a:lnTo>
                      <a:pt x="6" y="12"/>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15" name="Freeform 1539">
                <a:extLst>
                  <a:ext uri="{FF2B5EF4-FFF2-40B4-BE49-F238E27FC236}">
                    <a16:creationId xmlns:a16="http://schemas.microsoft.com/office/drawing/2014/main" id="{9C1319C9-9D04-43F9-907E-AA66215032F0}"/>
                  </a:ext>
                </a:extLst>
              </p:cNvPr>
              <p:cNvSpPr>
                <a:spLocks/>
              </p:cNvSpPr>
              <p:nvPr/>
            </p:nvSpPr>
            <p:spPr bwMode="auto">
              <a:xfrm>
                <a:off x="3411" y="2399"/>
                <a:ext cx="30" cy="12"/>
              </a:xfrm>
              <a:custGeom>
                <a:avLst/>
                <a:gdLst>
                  <a:gd name="T0" fmla="*/ 30 w 30"/>
                  <a:gd name="T1" fmla="*/ 6 h 12"/>
                  <a:gd name="T2" fmla="*/ 30 w 30"/>
                  <a:gd name="T3" fmla="*/ 6 h 12"/>
                  <a:gd name="T4" fmla="*/ 30 w 30"/>
                  <a:gd name="T5" fmla="*/ 0 h 12"/>
                  <a:gd name="T6" fmla="*/ 6 w 30"/>
                  <a:gd name="T7" fmla="*/ 6 h 12"/>
                  <a:gd name="T8" fmla="*/ 0 w 30"/>
                  <a:gd name="T9" fmla="*/ 12 h 12"/>
                  <a:gd name="T10" fmla="*/ 6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lnTo>
                      <a:pt x="30" y="6"/>
                    </a:lnTo>
                    <a:lnTo>
                      <a:pt x="30" y="0"/>
                    </a:lnTo>
                    <a:lnTo>
                      <a:pt x="6" y="6"/>
                    </a:lnTo>
                    <a:lnTo>
                      <a:pt x="0" y="12"/>
                    </a:lnTo>
                    <a:lnTo>
                      <a:pt x="6" y="12"/>
                    </a:lnTo>
                    <a:lnTo>
                      <a:pt x="3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16" name="Freeform 1540">
                <a:extLst>
                  <a:ext uri="{FF2B5EF4-FFF2-40B4-BE49-F238E27FC236}">
                    <a16:creationId xmlns:a16="http://schemas.microsoft.com/office/drawing/2014/main" id="{AEEC4048-8019-4962-BECF-813114EF9D6F}"/>
                  </a:ext>
                </a:extLst>
              </p:cNvPr>
              <p:cNvSpPr>
                <a:spLocks/>
              </p:cNvSpPr>
              <p:nvPr/>
            </p:nvSpPr>
            <p:spPr bwMode="auto">
              <a:xfrm>
                <a:off x="3375" y="2411"/>
                <a:ext cx="30" cy="18"/>
              </a:xfrm>
              <a:custGeom>
                <a:avLst/>
                <a:gdLst>
                  <a:gd name="T0" fmla="*/ 24 w 30"/>
                  <a:gd name="T1" fmla="*/ 6 h 18"/>
                  <a:gd name="T2" fmla="*/ 30 w 30"/>
                  <a:gd name="T3" fmla="*/ 6 h 18"/>
                  <a:gd name="T4" fmla="*/ 24 w 30"/>
                  <a:gd name="T5" fmla="*/ 0 h 18"/>
                  <a:gd name="T6" fmla="*/ 12 w 30"/>
                  <a:gd name="T7" fmla="*/ 6 h 18"/>
                  <a:gd name="T8" fmla="*/ 0 w 30"/>
                  <a:gd name="T9" fmla="*/ 12 h 18"/>
                  <a:gd name="T10" fmla="*/ 0 w 30"/>
                  <a:gd name="T11" fmla="*/ 12 h 18"/>
                  <a:gd name="T12" fmla="*/ 0 w 30"/>
                  <a:gd name="T13" fmla="*/ 18 h 18"/>
                  <a:gd name="T14" fmla="*/ 12 w 30"/>
                  <a:gd name="T15" fmla="*/ 12 h 18"/>
                  <a:gd name="T16" fmla="*/ 24 w 30"/>
                  <a:gd name="T17"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24" y="6"/>
                    </a:moveTo>
                    <a:lnTo>
                      <a:pt x="30" y="6"/>
                    </a:lnTo>
                    <a:lnTo>
                      <a:pt x="24" y="0"/>
                    </a:lnTo>
                    <a:lnTo>
                      <a:pt x="12" y="6"/>
                    </a:lnTo>
                    <a:lnTo>
                      <a:pt x="0" y="12"/>
                    </a:lnTo>
                    <a:lnTo>
                      <a:pt x="0" y="12"/>
                    </a:lnTo>
                    <a:lnTo>
                      <a:pt x="0" y="18"/>
                    </a:lnTo>
                    <a:lnTo>
                      <a:pt x="12" y="12"/>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17" name="Freeform 1541">
                <a:extLst>
                  <a:ext uri="{FF2B5EF4-FFF2-40B4-BE49-F238E27FC236}">
                    <a16:creationId xmlns:a16="http://schemas.microsoft.com/office/drawing/2014/main" id="{5C2D04C2-8FBD-4937-8A78-20A48FE7AE57}"/>
                  </a:ext>
                </a:extLst>
              </p:cNvPr>
              <p:cNvSpPr>
                <a:spLocks/>
              </p:cNvSpPr>
              <p:nvPr/>
            </p:nvSpPr>
            <p:spPr bwMode="auto">
              <a:xfrm>
                <a:off x="3339" y="2429"/>
                <a:ext cx="24" cy="18"/>
              </a:xfrm>
              <a:custGeom>
                <a:avLst/>
                <a:gdLst>
                  <a:gd name="T0" fmla="*/ 24 w 24"/>
                  <a:gd name="T1" fmla="*/ 6 h 18"/>
                  <a:gd name="T2" fmla="*/ 24 w 24"/>
                  <a:gd name="T3" fmla="*/ 0 h 18"/>
                  <a:gd name="T4" fmla="*/ 24 w 24"/>
                  <a:gd name="T5" fmla="*/ 0 h 18"/>
                  <a:gd name="T6" fmla="*/ 0 w 24"/>
                  <a:gd name="T7" fmla="*/ 12 h 18"/>
                  <a:gd name="T8" fmla="*/ 0 w 24"/>
                  <a:gd name="T9" fmla="*/ 12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0"/>
                    </a:lnTo>
                    <a:lnTo>
                      <a:pt x="24" y="0"/>
                    </a:lnTo>
                    <a:lnTo>
                      <a:pt x="0" y="12"/>
                    </a:lnTo>
                    <a:lnTo>
                      <a:pt x="0" y="12"/>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18" name="Freeform 1542">
                <a:extLst>
                  <a:ext uri="{FF2B5EF4-FFF2-40B4-BE49-F238E27FC236}">
                    <a16:creationId xmlns:a16="http://schemas.microsoft.com/office/drawing/2014/main" id="{3B3D9AE9-354D-46A7-B479-3A2CC6448A15}"/>
                  </a:ext>
                </a:extLst>
              </p:cNvPr>
              <p:cNvSpPr>
                <a:spLocks/>
              </p:cNvSpPr>
              <p:nvPr/>
            </p:nvSpPr>
            <p:spPr bwMode="auto">
              <a:xfrm>
                <a:off x="3303" y="2447"/>
                <a:ext cx="24" cy="18"/>
              </a:xfrm>
              <a:custGeom>
                <a:avLst/>
                <a:gdLst>
                  <a:gd name="T0" fmla="*/ 18 w 24"/>
                  <a:gd name="T1" fmla="*/ 6 h 18"/>
                  <a:gd name="T2" fmla="*/ 24 w 24"/>
                  <a:gd name="T3" fmla="*/ 0 h 18"/>
                  <a:gd name="T4" fmla="*/ 18 w 24"/>
                  <a:gd name="T5" fmla="*/ 0 h 18"/>
                  <a:gd name="T6" fmla="*/ 18 w 24"/>
                  <a:gd name="T7" fmla="*/ 0 h 18"/>
                  <a:gd name="T8" fmla="*/ 0 w 24"/>
                  <a:gd name="T9" fmla="*/ 12 h 18"/>
                  <a:gd name="T10" fmla="*/ 0 w 24"/>
                  <a:gd name="T11" fmla="*/ 18 h 18"/>
                  <a:gd name="T12" fmla="*/ 0 w 24"/>
                  <a:gd name="T13" fmla="*/ 18 h 18"/>
                  <a:gd name="T14" fmla="*/ 18 w 24"/>
                  <a:gd name="T15" fmla="*/ 6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18" y="6"/>
                    </a:moveTo>
                    <a:lnTo>
                      <a:pt x="24" y="0"/>
                    </a:lnTo>
                    <a:lnTo>
                      <a:pt x="18" y="0"/>
                    </a:lnTo>
                    <a:lnTo>
                      <a:pt x="18" y="0"/>
                    </a:lnTo>
                    <a:lnTo>
                      <a:pt x="0" y="12"/>
                    </a:lnTo>
                    <a:lnTo>
                      <a:pt x="0" y="18"/>
                    </a:lnTo>
                    <a:lnTo>
                      <a:pt x="0" y="18"/>
                    </a:lnTo>
                    <a:lnTo>
                      <a:pt x="18"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19" name="Freeform 1543">
                <a:extLst>
                  <a:ext uri="{FF2B5EF4-FFF2-40B4-BE49-F238E27FC236}">
                    <a16:creationId xmlns:a16="http://schemas.microsoft.com/office/drawing/2014/main" id="{EDFDF124-0D9C-41C4-AD23-7EB13BE81EA7}"/>
                  </a:ext>
                </a:extLst>
              </p:cNvPr>
              <p:cNvSpPr>
                <a:spLocks/>
              </p:cNvSpPr>
              <p:nvPr/>
            </p:nvSpPr>
            <p:spPr bwMode="auto">
              <a:xfrm>
                <a:off x="3267" y="2471"/>
                <a:ext cx="24" cy="18"/>
              </a:xfrm>
              <a:custGeom>
                <a:avLst/>
                <a:gdLst>
                  <a:gd name="T0" fmla="*/ 24 w 24"/>
                  <a:gd name="T1" fmla="*/ 6 h 18"/>
                  <a:gd name="T2" fmla="*/ 24 w 24"/>
                  <a:gd name="T3" fmla="*/ 0 h 18"/>
                  <a:gd name="T4" fmla="*/ 24 w 24"/>
                  <a:gd name="T5" fmla="*/ 0 h 18"/>
                  <a:gd name="T6" fmla="*/ 0 w 24"/>
                  <a:gd name="T7" fmla="*/ 12 h 18"/>
                  <a:gd name="T8" fmla="*/ 0 w 24"/>
                  <a:gd name="T9" fmla="*/ 18 h 18"/>
                  <a:gd name="T10" fmla="*/ 0 w 24"/>
                  <a:gd name="T11" fmla="*/ 18 h 18"/>
                  <a:gd name="T12" fmla="*/ 24 w 24"/>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24" y="6"/>
                    </a:moveTo>
                    <a:lnTo>
                      <a:pt x="24" y="0"/>
                    </a:lnTo>
                    <a:lnTo>
                      <a:pt x="24" y="0"/>
                    </a:lnTo>
                    <a:lnTo>
                      <a:pt x="0" y="12"/>
                    </a:lnTo>
                    <a:lnTo>
                      <a:pt x="0" y="18"/>
                    </a:lnTo>
                    <a:lnTo>
                      <a:pt x="0" y="18"/>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20" name="Freeform 1544">
                <a:extLst>
                  <a:ext uri="{FF2B5EF4-FFF2-40B4-BE49-F238E27FC236}">
                    <a16:creationId xmlns:a16="http://schemas.microsoft.com/office/drawing/2014/main" id="{0D827AA1-D4B4-4747-BAEC-D384C1DD3AA1}"/>
                  </a:ext>
                </a:extLst>
              </p:cNvPr>
              <p:cNvSpPr>
                <a:spLocks/>
              </p:cNvSpPr>
              <p:nvPr/>
            </p:nvSpPr>
            <p:spPr bwMode="auto">
              <a:xfrm>
                <a:off x="3237" y="2501"/>
                <a:ext cx="24" cy="25"/>
              </a:xfrm>
              <a:custGeom>
                <a:avLst/>
                <a:gdLst>
                  <a:gd name="T0" fmla="*/ 24 w 24"/>
                  <a:gd name="T1" fmla="*/ 0 h 25"/>
                  <a:gd name="T2" fmla="*/ 18 w 24"/>
                  <a:gd name="T3" fmla="*/ 0 h 25"/>
                  <a:gd name="T4" fmla="*/ 18 w 24"/>
                  <a:gd name="T5" fmla="*/ 0 h 25"/>
                  <a:gd name="T6" fmla="*/ 0 w 24"/>
                  <a:gd name="T7" fmla="*/ 19 h 25"/>
                  <a:gd name="T8" fmla="*/ 6 w 24"/>
                  <a:gd name="T9" fmla="*/ 25 h 25"/>
                  <a:gd name="T10" fmla="*/ 6 w 24"/>
                  <a:gd name="T11" fmla="*/ 19 h 25"/>
                  <a:gd name="T12" fmla="*/ 24 w 24"/>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4" h="25">
                    <a:moveTo>
                      <a:pt x="24" y="0"/>
                    </a:moveTo>
                    <a:lnTo>
                      <a:pt x="18" y="0"/>
                    </a:lnTo>
                    <a:lnTo>
                      <a:pt x="18" y="0"/>
                    </a:lnTo>
                    <a:lnTo>
                      <a:pt x="0" y="19"/>
                    </a:lnTo>
                    <a:lnTo>
                      <a:pt x="6" y="25"/>
                    </a:lnTo>
                    <a:lnTo>
                      <a:pt x="6" y="19"/>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21" name="Freeform 1545">
                <a:extLst>
                  <a:ext uri="{FF2B5EF4-FFF2-40B4-BE49-F238E27FC236}">
                    <a16:creationId xmlns:a16="http://schemas.microsoft.com/office/drawing/2014/main" id="{75DAB09A-48F3-481C-A27E-8C2E3874B87F}"/>
                  </a:ext>
                </a:extLst>
              </p:cNvPr>
              <p:cNvSpPr>
                <a:spLocks/>
              </p:cNvSpPr>
              <p:nvPr/>
            </p:nvSpPr>
            <p:spPr bwMode="auto">
              <a:xfrm>
                <a:off x="3225" y="2532"/>
                <a:ext cx="12" cy="30"/>
              </a:xfrm>
              <a:custGeom>
                <a:avLst/>
                <a:gdLst>
                  <a:gd name="T0" fmla="*/ 12 w 12"/>
                  <a:gd name="T1" fmla="*/ 6 h 30"/>
                  <a:gd name="T2" fmla="*/ 12 w 12"/>
                  <a:gd name="T3" fmla="*/ 0 h 30"/>
                  <a:gd name="T4" fmla="*/ 6 w 12"/>
                  <a:gd name="T5" fmla="*/ 6 h 30"/>
                  <a:gd name="T6" fmla="*/ 0 w 12"/>
                  <a:gd name="T7" fmla="*/ 30 h 30"/>
                  <a:gd name="T8" fmla="*/ 6 w 12"/>
                  <a:gd name="T9" fmla="*/ 30 h 30"/>
                  <a:gd name="T10" fmla="*/ 6 w 12"/>
                  <a:gd name="T11" fmla="*/ 30 h 30"/>
                  <a:gd name="T12" fmla="*/ 12 w 12"/>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12" h="30">
                    <a:moveTo>
                      <a:pt x="12" y="6"/>
                    </a:moveTo>
                    <a:lnTo>
                      <a:pt x="12" y="0"/>
                    </a:lnTo>
                    <a:lnTo>
                      <a:pt x="6" y="6"/>
                    </a:lnTo>
                    <a:lnTo>
                      <a:pt x="0" y="30"/>
                    </a:lnTo>
                    <a:lnTo>
                      <a:pt x="6" y="30"/>
                    </a:lnTo>
                    <a:lnTo>
                      <a:pt x="6" y="30"/>
                    </a:lnTo>
                    <a:lnTo>
                      <a:pt x="12"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22" name="Freeform 1546">
                <a:extLst>
                  <a:ext uri="{FF2B5EF4-FFF2-40B4-BE49-F238E27FC236}">
                    <a16:creationId xmlns:a16="http://schemas.microsoft.com/office/drawing/2014/main" id="{D2E834A4-0E1A-4F12-A04F-DF373D683631}"/>
                  </a:ext>
                </a:extLst>
              </p:cNvPr>
              <p:cNvSpPr>
                <a:spLocks/>
              </p:cNvSpPr>
              <p:nvPr/>
            </p:nvSpPr>
            <p:spPr bwMode="auto">
              <a:xfrm>
                <a:off x="3225" y="2574"/>
                <a:ext cx="12" cy="30"/>
              </a:xfrm>
              <a:custGeom>
                <a:avLst/>
                <a:gdLst>
                  <a:gd name="T0" fmla="*/ 6 w 12"/>
                  <a:gd name="T1" fmla="*/ 6 h 30"/>
                  <a:gd name="T2" fmla="*/ 0 w 12"/>
                  <a:gd name="T3" fmla="*/ 0 h 30"/>
                  <a:gd name="T4" fmla="*/ 0 w 12"/>
                  <a:gd name="T5" fmla="*/ 6 h 30"/>
                  <a:gd name="T6" fmla="*/ 6 w 12"/>
                  <a:gd name="T7" fmla="*/ 30 h 30"/>
                  <a:gd name="T8" fmla="*/ 6 w 12"/>
                  <a:gd name="T9" fmla="*/ 30 h 30"/>
                  <a:gd name="T10" fmla="*/ 12 w 12"/>
                  <a:gd name="T11" fmla="*/ 30 h 30"/>
                  <a:gd name="T12" fmla="*/ 6 w 12"/>
                  <a:gd name="T13" fmla="*/ 6 h 30"/>
                </a:gdLst>
                <a:ahLst/>
                <a:cxnLst>
                  <a:cxn ang="0">
                    <a:pos x="T0" y="T1"/>
                  </a:cxn>
                  <a:cxn ang="0">
                    <a:pos x="T2" y="T3"/>
                  </a:cxn>
                  <a:cxn ang="0">
                    <a:pos x="T4" y="T5"/>
                  </a:cxn>
                  <a:cxn ang="0">
                    <a:pos x="T6" y="T7"/>
                  </a:cxn>
                  <a:cxn ang="0">
                    <a:pos x="T8" y="T9"/>
                  </a:cxn>
                  <a:cxn ang="0">
                    <a:pos x="T10" y="T11"/>
                  </a:cxn>
                  <a:cxn ang="0">
                    <a:pos x="T12" y="T13"/>
                  </a:cxn>
                </a:cxnLst>
                <a:rect l="0" t="0" r="r" b="b"/>
                <a:pathLst>
                  <a:path w="12" h="30">
                    <a:moveTo>
                      <a:pt x="6" y="6"/>
                    </a:moveTo>
                    <a:lnTo>
                      <a:pt x="0" y="0"/>
                    </a:lnTo>
                    <a:lnTo>
                      <a:pt x="0" y="6"/>
                    </a:lnTo>
                    <a:lnTo>
                      <a:pt x="6" y="30"/>
                    </a:lnTo>
                    <a:lnTo>
                      <a:pt x="6" y="30"/>
                    </a:lnTo>
                    <a:lnTo>
                      <a:pt x="12" y="3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23" name="Freeform 1547">
                <a:extLst>
                  <a:ext uri="{FF2B5EF4-FFF2-40B4-BE49-F238E27FC236}">
                    <a16:creationId xmlns:a16="http://schemas.microsoft.com/office/drawing/2014/main" id="{1575D536-24B8-4085-B89B-DD8DE4296BEF}"/>
                  </a:ext>
                </a:extLst>
              </p:cNvPr>
              <p:cNvSpPr>
                <a:spLocks/>
              </p:cNvSpPr>
              <p:nvPr/>
            </p:nvSpPr>
            <p:spPr bwMode="auto">
              <a:xfrm>
                <a:off x="3231" y="2616"/>
                <a:ext cx="24" cy="24"/>
              </a:xfrm>
              <a:custGeom>
                <a:avLst/>
                <a:gdLst>
                  <a:gd name="T0" fmla="*/ 6 w 24"/>
                  <a:gd name="T1" fmla="*/ 0 h 24"/>
                  <a:gd name="T2" fmla="*/ 6 w 24"/>
                  <a:gd name="T3" fmla="*/ 0 h 24"/>
                  <a:gd name="T4" fmla="*/ 0 w 24"/>
                  <a:gd name="T5" fmla="*/ 0 h 24"/>
                  <a:gd name="T6" fmla="*/ 18 w 24"/>
                  <a:gd name="T7" fmla="*/ 24 h 24"/>
                  <a:gd name="T8" fmla="*/ 18 w 24"/>
                  <a:gd name="T9" fmla="*/ 24 h 24"/>
                  <a:gd name="T10" fmla="*/ 24 w 24"/>
                  <a:gd name="T11" fmla="*/ 24 h 24"/>
                  <a:gd name="T12" fmla="*/ 6 w 2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6" y="0"/>
                    </a:moveTo>
                    <a:lnTo>
                      <a:pt x="6" y="0"/>
                    </a:lnTo>
                    <a:lnTo>
                      <a:pt x="0" y="0"/>
                    </a:lnTo>
                    <a:lnTo>
                      <a:pt x="18" y="24"/>
                    </a:lnTo>
                    <a:lnTo>
                      <a:pt x="18" y="24"/>
                    </a:lnTo>
                    <a:lnTo>
                      <a:pt x="24" y="24"/>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24" name="Freeform 1548">
                <a:extLst>
                  <a:ext uri="{FF2B5EF4-FFF2-40B4-BE49-F238E27FC236}">
                    <a16:creationId xmlns:a16="http://schemas.microsoft.com/office/drawing/2014/main" id="{9FDAE026-C690-47E0-AF86-95B682C40413}"/>
                  </a:ext>
                </a:extLst>
              </p:cNvPr>
              <p:cNvSpPr>
                <a:spLocks/>
              </p:cNvSpPr>
              <p:nvPr/>
            </p:nvSpPr>
            <p:spPr bwMode="auto">
              <a:xfrm>
                <a:off x="3261" y="2646"/>
                <a:ext cx="24" cy="24"/>
              </a:xfrm>
              <a:custGeom>
                <a:avLst/>
                <a:gdLst>
                  <a:gd name="T0" fmla="*/ 6 w 24"/>
                  <a:gd name="T1" fmla="*/ 6 h 24"/>
                  <a:gd name="T2" fmla="*/ 0 w 24"/>
                  <a:gd name="T3" fmla="*/ 0 h 24"/>
                  <a:gd name="T4" fmla="*/ 0 w 24"/>
                  <a:gd name="T5" fmla="*/ 6 h 24"/>
                  <a:gd name="T6" fmla="*/ 6 w 24"/>
                  <a:gd name="T7" fmla="*/ 12 h 24"/>
                  <a:gd name="T8" fmla="*/ 6 w 24"/>
                  <a:gd name="T9" fmla="*/ 18 h 24"/>
                  <a:gd name="T10" fmla="*/ 18 w 24"/>
                  <a:gd name="T11" fmla="*/ 24 h 24"/>
                  <a:gd name="T12" fmla="*/ 24 w 24"/>
                  <a:gd name="T13" fmla="*/ 24 h 24"/>
                  <a:gd name="T14" fmla="*/ 18 w 24"/>
                  <a:gd name="T15" fmla="*/ 18 h 24"/>
                  <a:gd name="T16" fmla="*/ 6 w 24"/>
                  <a:gd name="T17" fmla="*/ 12 h 24"/>
                  <a:gd name="T18" fmla="*/ 6 w 24"/>
                  <a:gd name="T19" fmla="*/ 12 h 24"/>
                  <a:gd name="T20" fmla="*/ 12 w 24"/>
                  <a:gd name="T21" fmla="*/ 12 h 24"/>
                  <a:gd name="T22" fmla="*/ 6 w 24"/>
                  <a:gd name="T2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6" y="6"/>
                    </a:moveTo>
                    <a:lnTo>
                      <a:pt x="0" y="0"/>
                    </a:lnTo>
                    <a:lnTo>
                      <a:pt x="0" y="6"/>
                    </a:lnTo>
                    <a:lnTo>
                      <a:pt x="6" y="12"/>
                    </a:lnTo>
                    <a:lnTo>
                      <a:pt x="6" y="18"/>
                    </a:lnTo>
                    <a:lnTo>
                      <a:pt x="18" y="24"/>
                    </a:lnTo>
                    <a:lnTo>
                      <a:pt x="24" y="24"/>
                    </a:lnTo>
                    <a:lnTo>
                      <a:pt x="18" y="18"/>
                    </a:lnTo>
                    <a:lnTo>
                      <a:pt x="6" y="12"/>
                    </a:lnTo>
                    <a:lnTo>
                      <a:pt x="6" y="12"/>
                    </a:lnTo>
                    <a:lnTo>
                      <a:pt x="12" y="12"/>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25" name="Freeform 1549">
                <a:extLst>
                  <a:ext uri="{FF2B5EF4-FFF2-40B4-BE49-F238E27FC236}">
                    <a16:creationId xmlns:a16="http://schemas.microsoft.com/office/drawing/2014/main" id="{39A289FD-3047-4038-A7B1-83F7D72183C2}"/>
                  </a:ext>
                </a:extLst>
              </p:cNvPr>
              <p:cNvSpPr>
                <a:spLocks/>
              </p:cNvSpPr>
              <p:nvPr/>
            </p:nvSpPr>
            <p:spPr bwMode="auto">
              <a:xfrm>
                <a:off x="3291" y="2676"/>
                <a:ext cx="24" cy="18"/>
              </a:xfrm>
              <a:custGeom>
                <a:avLst/>
                <a:gdLst>
                  <a:gd name="T0" fmla="*/ 6 w 24"/>
                  <a:gd name="T1" fmla="*/ 0 h 18"/>
                  <a:gd name="T2" fmla="*/ 0 w 24"/>
                  <a:gd name="T3" fmla="*/ 0 h 18"/>
                  <a:gd name="T4" fmla="*/ 6 w 24"/>
                  <a:gd name="T5" fmla="*/ 6 h 18"/>
                  <a:gd name="T6" fmla="*/ 24 w 24"/>
                  <a:gd name="T7" fmla="*/ 18 h 18"/>
                  <a:gd name="T8" fmla="*/ 24 w 24"/>
                  <a:gd name="T9" fmla="*/ 18 h 18"/>
                  <a:gd name="T10" fmla="*/ 24 w 24"/>
                  <a:gd name="T11" fmla="*/ 12 h 18"/>
                  <a:gd name="T12" fmla="*/ 6 w 2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 h="18">
                    <a:moveTo>
                      <a:pt x="6" y="0"/>
                    </a:moveTo>
                    <a:lnTo>
                      <a:pt x="0" y="0"/>
                    </a:lnTo>
                    <a:lnTo>
                      <a:pt x="6" y="6"/>
                    </a:lnTo>
                    <a:lnTo>
                      <a:pt x="24" y="18"/>
                    </a:lnTo>
                    <a:lnTo>
                      <a:pt x="24" y="18"/>
                    </a:lnTo>
                    <a:lnTo>
                      <a:pt x="24" y="12"/>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26" name="Freeform 1550">
                <a:extLst>
                  <a:ext uri="{FF2B5EF4-FFF2-40B4-BE49-F238E27FC236}">
                    <a16:creationId xmlns:a16="http://schemas.microsoft.com/office/drawing/2014/main" id="{A319136B-CFFD-4CCF-9A5E-9CA2EB8B048E}"/>
                  </a:ext>
                </a:extLst>
              </p:cNvPr>
              <p:cNvSpPr>
                <a:spLocks/>
              </p:cNvSpPr>
              <p:nvPr/>
            </p:nvSpPr>
            <p:spPr bwMode="auto">
              <a:xfrm>
                <a:off x="3327" y="2700"/>
                <a:ext cx="30" cy="12"/>
              </a:xfrm>
              <a:custGeom>
                <a:avLst/>
                <a:gdLst>
                  <a:gd name="T0" fmla="*/ 6 w 30"/>
                  <a:gd name="T1" fmla="*/ 0 h 12"/>
                  <a:gd name="T2" fmla="*/ 0 w 30"/>
                  <a:gd name="T3" fmla="*/ 0 h 12"/>
                  <a:gd name="T4" fmla="*/ 6 w 30"/>
                  <a:gd name="T5" fmla="*/ 6 h 12"/>
                  <a:gd name="T6" fmla="*/ 24 w 30"/>
                  <a:gd name="T7" fmla="*/ 12 h 12"/>
                  <a:gd name="T8" fmla="*/ 30 w 30"/>
                  <a:gd name="T9" fmla="*/ 12 h 12"/>
                  <a:gd name="T10" fmla="*/ 24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0"/>
                    </a:lnTo>
                    <a:lnTo>
                      <a:pt x="6" y="6"/>
                    </a:lnTo>
                    <a:lnTo>
                      <a:pt x="24" y="12"/>
                    </a:lnTo>
                    <a:lnTo>
                      <a:pt x="30" y="12"/>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27" name="Freeform 1551">
                <a:extLst>
                  <a:ext uri="{FF2B5EF4-FFF2-40B4-BE49-F238E27FC236}">
                    <a16:creationId xmlns:a16="http://schemas.microsoft.com/office/drawing/2014/main" id="{2EDA47FF-B1CB-45D9-B9B0-203B4FB9C6A3}"/>
                  </a:ext>
                </a:extLst>
              </p:cNvPr>
              <p:cNvSpPr>
                <a:spLocks/>
              </p:cNvSpPr>
              <p:nvPr/>
            </p:nvSpPr>
            <p:spPr bwMode="auto">
              <a:xfrm>
                <a:off x="3363" y="2718"/>
                <a:ext cx="30" cy="12"/>
              </a:xfrm>
              <a:custGeom>
                <a:avLst/>
                <a:gdLst>
                  <a:gd name="T0" fmla="*/ 6 w 30"/>
                  <a:gd name="T1" fmla="*/ 0 h 12"/>
                  <a:gd name="T2" fmla="*/ 0 w 30"/>
                  <a:gd name="T3" fmla="*/ 0 h 12"/>
                  <a:gd name="T4" fmla="*/ 6 w 30"/>
                  <a:gd name="T5" fmla="*/ 6 h 12"/>
                  <a:gd name="T6" fmla="*/ 24 w 30"/>
                  <a:gd name="T7" fmla="*/ 12 h 12"/>
                  <a:gd name="T8" fmla="*/ 24 w 30"/>
                  <a:gd name="T9" fmla="*/ 12 h 12"/>
                  <a:gd name="T10" fmla="*/ 30 w 30"/>
                  <a:gd name="T11" fmla="*/ 12 h 12"/>
                  <a:gd name="T12" fmla="*/ 24 w 30"/>
                  <a:gd name="T13" fmla="*/ 6 h 12"/>
                  <a:gd name="T14" fmla="*/ 24 w 30"/>
                  <a:gd name="T15" fmla="*/ 6 h 12"/>
                  <a:gd name="T16" fmla="*/ 6 w 3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0"/>
                    </a:moveTo>
                    <a:lnTo>
                      <a:pt x="0" y="0"/>
                    </a:lnTo>
                    <a:lnTo>
                      <a:pt x="6" y="6"/>
                    </a:lnTo>
                    <a:lnTo>
                      <a:pt x="24" y="12"/>
                    </a:lnTo>
                    <a:lnTo>
                      <a:pt x="24" y="12"/>
                    </a:lnTo>
                    <a:lnTo>
                      <a:pt x="30" y="12"/>
                    </a:lnTo>
                    <a:lnTo>
                      <a:pt x="24" y="6"/>
                    </a:lnTo>
                    <a:lnTo>
                      <a:pt x="24"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28" name="Freeform 1552">
                <a:extLst>
                  <a:ext uri="{FF2B5EF4-FFF2-40B4-BE49-F238E27FC236}">
                    <a16:creationId xmlns:a16="http://schemas.microsoft.com/office/drawing/2014/main" id="{57FFC65F-CFED-4C7B-A002-919ADD9E21EB}"/>
                  </a:ext>
                </a:extLst>
              </p:cNvPr>
              <p:cNvSpPr>
                <a:spLocks/>
              </p:cNvSpPr>
              <p:nvPr/>
            </p:nvSpPr>
            <p:spPr bwMode="auto">
              <a:xfrm>
                <a:off x="3405" y="2730"/>
                <a:ext cx="30" cy="12"/>
              </a:xfrm>
              <a:custGeom>
                <a:avLst/>
                <a:gdLst>
                  <a:gd name="T0" fmla="*/ 0 w 30"/>
                  <a:gd name="T1" fmla="*/ 0 h 12"/>
                  <a:gd name="T2" fmla="*/ 0 w 30"/>
                  <a:gd name="T3" fmla="*/ 6 h 12"/>
                  <a:gd name="T4" fmla="*/ 0 w 30"/>
                  <a:gd name="T5" fmla="*/ 6 h 12"/>
                  <a:gd name="T6" fmla="*/ 24 w 30"/>
                  <a:gd name="T7" fmla="*/ 12 h 12"/>
                  <a:gd name="T8" fmla="*/ 30 w 30"/>
                  <a:gd name="T9" fmla="*/ 12 h 12"/>
                  <a:gd name="T10" fmla="*/ 24 w 30"/>
                  <a:gd name="T11" fmla="*/ 6 h 12"/>
                  <a:gd name="T12" fmla="*/ 0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0" y="0"/>
                    </a:moveTo>
                    <a:lnTo>
                      <a:pt x="0" y="6"/>
                    </a:lnTo>
                    <a:lnTo>
                      <a:pt x="0" y="6"/>
                    </a:lnTo>
                    <a:lnTo>
                      <a:pt x="24" y="12"/>
                    </a:lnTo>
                    <a:lnTo>
                      <a:pt x="30" y="12"/>
                    </a:lnTo>
                    <a:lnTo>
                      <a:pt x="24"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29" name="Freeform 1553">
                <a:extLst>
                  <a:ext uri="{FF2B5EF4-FFF2-40B4-BE49-F238E27FC236}">
                    <a16:creationId xmlns:a16="http://schemas.microsoft.com/office/drawing/2014/main" id="{C2BA8D9B-1A58-4E46-BF45-FE3161A15023}"/>
                  </a:ext>
                </a:extLst>
              </p:cNvPr>
              <p:cNvSpPr>
                <a:spLocks/>
              </p:cNvSpPr>
              <p:nvPr/>
            </p:nvSpPr>
            <p:spPr bwMode="auto">
              <a:xfrm>
                <a:off x="3447" y="2742"/>
                <a:ext cx="24" cy="12"/>
              </a:xfrm>
              <a:custGeom>
                <a:avLst/>
                <a:gdLst>
                  <a:gd name="T0" fmla="*/ 0 w 24"/>
                  <a:gd name="T1" fmla="*/ 0 h 12"/>
                  <a:gd name="T2" fmla="*/ 0 w 24"/>
                  <a:gd name="T3" fmla="*/ 6 h 12"/>
                  <a:gd name="T4" fmla="*/ 0 w 24"/>
                  <a:gd name="T5" fmla="*/ 6 h 12"/>
                  <a:gd name="T6" fmla="*/ 18 w 24"/>
                  <a:gd name="T7" fmla="*/ 12 h 12"/>
                  <a:gd name="T8" fmla="*/ 24 w 24"/>
                  <a:gd name="T9" fmla="*/ 12 h 12"/>
                  <a:gd name="T10" fmla="*/ 24 w 24"/>
                  <a:gd name="T11" fmla="*/ 12 h 12"/>
                  <a:gd name="T12" fmla="*/ 24 w 24"/>
                  <a:gd name="T13" fmla="*/ 6 h 12"/>
                  <a:gd name="T14" fmla="*/ 18 w 24"/>
                  <a:gd name="T15" fmla="*/ 6 h 12"/>
                  <a:gd name="T16" fmla="*/ 0 w 2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0" y="0"/>
                    </a:moveTo>
                    <a:lnTo>
                      <a:pt x="0" y="6"/>
                    </a:lnTo>
                    <a:lnTo>
                      <a:pt x="0" y="6"/>
                    </a:lnTo>
                    <a:lnTo>
                      <a:pt x="18" y="12"/>
                    </a:lnTo>
                    <a:lnTo>
                      <a:pt x="24" y="12"/>
                    </a:lnTo>
                    <a:lnTo>
                      <a:pt x="24" y="12"/>
                    </a:lnTo>
                    <a:lnTo>
                      <a:pt x="24" y="6"/>
                    </a:lnTo>
                    <a:lnTo>
                      <a:pt x="18" y="6"/>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30" name="Freeform 1554">
                <a:extLst>
                  <a:ext uri="{FF2B5EF4-FFF2-40B4-BE49-F238E27FC236}">
                    <a16:creationId xmlns:a16="http://schemas.microsoft.com/office/drawing/2014/main" id="{90AC0454-7240-4609-9136-5B5C995FB2B9}"/>
                  </a:ext>
                </a:extLst>
              </p:cNvPr>
              <p:cNvSpPr>
                <a:spLocks/>
              </p:cNvSpPr>
              <p:nvPr/>
            </p:nvSpPr>
            <p:spPr bwMode="auto">
              <a:xfrm>
                <a:off x="3483" y="2754"/>
                <a:ext cx="30" cy="12"/>
              </a:xfrm>
              <a:custGeom>
                <a:avLst/>
                <a:gdLst>
                  <a:gd name="T0" fmla="*/ 6 w 30"/>
                  <a:gd name="T1" fmla="*/ 0 h 12"/>
                  <a:gd name="T2" fmla="*/ 0 w 30"/>
                  <a:gd name="T3" fmla="*/ 6 h 12"/>
                  <a:gd name="T4" fmla="*/ 6 w 30"/>
                  <a:gd name="T5" fmla="*/ 6 h 12"/>
                  <a:gd name="T6" fmla="*/ 30 w 30"/>
                  <a:gd name="T7" fmla="*/ 12 h 12"/>
                  <a:gd name="T8" fmla="*/ 30 w 30"/>
                  <a:gd name="T9" fmla="*/ 6 h 12"/>
                  <a:gd name="T10" fmla="*/ 30 w 30"/>
                  <a:gd name="T11" fmla="*/ 6 h 12"/>
                  <a:gd name="T12" fmla="*/ 6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0"/>
                    </a:moveTo>
                    <a:lnTo>
                      <a:pt x="0" y="6"/>
                    </a:lnTo>
                    <a:lnTo>
                      <a:pt x="6" y="6"/>
                    </a:lnTo>
                    <a:lnTo>
                      <a:pt x="30" y="12"/>
                    </a:lnTo>
                    <a:lnTo>
                      <a:pt x="30" y="6"/>
                    </a:lnTo>
                    <a:lnTo>
                      <a:pt x="30" y="6"/>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31" name="Freeform 1555">
                <a:extLst>
                  <a:ext uri="{FF2B5EF4-FFF2-40B4-BE49-F238E27FC236}">
                    <a16:creationId xmlns:a16="http://schemas.microsoft.com/office/drawing/2014/main" id="{FB6B14E7-594E-41A3-A88E-401B6AF8588B}"/>
                  </a:ext>
                </a:extLst>
              </p:cNvPr>
              <p:cNvSpPr>
                <a:spLocks/>
              </p:cNvSpPr>
              <p:nvPr/>
            </p:nvSpPr>
            <p:spPr bwMode="auto">
              <a:xfrm>
                <a:off x="3525" y="2766"/>
                <a:ext cx="30" cy="6"/>
              </a:xfrm>
              <a:custGeom>
                <a:avLst/>
                <a:gdLst>
                  <a:gd name="T0" fmla="*/ 6 w 30"/>
                  <a:gd name="T1" fmla="*/ 0 h 6"/>
                  <a:gd name="T2" fmla="*/ 0 w 30"/>
                  <a:gd name="T3" fmla="*/ 0 h 6"/>
                  <a:gd name="T4" fmla="*/ 6 w 30"/>
                  <a:gd name="T5" fmla="*/ 6 h 6"/>
                  <a:gd name="T6" fmla="*/ 30 w 30"/>
                  <a:gd name="T7" fmla="*/ 6 h 6"/>
                  <a:gd name="T8" fmla="*/ 30 w 30"/>
                  <a:gd name="T9" fmla="*/ 6 h 6"/>
                  <a:gd name="T10" fmla="*/ 30 w 30"/>
                  <a:gd name="T11" fmla="*/ 0 h 6"/>
                  <a:gd name="T12" fmla="*/ 6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6" y="0"/>
                    </a:moveTo>
                    <a:lnTo>
                      <a:pt x="0" y="0"/>
                    </a:lnTo>
                    <a:lnTo>
                      <a:pt x="6" y="6"/>
                    </a:lnTo>
                    <a:lnTo>
                      <a:pt x="30" y="6"/>
                    </a:lnTo>
                    <a:lnTo>
                      <a:pt x="30" y="6"/>
                    </a:lnTo>
                    <a:lnTo>
                      <a:pt x="30" y="0"/>
                    </a:lnTo>
                    <a:lnTo>
                      <a:pt x="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32" name="Freeform 1556">
                <a:extLst>
                  <a:ext uri="{FF2B5EF4-FFF2-40B4-BE49-F238E27FC236}">
                    <a16:creationId xmlns:a16="http://schemas.microsoft.com/office/drawing/2014/main" id="{9E80B92B-D76B-4621-8335-41318BA143BD}"/>
                  </a:ext>
                </a:extLst>
              </p:cNvPr>
              <p:cNvSpPr>
                <a:spLocks/>
              </p:cNvSpPr>
              <p:nvPr/>
            </p:nvSpPr>
            <p:spPr bwMode="auto">
              <a:xfrm>
                <a:off x="3567" y="2772"/>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33" name="Freeform 1557">
                <a:extLst>
                  <a:ext uri="{FF2B5EF4-FFF2-40B4-BE49-F238E27FC236}">
                    <a16:creationId xmlns:a16="http://schemas.microsoft.com/office/drawing/2014/main" id="{B9A7090B-53F3-4C2A-A6E9-DC3514E72BBD}"/>
                  </a:ext>
                </a:extLst>
              </p:cNvPr>
              <p:cNvSpPr>
                <a:spLocks/>
              </p:cNvSpPr>
              <p:nvPr/>
            </p:nvSpPr>
            <p:spPr bwMode="auto">
              <a:xfrm>
                <a:off x="3609" y="2778"/>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34" name="Freeform 1558">
                <a:extLst>
                  <a:ext uri="{FF2B5EF4-FFF2-40B4-BE49-F238E27FC236}">
                    <a16:creationId xmlns:a16="http://schemas.microsoft.com/office/drawing/2014/main" id="{4909F84F-B33C-4F01-AB01-61C2EC2F45EA}"/>
                  </a:ext>
                </a:extLst>
              </p:cNvPr>
              <p:cNvSpPr>
                <a:spLocks/>
              </p:cNvSpPr>
              <p:nvPr/>
            </p:nvSpPr>
            <p:spPr bwMode="auto">
              <a:xfrm>
                <a:off x="3651" y="2784"/>
                <a:ext cx="30" cy="6"/>
              </a:xfrm>
              <a:custGeom>
                <a:avLst/>
                <a:gdLst>
                  <a:gd name="T0" fmla="*/ 0 w 30"/>
                  <a:gd name="T1" fmla="*/ 0 h 6"/>
                  <a:gd name="T2" fmla="*/ 0 w 30"/>
                  <a:gd name="T3" fmla="*/ 0 h 6"/>
                  <a:gd name="T4" fmla="*/ 0 w 30"/>
                  <a:gd name="T5" fmla="*/ 6 h 6"/>
                  <a:gd name="T6" fmla="*/ 12 w 30"/>
                  <a:gd name="T7" fmla="*/ 6 h 6"/>
                  <a:gd name="T8" fmla="*/ 24 w 30"/>
                  <a:gd name="T9" fmla="*/ 6 h 6"/>
                  <a:gd name="T10" fmla="*/ 30 w 30"/>
                  <a:gd name="T11" fmla="*/ 0 h 6"/>
                  <a:gd name="T12" fmla="*/ 24 w 30"/>
                  <a:gd name="T13" fmla="*/ 0 h 6"/>
                  <a:gd name="T14" fmla="*/ 12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0"/>
                    </a:lnTo>
                    <a:lnTo>
                      <a:pt x="0" y="6"/>
                    </a:lnTo>
                    <a:lnTo>
                      <a:pt x="12" y="6"/>
                    </a:lnTo>
                    <a:lnTo>
                      <a:pt x="24" y="6"/>
                    </a:lnTo>
                    <a:lnTo>
                      <a:pt x="30" y="0"/>
                    </a:lnTo>
                    <a:lnTo>
                      <a:pt x="24" y="0"/>
                    </a:lnTo>
                    <a:lnTo>
                      <a:pt x="12"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35" name="Freeform 1559">
                <a:extLst>
                  <a:ext uri="{FF2B5EF4-FFF2-40B4-BE49-F238E27FC236}">
                    <a16:creationId xmlns:a16="http://schemas.microsoft.com/office/drawing/2014/main" id="{4B3F2CFD-EBF3-409D-A648-E7C2F3EA04EA}"/>
                  </a:ext>
                </a:extLst>
              </p:cNvPr>
              <p:cNvSpPr>
                <a:spLocks/>
              </p:cNvSpPr>
              <p:nvPr/>
            </p:nvSpPr>
            <p:spPr bwMode="auto">
              <a:xfrm>
                <a:off x="3693" y="2784"/>
                <a:ext cx="30" cy="6"/>
              </a:xfrm>
              <a:custGeom>
                <a:avLst/>
                <a:gdLst>
                  <a:gd name="T0" fmla="*/ 0 w 30"/>
                  <a:gd name="T1" fmla="*/ 0 h 6"/>
                  <a:gd name="T2" fmla="*/ 0 w 30"/>
                  <a:gd name="T3" fmla="*/ 0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0"/>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36" name="Freeform 1560">
                <a:extLst>
                  <a:ext uri="{FF2B5EF4-FFF2-40B4-BE49-F238E27FC236}">
                    <a16:creationId xmlns:a16="http://schemas.microsoft.com/office/drawing/2014/main" id="{ADC94FD9-62E1-4641-9EDF-200FDBF00248}"/>
                  </a:ext>
                </a:extLst>
              </p:cNvPr>
              <p:cNvSpPr>
                <a:spLocks/>
              </p:cNvSpPr>
              <p:nvPr/>
            </p:nvSpPr>
            <p:spPr bwMode="auto">
              <a:xfrm>
                <a:off x="3735" y="278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37" name="Freeform 1561">
                <a:extLst>
                  <a:ext uri="{FF2B5EF4-FFF2-40B4-BE49-F238E27FC236}">
                    <a16:creationId xmlns:a16="http://schemas.microsoft.com/office/drawing/2014/main" id="{D6FD425C-1471-4597-9B7A-7A085F0FFD5C}"/>
                  </a:ext>
                </a:extLst>
              </p:cNvPr>
              <p:cNvSpPr>
                <a:spLocks/>
              </p:cNvSpPr>
              <p:nvPr/>
            </p:nvSpPr>
            <p:spPr bwMode="auto">
              <a:xfrm>
                <a:off x="3777" y="278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38" name="Freeform 1562">
                <a:extLst>
                  <a:ext uri="{FF2B5EF4-FFF2-40B4-BE49-F238E27FC236}">
                    <a16:creationId xmlns:a16="http://schemas.microsoft.com/office/drawing/2014/main" id="{85630102-FD4D-4717-8282-31927F43A29C}"/>
                  </a:ext>
                </a:extLst>
              </p:cNvPr>
              <p:cNvSpPr>
                <a:spLocks/>
              </p:cNvSpPr>
              <p:nvPr/>
            </p:nvSpPr>
            <p:spPr bwMode="auto">
              <a:xfrm>
                <a:off x="3819" y="2784"/>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39" name="Freeform 1563">
                <a:extLst>
                  <a:ext uri="{FF2B5EF4-FFF2-40B4-BE49-F238E27FC236}">
                    <a16:creationId xmlns:a16="http://schemas.microsoft.com/office/drawing/2014/main" id="{6813FD3F-988F-4C73-9326-22113AD5C1C5}"/>
                  </a:ext>
                </a:extLst>
              </p:cNvPr>
              <p:cNvSpPr>
                <a:spLocks/>
              </p:cNvSpPr>
              <p:nvPr/>
            </p:nvSpPr>
            <p:spPr bwMode="auto">
              <a:xfrm>
                <a:off x="3861" y="2784"/>
                <a:ext cx="30" cy="6"/>
              </a:xfrm>
              <a:custGeom>
                <a:avLst/>
                <a:gdLst>
                  <a:gd name="T0" fmla="*/ 0 w 30"/>
                  <a:gd name="T1" fmla="*/ 0 h 6"/>
                  <a:gd name="T2" fmla="*/ 0 w 30"/>
                  <a:gd name="T3" fmla="*/ 0 h 6"/>
                  <a:gd name="T4" fmla="*/ 0 w 30"/>
                  <a:gd name="T5" fmla="*/ 6 h 6"/>
                  <a:gd name="T6" fmla="*/ 24 w 30"/>
                  <a:gd name="T7" fmla="*/ 6 h 6"/>
                  <a:gd name="T8" fmla="*/ 24 w 30"/>
                  <a:gd name="T9" fmla="*/ 6 h 6"/>
                  <a:gd name="T10" fmla="*/ 30 w 30"/>
                  <a:gd name="T11" fmla="*/ 0 h 6"/>
                  <a:gd name="T12" fmla="*/ 24 w 30"/>
                  <a:gd name="T13" fmla="*/ 0 h 6"/>
                  <a:gd name="T14" fmla="*/ 24 w 30"/>
                  <a:gd name="T15" fmla="*/ 0 h 6"/>
                  <a:gd name="T16" fmla="*/ 0 w 3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0" y="0"/>
                    </a:moveTo>
                    <a:lnTo>
                      <a:pt x="0" y="0"/>
                    </a:lnTo>
                    <a:lnTo>
                      <a:pt x="0" y="6"/>
                    </a:lnTo>
                    <a:lnTo>
                      <a:pt x="24" y="6"/>
                    </a:lnTo>
                    <a:lnTo>
                      <a:pt x="24" y="6"/>
                    </a:lnTo>
                    <a:lnTo>
                      <a:pt x="30" y="0"/>
                    </a:lnTo>
                    <a:lnTo>
                      <a:pt x="24"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40" name="Freeform 1564">
                <a:extLst>
                  <a:ext uri="{FF2B5EF4-FFF2-40B4-BE49-F238E27FC236}">
                    <a16:creationId xmlns:a16="http://schemas.microsoft.com/office/drawing/2014/main" id="{51547C92-4D1D-4119-9DBB-58F84897708C}"/>
                  </a:ext>
                </a:extLst>
              </p:cNvPr>
              <p:cNvSpPr>
                <a:spLocks/>
              </p:cNvSpPr>
              <p:nvPr/>
            </p:nvSpPr>
            <p:spPr bwMode="auto">
              <a:xfrm>
                <a:off x="3903" y="2778"/>
                <a:ext cx="30" cy="6"/>
              </a:xfrm>
              <a:custGeom>
                <a:avLst/>
                <a:gdLst>
                  <a:gd name="T0" fmla="*/ 0 w 30"/>
                  <a:gd name="T1" fmla="*/ 0 h 6"/>
                  <a:gd name="T2" fmla="*/ 0 w 30"/>
                  <a:gd name="T3" fmla="*/ 6 h 6"/>
                  <a:gd name="T4" fmla="*/ 0 w 30"/>
                  <a:gd name="T5" fmla="*/ 6 h 6"/>
                  <a:gd name="T6" fmla="*/ 24 w 30"/>
                  <a:gd name="T7" fmla="*/ 6 h 6"/>
                  <a:gd name="T8" fmla="*/ 30 w 30"/>
                  <a:gd name="T9" fmla="*/ 0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0"/>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41" name="Freeform 1565">
                <a:extLst>
                  <a:ext uri="{FF2B5EF4-FFF2-40B4-BE49-F238E27FC236}">
                    <a16:creationId xmlns:a16="http://schemas.microsoft.com/office/drawing/2014/main" id="{761D0078-F7F7-4BA6-B15F-87902A264FA5}"/>
                  </a:ext>
                </a:extLst>
              </p:cNvPr>
              <p:cNvSpPr>
                <a:spLocks/>
              </p:cNvSpPr>
              <p:nvPr/>
            </p:nvSpPr>
            <p:spPr bwMode="auto">
              <a:xfrm>
                <a:off x="3945" y="2772"/>
                <a:ext cx="30" cy="6"/>
              </a:xfrm>
              <a:custGeom>
                <a:avLst/>
                <a:gdLst>
                  <a:gd name="T0" fmla="*/ 0 w 30"/>
                  <a:gd name="T1" fmla="*/ 0 h 6"/>
                  <a:gd name="T2" fmla="*/ 0 w 30"/>
                  <a:gd name="T3" fmla="*/ 6 h 6"/>
                  <a:gd name="T4" fmla="*/ 0 w 30"/>
                  <a:gd name="T5" fmla="*/ 6 h 6"/>
                  <a:gd name="T6" fmla="*/ 24 w 30"/>
                  <a:gd name="T7" fmla="*/ 6 h 6"/>
                  <a:gd name="T8" fmla="*/ 30 w 30"/>
                  <a:gd name="T9" fmla="*/ 6 h 6"/>
                  <a:gd name="T10" fmla="*/ 24 w 30"/>
                  <a:gd name="T11" fmla="*/ 0 h 6"/>
                  <a:gd name="T12" fmla="*/ 0 w 3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0"/>
                    </a:moveTo>
                    <a:lnTo>
                      <a:pt x="0" y="6"/>
                    </a:lnTo>
                    <a:lnTo>
                      <a:pt x="0" y="6"/>
                    </a:lnTo>
                    <a:lnTo>
                      <a:pt x="24" y="6"/>
                    </a:lnTo>
                    <a:lnTo>
                      <a:pt x="30" y="6"/>
                    </a:lnTo>
                    <a:lnTo>
                      <a:pt x="24"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42" name="Freeform 1566">
                <a:extLst>
                  <a:ext uri="{FF2B5EF4-FFF2-40B4-BE49-F238E27FC236}">
                    <a16:creationId xmlns:a16="http://schemas.microsoft.com/office/drawing/2014/main" id="{2144D75F-9236-4E42-B4D2-A465299FB628}"/>
                  </a:ext>
                </a:extLst>
              </p:cNvPr>
              <p:cNvSpPr>
                <a:spLocks/>
              </p:cNvSpPr>
              <p:nvPr/>
            </p:nvSpPr>
            <p:spPr bwMode="auto">
              <a:xfrm>
                <a:off x="3987" y="2766"/>
                <a:ext cx="31" cy="12"/>
              </a:xfrm>
              <a:custGeom>
                <a:avLst/>
                <a:gdLst>
                  <a:gd name="T0" fmla="*/ 0 w 31"/>
                  <a:gd name="T1" fmla="*/ 6 h 12"/>
                  <a:gd name="T2" fmla="*/ 0 w 31"/>
                  <a:gd name="T3" fmla="*/ 6 h 12"/>
                  <a:gd name="T4" fmla="*/ 0 w 31"/>
                  <a:gd name="T5" fmla="*/ 12 h 12"/>
                  <a:gd name="T6" fmla="*/ 25 w 31"/>
                  <a:gd name="T7" fmla="*/ 6 h 12"/>
                  <a:gd name="T8" fmla="*/ 31 w 31"/>
                  <a:gd name="T9" fmla="*/ 0 h 12"/>
                  <a:gd name="T10" fmla="*/ 25 w 31"/>
                  <a:gd name="T11" fmla="*/ 0 h 12"/>
                  <a:gd name="T12" fmla="*/ 0 w 31"/>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0" y="6"/>
                    </a:moveTo>
                    <a:lnTo>
                      <a:pt x="0" y="6"/>
                    </a:lnTo>
                    <a:lnTo>
                      <a:pt x="0" y="12"/>
                    </a:lnTo>
                    <a:lnTo>
                      <a:pt x="25" y="6"/>
                    </a:lnTo>
                    <a:lnTo>
                      <a:pt x="31" y="0"/>
                    </a:lnTo>
                    <a:lnTo>
                      <a:pt x="25"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43" name="Freeform 1567">
                <a:extLst>
                  <a:ext uri="{FF2B5EF4-FFF2-40B4-BE49-F238E27FC236}">
                    <a16:creationId xmlns:a16="http://schemas.microsoft.com/office/drawing/2014/main" id="{9029EBDD-2C12-487C-B4B9-4F2A2D75A4CD}"/>
                  </a:ext>
                </a:extLst>
              </p:cNvPr>
              <p:cNvSpPr>
                <a:spLocks/>
              </p:cNvSpPr>
              <p:nvPr/>
            </p:nvSpPr>
            <p:spPr bwMode="auto">
              <a:xfrm>
                <a:off x="4030" y="2754"/>
                <a:ext cx="24" cy="12"/>
              </a:xfrm>
              <a:custGeom>
                <a:avLst/>
                <a:gdLst>
                  <a:gd name="T0" fmla="*/ 0 w 24"/>
                  <a:gd name="T1" fmla="*/ 6 h 12"/>
                  <a:gd name="T2" fmla="*/ 0 w 24"/>
                  <a:gd name="T3" fmla="*/ 12 h 12"/>
                  <a:gd name="T4" fmla="*/ 0 w 24"/>
                  <a:gd name="T5" fmla="*/ 12 h 12"/>
                  <a:gd name="T6" fmla="*/ 24 w 24"/>
                  <a:gd name="T7" fmla="*/ 6 h 12"/>
                  <a:gd name="T8" fmla="*/ 24 w 24"/>
                  <a:gd name="T9" fmla="*/ 6 h 12"/>
                  <a:gd name="T10" fmla="*/ 24 w 24"/>
                  <a:gd name="T11" fmla="*/ 0 h 12"/>
                  <a:gd name="T12" fmla="*/ 0 w 2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0" y="6"/>
                    </a:moveTo>
                    <a:lnTo>
                      <a:pt x="0" y="12"/>
                    </a:lnTo>
                    <a:lnTo>
                      <a:pt x="0" y="12"/>
                    </a:lnTo>
                    <a:lnTo>
                      <a:pt x="24" y="6"/>
                    </a:lnTo>
                    <a:lnTo>
                      <a:pt x="24" y="6"/>
                    </a:lnTo>
                    <a:lnTo>
                      <a:pt x="24" y="0"/>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44" name="Freeform 1568">
                <a:extLst>
                  <a:ext uri="{FF2B5EF4-FFF2-40B4-BE49-F238E27FC236}">
                    <a16:creationId xmlns:a16="http://schemas.microsoft.com/office/drawing/2014/main" id="{ABD6D8A5-320C-483F-B259-C343870EB5DB}"/>
                  </a:ext>
                </a:extLst>
              </p:cNvPr>
              <p:cNvSpPr>
                <a:spLocks/>
              </p:cNvSpPr>
              <p:nvPr/>
            </p:nvSpPr>
            <p:spPr bwMode="auto">
              <a:xfrm>
                <a:off x="4066" y="2748"/>
                <a:ext cx="30" cy="12"/>
              </a:xfrm>
              <a:custGeom>
                <a:avLst/>
                <a:gdLst>
                  <a:gd name="T0" fmla="*/ 6 w 30"/>
                  <a:gd name="T1" fmla="*/ 6 h 12"/>
                  <a:gd name="T2" fmla="*/ 0 w 30"/>
                  <a:gd name="T3" fmla="*/ 6 h 12"/>
                  <a:gd name="T4" fmla="*/ 6 w 30"/>
                  <a:gd name="T5" fmla="*/ 12 h 12"/>
                  <a:gd name="T6" fmla="*/ 18 w 30"/>
                  <a:gd name="T7" fmla="*/ 6 h 12"/>
                  <a:gd name="T8" fmla="*/ 30 w 30"/>
                  <a:gd name="T9" fmla="*/ 6 h 12"/>
                  <a:gd name="T10" fmla="*/ 30 w 30"/>
                  <a:gd name="T11" fmla="*/ 0 h 12"/>
                  <a:gd name="T12" fmla="*/ 30 w 30"/>
                  <a:gd name="T13" fmla="*/ 0 h 12"/>
                  <a:gd name="T14" fmla="*/ 18 w 30"/>
                  <a:gd name="T15" fmla="*/ 0 h 12"/>
                  <a:gd name="T16" fmla="*/ 6 w 3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6" y="6"/>
                    </a:moveTo>
                    <a:lnTo>
                      <a:pt x="0" y="6"/>
                    </a:lnTo>
                    <a:lnTo>
                      <a:pt x="6" y="12"/>
                    </a:lnTo>
                    <a:lnTo>
                      <a:pt x="18" y="6"/>
                    </a:lnTo>
                    <a:lnTo>
                      <a:pt x="30" y="6"/>
                    </a:lnTo>
                    <a:lnTo>
                      <a:pt x="30" y="0"/>
                    </a:lnTo>
                    <a:lnTo>
                      <a:pt x="30" y="0"/>
                    </a:lnTo>
                    <a:lnTo>
                      <a:pt x="18"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45" name="Freeform 1569">
                <a:extLst>
                  <a:ext uri="{FF2B5EF4-FFF2-40B4-BE49-F238E27FC236}">
                    <a16:creationId xmlns:a16="http://schemas.microsoft.com/office/drawing/2014/main" id="{E64A3524-19B4-4B31-B31F-CC6B6879F2F9}"/>
                  </a:ext>
                </a:extLst>
              </p:cNvPr>
              <p:cNvSpPr>
                <a:spLocks/>
              </p:cNvSpPr>
              <p:nvPr/>
            </p:nvSpPr>
            <p:spPr bwMode="auto">
              <a:xfrm>
                <a:off x="4108" y="2736"/>
                <a:ext cx="30" cy="12"/>
              </a:xfrm>
              <a:custGeom>
                <a:avLst/>
                <a:gdLst>
                  <a:gd name="T0" fmla="*/ 6 w 30"/>
                  <a:gd name="T1" fmla="*/ 6 h 12"/>
                  <a:gd name="T2" fmla="*/ 0 w 30"/>
                  <a:gd name="T3" fmla="*/ 6 h 12"/>
                  <a:gd name="T4" fmla="*/ 6 w 30"/>
                  <a:gd name="T5" fmla="*/ 12 h 12"/>
                  <a:gd name="T6" fmla="*/ 24 w 30"/>
                  <a:gd name="T7" fmla="*/ 6 h 12"/>
                  <a:gd name="T8" fmla="*/ 30 w 30"/>
                  <a:gd name="T9" fmla="*/ 0 h 12"/>
                  <a:gd name="T10" fmla="*/ 24 w 30"/>
                  <a:gd name="T11" fmla="*/ 0 h 12"/>
                  <a:gd name="T12" fmla="*/ 6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6" y="6"/>
                    </a:moveTo>
                    <a:lnTo>
                      <a:pt x="0" y="6"/>
                    </a:lnTo>
                    <a:lnTo>
                      <a:pt x="6" y="12"/>
                    </a:lnTo>
                    <a:lnTo>
                      <a:pt x="24" y="6"/>
                    </a:lnTo>
                    <a:lnTo>
                      <a:pt x="30" y="0"/>
                    </a:lnTo>
                    <a:lnTo>
                      <a:pt x="24" y="0"/>
                    </a:lnTo>
                    <a:lnTo>
                      <a:pt x="6"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46" name="Freeform 1570">
                <a:extLst>
                  <a:ext uri="{FF2B5EF4-FFF2-40B4-BE49-F238E27FC236}">
                    <a16:creationId xmlns:a16="http://schemas.microsoft.com/office/drawing/2014/main" id="{BD102D8A-92DE-4F88-9A39-7BD6B0A8C8D0}"/>
                  </a:ext>
                </a:extLst>
              </p:cNvPr>
              <p:cNvSpPr>
                <a:spLocks/>
              </p:cNvSpPr>
              <p:nvPr/>
            </p:nvSpPr>
            <p:spPr bwMode="auto">
              <a:xfrm>
                <a:off x="4150" y="2718"/>
                <a:ext cx="24" cy="18"/>
              </a:xfrm>
              <a:custGeom>
                <a:avLst/>
                <a:gdLst>
                  <a:gd name="T0" fmla="*/ 0 w 24"/>
                  <a:gd name="T1" fmla="*/ 12 h 18"/>
                  <a:gd name="T2" fmla="*/ 0 w 24"/>
                  <a:gd name="T3" fmla="*/ 12 h 18"/>
                  <a:gd name="T4" fmla="*/ 0 w 24"/>
                  <a:gd name="T5" fmla="*/ 18 h 18"/>
                  <a:gd name="T6" fmla="*/ 12 w 24"/>
                  <a:gd name="T7" fmla="*/ 12 h 18"/>
                  <a:gd name="T8" fmla="*/ 24 w 24"/>
                  <a:gd name="T9" fmla="*/ 6 h 18"/>
                  <a:gd name="T10" fmla="*/ 24 w 24"/>
                  <a:gd name="T11" fmla="*/ 6 h 18"/>
                  <a:gd name="T12" fmla="*/ 24 w 24"/>
                  <a:gd name="T13" fmla="*/ 0 h 18"/>
                  <a:gd name="T14" fmla="*/ 12 w 24"/>
                  <a:gd name="T15" fmla="*/ 6 h 18"/>
                  <a:gd name="T16" fmla="*/ 0 w 24"/>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8">
                    <a:moveTo>
                      <a:pt x="0" y="12"/>
                    </a:moveTo>
                    <a:lnTo>
                      <a:pt x="0" y="12"/>
                    </a:lnTo>
                    <a:lnTo>
                      <a:pt x="0" y="18"/>
                    </a:lnTo>
                    <a:lnTo>
                      <a:pt x="12" y="12"/>
                    </a:lnTo>
                    <a:lnTo>
                      <a:pt x="24" y="6"/>
                    </a:lnTo>
                    <a:lnTo>
                      <a:pt x="24" y="6"/>
                    </a:lnTo>
                    <a:lnTo>
                      <a:pt x="24" y="0"/>
                    </a:lnTo>
                    <a:lnTo>
                      <a:pt x="12" y="6"/>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47" name="Freeform 1571">
                <a:extLst>
                  <a:ext uri="{FF2B5EF4-FFF2-40B4-BE49-F238E27FC236}">
                    <a16:creationId xmlns:a16="http://schemas.microsoft.com/office/drawing/2014/main" id="{FC189EFF-2DBF-4098-89BB-2DF36DBC2BC5}"/>
                  </a:ext>
                </a:extLst>
              </p:cNvPr>
              <p:cNvSpPr>
                <a:spLocks/>
              </p:cNvSpPr>
              <p:nvPr/>
            </p:nvSpPr>
            <p:spPr bwMode="auto">
              <a:xfrm>
                <a:off x="4186" y="2700"/>
                <a:ext cx="30" cy="18"/>
              </a:xfrm>
              <a:custGeom>
                <a:avLst/>
                <a:gdLst>
                  <a:gd name="T0" fmla="*/ 6 w 30"/>
                  <a:gd name="T1" fmla="*/ 12 h 18"/>
                  <a:gd name="T2" fmla="*/ 0 w 30"/>
                  <a:gd name="T3" fmla="*/ 12 h 18"/>
                  <a:gd name="T4" fmla="*/ 6 w 30"/>
                  <a:gd name="T5" fmla="*/ 18 h 18"/>
                  <a:gd name="T6" fmla="*/ 24 w 30"/>
                  <a:gd name="T7" fmla="*/ 6 h 18"/>
                  <a:gd name="T8" fmla="*/ 30 w 30"/>
                  <a:gd name="T9" fmla="*/ 6 h 18"/>
                  <a:gd name="T10" fmla="*/ 24 w 30"/>
                  <a:gd name="T11" fmla="*/ 0 h 18"/>
                  <a:gd name="T12" fmla="*/ 6 w 30"/>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6" y="12"/>
                    </a:moveTo>
                    <a:lnTo>
                      <a:pt x="0" y="12"/>
                    </a:lnTo>
                    <a:lnTo>
                      <a:pt x="6" y="18"/>
                    </a:lnTo>
                    <a:lnTo>
                      <a:pt x="24" y="6"/>
                    </a:lnTo>
                    <a:lnTo>
                      <a:pt x="30" y="6"/>
                    </a:lnTo>
                    <a:lnTo>
                      <a:pt x="24" y="0"/>
                    </a:lnTo>
                    <a:lnTo>
                      <a:pt x="6"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48" name="Freeform 1572">
                <a:extLst>
                  <a:ext uri="{FF2B5EF4-FFF2-40B4-BE49-F238E27FC236}">
                    <a16:creationId xmlns:a16="http://schemas.microsoft.com/office/drawing/2014/main" id="{4B2D5313-4F1E-4585-BE53-E951237D2132}"/>
                  </a:ext>
                </a:extLst>
              </p:cNvPr>
              <p:cNvSpPr>
                <a:spLocks/>
              </p:cNvSpPr>
              <p:nvPr/>
            </p:nvSpPr>
            <p:spPr bwMode="auto">
              <a:xfrm>
                <a:off x="4228" y="2682"/>
                <a:ext cx="24" cy="18"/>
              </a:xfrm>
              <a:custGeom>
                <a:avLst/>
                <a:gdLst>
                  <a:gd name="T0" fmla="*/ 0 w 24"/>
                  <a:gd name="T1" fmla="*/ 12 h 18"/>
                  <a:gd name="T2" fmla="*/ 0 w 24"/>
                  <a:gd name="T3" fmla="*/ 12 h 18"/>
                  <a:gd name="T4" fmla="*/ 0 w 24"/>
                  <a:gd name="T5" fmla="*/ 18 h 18"/>
                  <a:gd name="T6" fmla="*/ 0 w 24"/>
                  <a:gd name="T7" fmla="*/ 18 h 18"/>
                  <a:gd name="T8" fmla="*/ 18 w 24"/>
                  <a:gd name="T9" fmla="*/ 6 h 18"/>
                  <a:gd name="T10" fmla="*/ 24 w 24"/>
                  <a:gd name="T11" fmla="*/ 0 h 18"/>
                  <a:gd name="T12" fmla="*/ 18 w 24"/>
                  <a:gd name="T13" fmla="*/ 0 h 18"/>
                  <a:gd name="T14" fmla="*/ 0 w 24"/>
                  <a:gd name="T15" fmla="*/ 1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8">
                    <a:moveTo>
                      <a:pt x="0" y="12"/>
                    </a:moveTo>
                    <a:lnTo>
                      <a:pt x="0" y="12"/>
                    </a:lnTo>
                    <a:lnTo>
                      <a:pt x="0" y="18"/>
                    </a:lnTo>
                    <a:lnTo>
                      <a:pt x="0" y="18"/>
                    </a:lnTo>
                    <a:lnTo>
                      <a:pt x="18" y="6"/>
                    </a:lnTo>
                    <a:lnTo>
                      <a:pt x="24" y="0"/>
                    </a:lnTo>
                    <a:lnTo>
                      <a:pt x="18" y="0"/>
                    </a:lnTo>
                    <a:lnTo>
                      <a:pt x="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49" name="Freeform 1573">
                <a:extLst>
                  <a:ext uri="{FF2B5EF4-FFF2-40B4-BE49-F238E27FC236}">
                    <a16:creationId xmlns:a16="http://schemas.microsoft.com/office/drawing/2014/main" id="{F1456D3A-55D4-482B-B4F8-679A3575AEB6}"/>
                  </a:ext>
                </a:extLst>
              </p:cNvPr>
              <p:cNvSpPr>
                <a:spLocks/>
              </p:cNvSpPr>
              <p:nvPr/>
            </p:nvSpPr>
            <p:spPr bwMode="auto">
              <a:xfrm>
                <a:off x="4258" y="2652"/>
                <a:ext cx="24" cy="24"/>
              </a:xfrm>
              <a:custGeom>
                <a:avLst/>
                <a:gdLst>
                  <a:gd name="T0" fmla="*/ 6 w 24"/>
                  <a:gd name="T1" fmla="*/ 18 h 24"/>
                  <a:gd name="T2" fmla="*/ 0 w 24"/>
                  <a:gd name="T3" fmla="*/ 18 h 24"/>
                  <a:gd name="T4" fmla="*/ 6 w 24"/>
                  <a:gd name="T5" fmla="*/ 24 h 24"/>
                  <a:gd name="T6" fmla="*/ 24 w 24"/>
                  <a:gd name="T7" fmla="*/ 12 h 24"/>
                  <a:gd name="T8" fmla="*/ 24 w 24"/>
                  <a:gd name="T9" fmla="*/ 6 h 24"/>
                  <a:gd name="T10" fmla="*/ 24 w 24"/>
                  <a:gd name="T11" fmla="*/ 6 h 24"/>
                  <a:gd name="T12" fmla="*/ 24 w 24"/>
                  <a:gd name="T13" fmla="*/ 0 h 24"/>
                  <a:gd name="T14" fmla="*/ 18 w 24"/>
                  <a:gd name="T15" fmla="*/ 6 h 24"/>
                  <a:gd name="T16" fmla="*/ 18 w 24"/>
                  <a:gd name="T17" fmla="*/ 6 h 24"/>
                  <a:gd name="T18" fmla="*/ 24 w 24"/>
                  <a:gd name="T19" fmla="*/ 6 h 24"/>
                  <a:gd name="T20" fmla="*/ 24 w 24"/>
                  <a:gd name="T21" fmla="*/ 6 h 24"/>
                  <a:gd name="T22" fmla="*/ 6 w 24"/>
                  <a:gd name="T23"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4">
                    <a:moveTo>
                      <a:pt x="6" y="18"/>
                    </a:moveTo>
                    <a:lnTo>
                      <a:pt x="0" y="18"/>
                    </a:lnTo>
                    <a:lnTo>
                      <a:pt x="6" y="24"/>
                    </a:lnTo>
                    <a:lnTo>
                      <a:pt x="24" y="12"/>
                    </a:lnTo>
                    <a:lnTo>
                      <a:pt x="24" y="6"/>
                    </a:lnTo>
                    <a:lnTo>
                      <a:pt x="24" y="6"/>
                    </a:lnTo>
                    <a:lnTo>
                      <a:pt x="24" y="0"/>
                    </a:lnTo>
                    <a:lnTo>
                      <a:pt x="18" y="6"/>
                    </a:lnTo>
                    <a:lnTo>
                      <a:pt x="18" y="6"/>
                    </a:lnTo>
                    <a:lnTo>
                      <a:pt x="24" y="6"/>
                    </a:lnTo>
                    <a:lnTo>
                      <a:pt x="24" y="6"/>
                    </a:lnTo>
                    <a:lnTo>
                      <a:pt x="6"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50" name="Freeform 1574">
                <a:extLst>
                  <a:ext uri="{FF2B5EF4-FFF2-40B4-BE49-F238E27FC236}">
                    <a16:creationId xmlns:a16="http://schemas.microsoft.com/office/drawing/2014/main" id="{49F8F9D2-EED7-4E96-AC50-AF7D4CC3C92B}"/>
                  </a:ext>
                </a:extLst>
              </p:cNvPr>
              <p:cNvSpPr>
                <a:spLocks/>
              </p:cNvSpPr>
              <p:nvPr/>
            </p:nvSpPr>
            <p:spPr bwMode="auto">
              <a:xfrm>
                <a:off x="4288" y="2622"/>
                <a:ext cx="24" cy="24"/>
              </a:xfrm>
              <a:custGeom>
                <a:avLst/>
                <a:gdLst>
                  <a:gd name="T0" fmla="*/ 0 w 24"/>
                  <a:gd name="T1" fmla="*/ 24 h 24"/>
                  <a:gd name="T2" fmla="*/ 6 w 24"/>
                  <a:gd name="T3" fmla="*/ 24 h 24"/>
                  <a:gd name="T4" fmla="*/ 6 w 24"/>
                  <a:gd name="T5" fmla="*/ 24 h 24"/>
                  <a:gd name="T6" fmla="*/ 24 w 24"/>
                  <a:gd name="T7" fmla="*/ 0 h 24"/>
                  <a:gd name="T8" fmla="*/ 18 w 24"/>
                  <a:gd name="T9" fmla="*/ 0 h 24"/>
                  <a:gd name="T10" fmla="*/ 18 w 24"/>
                  <a:gd name="T11" fmla="*/ 0 h 24"/>
                  <a:gd name="T12" fmla="*/ 0 w 2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24"/>
                    </a:moveTo>
                    <a:lnTo>
                      <a:pt x="6" y="24"/>
                    </a:lnTo>
                    <a:lnTo>
                      <a:pt x="6" y="24"/>
                    </a:lnTo>
                    <a:lnTo>
                      <a:pt x="24" y="0"/>
                    </a:lnTo>
                    <a:lnTo>
                      <a:pt x="18" y="0"/>
                    </a:lnTo>
                    <a:lnTo>
                      <a:pt x="18" y="0"/>
                    </a:lnTo>
                    <a:lnTo>
                      <a:pt x="0"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51" name="Freeform 1575">
                <a:extLst>
                  <a:ext uri="{FF2B5EF4-FFF2-40B4-BE49-F238E27FC236}">
                    <a16:creationId xmlns:a16="http://schemas.microsoft.com/office/drawing/2014/main" id="{02A41FDF-BE53-45C1-A0B6-BE6E79DE818C}"/>
                  </a:ext>
                </a:extLst>
              </p:cNvPr>
              <p:cNvSpPr>
                <a:spLocks/>
              </p:cNvSpPr>
              <p:nvPr/>
            </p:nvSpPr>
            <p:spPr bwMode="auto">
              <a:xfrm>
                <a:off x="4312" y="2580"/>
                <a:ext cx="12" cy="30"/>
              </a:xfrm>
              <a:custGeom>
                <a:avLst/>
                <a:gdLst>
                  <a:gd name="T0" fmla="*/ 0 w 12"/>
                  <a:gd name="T1" fmla="*/ 30 h 30"/>
                  <a:gd name="T2" fmla="*/ 6 w 12"/>
                  <a:gd name="T3" fmla="*/ 30 h 30"/>
                  <a:gd name="T4" fmla="*/ 6 w 12"/>
                  <a:gd name="T5" fmla="*/ 30 h 30"/>
                  <a:gd name="T6" fmla="*/ 12 w 12"/>
                  <a:gd name="T7" fmla="*/ 6 h 30"/>
                  <a:gd name="T8" fmla="*/ 12 w 12"/>
                  <a:gd name="T9" fmla="*/ 0 h 30"/>
                  <a:gd name="T10" fmla="*/ 6 w 12"/>
                  <a:gd name="T11" fmla="*/ 6 h 30"/>
                  <a:gd name="T12" fmla="*/ 0 w 12"/>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12" h="30">
                    <a:moveTo>
                      <a:pt x="0" y="30"/>
                    </a:moveTo>
                    <a:lnTo>
                      <a:pt x="6" y="30"/>
                    </a:lnTo>
                    <a:lnTo>
                      <a:pt x="6" y="30"/>
                    </a:lnTo>
                    <a:lnTo>
                      <a:pt x="12" y="6"/>
                    </a:lnTo>
                    <a:lnTo>
                      <a:pt x="12" y="0"/>
                    </a:lnTo>
                    <a:lnTo>
                      <a:pt x="6" y="6"/>
                    </a:lnTo>
                    <a:lnTo>
                      <a:pt x="0" y="3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52" name="Freeform 1576">
                <a:extLst>
                  <a:ext uri="{FF2B5EF4-FFF2-40B4-BE49-F238E27FC236}">
                    <a16:creationId xmlns:a16="http://schemas.microsoft.com/office/drawing/2014/main" id="{591A2B18-B153-4B3D-B014-59488807F869}"/>
                  </a:ext>
                </a:extLst>
              </p:cNvPr>
              <p:cNvSpPr>
                <a:spLocks/>
              </p:cNvSpPr>
              <p:nvPr/>
            </p:nvSpPr>
            <p:spPr bwMode="auto">
              <a:xfrm>
                <a:off x="4312" y="2544"/>
                <a:ext cx="12" cy="24"/>
              </a:xfrm>
              <a:custGeom>
                <a:avLst/>
                <a:gdLst>
                  <a:gd name="T0" fmla="*/ 6 w 12"/>
                  <a:gd name="T1" fmla="*/ 24 h 24"/>
                  <a:gd name="T2" fmla="*/ 12 w 12"/>
                  <a:gd name="T3" fmla="*/ 24 h 24"/>
                  <a:gd name="T4" fmla="*/ 12 w 12"/>
                  <a:gd name="T5" fmla="*/ 24 h 24"/>
                  <a:gd name="T6" fmla="*/ 6 w 12"/>
                  <a:gd name="T7" fmla="*/ 0 h 24"/>
                  <a:gd name="T8" fmla="*/ 6 w 12"/>
                  <a:gd name="T9" fmla="*/ 0 h 24"/>
                  <a:gd name="T10" fmla="*/ 0 w 12"/>
                  <a:gd name="T11" fmla="*/ 0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lnTo>
                      <a:pt x="12" y="24"/>
                    </a:lnTo>
                    <a:lnTo>
                      <a:pt x="12" y="24"/>
                    </a:lnTo>
                    <a:lnTo>
                      <a:pt x="6" y="0"/>
                    </a:lnTo>
                    <a:lnTo>
                      <a:pt x="6" y="0"/>
                    </a:lnTo>
                    <a:lnTo>
                      <a:pt x="0" y="0"/>
                    </a:lnTo>
                    <a:lnTo>
                      <a:pt x="6" y="2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53" name="Freeform 1577">
                <a:extLst>
                  <a:ext uri="{FF2B5EF4-FFF2-40B4-BE49-F238E27FC236}">
                    <a16:creationId xmlns:a16="http://schemas.microsoft.com/office/drawing/2014/main" id="{92F664A8-9D56-4EE3-8EBF-3AC5B866C887}"/>
                  </a:ext>
                </a:extLst>
              </p:cNvPr>
              <p:cNvSpPr>
                <a:spLocks/>
              </p:cNvSpPr>
              <p:nvPr/>
            </p:nvSpPr>
            <p:spPr bwMode="auto">
              <a:xfrm>
                <a:off x="4294" y="2507"/>
                <a:ext cx="18" cy="25"/>
              </a:xfrm>
              <a:custGeom>
                <a:avLst/>
                <a:gdLst>
                  <a:gd name="T0" fmla="*/ 12 w 18"/>
                  <a:gd name="T1" fmla="*/ 19 h 25"/>
                  <a:gd name="T2" fmla="*/ 18 w 18"/>
                  <a:gd name="T3" fmla="*/ 25 h 25"/>
                  <a:gd name="T4" fmla="*/ 18 w 18"/>
                  <a:gd name="T5" fmla="*/ 19 h 25"/>
                  <a:gd name="T6" fmla="*/ 6 w 18"/>
                  <a:gd name="T7" fmla="*/ 0 h 25"/>
                  <a:gd name="T8" fmla="*/ 0 w 18"/>
                  <a:gd name="T9" fmla="*/ 0 h 25"/>
                  <a:gd name="T10" fmla="*/ 0 w 18"/>
                  <a:gd name="T11" fmla="*/ 0 h 25"/>
                  <a:gd name="T12" fmla="*/ 12 w 18"/>
                  <a:gd name="T13" fmla="*/ 19 h 25"/>
                </a:gdLst>
                <a:ahLst/>
                <a:cxnLst>
                  <a:cxn ang="0">
                    <a:pos x="T0" y="T1"/>
                  </a:cxn>
                  <a:cxn ang="0">
                    <a:pos x="T2" y="T3"/>
                  </a:cxn>
                  <a:cxn ang="0">
                    <a:pos x="T4" y="T5"/>
                  </a:cxn>
                  <a:cxn ang="0">
                    <a:pos x="T6" y="T7"/>
                  </a:cxn>
                  <a:cxn ang="0">
                    <a:pos x="T8" y="T9"/>
                  </a:cxn>
                  <a:cxn ang="0">
                    <a:pos x="T10" y="T11"/>
                  </a:cxn>
                  <a:cxn ang="0">
                    <a:pos x="T12" y="T13"/>
                  </a:cxn>
                </a:cxnLst>
                <a:rect l="0" t="0" r="r" b="b"/>
                <a:pathLst>
                  <a:path w="18" h="25">
                    <a:moveTo>
                      <a:pt x="12" y="19"/>
                    </a:moveTo>
                    <a:lnTo>
                      <a:pt x="18" y="25"/>
                    </a:lnTo>
                    <a:lnTo>
                      <a:pt x="18" y="19"/>
                    </a:lnTo>
                    <a:lnTo>
                      <a:pt x="6" y="0"/>
                    </a:lnTo>
                    <a:lnTo>
                      <a:pt x="0" y="0"/>
                    </a:lnTo>
                    <a:lnTo>
                      <a:pt x="0" y="0"/>
                    </a:lnTo>
                    <a:lnTo>
                      <a:pt x="12" y="1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54" name="Freeform 1578">
                <a:extLst>
                  <a:ext uri="{FF2B5EF4-FFF2-40B4-BE49-F238E27FC236}">
                    <a16:creationId xmlns:a16="http://schemas.microsoft.com/office/drawing/2014/main" id="{22122FA5-C28D-4863-A746-23D31E9BFDCA}"/>
                  </a:ext>
                </a:extLst>
              </p:cNvPr>
              <p:cNvSpPr>
                <a:spLocks/>
              </p:cNvSpPr>
              <p:nvPr/>
            </p:nvSpPr>
            <p:spPr bwMode="auto">
              <a:xfrm>
                <a:off x="4264" y="2477"/>
                <a:ext cx="24" cy="18"/>
              </a:xfrm>
              <a:custGeom>
                <a:avLst/>
                <a:gdLst>
                  <a:gd name="T0" fmla="*/ 18 w 24"/>
                  <a:gd name="T1" fmla="*/ 18 h 18"/>
                  <a:gd name="T2" fmla="*/ 18 w 24"/>
                  <a:gd name="T3" fmla="*/ 18 h 18"/>
                  <a:gd name="T4" fmla="*/ 24 w 24"/>
                  <a:gd name="T5" fmla="*/ 18 h 18"/>
                  <a:gd name="T6" fmla="*/ 18 w 24"/>
                  <a:gd name="T7" fmla="*/ 12 h 18"/>
                  <a:gd name="T8" fmla="*/ 18 w 24"/>
                  <a:gd name="T9" fmla="*/ 6 h 18"/>
                  <a:gd name="T10" fmla="*/ 0 w 24"/>
                  <a:gd name="T11" fmla="*/ 0 h 18"/>
                  <a:gd name="T12" fmla="*/ 0 w 24"/>
                  <a:gd name="T13" fmla="*/ 0 h 18"/>
                  <a:gd name="T14" fmla="*/ 0 w 24"/>
                  <a:gd name="T15" fmla="*/ 6 h 18"/>
                  <a:gd name="T16" fmla="*/ 18 w 24"/>
                  <a:gd name="T17" fmla="*/ 12 h 18"/>
                  <a:gd name="T18" fmla="*/ 18 w 24"/>
                  <a:gd name="T19" fmla="*/ 12 h 18"/>
                  <a:gd name="T20" fmla="*/ 12 w 24"/>
                  <a:gd name="T21" fmla="*/ 12 h 18"/>
                  <a:gd name="T22" fmla="*/ 18 w 24"/>
                  <a:gd name="T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8">
                    <a:moveTo>
                      <a:pt x="18" y="18"/>
                    </a:moveTo>
                    <a:lnTo>
                      <a:pt x="18" y="18"/>
                    </a:lnTo>
                    <a:lnTo>
                      <a:pt x="24" y="18"/>
                    </a:lnTo>
                    <a:lnTo>
                      <a:pt x="18" y="12"/>
                    </a:lnTo>
                    <a:lnTo>
                      <a:pt x="18" y="6"/>
                    </a:lnTo>
                    <a:lnTo>
                      <a:pt x="0" y="0"/>
                    </a:lnTo>
                    <a:lnTo>
                      <a:pt x="0" y="0"/>
                    </a:lnTo>
                    <a:lnTo>
                      <a:pt x="0" y="6"/>
                    </a:lnTo>
                    <a:lnTo>
                      <a:pt x="18" y="12"/>
                    </a:lnTo>
                    <a:lnTo>
                      <a:pt x="18" y="12"/>
                    </a:lnTo>
                    <a:lnTo>
                      <a:pt x="12" y="12"/>
                    </a:lnTo>
                    <a:lnTo>
                      <a:pt x="18"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55" name="Freeform 1579">
                <a:extLst>
                  <a:ext uri="{FF2B5EF4-FFF2-40B4-BE49-F238E27FC236}">
                    <a16:creationId xmlns:a16="http://schemas.microsoft.com/office/drawing/2014/main" id="{7AFE5651-FC12-4BF5-A387-921E353F4BE6}"/>
                  </a:ext>
                </a:extLst>
              </p:cNvPr>
              <p:cNvSpPr>
                <a:spLocks/>
              </p:cNvSpPr>
              <p:nvPr/>
            </p:nvSpPr>
            <p:spPr bwMode="auto">
              <a:xfrm>
                <a:off x="4228" y="2453"/>
                <a:ext cx="30" cy="18"/>
              </a:xfrm>
              <a:custGeom>
                <a:avLst/>
                <a:gdLst>
                  <a:gd name="T0" fmla="*/ 24 w 30"/>
                  <a:gd name="T1" fmla="*/ 18 h 18"/>
                  <a:gd name="T2" fmla="*/ 30 w 30"/>
                  <a:gd name="T3" fmla="*/ 12 h 18"/>
                  <a:gd name="T4" fmla="*/ 24 w 30"/>
                  <a:gd name="T5" fmla="*/ 12 h 18"/>
                  <a:gd name="T6" fmla="*/ 6 w 30"/>
                  <a:gd name="T7" fmla="*/ 0 h 18"/>
                  <a:gd name="T8" fmla="*/ 0 w 30"/>
                  <a:gd name="T9" fmla="*/ 0 h 18"/>
                  <a:gd name="T10" fmla="*/ 6 w 30"/>
                  <a:gd name="T11" fmla="*/ 6 h 18"/>
                  <a:gd name="T12" fmla="*/ 24 w 3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 h="18">
                    <a:moveTo>
                      <a:pt x="24" y="18"/>
                    </a:moveTo>
                    <a:lnTo>
                      <a:pt x="30" y="12"/>
                    </a:lnTo>
                    <a:lnTo>
                      <a:pt x="24" y="12"/>
                    </a:lnTo>
                    <a:lnTo>
                      <a:pt x="6" y="0"/>
                    </a:lnTo>
                    <a:lnTo>
                      <a:pt x="0" y="0"/>
                    </a:lnTo>
                    <a:lnTo>
                      <a:pt x="6" y="6"/>
                    </a:lnTo>
                    <a:lnTo>
                      <a:pt x="24"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56" name="Freeform 1580">
                <a:extLst>
                  <a:ext uri="{FF2B5EF4-FFF2-40B4-BE49-F238E27FC236}">
                    <a16:creationId xmlns:a16="http://schemas.microsoft.com/office/drawing/2014/main" id="{64282A20-8FAE-44F5-A1E5-441E17444ACE}"/>
                  </a:ext>
                </a:extLst>
              </p:cNvPr>
              <p:cNvSpPr>
                <a:spLocks/>
              </p:cNvSpPr>
              <p:nvPr/>
            </p:nvSpPr>
            <p:spPr bwMode="auto">
              <a:xfrm>
                <a:off x="4192" y="2435"/>
                <a:ext cx="30" cy="12"/>
              </a:xfrm>
              <a:custGeom>
                <a:avLst/>
                <a:gdLst>
                  <a:gd name="T0" fmla="*/ 24 w 30"/>
                  <a:gd name="T1" fmla="*/ 12 h 12"/>
                  <a:gd name="T2" fmla="*/ 30 w 30"/>
                  <a:gd name="T3" fmla="*/ 12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12"/>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57" name="Freeform 1581">
                <a:extLst>
                  <a:ext uri="{FF2B5EF4-FFF2-40B4-BE49-F238E27FC236}">
                    <a16:creationId xmlns:a16="http://schemas.microsoft.com/office/drawing/2014/main" id="{FF9E9FDE-68E6-4734-A658-8245E6A8B352}"/>
                  </a:ext>
                </a:extLst>
              </p:cNvPr>
              <p:cNvSpPr>
                <a:spLocks/>
              </p:cNvSpPr>
              <p:nvPr/>
            </p:nvSpPr>
            <p:spPr bwMode="auto">
              <a:xfrm>
                <a:off x="4156" y="2417"/>
                <a:ext cx="24" cy="12"/>
              </a:xfrm>
              <a:custGeom>
                <a:avLst/>
                <a:gdLst>
                  <a:gd name="T0" fmla="*/ 24 w 24"/>
                  <a:gd name="T1" fmla="*/ 12 h 12"/>
                  <a:gd name="T2" fmla="*/ 24 w 24"/>
                  <a:gd name="T3" fmla="*/ 12 h 12"/>
                  <a:gd name="T4" fmla="*/ 24 w 24"/>
                  <a:gd name="T5" fmla="*/ 6 h 12"/>
                  <a:gd name="T6" fmla="*/ 6 w 24"/>
                  <a:gd name="T7" fmla="*/ 0 h 12"/>
                  <a:gd name="T8" fmla="*/ 0 w 24"/>
                  <a:gd name="T9" fmla="*/ 0 h 12"/>
                  <a:gd name="T10" fmla="*/ 0 w 24"/>
                  <a:gd name="T11" fmla="*/ 0 h 12"/>
                  <a:gd name="T12" fmla="*/ 0 w 24"/>
                  <a:gd name="T13" fmla="*/ 6 h 12"/>
                  <a:gd name="T14" fmla="*/ 6 w 24"/>
                  <a:gd name="T15" fmla="*/ 6 h 12"/>
                  <a:gd name="T16" fmla="*/ 24 w 2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2">
                    <a:moveTo>
                      <a:pt x="24" y="12"/>
                    </a:moveTo>
                    <a:lnTo>
                      <a:pt x="24" y="12"/>
                    </a:lnTo>
                    <a:lnTo>
                      <a:pt x="24" y="6"/>
                    </a:lnTo>
                    <a:lnTo>
                      <a:pt x="6" y="0"/>
                    </a:lnTo>
                    <a:lnTo>
                      <a:pt x="0" y="0"/>
                    </a:lnTo>
                    <a:lnTo>
                      <a:pt x="0" y="0"/>
                    </a:lnTo>
                    <a:lnTo>
                      <a:pt x="0" y="6"/>
                    </a:lnTo>
                    <a:lnTo>
                      <a:pt x="6"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58" name="Freeform 1582">
                <a:extLst>
                  <a:ext uri="{FF2B5EF4-FFF2-40B4-BE49-F238E27FC236}">
                    <a16:creationId xmlns:a16="http://schemas.microsoft.com/office/drawing/2014/main" id="{C9806DBD-3164-41D8-AF97-44F4739F4536}"/>
                  </a:ext>
                </a:extLst>
              </p:cNvPr>
              <p:cNvSpPr>
                <a:spLocks/>
              </p:cNvSpPr>
              <p:nvPr/>
            </p:nvSpPr>
            <p:spPr bwMode="auto">
              <a:xfrm>
                <a:off x="4114" y="2405"/>
                <a:ext cx="30" cy="12"/>
              </a:xfrm>
              <a:custGeom>
                <a:avLst/>
                <a:gdLst>
                  <a:gd name="T0" fmla="*/ 24 w 30"/>
                  <a:gd name="T1" fmla="*/ 12 h 12"/>
                  <a:gd name="T2" fmla="*/ 30 w 30"/>
                  <a:gd name="T3" fmla="*/ 6 h 12"/>
                  <a:gd name="T4" fmla="*/ 24 w 30"/>
                  <a:gd name="T5" fmla="*/ 6 h 12"/>
                  <a:gd name="T6" fmla="*/ 0 w 30"/>
                  <a:gd name="T7" fmla="*/ 0 h 12"/>
                  <a:gd name="T8" fmla="*/ 0 w 30"/>
                  <a:gd name="T9" fmla="*/ 0 h 12"/>
                  <a:gd name="T10" fmla="*/ 0 w 30"/>
                  <a:gd name="T11" fmla="*/ 6 h 12"/>
                  <a:gd name="T12" fmla="*/ 24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4" y="12"/>
                    </a:moveTo>
                    <a:lnTo>
                      <a:pt x="30" y="6"/>
                    </a:lnTo>
                    <a:lnTo>
                      <a:pt x="24" y="6"/>
                    </a:lnTo>
                    <a:lnTo>
                      <a:pt x="0" y="0"/>
                    </a:lnTo>
                    <a:lnTo>
                      <a:pt x="0" y="0"/>
                    </a:lnTo>
                    <a:lnTo>
                      <a:pt x="0" y="6"/>
                    </a:lnTo>
                    <a:lnTo>
                      <a:pt x="24"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59" name="Freeform 1583">
                <a:extLst>
                  <a:ext uri="{FF2B5EF4-FFF2-40B4-BE49-F238E27FC236}">
                    <a16:creationId xmlns:a16="http://schemas.microsoft.com/office/drawing/2014/main" id="{E9185321-622E-4DF8-901D-724B6493B3D8}"/>
                  </a:ext>
                </a:extLst>
              </p:cNvPr>
              <p:cNvSpPr>
                <a:spLocks/>
              </p:cNvSpPr>
              <p:nvPr/>
            </p:nvSpPr>
            <p:spPr bwMode="auto">
              <a:xfrm>
                <a:off x="4072" y="2387"/>
                <a:ext cx="30" cy="18"/>
              </a:xfrm>
              <a:custGeom>
                <a:avLst/>
                <a:gdLst>
                  <a:gd name="T0" fmla="*/ 30 w 30"/>
                  <a:gd name="T1" fmla="*/ 18 h 18"/>
                  <a:gd name="T2" fmla="*/ 30 w 30"/>
                  <a:gd name="T3" fmla="*/ 12 h 18"/>
                  <a:gd name="T4" fmla="*/ 30 w 30"/>
                  <a:gd name="T5" fmla="*/ 12 h 18"/>
                  <a:gd name="T6" fmla="*/ 12 w 30"/>
                  <a:gd name="T7" fmla="*/ 6 h 18"/>
                  <a:gd name="T8" fmla="*/ 6 w 30"/>
                  <a:gd name="T9" fmla="*/ 0 h 18"/>
                  <a:gd name="T10" fmla="*/ 0 w 30"/>
                  <a:gd name="T11" fmla="*/ 6 h 18"/>
                  <a:gd name="T12" fmla="*/ 6 w 30"/>
                  <a:gd name="T13" fmla="*/ 6 h 18"/>
                  <a:gd name="T14" fmla="*/ 12 w 30"/>
                  <a:gd name="T15" fmla="*/ 12 h 18"/>
                  <a:gd name="T16" fmla="*/ 30 w 30"/>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8">
                    <a:moveTo>
                      <a:pt x="30" y="18"/>
                    </a:moveTo>
                    <a:lnTo>
                      <a:pt x="30" y="12"/>
                    </a:lnTo>
                    <a:lnTo>
                      <a:pt x="30" y="12"/>
                    </a:lnTo>
                    <a:lnTo>
                      <a:pt x="12" y="6"/>
                    </a:lnTo>
                    <a:lnTo>
                      <a:pt x="6" y="0"/>
                    </a:lnTo>
                    <a:lnTo>
                      <a:pt x="0" y="6"/>
                    </a:lnTo>
                    <a:lnTo>
                      <a:pt x="6" y="6"/>
                    </a:lnTo>
                    <a:lnTo>
                      <a:pt x="12" y="12"/>
                    </a:lnTo>
                    <a:lnTo>
                      <a:pt x="30" y="1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60" name="Freeform 1584">
                <a:extLst>
                  <a:ext uri="{FF2B5EF4-FFF2-40B4-BE49-F238E27FC236}">
                    <a16:creationId xmlns:a16="http://schemas.microsoft.com/office/drawing/2014/main" id="{A277FA1D-1F40-4CA8-A19C-BAE996CA60A5}"/>
                  </a:ext>
                </a:extLst>
              </p:cNvPr>
              <p:cNvSpPr>
                <a:spLocks/>
              </p:cNvSpPr>
              <p:nvPr/>
            </p:nvSpPr>
            <p:spPr bwMode="auto">
              <a:xfrm>
                <a:off x="4030" y="2381"/>
                <a:ext cx="30" cy="12"/>
              </a:xfrm>
              <a:custGeom>
                <a:avLst/>
                <a:gdLst>
                  <a:gd name="T0" fmla="*/ 30 w 30"/>
                  <a:gd name="T1" fmla="*/ 12 h 12"/>
                  <a:gd name="T2" fmla="*/ 30 w 30"/>
                  <a:gd name="T3" fmla="*/ 6 h 12"/>
                  <a:gd name="T4" fmla="*/ 30 w 30"/>
                  <a:gd name="T5" fmla="*/ 6 h 12"/>
                  <a:gd name="T6" fmla="*/ 6 w 30"/>
                  <a:gd name="T7" fmla="*/ 0 h 12"/>
                  <a:gd name="T8" fmla="*/ 0 w 30"/>
                  <a:gd name="T9" fmla="*/ 6 h 12"/>
                  <a:gd name="T10" fmla="*/ 6 w 30"/>
                  <a:gd name="T11" fmla="*/ 6 h 12"/>
                  <a:gd name="T12" fmla="*/ 30 w 3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12"/>
                    </a:moveTo>
                    <a:lnTo>
                      <a:pt x="30" y="6"/>
                    </a:lnTo>
                    <a:lnTo>
                      <a:pt x="30" y="6"/>
                    </a:lnTo>
                    <a:lnTo>
                      <a:pt x="6" y="0"/>
                    </a:lnTo>
                    <a:lnTo>
                      <a:pt x="0" y="6"/>
                    </a:lnTo>
                    <a:lnTo>
                      <a:pt x="6" y="6"/>
                    </a:lnTo>
                    <a:lnTo>
                      <a:pt x="30" y="1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61" name="Freeform 1585">
                <a:extLst>
                  <a:ext uri="{FF2B5EF4-FFF2-40B4-BE49-F238E27FC236}">
                    <a16:creationId xmlns:a16="http://schemas.microsoft.com/office/drawing/2014/main" id="{94A31F0A-B792-4815-A9C3-4D118D7C92E2}"/>
                  </a:ext>
                </a:extLst>
              </p:cNvPr>
              <p:cNvSpPr>
                <a:spLocks/>
              </p:cNvSpPr>
              <p:nvPr/>
            </p:nvSpPr>
            <p:spPr bwMode="auto">
              <a:xfrm>
                <a:off x="3994" y="2375"/>
                <a:ext cx="24" cy="6"/>
              </a:xfrm>
              <a:custGeom>
                <a:avLst/>
                <a:gdLst>
                  <a:gd name="T0" fmla="*/ 24 w 24"/>
                  <a:gd name="T1" fmla="*/ 6 h 6"/>
                  <a:gd name="T2" fmla="*/ 24 w 24"/>
                  <a:gd name="T3" fmla="*/ 6 h 6"/>
                  <a:gd name="T4" fmla="*/ 24 w 24"/>
                  <a:gd name="T5" fmla="*/ 0 h 6"/>
                  <a:gd name="T6" fmla="*/ 0 w 24"/>
                  <a:gd name="T7" fmla="*/ 0 h 6"/>
                  <a:gd name="T8" fmla="*/ 0 w 24"/>
                  <a:gd name="T9" fmla="*/ 0 h 6"/>
                  <a:gd name="T10" fmla="*/ 0 w 24"/>
                  <a:gd name="T11" fmla="*/ 6 h 6"/>
                  <a:gd name="T12" fmla="*/ 24 w 2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6"/>
                    </a:moveTo>
                    <a:lnTo>
                      <a:pt x="24"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62" name="Freeform 1586">
                <a:extLst>
                  <a:ext uri="{FF2B5EF4-FFF2-40B4-BE49-F238E27FC236}">
                    <a16:creationId xmlns:a16="http://schemas.microsoft.com/office/drawing/2014/main" id="{565B5393-F419-4EDB-B949-0BF57C4112F9}"/>
                  </a:ext>
                </a:extLst>
              </p:cNvPr>
              <p:cNvSpPr>
                <a:spLocks/>
              </p:cNvSpPr>
              <p:nvPr/>
            </p:nvSpPr>
            <p:spPr bwMode="auto">
              <a:xfrm>
                <a:off x="3951" y="2369"/>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63" name="Freeform 1587">
                <a:extLst>
                  <a:ext uri="{FF2B5EF4-FFF2-40B4-BE49-F238E27FC236}">
                    <a16:creationId xmlns:a16="http://schemas.microsoft.com/office/drawing/2014/main" id="{64D60236-F52A-46BD-AFB4-20815A8F0B9D}"/>
                  </a:ext>
                </a:extLst>
              </p:cNvPr>
              <p:cNvSpPr>
                <a:spLocks/>
              </p:cNvSpPr>
              <p:nvPr/>
            </p:nvSpPr>
            <p:spPr bwMode="auto">
              <a:xfrm>
                <a:off x="3909" y="2363"/>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64" name="Freeform 1588">
                <a:extLst>
                  <a:ext uri="{FF2B5EF4-FFF2-40B4-BE49-F238E27FC236}">
                    <a16:creationId xmlns:a16="http://schemas.microsoft.com/office/drawing/2014/main" id="{04D9CE33-775F-416E-8BC9-A7BB6392FBF3}"/>
                  </a:ext>
                </a:extLst>
              </p:cNvPr>
              <p:cNvSpPr>
                <a:spLocks/>
              </p:cNvSpPr>
              <p:nvPr/>
            </p:nvSpPr>
            <p:spPr bwMode="auto">
              <a:xfrm>
                <a:off x="3867" y="2357"/>
                <a:ext cx="30" cy="6"/>
              </a:xfrm>
              <a:custGeom>
                <a:avLst/>
                <a:gdLst>
                  <a:gd name="T0" fmla="*/ 24 w 30"/>
                  <a:gd name="T1" fmla="*/ 6 h 6"/>
                  <a:gd name="T2" fmla="*/ 30 w 30"/>
                  <a:gd name="T3" fmla="*/ 6 h 6"/>
                  <a:gd name="T4" fmla="*/ 24 w 30"/>
                  <a:gd name="T5" fmla="*/ 0 h 6"/>
                  <a:gd name="T6" fmla="*/ 18 w 30"/>
                  <a:gd name="T7" fmla="*/ 0 h 6"/>
                  <a:gd name="T8" fmla="*/ 0 w 30"/>
                  <a:gd name="T9" fmla="*/ 0 h 6"/>
                  <a:gd name="T10" fmla="*/ 0 w 30"/>
                  <a:gd name="T11" fmla="*/ 6 h 6"/>
                  <a:gd name="T12" fmla="*/ 0 w 30"/>
                  <a:gd name="T13" fmla="*/ 6 h 6"/>
                  <a:gd name="T14" fmla="*/ 18 w 30"/>
                  <a:gd name="T15" fmla="*/ 6 h 6"/>
                  <a:gd name="T16" fmla="*/ 24 w 3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6">
                    <a:moveTo>
                      <a:pt x="24" y="6"/>
                    </a:moveTo>
                    <a:lnTo>
                      <a:pt x="30" y="6"/>
                    </a:lnTo>
                    <a:lnTo>
                      <a:pt x="24" y="0"/>
                    </a:lnTo>
                    <a:lnTo>
                      <a:pt x="18" y="0"/>
                    </a:lnTo>
                    <a:lnTo>
                      <a:pt x="0" y="0"/>
                    </a:lnTo>
                    <a:lnTo>
                      <a:pt x="0" y="6"/>
                    </a:lnTo>
                    <a:lnTo>
                      <a:pt x="0" y="6"/>
                    </a:lnTo>
                    <a:lnTo>
                      <a:pt x="18"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65" name="Freeform 1589">
                <a:extLst>
                  <a:ext uri="{FF2B5EF4-FFF2-40B4-BE49-F238E27FC236}">
                    <a16:creationId xmlns:a16="http://schemas.microsoft.com/office/drawing/2014/main" id="{B4CEF314-A763-4730-BBA8-AF3490AE22FB}"/>
                  </a:ext>
                </a:extLst>
              </p:cNvPr>
              <p:cNvSpPr>
                <a:spLocks/>
              </p:cNvSpPr>
              <p:nvPr/>
            </p:nvSpPr>
            <p:spPr bwMode="auto">
              <a:xfrm>
                <a:off x="3825" y="2357"/>
                <a:ext cx="30" cy="6"/>
              </a:xfrm>
              <a:custGeom>
                <a:avLst/>
                <a:gdLst>
                  <a:gd name="T0" fmla="*/ 24 w 30"/>
                  <a:gd name="T1" fmla="*/ 6 h 6"/>
                  <a:gd name="T2" fmla="*/ 30 w 30"/>
                  <a:gd name="T3" fmla="*/ 6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6"/>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66" name="Freeform 1590">
                <a:extLst>
                  <a:ext uri="{FF2B5EF4-FFF2-40B4-BE49-F238E27FC236}">
                    <a16:creationId xmlns:a16="http://schemas.microsoft.com/office/drawing/2014/main" id="{805C9265-20F2-4950-A971-54D7A69B7B26}"/>
                  </a:ext>
                </a:extLst>
              </p:cNvPr>
              <p:cNvSpPr>
                <a:spLocks/>
              </p:cNvSpPr>
              <p:nvPr/>
            </p:nvSpPr>
            <p:spPr bwMode="auto">
              <a:xfrm>
                <a:off x="3783" y="2357"/>
                <a:ext cx="30" cy="6"/>
              </a:xfrm>
              <a:custGeom>
                <a:avLst/>
                <a:gdLst>
                  <a:gd name="T0" fmla="*/ 24 w 30"/>
                  <a:gd name="T1" fmla="*/ 6 h 6"/>
                  <a:gd name="T2" fmla="*/ 30 w 30"/>
                  <a:gd name="T3" fmla="*/ 0 h 6"/>
                  <a:gd name="T4" fmla="*/ 24 w 30"/>
                  <a:gd name="T5" fmla="*/ 0 h 6"/>
                  <a:gd name="T6" fmla="*/ 0 w 30"/>
                  <a:gd name="T7" fmla="*/ 0 h 6"/>
                  <a:gd name="T8" fmla="*/ 0 w 30"/>
                  <a:gd name="T9" fmla="*/ 0 h 6"/>
                  <a:gd name="T10" fmla="*/ 0 w 30"/>
                  <a:gd name="T11" fmla="*/ 6 h 6"/>
                  <a:gd name="T12" fmla="*/ 24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24" y="6"/>
                    </a:moveTo>
                    <a:lnTo>
                      <a:pt x="30" y="0"/>
                    </a:lnTo>
                    <a:lnTo>
                      <a:pt x="24" y="0"/>
                    </a:lnTo>
                    <a:lnTo>
                      <a:pt x="0" y="0"/>
                    </a:lnTo>
                    <a:lnTo>
                      <a:pt x="0" y="0"/>
                    </a:lnTo>
                    <a:lnTo>
                      <a:pt x="0" y="6"/>
                    </a:lnTo>
                    <a:lnTo>
                      <a:pt x="24"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0168" name="Oval 1592">
              <a:extLst>
                <a:ext uri="{FF2B5EF4-FFF2-40B4-BE49-F238E27FC236}">
                  <a16:creationId xmlns:a16="http://schemas.microsoft.com/office/drawing/2014/main" id="{B85D8402-B61B-4DEA-9C28-EA97F45C3AA6}"/>
                </a:ext>
              </a:extLst>
            </p:cNvPr>
            <p:cNvSpPr>
              <a:spLocks noChangeArrowheads="1"/>
            </p:cNvSpPr>
            <p:nvPr/>
          </p:nvSpPr>
          <p:spPr bwMode="auto">
            <a:xfrm>
              <a:off x="3321" y="2405"/>
              <a:ext cx="913" cy="343"/>
            </a:xfrm>
            <a:prstGeom prst="ellipse">
              <a:avLst/>
            </a:prstGeom>
            <a:solidFill>
              <a:srgbClr val="FFFFFF"/>
            </a:solidFill>
            <a:ln w="9525">
              <a:solidFill>
                <a:srgbClr val="000000"/>
              </a:solidFill>
              <a:round/>
              <a:headEnd/>
              <a:tailEnd/>
            </a:ln>
          </p:spPr>
          <p:txBody>
            <a:bodyPr/>
            <a:lstStyle/>
            <a:p>
              <a:endParaRPr lang="en-US"/>
            </a:p>
          </p:txBody>
        </p:sp>
        <p:grpSp>
          <p:nvGrpSpPr>
            <p:cNvPr id="410173" name="Group 1597">
              <a:extLst>
                <a:ext uri="{FF2B5EF4-FFF2-40B4-BE49-F238E27FC236}">
                  <a16:creationId xmlns:a16="http://schemas.microsoft.com/office/drawing/2014/main" id="{1E91C87D-1A5A-4AFD-89A8-62762BCEE8C2}"/>
                </a:ext>
              </a:extLst>
            </p:cNvPr>
            <p:cNvGrpSpPr>
              <a:grpSpLocks/>
            </p:cNvGrpSpPr>
            <p:nvPr/>
          </p:nvGrpSpPr>
          <p:grpSpPr bwMode="auto">
            <a:xfrm>
              <a:off x="3651" y="2501"/>
              <a:ext cx="246" cy="151"/>
              <a:chOff x="3651" y="2501"/>
              <a:chExt cx="246" cy="151"/>
            </a:xfrm>
          </p:grpSpPr>
          <p:sp>
            <p:nvSpPr>
              <p:cNvPr id="410169" name="Oval 1593">
                <a:extLst>
                  <a:ext uri="{FF2B5EF4-FFF2-40B4-BE49-F238E27FC236}">
                    <a16:creationId xmlns:a16="http://schemas.microsoft.com/office/drawing/2014/main" id="{5B15B8A2-189A-41CA-900B-5EDD31FD0E46}"/>
                  </a:ext>
                </a:extLst>
              </p:cNvPr>
              <p:cNvSpPr>
                <a:spLocks noChangeArrowheads="1"/>
              </p:cNvSpPr>
              <p:nvPr/>
            </p:nvSpPr>
            <p:spPr bwMode="auto">
              <a:xfrm>
                <a:off x="3651" y="2550"/>
                <a:ext cx="246" cy="102"/>
              </a:xfrm>
              <a:prstGeom prst="ellipse">
                <a:avLst/>
              </a:prstGeom>
              <a:solidFill>
                <a:srgbClr val="FFFFFF"/>
              </a:solidFill>
              <a:ln w="9525">
                <a:solidFill>
                  <a:srgbClr val="000000"/>
                </a:solidFill>
                <a:round/>
                <a:headEnd/>
                <a:tailEnd/>
              </a:ln>
            </p:spPr>
            <p:txBody>
              <a:bodyPr/>
              <a:lstStyle/>
              <a:p>
                <a:endParaRPr lang="en-US"/>
              </a:p>
            </p:txBody>
          </p:sp>
          <p:sp>
            <p:nvSpPr>
              <p:cNvPr id="410170" name="Oval 1594">
                <a:extLst>
                  <a:ext uri="{FF2B5EF4-FFF2-40B4-BE49-F238E27FC236}">
                    <a16:creationId xmlns:a16="http://schemas.microsoft.com/office/drawing/2014/main" id="{BAD16B05-03FE-4B78-98E2-2E7454AAFAB1}"/>
                  </a:ext>
                </a:extLst>
              </p:cNvPr>
              <p:cNvSpPr>
                <a:spLocks noChangeArrowheads="1"/>
              </p:cNvSpPr>
              <p:nvPr/>
            </p:nvSpPr>
            <p:spPr bwMode="auto">
              <a:xfrm>
                <a:off x="3651" y="2501"/>
                <a:ext cx="246" cy="103"/>
              </a:xfrm>
              <a:prstGeom prst="ellipse">
                <a:avLst/>
              </a:prstGeom>
              <a:solidFill>
                <a:srgbClr val="FFFFFF"/>
              </a:solidFill>
              <a:ln w="9525">
                <a:solidFill>
                  <a:srgbClr val="000000"/>
                </a:solidFill>
                <a:round/>
                <a:headEnd/>
                <a:tailEnd/>
              </a:ln>
            </p:spPr>
            <p:txBody>
              <a:bodyPr/>
              <a:lstStyle/>
              <a:p>
                <a:endParaRPr lang="en-US"/>
              </a:p>
            </p:txBody>
          </p:sp>
          <p:sp>
            <p:nvSpPr>
              <p:cNvPr id="410171" name="Line 1595">
                <a:extLst>
                  <a:ext uri="{FF2B5EF4-FFF2-40B4-BE49-F238E27FC236}">
                    <a16:creationId xmlns:a16="http://schemas.microsoft.com/office/drawing/2014/main" id="{0D3491BD-F106-4C4A-AA66-A861F61A8ACE}"/>
                  </a:ext>
                </a:extLst>
              </p:cNvPr>
              <p:cNvSpPr>
                <a:spLocks noChangeShapeType="1"/>
              </p:cNvSpPr>
              <p:nvPr/>
            </p:nvSpPr>
            <p:spPr bwMode="auto">
              <a:xfrm>
                <a:off x="3651" y="255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72" name="Line 1596">
                <a:extLst>
                  <a:ext uri="{FF2B5EF4-FFF2-40B4-BE49-F238E27FC236}">
                    <a16:creationId xmlns:a16="http://schemas.microsoft.com/office/drawing/2014/main" id="{985C5968-6A02-46EE-AABC-30C5AE75558B}"/>
                  </a:ext>
                </a:extLst>
              </p:cNvPr>
              <p:cNvSpPr>
                <a:spLocks noChangeShapeType="1"/>
              </p:cNvSpPr>
              <p:nvPr/>
            </p:nvSpPr>
            <p:spPr bwMode="auto">
              <a:xfrm>
                <a:off x="3891" y="255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0174" name="Freeform 1598">
              <a:extLst>
                <a:ext uri="{FF2B5EF4-FFF2-40B4-BE49-F238E27FC236}">
                  <a16:creationId xmlns:a16="http://schemas.microsoft.com/office/drawing/2014/main" id="{34F51D8F-0DC4-434E-9BA5-4ED65CCF6F8B}"/>
                </a:ext>
              </a:extLst>
            </p:cNvPr>
            <p:cNvSpPr>
              <a:spLocks/>
            </p:cNvSpPr>
            <p:nvPr/>
          </p:nvSpPr>
          <p:spPr bwMode="auto">
            <a:xfrm>
              <a:off x="4348" y="2321"/>
              <a:ext cx="906" cy="403"/>
            </a:xfrm>
            <a:custGeom>
              <a:avLst/>
              <a:gdLst>
                <a:gd name="T0" fmla="*/ 18 w 906"/>
                <a:gd name="T1" fmla="*/ 0 h 403"/>
                <a:gd name="T2" fmla="*/ 0 w 906"/>
                <a:gd name="T3" fmla="*/ 48 h 403"/>
                <a:gd name="T4" fmla="*/ 888 w 906"/>
                <a:gd name="T5" fmla="*/ 403 h 403"/>
                <a:gd name="T6" fmla="*/ 906 w 906"/>
                <a:gd name="T7" fmla="*/ 361 h 403"/>
                <a:gd name="T8" fmla="*/ 18 w 906"/>
                <a:gd name="T9" fmla="*/ 0 h 403"/>
              </a:gdLst>
              <a:ahLst/>
              <a:cxnLst>
                <a:cxn ang="0">
                  <a:pos x="T0" y="T1"/>
                </a:cxn>
                <a:cxn ang="0">
                  <a:pos x="T2" y="T3"/>
                </a:cxn>
                <a:cxn ang="0">
                  <a:pos x="T4" y="T5"/>
                </a:cxn>
                <a:cxn ang="0">
                  <a:pos x="T6" y="T7"/>
                </a:cxn>
                <a:cxn ang="0">
                  <a:pos x="T8" y="T9"/>
                </a:cxn>
              </a:cxnLst>
              <a:rect l="0" t="0" r="r" b="b"/>
              <a:pathLst>
                <a:path w="906" h="403">
                  <a:moveTo>
                    <a:pt x="18" y="0"/>
                  </a:moveTo>
                  <a:lnTo>
                    <a:pt x="0" y="48"/>
                  </a:lnTo>
                  <a:lnTo>
                    <a:pt x="888" y="403"/>
                  </a:lnTo>
                  <a:lnTo>
                    <a:pt x="906" y="361"/>
                  </a:lnTo>
                  <a:lnTo>
                    <a:pt x="18" y="0"/>
                  </a:lnTo>
                  <a:close/>
                </a:path>
              </a:pathLst>
            </a:custGeom>
            <a:solidFill>
              <a:srgbClr val="FFFFFF"/>
            </a:solidFill>
            <a:ln w="9525">
              <a:solidFill>
                <a:srgbClr val="000000"/>
              </a:solidFill>
              <a:prstDash val="solid"/>
              <a:round/>
              <a:headEnd/>
              <a:tailEnd/>
            </a:ln>
          </p:spPr>
          <p:txBody>
            <a:bodyPr/>
            <a:lstStyle/>
            <a:p>
              <a:endParaRPr lang="en-US"/>
            </a:p>
          </p:txBody>
        </p:sp>
        <p:sp>
          <p:nvSpPr>
            <p:cNvPr id="410175" name="Freeform 1599">
              <a:extLst>
                <a:ext uri="{FF2B5EF4-FFF2-40B4-BE49-F238E27FC236}">
                  <a16:creationId xmlns:a16="http://schemas.microsoft.com/office/drawing/2014/main" id="{9712D9BE-4443-43FC-9460-0992D2539FD8}"/>
                </a:ext>
              </a:extLst>
            </p:cNvPr>
            <p:cNvSpPr>
              <a:spLocks/>
            </p:cNvSpPr>
            <p:nvPr/>
          </p:nvSpPr>
          <p:spPr bwMode="auto">
            <a:xfrm>
              <a:off x="4324" y="2309"/>
              <a:ext cx="144" cy="96"/>
            </a:xfrm>
            <a:custGeom>
              <a:avLst/>
              <a:gdLst>
                <a:gd name="T0" fmla="*/ 84 w 144"/>
                <a:gd name="T1" fmla="*/ 0 h 96"/>
                <a:gd name="T2" fmla="*/ 54 w 144"/>
                <a:gd name="T3" fmla="*/ 0 h 96"/>
                <a:gd name="T4" fmla="*/ 30 w 144"/>
                <a:gd name="T5" fmla="*/ 6 h 96"/>
                <a:gd name="T6" fmla="*/ 12 w 144"/>
                <a:gd name="T7" fmla="*/ 12 h 96"/>
                <a:gd name="T8" fmla="*/ 0 w 144"/>
                <a:gd name="T9" fmla="*/ 30 h 96"/>
                <a:gd name="T10" fmla="*/ 0 w 144"/>
                <a:gd name="T11" fmla="*/ 48 h 96"/>
                <a:gd name="T12" fmla="*/ 12 w 144"/>
                <a:gd name="T13" fmla="*/ 66 h 96"/>
                <a:gd name="T14" fmla="*/ 36 w 144"/>
                <a:gd name="T15" fmla="*/ 84 h 96"/>
                <a:gd name="T16" fmla="*/ 60 w 144"/>
                <a:gd name="T17" fmla="*/ 96 h 96"/>
                <a:gd name="T18" fmla="*/ 90 w 144"/>
                <a:gd name="T19" fmla="*/ 96 h 96"/>
                <a:gd name="T20" fmla="*/ 114 w 144"/>
                <a:gd name="T21" fmla="*/ 90 h 96"/>
                <a:gd name="T22" fmla="*/ 132 w 144"/>
                <a:gd name="T23" fmla="*/ 84 h 96"/>
                <a:gd name="T24" fmla="*/ 144 w 144"/>
                <a:gd name="T25" fmla="*/ 66 h 96"/>
                <a:gd name="T26" fmla="*/ 144 w 144"/>
                <a:gd name="T27" fmla="*/ 42 h 96"/>
                <a:gd name="T28" fmla="*/ 132 w 144"/>
                <a:gd name="T29" fmla="*/ 24 h 96"/>
                <a:gd name="T30" fmla="*/ 108 w 144"/>
                <a:gd name="T31" fmla="*/ 12 h 96"/>
                <a:gd name="T32" fmla="*/ 84 w 144"/>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96">
                  <a:moveTo>
                    <a:pt x="84" y="0"/>
                  </a:moveTo>
                  <a:lnTo>
                    <a:pt x="54" y="0"/>
                  </a:lnTo>
                  <a:lnTo>
                    <a:pt x="30" y="6"/>
                  </a:lnTo>
                  <a:lnTo>
                    <a:pt x="12" y="12"/>
                  </a:lnTo>
                  <a:lnTo>
                    <a:pt x="0" y="30"/>
                  </a:lnTo>
                  <a:lnTo>
                    <a:pt x="0" y="48"/>
                  </a:lnTo>
                  <a:lnTo>
                    <a:pt x="12" y="66"/>
                  </a:lnTo>
                  <a:lnTo>
                    <a:pt x="36" y="84"/>
                  </a:lnTo>
                  <a:lnTo>
                    <a:pt x="60" y="96"/>
                  </a:lnTo>
                  <a:lnTo>
                    <a:pt x="90" y="96"/>
                  </a:lnTo>
                  <a:lnTo>
                    <a:pt x="114" y="90"/>
                  </a:lnTo>
                  <a:lnTo>
                    <a:pt x="132" y="84"/>
                  </a:lnTo>
                  <a:lnTo>
                    <a:pt x="144" y="66"/>
                  </a:lnTo>
                  <a:lnTo>
                    <a:pt x="144" y="42"/>
                  </a:lnTo>
                  <a:lnTo>
                    <a:pt x="132" y="24"/>
                  </a:lnTo>
                  <a:lnTo>
                    <a:pt x="108" y="12"/>
                  </a:lnTo>
                  <a:lnTo>
                    <a:pt x="84" y="0"/>
                  </a:lnTo>
                  <a:close/>
                </a:path>
              </a:pathLst>
            </a:custGeom>
            <a:solidFill>
              <a:srgbClr val="FFFFFF"/>
            </a:solidFill>
            <a:ln w="9525">
              <a:solidFill>
                <a:srgbClr val="000000"/>
              </a:solidFill>
              <a:prstDash val="solid"/>
              <a:round/>
              <a:headEnd/>
              <a:tailEnd/>
            </a:ln>
          </p:spPr>
          <p:txBody>
            <a:bodyPr/>
            <a:lstStyle/>
            <a:p>
              <a:endParaRPr lang="en-US"/>
            </a:p>
          </p:txBody>
        </p:sp>
        <p:sp>
          <p:nvSpPr>
            <p:cNvPr id="410176" name="Freeform 1600">
              <a:extLst>
                <a:ext uri="{FF2B5EF4-FFF2-40B4-BE49-F238E27FC236}">
                  <a16:creationId xmlns:a16="http://schemas.microsoft.com/office/drawing/2014/main" id="{605E5FF5-ED26-4EF2-8C92-0E1B46A7FEC7}"/>
                </a:ext>
              </a:extLst>
            </p:cNvPr>
            <p:cNvSpPr>
              <a:spLocks/>
            </p:cNvSpPr>
            <p:nvPr/>
          </p:nvSpPr>
          <p:spPr bwMode="auto">
            <a:xfrm>
              <a:off x="5188" y="2598"/>
              <a:ext cx="96" cy="859"/>
            </a:xfrm>
            <a:custGeom>
              <a:avLst/>
              <a:gdLst>
                <a:gd name="T0" fmla="*/ 0 w 96"/>
                <a:gd name="T1" fmla="*/ 823 h 859"/>
                <a:gd name="T2" fmla="*/ 96 w 96"/>
                <a:gd name="T3" fmla="*/ 859 h 859"/>
                <a:gd name="T4" fmla="*/ 96 w 96"/>
                <a:gd name="T5" fmla="*/ 36 h 859"/>
                <a:gd name="T6" fmla="*/ 0 w 96"/>
                <a:gd name="T7" fmla="*/ 0 h 859"/>
                <a:gd name="T8" fmla="*/ 0 w 96"/>
                <a:gd name="T9" fmla="*/ 823 h 859"/>
              </a:gdLst>
              <a:ahLst/>
              <a:cxnLst>
                <a:cxn ang="0">
                  <a:pos x="T0" y="T1"/>
                </a:cxn>
                <a:cxn ang="0">
                  <a:pos x="T2" y="T3"/>
                </a:cxn>
                <a:cxn ang="0">
                  <a:pos x="T4" y="T5"/>
                </a:cxn>
                <a:cxn ang="0">
                  <a:pos x="T6" y="T7"/>
                </a:cxn>
                <a:cxn ang="0">
                  <a:pos x="T8" y="T9"/>
                </a:cxn>
              </a:cxnLst>
              <a:rect l="0" t="0" r="r" b="b"/>
              <a:pathLst>
                <a:path w="96" h="859">
                  <a:moveTo>
                    <a:pt x="0" y="823"/>
                  </a:moveTo>
                  <a:lnTo>
                    <a:pt x="96" y="859"/>
                  </a:lnTo>
                  <a:lnTo>
                    <a:pt x="96" y="36"/>
                  </a:lnTo>
                  <a:lnTo>
                    <a:pt x="0" y="0"/>
                  </a:lnTo>
                  <a:lnTo>
                    <a:pt x="0" y="823"/>
                  </a:lnTo>
                  <a:close/>
                </a:path>
              </a:pathLst>
            </a:custGeom>
            <a:solidFill>
              <a:srgbClr val="FFFFFF"/>
            </a:solidFill>
            <a:ln w="9525">
              <a:solidFill>
                <a:srgbClr val="000000"/>
              </a:solidFill>
              <a:prstDash val="solid"/>
              <a:round/>
              <a:headEnd/>
              <a:tailEnd/>
            </a:ln>
          </p:spPr>
          <p:txBody>
            <a:bodyPr/>
            <a:lstStyle/>
            <a:p>
              <a:endParaRPr lang="en-US"/>
            </a:p>
          </p:txBody>
        </p:sp>
        <p:sp>
          <p:nvSpPr>
            <p:cNvPr id="410177" name="Rectangle 1601">
              <a:extLst>
                <a:ext uri="{FF2B5EF4-FFF2-40B4-BE49-F238E27FC236}">
                  <a16:creationId xmlns:a16="http://schemas.microsoft.com/office/drawing/2014/main" id="{35E052A8-3C15-4F28-9110-D85AA0445044}"/>
                </a:ext>
              </a:extLst>
            </p:cNvPr>
            <p:cNvSpPr>
              <a:spLocks noChangeArrowheads="1"/>
            </p:cNvSpPr>
            <p:nvPr/>
          </p:nvSpPr>
          <p:spPr bwMode="auto">
            <a:xfrm>
              <a:off x="3417" y="2934"/>
              <a:ext cx="58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178" name="Rectangle 1602">
              <a:extLst>
                <a:ext uri="{FF2B5EF4-FFF2-40B4-BE49-F238E27FC236}">
                  <a16:creationId xmlns:a16="http://schemas.microsoft.com/office/drawing/2014/main" id="{0A86DC80-117E-48E8-92E9-4D9E16DDE02D}"/>
                </a:ext>
              </a:extLst>
            </p:cNvPr>
            <p:cNvSpPr>
              <a:spLocks noChangeArrowheads="1"/>
            </p:cNvSpPr>
            <p:nvPr/>
          </p:nvSpPr>
          <p:spPr bwMode="auto">
            <a:xfrm>
              <a:off x="3620" y="2940"/>
              <a:ext cx="21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rPr>
                <a:t>Track 0</a:t>
              </a:r>
              <a:endParaRPr lang="en-US" altLang="en-US" sz="900"/>
            </a:p>
          </p:txBody>
        </p:sp>
        <p:sp>
          <p:nvSpPr>
            <p:cNvPr id="410180" name="Rectangle 1604">
              <a:extLst>
                <a:ext uri="{FF2B5EF4-FFF2-40B4-BE49-F238E27FC236}">
                  <a16:creationId xmlns:a16="http://schemas.microsoft.com/office/drawing/2014/main" id="{A03A0100-F9B6-4A6E-A2BE-71E60DE2B08A}"/>
                </a:ext>
              </a:extLst>
            </p:cNvPr>
            <p:cNvSpPr>
              <a:spLocks noChangeArrowheads="1"/>
            </p:cNvSpPr>
            <p:nvPr/>
          </p:nvSpPr>
          <p:spPr bwMode="auto">
            <a:xfrm>
              <a:off x="3465" y="2886"/>
              <a:ext cx="58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181" name="Rectangle 1605">
              <a:extLst>
                <a:ext uri="{FF2B5EF4-FFF2-40B4-BE49-F238E27FC236}">
                  <a16:creationId xmlns:a16="http://schemas.microsoft.com/office/drawing/2014/main" id="{3794CC6B-6F08-4474-BFBA-55437422AE95}"/>
                </a:ext>
              </a:extLst>
            </p:cNvPr>
            <p:cNvSpPr>
              <a:spLocks noChangeArrowheads="1"/>
            </p:cNvSpPr>
            <p:nvPr/>
          </p:nvSpPr>
          <p:spPr bwMode="auto">
            <a:xfrm>
              <a:off x="3381" y="2883"/>
              <a:ext cx="21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rPr>
                <a:t>Track 1</a:t>
              </a:r>
              <a:endParaRPr lang="en-US" altLang="en-US" sz="900"/>
            </a:p>
          </p:txBody>
        </p:sp>
        <p:sp>
          <p:nvSpPr>
            <p:cNvPr id="410182" name="Rectangle 1606">
              <a:extLst>
                <a:ext uri="{FF2B5EF4-FFF2-40B4-BE49-F238E27FC236}">
                  <a16:creationId xmlns:a16="http://schemas.microsoft.com/office/drawing/2014/main" id="{FD80DAD7-2D96-470B-9E57-155C7ABFDF69}"/>
                </a:ext>
              </a:extLst>
            </p:cNvPr>
            <p:cNvSpPr>
              <a:spLocks noChangeArrowheads="1"/>
            </p:cNvSpPr>
            <p:nvPr/>
          </p:nvSpPr>
          <p:spPr bwMode="auto">
            <a:xfrm>
              <a:off x="3741" y="2910"/>
              <a:ext cx="1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rPr>
                <a:t> </a:t>
              </a:r>
              <a:endParaRPr lang="en-US" altLang="en-US"/>
            </a:p>
          </p:txBody>
        </p:sp>
        <p:sp>
          <p:nvSpPr>
            <p:cNvPr id="410183" name="Rectangle 1607">
              <a:extLst>
                <a:ext uri="{FF2B5EF4-FFF2-40B4-BE49-F238E27FC236}">
                  <a16:creationId xmlns:a16="http://schemas.microsoft.com/office/drawing/2014/main" id="{4C14086F-AD39-4370-B3B1-C1EB37EAD69F}"/>
                </a:ext>
              </a:extLst>
            </p:cNvPr>
            <p:cNvSpPr>
              <a:spLocks noChangeArrowheads="1"/>
            </p:cNvSpPr>
            <p:nvPr/>
          </p:nvSpPr>
          <p:spPr bwMode="auto">
            <a:xfrm>
              <a:off x="3555" y="2742"/>
              <a:ext cx="58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186" name="Rectangle 1610">
              <a:extLst>
                <a:ext uri="{FF2B5EF4-FFF2-40B4-BE49-F238E27FC236}">
                  <a16:creationId xmlns:a16="http://schemas.microsoft.com/office/drawing/2014/main" id="{C7F8F293-2168-4A67-B78E-ABB369B27FA7}"/>
                </a:ext>
              </a:extLst>
            </p:cNvPr>
            <p:cNvSpPr>
              <a:spLocks noChangeArrowheads="1"/>
            </p:cNvSpPr>
            <p:nvPr/>
          </p:nvSpPr>
          <p:spPr bwMode="auto">
            <a:xfrm>
              <a:off x="3831" y="2766"/>
              <a:ext cx="1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rPr>
                <a:t> </a:t>
              </a:r>
              <a:endParaRPr lang="en-US" altLang="en-US"/>
            </a:p>
          </p:txBody>
        </p:sp>
        <p:sp>
          <p:nvSpPr>
            <p:cNvPr id="410190" name="Line 1614">
              <a:extLst>
                <a:ext uri="{FF2B5EF4-FFF2-40B4-BE49-F238E27FC236}">
                  <a16:creationId xmlns:a16="http://schemas.microsoft.com/office/drawing/2014/main" id="{32BD416E-3363-4F15-A61A-8FC3F07EEB7A}"/>
                </a:ext>
              </a:extLst>
            </p:cNvPr>
            <p:cNvSpPr>
              <a:spLocks noChangeShapeType="1"/>
            </p:cNvSpPr>
            <p:nvPr/>
          </p:nvSpPr>
          <p:spPr bwMode="auto">
            <a:xfrm flipH="1" flipV="1">
              <a:off x="2841" y="2213"/>
              <a:ext cx="666" cy="288"/>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91" name="Line 1615">
              <a:extLst>
                <a:ext uri="{FF2B5EF4-FFF2-40B4-BE49-F238E27FC236}">
                  <a16:creationId xmlns:a16="http://schemas.microsoft.com/office/drawing/2014/main" id="{8B406533-E56D-4822-A68E-4828F1A5F6E0}"/>
                </a:ext>
              </a:extLst>
            </p:cNvPr>
            <p:cNvSpPr>
              <a:spLocks noChangeShapeType="1"/>
            </p:cNvSpPr>
            <p:nvPr/>
          </p:nvSpPr>
          <p:spPr bwMode="auto">
            <a:xfrm flipH="1" flipV="1">
              <a:off x="3081" y="2117"/>
              <a:ext cx="522" cy="336"/>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92" name="Rectangle 1616">
              <a:extLst>
                <a:ext uri="{FF2B5EF4-FFF2-40B4-BE49-F238E27FC236}">
                  <a16:creationId xmlns:a16="http://schemas.microsoft.com/office/drawing/2014/main" id="{5DDC69F6-6BD8-435B-BABC-71D2E1D00C4F}"/>
                </a:ext>
              </a:extLst>
            </p:cNvPr>
            <p:cNvSpPr>
              <a:spLocks noChangeArrowheads="1"/>
            </p:cNvSpPr>
            <p:nvPr/>
          </p:nvSpPr>
          <p:spPr bwMode="auto">
            <a:xfrm>
              <a:off x="2793" y="2069"/>
              <a:ext cx="58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193" name="Rectangle 1617">
              <a:extLst>
                <a:ext uri="{FF2B5EF4-FFF2-40B4-BE49-F238E27FC236}">
                  <a16:creationId xmlns:a16="http://schemas.microsoft.com/office/drawing/2014/main" id="{7D5BFBFD-3D6A-42BC-B70D-1BE31ED009B2}"/>
                </a:ext>
              </a:extLst>
            </p:cNvPr>
            <p:cNvSpPr>
              <a:spLocks noChangeArrowheads="1"/>
            </p:cNvSpPr>
            <p:nvPr/>
          </p:nvSpPr>
          <p:spPr bwMode="auto">
            <a:xfrm>
              <a:off x="2807" y="2087"/>
              <a:ext cx="251" cy="11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rPr>
                <a:t>Sector</a:t>
              </a:r>
              <a:endParaRPr lang="en-US" altLang="en-US" sz="1200"/>
            </a:p>
          </p:txBody>
        </p:sp>
        <p:grpSp>
          <p:nvGrpSpPr>
            <p:cNvPr id="410198" name="Group 1622">
              <a:extLst>
                <a:ext uri="{FF2B5EF4-FFF2-40B4-BE49-F238E27FC236}">
                  <a16:creationId xmlns:a16="http://schemas.microsoft.com/office/drawing/2014/main" id="{AE679711-7902-4820-9C0A-4492F064F2FA}"/>
                </a:ext>
              </a:extLst>
            </p:cNvPr>
            <p:cNvGrpSpPr>
              <a:grpSpLocks/>
            </p:cNvGrpSpPr>
            <p:nvPr/>
          </p:nvGrpSpPr>
          <p:grpSpPr bwMode="auto">
            <a:xfrm>
              <a:off x="2649" y="2580"/>
              <a:ext cx="624" cy="42"/>
              <a:chOff x="2649" y="2580"/>
              <a:chExt cx="624" cy="42"/>
            </a:xfrm>
          </p:grpSpPr>
          <p:sp>
            <p:nvSpPr>
              <p:cNvPr id="410195" name="Line 1619">
                <a:extLst>
                  <a:ext uri="{FF2B5EF4-FFF2-40B4-BE49-F238E27FC236}">
                    <a16:creationId xmlns:a16="http://schemas.microsoft.com/office/drawing/2014/main" id="{524346D7-35D4-40E8-9078-BB91FF42E90D}"/>
                  </a:ext>
                </a:extLst>
              </p:cNvPr>
              <p:cNvSpPr>
                <a:spLocks noChangeShapeType="1"/>
              </p:cNvSpPr>
              <p:nvPr/>
            </p:nvSpPr>
            <p:spPr bwMode="auto">
              <a:xfrm>
                <a:off x="2673" y="2598"/>
                <a:ext cx="57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96" name="Freeform 1620">
                <a:extLst>
                  <a:ext uri="{FF2B5EF4-FFF2-40B4-BE49-F238E27FC236}">
                    <a16:creationId xmlns:a16="http://schemas.microsoft.com/office/drawing/2014/main" id="{E545A3D7-59F8-47C4-B2F3-0A0A423914B4}"/>
                  </a:ext>
                </a:extLst>
              </p:cNvPr>
              <p:cNvSpPr>
                <a:spLocks/>
              </p:cNvSpPr>
              <p:nvPr/>
            </p:nvSpPr>
            <p:spPr bwMode="auto">
              <a:xfrm>
                <a:off x="2649" y="2580"/>
                <a:ext cx="42" cy="42"/>
              </a:xfrm>
              <a:custGeom>
                <a:avLst/>
                <a:gdLst>
                  <a:gd name="T0" fmla="*/ 42 w 42"/>
                  <a:gd name="T1" fmla="*/ 0 h 42"/>
                  <a:gd name="T2" fmla="*/ 0 w 42"/>
                  <a:gd name="T3" fmla="*/ 18 h 42"/>
                  <a:gd name="T4" fmla="*/ 42 w 42"/>
                  <a:gd name="T5" fmla="*/ 42 h 42"/>
                  <a:gd name="T6" fmla="*/ 42 w 42"/>
                  <a:gd name="T7" fmla="*/ 0 h 42"/>
                </a:gdLst>
                <a:ahLst/>
                <a:cxnLst>
                  <a:cxn ang="0">
                    <a:pos x="T0" y="T1"/>
                  </a:cxn>
                  <a:cxn ang="0">
                    <a:pos x="T2" y="T3"/>
                  </a:cxn>
                  <a:cxn ang="0">
                    <a:pos x="T4" y="T5"/>
                  </a:cxn>
                  <a:cxn ang="0">
                    <a:pos x="T6" y="T7"/>
                  </a:cxn>
                </a:cxnLst>
                <a:rect l="0" t="0" r="r" b="b"/>
                <a:pathLst>
                  <a:path w="42" h="42">
                    <a:moveTo>
                      <a:pt x="42" y="0"/>
                    </a:moveTo>
                    <a:lnTo>
                      <a:pt x="0" y="18"/>
                    </a:lnTo>
                    <a:lnTo>
                      <a:pt x="42" y="42"/>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97" name="Freeform 1621">
                <a:extLst>
                  <a:ext uri="{FF2B5EF4-FFF2-40B4-BE49-F238E27FC236}">
                    <a16:creationId xmlns:a16="http://schemas.microsoft.com/office/drawing/2014/main" id="{9A6F9D16-0018-46AA-BE8B-0865FD63BF8D}"/>
                  </a:ext>
                </a:extLst>
              </p:cNvPr>
              <p:cNvSpPr>
                <a:spLocks/>
              </p:cNvSpPr>
              <p:nvPr/>
            </p:nvSpPr>
            <p:spPr bwMode="auto">
              <a:xfrm>
                <a:off x="3237" y="2580"/>
                <a:ext cx="36" cy="42"/>
              </a:xfrm>
              <a:custGeom>
                <a:avLst/>
                <a:gdLst>
                  <a:gd name="T0" fmla="*/ 0 w 36"/>
                  <a:gd name="T1" fmla="*/ 42 h 42"/>
                  <a:gd name="T2" fmla="*/ 36 w 36"/>
                  <a:gd name="T3" fmla="*/ 18 h 42"/>
                  <a:gd name="T4" fmla="*/ 0 w 36"/>
                  <a:gd name="T5" fmla="*/ 0 h 42"/>
                  <a:gd name="T6" fmla="*/ 0 w 36"/>
                  <a:gd name="T7" fmla="*/ 42 h 42"/>
                </a:gdLst>
                <a:ahLst/>
                <a:cxnLst>
                  <a:cxn ang="0">
                    <a:pos x="T0" y="T1"/>
                  </a:cxn>
                  <a:cxn ang="0">
                    <a:pos x="T2" y="T3"/>
                  </a:cxn>
                  <a:cxn ang="0">
                    <a:pos x="T4" y="T5"/>
                  </a:cxn>
                  <a:cxn ang="0">
                    <a:pos x="T6" y="T7"/>
                  </a:cxn>
                </a:cxnLst>
                <a:rect l="0" t="0" r="r" b="b"/>
                <a:pathLst>
                  <a:path w="36" h="42">
                    <a:moveTo>
                      <a:pt x="0" y="42"/>
                    </a:moveTo>
                    <a:lnTo>
                      <a:pt x="36" y="18"/>
                    </a:lnTo>
                    <a:lnTo>
                      <a:pt x="0" y="0"/>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0199" name="Rectangle 1623">
              <a:extLst>
                <a:ext uri="{FF2B5EF4-FFF2-40B4-BE49-F238E27FC236}">
                  <a16:creationId xmlns:a16="http://schemas.microsoft.com/office/drawing/2014/main" id="{1D481B6E-401E-41D9-8A66-7DFB4A13E9D0}"/>
                </a:ext>
              </a:extLst>
            </p:cNvPr>
            <p:cNvSpPr>
              <a:spLocks noChangeArrowheads="1"/>
            </p:cNvSpPr>
            <p:nvPr/>
          </p:nvSpPr>
          <p:spPr bwMode="auto">
            <a:xfrm>
              <a:off x="2553" y="2453"/>
              <a:ext cx="774"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200" name="Rectangle 1624">
              <a:extLst>
                <a:ext uri="{FF2B5EF4-FFF2-40B4-BE49-F238E27FC236}">
                  <a16:creationId xmlns:a16="http://schemas.microsoft.com/office/drawing/2014/main" id="{295C8921-02D3-4DA7-B35F-0FDD0932888C}"/>
                </a:ext>
              </a:extLst>
            </p:cNvPr>
            <p:cNvSpPr>
              <a:spLocks noChangeArrowheads="1"/>
            </p:cNvSpPr>
            <p:nvPr/>
          </p:nvSpPr>
          <p:spPr bwMode="auto">
            <a:xfrm>
              <a:off x="2626" y="2450"/>
              <a:ext cx="5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rPr>
                <a:t>Recording area</a:t>
              </a:r>
              <a:endParaRPr lang="en-US" altLang="en-US" sz="1200"/>
            </a:p>
          </p:txBody>
        </p:sp>
        <p:sp>
          <p:nvSpPr>
            <p:cNvPr id="410201" name="Rectangle 1625">
              <a:extLst>
                <a:ext uri="{FF2B5EF4-FFF2-40B4-BE49-F238E27FC236}">
                  <a16:creationId xmlns:a16="http://schemas.microsoft.com/office/drawing/2014/main" id="{9C94BE40-A8C5-4004-A409-98D508969108}"/>
                </a:ext>
              </a:extLst>
            </p:cNvPr>
            <p:cNvSpPr>
              <a:spLocks noChangeArrowheads="1"/>
            </p:cNvSpPr>
            <p:nvPr/>
          </p:nvSpPr>
          <p:spPr bwMode="auto">
            <a:xfrm>
              <a:off x="3219" y="2478"/>
              <a:ext cx="1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 </a:t>
              </a:r>
              <a:endParaRPr lang="en-US" altLang="en-US"/>
            </a:p>
          </p:txBody>
        </p:sp>
        <p:sp>
          <p:nvSpPr>
            <p:cNvPr id="410202" name="Oval 1626">
              <a:extLst>
                <a:ext uri="{FF2B5EF4-FFF2-40B4-BE49-F238E27FC236}">
                  <a16:creationId xmlns:a16="http://schemas.microsoft.com/office/drawing/2014/main" id="{CFCE4ADC-A3E4-4CB5-843F-17DEB91256E7}"/>
                </a:ext>
              </a:extLst>
            </p:cNvPr>
            <p:cNvSpPr>
              <a:spLocks noChangeArrowheads="1"/>
            </p:cNvSpPr>
            <p:nvPr/>
          </p:nvSpPr>
          <p:spPr bwMode="auto">
            <a:xfrm>
              <a:off x="3651" y="3601"/>
              <a:ext cx="246" cy="102"/>
            </a:xfrm>
            <a:prstGeom prst="ellipse">
              <a:avLst/>
            </a:prstGeom>
            <a:solidFill>
              <a:srgbClr val="FFFFFF"/>
            </a:solidFill>
            <a:ln w="9525">
              <a:solidFill>
                <a:srgbClr val="000000"/>
              </a:solidFill>
              <a:round/>
              <a:headEnd/>
              <a:tailEnd/>
            </a:ln>
          </p:spPr>
          <p:txBody>
            <a:bodyPr/>
            <a:lstStyle/>
            <a:p>
              <a:endParaRPr lang="en-US"/>
            </a:p>
          </p:txBody>
        </p:sp>
        <p:sp>
          <p:nvSpPr>
            <p:cNvPr id="410203" name="Rectangle 1627">
              <a:extLst>
                <a:ext uri="{FF2B5EF4-FFF2-40B4-BE49-F238E27FC236}">
                  <a16:creationId xmlns:a16="http://schemas.microsoft.com/office/drawing/2014/main" id="{CBA13C97-AC50-4EE0-A6AD-0D2A2C6E12A1}"/>
                </a:ext>
              </a:extLst>
            </p:cNvPr>
            <p:cNvSpPr>
              <a:spLocks noChangeArrowheads="1"/>
            </p:cNvSpPr>
            <p:nvPr/>
          </p:nvSpPr>
          <p:spPr bwMode="auto">
            <a:xfrm>
              <a:off x="3603" y="3553"/>
              <a:ext cx="336"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204" name="Line 1628">
              <a:extLst>
                <a:ext uri="{FF2B5EF4-FFF2-40B4-BE49-F238E27FC236}">
                  <a16:creationId xmlns:a16="http://schemas.microsoft.com/office/drawing/2014/main" id="{1D0B57CB-226E-4BDC-8014-2AC85BCBDB72}"/>
                </a:ext>
              </a:extLst>
            </p:cNvPr>
            <p:cNvSpPr>
              <a:spLocks noChangeShapeType="1"/>
            </p:cNvSpPr>
            <p:nvPr/>
          </p:nvSpPr>
          <p:spPr bwMode="auto">
            <a:xfrm flipV="1">
              <a:off x="3891" y="3505"/>
              <a:ext cx="1"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05" name="Rectangle 1629">
              <a:extLst>
                <a:ext uri="{FF2B5EF4-FFF2-40B4-BE49-F238E27FC236}">
                  <a16:creationId xmlns:a16="http://schemas.microsoft.com/office/drawing/2014/main" id="{4578FB1E-D271-478A-ABB9-10E8F9330655}"/>
                </a:ext>
              </a:extLst>
            </p:cNvPr>
            <p:cNvSpPr>
              <a:spLocks noChangeArrowheads="1"/>
            </p:cNvSpPr>
            <p:nvPr/>
          </p:nvSpPr>
          <p:spPr bwMode="auto">
            <a:xfrm>
              <a:off x="3465" y="3697"/>
              <a:ext cx="58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206" name="Rectangle 1630">
              <a:extLst>
                <a:ext uri="{FF2B5EF4-FFF2-40B4-BE49-F238E27FC236}">
                  <a16:creationId xmlns:a16="http://schemas.microsoft.com/office/drawing/2014/main" id="{128EDCD8-2A13-4C68-907F-5048253ABF76}"/>
                </a:ext>
              </a:extLst>
            </p:cNvPr>
            <p:cNvSpPr>
              <a:spLocks noChangeArrowheads="1"/>
            </p:cNvSpPr>
            <p:nvPr/>
          </p:nvSpPr>
          <p:spPr bwMode="auto">
            <a:xfrm>
              <a:off x="3627" y="3727"/>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Spindle</a:t>
              </a:r>
              <a:endParaRPr lang="en-US" altLang="en-US" sz="1400"/>
            </a:p>
          </p:txBody>
        </p:sp>
        <p:sp>
          <p:nvSpPr>
            <p:cNvPr id="410207" name="Rectangle 1631">
              <a:extLst>
                <a:ext uri="{FF2B5EF4-FFF2-40B4-BE49-F238E27FC236}">
                  <a16:creationId xmlns:a16="http://schemas.microsoft.com/office/drawing/2014/main" id="{BD428A97-74CC-4330-A7C6-467CFA7B2515}"/>
                </a:ext>
              </a:extLst>
            </p:cNvPr>
            <p:cNvSpPr>
              <a:spLocks noChangeArrowheads="1"/>
            </p:cNvSpPr>
            <p:nvPr/>
          </p:nvSpPr>
          <p:spPr bwMode="auto">
            <a:xfrm>
              <a:off x="3891" y="3727"/>
              <a:ext cx="1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 </a:t>
              </a:r>
              <a:endParaRPr lang="en-US" altLang="en-US"/>
            </a:p>
          </p:txBody>
        </p:sp>
        <p:sp>
          <p:nvSpPr>
            <p:cNvPr id="410208" name="Rectangle 1632">
              <a:extLst>
                <a:ext uri="{FF2B5EF4-FFF2-40B4-BE49-F238E27FC236}">
                  <a16:creationId xmlns:a16="http://schemas.microsoft.com/office/drawing/2014/main" id="{EE4805F1-EE2E-412C-BCAC-EC40902A77CB}"/>
                </a:ext>
              </a:extLst>
            </p:cNvPr>
            <p:cNvSpPr>
              <a:spLocks noChangeArrowheads="1"/>
            </p:cNvSpPr>
            <p:nvPr/>
          </p:nvSpPr>
          <p:spPr bwMode="auto">
            <a:xfrm>
              <a:off x="2553" y="3457"/>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209" name="Rectangle 1633">
              <a:extLst>
                <a:ext uri="{FF2B5EF4-FFF2-40B4-BE49-F238E27FC236}">
                  <a16:creationId xmlns:a16="http://schemas.microsoft.com/office/drawing/2014/main" id="{9DDC6B90-826F-4F5F-B2A5-5AE01883DE47}"/>
                </a:ext>
              </a:extLst>
            </p:cNvPr>
            <p:cNvSpPr>
              <a:spLocks noChangeArrowheads="1"/>
            </p:cNvSpPr>
            <p:nvPr/>
          </p:nvSpPr>
          <p:spPr bwMode="auto">
            <a:xfrm>
              <a:off x="2745" y="3497"/>
              <a:ext cx="57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en-US" sz="1400">
                  <a:solidFill>
                    <a:srgbClr val="000000"/>
                  </a:solidFill>
                </a:rPr>
                <a:t>Direction of rotation</a:t>
              </a:r>
              <a:endParaRPr lang="en-US" altLang="en-US" sz="1400"/>
            </a:p>
          </p:txBody>
        </p:sp>
        <p:sp>
          <p:nvSpPr>
            <p:cNvPr id="410211" name="Rectangle 1635">
              <a:extLst>
                <a:ext uri="{FF2B5EF4-FFF2-40B4-BE49-F238E27FC236}">
                  <a16:creationId xmlns:a16="http://schemas.microsoft.com/office/drawing/2014/main" id="{F1B6EC98-45F3-4A51-B247-4E64A16BF02C}"/>
                </a:ext>
              </a:extLst>
            </p:cNvPr>
            <p:cNvSpPr>
              <a:spLocks noChangeArrowheads="1"/>
            </p:cNvSpPr>
            <p:nvPr/>
          </p:nvSpPr>
          <p:spPr bwMode="auto">
            <a:xfrm>
              <a:off x="3075" y="3577"/>
              <a:ext cx="1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 </a:t>
              </a:r>
              <a:endParaRPr lang="en-US" altLang="en-US"/>
            </a:p>
          </p:txBody>
        </p:sp>
        <p:sp>
          <p:nvSpPr>
            <p:cNvPr id="410212" name="Rectangle 1636">
              <a:extLst>
                <a:ext uri="{FF2B5EF4-FFF2-40B4-BE49-F238E27FC236}">
                  <a16:creationId xmlns:a16="http://schemas.microsoft.com/office/drawing/2014/main" id="{D370A090-951D-4F09-8103-DA6650204313}"/>
                </a:ext>
              </a:extLst>
            </p:cNvPr>
            <p:cNvSpPr>
              <a:spLocks noChangeArrowheads="1"/>
            </p:cNvSpPr>
            <p:nvPr/>
          </p:nvSpPr>
          <p:spPr bwMode="auto">
            <a:xfrm>
              <a:off x="4276" y="3457"/>
              <a:ext cx="43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213" name="Rectangle 1637">
              <a:extLst>
                <a:ext uri="{FF2B5EF4-FFF2-40B4-BE49-F238E27FC236}">
                  <a16:creationId xmlns:a16="http://schemas.microsoft.com/office/drawing/2014/main" id="{D0CACB07-B32E-4A3E-8D5F-680718D98BB5}"/>
                </a:ext>
              </a:extLst>
            </p:cNvPr>
            <p:cNvSpPr>
              <a:spLocks noChangeArrowheads="1"/>
            </p:cNvSpPr>
            <p:nvPr/>
          </p:nvSpPr>
          <p:spPr bwMode="auto">
            <a:xfrm>
              <a:off x="4336" y="3487"/>
              <a:ext cx="3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Platter</a:t>
              </a:r>
              <a:endParaRPr lang="en-US" altLang="en-US" sz="1400"/>
            </a:p>
          </p:txBody>
        </p:sp>
        <p:sp>
          <p:nvSpPr>
            <p:cNvPr id="410214" name="Rectangle 1638">
              <a:extLst>
                <a:ext uri="{FF2B5EF4-FFF2-40B4-BE49-F238E27FC236}">
                  <a16:creationId xmlns:a16="http://schemas.microsoft.com/office/drawing/2014/main" id="{DF4139F7-8290-46DF-89D2-85E2DB1EBFD7}"/>
                </a:ext>
              </a:extLst>
            </p:cNvPr>
            <p:cNvSpPr>
              <a:spLocks noChangeArrowheads="1"/>
            </p:cNvSpPr>
            <p:nvPr/>
          </p:nvSpPr>
          <p:spPr bwMode="auto">
            <a:xfrm>
              <a:off x="4564" y="3487"/>
              <a:ext cx="1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 </a:t>
              </a:r>
              <a:endParaRPr lang="en-US" altLang="en-US"/>
            </a:p>
          </p:txBody>
        </p:sp>
        <p:sp>
          <p:nvSpPr>
            <p:cNvPr id="410215" name="Line 1639">
              <a:extLst>
                <a:ext uri="{FF2B5EF4-FFF2-40B4-BE49-F238E27FC236}">
                  <a16:creationId xmlns:a16="http://schemas.microsoft.com/office/drawing/2014/main" id="{AF5866BA-9674-447C-8FEC-98CB96AA6E5B}"/>
                </a:ext>
              </a:extLst>
            </p:cNvPr>
            <p:cNvSpPr>
              <a:spLocks noChangeShapeType="1"/>
            </p:cNvSpPr>
            <p:nvPr/>
          </p:nvSpPr>
          <p:spPr bwMode="auto">
            <a:xfrm flipV="1">
              <a:off x="4372" y="2165"/>
              <a:ext cx="384" cy="192"/>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16" name="Rectangle 1640">
              <a:extLst>
                <a:ext uri="{FF2B5EF4-FFF2-40B4-BE49-F238E27FC236}">
                  <a16:creationId xmlns:a16="http://schemas.microsoft.com/office/drawing/2014/main" id="{7DC391A9-C400-478B-8571-2875018633ED}"/>
                </a:ext>
              </a:extLst>
            </p:cNvPr>
            <p:cNvSpPr>
              <a:spLocks noChangeArrowheads="1"/>
            </p:cNvSpPr>
            <p:nvPr/>
          </p:nvSpPr>
          <p:spPr bwMode="auto">
            <a:xfrm>
              <a:off x="4708" y="2069"/>
              <a:ext cx="72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217" name="Rectangle 1641">
              <a:extLst>
                <a:ext uri="{FF2B5EF4-FFF2-40B4-BE49-F238E27FC236}">
                  <a16:creationId xmlns:a16="http://schemas.microsoft.com/office/drawing/2014/main" id="{DC9B7F54-AF2F-4941-B1B6-8278863BE145}"/>
                </a:ext>
              </a:extLst>
            </p:cNvPr>
            <p:cNvSpPr>
              <a:spLocks noChangeArrowheads="1"/>
            </p:cNvSpPr>
            <p:nvPr/>
          </p:nvSpPr>
          <p:spPr bwMode="auto">
            <a:xfrm>
              <a:off x="4404" y="2015"/>
              <a:ext cx="76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Read/write head</a:t>
              </a:r>
              <a:endParaRPr lang="en-US" altLang="en-US" sz="1400"/>
            </a:p>
          </p:txBody>
        </p:sp>
        <p:sp>
          <p:nvSpPr>
            <p:cNvPr id="410218" name="Rectangle 1642">
              <a:extLst>
                <a:ext uri="{FF2B5EF4-FFF2-40B4-BE49-F238E27FC236}">
                  <a16:creationId xmlns:a16="http://schemas.microsoft.com/office/drawing/2014/main" id="{202A3F3F-A8E0-4DE0-AC49-ECC31DAC1739}"/>
                </a:ext>
              </a:extLst>
            </p:cNvPr>
            <p:cNvSpPr>
              <a:spLocks noChangeArrowheads="1"/>
            </p:cNvSpPr>
            <p:nvPr/>
          </p:nvSpPr>
          <p:spPr bwMode="auto">
            <a:xfrm>
              <a:off x="5362" y="2099"/>
              <a:ext cx="1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 </a:t>
              </a:r>
              <a:endParaRPr lang="en-US" altLang="en-US"/>
            </a:p>
          </p:txBody>
        </p:sp>
        <p:sp>
          <p:nvSpPr>
            <p:cNvPr id="410219" name="Rectangle 1643">
              <a:extLst>
                <a:ext uri="{FF2B5EF4-FFF2-40B4-BE49-F238E27FC236}">
                  <a16:creationId xmlns:a16="http://schemas.microsoft.com/office/drawing/2014/main" id="{2DC30EDF-6B15-439E-818B-1281EFE798E1}"/>
                </a:ext>
              </a:extLst>
            </p:cNvPr>
            <p:cNvSpPr>
              <a:spLocks noChangeArrowheads="1"/>
            </p:cNvSpPr>
            <p:nvPr/>
          </p:nvSpPr>
          <p:spPr bwMode="auto">
            <a:xfrm>
              <a:off x="5044" y="2261"/>
              <a:ext cx="48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220" name="Rectangle 1644">
              <a:extLst>
                <a:ext uri="{FF2B5EF4-FFF2-40B4-BE49-F238E27FC236}">
                  <a16:creationId xmlns:a16="http://schemas.microsoft.com/office/drawing/2014/main" id="{9F15F5A2-2124-46D5-8493-0C1B1C24BE04}"/>
                </a:ext>
              </a:extLst>
            </p:cNvPr>
            <p:cNvSpPr>
              <a:spLocks noChangeArrowheads="1"/>
            </p:cNvSpPr>
            <p:nvPr/>
          </p:nvSpPr>
          <p:spPr bwMode="auto">
            <a:xfrm>
              <a:off x="5104" y="2291"/>
              <a:ext cx="4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Actuator</a:t>
              </a:r>
              <a:endParaRPr lang="en-US" altLang="en-US" sz="1400"/>
            </a:p>
          </p:txBody>
        </p:sp>
        <p:sp>
          <p:nvSpPr>
            <p:cNvPr id="410221" name="Rectangle 1645">
              <a:extLst>
                <a:ext uri="{FF2B5EF4-FFF2-40B4-BE49-F238E27FC236}">
                  <a16:creationId xmlns:a16="http://schemas.microsoft.com/office/drawing/2014/main" id="{B3D49296-05B6-40DE-916A-C89BEA1E7E09}"/>
                </a:ext>
              </a:extLst>
            </p:cNvPr>
            <p:cNvSpPr>
              <a:spLocks noChangeArrowheads="1"/>
            </p:cNvSpPr>
            <p:nvPr/>
          </p:nvSpPr>
          <p:spPr bwMode="auto">
            <a:xfrm>
              <a:off x="5398" y="2291"/>
              <a:ext cx="1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 </a:t>
              </a:r>
              <a:endParaRPr lang="en-US" altLang="en-US"/>
            </a:p>
          </p:txBody>
        </p:sp>
        <p:sp>
          <p:nvSpPr>
            <p:cNvPr id="410222" name="Rectangle 1646">
              <a:extLst>
                <a:ext uri="{FF2B5EF4-FFF2-40B4-BE49-F238E27FC236}">
                  <a16:creationId xmlns:a16="http://schemas.microsoft.com/office/drawing/2014/main" id="{C050EFEE-369F-4D61-A9D1-E0D30C77439D}"/>
                </a:ext>
              </a:extLst>
            </p:cNvPr>
            <p:cNvSpPr>
              <a:spLocks noChangeArrowheads="1"/>
            </p:cNvSpPr>
            <p:nvPr/>
          </p:nvSpPr>
          <p:spPr bwMode="auto">
            <a:xfrm>
              <a:off x="4852" y="3216"/>
              <a:ext cx="34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223" name="Rectangle 1647">
              <a:extLst>
                <a:ext uri="{FF2B5EF4-FFF2-40B4-BE49-F238E27FC236}">
                  <a16:creationId xmlns:a16="http://schemas.microsoft.com/office/drawing/2014/main" id="{222FA919-4CC5-493B-9412-98111AAA619A}"/>
                </a:ext>
              </a:extLst>
            </p:cNvPr>
            <p:cNvSpPr>
              <a:spLocks noChangeArrowheads="1"/>
            </p:cNvSpPr>
            <p:nvPr/>
          </p:nvSpPr>
          <p:spPr bwMode="auto">
            <a:xfrm>
              <a:off x="4912" y="3246"/>
              <a:ext cx="19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Arm</a:t>
              </a:r>
              <a:endParaRPr lang="en-US" altLang="en-US" sz="1400"/>
            </a:p>
          </p:txBody>
        </p:sp>
        <p:sp>
          <p:nvSpPr>
            <p:cNvPr id="410224" name="Rectangle 1648">
              <a:extLst>
                <a:ext uri="{FF2B5EF4-FFF2-40B4-BE49-F238E27FC236}">
                  <a16:creationId xmlns:a16="http://schemas.microsoft.com/office/drawing/2014/main" id="{C537D379-6837-428C-8E58-82CD96E9D042}"/>
                </a:ext>
              </a:extLst>
            </p:cNvPr>
            <p:cNvSpPr>
              <a:spLocks noChangeArrowheads="1"/>
            </p:cNvSpPr>
            <p:nvPr/>
          </p:nvSpPr>
          <p:spPr bwMode="auto">
            <a:xfrm>
              <a:off x="5062" y="3246"/>
              <a:ext cx="1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 </a:t>
              </a:r>
              <a:endParaRPr lang="en-US" altLang="en-US"/>
            </a:p>
          </p:txBody>
        </p:sp>
        <p:sp>
          <p:nvSpPr>
            <p:cNvPr id="410225" name="Line 1649">
              <a:extLst>
                <a:ext uri="{FF2B5EF4-FFF2-40B4-BE49-F238E27FC236}">
                  <a16:creationId xmlns:a16="http://schemas.microsoft.com/office/drawing/2014/main" id="{7D3C57A7-F0DA-4DCB-B29C-E56308DFEFE5}"/>
                </a:ext>
              </a:extLst>
            </p:cNvPr>
            <p:cNvSpPr>
              <a:spLocks noChangeShapeType="1"/>
            </p:cNvSpPr>
            <p:nvPr/>
          </p:nvSpPr>
          <p:spPr bwMode="auto">
            <a:xfrm flipV="1">
              <a:off x="5188" y="2550"/>
              <a:ext cx="48"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26" name="Line 1650">
              <a:extLst>
                <a:ext uri="{FF2B5EF4-FFF2-40B4-BE49-F238E27FC236}">
                  <a16:creationId xmlns:a16="http://schemas.microsoft.com/office/drawing/2014/main" id="{BE23846A-2D29-49DA-B23F-E60D51E1AA4F}"/>
                </a:ext>
              </a:extLst>
            </p:cNvPr>
            <p:cNvSpPr>
              <a:spLocks noChangeShapeType="1"/>
            </p:cNvSpPr>
            <p:nvPr/>
          </p:nvSpPr>
          <p:spPr bwMode="auto">
            <a:xfrm flipV="1">
              <a:off x="5284" y="2598"/>
              <a:ext cx="48"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27" name="Line 1651">
              <a:extLst>
                <a:ext uri="{FF2B5EF4-FFF2-40B4-BE49-F238E27FC236}">
                  <a16:creationId xmlns:a16="http://schemas.microsoft.com/office/drawing/2014/main" id="{EA893D3E-265B-488D-9244-E66270686395}"/>
                </a:ext>
              </a:extLst>
            </p:cNvPr>
            <p:cNvSpPr>
              <a:spLocks noChangeShapeType="1"/>
            </p:cNvSpPr>
            <p:nvPr/>
          </p:nvSpPr>
          <p:spPr bwMode="auto">
            <a:xfrm flipV="1">
              <a:off x="5284" y="3409"/>
              <a:ext cx="48"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28" name="Line 1652">
              <a:extLst>
                <a:ext uri="{FF2B5EF4-FFF2-40B4-BE49-F238E27FC236}">
                  <a16:creationId xmlns:a16="http://schemas.microsoft.com/office/drawing/2014/main" id="{2229BC25-2C53-4845-AC5D-21CF1BCB7BE9}"/>
                </a:ext>
              </a:extLst>
            </p:cNvPr>
            <p:cNvSpPr>
              <a:spLocks noChangeShapeType="1"/>
            </p:cNvSpPr>
            <p:nvPr/>
          </p:nvSpPr>
          <p:spPr bwMode="auto">
            <a:xfrm flipV="1">
              <a:off x="5332" y="2598"/>
              <a:ext cx="1" cy="8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29" name="Line 1653">
              <a:extLst>
                <a:ext uri="{FF2B5EF4-FFF2-40B4-BE49-F238E27FC236}">
                  <a16:creationId xmlns:a16="http://schemas.microsoft.com/office/drawing/2014/main" id="{14790078-485F-4033-8B16-9CD1D44469F0}"/>
                </a:ext>
              </a:extLst>
            </p:cNvPr>
            <p:cNvSpPr>
              <a:spLocks noChangeShapeType="1"/>
            </p:cNvSpPr>
            <p:nvPr/>
          </p:nvSpPr>
          <p:spPr bwMode="auto">
            <a:xfrm>
              <a:off x="5236" y="2550"/>
              <a:ext cx="96"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30" name="Line 1654">
              <a:extLst>
                <a:ext uri="{FF2B5EF4-FFF2-40B4-BE49-F238E27FC236}">
                  <a16:creationId xmlns:a16="http://schemas.microsoft.com/office/drawing/2014/main" id="{4933D51C-68AA-41A0-BB86-BE2EEF855846}"/>
                </a:ext>
              </a:extLst>
            </p:cNvPr>
            <p:cNvSpPr>
              <a:spLocks noChangeShapeType="1"/>
            </p:cNvSpPr>
            <p:nvPr/>
          </p:nvSpPr>
          <p:spPr bwMode="auto">
            <a:xfrm flipV="1">
              <a:off x="3651" y="3505"/>
              <a:ext cx="1"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32" name="Rectangle 1656">
              <a:extLst>
                <a:ext uri="{FF2B5EF4-FFF2-40B4-BE49-F238E27FC236}">
                  <a16:creationId xmlns:a16="http://schemas.microsoft.com/office/drawing/2014/main" id="{009E1607-A3F3-4D6E-8FCB-B307FAAA6518}"/>
                </a:ext>
              </a:extLst>
            </p:cNvPr>
            <p:cNvSpPr>
              <a:spLocks noChangeArrowheads="1"/>
            </p:cNvSpPr>
            <p:nvPr/>
          </p:nvSpPr>
          <p:spPr bwMode="auto">
            <a:xfrm>
              <a:off x="3195" y="2808"/>
              <a:ext cx="21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rPr>
                <a:t>Track 2</a:t>
              </a:r>
              <a:endParaRPr lang="en-US" altLang="en-US" sz="900"/>
            </a:p>
          </p:txBody>
        </p:sp>
        <p:sp>
          <p:nvSpPr>
            <p:cNvPr id="410233" name="Rectangle 1657">
              <a:extLst>
                <a:ext uri="{FF2B5EF4-FFF2-40B4-BE49-F238E27FC236}">
                  <a16:creationId xmlns:a16="http://schemas.microsoft.com/office/drawing/2014/main" id="{5D3B40A3-9703-4525-ABAE-07E7FD179FA2}"/>
                </a:ext>
              </a:extLst>
            </p:cNvPr>
            <p:cNvSpPr>
              <a:spLocks noChangeArrowheads="1"/>
            </p:cNvSpPr>
            <p:nvPr/>
          </p:nvSpPr>
          <p:spPr bwMode="auto">
            <a:xfrm>
              <a:off x="3783" y="2868"/>
              <a:ext cx="1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rPr>
                <a:t> </a:t>
              </a:r>
              <a:endParaRPr lang="en-US" altLang="en-US"/>
            </a:p>
          </p:txBody>
        </p:sp>
        <p:grpSp>
          <p:nvGrpSpPr>
            <p:cNvPr id="410236" name="Group 1660">
              <a:extLst>
                <a:ext uri="{FF2B5EF4-FFF2-40B4-BE49-F238E27FC236}">
                  <a16:creationId xmlns:a16="http://schemas.microsoft.com/office/drawing/2014/main" id="{E0CB9C6C-3CF2-45BA-9699-62494B0EF3DD}"/>
                </a:ext>
              </a:extLst>
            </p:cNvPr>
            <p:cNvGrpSpPr>
              <a:grpSpLocks/>
            </p:cNvGrpSpPr>
            <p:nvPr/>
          </p:nvGrpSpPr>
          <p:grpSpPr bwMode="auto">
            <a:xfrm>
              <a:off x="5194" y="2411"/>
              <a:ext cx="132" cy="90"/>
              <a:chOff x="5194" y="2411"/>
              <a:chExt cx="132" cy="90"/>
            </a:xfrm>
          </p:grpSpPr>
          <p:sp>
            <p:nvSpPr>
              <p:cNvPr id="410234" name="Freeform 1658">
                <a:extLst>
                  <a:ext uri="{FF2B5EF4-FFF2-40B4-BE49-F238E27FC236}">
                    <a16:creationId xmlns:a16="http://schemas.microsoft.com/office/drawing/2014/main" id="{909D04F0-BCBB-41B9-B59B-E367E083231F}"/>
                  </a:ext>
                </a:extLst>
              </p:cNvPr>
              <p:cNvSpPr>
                <a:spLocks/>
              </p:cNvSpPr>
              <p:nvPr/>
            </p:nvSpPr>
            <p:spPr bwMode="auto">
              <a:xfrm>
                <a:off x="5206" y="2411"/>
                <a:ext cx="120" cy="84"/>
              </a:xfrm>
              <a:custGeom>
                <a:avLst/>
                <a:gdLst>
                  <a:gd name="T0" fmla="*/ 30 w 120"/>
                  <a:gd name="T1" fmla="*/ 0 h 84"/>
                  <a:gd name="T2" fmla="*/ 42 w 120"/>
                  <a:gd name="T3" fmla="*/ 0 h 84"/>
                  <a:gd name="T4" fmla="*/ 60 w 120"/>
                  <a:gd name="T5" fmla="*/ 0 h 84"/>
                  <a:gd name="T6" fmla="*/ 78 w 120"/>
                  <a:gd name="T7" fmla="*/ 0 h 84"/>
                  <a:gd name="T8" fmla="*/ 90 w 120"/>
                  <a:gd name="T9" fmla="*/ 0 h 84"/>
                  <a:gd name="T10" fmla="*/ 102 w 120"/>
                  <a:gd name="T11" fmla="*/ 6 h 84"/>
                  <a:gd name="T12" fmla="*/ 114 w 120"/>
                  <a:gd name="T13" fmla="*/ 18 h 84"/>
                  <a:gd name="T14" fmla="*/ 120 w 120"/>
                  <a:gd name="T15" fmla="*/ 30 h 84"/>
                  <a:gd name="T16" fmla="*/ 120 w 120"/>
                  <a:gd name="T17" fmla="*/ 42 h 84"/>
                  <a:gd name="T18" fmla="*/ 120 w 120"/>
                  <a:gd name="T19" fmla="*/ 54 h 84"/>
                  <a:gd name="T20" fmla="*/ 108 w 120"/>
                  <a:gd name="T21" fmla="*/ 60 h 84"/>
                  <a:gd name="T22" fmla="*/ 84 w 120"/>
                  <a:gd name="T23" fmla="*/ 78 h 84"/>
                  <a:gd name="T24" fmla="*/ 60 w 120"/>
                  <a:gd name="T25" fmla="*/ 84 h 84"/>
                  <a:gd name="T26" fmla="*/ 30 w 120"/>
                  <a:gd name="T27" fmla="*/ 84 h 84"/>
                  <a:gd name="T28" fmla="*/ 12 w 120"/>
                  <a:gd name="T29" fmla="*/ 72 h 84"/>
                  <a:gd name="T30" fmla="*/ 0 w 120"/>
                  <a:gd name="T31"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84">
                    <a:moveTo>
                      <a:pt x="30" y="0"/>
                    </a:moveTo>
                    <a:lnTo>
                      <a:pt x="42" y="0"/>
                    </a:lnTo>
                    <a:lnTo>
                      <a:pt x="60" y="0"/>
                    </a:lnTo>
                    <a:lnTo>
                      <a:pt x="78" y="0"/>
                    </a:lnTo>
                    <a:lnTo>
                      <a:pt x="90" y="0"/>
                    </a:lnTo>
                    <a:lnTo>
                      <a:pt x="102" y="6"/>
                    </a:lnTo>
                    <a:lnTo>
                      <a:pt x="114" y="18"/>
                    </a:lnTo>
                    <a:lnTo>
                      <a:pt x="120" y="30"/>
                    </a:lnTo>
                    <a:lnTo>
                      <a:pt x="120" y="42"/>
                    </a:lnTo>
                    <a:lnTo>
                      <a:pt x="120" y="54"/>
                    </a:lnTo>
                    <a:lnTo>
                      <a:pt x="108" y="60"/>
                    </a:lnTo>
                    <a:lnTo>
                      <a:pt x="84" y="78"/>
                    </a:lnTo>
                    <a:lnTo>
                      <a:pt x="60" y="84"/>
                    </a:lnTo>
                    <a:lnTo>
                      <a:pt x="30" y="84"/>
                    </a:lnTo>
                    <a:lnTo>
                      <a:pt x="12" y="72"/>
                    </a:lnTo>
                    <a:lnTo>
                      <a:pt x="0" y="6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235" name="Freeform 1659">
                <a:extLst>
                  <a:ext uri="{FF2B5EF4-FFF2-40B4-BE49-F238E27FC236}">
                    <a16:creationId xmlns:a16="http://schemas.microsoft.com/office/drawing/2014/main" id="{E6022148-C8C2-4786-9D9F-5E66DE4FC361}"/>
                  </a:ext>
                </a:extLst>
              </p:cNvPr>
              <p:cNvSpPr>
                <a:spLocks/>
              </p:cNvSpPr>
              <p:nvPr/>
            </p:nvSpPr>
            <p:spPr bwMode="auto">
              <a:xfrm>
                <a:off x="5194" y="2453"/>
                <a:ext cx="36" cy="48"/>
              </a:xfrm>
              <a:custGeom>
                <a:avLst/>
                <a:gdLst>
                  <a:gd name="T0" fmla="*/ 36 w 36"/>
                  <a:gd name="T1" fmla="*/ 24 h 48"/>
                  <a:gd name="T2" fmla="*/ 0 w 36"/>
                  <a:gd name="T3" fmla="*/ 0 h 48"/>
                  <a:gd name="T4" fmla="*/ 6 w 36"/>
                  <a:gd name="T5" fmla="*/ 48 h 48"/>
                  <a:gd name="T6" fmla="*/ 36 w 36"/>
                  <a:gd name="T7" fmla="*/ 24 h 48"/>
                </a:gdLst>
                <a:ahLst/>
                <a:cxnLst>
                  <a:cxn ang="0">
                    <a:pos x="T0" y="T1"/>
                  </a:cxn>
                  <a:cxn ang="0">
                    <a:pos x="T2" y="T3"/>
                  </a:cxn>
                  <a:cxn ang="0">
                    <a:pos x="T4" y="T5"/>
                  </a:cxn>
                  <a:cxn ang="0">
                    <a:pos x="T6" y="T7"/>
                  </a:cxn>
                </a:cxnLst>
                <a:rect l="0" t="0" r="r" b="b"/>
                <a:pathLst>
                  <a:path w="36" h="48">
                    <a:moveTo>
                      <a:pt x="36" y="24"/>
                    </a:moveTo>
                    <a:lnTo>
                      <a:pt x="0" y="0"/>
                    </a:lnTo>
                    <a:lnTo>
                      <a:pt x="6" y="48"/>
                    </a:lnTo>
                    <a:lnTo>
                      <a:pt x="3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0239" name="Group 1663">
              <a:extLst>
                <a:ext uri="{FF2B5EF4-FFF2-40B4-BE49-F238E27FC236}">
                  <a16:creationId xmlns:a16="http://schemas.microsoft.com/office/drawing/2014/main" id="{77AFC2E8-2472-400A-9DDD-1E872DCD7146}"/>
                </a:ext>
              </a:extLst>
            </p:cNvPr>
            <p:cNvGrpSpPr>
              <a:grpSpLocks/>
            </p:cNvGrpSpPr>
            <p:nvPr/>
          </p:nvGrpSpPr>
          <p:grpSpPr bwMode="auto">
            <a:xfrm>
              <a:off x="2781" y="3366"/>
              <a:ext cx="276" cy="115"/>
              <a:chOff x="2781" y="3366"/>
              <a:chExt cx="276" cy="115"/>
            </a:xfrm>
          </p:grpSpPr>
          <p:sp>
            <p:nvSpPr>
              <p:cNvPr id="410237" name="Freeform 1661">
                <a:extLst>
                  <a:ext uri="{FF2B5EF4-FFF2-40B4-BE49-F238E27FC236}">
                    <a16:creationId xmlns:a16="http://schemas.microsoft.com/office/drawing/2014/main" id="{4120EBBD-014B-4893-9F25-4789BD209E83}"/>
                  </a:ext>
                </a:extLst>
              </p:cNvPr>
              <p:cNvSpPr>
                <a:spLocks/>
              </p:cNvSpPr>
              <p:nvPr/>
            </p:nvSpPr>
            <p:spPr bwMode="auto">
              <a:xfrm>
                <a:off x="2805" y="3378"/>
                <a:ext cx="252" cy="103"/>
              </a:xfrm>
              <a:custGeom>
                <a:avLst/>
                <a:gdLst>
                  <a:gd name="T0" fmla="*/ 252 w 252"/>
                  <a:gd name="T1" fmla="*/ 103 h 103"/>
                  <a:gd name="T2" fmla="*/ 240 w 252"/>
                  <a:gd name="T3" fmla="*/ 97 h 103"/>
                  <a:gd name="T4" fmla="*/ 222 w 252"/>
                  <a:gd name="T5" fmla="*/ 91 h 103"/>
                  <a:gd name="T6" fmla="*/ 174 w 252"/>
                  <a:gd name="T7" fmla="*/ 79 h 103"/>
                  <a:gd name="T8" fmla="*/ 126 w 252"/>
                  <a:gd name="T9" fmla="*/ 61 h 103"/>
                  <a:gd name="T10" fmla="*/ 72 w 252"/>
                  <a:gd name="T11" fmla="*/ 43 h 103"/>
                  <a:gd name="T12" fmla="*/ 36 w 252"/>
                  <a:gd name="T13" fmla="*/ 25 h 103"/>
                  <a:gd name="T14" fmla="*/ 0 w 252"/>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03">
                    <a:moveTo>
                      <a:pt x="252" y="103"/>
                    </a:moveTo>
                    <a:lnTo>
                      <a:pt x="240" y="97"/>
                    </a:lnTo>
                    <a:lnTo>
                      <a:pt x="222" y="91"/>
                    </a:lnTo>
                    <a:lnTo>
                      <a:pt x="174" y="79"/>
                    </a:lnTo>
                    <a:lnTo>
                      <a:pt x="126" y="61"/>
                    </a:lnTo>
                    <a:lnTo>
                      <a:pt x="72" y="43"/>
                    </a:lnTo>
                    <a:lnTo>
                      <a:pt x="36" y="25"/>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238" name="Freeform 1662">
                <a:extLst>
                  <a:ext uri="{FF2B5EF4-FFF2-40B4-BE49-F238E27FC236}">
                    <a16:creationId xmlns:a16="http://schemas.microsoft.com/office/drawing/2014/main" id="{000FEEFE-0021-4628-B45C-AF9500246EC4}"/>
                  </a:ext>
                </a:extLst>
              </p:cNvPr>
              <p:cNvSpPr>
                <a:spLocks/>
              </p:cNvSpPr>
              <p:nvPr/>
            </p:nvSpPr>
            <p:spPr bwMode="auto">
              <a:xfrm>
                <a:off x="2781" y="3366"/>
                <a:ext cx="48" cy="37"/>
              </a:xfrm>
              <a:custGeom>
                <a:avLst/>
                <a:gdLst>
                  <a:gd name="T0" fmla="*/ 48 w 48"/>
                  <a:gd name="T1" fmla="*/ 0 h 37"/>
                  <a:gd name="T2" fmla="*/ 0 w 48"/>
                  <a:gd name="T3" fmla="*/ 0 h 37"/>
                  <a:gd name="T4" fmla="*/ 30 w 48"/>
                  <a:gd name="T5" fmla="*/ 37 h 37"/>
                  <a:gd name="T6" fmla="*/ 48 w 48"/>
                  <a:gd name="T7" fmla="*/ 0 h 37"/>
                </a:gdLst>
                <a:ahLst/>
                <a:cxnLst>
                  <a:cxn ang="0">
                    <a:pos x="T0" y="T1"/>
                  </a:cxn>
                  <a:cxn ang="0">
                    <a:pos x="T2" y="T3"/>
                  </a:cxn>
                  <a:cxn ang="0">
                    <a:pos x="T4" y="T5"/>
                  </a:cxn>
                  <a:cxn ang="0">
                    <a:pos x="T6" y="T7"/>
                  </a:cxn>
                </a:cxnLst>
                <a:rect l="0" t="0" r="r" b="b"/>
                <a:pathLst>
                  <a:path w="48" h="37">
                    <a:moveTo>
                      <a:pt x="48" y="0"/>
                    </a:moveTo>
                    <a:lnTo>
                      <a:pt x="0" y="0"/>
                    </a:lnTo>
                    <a:lnTo>
                      <a:pt x="30" y="37"/>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0240" name="Freeform 1664">
              <a:extLst>
                <a:ext uri="{FF2B5EF4-FFF2-40B4-BE49-F238E27FC236}">
                  <a16:creationId xmlns:a16="http://schemas.microsoft.com/office/drawing/2014/main" id="{8E0D6E4E-667B-4A41-BB37-B48347470C9D}"/>
                </a:ext>
              </a:extLst>
            </p:cNvPr>
            <p:cNvSpPr>
              <a:spLocks/>
            </p:cNvSpPr>
            <p:nvPr/>
          </p:nvSpPr>
          <p:spPr bwMode="auto">
            <a:xfrm>
              <a:off x="3657" y="2574"/>
              <a:ext cx="48" cy="54"/>
            </a:xfrm>
            <a:custGeom>
              <a:avLst/>
              <a:gdLst>
                <a:gd name="T0" fmla="*/ 0 w 48"/>
                <a:gd name="T1" fmla="*/ 30 h 54"/>
                <a:gd name="T2" fmla="*/ 0 w 48"/>
                <a:gd name="T3" fmla="*/ 12 h 54"/>
                <a:gd name="T4" fmla="*/ 0 w 48"/>
                <a:gd name="T5" fmla="*/ 0 h 54"/>
                <a:gd name="T6" fmla="*/ 12 w 48"/>
                <a:gd name="T7" fmla="*/ 6 h 54"/>
                <a:gd name="T8" fmla="*/ 24 w 48"/>
                <a:gd name="T9" fmla="*/ 12 h 54"/>
                <a:gd name="T10" fmla="*/ 24 w 48"/>
                <a:gd name="T11" fmla="*/ 12 h 54"/>
                <a:gd name="T12" fmla="*/ 24 w 48"/>
                <a:gd name="T13" fmla="*/ 12 h 54"/>
                <a:gd name="T14" fmla="*/ 24 w 48"/>
                <a:gd name="T15" fmla="*/ 12 h 54"/>
                <a:gd name="T16" fmla="*/ 24 w 48"/>
                <a:gd name="T17" fmla="*/ 12 h 54"/>
                <a:gd name="T18" fmla="*/ 24 w 48"/>
                <a:gd name="T19" fmla="*/ 12 h 54"/>
                <a:gd name="T20" fmla="*/ 36 w 48"/>
                <a:gd name="T21" fmla="*/ 18 h 54"/>
                <a:gd name="T22" fmla="*/ 48 w 48"/>
                <a:gd name="T23" fmla="*/ 18 h 54"/>
                <a:gd name="T24" fmla="*/ 48 w 48"/>
                <a:gd name="T25" fmla="*/ 24 h 54"/>
                <a:gd name="T26" fmla="*/ 48 w 48"/>
                <a:gd name="T27" fmla="*/ 24 h 54"/>
                <a:gd name="T28" fmla="*/ 48 w 48"/>
                <a:gd name="T29" fmla="*/ 24 h 54"/>
                <a:gd name="T30" fmla="*/ 48 w 48"/>
                <a:gd name="T31" fmla="*/ 30 h 54"/>
                <a:gd name="T32" fmla="*/ 48 w 48"/>
                <a:gd name="T33" fmla="*/ 30 h 54"/>
                <a:gd name="T34" fmla="*/ 42 w 48"/>
                <a:gd name="T35" fmla="*/ 36 h 54"/>
                <a:gd name="T36" fmla="*/ 42 w 48"/>
                <a:gd name="T37" fmla="*/ 48 h 54"/>
                <a:gd name="T38" fmla="*/ 30 w 48"/>
                <a:gd name="T39" fmla="*/ 42 h 54"/>
                <a:gd name="T40" fmla="*/ 24 w 48"/>
                <a:gd name="T41" fmla="*/ 48 h 54"/>
                <a:gd name="T42" fmla="*/ 24 w 48"/>
                <a:gd name="T43" fmla="*/ 54 h 54"/>
                <a:gd name="T44" fmla="*/ 18 w 48"/>
                <a:gd name="T45" fmla="*/ 48 h 54"/>
                <a:gd name="T46" fmla="*/ 18 w 48"/>
                <a:gd name="T47" fmla="*/ 42 h 54"/>
                <a:gd name="T48" fmla="*/ 12 w 48"/>
                <a:gd name="T49" fmla="*/ 36 h 54"/>
                <a:gd name="T50" fmla="*/ 6 w 48"/>
                <a:gd name="T51" fmla="*/ 24 h 54"/>
                <a:gd name="T52" fmla="*/ 0 w 48"/>
                <a:gd name="T53" fmla="*/ 24 h 54"/>
                <a:gd name="T54" fmla="*/ 0 w 48"/>
                <a:gd name="T55"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54">
                  <a:moveTo>
                    <a:pt x="0" y="30"/>
                  </a:moveTo>
                  <a:lnTo>
                    <a:pt x="0" y="12"/>
                  </a:lnTo>
                  <a:lnTo>
                    <a:pt x="0" y="0"/>
                  </a:lnTo>
                  <a:lnTo>
                    <a:pt x="12" y="6"/>
                  </a:lnTo>
                  <a:lnTo>
                    <a:pt x="24" y="12"/>
                  </a:lnTo>
                  <a:lnTo>
                    <a:pt x="24" y="12"/>
                  </a:lnTo>
                  <a:lnTo>
                    <a:pt x="24" y="12"/>
                  </a:lnTo>
                  <a:lnTo>
                    <a:pt x="24" y="12"/>
                  </a:lnTo>
                  <a:lnTo>
                    <a:pt x="24" y="12"/>
                  </a:lnTo>
                  <a:lnTo>
                    <a:pt x="24" y="12"/>
                  </a:lnTo>
                  <a:lnTo>
                    <a:pt x="36" y="18"/>
                  </a:lnTo>
                  <a:lnTo>
                    <a:pt x="48" y="18"/>
                  </a:lnTo>
                  <a:lnTo>
                    <a:pt x="48" y="24"/>
                  </a:lnTo>
                  <a:lnTo>
                    <a:pt x="48" y="24"/>
                  </a:lnTo>
                  <a:lnTo>
                    <a:pt x="48" y="24"/>
                  </a:lnTo>
                  <a:lnTo>
                    <a:pt x="48" y="30"/>
                  </a:lnTo>
                  <a:lnTo>
                    <a:pt x="48" y="30"/>
                  </a:lnTo>
                  <a:lnTo>
                    <a:pt x="42" y="36"/>
                  </a:lnTo>
                  <a:lnTo>
                    <a:pt x="42" y="48"/>
                  </a:lnTo>
                  <a:lnTo>
                    <a:pt x="30" y="42"/>
                  </a:lnTo>
                  <a:lnTo>
                    <a:pt x="24" y="48"/>
                  </a:lnTo>
                  <a:lnTo>
                    <a:pt x="24" y="54"/>
                  </a:lnTo>
                  <a:lnTo>
                    <a:pt x="18" y="48"/>
                  </a:lnTo>
                  <a:lnTo>
                    <a:pt x="18" y="42"/>
                  </a:lnTo>
                  <a:lnTo>
                    <a:pt x="12" y="36"/>
                  </a:lnTo>
                  <a:lnTo>
                    <a:pt x="6" y="24"/>
                  </a:lnTo>
                  <a:lnTo>
                    <a:pt x="0" y="24"/>
                  </a:lnTo>
                  <a:lnTo>
                    <a:pt x="0" y="3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41" name="Freeform 1665">
              <a:extLst>
                <a:ext uri="{FF2B5EF4-FFF2-40B4-BE49-F238E27FC236}">
                  <a16:creationId xmlns:a16="http://schemas.microsoft.com/office/drawing/2014/main" id="{925B992B-504C-4C22-8A8A-E0EB65ED5455}"/>
                </a:ext>
              </a:extLst>
            </p:cNvPr>
            <p:cNvSpPr>
              <a:spLocks/>
            </p:cNvSpPr>
            <p:nvPr/>
          </p:nvSpPr>
          <p:spPr bwMode="auto">
            <a:xfrm>
              <a:off x="3849" y="2580"/>
              <a:ext cx="48" cy="54"/>
            </a:xfrm>
            <a:custGeom>
              <a:avLst/>
              <a:gdLst>
                <a:gd name="T0" fmla="*/ 0 w 48"/>
                <a:gd name="T1" fmla="*/ 24 h 54"/>
                <a:gd name="T2" fmla="*/ 0 w 48"/>
                <a:gd name="T3" fmla="*/ 36 h 54"/>
                <a:gd name="T4" fmla="*/ 0 w 48"/>
                <a:gd name="T5" fmla="*/ 54 h 54"/>
                <a:gd name="T6" fmla="*/ 6 w 48"/>
                <a:gd name="T7" fmla="*/ 54 h 54"/>
                <a:gd name="T8" fmla="*/ 12 w 48"/>
                <a:gd name="T9" fmla="*/ 48 h 54"/>
                <a:gd name="T10" fmla="*/ 18 w 48"/>
                <a:gd name="T11" fmla="*/ 42 h 54"/>
                <a:gd name="T12" fmla="*/ 18 w 48"/>
                <a:gd name="T13" fmla="*/ 36 h 54"/>
                <a:gd name="T14" fmla="*/ 24 w 48"/>
                <a:gd name="T15" fmla="*/ 42 h 54"/>
                <a:gd name="T16" fmla="*/ 24 w 48"/>
                <a:gd name="T17" fmla="*/ 42 h 54"/>
                <a:gd name="T18" fmla="*/ 30 w 48"/>
                <a:gd name="T19" fmla="*/ 42 h 54"/>
                <a:gd name="T20" fmla="*/ 36 w 48"/>
                <a:gd name="T21" fmla="*/ 36 h 54"/>
                <a:gd name="T22" fmla="*/ 48 w 48"/>
                <a:gd name="T23" fmla="*/ 30 h 54"/>
                <a:gd name="T24" fmla="*/ 48 w 48"/>
                <a:gd name="T25" fmla="*/ 30 h 54"/>
                <a:gd name="T26" fmla="*/ 42 w 48"/>
                <a:gd name="T27" fmla="*/ 30 h 54"/>
                <a:gd name="T28" fmla="*/ 42 w 48"/>
                <a:gd name="T29" fmla="*/ 18 h 54"/>
                <a:gd name="T30" fmla="*/ 42 w 48"/>
                <a:gd name="T31" fmla="*/ 18 h 54"/>
                <a:gd name="T32" fmla="*/ 36 w 48"/>
                <a:gd name="T33" fmla="*/ 18 h 54"/>
                <a:gd name="T34" fmla="*/ 36 w 48"/>
                <a:gd name="T35" fmla="*/ 12 h 54"/>
                <a:gd name="T36" fmla="*/ 36 w 48"/>
                <a:gd name="T37" fmla="*/ 0 h 54"/>
                <a:gd name="T38" fmla="*/ 30 w 48"/>
                <a:gd name="T39" fmla="*/ 6 h 54"/>
                <a:gd name="T40" fmla="*/ 30 w 48"/>
                <a:gd name="T41" fmla="*/ 6 h 54"/>
                <a:gd name="T42" fmla="*/ 36 w 48"/>
                <a:gd name="T43" fmla="*/ 0 h 54"/>
                <a:gd name="T44" fmla="*/ 30 w 48"/>
                <a:gd name="T45" fmla="*/ 0 h 54"/>
                <a:gd name="T46" fmla="*/ 30 w 48"/>
                <a:gd name="T47" fmla="*/ 6 h 54"/>
                <a:gd name="T48" fmla="*/ 24 w 48"/>
                <a:gd name="T49" fmla="*/ 12 h 54"/>
                <a:gd name="T50" fmla="*/ 18 w 48"/>
                <a:gd name="T51" fmla="*/ 12 h 54"/>
                <a:gd name="T52" fmla="*/ 12 w 48"/>
                <a:gd name="T53" fmla="*/ 18 h 54"/>
                <a:gd name="T54" fmla="*/ 0 w 48"/>
                <a:gd name="T55" fmla="*/ 30 h 54"/>
                <a:gd name="T56" fmla="*/ 0 w 48"/>
                <a:gd name="T57" fmla="*/ 30 h 54"/>
                <a:gd name="T58" fmla="*/ 0 w 48"/>
                <a:gd name="T59"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54">
                  <a:moveTo>
                    <a:pt x="0" y="24"/>
                  </a:moveTo>
                  <a:lnTo>
                    <a:pt x="0" y="36"/>
                  </a:lnTo>
                  <a:lnTo>
                    <a:pt x="0" y="54"/>
                  </a:lnTo>
                  <a:lnTo>
                    <a:pt x="6" y="54"/>
                  </a:lnTo>
                  <a:lnTo>
                    <a:pt x="12" y="48"/>
                  </a:lnTo>
                  <a:lnTo>
                    <a:pt x="18" y="42"/>
                  </a:lnTo>
                  <a:lnTo>
                    <a:pt x="18" y="36"/>
                  </a:lnTo>
                  <a:lnTo>
                    <a:pt x="24" y="42"/>
                  </a:lnTo>
                  <a:lnTo>
                    <a:pt x="24" y="42"/>
                  </a:lnTo>
                  <a:lnTo>
                    <a:pt x="30" y="42"/>
                  </a:lnTo>
                  <a:lnTo>
                    <a:pt x="36" y="36"/>
                  </a:lnTo>
                  <a:lnTo>
                    <a:pt x="48" y="30"/>
                  </a:lnTo>
                  <a:lnTo>
                    <a:pt x="48" y="30"/>
                  </a:lnTo>
                  <a:lnTo>
                    <a:pt x="42" y="30"/>
                  </a:lnTo>
                  <a:lnTo>
                    <a:pt x="42" y="18"/>
                  </a:lnTo>
                  <a:lnTo>
                    <a:pt x="42" y="18"/>
                  </a:lnTo>
                  <a:lnTo>
                    <a:pt x="36" y="18"/>
                  </a:lnTo>
                  <a:lnTo>
                    <a:pt x="36" y="12"/>
                  </a:lnTo>
                  <a:lnTo>
                    <a:pt x="36" y="0"/>
                  </a:lnTo>
                  <a:lnTo>
                    <a:pt x="30" y="6"/>
                  </a:lnTo>
                  <a:lnTo>
                    <a:pt x="30" y="6"/>
                  </a:lnTo>
                  <a:lnTo>
                    <a:pt x="36" y="0"/>
                  </a:lnTo>
                  <a:lnTo>
                    <a:pt x="30" y="0"/>
                  </a:lnTo>
                  <a:lnTo>
                    <a:pt x="30" y="6"/>
                  </a:lnTo>
                  <a:lnTo>
                    <a:pt x="24" y="12"/>
                  </a:lnTo>
                  <a:lnTo>
                    <a:pt x="18" y="12"/>
                  </a:lnTo>
                  <a:lnTo>
                    <a:pt x="12" y="18"/>
                  </a:lnTo>
                  <a:lnTo>
                    <a:pt x="0" y="30"/>
                  </a:lnTo>
                  <a:lnTo>
                    <a:pt x="0" y="30"/>
                  </a:lnTo>
                  <a:lnTo>
                    <a:pt x="0" y="24"/>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0244" name="Text Box 1668">
            <a:extLst>
              <a:ext uri="{FF2B5EF4-FFF2-40B4-BE49-F238E27FC236}">
                <a16:creationId xmlns:a16="http://schemas.microsoft.com/office/drawing/2014/main" id="{FFC352BF-2905-4E87-9A14-E998CB05F96C}"/>
              </a:ext>
            </a:extLst>
          </p:cNvPr>
          <p:cNvSpPr txBox="1">
            <a:spLocks noChangeArrowheads="1"/>
          </p:cNvSpPr>
          <p:nvPr/>
        </p:nvSpPr>
        <p:spPr bwMode="auto">
          <a:xfrm>
            <a:off x="6442076" y="1196975"/>
            <a:ext cx="3514725"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61950" algn="l"/>
              </a:tabLst>
              <a:defRPr>
                <a:solidFill>
                  <a:schemeClr val="tx1"/>
                </a:solidFill>
                <a:latin typeface="Arial" panose="020B0604020202020204" pitchFamily="34" charset="0"/>
                <a:cs typeface="Arial" panose="020B0604020202020204" pitchFamily="34" charset="0"/>
              </a:defRPr>
            </a:lvl1pPr>
            <a:lvl2pPr>
              <a:tabLst>
                <a:tab pos="361950" algn="l"/>
              </a:tabLst>
              <a:defRPr>
                <a:solidFill>
                  <a:schemeClr val="tx1"/>
                </a:solidFill>
                <a:latin typeface="Arial" panose="020B0604020202020204" pitchFamily="34" charset="0"/>
                <a:cs typeface="Arial" panose="020B0604020202020204" pitchFamily="34" charset="0"/>
              </a:defRPr>
            </a:lvl2pPr>
            <a:lvl3pPr>
              <a:tabLst>
                <a:tab pos="361950" algn="l"/>
              </a:tabLst>
              <a:defRPr>
                <a:solidFill>
                  <a:schemeClr val="tx1"/>
                </a:solidFill>
                <a:latin typeface="Arial" panose="020B0604020202020204" pitchFamily="34" charset="0"/>
                <a:cs typeface="Arial" panose="020B0604020202020204" pitchFamily="34" charset="0"/>
              </a:defRPr>
            </a:lvl3pPr>
            <a:lvl4pPr>
              <a:tabLst>
                <a:tab pos="361950" algn="l"/>
              </a:tabLst>
              <a:defRPr>
                <a:solidFill>
                  <a:schemeClr val="tx1"/>
                </a:solidFill>
                <a:latin typeface="Arial" panose="020B0604020202020204" pitchFamily="34" charset="0"/>
                <a:cs typeface="Arial" panose="020B0604020202020204" pitchFamily="34" charset="0"/>
              </a:defRPr>
            </a:lvl4pPr>
            <a:lvl5pPr>
              <a:tabLst>
                <a:tab pos="361950" algn="l"/>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361950" algn="l"/>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361950" algn="l"/>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361950" algn="l"/>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361950" algn="l"/>
              </a:tabLs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en-US" sz="2400"/>
              <a:t>Disk Access Time = </a:t>
            </a:r>
          </a:p>
          <a:p>
            <a:pPr>
              <a:spcBef>
                <a:spcPct val="20000"/>
              </a:spcBef>
            </a:pPr>
            <a:r>
              <a:rPr lang="en-US" altLang="en-US" sz="2400"/>
              <a:t>	</a:t>
            </a:r>
            <a:r>
              <a:rPr lang="en-US" altLang="en-US" sz="2400">
                <a:solidFill>
                  <a:srgbClr val="FF0000"/>
                </a:solidFill>
              </a:rPr>
              <a:t>Seek Time</a:t>
            </a:r>
            <a:r>
              <a:rPr lang="en-US" altLang="en-US" sz="2400"/>
              <a:t> + </a:t>
            </a:r>
          </a:p>
          <a:p>
            <a:pPr>
              <a:spcBef>
                <a:spcPct val="20000"/>
              </a:spcBef>
            </a:pPr>
            <a:r>
              <a:rPr lang="en-US" altLang="en-US" sz="2400"/>
              <a:t>	</a:t>
            </a:r>
            <a:r>
              <a:rPr lang="en-US" altLang="en-US" sz="2400">
                <a:solidFill>
                  <a:srgbClr val="FF0000"/>
                </a:solidFill>
              </a:rPr>
              <a:t>Rotation Latency</a:t>
            </a:r>
            <a:r>
              <a:rPr lang="en-US" altLang="en-US" sz="2400"/>
              <a:t> + </a:t>
            </a:r>
          </a:p>
          <a:p>
            <a:pPr>
              <a:spcBef>
                <a:spcPct val="20000"/>
              </a:spcBef>
            </a:pPr>
            <a:r>
              <a:rPr lang="en-US" altLang="en-US" sz="2400"/>
              <a:t>	</a:t>
            </a:r>
            <a:r>
              <a:rPr lang="en-US" altLang="en-US" sz="2400">
                <a:solidFill>
                  <a:srgbClr val="FF0000"/>
                </a:solidFill>
              </a:rPr>
              <a:t>Transfer Time</a:t>
            </a:r>
          </a:p>
        </p:txBody>
      </p:sp>
      <p:sp>
        <p:nvSpPr>
          <p:cNvPr id="410246" name="Text Box 1670">
            <a:extLst>
              <a:ext uri="{FF2B5EF4-FFF2-40B4-BE49-F238E27FC236}">
                <a16:creationId xmlns:a16="http://schemas.microsoft.com/office/drawing/2014/main" id="{83E4F0DD-D5BC-423C-A310-A5DEC8762AB4}"/>
              </a:ext>
            </a:extLst>
          </p:cNvPr>
          <p:cNvSpPr txBox="1">
            <a:spLocks noChangeArrowheads="1"/>
          </p:cNvSpPr>
          <p:nvPr/>
        </p:nvSpPr>
        <p:spPr bwMode="auto">
          <a:xfrm>
            <a:off x="1949450" y="4452939"/>
            <a:ext cx="4089400" cy="174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spcBef>
                <a:spcPct val="50000"/>
              </a:spcBef>
            </a:pPr>
            <a:r>
              <a:rPr lang="en-US" altLang="en-US">
                <a:solidFill>
                  <a:srgbClr val="FF0000"/>
                </a:solidFill>
              </a:rPr>
              <a:t>Seek Time</a:t>
            </a:r>
            <a:r>
              <a:rPr lang="en-US" altLang="en-US"/>
              <a:t>: head movement to the desired track (milliseconds)</a:t>
            </a:r>
          </a:p>
          <a:p>
            <a:pPr>
              <a:spcBef>
                <a:spcPct val="50000"/>
              </a:spcBef>
            </a:pPr>
            <a:r>
              <a:rPr lang="en-US" altLang="en-US">
                <a:solidFill>
                  <a:srgbClr val="FF0000"/>
                </a:solidFill>
              </a:rPr>
              <a:t>Rotation Latency</a:t>
            </a:r>
            <a:r>
              <a:rPr lang="en-US" altLang="en-US"/>
              <a:t>: disk rotation until desired sector arrives under the head</a:t>
            </a:r>
          </a:p>
          <a:p>
            <a:pPr>
              <a:spcBef>
                <a:spcPct val="50000"/>
              </a:spcBef>
            </a:pPr>
            <a:r>
              <a:rPr lang="en-US" altLang="en-US">
                <a:solidFill>
                  <a:srgbClr val="FF0000"/>
                </a:solidFill>
              </a:rPr>
              <a:t>Transfer Time</a:t>
            </a:r>
            <a:r>
              <a:rPr lang="en-US" altLang="en-US"/>
              <a:t>: to transfer one sector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5DE1F144-312E-4A93-BC45-01C763F9E30D}"/>
              </a:ext>
            </a:extLst>
          </p:cNvPr>
          <p:cNvSpPr>
            <a:spLocks noGrp="1" noChangeArrowheads="1"/>
          </p:cNvSpPr>
          <p:nvPr>
            <p:ph type="title"/>
          </p:nvPr>
        </p:nvSpPr>
        <p:spPr>
          <a:xfrm>
            <a:off x="838200" y="365125"/>
            <a:ext cx="10515600" cy="758825"/>
          </a:xfrm>
        </p:spPr>
        <p:txBody>
          <a:bodyPr/>
          <a:lstStyle/>
          <a:p>
            <a:r>
              <a:rPr lang="en-US" altLang="en-US" dirty="0"/>
              <a:t>Example on Disk Access Time</a:t>
            </a:r>
          </a:p>
        </p:txBody>
      </p:sp>
      <p:sp>
        <p:nvSpPr>
          <p:cNvPr id="451587" name="Rectangle 3">
            <a:extLst>
              <a:ext uri="{FF2B5EF4-FFF2-40B4-BE49-F238E27FC236}">
                <a16:creationId xmlns:a16="http://schemas.microsoft.com/office/drawing/2014/main" id="{E8930EA2-A745-40E5-A99B-5CD243761BC5}"/>
              </a:ext>
            </a:extLst>
          </p:cNvPr>
          <p:cNvSpPr>
            <a:spLocks noGrp="1" noChangeArrowheads="1"/>
          </p:cNvSpPr>
          <p:nvPr>
            <p:ph type="body" idx="1"/>
          </p:nvPr>
        </p:nvSpPr>
        <p:spPr>
          <a:xfrm>
            <a:off x="1981200" y="1123950"/>
            <a:ext cx="8229600" cy="5143500"/>
          </a:xfrm>
          <a:noFill/>
        </p:spPr>
        <p:txBody>
          <a:bodyPr vert="horz" lIns="0" tIns="45720" rIns="0" bIns="45720" rtlCol="0">
            <a:normAutofit lnSpcReduction="10000"/>
          </a:bodyPr>
          <a:lstStyle/>
          <a:p>
            <a:pPr>
              <a:spcBef>
                <a:spcPct val="30000"/>
              </a:spcBef>
            </a:pPr>
            <a:r>
              <a:rPr lang="en-US" altLang="en-US"/>
              <a:t>Given a magnetic disk with the following properties</a:t>
            </a:r>
          </a:p>
          <a:p>
            <a:pPr lvl="1">
              <a:spcBef>
                <a:spcPct val="30000"/>
              </a:spcBef>
            </a:pPr>
            <a:r>
              <a:rPr lang="en-US" altLang="en-US"/>
              <a:t>Rotation speed = 7200 RPM (rotations per minute)</a:t>
            </a:r>
          </a:p>
          <a:p>
            <a:pPr lvl="1">
              <a:spcBef>
                <a:spcPct val="30000"/>
              </a:spcBef>
            </a:pPr>
            <a:r>
              <a:rPr lang="en-US" altLang="en-US"/>
              <a:t>Average seek = 8 ms, Sector = 512 bytes, Track = 200 sectors</a:t>
            </a:r>
          </a:p>
          <a:p>
            <a:pPr>
              <a:spcBef>
                <a:spcPct val="30000"/>
              </a:spcBef>
            </a:pPr>
            <a:r>
              <a:rPr lang="en-US" altLang="en-US"/>
              <a:t>Calculate</a:t>
            </a:r>
          </a:p>
          <a:p>
            <a:pPr lvl="1">
              <a:spcBef>
                <a:spcPct val="30000"/>
              </a:spcBef>
            </a:pPr>
            <a:r>
              <a:rPr lang="en-US" altLang="en-US"/>
              <a:t>Time of one rotation (in milliseconds)</a:t>
            </a:r>
          </a:p>
          <a:p>
            <a:pPr lvl="1">
              <a:spcBef>
                <a:spcPct val="30000"/>
              </a:spcBef>
            </a:pPr>
            <a:r>
              <a:rPr lang="en-US" altLang="en-US"/>
              <a:t>Average time to access a block of 32 consecutive sectors</a:t>
            </a:r>
          </a:p>
          <a:p>
            <a:pPr>
              <a:spcBef>
                <a:spcPct val="30000"/>
              </a:spcBef>
            </a:pPr>
            <a:r>
              <a:rPr lang="en-US" altLang="en-US">
                <a:solidFill>
                  <a:srgbClr val="FF0000"/>
                </a:solidFill>
              </a:rPr>
              <a:t>Answer</a:t>
            </a:r>
          </a:p>
          <a:p>
            <a:pPr lvl="1">
              <a:spcBef>
                <a:spcPct val="30000"/>
              </a:spcBef>
            </a:pPr>
            <a:r>
              <a:rPr lang="en-US" altLang="en-US"/>
              <a:t>Rotations per second</a:t>
            </a:r>
          </a:p>
          <a:p>
            <a:pPr lvl="1">
              <a:spcBef>
                <a:spcPct val="30000"/>
              </a:spcBef>
            </a:pPr>
            <a:r>
              <a:rPr lang="en-US" altLang="en-US"/>
              <a:t>Rotation time in milliseconds</a:t>
            </a:r>
          </a:p>
          <a:p>
            <a:pPr lvl="1">
              <a:spcBef>
                <a:spcPct val="30000"/>
              </a:spcBef>
            </a:pPr>
            <a:r>
              <a:rPr lang="en-US" altLang="en-US"/>
              <a:t>Average rotational latency</a:t>
            </a:r>
          </a:p>
          <a:p>
            <a:pPr lvl="1">
              <a:spcBef>
                <a:spcPct val="30000"/>
              </a:spcBef>
            </a:pPr>
            <a:r>
              <a:rPr lang="en-US" altLang="en-US"/>
              <a:t>Time to transfer 32 sectors</a:t>
            </a:r>
          </a:p>
          <a:p>
            <a:pPr lvl="1">
              <a:spcBef>
                <a:spcPct val="30000"/>
              </a:spcBef>
            </a:pPr>
            <a:r>
              <a:rPr lang="en-US" altLang="en-US"/>
              <a:t>Average access time</a:t>
            </a:r>
          </a:p>
        </p:txBody>
      </p:sp>
      <p:sp>
        <p:nvSpPr>
          <p:cNvPr id="451589" name="Rectangle 5">
            <a:extLst>
              <a:ext uri="{FF2B5EF4-FFF2-40B4-BE49-F238E27FC236}">
                <a16:creationId xmlns:a16="http://schemas.microsoft.com/office/drawing/2014/main" id="{233B959F-C9DA-4531-B440-3C2A839B89B6}"/>
              </a:ext>
            </a:extLst>
          </p:cNvPr>
          <p:cNvSpPr>
            <a:spLocks noChangeArrowheads="1"/>
          </p:cNvSpPr>
          <p:nvPr/>
        </p:nvSpPr>
        <p:spPr bwMode="auto">
          <a:xfrm>
            <a:off x="4367214" y="4119563"/>
            <a:ext cx="3254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spcBef>
                <a:spcPct val="30000"/>
              </a:spcBef>
              <a:buFont typeface="Wingdings" panose="05000000000000000000" pitchFamily="2" charset="2"/>
              <a:buNone/>
            </a:pPr>
            <a:r>
              <a:rPr lang="en-US" altLang="en-US" sz="2000"/>
              <a:t>	= 7200/60 = 120 RPS</a:t>
            </a:r>
          </a:p>
        </p:txBody>
      </p:sp>
      <p:sp>
        <p:nvSpPr>
          <p:cNvPr id="451591" name="Rectangle 7">
            <a:extLst>
              <a:ext uri="{FF2B5EF4-FFF2-40B4-BE49-F238E27FC236}">
                <a16:creationId xmlns:a16="http://schemas.microsoft.com/office/drawing/2014/main" id="{EED0E654-E059-43DD-AD21-512A0E745903}"/>
              </a:ext>
            </a:extLst>
          </p:cNvPr>
          <p:cNvSpPr>
            <a:spLocks noChangeArrowheads="1"/>
          </p:cNvSpPr>
          <p:nvPr/>
        </p:nvSpPr>
        <p:spPr bwMode="auto">
          <a:xfrm>
            <a:off x="5980113" y="4529138"/>
            <a:ext cx="2440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 1000/120 = 8.33 ms</a:t>
            </a:r>
          </a:p>
        </p:txBody>
      </p:sp>
      <p:sp>
        <p:nvSpPr>
          <p:cNvPr id="451593" name="Rectangle 9">
            <a:extLst>
              <a:ext uri="{FF2B5EF4-FFF2-40B4-BE49-F238E27FC236}">
                <a16:creationId xmlns:a16="http://schemas.microsoft.com/office/drawing/2014/main" id="{2CBE06B1-FECD-434D-B256-560945983BA6}"/>
              </a:ext>
            </a:extLst>
          </p:cNvPr>
          <p:cNvSpPr>
            <a:spLocks noChangeArrowheads="1"/>
          </p:cNvSpPr>
          <p:nvPr/>
        </p:nvSpPr>
        <p:spPr bwMode="auto">
          <a:xfrm>
            <a:off x="5692775" y="4926013"/>
            <a:ext cx="35333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 time of half rotation = 4.17 ms</a:t>
            </a:r>
          </a:p>
        </p:txBody>
      </p:sp>
      <p:sp>
        <p:nvSpPr>
          <p:cNvPr id="451594" name="Rectangle 10">
            <a:extLst>
              <a:ext uri="{FF2B5EF4-FFF2-40B4-BE49-F238E27FC236}">
                <a16:creationId xmlns:a16="http://schemas.microsoft.com/office/drawing/2014/main" id="{433CDF14-AB76-42E9-A9BA-3CE54B03F90C}"/>
              </a:ext>
            </a:extLst>
          </p:cNvPr>
          <p:cNvSpPr>
            <a:spLocks noChangeArrowheads="1"/>
          </p:cNvSpPr>
          <p:nvPr/>
        </p:nvSpPr>
        <p:spPr bwMode="auto">
          <a:xfrm>
            <a:off x="5767389" y="5308601"/>
            <a:ext cx="326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 (32/200) * 8.33 = 1.33 ms</a:t>
            </a:r>
          </a:p>
        </p:txBody>
      </p:sp>
      <p:sp>
        <p:nvSpPr>
          <p:cNvPr id="451595" name="Rectangle 11">
            <a:extLst>
              <a:ext uri="{FF2B5EF4-FFF2-40B4-BE49-F238E27FC236}">
                <a16:creationId xmlns:a16="http://schemas.microsoft.com/office/drawing/2014/main" id="{D05143EF-410F-43A9-A49F-DCC84AC6FCBD}"/>
              </a:ext>
            </a:extLst>
          </p:cNvPr>
          <p:cNvSpPr>
            <a:spLocks noChangeArrowheads="1"/>
          </p:cNvSpPr>
          <p:nvPr/>
        </p:nvSpPr>
        <p:spPr bwMode="auto">
          <a:xfrm>
            <a:off x="5114926" y="5707063"/>
            <a:ext cx="29562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 8 + 4.17 + 1.33 = 13.5 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1587">
                                            <p:txEl>
                                              <p:pRg st="7" end="7"/>
                                            </p:txEl>
                                          </p:spTgt>
                                        </p:tgtEl>
                                        <p:attrNameLst>
                                          <p:attrName>style.visibility</p:attrName>
                                        </p:attrNameLst>
                                      </p:cBhvr>
                                      <p:to>
                                        <p:strVal val="visible"/>
                                      </p:to>
                                    </p:set>
                                    <p:animEffect transition="in" filter="dissolve">
                                      <p:cBhvr>
                                        <p:cTn id="7" dur="500"/>
                                        <p:tgtEl>
                                          <p:spTgt spid="451587">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1589"/>
                                        </p:tgtEl>
                                        <p:attrNameLst>
                                          <p:attrName>style.visibility</p:attrName>
                                        </p:attrNameLst>
                                      </p:cBhvr>
                                      <p:to>
                                        <p:strVal val="visible"/>
                                      </p:to>
                                    </p:set>
                                    <p:animEffect transition="in" filter="dissolve">
                                      <p:cBhvr>
                                        <p:cTn id="12" dur="500"/>
                                        <p:tgtEl>
                                          <p:spTgt spid="451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51587">
                                            <p:txEl>
                                              <p:pRg st="8" end="8"/>
                                            </p:txEl>
                                          </p:spTgt>
                                        </p:tgtEl>
                                        <p:attrNameLst>
                                          <p:attrName>style.visibility</p:attrName>
                                        </p:attrNameLst>
                                      </p:cBhvr>
                                      <p:to>
                                        <p:strVal val="visible"/>
                                      </p:to>
                                    </p:set>
                                    <p:animEffect transition="in" filter="dissolve">
                                      <p:cBhvr>
                                        <p:cTn id="17" dur="500"/>
                                        <p:tgtEl>
                                          <p:spTgt spid="451587">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1591"/>
                                        </p:tgtEl>
                                        <p:attrNameLst>
                                          <p:attrName>style.visibility</p:attrName>
                                        </p:attrNameLst>
                                      </p:cBhvr>
                                      <p:to>
                                        <p:strVal val="visible"/>
                                      </p:to>
                                    </p:set>
                                    <p:animEffect transition="in" filter="dissolve">
                                      <p:cBhvr>
                                        <p:cTn id="22" dur="500"/>
                                        <p:tgtEl>
                                          <p:spTgt spid="4515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51587">
                                            <p:txEl>
                                              <p:pRg st="9" end="9"/>
                                            </p:txEl>
                                          </p:spTgt>
                                        </p:tgtEl>
                                        <p:attrNameLst>
                                          <p:attrName>style.visibility</p:attrName>
                                        </p:attrNameLst>
                                      </p:cBhvr>
                                      <p:to>
                                        <p:strVal val="visible"/>
                                      </p:to>
                                    </p:set>
                                    <p:animEffect transition="in" filter="dissolve">
                                      <p:cBhvr>
                                        <p:cTn id="27" dur="500"/>
                                        <p:tgtEl>
                                          <p:spTgt spid="451587">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51593">
                                            <p:txEl>
                                              <p:pRg st="0" end="0"/>
                                            </p:txEl>
                                          </p:spTgt>
                                        </p:tgtEl>
                                        <p:attrNameLst>
                                          <p:attrName>style.visibility</p:attrName>
                                        </p:attrNameLst>
                                      </p:cBhvr>
                                      <p:to>
                                        <p:strVal val="visible"/>
                                      </p:to>
                                    </p:set>
                                    <p:animEffect transition="in" filter="dissolve">
                                      <p:cBhvr>
                                        <p:cTn id="32" dur="500"/>
                                        <p:tgtEl>
                                          <p:spTgt spid="45159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51587">
                                            <p:txEl>
                                              <p:pRg st="10" end="10"/>
                                            </p:txEl>
                                          </p:spTgt>
                                        </p:tgtEl>
                                        <p:attrNameLst>
                                          <p:attrName>style.visibility</p:attrName>
                                        </p:attrNameLst>
                                      </p:cBhvr>
                                      <p:to>
                                        <p:strVal val="visible"/>
                                      </p:to>
                                    </p:set>
                                    <p:animEffect transition="in" filter="dissolve">
                                      <p:cBhvr>
                                        <p:cTn id="37" dur="500"/>
                                        <p:tgtEl>
                                          <p:spTgt spid="451587">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1594"/>
                                        </p:tgtEl>
                                        <p:attrNameLst>
                                          <p:attrName>style.visibility</p:attrName>
                                        </p:attrNameLst>
                                      </p:cBhvr>
                                      <p:to>
                                        <p:strVal val="visible"/>
                                      </p:to>
                                    </p:set>
                                    <p:animEffect transition="in" filter="dissolve">
                                      <p:cBhvr>
                                        <p:cTn id="42" dur="500"/>
                                        <p:tgtEl>
                                          <p:spTgt spid="4515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451587">
                                            <p:txEl>
                                              <p:pRg st="11" end="11"/>
                                            </p:txEl>
                                          </p:spTgt>
                                        </p:tgtEl>
                                        <p:attrNameLst>
                                          <p:attrName>style.visibility</p:attrName>
                                        </p:attrNameLst>
                                      </p:cBhvr>
                                      <p:to>
                                        <p:strVal val="visible"/>
                                      </p:to>
                                    </p:set>
                                    <p:animEffect transition="in" filter="dissolve">
                                      <p:cBhvr>
                                        <p:cTn id="47" dur="500"/>
                                        <p:tgtEl>
                                          <p:spTgt spid="451587">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451595">
                                            <p:txEl>
                                              <p:pRg st="0" end="0"/>
                                            </p:txEl>
                                          </p:spTgt>
                                        </p:tgtEl>
                                        <p:attrNameLst>
                                          <p:attrName>style.visibility</p:attrName>
                                        </p:attrNameLst>
                                      </p:cBhvr>
                                      <p:to>
                                        <p:strVal val="visible"/>
                                      </p:to>
                                    </p:set>
                                    <p:animEffect transition="in" filter="dissolve">
                                      <p:cBhvr>
                                        <p:cTn id="52" dur="500"/>
                                        <p:tgtEl>
                                          <p:spTgt spid="4515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9" grpId="0"/>
      <p:bldP spid="451591" grpId="0"/>
      <p:bldP spid="4515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AB276-7C0A-483B-9A06-5F2E68688142}"/>
              </a:ext>
            </a:extLst>
          </p:cNvPr>
          <p:cNvSpPr>
            <a:spLocks noGrp="1"/>
          </p:cNvSpPr>
          <p:nvPr>
            <p:ph idx="1"/>
          </p:nvPr>
        </p:nvSpPr>
        <p:spPr>
          <a:xfrm>
            <a:off x="588818" y="900547"/>
            <a:ext cx="11215255" cy="5957453"/>
          </a:xfrm>
        </p:spPr>
        <p:txBody>
          <a:bodyPr>
            <a:normAutofit fontScale="77500" lnSpcReduction="20000"/>
          </a:bodyPr>
          <a:lstStyle/>
          <a:p>
            <a:r>
              <a:rPr lang="en-US" sz="3800" dirty="0">
                <a:latin typeface="Arial Rounded MT Bold" panose="020F0704030504030204" pitchFamily="34" charset="0"/>
              </a:rPr>
              <a:t>Done so far --- Basic Concepts, Beyond basics  L2, L3, L4</a:t>
            </a:r>
          </a:p>
          <a:p>
            <a:endParaRPr lang="en-US" dirty="0">
              <a:latin typeface="Arial Rounded MT Bold" panose="020F0704030504030204" pitchFamily="34" charset="0"/>
            </a:endParaRPr>
          </a:p>
          <a:p>
            <a:r>
              <a:rPr lang="en-US" sz="4000" dirty="0">
                <a:latin typeface="Arial Rounded MT Bold" panose="020F0704030504030204" pitchFamily="34" charset="0"/>
              </a:rPr>
              <a:t>Looking up to </a:t>
            </a:r>
            <a:r>
              <a:rPr lang="en-US" sz="4000" dirty="0">
                <a:solidFill>
                  <a:srgbClr val="FF0000"/>
                </a:solidFill>
                <a:latin typeface="Arial Rounded MT Bold" panose="020F0704030504030204" pitchFamily="34" charset="0"/>
              </a:rPr>
              <a:t>L5</a:t>
            </a:r>
            <a:r>
              <a:rPr lang="en-US" sz="4000" dirty="0">
                <a:solidFill>
                  <a:schemeClr val="accent6"/>
                </a:solidFill>
                <a:latin typeface="Arial Rounded MT Bold" panose="020F0704030504030204" pitchFamily="34" charset="0"/>
              </a:rPr>
              <a:t>, L6</a:t>
            </a:r>
            <a:r>
              <a:rPr lang="en-US" sz="4000" dirty="0">
                <a:latin typeface="Arial Rounded MT Bold" panose="020F0704030504030204" pitchFamily="34" charset="0"/>
              </a:rPr>
              <a:t>, </a:t>
            </a:r>
            <a:r>
              <a:rPr lang="en-US" sz="4000" dirty="0">
                <a:solidFill>
                  <a:srgbClr val="0070C0"/>
                </a:solidFill>
                <a:latin typeface="Arial Rounded MT Bold" panose="020F0704030504030204" pitchFamily="34" charset="0"/>
              </a:rPr>
              <a:t>L7</a:t>
            </a:r>
            <a:r>
              <a:rPr lang="en-US" sz="4000" dirty="0">
                <a:latin typeface="Arial Rounded MT Bold" panose="020F0704030504030204" pitchFamily="34" charset="0"/>
              </a:rPr>
              <a:t> &amp; L8</a:t>
            </a:r>
          </a:p>
          <a:p>
            <a:endParaRPr lang="en-US" dirty="0">
              <a:latin typeface="Arial Rounded MT Bold" panose="020F0704030504030204" pitchFamily="34" charset="0"/>
            </a:endParaRPr>
          </a:p>
          <a:p>
            <a:pPr>
              <a:buFont typeface="Wingdings" panose="05000000000000000000" pitchFamily="2" charset="2"/>
              <a:buChar char="q"/>
            </a:pPr>
            <a:r>
              <a:rPr lang="en-US" sz="3800" dirty="0">
                <a:solidFill>
                  <a:srgbClr val="FF0000"/>
                </a:solidFill>
                <a:latin typeface="Arial Rounded MT Bold" panose="020F0704030504030204" pitchFamily="34" charset="0"/>
              </a:rPr>
              <a:t>Addressing modes</a:t>
            </a:r>
          </a:p>
          <a:p>
            <a:pPr>
              <a:buFont typeface="Wingdings" panose="05000000000000000000" pitchFamily="2" charset="2"/>
              <a:buChar char="q"/>
            </a:pPr>
            <a:r>
              <a:rPr lang="en-US" sz="3800" dirty="0">
                <a:solidFill>
                  <a:srgbClr val="FF0000"/>
                </a:solidFill>
                <a:latin typeface="Arial Rounded MT Bold" panose="020F0704030504030204" pitchFamily="34" charset="0"/>
              </a:rPr>
              <a:t>Assembly Variables &amp; Constants</a:t>
            </a:r>
          </a:p>
          <a:p>
            <a:pPr>
              <a:buFont typeface="Wingdings" panose="05000000000000000000" pitchFamily="2" charset="2"/>
              <a:buChar char="q"/>
            </a:pPr>
            <a:r>
              <a:rPr lang="en-US" sz="3800" dirty="0">
                <a:solidFill>
                  <a:srgbClr val="FF0000"/>
                </a:solidFill>
                <a:latin typeface="Arial Rounded MT Bold" panose="020F0704030504030204" pitchFamily="34" charset="0"/>
              </a:rPr>
              <a:t>Arithmetic instructions</a:t>
            </a:r>
          </a:p>
          <a:p>
            <a:pPr>
              <a:buFont typeface="Wingdings" panose="05000000000000000000" pitchFamily="2" charset="2"/>
              <a:buChar char="q"/>
            </a:pPr>
            <a:r>
              <a:rPr lang="en-US" sz="3800" dirty="0">
                <a:solidFill>
                  <a:schemeClr val="accent6"/>
                </a:solidFill>
                <a:latin typeface="Arial Rounded MT Bold" panose="020F0704030504030204" pitchFamily="34" charset="0"/>
              </a:rPr>
              <a:t>Logical Instructions </a:t>
            </a:r>
          </a:p>
          <a:p>
            <a:pPr>
              <a:buFont typeface="Wingdings" panose="05000000000000000000" pitchFamily="2" charset="2"/>
              <a:buChar char="q"/>
            </a:pPr>
            <a:r>
              <a:rPr lang="en-US" sz="3800" dirty="0">
                <a:solidFill>
                  <a:schemeClr val="accent6"/>
                </a:solidFill>
                <a:latin typeface="Arial Rounded MT Bold" panose="020F0704030504030204" pitchFamily="34" charset="0"/>
              </a:rPr>
              <a:t>Assembly Conditions</a:t>
            </a:r>
          </a:p>
          <a:p>
            <a:pPr>
              <a:buFont typeface="Wingdings" panose="05000000000000000000" pitchFamily="2" charset="2"/>
              <a:buChar char="q"/>
            </a:pPr>
            <a:r>
              <a:rPr lang="en-US" sz="3800" dirty="0">
                <a:solidFill>
                  <a:schemeClr val="accent6"/>
                </a:solidFill>
                <a:latin typeface="Arial Rounded MT Bold" panose="020F0704030504030204" pitchFamily="34" charset="0"/>
              </a:rPr>
              <a:t>Procedures</a:t>
            </a:r>
          </a:p>
          <a:p>
            <a:pPr>
              <a:buFont typeface="Wingdings" panose="05000000000000000000" pitchFamily="2" charset="2"/>
              <a:buChar char="q"/>
            </a:pPr>
            <a:r>
              <a:rPr lang="en-US" sz="3800" dirty="0">
                <a:solidFill>
                  <a:srgbClr val="0070C0"/>
                </a:solidFill>
                <a:latin typeface="Arial Rounded MT Bold" panose="020F0704030504030204" pitchFamily="34" charset="0"/>
              </a:rPr>
              <a:t>Recursions </a:t>
            </a:r>
          </a:p>
          <a:p>
            <a:pPr>
              <a:buFont typeface="Wingdings" panose="05000000000000000000" pitchFamily="2" charset="2"/>
              <a:buChar char="q"/>
            </a:pPr>
            <a:r>
              <a:rPr lang="en-US" sz="3800" dirty="0">
                <a:solidFill>
                  <a:srgbClr val="0070C0"/>
                </a:solidFill>
                <a:latin typeface="Arial Rounded MT Bold" panose="020F0704030504030204" pitchFamily="34" charset="0"/>
              </a:rPr>
              <a:t>Macros</a:t>
            </a:r>
          </a:p>
          <a:p>
            <a:pPr>
              <a:buFont typeface="Wingdings" panose="05000000000000000000" pitchFamily="2" charset="2"/>
              <a:buChar char="q"/>
            </a:pPr>
            <a:r>
              <a:rPr lang="en-US" sz="3800" dirty="0">
                <a:latin typeface="Arial Rounded MT Bold" panose="020F0704030504030204" pitchFamily="34" charset="0"/>
              </a:rPr>
              <a:t>File management </a:t>
            </a:r>
          </a:p>
          <a:p>
            <a:pPr>
              <a:buFont typeface="Wingdings" panose="05000000000000000000" pitchFamily="2" charset="2"/>
              <a:buChar char="q"/>
            </a:pPr>
            <a:r>
              <a:rPr lang="en-US" sz="3800" dirty="0">
                <a:latin typeface="Arial Rounded MT Bold" panose="020F0704030504030204" pitchFamily="34" charset="0"/>
              </a:rPr>
              <a:t>Memory Management </a:t>
            </a:r>
          </a:p>
          <a:p>
            <a:endParaRPr lang="en-US" dirty="0"/>
          </a:p>
        </p:txBody>
      </p:sp>
      <p:sp>
        <p:nvSpPr>
          <p:cNvPr id="4" name="Rectangle 2">
            <a:extLst>
              <a:ext uri="{FF2B5EF4-FFF2-40B4-BE49-F238E27FC236}">
                <a16:creationId xmlns:a16="http://schemas.microsoft.com/office/drawing/2014/main" id="{4CCCA1B4-A71B-4ACF-BFA4-8567C95A1B4B}"/>
              </a:ext>
            </a:extLst>
          </p:cNvPr>
          <p:cNvSpPr txBox="1">
            <a:spLocks noChangeArrowheads="1"/>
          </p:cNvSpPr>
          <p:nvPr/>
        </p:nvSpPr>
        <p:spPr>
          <a:xfrm>
            <a:off x="1766454" y="119170"/>
            <a:ext cx="8229600" cy="684394"/>
          </a:xfrm>
          <a:prstGeom prst="rect">
            <a:avLst/>
          </a:prstGeom>
          <a:solidFill>
            <a:schemeClr val="accent1">
              <a:lumMod val="60000"/>
              <a:lumOff val="4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r>
              <a:rPr lang="en-US" altLang="en-US" sz="4400" dirty="0">
                <a:latin typeface="Comic Sans MS" panose="030F0702030302020204" pitchFamily="66" charset="0"/>
                <a:cs typeface="Aharoni" panose="02010803020104030203" pitchFamily="2" charset="-79"/>
              </a:rPr>
              <a:t>Course Outlook…</a:t>
            </a:r>
            <a:endParaRPr lang="en-US" altLang="en-US" sz="2800" dirty="0">
              <a:latin typeface="Comic Sans MS" panose="030F0702030302020204" pitchFamily="66" charset="0"/>
              <a:cs typeface="Aharoni" panose="02010803020104030203" pitchFamily="2" charset="-79"/>
            </a:endParaRPr>
          </a:p>
        </p:txBody>
      </p:sp>
    </p:spTree>
    <p:extLst>
      <p:ext uri="{BB962C8B-B14F-4D97-AF65-F5344CB8AC3E}">
        <p14:creationId xmlns:p14="http://schemas.microsoft.com/office/powerpoint/2010/main" val="3334270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t>Register Addressing</a:t>
            </a:r>
            <a:endParaRPr lang="en-US" sz="4400" b="1" dirty="0"/>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200" dirty="0"/>
              <a:t>In this addressing mode, a register contains the operand. Depending upon the instruction, the register may be the first operand, the second operand or both. </a:t>
            </a:r>
          </a:p>
          <a:p>
            <a:pPr marL="0" indent="0">
              <a:buNone/>
            </a:pPr>
            <a:endParaRPr lang="en-US" sz="3200" dirty="0"/>
          </a:p>
          <a:p>
            <a:pPr marL="0" indent="0">
              <a:buNone/>
            </a:pPr>
            <a:r>
              <a:rPr lang="en-US" sz="3200" dirty="0"/>
              <a:t>MOV DX, TAX_RATE ; Register in first operand </a:t>
            </a:r>
          </a:p>
          <a:p>
            <a:pPr marL="0" indent="0">
              <a:buNone/>
            </a:pPr>
            <a:r>
              <a:rPr lang="en-US" sz="3200" dirty="0"/>
              <a:t>MOV COUNT, CX ; Register in second operand </a:t>
            </a:r>
          </a:p>
          <a:p>
            <a:pPr marL="0" indent="0">
              <a:buNone/>
            </a:pPr>
            <a:r>
              <a:rPr lang="en-US" sz="3200" dirty="0"/>
              <a:t>MOV EAX, EBX ; Both the operands are in registers</a:t>
            </a:r>
          </a:p>
          <a:p>
            <a:pPr marL="0" indent="0">
              <a:buNone/>
            </a:pPr>
            <a:endParaRPr lang="en-US" sz="3200" dirty="0"/>
          </a:p>
          <a:p>
            <a:pPr marL="0" indent="0">
              <a:buNone/>
            </a:pPr>
            <a:r>
              <a:rPr lang="en-US" sz="2400" dirty="0"/>
              <a:t>As processing data between registers does not involve memory, it provides fastest processing of data. </a:t>
            </a:r>
            <a:endParaRPr lang="en-GH" sz="3600" dirty="0"/>
          </a:p>
        </p:txBody>
      </p:sp>
      <p:sp>
        <p:nvSpPr>
          <p:cNvPr id="3" name="Rectangle 2">
            <a:extLst>
              <a:ext uri="{FF2B5EF4-FFF2-40B4-BE49-F238E27FC236}">
                <a16:creationId xmlns:a16="http://schemas.microsoft.com/office/drawing/2014/main" id="{6C5CFB46-EE80-4EE3-B7CD-F846577CC0F9}"/>
              </a:ext>
            </a:extLst>
          </p:cNvPr>
          <p:cNvSpPr/>
          <p:nvPr/>
        </p:nvSpPr>
        <p:spPr>
          <a:xfrm>
            <a:off x="838200" y="3665989"/>
            <a:ext cx="8616193" cy="1895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447200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t>Immediate Addressing</a:t>
            </a:r>
            <a:endParaRPr lang="en-US" sz="4400" b="1" dirty="0"/>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200" dirty="0"/>
              <a:t>An immediate operand has a constant value or an expression. When an instruction with two operands uses immediate addressing, the first operand may be a register or memory location, and the second operand is an immediate constant. The first operand defines the length of the data. </a:t>
            </a:r>
          </a:p>
          <a:p>
            <a:pPr marL="0" indent="0">
              <a:buNone/>
            </a:pPr>
            <a:r>
              <a:rPr lang="en-US" sz="3200" dirty="0"/>
              <a:t>For example:</a:t>
            </a:r>
          </a:p>
          <a:p>
            <a:pPr marL="457200" lvl="1" indent="0">
              <a:buNone/>
            </a:pPr>
            <a:r>
              <a:rPr lang="en-US" sz="2000" dirty="0"/>
              <a:t>BYTE_VALUE DB 150 ; A byte value is defined </a:t>
            </a:r>
          </a:p>
          <a:p>
            <a:pPr marL="457200" lvl="1" indent="0">
              <a:buNone/>
            </a:pPr>
            <a:r>
              <a:rPr lang="en-US" sz="2000" dirty="0"/>
              <a:t>WORD_VALUE DW 300 ; A word value is defined </a:t>
            </a:r>
          </a:p>
          <a:p>
            <a:pPr marL="457200" lvl="1" indent="0">
              <a:buNone/>
            </a:pPr>
            <a:r>
              <a:rPr lang="en-US" sz="2000" dirty="0"/>
              <a:t>ADD BYTE_VALUE, 65 ; An immediate operand 65 is added </a:t>
            </a:r>
          </a:p>
          <a:p>
            <a:pPr marL="457200" lvl="1" indent="0">
              <a:buNone/>
            </a:pPr>
            <a:r>
              <a:rPr lang="en-US" sz="2000" dirty="0"/>
              <a:t>MOV AX, 45H ; Immediate constant 45H is transferred to AX</a:t>
            </a:r>
            <a:endParaRPr lang="en-GH" sz="3200" dirty="0"/>
          </a:p>
        </p:txBody>
      </p:sp>
      <p:sp>
        <p:nvSpPr>
          <p:cNvPr id="5" name="Rectangle 4">
            <a:extLst>
              <a:ext uri="{FF2B5EF4-FFF2-40B4-BE49-F238E27FC236}">
                <a16:creationId xmlns:a16="http://schemas.microsoft.com/office/drawing/2014/main" id="{9E37617C-01CE-4643-B185-B2D3AE6D54F1}"/>
              </a:ext>
            </a:extLst>
          </p:cNvPr>
          <p:cNvSpPr/>
          <p:nvPr/>
        </p:nvSpPr>
        <p:spPr>
          <a:xfrm>
            <a:off x="1258349" y="4504888"/>
            <a:ext cx="6585357" cy="1493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27242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t>Direct Memory Addressing</a:t>
            </a:r>
            <a:endParaRPr lang="en-US" sz="4400" b="1" dirty="0"/>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200" dirty="0"/>
              <a:t>When operands are specified in memory addressing mode, direct access to main memory, usually to the data segment, is required. </a:t>
            </a:r>
          </a:p>
          <a:p>
            <a:pPr marL="0" indent="0">
              <a:buNone/>
            </a:pPr>
            <a:r>
              <a:rPr lang="en-US" sz="3200" dirty="0"/>
              <a:t>This way of addressing results in slower processing of data. To locate the exact location of data in memory, we need the segment start address, which is typically found in the DS register and an offset value.</a:t>
            </a:r>
          </a:p>
          <a:p>
            <a:pPr marL="0" indent="0">
              <a:buNone/>
            </a:pPr>
            <a:r>
              <a:rPr lang="en-US" sz="3200" dirty="0"/>
              <a:t>This offset value is also called effective address. </a:t>
            </a:r>
            <a:endParaRPr lang="en-GH" sz="4400" dirty="0"/>
          </a:p>
        </p:txBody>
      </p:sp>
    </p:spTree>
    <p:extLst>
      <p:ext uri="{BB962C8B-B14F-4D97-AF65-F5344CB8AC3E}">
        <p14:creationId xmlns:p14="http://schemas.microsoft.com/office/powerpoint/2010/main" val="186858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t>Direct Memory Addressing</a:t>
            </a:r>
            <a:endParaRPr lang="en-US" sz="4400" b="1" dirty="0"/>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200" dirty="0"/>
              <a:t>In direct addressing mode, the offset value is specified directly as part of the instruction, usually indicated by the variable name. </a:t>
            </a:r>
          </a:p>
          <a:p>
            <a:pPr marL="0" indent="0">
              <a:buNone/>
            </a:pPr>
            <a:r>
              <a:rPr lang="en-US" sz="3200" dirty="0"/>
              <a:t>The assembler calculates the offset value and maintains a symbol table, which stores the offset values of all the variables used in the program. </a:t>
            </a:r>
            <a:endParaRPr lang="en-GH" sz="4400" dirty="0"/>
          </a:p>
        </p:txBody>
      </p:sp>
    </p:spTree>
    <p:extLst>
      <p:ext uri="{BB962C8B-B14F-4D97-AF65-F5344CB8AC3E}">
        <p14:creationId xmlns:p14="http://schemas.microsoft.com/office/powerpoint/2010/main" val="2068653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t>Direct-Offset Addressing</a:t>
            </a:r>
            <a:endParaRPr lang="en-US" sz="4400" b="1" dirty="0"/>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200" dirty="0"/>
              <a:t>This addressing mode uses the arithmetic operators to modify an address. For example, look at the following definitions that define tables of data: </a:t>
            </a:r>
          </a:p>
          <a:p>
            <a:pPr marL="457200" lvl="1" indent="0">
              <a:buNone/>
            </a:pPr>
            <a:r>
              <a:rPr lang="en-US" sz="2800" dirty="0"/>
              <a:t>BYTE_TABLE DB 14, 15, 22, 45 ; Tables of bytes </a:t>
            </a:r>
          </a:p>
          <a:p>
            <a:pPr marL="457200" lvl="1" indent="0">
              <a:buNone/>
            </a:pPr>
            <a:r>
              <a:rPr lang="en-US" sz="2800" dirty="0"/>
              <a:t>WORD_TABLE DW 134, 345, 564, 123 ; Tables of words</a:t>
            </a:r>
            <a:endParaRPr lang="en-US" sz="4000" dirty="0"/>
          </a:p>
        </p:txBody>
      </p:sp>
      <p:sp>
        <p:nvSpPr>
          <p:cNvPr id="6" name="Rectangle 5">
            <a:extLst>
              <a:ext uri="{FF2B5EF4-FFF2-40B4-BE49-F238E27FC236}">
                <a16:creationId xmlns:a16="http://schemas.microsoft.com/office/drawing/2014/main" id="{35A2705B-5A2B-486D-85AC-CBF9A888E2C0}"/>
              </a:ext>
            </a:extLst>
          </p:cNvPr>
          <p:cNvSpPr/>
          <p:nvPr/>
        </p:nvSpPr>
        <p:spPr>
          <a:xfrm>
            <a:off x="1266738" y="3016251"/>
            <a:ext cx="8170877" cy="1023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606927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t>Direct Memory Addressing</a:t>
            </a:r>
            <a:endParaRPr lang="en-US" sz="4400" b="1" dirty="0"/>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200" dirty="0"/>
              <a:t>In direct memory addressing, one of the operands refers to a memory location and the other operand references a register.</a:t>
            </a:r>
          </a:p>
          <a:p>
            <a:pPr marL="0" indent="0">
              <a:buNone/>
            </a:pPr>
            <a:r>
              <a:rPr lang="en-US" dirty="0"/>
              <a:t>For example:</a:t>
            </a:r>
          </a:p>
          <a:p>
            <a:pPr marL="457200" lvl="1" indent="0">
              <a:buNone/>
            </a:pPr>
            <a:r>
              <a:rPr lang="en-US" sz="2000" dirty="0"/>
              <a:t>ADD BYTE_VALUE, DL ; Adds the register in the memory location </a:t>
            </a:r>
          </a:p>
          <a:p>
            <a:pPr marL="457200" lvl="1" indent="0">
              <a:buNone/>
            </a:pPr>
            <a:r>
              <a:rPr lang="en-US" sz="2000" dirty="0"/>
              <a:t>MOV BX, WORD_VALUE ; Operand from the memory is added to register</a:t>
            </a:r>
            <a:endParaRPr lang="en-US" sz="3200" dirty="0"/>
          </a:p>
        </p:txBody>
      </p:sp>
      <p:sp>
        <p:nvSpPr>
          <p:cNvPr id="5" name="Rectangle 4">
            <a:extLst>
              <a:ext uri="{FF2B5EF4-FFF2-40B4-BE49-F238E27FC236}">
                <a16:creationId xmlns:a16="http://schemas.microsoft.com/office/drawing/2014/main" id="{B134EF2A-1098-499F-990C-1606CC01815E}"/>
              </a:ext>
            </a:extLst>
          </p:cNvPr>
          <p:cNvSpPr/>
          <p:nvPr/>
        </p:nvSpPr>
        <p:spPr>
          <a:xfrm>
            <a:off x="1291905" y="3145872"/>
            <a:ext cx="7784983" cy="763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439186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t>Direct Memory Addressing</a:t>
            </a:r>
            <a:endParaRPr lang="en-US" sz="4400" b="1" dirty="0"/>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200" dirty="0"/>
              <a:t>The following operations access data from the tables in the memory into registers:</a:t>
            </a:r>
          </a:p>
          <a:p>
            <a:pPr marL="457200" lvl="1" indent="0">
              <a:buNone/>
            </a:pPr>
            <a:r>
              <a:rPr lang="en-US" dirty="0"/>
              <a:t>MOV CL, BYTE_TABLE[2] ; Gets the 3rd element of the BYTE_TABLE MOV CL, BYTE_TABLE + 2 ; Gets the 3rd element of the BYTE_TABLE MOV CX, WORD_TABLE[3] ; Gets the 4th element of the </a:t>
            </a:r>
          </a:p>
          <a:p>
            <a:pPr marL="457200" lvl="1" indent="0">
              <a:buNone/>
            </a:pPr>
            <a:r>
              <a:rPr lang="en-US" dirty="0"/>
              <a:t>WORD_TABLE MOV CX, WORD_TABLE + 3 ; Gets the 4th element of the WORD_TABLE</a:t>
            </a:r>
            <a:endParaRPr lang="en-US" sz="3600" dirty="0"/>
          </a:p>
        </p:txBody>
      </p:sp>
      <p:sp>
        <p:nvSpPr>
          <p:cNvPr id="7" name="Rectangle 6">
            <a:extLst>
              <a:ext uri="{FF2B5EF4-FFF2-40B4-BE49-F238E27FC236}">
                <a16:creationId xmlns:a16="http://schemas.microsoft.com/office/drawing/2014/main" id="{07710D38-3F6F-4AEB-B2CA-B4E998D90481}"/>
              </a:ext>
            </a:extLst>
          </p:cNvPr>
          <p:cNvSpPr/>
          <p:nvPr/>
        </p:nvSpPr>
        <p:spPr>
          <a:xfrm>
            <a:off x="1241571" y="2634143"/>
            <a:ext cx="9571838" cy="1963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94063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t>Indirect Memory Addressing </a:t>
            </a:r>
            <a:endParaRPr lang="en-US" sz="4400" b="1" dirty="0"/>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dirty="0"/>
              <a:t>This addressing mode utilizes the computer's ability of </a:t>
            </a:r>
            <a:r>
              <a:rPr lang="en-US" dirty="0" err="1"/>
              <a:t>Segment:Offset</a:t>
            </a:r>
            <a:r>
              <a:rPr lang="en-US" dirty="0"/>
              <a:t> addressing. Generally the base registers EBX, EBP (or BX, BP) and the index registers (DI, SI), coded within square brackets for memory references, are used for this purpose. </a:t>
            </a:r>
          </a:p>
          <a:p>
            <a:pPr marL="0" indent="0">
              <a:buNone/>
            </a:pPr>
            <a:endParaRPr lang="en-US" dirty="0"/>
          </a:p>
          <a:p>
            <a:pPr marL="0" indent="0">
              <a:buNone/>
            </a:pPr>
            <a:r>
              <a:rPr lang="en-US" sz="2800" dirty="0"/>
              <a:t>Indirect addressing is generally used for variables containing several elements like, arrays. Starting address of the array is stored in, say, the EBX register</a:t>
            </a:r>
            <a:endParaRPr lang="en-US" sz="4000" dirty="0"/>
          </a:p>
        </p:txBody>
      </p:sp>
    </p:spTree>
    <p:extLst>
      <p:ext uri="{BB962C8B-B14F-4D97-AF65-F5344CB8AC3E}">
        <p14:creationId xmlns:p14="http://schemas.microsoft.com/office/powerpoint/2010/main" val="4142508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t>Indirect Memory Addressing </a:t>
            </a:r>
            <a:endParaRPr lang="en-US" sz="4400" b="1" dirty="0"/>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200" dirty="0"/>
              <a:t>The following code snippet shows how to access different elements of the variable.</a:t>
            </a:r>
          </a:p>
          <a:p>
            <a:pPr marL="0" indent="0">
              <a:buNone/>
            </a:pPr>
            <a:endParaRPr lang="en-US" sz="3200" dirty="0"/>
          </a:p>
          <a:p>
            <a:pPr marL="457200" lvl="1" indent="0">
              <a:buNone/>
            </a:pPr>
            <a:r>
              <a:rPr lang="en-US" sz="2000" dirty="0"/>
              <a:t>MY_TABLE TIMES 10 DW 0 ; Allocates 10 words (2 bytes) each initialized to 0 MOV EBX, [MY_TABLE] ; Effective Address of MY_TABLE in EBX </a:t>
            </a:r>
          </a:p>
          <a:p>
            <a:pPr marL="457200" lvl="1" indent="0">
              <a:buNone/>
            </a:pPr>
            <a:r>
              <a:rPr lang="en-US" sz="2000" dirty="0"/>
              <a:t>MOV [EBX], 110 ; MY_TABLE[0] = 110 </a:t>
            </a:r>
          </a:p>
          <a:p>
            <a:pPr marL="457200" lvl="1" indent="0">
              <a:buNone/>
            </a:pPr>
            <a:r>
              <a:rPr lang="en-US" sz="2000" dirty="0"/>
              <a:t>ADD EBX, 2 ; EBX = EBX +2 </a:t>
            </a:r>
          </a:p>
          <a:p>
            <a:pPr marL="457200" lvl="1" indent="0">
              <a:buNone/>
            </a:pPr>
            <a:r>
              <a:rPr lang="en-US" sz="2000" dirty="0"/>
              <a:t>MOV [EBX], 123 ; MY_TABLE[1] = 123 </a:t>
            </a:r>
            <a:endParaRPr lang="en-US" sz="3200" dirty="0"/>
          </a:p>
        </p:txBody>
      </p:sp>
      <p:sp>
        <p:nvSpPr>
          <p:cNvPr id="3" name="Rectangle 2">
            <a:extLst>
              <a:ext uri="{FF2B5EF4-FFF2-40B4-BE49-F238E27FC236}">
                <a16:creationId xmlns:a16="http://schemas.microsoft.com/office/drawing/2014/main" id="{19D48680-B5C1-4860-B7D0-15907890F92F}"/>
              </a:ext>
            </a:extLst>
          </p:cNvPr>
          <p:cNvSpPr/>
          <p:nvPr/>
        </p:nvSpPr>
        <p:spPr>
          <a:xfrm>
            <a:off x="1233182" y="3103927"/>
            <a:ext cx="9261446" cy="1895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871873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t>The MOV Instruction</a:t>
            </a:r>
            <a:endParaRPr lang="en-US" sz="4400" b="1" dirty="0"/>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200" dirty="0"/>
              <a:t>We have already used the MOV instruction that is used for moving data from one storage space to another. The MOV instruction takes two operands.</a:t>
            </a:r>
          </a:p>
          <a:p>
            <a:pPr marL="0" indent="0">
              <a:buNone/>
            </a:pPr>
            <a:r>
              <a:rPr lang="en-US" sz="3200" dirty="0"/>
              <a:t>SYNTAX:</a:t>
            </a:r>
          </a:p>
          <a:p>
            <a:pPr marL="0" indent="0">
              <a:buNone/>
            </a:pPr>
            <a:r>
              <a:rPr lang="en-US" sz="3200" dirty="0"/>
              <a:t>Syntax of the MOV instruction is:</a:t>
            </a:r>
          </a:p>
          <a:p>
            <a:pPr marL="457200" lvl="1" indent="0">
              <a:buNone/>
            </a:pPr>
            <a:r>
              <a:rPr lang="en-US" sz="2800" dirty="0"/>
              <a:t>MOV destination, source</a:t>
            </a:r>
            <a:endParaRPr lang="en-US" sz="4000" dirty="0"/>
          </a:p>
        </p:txBody>
      </p:sp>
      <p:sp>
        <p:nvSpPr>
          <p:cNvPr id="5" name="Rectangle 4">
            <a:extLst>
              <a:ext uri="{FF2B5EF4-FFF2-40B4-BE49-F238E27FC236}">
                <a16:creationId xmlns:a16="http://schemas.microsoft.com/office/drawing/2014/main" id="{9189F6C0-57AA-4681-96D3-FEFC47622509}"/>
              </a:ext>
            </a:extLst>
          </p:cNvPr>
          <p:cNvSpPr/>
          <p:nvPr/>
        </p:nvSpPr>
        <p:spPr>
          <a:xfrm>
            <a:off x="1224793" y="4211273"/>
            <a:ext cx="4043493" cy="5117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63214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AC5C-9D59-4BA9-9CD2-E9ADE7524961}"/>
              </a:ext>
            </a:extLst>
          </p:cNvPr>
          <p:cNvSpPr>
            <a:spLocks noGrp="1"/>
          </p:cNvSpPr>
          <p:nvPr>
            <p:ph type="ctrTitle"/>
          </p:nvPr>
        </p:nvSpPr>
        <p:spPr/>
        <p:txBody>
          <a:bodyPr/>
          <a:lstStyle/>
          <a:p>
            <a:r>
              <a:rPr lang="en-US" dirty="0">
                <a:solidFill>
                  <a:srgbClr val="FF0000"/>
                </a:solidFill>
                <a:latin typeface="Arial Rounded MT Bold" panose="020F0704030504030204" pitchFamily="34" charset="0"/>
              </a:rPr>
              <a:t>ADDRESSING MODES</a:t>
            </a:r>
            <a:endParaRPr lang="en-GH" dirty="0">
              <a:solidFill>
                <a:srgbClr val="FF0000"/>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A7FF8685-708B-4AE3-90B0-967FDAE63905}"/>
              </a:ext>
            </a:extLst>
          </p:cNvPr>
          <p:cNvSpPr>
            <a:spLocks noGrp="1"/>
          </p:cNvSpPr>
          <p:nvPr>
            <p:ph type="subTitle" idx="1"/>
          </p:nvPr>
        </p:nvSpPr>
        <p:spPr/>
        <p:txBody>
          <a:bodyPr/>
          <a:lstStyle/>
          <a:p>
            <a:endParaRPr lang="en-GH"/>
          </a:p>
        </p:txBody>
      </p:sp>
    </p:spTree>
    <p:extLst>
      <p:ext uri="{BB962C8B-B14F-4D97-AF65-F5344CB8AC3E}">
        <p14:creationId xmlns:p14="http://schemas.microsoft.com/office/powerpoint/2010/main" val="4068309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t>The MOV Instruction</a:t>
            </a:r>
            <a:endParaRPr lang="en-US" sz="4400" b="1" dirty="0"/>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200" dirty="0"/>
              <a:t>The MOV instruction may have one of the following five forms:</a:t>
            </a:r>
          </a:p>
          <a:p>
            <a:pPr marL="457200" lvl="1" indent="0">
              <a:buNone/>
            </a:pPr>
            <a:r>
              <a:rPr lang="en-US" sz="2000" dirty="0"/>
              <a:t>MOV register, register </a:t>
            </a:r>
          </a:p>
          <a:p>
            <a:pPr marL="457200" lvl="1" indent="0">
              <a:buNone/>
            </a:pPr>
            <a:r>
              <a:rPr lang="en-US" sz="2000" dirty="0"/>
              <a:t>MOV register, immediate </a:t>
            </a:r>
          </a:p>
          <a:p>
            <a:pPr marL="457200" lvl="1" indent="0">
              <a:buNone/>
            </a:pPr>
            <a:r>
              <a:rPr lang="en-US" sz="2000" dirty="0"/>
              <a:t>MOV memory, immediate </a:t>
            </a:r>
          </a:p>
          <a:p>
            <a:pPr marL="457200" lvl="1" indent="0">
              <a:buNone/>
            </a:pPr>
            <a:r>
              <a:rPr lang="en-US" sz="2000" dirty="0"/>
              <a:t>MOV register, memory </a:t>
            </a:r>
          </a:p>
          <a:p>
            <a:pPr marL="457200" lvl="1" indent="0">
              <a:buNone/>
            </a:pPr>
            <a:r>
              <a:rPr lang="en-US" sz="2000" dirty="0"/>
              <a:t>MOV memory, register</a:t>
            </a:r>
            <a:endParaRPr lang="en-US" sz="3200" dirty="0"/>
          </a:p>
        </p:txBody>
      </p:sp>
      <p:sp>
        <p:nvSpPr>
          <p:cNvPr id="3" name="Rectangle 2">
            <a:extLst>
              <a:ext uri="{FF2B5EF4-FFF2-40B4-BE49-F238E27FC236}">
                <a16:creationId xmlns:a16="http://schemas.microsoft.com/office/drawing/2014/main" id="{C13A753D-6B55-48C5-9E25-DC64C1E8A2BA}"/>
              </a:ext>
            </a:extLst>
          </p:cNvPr>
          <p:cNvSpPr/>
          <p:nvPr/>
        </p:nvSpPr>
        <p:spPr>
          <a:xfrm>
            <a:off x="1266738" y="2600587"/>
            <a:ext cx="2894201" cy="184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422504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6AD1-3CF7-4EF4-9AC9-8DC3099667D5}"/>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408A4C65-8B98-4B09-BA73-A99F67BA8DB6}"/>
              </a:ext>
            </a:extLst>
          </p:cNvPr>
          <p:cNvSpPr>
            <a:spLocks noGrp="1"/>
          </p:cNvSpPr>
          <p:nvPr>
            <p:ph idx="1"/>
          </p:nvPr>
        </p:nvSpPr>
        <p:spPr/>
        <p:txBody>
          <a:bodyPr>
            <a:normAutofit/>
          </a:bodyPr>
          <a:lstStyle/>
          <a:p>
            <a:r>
              <a:rPr lang="en-US" sz="3200" dirty="0"/>
              <a:t>Please note that: </a:t>
            </a:r>
          </a:p>
          <a:p>
            <a:r>
              <a:rPr lang="en-US" sz="3200" dirty="0"/>
              <a:t>Both the operands in MOV operation should be of same size</a:t>
            </a:r>
          </a:p>
          <a:p>
            <a:r>
              <a:rPr lang="en-US" sz="3200" dirty="0"/>
              <a:t> The value of source operand remains unchanged</a:t>
            </a:r>
          </a:p>
          <a:p>
            <a:endParaRPr lang="en-US" sz="3200" dirty="0"/>
          </a:p>
          <a:p>
            <a:pPr marL="0" indent="0">
              <a:buNone/>
            </a:pPr>
            <a:r>
              <a:rPr lang="en-US" sz="2400" dirty="0"/>
              <a:t>The MOV instruction causes ambiguity at times. For example, look at the statements.</a:t>
            </a:r>
          </a:p>
          <a:p>
            <a:pPr marL="0" indent="0">
              <a:buNone/>
            </a:pPr>
            <a:r>
              <a:rPr lang="en-US" sz="2400" dirty="0"/>
              <a:t>MOV EBX, [MY_TABLE] ; Effective Address of MY_TABLE in EBX </a:t>
            </a:r>
          </a:p>
          <a:p>
            <a:pPr marL="0" indent="0">
              <a:buNone/>
            </a:pPr>
            <a:r>
              <a:rPr lang="en-US" sz="2400" dirty="0"/>
              <a:t>MOV [EBX], 110 ; MY_TABLE[0] = 110</a:t>
            </a:r>
            <a:endParaRPr lang="en-GH" sz="3600" dirty="0"/>
          </a:p>
        </p:txBody>
      </p:sp>
      <p:sp>
        <p:nvSpPr>
          <p:cNvPr id="6" name="Rectangle 5">
            <a:extLst>
              <a:ext uri="{FF2B5EF4-FFF2-40B4-BE49-F238E27FC236}">
                <a16:creationId xmlns:a16="http://schemas.microsoft.com/office/drawing/2014/main" id="{EC575A1F-80B4-4D81-A442-827A3A9F6CE2}"/>
              </a:ext>
            </a:extLst>
          </p:cNvPr>
          <p:cNvSpPr/>
          <p:nvPr/>
        </p:nvSpPr>
        <p:spPr>
          <a:xfrm>
            <a:off x="838200" y="4827668"/>
            <a:ext cx="8020574" cy="998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4103936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6AD1-3CF7-4EF4-9AC9-8DC3099667D5}"/>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408A4C65-8B98-4B09-BA73-A99F67BA8DB6}"/>
              </a:ext>
            </a:extLst>
          </p:cNvPr>
          <p:cNvSpPr>
            <a:spLocks noGrp="1"/>
          </p:cNvSpPr>
          <p:nvPr>
            <p:ph idx="1"/>
          </p:nvPr>
        </p:nvSpPr>
        <p:spPr>
          <a:xfrm>
            <a:off x="838200" y="1825624"/>
            <a:ext cx="10515600" cy="4927513"/>
          </a:xfrm>
        </p:spPr>
        <p:txBody>
          <a:bodyPr>
            <a:normAutofit/>
          </a:bodyPr>
          <a:lstStyle/>
          <a:p>
            <a:r>
              <a:rPr lang="en-US" sz="3200" dirty="0"/>
              <a:t>It is not clear whether you want to move a byte equivalent or word equivalent of the number 110. In such cases, it is wise to use a type specifier. </a:t>
            </a:r>
          </a:p>
          <a:p>
            <a:r>
              <a:rPr lang="en-US" sz="3200" dirty="0"/>
              <a:t>Following table shows some of the common type specifiers:</a:t>
            </a:r>
            <a:endParaRPr lang="en-GH" sz="4400" dirty="0"/>
          </a:p>
        </p:txBody>
      </p:sp>
      <p:pic>
        <p:nvPicPr>
          <p:cNvPr id="5" name="Picture 4">
            <a:extLst>
              <a:ext uri="{FF2B5EF4-FFF2-40B4-BE49-F238E27FC236}">
                <a16:creationId xmlns:a16="http://schemas.microsoft.com/office/drawing/2014/main" id="{65F2B64C-4345-40BE-8417-233300EA9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57" y="3824668"/>
            <a:ext cx="10373485" cy="2928469"/>
          </a:xfrm>
          <a:prstGeom prst="rect">
            <a:avLst/>
          </a:prstGeom>
        </p:spPr>
      </p:pic>
    </p:spTree>
    <p:extLst>
      <p:ext uri="{BB962C8B-B14F-4D97-AF65-F5344CB8AC3E}">
        <p14:creationId xmlns:p14="http://schemas.microsoft.com/office/powerpoint/2010/main" val="2695418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6AD1-3CF7-4EF4-9AC9-8DC3099667D5}"/>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408A4C65-8B98-4B09-BA73-A99F67BA8DB6}"/>
              </a:ext>
            </a:extLst>
          </p:cNvPr>
          <p:cNvSpPr>
            <a:spLocks noGrp="1"/>
          </p:cNvSpPr>
          <p:nvPr>
            <p:ph idx="1"/>
          </p:nvPr>
        </p:nvSpPr>
        <p:spPr>
          <a:xfrm>
            <a:off x="838200" y="1825624"/>
            <a:ext cx="10515600" cy="4927513"/>
          </a:xfrm>
        </p:spPr>
        <p:txBody>
          <a:bodyPr>
            <a:normAutofit/>
          </a:bodyPr>
          <a:lstStyle/>
          <a:p>
            <a:r>
              <a:rPr lang="en-US" sz="3200" dirty="0"/>
              <a:t>EXAMPLE: </a:t>
            </a:r>
          </a:p>
          <a:p>
            <a:pPr marL="0" indent="0">
              <a:buNone/>
            </a:pPr>
            <a:r>
              <a:rPr lang="en-US" dirty="0"/>
              <a:t>The following program illustrates some of the concepts discussed above. It stores a name 'Zara Ali' in the data section of the memory. Then changes its value to another name '</a:t>
            </a:r>
            <a:r>
              <a:rPr lang="en-US" dirty="0" err="1"/>
              <a:t>Nuha</a:t>
            </a:r>
            <a:r>
              <a:rPr lang="en-US" dirty="0"/>
              <a:t> Ali' programmatically and displays both the names. </a:t>
            </a:r>
          </a:p>
          <a:p>
            <a:pPr marL="0" indent="0">
              <a:buNone/>
            </a:pPr>
            <a:endParaRPr lang="en-GH" sz="4000" dirty="0"/>
          </a:p>
        </p:txBody>
      </p:sp>
    </p:spTree>
    <p:extLst>
      <p:ext uri="{BB962C8B-B14F-4D97-AF65-F5344CB8AC3E}">
        <p14:creationId xmlns:p14="http://schemas.microsoft.com/office/powerpoint/2010/main" val="356853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6AD1-3CF7-4EF4-9AC9-8DC3099667D5}"/>
              </a:ext>
            </a:extLst>
          </p:cNvPr>
          <p:cNvSpPr>
            <a:spLocks noGrp="1"/>
          </p:cNvSpPr>
          <p:nvPr>
            <p:ph type="title"/>
          </p:nvPr>
        </p:nvSpPr>
        <p:spPr/>
        <p:txBody>
          <a:bodyPr/>
          <a:lstStyle/>
          <a:p>
            <a:endParaRPr lang="en-GH"/>
          </a:p>
        </p:txBody>
      </p:sp>
      <p:pic>
        <p:nvPicPr>
          <p:cNvPr id="5" name="Content Placeholder 4">
            <a:extLst>
              <a:ext uri="{FF2B5EF4-FFF2-40B4-BE49-F238E27FC236}">
                <a16:creationId xmlns:a16="http://schemas.microsoft.com/office/drawing/2014/main" id="{E43CCFCA-878E-4EAD-ACAE-542EEFFC20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476" y="62661"/>
            <a:ext cx="11731047" cy="4844898"/>
          </a:xfrm>
        </p:spPr>
      </p:pic>
    </p:spTree>
    <p:extLst>
      <p:ext uri="{BB962C8B-B14F-4D97-AF65-F5344CB8AC3E}">
        <p14:creationId xmlns:p14="http://schemas.microsoft.com/office/powerpoint/2010/main" val="1216481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6AD1-3CF7-4EF4-9AC9-8DC3099667D5}"/>
              </a:ext>
            </a:extLst>
          </p:cNvPr>
          <p:cNvSpPr>
            <a:spLocks noGrp="1"/>
          </p:cNvSpPr>
          <p:nvPr>
            <p:ph type="title"/>
          </p:nvPr>
        </p:nvSpPr>
        <p:spPr/>
        <p:txBody>
          <a:bodyPr/>
          <a:lstStyle/>
          <a:p>
            <a:endParaRPr lang="en-GH"/>
          </a:p>
        </p:txBody>
      </p:sp>
      <p:sp>
        <p:nvSpPr>
          <p:cNvPr id="9" name="Content Placeholder 8">
            <a:extLst>
              <a:ext uri="{FF2B5EF4-FFF2-40B4-BE49-F238E27FC236}">
                <a16:creationId xmlns:a16="http://schemas.microsoft.com/office/drawing/2014/main" id="{93CDC155-B511-42F7-AC5A-72E3F72A9FD6}"/>
              </a:ext>
            </a:extLst>
          </p:cNvPr>
          <p:cNvSpPr>
            <a:spLocks noGrp="1"/>
          </p:cNvSpPr>
          <p:nvPr>
            <p:ph idx="1"/>
          </p:nvPr>
        </p:nvSpPr>
        <p:spPr/>
        <p:txBody>
          <a:bodyPr/>
          <a:lstStyle/>
          <a:p>
            <a:endParaRPr lang="en-GH" dirty="0"/>
          </a:p>
        </p:txBody>
      </p:sp>
      <p:pic>
        <p:nvPicPr>
          <p:cNvPr id="10" name="Content Placeholder 6">
            <a:extLst>
              <a:ext uri="{FF2B5EF4-FFF2-40B4-BE49-F238E27FC236}">
                <a16:creationId xmlns:a16="http://schemas.microsoft.com/office/drawing/2014/main" id="{EA518D91-8EE2-40A2-B350-5D5061129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53" y="324058"/>
            <a:ext cx="11577875" cy="2843539"/>
          </a:xfrm>
          <a:prstGeom prst="rect">
            <a:avLst/>
          </a:prstGeom>
        </p:spPr>
      </p:pic>
    </p:spTree>
    <p:extLst>
      <p:ext uri="{BB962C8B-B14F-4D97-AF65-F5344CB8AC3E}">
        <p14:creationId xmlns:p14="http://schemas.microsoft.com/office/powerpoint/2010/main" val="3616689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7096-548C-4232-8FEB-858BC561630A}"/>
              </a:ext>
            </a:extLst>
          </p:cNvPr>
          <p:cNvSpPr>
            <a:spLocks noGrp="1"/>
          </p:cNvSpPr>
          <p:nvPr>
            <p:ph type="ctrTitle"/>
          </p:nvPr>
        </p:nvSpPr>
        <p:spPr/>
        <p:txBody>
          <a:bodyPr/>
          <a:lstStyle/>
          <a:p>
            <a:r>
              <a:rPr lang="en-US" sz="6600" b="1" dirty="0"/>
              <a:t>A</a:t>
            </a:r>
            <a:r>
              <a:rPr lang="en-US" b="1" dirty="0"/>
              <a:t>SSEMBLY VARIABLES</a:t>
            </a:r>
            <a:endParaRPr lang="en-GH" dirty="0"/>
          </a:p>
        </p:txBody>
      </p:sp>
      <p:sp>
        <p:nvSpPr>
          <p:cNvPr id="3" name="Subtitle 2">
            <a:extLst>
              <a:ext uri="{FF2B5EF4-FFF2-40B4-BE49-F238E27FC236}">
                <a16:creationId xmlns:a16="http://schemas.microsoft.com/office/drawing/2014/main" id="{6F911B2C-E7D8-4520-AEE5-91DECE78626E}"/>
              </a:ext>
            </a:extLst>
          </p:cNvPr>
          <p:cNvSpPr>
            <a:spLocks noGrp="1"/>
          </p:cNvSpPr>
          <p:nvPr>
            <p:ph type="subTitle" idx="1"/>
          </p:nvPr>
        </p:nvSpPr>
        <p:spPr/>
        <p:txBody>
          <a:bodyPr/>
          <a:lstStyle/>
          <a:p>
            <a:endParaRPr lang="en-GH" dirty="0"/>
          </a:p>
        </p:txBody>
      </p:sp>
    </p:spTree>
    <p:extLst>
      <p:ext uri="{BB962C8B-B14F-4D97-AF65-F5344CB8AC3E}">
        <p14:creationId xmlns:p14="http://schemas.microsoft.com/office/powerpoint/2010/main" val="312000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6AD1-3CF7-4EF4-9AC9-8DC3099667D5}"/>
              </a:ext>
            </a:extLst>
          </p:cNvPr>
          <p:cNvSpPr>
            <a:spLocks noGrp="1"/>
          </p:cNvSpPr>
          <p:nvPr>
            <p:ph type="title"/>
          </p:nvPr>
        </p:nvSpPr>
        <p:spPr/>
        <p:txBody>
          <a:bodyPr/>
          <a:lstStyle/>
          <a:p>
            <a:r>
              <a:rPr lang="en-US" sz="4800" b="1" dirty="0"/>
              <a:t>A</a:t>
            </a:r>
            <a:r>
              <a:rPr lang="en-US" b="1" dirty="0"/>
              <a:t>ssembly Variables</a:t>
            </a:r>
            <a:endParaRPr lang="en-GH" b="1" dirty="0"/>
          </a:p>
        </p:txBody>
      </p:sp>
      <p:sp>
        <p:nvSpPr>
          <p:cNvPr id="9" name="Content Placeholder 8">
            <a:extLst>
              <a:ext uri="{FF2B5EF4-FFF2-40B4-BE49-F238E27FC236}">
                <a16:creationId xmlns:a16="http://schemas.microsoft.com/office/drawing/2014/main" id="{93CDC155-B511-42F7-AC5A-72E3F72A9FD6}"/>
              </a:ext>
            </a:extLst>
          </p:cNvPr>
          <p:cNvSpPr>
            <a:spLocks noGrp="1"/>
          </p:cNvSpPr>
          <p:nvPr>
            <p:ph idx="1"/>
          </p:nvPr>
        </p:nvSpPr>
        <p:spPr>
          <a:xfrm>
            <a:off x="838200" y="1375794"/>
            <a:ext cx="10515600" cy="4801169"/>
          </a:xfrm>
        </p:spPr>
        <p:txBody>
          <a:bodyPr>
            <a:normAutofit/>
          </a:bodyPr>
          <a:lstStyle/>
          <a:p>
            <a:r>
              <a:rPr lang="en-US" dirty="0"/>
              <a:t>NASM provides various define directives for reserving storage space for variables. The define assembler directive is used for allocation of storage space. It can be used to reserve as well as initialize one or more bytes. </a:t>
            </a:r>
          </a:p>
          <a:p>
            <a:endParaRPr lang="en-GH" dirty="0"/>
          </a:p>
        </p:txBody>
      </p:sp>
    </p:spTree>
    <p:extLst>
      <p:ext uri="{BB962C8B-B14F-4D97-AF65-F5344CB8AC3E}">
        <p14:creationId xmlns:p14="http://schemas.microsoft.com/office/powerpoint/2010/main" val="4049075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6AD1-3CF7-4EF4-9AC9-8DC3099667D5}"/>
              </a:ext>
            </a:extLst>
          </p:cNvPr>
          <p:cNvSpPr>
            <a:spLocks noGrp="1"/>
          </p:cNvSpPr>
          <p:nvPr>
            <p:ph type="title"/>
          </p:nvPr>
        </p:nvSpPr>
        <p:spPr/>
        <p:txBody>
          <a:bodyPr>
            <a:normAutofit/>
          </a:bodyPr>
          <a:lstStyle/>
          <a:p>
            <a:r>
              <a:rPr lang="en-US" sz="4000" b="1" dirty="0"/>
              <a:t>Allocating Storage Space for Initialized Data </a:t>
            </a:r>
            <a:endParaRPr lang="en-GH" sz="7200" b="1" dirty="0"/>
          </a:p>
        </p:txBody>
      </p:sp>
      <p:sp>
        <p:nvSpPr>
          <p:cNvPr id="9" name="Content Placeholder 8">
            <a:extLst>
              <a:ext uri="{FF2B5EF4-FFF2-40B4-BE49-F238E27FC236}">
                <a16:creationId xmlns:a16="http://schemas.microsoft.com/office/drawing/2014/main" id="{93CDC155-B511-42F7-AC5A-72E3F72A9FD6}"/>
              </a:ext>
            </a:extLst>
          </p:cNvPr>
          <p:cNvSpPr>
            <a:spLocks noGrp="1"/>
          </p:cNvSpPr>
          <p:nvPr>
            <p:ph idx="1"/>
          </p:nvPr>
        </p:nvSpPr>
        <p:spPr>
          <a:xfrm>
            <a:off x="838200" y="1375794"/>
            <a:ext cx="10515600" cy="4801169"/>
          </a:xfrm>
        </p:spPr>
        <p:txBody>
          <a:bodyPr>
            <a:normAutofit/>
          </a:bodyPr>
          <a:lstStyle/>
          <a:p>
            <a:r>
              <a:rPr lang="en-US" sz="3200" dirty="0"/>
              <a:t>The syntax for storage allocation statement for initialized data is:</a:t>
            </a:r>
          </a:p>
          <a:p>
            <a:r>
              <a:rPr lang="en-US" dirty="0"/>
              <a:t>[variable-name] define-directive initial-value [,initial-value]... </a:t>
            </a:r>
          </a:p>
          <a:p>
            <a:endParaRPr lang="en-US" dirty="0"/>
          </a:p>
          <a:p>
            <a:r>
              <a:rPr lang="en-US" sz="2800" dirty="0"/>
              <a:t>Where, variable-name is the identifier for each storage space. The assembler associates an offset value for each variable name defined in the data segment. </a:t>
            </a:r>
            <a:endParaRPr lang="en-GH" sz="4000" dirty="0"/>
          </a:p>
        </p:txBody>
      </p:sp>
    </p:spTree>
    <p:extLst>
      <p:ext uri="{BB962C8B-B14F-4D97-AF65-F5344CB8AC3E}">
        <p14:creationId xmlns:p14="http://schemas.microsoft.com/office/powerpoint/2010/main" val="3036244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6AD1-3CF7-4EF4-9AC9-8DC3099667D5}"/>
              </a:ext>
            </a:extLst>
          </p:cNvPr>
          <p:cNvSpPr>
            <a:spLocks noGrp="1"/>
          </p:cNvSpPr>
          <p:nvPr>
            <p:ph type="title"/>
          </p:nvPr>
        </p:nvSpPr>
        <p:spPr/>
        <p:txBody>
          <a:bodyPr>
            <a:normAutofit/>
          </a:bodyPr>
          <a:lstStyle/>
          <a:p>
            <a:r>
              <a:rPr lang="en-US" sz="4000" b="1" dirty="0"/>
              <a:t>Allocating Storage Space for Initialized Data </a:t>
            </a:r>
            <a:endParaRPr lang="en-GH" sz="7200" b="1" dirty="0"/>
          </a:p>
        </p:txBody>
      </p:sp>
      <p:sp>
        <p:nvSpPr>
          <p:cNvPr id="9" name="Content Placeholder 8">
            <a:extLst>
              <a:ext uri="{FF2B5EF4-FFF2-40B4-BE49-F238E27FC236}">
                <a16:creationId xmlns:a16="http://schemas.microsoft.com/office/drawing/2014/main" id="{93CDC155-B511-42F7-AC5A-72E3F72A9FD6}"/>
              </a:ext>
            </a:extLst>
          </p:cNvPr>
          <p:cNvSpPr>
            <a:spLocks noGrp="1"/>
          </p:cNvSpPr>
          <p:nvPr>
            <p:ph idx="1"/>
          </p:nvPr>
        </p:nvSpPr>
        <p:spPr>
          <a:xfrm>
            <a:off x="838200" y="1375794"/>
            <a:ext cx="10515600" cy="4801169"/>
          </a:xfrm>
        </p:spPr>
        <p:txBody>
          <a:bodyPr>
            <a:normAutofit/>
          </a:bodyPr>
          <a:lstStyle/>
          <a:p>
            <a:r>
              <a:rPr lang="en-US" sz="2800" dirty="0"/>
              <a:t>There are five basic forms of the define directive:</a:t>
            </a:r>
          </a:p>
          <a:p>
            <a:endParaRPr lang="en-GH" sz="4000" dirty="0"/>
          </a:p>
        </p:txBody>
      </p:sp>
      <p:pic>
        <p:nvPicPr>
          <p:cNvPr id="4" name="Picture 3">
            <a:extLst>
              <a:ext uri="{FF2B5EF4-FFF2-40B4-BE49-F238E27FC236}">
                <a16:creationId xmlns:a16="http://schemas.microsoft.com/office/drawing/2014/main" id="{A5ABA501-0A87-4BD9-97C3-3D12F9DAD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49" y="1872417"/>
            <a:ext cx="11309351" cy="2934475"/>
          </a:xfrm>
          <a:prstGeom prst="rect">
            <a:avLst/>
          </a:prstGeom>
        </p:spPr>
      </p:pic>
    </p:spTree>
    <p:extLst>
      <p:ext uri="{BB962C8B-B14F-4D97-AF65-F5344CB8AC3E}">
        <p14:creationId xmlns:p14="http://schemas.microsoft.com/office/powerpoint/2010/main" val="216632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Addressing Modes</a:t>
            </a:r>
            <a:endParaRPr lang="en-US" sz="4400"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600" dirty="0">
                <a:latin typeface="Arial Rounded MT Bold" panose="020F0704030504030204" pitchFamily="34" charset="0"/>
              </a:rPr>
              <a:t>Most assembly language instructions require </a:t>
            </a:r>
            <a:r>
              <a:rPr lang="en-US" sz="3600" dirty="0">
                <a:solidFill>
                  <a:srgbClr val="FF0000"/>
                </a:solidFill>
                <a:latin typeface="Arial Rounded MT Bold" panose="020F0704030504030204" pitchFamily="34" charset="0"/>
              </a:rPr>
              <a:t>operands</a:t>
            </a:r>
            <a:r>
              <a:rPr lang="en-US" sz="3600" dirty="0">
                <a:latin typeface="Arial Rounded MT Bold" panose="020F0704030504030204" pitchFamily="34" charset="0"/>
              </a:rPr>
              <a:t> to be processed. </a:t>
            </a:r>
          </a:p>
          <a:p>
            <a:pPr marL="0" indent="0">
              <a:buNone/>
            </a:pPr>
            <a:r>
              <a:rPr lang="en-US" sz="3600" dirty="0">
                <a:latin typeface="Arial Rounded MT Bold" panose="020F0704030504030204" pitchFamily="34" charset="0"/>
              </a:rPr>
              <a:t>An </a:t>
            </a:r>
            <a:r>
              <a:rPr lang="en-US" sz="3600" dirty="0">
                <a:solidFill>
                  <a:srgbClr val="FF0000"/>
                </a:solidFill>
                <a:latin typeface="Arial Rounded MT Bold" panose="020F0704030504030204" pitchFamily="34" charset="0"/>
              </a:rPr>
              <a:t>operand address </a:t>
            </a:r>
            <a:r>
              <a:rPr lang="en-US" sz="3600" dirty="0">
                <a:latin typeface="Arial Rounded MT Bold" panose="020F0704030504030204" pitchFamily="34" charset="0"/>
              </a:rPr>
              <a:t>provides the </a:t>
            </a:r>
            <a:r>
              <a:rPr lang="en-US" sz="3600" dirty="0">
                <a:solidFill>
                  <a:srgbClr val="FF0000"/>
                </a:solidFill>
                <a:latin typeface="Arial Rounded MT Bold" panose="020F0704030504030204" pitchFamily="34" charset="0"/>
              </a:rPr>
              <a:t>location </a:t>
            </a:r>
            <a:r>
              <a:rPr lang="en-US" sz="3600" dirty="0">
                <a:latin typeface="Arial Rounded MT Bold" panose="020F0704030504030204" pitchFamily="34" charset="0"/>
              </a:rPr>
              <a:t>where the data to be processed is </a:t>
            </a:r>
            <a:r>
              <a:rPr lang="en-US" sz="3600" dirty="0">
                <a:solidFill>
                  <a:srgbClr val="FF0000"/>
                </a:solidFill>
                <a:latin typeface="Arial Rounded MT Bold" panose="020F0704030504030204" pitchFamily="34" charset="0"/>
              </a:rPr>
              <a:t>stored</a:t>
            </a:r>
            <a:r>
              <a:rPr lang="en-US" sz="3600" dirty="0">
                <a:latin typeface="Arial Rounded MT Bold" panose="020F0704030504030204" pitchFamily="34" charset="0"/>
              </a:rPr>
              <a:t>. </a:t>
            </a:r>
          </a:p>
          <a:p>
            <a:pPr marL="0" indent="0">
              <a:buNone/>
            </a:pPr>
            <a:r>
              <a:rPr lang="en-US" sz="3600" dirty="0">
                <a:latin typeface="Arial Rounded MT Bold" panose="020F0704030504030204" pitchFamily="34" charset="0"/>
              </a:rPr>
              <a:t>Some instructions do not require an operand, whereas some other instructions may require one, two or three operands.</a:t>
            </a:r>
            <a:endParaRPr lang="en-GH" sz="4800" dirty="0">
              <a:latin typeface="Arial Rounded MT Bold" panose="020F0704030504030204" pitchFamily="34" charset="0"/>
            </a:endParaRPr>
          </a:p>
        </p:txBody>
      </p:sp>
    </p:spTree>
    <p:extLst>
      <p:ext uri="{BB962C8B-B14F-4D97-AF65-F5344CB8AC3E}">
        <p14:creationId xmlns:p14="http://schemas.microsoft.com/office/powerpoint/2010/main" val="3136288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6AD1-3CF7-4EF4-9AC9-8DC3099667D5}"/>
              </a:ext>
            </a:extLst>
          </p:cNvPr>
          <p:cNvSpPr>
            <a:spLocks noGrp="1"/>
          </p:cNvSpPr>
          <p:nvPr>
            <p:ph type="title"/>
          </p:nvPr>
        </p:nvSpPr>
        <p:spPr/>
        <p:txBody>
          <a:bodyPr>
            <a:normAutofit/>
          </a:bodyPr>
          <a:lstStyle/>
          <a:p>
            <a:r>
              <a:rPr lang="en-US" sz="4000" b="1" dirty="0"/>
              <a:t>Allocating Storage Space for Initialized Data </a:t>
            </a:r>
            <a:endParaRPr lang="en-GH" sz="7200" b="1" dirty="0"/>
          </a:p>
        </p:txBody>
      </p:sp>
      <p:sp>
        <p:nvSpPr>
          <p:cNvPr id="9" name="Content Placeholder 8">
            <a:extLst>
              <a:ext uri="{FF2B5EF4-FFF2-40B4-BE49-F238E27FC236}">
                <a16:creationId xmlns:a16="http://schemas.microsoft.com/office/drawing/2014/main" id="{93CDC155-B511-42F7-AC5A-72E3F72A9FD6}"/>
              </a:ext>
            </a:extLst>
          </p:cNvPr>
          <p:cNvSpPr>
            <a:spLocks noGrp="1"/>
          </p:cNvSpPr>
          <p:nvPr>
            <p:ph idx="1"/>
          </p:nvPr>
        </p:nvSpPr>
        <p:spPr>
          <a:xfrm>
            <a:off x="838200" y="1375794"/>
            <a:ext cx="10515600" cy="4801169"/>
          </a:xfrm>
        </p:spPr>
        <p:txBody>
          <a:bodyPr>
            <a:normAutofit/>
          </a:bodyPr>
          <a:lstStyle/>
          <a:p>
            <a:r>
              <a:rPr lang="en-US" sz="2800" dirty="0"/>
              <a:t>Following are some examples of using define directives: </a:t>
            </a:r>
          </a:p>
          <a:p>
            <a:pPr lvl="1"/>
            <a:r>
              <a:rPr lang="en-US" sz="2000" dirty="0"/>
              <a:t>choice                 DB        'y’ </a:t>
            </a:r>
          </a:p>
          <a:p>
            <a:pPr lvl="1"/>
            <a:r>
              <a:rPr lang="en-US" sz="2000" dirty="0"/>
              <a:t>Number              DW      12345 </a:t>
            </a:r>
          </a:p>
          <a:p>
            <a:pPr lvl="1"/>
            <a:r>
              <a:rPr lang="en-US" sz="2000" dirty="0" err="1"/>
              <a:t>neg_number</a:t>
            </a:r>
            <a:r>
              <a:rPr lang="en-US" sz="2000" dirty="0"/>
              <a:t>      DW      -12345 </a:t>
            </a:r>
          </a:p>
          <a:p>
            <a:pPr lvl="1"/>
            <a:r>
              <a:rPr lang="en-US" sz="2000" dirty="0" err="1"/>
              <a:t>big_number</a:t>
            </a:r>
            <a:r>
              <a:rPr lang="en-US" sz="2000" dirty="0"/>
              <a:t>       DQ       123456789 </a:t>
            </a:r>
          </a:p>
          <a:p>
            <a:pPr lvl="1"/>
            <a:r>
              <a:rPr lang="en-US" sz="2000" dirty="0"/>
              <a:t>real_number1    DD       1.234 </a:t>
            </a:r>
          </a:p>
          <a:p>
            <a:pPr lvl="1"/>
            <a:r>
              <a:rPr lang="en-US" sz="2000" dirty="0"/>
              <a:t>real_number2    DQ       123.456 </a:t>
            </a:r>
            <a:endParaRPr lang="en-GH" sz="3200" dirty="0"/>
          </a:p>
        </p:txBody>
      </p:sp>
      <p:sp>
        <p:nvSpPr>
          <p:cNvPr id="3" name="Rectangle 2">
            <a:extLst>
              <a:ext uri="{FF2B5EF4-FFF2-40B4-BE49-F238E27FC236}">
                <a16:creationId xmlns:a16="http://schemas.microsoft.com/office/drawing/2014/main" id="{F5758EFD-D06B-4B26-919A-6A9440139B1B}"/>
              </a:ext>
            </a:extLst>
          </p:cNvPr>
          <p:cNvSpPr/>
          <p:nvPr/>
        </p:nvSpPr>
        <p:spPr>
          <a:xfrm>
            <a:off x="1275127" y="1820411"/>
            <a:ext cx="4159515" cy="21391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896322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6AD1-3CF7-4EF4-9AC9-8DC3099667D5}"/>
              </a:ext>
            </a:extLst>
          </p:cNvPr>
          <p:cNvSpPr>
            <a:spLocks noGrp="1"/>
          </p:cNvSpPr>
          <p:nvPr>
            <p:ph type="title"/>
          </p:nvPr>
        </p:nvSpPr>
        <p:spPr/>
        <p:txBody>
          <a:bodyPr>
            <a:normAutofit/>
          </a:bodyPr>
          <a:lstStyle/>
          <a:p>
            <a:r>
              <a:rPr lang="en-US" sz="4000" b="1" dirty="0"/>
              <a:t>Allocating Storage Space for Initialized Data </a:t>
            </a:r>
            <a:endParaRPr lang="en-GH" sz="7200" b="1" dirty="0"/>
          </a:p>
        </p:txBody>
      </p:sp>
      <p:sp>
        <p:nvSpPr>
          <p:cNvPr id="9" name="Content Placeholder 8">
            <a:extLst>
              <a:ext uri="{FF2B5EF4-FFF2-40B4-BE49-F238E27FC236}">
                <a16:creationId xmlns:a16="http://schemas.microsoft.com/office/drawing/2014/main" id="{93CDC155-B511-42F7-AC5A-72E3F72A9FD6}"/>
              </a:ext>
            </a:extLst>
          </p:cNvPr>
          <p:cNvSpPr>
            <a:spLocks noGrp="1"/>
          </p:cNvSpPr>
          <p:nvPr>
            <p:ph idx="1"/>
          </p:nvPr>
        </p:nvSpPr>
        <p:spPr>
          <a:xfrm>
            <a:off x="838200" y="1375794"/>
            <a:ext cx="10515600" cy="5327010"/>
          </a:xfrm>
        </p:spPr>
        <p:txBody>
          <a:bodyPr>
            <a:normAutofit/>
          </a:bodyPr>
          <a:lstStyle/>
          <a:p>
            <a:r>
              <a:rPr lang="en-US" sz="3600" dirty="0"/>
              <a:t>Please note that: </a:t>
            </a:r>
          </a:p>
          <a:p>
            <a:pPr lvl="1"/>
            <a:r>
              <a:rPr lang="en-US" sz="3200" dirty="0"/>
              <a:t>Each byte of character is stored as its ASCII value in hexadecimal </a:t>
            </a:r>
          </a:p>
          <a:p>
            <a:pPr lvl="1"/>
            <a:r>
              <a:rPr lang="en-US" sz="3200" dirty="0"/>
              <a:t> Each decimal value is automatically converted to its 16-bit binary equivalent and stored as a hexadecimal number</a:t>
            </a:r>
          </a:p>
          <a:p>
            <a:pPr lvl="1"/>
            <a:r>
              <a:rPr lang="en-US" sz="3200" dirty="0"/>
              <a:t>Processor uses the little-endian byte ordering </a:t>
            </a:r>
          </a:p>
          <a:p>
            <a:pPr lvl="1"/>
            <a:r>
              <a:rPr lang="en-US" sz="3200" dirty="0"/>
              <a:t> Negative numbers are converted to its 2's complement representation </a:t>
            </a:r>
          </a:p>
          <a:p>
            <a:pPr lvl="1"/>
            <a:r>
              <a:rPr lang="en-US" sz="3200" dirty="0"/>
              <a:t> Short and long floating-point numbers are represented using 32 or 64 bits, respectively</a:t>
            </a:r>
            <a:endParaRPr lang="en-GH" sz="4400" dirty="0"/>
          </a:p>
        </p:txBody>
      </p:sp>
    </p:spTree>
    <p:extLst>
      <p:ext uri="{BB962C8B-B14F-4D97-AF65-F5344CB8AC3E}">
        <p14:creationId xmlns:p14="http://schemas.microsoft.com/office/powerpoint/2010/main" val="3655108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6AD1-3CF7-4EF4-9AC9-8DC3099667D5}"/>
              </a:ext>
            </a:extLst>
          </p:cNvPr>
          <p:cNvSpPr>
            <a:spLocks noGrp="1"/>
          </p:cNvSpPr>
          <p:nvPr>
            <p:ph type="title"/>
          </p:nvPr>
        </p:nvSpPr>
        <p:spPr/>
        <p:txBody>
          <a:bodyPr>
            <a:normAutofit/>
          </a:bodyPr>
          <a:lstStyle/>
          <a:p>
            <a:r>
              <a:rPr lang="en-US" sz="3600" b="1" dirty="0"/>
              <a:t>Allocating Storage Space for Uninitialized Data</a:t>
            </a:r>
            <a:endParaRPr lang="en-GH" sz="16600" b="1" dirty="0"/>
          </a:p>
        </p:txBody>
      </p:sp>
      <p:sp>
        <p:nvSpPr>
          <p:cNvPr id="9" name="Content Placeholder 8">
            <a:extLst>
              <a:ext uri="{FF2B5EF4-FFF2-40B4-BE49-F238E27FC236}">
                <a16:creationId xmlns:a16="http://schemas.microsoft.com/office/drawing/2014/main" id="{93CDC155-B511-42F7-AC5A-72E3F72A9FD6}"/>
              </a:ext>
            </a:extLst>
          </p:cNvPr>
          <p:cNvSpPr>
            <a:spLocks noGrp="1"/>
          </p:cNvSpPr>
          <p:nvPr>
            <p:ph idx="1"/>
          </p:nvPr>
        </p:nvSpPr>
        <p:spPr>
          <a:xfrm>
            <a:off x="838200" y="1375794"/>
            <a:ext cx="10515600" cy="5327010"/>
          </a:xfrm>
        </p:spPr>
        <p:txBody>
          <a:bodyPr>
            <a:normAutofit/>
          </a:bodyPr>
          <a:lstStyle/>
          <a:p>
            <a:r>
              <a:rPr lang="en-US" sz="3200" dirty="0"/>
              <a:t>The reserve directives are used for reserving space for uninitialized data. The reserve directives take a single operand that specifies the number of units of space to be reserved. Each define directive has a related reserve directive.</a:t>
            </a:r>
          </a:p>
          <a:p>
            <a:r>
              <a:rPr lang="en-US" sz="3200" dirty="0"/>
              <a:t>There are five basic forms of the reserve directive:</a:t>
            </a:r>
          </a:p>
          <a:p>
            <a:endParaRPr lang="en-GH" sz="4400" dirty="0"/>
          </a:p>
        </p:txBody>
      </p:sp>
      <p:pic>
        <p:nvPicPr>
          <p:cNvPr id="6" name="Picture 5">
            <a:extLst>
              <a:ext uri="{FF2B5EF4-FFF2-40B4-BE49-F238E27FC236}">
                <a16:creationId xmlns:a16="http://schemas.microsoft.com/office/drawing/2014/main" id="{10DE3552-E466-4CF3-8E5F-55E97566B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53" y="4188567"/>
            <a:ext cx="9843082" cy="2514237"/>
          </a:xfrm>
          <a:prstGeom prst="rect">
            <a:avLst/>
          </a:prstGeom>
        </p:spPr>
      </p:pic>
    </p:spTree>
    <p:extLst>
      <p:ext uri="{BB962C8B-B14F-4D97-AF65-F5344CB8AC3E}">
        <p14:creationId xmlns:p14="http://schemas.microsoft.com/office/powerpoint/2010/main" val="90333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B281-18C5-4406-A63A-D48FB7707F60}"/>
              </a:ext>
            </a:extLst>
          </p:cNvPr>
          <p:cNvSpPr>
            <a:spLocks noGrp="1"/>
          </p:cNvSpPr>
          <p:nvPr>
            <p:ph type="title"/>
          </p:nvPr>
        </p:nvSpPr>
        <p:spPr/>
        <p:txBody>
          <a:bodyPr/>
          <a:lstStyle/>
          <a:p>
            <a:r>
              <a:rPr lang="en-US" b="1" dirty="0"/>
              <a:t>Multiple Definitions</a:t>
            </a:r>
            <a:endParaRPr lang="en-GH" b="1" dirty="0"/>
          </a:p>
        </p:txBody>
      </p:sp>
      <p:sp>
        <p:nvSpPr>
          <p:cNvPr id="3" name="Content Placeholder 2">
            <a:extLst>
              <a:ext uri="{FF2B5EF4-FFF2-40B4-BE49-F238E27FC236}">
                <a16:creationId xmlns:a16="http://schemas.microsoft.com/office/drawing/2014/main" id="{2E0B10D8-8636-4449-B09F-74901AA359F5}"/>
              </a:ext>
            </a:extLst>
          </p:cNvPr>
          <p:cNvSpPr>
            <a:spLocks noGrp="1"/>
          </p:cNvSpPr>
          <p:nvPr>
            <p:ph idx="1"/>
          </p:nvPr>
        </p:nvSpPr>
        <p:spPr>
          <a:xfrm>
            <a:off x="838200" y="1442906"/>
            <a:ext cx="10515600" cy="4734057"/>
          </a:xfrm>
        </p:spPr>
        <p:txBody>
          <a:bodyPr/>
          <a:lstStyle/>
          <a:p>
            <a:r>
              <a:rPr lang="en-US" dirty="0"/>
              <a:t>You can have multiple data definition statements in a program. For example:</a:t>
            </a:r>
          </a:p>
          <a:p>
            <a:endParaRPr lang="en-GH" dirty="0"/>
          </a:p>
        </p:txBody>
      </p:sp>
      <p:pic>
        <p:nvPicPr>
          <p:cNvPr id="7" name="Picture 6">
            <a:extLst>
              <a:ext uri="{FF2B5EF4-FFF2-40B4-BE49-F238E27FC236}">
                <a16:creationId xmlns:a16="http://schemas.microsoft.com/office/drawing/2014/main" id="{894C1DF3-9AF2-481D-B579-F14CE04AC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890" y="2386075"/>
            <a:ext cx="10515601" cy="1065995"/>
          </a:xfrm>
          <a:prstGeom prst="rect">
            <a:avLst/>
          </a:prstGeom>
        </p:spPr>
      </p:pic>
    </p:spTree>
    <p:extLst>
      <p:ext uri="{BB962C8B-B14F-4D97-AF65-F5344CB8AC3E}">
        <p14:creationId xmlns:p14="http://schemas.microsoft.com/office/powerpoint/2010/main" val="1363315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B281-18C5-4406-A63A-D48FB7707F60}"/>
              </a:ext>
            </a:extLst>
          </p:cNvPr>
          <p:cNvSpPr>
            <a:spLocks noGrp="1"/>
          </p:cNvSpPr>
          <p:nvPr>
            <p:ph type="title"/>
          </p:nvPr>
        </p:nvSpPr>
        <p:spPr>
          <a:xfrm>
            <a:off x="838200" y="82311"/>
            <a:ext cx="10515600" cy="1325563"/>
          </a:xfrm>
        </p:spPr>
        <p:txBody>
          <a:bodyPr/>
          <a:lstStyle/>
          <a:p>
            <a:r>
              <a:rPr lang="en-US" b="1" dirty="0"/>
              <a:t>Multiple Initializations</a:t>
            </a:r>
            <a:endParaRPr lang="en-GH" b="1" dirty="0"/>
          </a:p>
        </p:txBody>
      </p:sp>
      <p:sp>
        <p:nvSpPr>
          <p:cNvPr id="3" name="Content Placeholder 2">
            <a:extLst>
              <a:ext uri="{FF2B5EF4-FFF2-40B4-BE49-F238E27FC236}">
                <a16:creationId xmlns:a16="http://schemas.microsoft.com/office/drawing/2014/main" id="{2E0B10D8-8636-4449-B09F-74901AA359F5}"/>
              </a:ext>
            </a:extLst>
          </p:cNvPr>
          <p:cNvSpPr>
            <a:spLocks noGrp="1"/>
          </p:cNvSpPr>
          <p:nvPr>
            <p:ph idx="1"/>
          </p:nvPr>
        </p:nvSpPr>
        <p:spPr>
          <a:xfrm>
            <a:off x="838200" y="1291906"/>
            <a:ext cx="10515600" cy="4885058"/>
          </a:xfrm>
        </p:spPr>
        <p:txBody>
          <a:bodyPr/>
          <a:lstStyle/>
          <a:p>
            <a:r>
              <a:rPr lang="en-US" dirty="0"/>
              <a:t>The TIMES directive allows multiple initializations to the same value. For example, an array named marks of size 9 can be defined and initialized to zero using the following statement:</a:t>
            </a:r>
          </a:p>
          <a:p>
            <a:endParaRPr lang="en-GH" dirty="0"/>
          </a:p>
        </p:txBody>
      </p:sp>
      <p:pic>
        <p:nvPicPr>
          <p:cNvPr id="5" name="Picture 4">
            <a:extLst>
              <a:ext uri="{FF2B5EF4-FFF2-40B4-BE49-F238E27FC236}">
                <a16:creationId xmlns:a16="http://schemas.microsoft.com/office/drawing/2014/main" id="{81E8FF7E-9937-4F08-B6D6-64D92B40B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52" y="2551099"/>
            <a:ext cx="9915789" cy="4172678"/>
          </a:xfrm>
          <a:prstGeom prst="rect">
            <a:avLst/>
          </a:prstGeom>
        </p:spPr>
      </p:pic>
    </p:spTree>
    <p:extLst>
      <p:ext uri="{BB962C8B-B14F-4D97-AF65-F5344CB8AC3E}">
        <p14:creationId xmlns:p14="http://schemas.microsoft.com/office/powerpoint/2010/main" val="2396813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4B6F-75BB-423A-B8EB-1F5200B6A9A2}"/>
              </a:ext>
            </a:extLst>
          </p:cNvPr>
          <p:cNvSpPr>
            <a:spLocks noGrp="1"/>
          </p:cNvSpPr>
          <p:nvPr>
            <p:ph type="ctrTitle"/>
          </p:nvPr>
        </p:nvSpPr>
        <p:spPr/>
        <p:txBody>
          <a:bodyPr/>
          <a:lstStyle/>
          <a:p>
            <a:r>
              <a:rPr lang="en-US" b="1" dirty="0"/>
              <a:t>ASSEMBLY CONSTANTS</a:t>
            </a:r>
            <a:endParaRPr lang="en-GH" b="1" dirty="0"/>
          </a:p>
        </p:txBody>
      </p:sp>
      <p:sp>
        <p:nvSpPr>
          <p:cNvPr id="3" name="Subtitle 2">
            <a:extLst>
              <a:ext uri="{FF2B5EF4-FFF2-40B4-BE49-F238E27FC236}">
                <a16:creationId xmlns:a16="http://schemas.microsoft.com/office/drawing/2014/main" id="{2B93084A-706A-4B1A-A912-572D506C7DBE}"/>
              </a:ext>
            </a:extLst>
          </p:cNvPr>
          <p:cNvSpPr>
            <a:spLocks noGrp="1"/>
          </p:cNvSpPr>
          <p:nvPr>
            <p:ph type="subTitle" idx="1"/>
          </p:nvPr>
        </p:nvSpPr>
        <p:spPr/>
        <p:txBody>
          <a:bodyPr/>
          <a:lstStyle/>
          <a:p>
            <a:endParaRPr lang="en-GH" dirty="0"/>
          </a:p>
        </p:txBody>
      </p:sp>
    </p:spTree>
    <p:extLst>
      <p:ext uri="{BB962C8B-B14F-4D97-AF65-F5344CB8AC3E}">
        <p14:creationId xmlns:p14="http://schemas.microsoft.com/office/powerpoint/2010/main" val="317644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1A9D-17E1-44E5-9692-E773E1BB9623}"/>
              </a:ext>
            </a:extLst>
          </p:cNvPr>
          <p:cNvSpPr>
            <a:spLocks noGrp="1"/>
          </p:cNvSpPr>
          <p:nvPr>
            <p:ph type="title"/>
          </p:nvPr>
        </p:nvSpPr>
        <p:spPr/>
        <p:txBody>
          <a:bodyPr/>
          <a:lstStyle/>
          <a:p>
            <a:r>
              <a:rPr lang="en-US" sz="4800" b="1" dirty="0"/>
              <a:t>A</a:t>
            </a:r>
            <a:r>
              <a:rPr lang="en-US" b="1" dirty="0"/>
              <a:t>ssembly Variables</a:t>
            </a:r>
            <a:endParaRPr lang="en-GH" dirty="0"/>
          </a:p>
        </p:txBody>
      </p:sp>
      <p:sp>
        <p:nvSpPr>
          <p:cNvPr id="3" name="Content Placeholder 2">
            <a:extLst>
              <a:ext uri="{FF2B5EF4-FFF2-40B4-BE49-F238E27FC236}">
                <a16:creationId xmlns:a16="http://schemas.microsoft.com/office/drawing/2014/main" id="{93720354-E8F3-47C2-8F3C-1EC12C935757}"/>
              </a:ext>
            </a:extLst>
          </p:cNvPr>
          <p:cNvSpPr>
            <a:spLocks noGrp="1"/>
          </p:cNvSpPr>
          <p:nvPr>
            <p:ph idx="1"/>
          </p:nvPr>
        </p:nvSpPr>
        <p:spPr/>
        <p:txBody>
          <a:bodyPr/>
          <a:lstStyle/>
          <a:p>
            <a:pPr marL="0" indent="0">
              <a:buNone/>
            </a:pPr>
            <a:r>
              <a:rPr lang="en-US" dirty="0"/>
              <a:t>There are several directives provided by NASM that define constants. We have already used the EQU directive in previous chapters. We will particularly discuss three directives: </a:t>
            </a:r>
          </a:p>
          <a:p>
            <a:r>
              <a:rPr lang="en-US" dirty="0"/>
              <a:t>EQU </a:t>
            </a:r>
          </a:p>
          <a:p>
            <a:r>
              <a:rPr lang="en-US" dirty="0"/>
              <a:t>%assign </a:t>
            </a:r>
          </a:p>
          <a:p>
            <a:r>
              <a:rPr lang="en-US" dirty="0"/>
              <a:t>%define</a:t>
            </a:r>
            <a:endParaRPr lang="en-GH" dirty="0"/>
          </a:p>
        </p:txBody>
      </p:sp>
    </p:spTree>
    <p:extLst>
      <p:ext uri="{BB962C8B-B14F-4D97-AF65-F5344CB8AC3E}">
        <p14:creationId xmlns:p14="http://schemas.microsoft.com/office/powerpoint/2010/main" val="2780858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4689-F617-4F48-84AF-7595AAA0BA06}"/>
              </a:ext>
            </a:extLst>
          </p:cNvPr>
          <p:cNvSpPr>
            <a:spLocks noGrp="1"/>
          </p:cNvSpPr>
          <p:nvPr>
            <p:ph type="title"/>
          </p:nvPr>
        </p:nvSpPr>
        <p:spPr/>
        <p:txBody>
          <a:bodyPr/>
          <a:lstStyle/>
          <a:p>
            <a:r>
              <a:rPr lang="en-US" b="1" dirty="0"/>
              <a:t>The EQU Directive</a:t>
            </a:r>
            <a:endParaRPr lang="en-GH" b="1" dirty="0"/>
          </a:p>
        </p:txBody>
      </p:sp>
      <p:sp>
        <p:nvSpPr>
          <p:cNvPr id="3" name="Content Placeholder 2">
            <a:extLst>
              <a:ext uri="{FF2B5EF4-FFF2-40B4-BE49-F238E27FC236}">
                <a16:creationId xmlns:a16="http://schemas.microsoft.com/office/drawing/2014/main" id="{D03AAE76-F914-4B14-8739-998549EAE81E}"/>
              </a:ext>
            </a:extLst>
          </p:cNvPr>
          <p:cNvSpPr>
            <a:spLocks noGrp="1"/>
          </p:cNvSpPr>
          <p:nvPr>
            <p:ph idx="1"/>
          </p:nvPr>
        </p:nvSpPr>
        <p:spPr/>
        <p:txBody>
          <a:bodyPr/>
          <a:lstStyle/>
          <a:p>
            <a:r>
              <a:rPr lang="en-US" dirty="0"/>
              <a:t>The EQU directive is used for defining constants. The syntax of the EQU directive is as follows:</a:t>
            </a:r>
          </a:p>
          <a:p>
            <a:r>
              <a:rPr lang="en-US" sz="2400" b="1" dirty="0"/>
              <a:t>CONSTANT_NAME EQU expression</a:t>
            </a:r>
          </a:p>
          <a:p>
            <a:r>
              <a:rPr lang="en-US" sz="2400" dirty="0"/>
              <a:t>For example, </a:t>
            </a:r>
          </a:p>
          <a:p>
            <a:r>
              <a:rPr lang="en-US" sz="2000" b="1" dirty="0"/>
              <a:t>TOTAL_STUDENTS </a:t>
            </a:r>
            <a:r>
              <a:rPr lang="en-US" sz="2000" b="1" dirty="0" err="1"/>
              <a:t>equ</a:t>
            </a:r>
            <a:r>
              <a:rPr lang="en-US" sz="2000" b="1" dirty="0"/>
              <a:t> 50</a:t>
            </a:r>
          </a:p>
          <a:p>
            <a:endParaRPr lang="en-US" sz="2000" b="1" dirty="0"/>
          </a:p>
          <a:p>
            <a:r>
              <a:rPr lang="en-US" sz="2400" dirty="0"/>
              <a:t>You can then use this constant value in your code, like: </a:t>
            </a:r>
          </a:p>
          <a:p>
            <a:r>
              <a:rPr lang="en-US" sz="2400" dirty="0"/>
              <a:t>mov </a:t>
            </a:r>
            <a:r>
              <a:rPr lang="en-US" sz="2400" dirty="0" err="1"/>
              <a:t>ecx</a:t>
            </a:r>
            <a:r>
              <a:rPr lang="en-US" sz="2400" dirty="0"/>
              <a:t>, TOTAL_STUDENTS </a:t>
            </a:r>
          </a:p>
          <a:p>
            <a:r>
              <a:rPr lang="en-US" sz="2400" dirty="0" err="1"/>
              <a:t>cmp</a:t>
            </a:r>
            <a:r>
              <a:rPr lang="en-US" sz="2400" dirty="0"/>
              <a:t> </a:t>
            </a:r>
            <a:r>
              <a:rPr lang="en-US" sz="2400" dirty="0" err="1"/>
              <a:t>eax</a:t>
            </a:r>
            <a:r>
              <a:rPr lang="en-US" sz="2400" dirty="0"/>
              <a:t>, TOTAL_STUDENTS </a:t>
            </a:r>
            <a:endParaRPr lang="en-GH" sz="3600" b="1" dirty="0"/>
          </a:p>
        </p:txBody>
      </p:sp>
      <p:sp>
        <p:nvSpPr>
          <p:cNvPr id="4" name="Rectangle 3">
            <a:extLst>
              <a:ext uri="{FF2B5EF4-FFF2-40B4-BE49-F238E27FC236}">
                <a16:creationId xmlns:a16="http://schemas.microsoft.com/office/drawing/2014/main" id="{4B46F82E-F25E-47C8-84C2-A3715EA10020}"/>
              </a:ext>
            </a:extLst>
          </p:cNvPr>
          <p:cNvSpPr/>
          <p:nvPr/>
        </p:nvSpPr>
        <p:spPr>
          <a:xfrm>
            <a:off x="1112808" y="2725947"/>
            <a:ext cx="4511615" cy="3881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5" name="Rectangle 4">
            <a:extLst>
              <a:ext uri="{FF2B5EF4-FFF2-40B4-BE49-F238E27FC236}">
                <a16:creationId xmlns:a16="http://schemas.microsoft.com/office/drawing/2014/main" id="{29E7F6FF-A273-4B27-B7B7-8C32F2B3E607}"/>
              </a:ext>
            </a:extLst>
          </p:cNvPr>
          <p:cNvSpPr/>
          <p:nvPr/>
        </p:nvSpPr>
        <p:spPr>
          <a:xfrm>
            <a:off x="1112808" y="3657600"/>
            <a:ext cx="2958860" cy="356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6" name="Rectangle 5">
            <a:extLst>
              <a:ext uri="{FF2B5EF4-FFF2-40B4-BE49-F238E27FC236}">
                <a16:creationId xmlns:a16="http://schemas.microsoft.com/office/drawing/2014/main" id="{BFE4BD25-75E6-497B-B341-C08CAE3958FB}"/>
              </a:ext>
            </a:extLst>
          </p:cNvPr>
          <p:cNvSpPr/>
          <p:nvPr/>
        </p:nvSpPr>
        <p:spPr>
          <a:xfrm>
            <a:off x="1112808" y="4917057"/>
            <a:ext cx="3778369" cy="836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62025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4689-F617-4F48-84AF-7595AAA0BA06}"/>
              </a:ext>
            </a:extLst>
          </p:cNvPr>
          <p:cNvSpPr>
            <a:spLocks noGrp="1"/>
          </p:cNvSpPr>
          <p:nvPr>
            <p:ph type="title"/>
          </p:nvPr>
        </p:nvSpPr>
        <p:spPr/>
        <p:txBody>
          <a:bodyPr/>
          <a:lstStyle/>
          <a:p>
            <a:r>
              <a:rPr lang="en-US" b="1" dirty="0"/>
              <a:t>The EQU Directive</a:t>
            </a:r>
            <a:endParaRPr lang="en-GH" b="1" dirty="0"/>
          </a:p>
        </p:txBody>
      </p:sp>
      <p:sp>
        <p:nvSpPr>
          <p:cNvPr id="3" name="Content Placeholder 2">
            <a:extLst>
              <a:ext uri="{FF2B5EF4-FFF2-40B4-BE49-F238E27FC236}">
                <a16:creationId xmlns:a16="http://schemas.microsoft.com/office/drawing/2014/main" id="{D03AAE76-F914-4B14-8739-998549EAE81E}"/>
              </a:ext>
            </a:extLst>
          </p:cNvPr>
          <p:cNvSpPr>
            <a:spLocks noGrp="1"/>
          </p:cNvSpPr>
          <p:nvPr>
            <p:ph idx="1"/>
          </p:nvPr>
        </p:nvSpPr>
        <p:spPr/>
        <p:txBody>
          <a:bodyPr>
            <a:normAutofit/>
          </a:bodyPr>
          <a:lstStyle/>
          <a:p>
            <a:r>
              <a:rPr lang="en-US" sz="3200" dirty="0"/>
              <a:t>The operand of an EQU statement can be an expression: </a:t>
            </a:r>
          </a:p>
          <a:p>
            <a:r>
              <a:rPr lang="en-US" sz="2400" dirty="0"/>
              <a:t>LENGTH </a:t>
            </a:r>
            <a:r>
              <a:rPr lang="en-US" sz="2400" dirty="0" err="1"/>
              <a:t>equ</a:t>
            </a:r>
            <a:r>
              <a:rPr lang="en-US" sz="2400" dirty="0"/>
              <a:t> 20 </a:t>
            </a:r>
          </a:p>
          <a:p>
            <a:r>
              <a:rPr lang="en-US" sz="2400" dirty="0"/>
              <a:t>WIDTH </a:t>
            </a:r>
            <a:r>
              <a:rPr lang="en-US" sz="2400" dirty="0" err="1"/>
              <a:t>equ</a:t>
            </a:r>
            <a:r>
              <a:rPr lang="en-US" sz="2400" dirty="0"/>
              <a:t> 10 </a:t>
            </a:r>
          </a:p>
          <a:p>
            <a:r>
              <a:rPr lang="en-US" sz="2400" dirty="0"/>
              <a:t>AREA </a:t>
            </a:r>
            <a:r>
              <a:rPr lang="en-US" sz="2400" dirty="0" err="1"/>
              <a:t>equ</a:t>
            </a:r>
            <a:r>
              <a:rPr lang="en-US" sz="2400" dirty="0"/>
              <a:t> length * width</a:t>
            </a:r>
          </a:p>
          <a:p>
            <a:endParaRPr lang="en-US" sz="2400" dirty="0"/>
          </a:p>
          <a:p>
            <a:r>
              <a:rPr lang="en-US" sz="2400" dirty="0"/>
              <a:t>Above code segment would define AREA as 200</a:t>
            </a:r>
            <a:endParaRPr lang="en-GH" sz="3600" dirty="0"/>
          </a:p>
        </p:txBody>
      </p:sp>
      <p:sp>
        <p:nvSpPr>
          <p:cNvPr id="7" name="Rectangle 6">
            <a:extLst>
              <a:ext uri="{FF2B5EF4-FFF2-40B4-BE49-F238E27FC236}">
                <a16:creationId xmlns:a16="http://schemas.microsoft.com/office/drawing/2014/main" id="{51833B12-F2BB-46DD-B3B4-32683224EAF5}"/>
              </a:ext>
            </a:extLst>
          </p:cNvPr>
          <p:cNvSpPr/>
          <p:nvPr/>
        </p:nvSpPr>
        <p:spPr>
          <a:xfrm>
            <a:off x="1138687" y="2380891"/>
            <a:ext cx="3321170"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7007638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4689-F617-4F48-84AF-7595AAA0BA06}"/>
              </a:ext>
            </a:extLst>
          </p:cNvPr>
          <p:cNvSpPr>
            <a:spLocks noGrp="1"/>
          </p:cNvSpPr>
          <p:nvPr>
            <p:ph type="title"/>
          </p:nvPr>
        </p:nvSpPr>
        <p:spPr/>
        <p:txBody>
          <a:bodyPr/>
          <a:lstStyle/>
          <a:p>
            <a:r>
              <a:rPr lang="en-US" b="1" dirty="0"/>
              <a:t>The EQU Directive</a:t>
            </a:r>
            <a:endParaRPr lang="en-GH" b="1" dirty="0"/>
          </a:p>
        </p:txBody>
      </p:sp>
      <p:sp>
        <p:nvSpPr>
          <p:cNvPr id="3" name="Content Placeholder 2">
            <a:extLst>
              <a:ext uri="{FF2B5EF4-FFF2-40B4-BE49-F238E27FC236}">
                <a16:creationId xmlns:a16="http://schemas.microsoft.com/office/drawing/2014/main" id="{D03AAE76-F914-4B14-8739-998549EAE81E}"/>
              </a:ext>
            </a:extLst>
          </p:cNvPr>
          <p:cNvSpPr>
            <a:spLocks noGrp="1"/>
          </p:cNvSpPr>
          <p:nvPr>
            <p:ph idx="1"/>
          </p:nvPr>
        </p:nvSpPr>
        <p:spPr/>
        <p:txBody>
          <a:bodyPr>
            <a:normAutofit/>
          </a:bodyPr>
          <a:lstStyle/>
          <a:p>
            <a:r>
              <a:rPr lang="en-US" dirty="0"/>
              <a:t>Example:</a:t>
            </a:r>
          </a:p>
          <a:p>
            <a:r>
              <a:rPr lang="en-US" dirty="0"/>
              <a:t>The following example illustrates the use of the EQU directive: </a:t>
            </a:r>
          </a:p>
          <a:p>
            <a:r>
              <a:rPr lang="en-US" sz="2400" dirty="0"/>
              <a:t>SYS_EXIT </a:t>
            </a:r>
            <a:r>
              <a:rPr lang="en-US" sz="2400" dirty="0" err="1"/>
              <a:t>equ</a:t>
            </a:r>
            <a:r>
              <a:rPr lang="en-US" sz="2400" dirty="0"/>
              <a:t> 1 </a:t>
            </a:r>
          </a:p>
          <a:p>
            <a:r>
              <a:rPr lang="en-US" sz="2400" dirty="0"/>
              <a:t>SYS_WRITE </a:t>
            </a:r>
            <a:r>
              <a:rPr lang="en-US" sz="2400" dirty="0" err="1"/>
              <a:t>equ</a:t>
            </a:r>
            <a:r>
              <a:rPr lang="en-US" sz="2400" dirty="0"/>
              <a:t> 4 </a:t>
            </a:r>
          </a:p>
          <a:p>
            <a:endParaRPr lang="en-US" sz="2400" dirty="0"/>
          </a:p>
          <a:p>
            <a:endParaRPr lang="en-GH" sz="3600" dirty="0"/>
          </a:p>
        </p:txBody>
      </p:sp>
      <p:sp>
        <p:nvSpPr>
          <p:cNvPr id="4" name="Rectangle 3">
            <a:extLst>
              <a:ext uri="{FF2B5EF4-FFF2-40B4-BE49-F238E27FC236}">
                <a16:creationId xmlns:a16="http://schemas.microsoft.com/office/drawing/2014/main" id="{914C40C8-F66A-44C3-BA61-5778A77222AA}"/>
              </a:ext>
            </a:extLst>
          </p:cNvPr>
          <p:cNvSpPr/>
          <p:nvPr/>
        </p:nvSpPr>
        <p:spPr>
          <a:xfrm>
            <a:off x="1112808" y="2812211"/>
            <a:ext cx="2570671" cy="966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79912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Addressing Modes</a:t>
            </a:r>
            <a:endParaRPr lang="en-US" sz="4400"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200" dirty="0">
                <a:latin typeface="Arial Rounded MT Bold" panose="020F0704030504030204" pitchFamily="34" charset="0"/>
              </a:rPr>
              <a:t>When an instruction requires two operands, the first operand is generally the destination, which contains data in a register or memory location and the second operand is the source.</a:t>
            </a:r>
          </a:p>
          <a:p>
            <a:pPr marL="0" indent="0">
              <a:buNone/>
            </a:pPr>
            <a:r>
              <a:rPr lang="en-US" sz="3200" dirty="0">
                <a:latin typeface="Arial Rounded MT Bold" panose="020F0704030504030204" pitchFamily="34" charset="0"/>
              </a:rPr>
              <a:t>Source contains either the data to be delivered (immediate addressing) or the address (in register or memory) of the data. </a:t>
            </a:r>
          </a:p>
          <a:p>
            <a:pPr marL="0" indent="0">
              <a:buNone/>
            </a:pPr>
            <a:r>
              <a:rPr lang="en-US" sz="3200" dirty="0">
                <a:latin typeface="Arial Rounded MT Bold" panose="020F0704030504030204" pitchFamily="34" charset="0"/>
              </a:rPr>
              <a:t>Generally the source data remains unaltered after the operation. </a:t>
            </a:r>
            <a:endParaRPr lang="en-GH" sz="6000" dirty="0">
              <a:latin typeface="Arial Rounded MT Bold" panose="020F0704030504030204" pitchFamily="34" charset="0"/>
            </a:endParaRPr>
          </a:p>
        </p:txBody>
      </p:sp>
    </p:spTree>
    <p:extLst>
      <p:ext uri="{BB962C8B-B14F-4D97-AF65-F5344CB8AC3E}">
        <p14:creationId xmlns:p14="http://schemas.microsoft.com/office/powerpoint/2010/main" val="176488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3077880-FBBF-4093-8DEE-3F83D7095B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670"/>
            <a:ext cx="9470366" cy="6406660"/>
          </a:xfrm>
        </p:spPr>
      </p:pic>
    </p:spTree>
    <p:extLst>
      <p:ext uri="{BB962C8B-B14F-4D97-AF65-F5344CB8AC3E}">
        <p14:creationId xmlns:p14="http://schemas.microsoft.com/office/powerpoint/2010/main" val="3396599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20A85-EBD7-47F9-8E00-DD45D3312354}"/>
              </a:ext>
            </a:extLst>
          </p:cNvPr>
          <p:cNvSpPr>
            <a:spLocks noGrp="1"/>
          </p:cNvSpPr>
          <p:nvPr>
            <p:ph idx="1"/>
          </p:nvPr>
        </p:nvSpPr>
        <p:spPr>
          <a:xfrm>
            <a:off x="588034" y="686938"/>
            <a:ext cx="10515600" cy="4351338"/>
          </a:xfrm>
        </p:spPr>
        <p:txBody>
          <a:bodyPr/>
          <a:lstStyle/>
          <a:p>
            <a:r>
              <a:rPr lang="en-US" dirty="0"/>
              <a:t>When the above code is compiled and executed, it produces following result:</a:t>
            </a:r>
          </a:p>
          <a:p>
            <a:r>
              <a:rPr lang="en-US" sz="2000" dirty="0"/>
              <a:t>Hello, programmers! </a:t>
            </a:r>
          </a:p>
          <a:p>
            <a:r>
              <a:rPr lang="en-US" sz="2000" dirty="0"/>
              <a:t>Welcome to the world of, </a:t>
            </a:r>
          </a:p>
          <a:p>
            <a:r>
              <a:rPr lang="en-US" sz="2000" dirty="0"/>
              <a:t>Linux assembly programming! </a:t>
            </a:r>
          </a:p>
          <a:p>
            <a:endParaRPr lang="en-US" sz="2000" dirty="0"/>
          </a:p>
          <a:p>
            <a:endParaRPr lang="en-GH" sz="2000" dirty="0"/>
          </a:p>
        </p:txBody>
      </p:sp>
      <p:sp>
        <p:nvSpPr>
          <p:cNvPr id="4" name="Rectangle 3">
            <a:extLst>
              <a:ext uri="{FF2B5EF4-FFF2-40B4-BE49-F238E27FC236}">
                <a16:creationId xmlns:a16="http://schemas.microsoft.com/office/drawing/2014/main" id="{23FDDF85-4498-4D78-A60A-C387E18DE2B1}"/>
              </a:ext>
            </a:extLst>
          </p:cNvPr>
          <p:cNvSpPr/>
          <p:nvPr/>
        </p:nvSpPr>
        <p:spPr>
          <a:xfrm>
            <a:off x="888521" y="1621766"/>
            <a:ext cx="3407434" cy="1164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553974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0266-831D-4C95-BB99-063CC4FE1C73}"/>
              </a:ext>
            </a:extLst>
          </p:cNvPr>
          <p:cNvSpPr>
            <a:spLocks noGrp="1"/>
          </p:cNvSpPr>
          <p:nvPr>
            <p:ph type="title"/>
          </p:nvPr>
        </p:nvSpPr>
        <p:spPr/>
        <p:txBody>
          <a:bodyPr/>
          <a:lstStyle/>
          <a:p>
            <a:r>
              <a:rPr lang="en-US" b="1" dirty="0"/>
              <a:t>The %assign Directive</a:t>
            </a:r>
            <a:endParaRPr lang="en-GH" b="1" dirty="0"/>
          </a:p>
        </p:txBody>
      </p:sp>
      <p:sp>
        <p:nvSpPr>
          <p:cNvPr id="3" name="Content Placeholder 2">
            <a:extLst>
              <a:ext uri="{FF2B5EF4-FFF2-40B4-BE49-F238E27FC236}">
                <a16:creationId xmlns:a16="http://schemas.microsoft.com/office/drawing/2014/main" id="{B63895AF-E421-48BF-98FF-FFE1C8AB55A3}"/>
              </a:ext>
            </a:extLst>
          </p:cNvPr>
          <p:cNvSpPr>
            <a:spLocks noGrp="1"/>
          </p:cNvSpPr>
          <p:nvPr>
            <p:ph idx="1"/>
          </p:nvPr>
        </p:nvSpPr>
        <p:spPr/>
        <p:txBody>
          <a:bodyPr/>
          <a:lstStyle/>
          <a:p>
            <a:r>
              <a:rPr lang="en-US" dirty="0"/>
              <a:t>The %assign directive can be used to define numeric constants like the EQU directive. This directive allows redefinition. For example, you may define the constant TOTAL as:</a:t>
            </a:r>
          </a:p>
          <a:p>
            <a:endParaRPr lang="en-US" dirty="0"/>
          </a:p>
          <a:p>
            <a:r>
              <a:rPr lang="en-US" dirty="0"/>
              <a:t>%assign TOTAL 10 </a:t>
            </a:r>
          </a:p>
          <a:p>
            <a:r>
              <a:rPr lang="en-US" dirty="0"/>
              <a:t>Later in the code you can redefine it as: </a:t>
            </a:r>
          </a:p>
          <a:p>
            <a:r>
              <a:rPr lang="en-US" dirty="0"/>
              <a:t>%assign TOTAL 20 </a:t>
            </a:r>
          </a:p>
          <a:p>
            <a:r>
              <a:rPr lang="en-US" dirty="0"/>
              <a:t>This directive is case-sensitive. </a:t>
            </a:r>
            <a:endParaRPr lang="en-GH" dirty="0"/>
          </a:p>
        </p:txBody>
      </p:sp>
      <p:sp>
        <p:nvSpPr>
          <p:cNvPr id="4" name="Rectangle 3">
            <a:extLst>
              <a:ext uri="{FF2B5EF4-FFF2-40B4-BE49-F238E27FC236}">
                <a16:creationId xmlns:a16="http://schemas.microsoft.com/office/drawing/2014/main" id="{3D9B48F9-41A5-4438-ACBA-68F961A4C470}"/>
              </a:ext>
            </a:extLst>
          </p:cNvPr>
          <p:cNvSpPr/>
          <p:nvPr/>
        </p:nvSpPr>
        <p:spPr>
          <a:xfrm>
            <a:off x="1104181" y="3640347"/>
            <a:ext cx="2691442" cy="370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5" name="Rectangle 4">
            <a:extLst>
              <a:ext uri="{FF2B5EF4-FFF2-40B4-BE49-F238E27FC236}">
                <a16:creationId xmlns:a16="http://schemas.microsoft.com/office/drawing/2014/main" id="{7F478639-B747-414A-880A-102CBD3E6531}"/>
              </a:ext>
            </a:extLst>
          </p:cNvPr>
          <p:cNvSpPr/>
          <p:nvPr/>
        </p:nvSpPr>
        <p:spPr>
          <a:xfrm>
            <a:off x="1104181" y="4641011"/>
            <a:ext cx="2691442" cy="448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321942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AE0C-5A08-4B7B-A3EC-3F1959C0317A}"/>
              </a:ext>
            </a:extLst>
          </p:cNvPr>
          <p:cNvSpPr>
            <a:spLocks noGrp="1"/>
          </p:cNvSpPr>
          <p:nvPr>
            <p:ph type="title"/>
          </p:nvPr>
        </p:nvSpPr>
        <p:spPr/>
        <p:txBody>
          <a:bodyPr/>
          <a:lstStyle/>
          <a:p>
            <a:r>
              <a:rPr lang="en-US" b="1" dirty="0"/>
              <a:t>The %define Directive</a:t>
            </a:r>
            <a:endParaRPr lang="en-GH" b="1" dirty="0"/>
          </a:p>
        </p:txBody>
      </p:sp>
      <p:sp>
        <p:nvSpPr>
          <p:cNvPr id="3" name="Content Placeholder 2">
            <a:extLst>
              <a:ext uri="{FF2B5EF4-FFF2-40B4-BE49-F238E27FC236}">
                <a16:creationId xmlns:a16="http://schemas.microsoft.com/office/drawing/2014/main" id="{B373D2AF-ACBD-4ADA-8ACE-015DBAA8C58D}"/>
              </a:ext>
            </a:extLst>
          </p:cNvPr>
          <p:cNvSpPr>
            <a:spLocks noGrp="1"/>
          </p:cNvSpPr>
          <p:nvPr>
            <p:ph idx="1"/>
          </p:nvPr>
        </p:nvSpPr>
        <p:spPr/>
        <p:txBody>
          <a:bodyPr/>
          <a:lstStyle/>
          <a:p>
            <a:r>
              <a:rPr lang="en-US" dirty="0"/>
              <a:t>The %define directive allows defining both numeric and string constants. This directive is similar to the #define in C. For example, you may define the constant PTR as:</a:t>
            </a:r>
          </a:p>
          <a:p>
            <a:endParaRPr lang="en-US" dirty="0"/>
          </a:p>
          <a:p>
            <a:r>
              <a:rPr lang="en-US" dirty="0"/>
              <a:t>%define PTR [EBP+4]</a:t>
            </a:r>
          </a:p>
          <a:p>
            <a:endParaRPr lang="en-US" dirty="0"/>
          </a:p>
          <a:p>
            <a:r>
              <a:rPr lang="en-US" dirty="0"/>
              <a:t>The above code replaces PTR by [EBP+4]. This directive also allows redefinition and it is case sensitive</a:t>
            </a:r>
            <a:endParaRPr lang="en-GH" dirty="0"/>
          </a:p>
        </p:txBody>
      </p:sp>
      <p:sp>
        <p:nvSpPr>
          <p:cNvPr id="4" name="Rectangle 3">
            <a:extLst>
              <a:ext uri="{FF2B5EF4-FFF2-40B4-BE49-F238E27FC236}">
                <a16:creationId xmlns:a16="http://schemas.microsoft.com/office/drawing/2014/main" id="{94F18FF3-13E3-44B7-BE05-1E66855C09A0}"/>
              </a:ext>
            </a:extLst>
          </p:cNvPr>
          <p:cNvSpPr/>
          <p:nvPr/>
        </p:nvSpPr>
        <p:spPr>
          <a:xfrm>
            <a:off x="1121434" y="3640347"/>
            <a:ext cx="3252158" cy="465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4279373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17F0-521B-4FF9-8911-3DABD07EEEA7}"/>
              </a:ext>
            </a:extLst>
          </p:cNvPr>
          <p:cNvSpPr>
            <a:spLocks noGrp="1"/>
          </p:cNvSpPr>
          <p:nvPr>
            <p:ph type="ctrTitle"/>
          </p:nvPr>
        </p:nvSpPr>
        <p:spPr/>
        <p:txBody>
          <a:bodyPr/>
          <a:lstStyle/>
          <a:p>
            <a:r>
              <a:rPr lang="en-US" b="1" dirty="0"/>
              <a:t>Arithmetic Instructions</a:t>
            </a:r>
            <a:endParaRPr lang="en-GH" b="1" dirty="0"/>
          </a:p>
        </p:txBody>
      </p:sp>
      <p:sp>
        <p:nvSpPr>
          <p:cNvPr id="3" name="Subtitle 2">
            <a:extLst>
              <a:ext uri="{FF2B5EF4-FFF2-40B4-BE49-F238E27FC236}">
                <a16:creationId xmlns:a16="http://schemas.microsoft.com/office/drawing/2014/main" id="{BC8DBBDD-168F-4C90-B184-5695320F931D}"/>
              </a:ext>
            </a:extLst>
          </p:cNvPr>
          <p:cNvSpPr>
            <a:spLocks noGrp="1"/>
          </p:cNvSpPr>
          <p:nvPr>
            <p:ph type="subTitle" idx="1"/>
          </p:nvPr>
        </p:nvSpPr>
        <p:spPr/>
        <p:txBody>
          <a:bodyPr/>
          <a:lstStyle/>
          <a:p>
            <a:endParaRPr lang="en-GH" dirty="0"/>
          </a:p>
        </p:txBody>
      </p:sp>
    </p:spTree>
    <p:extLst>
      <p:ext uri="{BB962C8B-B14F-4D97-AF65-F5344CB8AC3E}">
        <p14:creationId xmlns:p14="http://schemas.microsoft.com/office/powerpoint/2010/main" val="24542996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53C3-CD1E-4202-9CBF-AE7CFFC418F4}"/>
              </a:ext>
            </a:extLst>
          </p:cNvPr>
          <p:cNvSpPr>
            <a:spLocks noGrp="1"/>
          </p:cNvSpPr>
          <p:nvPr>
            <p:ph type="title"/>
          </p:nvPr>
        </p:nvSpPr>
        <p:spPr/>
        <p:txBody>
          <a:bodyPr/>
          <a:lstStyle/>
          <a:p>
            <a:r>
              <a:rPr lang="en-US" b="1" dirty="0"/>
              <a:t>Arithmetic Instructions</a:t>
            </a:r>
            <a:endParaRPr lang="en-GH" b="1" dirty="0"/>
          </a:p>
        </p:txBody>
      </p:sp>
      <p:sp>
        <p:nvSpPr>
          <p:cNvPr id="3" name="Content Placeholder 2">
            <a:extLst>
              <a:ext uri="{FF2B5EF4-FFF2-40B4-BE49-F238E27FC236}">
                <a16:creationId xmlns:a16="http://schemas.microsoft.com/office/drawing/2014/main" id="{6B1610C0-6464-4828-9162-9DCE4A9E1F51}"/>
              </a:ext>
            </a:extLst>
          </p:cNvPr>
          <p:cNvSpPr>
            <a:spLocks noGrp="1"/>
          </p:cNvSpPr>
          <p:nvPr>
            <p:ph idx="1"/>
          </p:nvPr>
        </p:nvSpPr>
        <p:spPr/>
        <p:txBody>
          <a:bodyPr/>
          <a:lstStyle/>
          <a:p>
            <a:r>
              <a:rPr lang="en-US" dirty="0"/>
              <a:t>The INC instruction is used for incrementing an operand by one. It works on a single operand that can be either in a register or in memory.</a:t>
            </a:r>
          </a:p>
          <a:p>
            <a:endParaRPr lang="en-US" dirty="0"/>
          </a:p>
          <a:p>
            <a:r>
              <a:rPr lang="en-US" dirty="0"/>
              <a:t>SYNTAX:</a:t>
            </a:r>
          </a:p>
          <a:p>
            <a:r>
              <a:rPr lang="en-US" dirty="0"/>
              <a:t>The INC instruction has the following syntax:</a:t>
            </a:r>
          </a:p>
          <a:p>
            <a:r>
              <a:rPr lang="en-US" dirty="0"/>
              <a:t>INC destination</a:t>
            </a:r>
          </a:p>
          <a:p>
            <a:r>
              <a:rPr lang="en-US" dirty="0"/>
              <a:t>The operand destination could be an 8-bit, 16-bit or 32-bit operand.</a:t>
            </a:r>
            <a:endParaRPr lang="en-GH" dirty="0"/>
          </a:p>
        </p:txBody>
      </p:sp>
      <p:sp>
        <p:nvSpPr>
          <p:cNvPr id="4" name="Rectangle 3">
            <a:extLst>
              <a:ext uri="{FF2B5EF4-FFF2-40B4-BE49-F238E27FC236}">
                <a16:creationId xmlns:a16="http://schemas.microsoft.com/office/drawing/2014/main" id="{C2A19F0A-9B42-4852-B0A8-D3BCB77DEFF1}"/>
              </a:ext>
            </a:extLst>
          </p:cNvPr>
          <p:cNvSpPr/>
          <p:nvPr/>
        </p:nvSpPr>
        <p:spPr>
          <a:xfrm>
            <a:off x="1112808" y="4666891"/>
            <a:ext cx="2380890" cy="362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764324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53C3-CD1E-4202-9CBF-AE7CFFC418F4}"/>
              </a:ext>
            </a:extLst>
          </p:cNvPr>
          <p:cNvSpPr>
            <a:spLocks noGrp="1"/>
          </p:cNvSpPr>
          <p:nvPr>
            <p:ph type="title"/>
          </p:nvPr>
        </p:nvSpPr>
        <p:spPr/>
        <p:txBody>
          <a:bodyPr/>
          <a:lstStyle/>
          <a:p>
            <a:r>
              <a:rPr lang="en-US" b="1" dirty="0"/>
              <a:t>Arithmetic Instructions</a:t>
            </a:r>
            <a:endParaRPr lang="en-GH" b="1" dirty="0"/>
          </a:p>
        </p:txBody>
      </p:sp>
      <p:sp>
        <p:nvSpPr>
          <p:cNvPr id="3" name="Content Placeholder 2">
            <a:extLst>
              <a:ext uri="{FF2B5EF4-FFF2-40B4-BE49-F238E27FC236}">
                <a16:creationId xmlns:a16="http://schemas.microsoft.com/office/drawing/2014/main" id="{6B1610C0-6464-4828-9162-9DCE4A9E1F51}"/>
              </a:ext>
            </a:extLst>
          </p:cNvPr>
          <p:cNvSpPr>
            <a:spLocks noGrp="1"/>
          </p:cNvSpPr>
          <p:nvPr>
            <p:ph idx="1"/>
          </p:nvPr>
        </p:nvSpPr>
        <p:spPr>
          <a:xfrm>
            <a:off x="838200" y="1423358"/>
            <a:ext cx="10515600" cy="4753605"/>
          </a:xfrm>
        </p:spPr>
        <p:txBody>
          <a:bodyPr/>
          <a:lstStyle/>
          <a:p>
            <a:r>
              <a:rPr lang="en-US" dirty="0"/>
              <a:t>EXAMPLE: </a:t>
            </a:r>
          </a:p>
          <a:p>
            <a:r>
              <a:rPr lang="en-US" sz="2400" dirty="0"/>
              <a:t>INC EBX ; Increments 32-bit register </a:t>
            </a:r>
          </a:p>
          <a:p>
            <a:r>
              <a:rPr lang="en-US" sz="2400" dirty="0"/>
              <a:t>INC DL ; Increments 8-bit register </a:t>
            </a:r>
          </a:p>
          <a:p>
            <a:r>
              <a:rPr lang="en-US" sz="2400" dirty="0"/>
              <a:t>INC [count] ; Increments the count variable</a:t>
            </a:r>
          </a:p>
          <a:p>
            <a:endParaRPr lang="en-US" sz="2400" dirty="0"/>
          </a:p>
          <a:p>
            <a:r>
              <a:rPr lang="en-US" sz="2400" dirty="0"/>
              <a:t> </a:t>
            </a:r>
            <a:endParaRPr lang="en-GH" sz="2400" dirty="0"/>
          </a:p>
        </p:txBody>
      </p:sp>
      <p:sp>
        <p:nvSpPr>
          <p:cNvPr id="5" name="Rectangle 4">
            <a:extLst>
              <a:ext uri="{FF2B5EF4-FFF2-40B4-BE49-F238E27FC236}">
                <a16:creationId xmlns:a16="http://schemas.microsoft.com/office/drawing/2014/main" id="{4D1FD210-3F03-48E2-ABBE-69EBCAD4A75B}"/>
              </a:ext>
            </a:extLst>
          </p:cNvPr>
          <p:cNvSpPr/>
          <p:nvPr/>
        </p:nvSpPr>
        <p:spPr>
          <a:xfrm>
            <a:off x="1138687" y="1949570"/>
            <a:ext cx="5658928" cy="14794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4009967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3C0-2950-4FE5-84B1-518140817B30}"/>
              </a:ext>
            </a:extLst>
          </p:cNvPr>
          <p:cNvSpPr>
            <a:spLocks noGrp="1"/>
          </p:cNvSpPr>
          <p:nvPr>
            <p:ph type="title"/>
          </p:nvPr>
        </p:nvSpPr>
        <p:spPr/>
        <p:txBody>
          <a:bodyPr/>
          <a:lstStyle/>
          <a:p>
            <a:r>
              <a:rPr lang="en-US" b="1" dirty="0"/>
              <a:t>The DEC Instruction</a:t>
            </a:r>
            <a:endParaRPr lang="en-GH" b="1" dirty="0"/>
          </a:p>
        </p:txBody>
      </p:sp>
      <p:sp>
        <p:nvSpPr>
          <p:cNvPr id="3" name="Content Placeholder 2">
            <a:extLst>
              <a:ext uri="{FF2B5EF4-FFF2-40B4-BE49-F238E27FC236}">
                <a16:creationId xmlns:a16="http://schemas.microsoft.com/office/drawing/2014/main" id="{05FBEC1E-8012-484B-BA19-5957ED1425DB}"/>
              </a:ext>
            </a:extLst>
          </p:cNvPr>
          <p:cNvSpPr>
            <a:spLocks noGrp="1"/>
          </p:cNvSpPr>
          <p:nvPr>
            <p:ph idx="1"/>
          </p:nvPr>
        </p:nvSpPr>
        <p:spPr>
          <a:xfrm>
            <a:off x="846826" y="1475117"/>
            <a:ext cx="10515600" cy="4701846"/>
          </a:xfrm>
        </p:spPr>
        <p:txBody>
          <a:bodyPr>
            <a:normAutofit/>
          </a:bodyPr>
          <a:lstStyle/>
          <a:p>
            <a:r>
              <a:rPr lang="en-US" sz="3200" dirty="0"/>
              <a:t>The DEC instruction is used for decrementing an operand by one. It works on a single operand that can be either in a register or in memory. </a:t>
            </a:r>
          </a:p>
          <a:p>
            <a:r>
              <a:rPr lang="en-US" sz="3200" dirty="0"/>
              <a:t>SYNTAX:</a:t>
            </a:r>
          </a:p>
          <a:p>
            <a:r>
              <a:rPr lang="en-US" sz="3200" dirty="0"/>
              <a:t>The DEC instruction has the following syntax: </a:t>
            </a:r>
          </a:p>
          <a:p>
            <a:r>
              <a:rPr lang="en-US" sz="3200" dirty="0"/>
              <a:t>DEC destination</a:t>
            </a:r>
          </a:p>
          <a:p>
            <a:r>
              <a:rPr lang="en-US" sz="3200" dirty="0"/>
              <a:t>The operand destination could be an 8-bit, 16-bit or 32-bit operand.</a:t>
            </a:r>
          </a:p>
          <a:p>
            <a:endParaRPr lang="en-GH" sz="3200" dirty="0"/>
          </a:p>
        </p:txBody>
      </p:sp>
      <p:sp>
        <p:nvSpPr>
          <p:cNvPr id="4" name="Rectangle 3">
            <a:extLst>
              <a:ext uri="{FF2B5EF4-FFF2-40B4-BE49-F238E27FC236}">
                <a16:creationId xmlns:a16="http://schemas.microsoft.com/office/drawing/2014/main" id="{3ACCF79E-24E2-4EBC-A405-DC53F34EBE43}"/>
              </a:ext>
            </a:extLst>
          </p:cNvPr>
          <p:cNvSpPr/>
          <p:nvPr/>
        </p:nvSpPr>
        <p:spPr>
          <a:xfrm>
            <a:off x="1121434" y="4140679"/>
            <a:ext cx="2794958" cy="379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408759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3C0-2950-4FE5-84B1-518140817B30}"/>
              </a:ext>
            </a:extLst>
          </p:cNvPr>
          <p:cNvSpPr>
            <a:spLocks noGrp="1"/>
          </p:cNvSpPr>
          <p:nvPr>
            <p:ph type="title"/>
          </p:nvPr>
        </p:nvSpPr>
        <p:spPr/>
        <p:txBody>
          <a:bodyPr/>
          <a:lstStyle/>
          <a:p>
            <a:r>
              <a:rPr lang="en-US" b="1" dirty="0"/>
              <a:t>The DEC Instruction</a:t>
            </a:r>
            <a:endParaRPr lang="en-GH" b="1" dirty="0"/>
          </a:p>
        </p:txBody>
      </p:sp>
      <p:sp>
        <p:nvSpPr>
          <p:cNvPr id="3" name="Content Placeholder 2">
            <a:extLst>
              <a:ext uri="{FF2B5EF4-FFF2-40B4-BE49-F238E27FC236}">
                <a16:creationId xmlns:a16="http://schemas.microsoft.com/office/drawing/2014/main" id="{05FBEC1E-8012-484B-BA19-5957ED1425DB}"/>
              </a:ext>
            </a:extLst>
          </p:cNvPr>
          <p:cNvSpPr>
            <a:spLocks noGrp="1"/>
          </p:cNvSpPr>
          <p:nvPr>
            <p:ph idx="1"/>
          </p:nvPr>
        </p:nvSpPr>
        <p:spPr>
          <a:xfrm>
            <a:off x="846826" y="1475117"/>
            <a:ext cx="10515600" cy="4701846"/>
          </a:xfrm>
        </p:spPr>
        <p:txBody>
          <a:bodyPr>
            <a:normAutofit/>
          </a:bodyPr>
          <a:lstStyle/>
          <a:p>
            <a:r>
              <a:rPr lang="en-US" dirty="0"/>
              <a:t>EXAMPLE: </a:t>
            </a:r>
          </a:p>
          <a:p>
            <a:r>
              <a:rPr lang="en-US" sz="2800" dirty="0"/>
              <a:t>segment .data </a:t>
            </a:r>
          </a:p>
          <a:p>
            <a:pPr lvl="1"/>
            <a:r>
              <a:rPr lang="en-US" dirty="0"/>
              <a:t>count </a:t>
            </a:r>
            <a:r>
              <a:rPr lang="en-US" dirty="0" err="1"/>
              <a:t>dw</a:t>
            </a:r>
            <a:r>
              <a:rPr lang="en-US" dirty="0"/>
              <a:t> 0 </a:t>
            </a:r>
          </a:p>
          <a:p>
            <a:pPr lvl="1"/>
            <a:r>
              <a:rPr lang="en-US" dirty="0"/>
              <a:t>value </a:t>
            </a:r>
            <a:r>
              <a:rPr lang="en-US" dirty="0" err="1"/>
              <a:t>db</a:t>
            </a:r>
            <a:r>
              <a:rPr lang="en-US" dirty="0"/>
              <a:t> 15 </a:t>
            </a:r>
          </a:p>
          <a:p>
            <a:r>
              <a:rPr lang="en-US" dirty="0"/>
              <a:t>segment .text </a:t>
            </a:r>
          </a:p>
          <a:p>
            <a:pPr lvl="1"/>
            <a:r>
              <a:rPr lang="en-US" dirty="0" err="1"/>
              <a:t>inc</a:t>
            </a:r>
            <a:r>
              <a:rPr lang="en-US" dirty="0"/>
              <a:t> [count]</a:t>
            </a:r>
            <a:endParaRPr lang="en-GH" sz="3600" dirty="0"/>
          </a:p>
          <a:p>
            <a:endParaRPr lang="en-US" dirty="0"/>
          </a:p>
        </p:txBody>
      </p:sp>
      <p:sp>
        <p:nvSpPr>
          <p:cNvPr id="5" name="Rectangle 4">
            <a:extLst>
              <a:ext uri="{FF2B5EF4-FFF2-40B4-BE49-F238E27FC236}">
                <a16:creationId xmlns:a16="http://schemas.microsoft.com/office/drawing/2014/main" id="{DC73FEC1-2B7B-4BA2-8AE8-623A18C72EAD}"/>
              </a:ext>
            </a:extLst>
          </p:cNvPr>
          <p:cNvSpPr/>
          <p:nvPr/>
        </p:nvSpPr>
        <p:spPr>
          <a:xfrm>
            <a:off x="1147313" y="1975449"/>
            <a:ext cx="2682815" cy="24412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886744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3C0-2950-4FE5-84B1-518140817B30}"/>
              </a:ext>
            </a:extLst>
          </p:cNvPr>
          <p:cNvSpPr>
            <a:spLocks noGrp="1"/>
          </p:cNvSpPr>
          <p:nvPr>
            <p:ph type="title"/>
          </p:nvPr>
        </p:nvSpPr>
        <p:spPr/>
        <p:txBody>
          <a:bodyPr/>
          <a:lstStyle/>
          <a:p>
            <a:r>
              <a:rPr lang="en-US" b="1" dirty="0"/>
              <a:t>The DEC Instruction</a:t>
            </a:r>
            <a:endParaRPr lang="en-GH" b="1" dirty="0"/>
          </a:p>
        </p:txBody>
      </p:sp>
      <p:sp>
        <p:nvSpPr>
          <p:cNvPr id="3" name="Content Placeholder 2">
            <a:extLst>
              <a:ext uri="{FF2B5EF4-FFF2-40B4-BE49-F238E27FC236}">
                <a16:creationId xmlns:a16="http://schemas.microsoft.com/office/drawing/2014/main" id="{05FBEC1E-8012-484B-BA19-5957ED1425DB}"/>
              </a:ext>
            </a:extLst>
          </p:cNvPr>
          <p:cNvSpPr>
            <a:spLocks noGrp="1"/>
          </p:cNvSpPr>
          <p:nvPr>
            <p:ph idx="1"/>
          </p:nvPr>
        </p:nvSpPr>
        <p:spPr>
          <a:xfrm>
            <a:off x="846826" y="1475117"/>
            <a:ext cx="10515600" cy="4701846"/>
          </a:xfrm>
        </p:spPr>
        <p:txBody>
          <a:bodyPr>
            <a:normAutofit/>
          </a:bodyPr>
          <a:lstStyle/>
          <a:p>
            <a:r>
              <a:rPr lang="en-US" dirty="0"/>
              <a:t>dec [value] </a:t>
            </a:r>
          </a:p>
          <a:p>
            <a:r>
              <a:rPr lang="en-US" dirty="0"/>
              <a:t>mov </a:t>
            </a:r>
            <a:r>
              <a:rPr lang="en-US" dirty="0" err="1"/>
              <a:t>ebx</a:t>
            </a:r>
            <a:r>
              <a:rPr lang="en-US" dirty="0"/>
              <a:t>, count </a:t>
            </a:r>
          </a:p>
          <a:p>
            <a:r>
              <a:rPr lang="en-US" dirty="0" err="1"/>
              <a:t>inc</a:t>
            </a:r>
            <a:r>
              <a:rPr lang="en-US" dirty="0"/>
              <a:t> word [</a:t>
            </a:r>
            <a:r>
              <a:rPr lang="en-US" dirty="0" err="1"/>
              <a:t>ebx</a:t>
            </a:r>
            <a:r>
              <a:rPr lang="en-US" dirty="0"/>
              <a:t>] </a:t>
            </a:r>
          </a:p>
          <a:p>
            <a:r>
              <a:rPr lang="en-US" dirty="0"/>
              <a:t>mov </a:t>
            </a:r>
            <a:r>
              <a:rPr lang="en-US" dirty="0" err="1"/>
              <a:t>esi</a:t>
            </a:r>
            <a:r>
              <a:rPr lang="en-US" dirty="0"/>
              <a:t>, value </a:t>
            </a:r>
          </a:p>
          <a:p>
            <a:r>
              <a:rPr lang="en-US" dirty="0"/>
              <a:t>dec byte [</a:t>
            </a:r>
            <a:r>
              <a:rPr lang="en-US" dirty="0" err="1"/>
              <a:t>esi</a:t>
            </a:r>
            <a:r>
              <a:rPr lang="en-US" dirty="0"/>
              <a:t>] </a:t>
            </a:r>
          </a:p>
        </p:txBody>
      </p:sp>
      <p:sp>
        <p:nvSpPr>
          <p:cNvPr id="5" name="Rectangle 4">
            <a:extLst>
              <a:ext uri="{FF2B5EF4-FFF2-40B4-BE49-F238E27FC236}">
                <a16:creationId xmlns:a16="http://schemas.microsoft.com/office/drawing/2014/main" id="{DC73FEC1-2B7B-4BA2-8AE8-623A18C72EAD}"/>
              </a:ext>
            </a:extLst>
          </p:cNvPr>
          <p:cNvSpPr/>
          <p:nvPr/>
        </p:nvSpPr>
        <p:spPr>
          <a:xfrm>
            <a:off x="1121434" y="1492549"/>
            <a:ext cx="2682815" cy="24412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99009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Addressing Modes</a:t>
            </a:r>
            <a:endParaRPr lang="en-US" sz="4400"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D6B6D594-3458-4D44-82CA-855D43A1DB48}"/>
              </a:ext>
            </a:extLst>
          </p:cNvPr>
          <p:cNvSpPr>
            <a:spLocks noGrp="1"/>
          </p:cNvSpPr>
          <p:nvPr>
            <p:ph idx="1"/>
          </p:nvPr>
        </p:nvSpPr>
        <p:spPr>
          <a:xfrm>
            <a:off x="838200" y="1690688"/>
            <a:ext cx="10515600" cy="5070839"/>
          </a:xfrm>
        </p:spPr>
        <p:txBody>
          <a:bodyPr>
            <a:normAutofit/>
          </a:bodyPr>
          <a:lstStyle/>
          <a:p>
            <a:pPr marL="0" indent="0">
              <a:buNone/>
            </a:pPr>
            <a:r>
              <a:rPr lang="en-US" sz="3600" dirty="0">
                <a:latin typeface="Arial Rounded MT Bold" panose="020F0704030504030204" pitchFamily="34" charset="0"/>
              </a:rPr>
              <a:t>The three basic modes of addressing are: </a:t>
            </a:r>
          </a:p>
          <a:p>
            <a:r>
              <a:rPr lang="en-US" sz="3600" dirty="0">
                <a:latin typeface="Arial Rounded MT Bold" panose="020F0704030504030204" pitchFamily="34" charset="0"/>
              </a:rPr>
              <a:t>Register addressing </a:t>
            </a:r>
          </a:p>
          <a:p>
            <a:r>
              <a:rPr lang="en-US" sz="3600" dirty="0">
                <a:latin typeface="Arial Rounded MT Bold" panose="020F0704030504030204" pitchFamily="34" charset="0"/>
              </a:rPr>
              <a:t> Immediate addressing </a:t>
            </a:r>
          </a:p>
          <a:p>
            <a:r>
              <a:rPr lang="en-US" sz="3600" dirty="0">
                <a:latin typeface="Arial Rounded MT Bold" panose="020F0704030504030204" pitchFamily="34" charset="0"/>
              </a:rPr>
              <a:t>Memory addressing </a:t>
            </a:r>
            <a:endParaRPr lang="en-GH" sz="4800" dirty="0">
              <a:latin typeface="Arial Rounded MT Bold" panose="020F0704030504030204" pitchFamily="34" charset="0"/>
            </a:endParaRPr>
          </a:p>
        </p:txBody>
      </p:sp>
    </p:spTree>
    <p:extLst>
      <p:ext uri="{BB962C8B-B14F-4D97-AF65-F5344CB8AC3E}">
        <p14:creationId xmlns:p14="http://schemas.microsoft.com/office/powerpoint/2010/main" val="33459073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3C0-2950-4FE5-84B1-518140817B30}"/>
              </a:ext>
            </a:extLst>
          </p:cNvPr>
          <p:cNvSpPr>
            <a:spLocks noGrp="1"/>
          </p:cNvSpPr>
          <p:nvPr>
            <p:ph type="title"/>
          </p:nvPr>
        </p:nvSpPr>
        <p:spPr/>
        <p:txBody>
          <a:bodyPr/>
          <a:lstStyle/>
          <a:p>
            <a:r>
              <a:rPr lang="en-US" b="1" dirty="0"/>
              <a:t>The ADD and SUB Instructions</a:t>
            </a:r>
            <a:endParaRPr lang="en-GH" b="1" dirty="0"/>
          </a:p>
        </p:txBody>
      </p:sp>
      <p:sp>
        <p:nvSpPr>
          <p:cNvPr id="3" name="Content Placeholder 2">
            <a:extLst>
              <a:ext uri="{FF2B5EF4-FFF2-40B4-BE49-F238E27FC236}">
                <a16:creationId xmlns:a16="http://schemas.microsoft.com/office/drawing/2014/main" id="{05FBEC1E-8012-484B-BA19-5957ED1425DB}"/>
              </a:ext>
            </a:extLst>
          </p:cNvPr>
          <p:cNvSpPr>
            <a:spLocks noGrp="1"/>
          </p:cNvSpPr>
          <p:nvPr>
            <p:ph idx="1"/>
          </p:nvPr>
        </p:nvSpPr>
        <p:spPr>
          <a:xfrm>
            <a:off x="846826" y="1475117"/>
            <a:ext cx="10515600" cy="4701846"/>
          </a:xfrm>
        </p:spPr>
        <p:txBody>
          <a:bodyPr>
            <a:normAutofit/>
          </a:bodyPr>
          <a:lstStyle/>
          <a:p>
            <a:r>
              <a:rPr lang="en-US" dirty="0"/>
              <a:t>The ADD and SUB instructions are used for performing simple addition/subtraction of binary data in byte, word and doubleword size, i.e., for adding or subtracting 8-bit, 16-bit or 32-bit operands respectively.</a:t>
            </a:r>
          </a:p>
          <a:p>
            <a:endParaRPr lang="en-US" dirty="0"/>
          </a:p>
          <a:p>
            <a:r>
              <a:rPr lang="en-US" dirty="0"/>
              <a:t>SYNTAX: </a:t>
            </a:r>
          </a:p>
          <a:p>
            <a:r>
              <a:rPr lang="en-US" dirty="0"/>
              <a:t>The ADD and SUB instructions have the following syntax</a:t>
            </a:r>
          </a:p>
          <a:p>
            <a:endParaRPr lang="en-US" dirty="0"/>
          </a:p>
          <a:p>
            <a:r>
              <a:rPr lang="en-US" dirty="0"/>
              <a:t>ADD/SUB destination, source</a:t>
            </a:r>
          </a:p>
        </p:txBody>
      </p:sp>
      <p:sp>
        <p:nvSpPr>
          <p:cNvPr id="4" name="Rectangle 3">
            <a:extLst>
              <a:ext uri="{FF2B5EF4-FFF2-40B4-BE49-F238E27FC236}">
                <a16:creationId xmlns:a16="http://schemas.microsoft.com/office/drawing/2014/main" id="{0F2A0EB0-2702-4EE9-8E89-430DB3166DEF}"/>
              </a:ext>
            </a:extLst>
          </p:cNvPr>
          <p:cNvSpPr/>
          <p:nvPr/>
        </p:nvSpPr>
        <p:spPr>
          <a:xfrm>
            <a:off x="1121434" y="5193102"/>
            <a:ext cx="4451230" cy="39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6339279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88B8E-C88E-423A-A1EB-D8E6F700C337}"/>
              </a:ext>
            </a:extLst>
          </p:cNvPr>
          <p:cNvSpPr>
            <a:spLocks noGrp="1"/>
          </p:cNvSpPr>
          <p:nvPr>
            <p:ph idx="1"/>
          </p:nvPr>
        </p:nvSpPr>
        <p:spPr>
          <a:xfrm>
            <a:off x="838200" y="428145"/>
            <a:ext cx="10515600" cy="6041666"/>
          </a:xfrm>
        </p:spPr>
        <p:txBody>
          <a:bodyPr>
            <a:normAutofit/>
          </a:bodyPr>
          <a:lstStyle/>
          <a:p>
            <a:r>
              <a:rPr lang="en-US" sz="3200" dirty="0"/>
              <a:t>The ADD/SUB instruction can take place between:</a:t>
            </a:r>
          </a:p>
          <a:p>
            <a:r>
              <a:rPr lang="en-US" sz="3200" dirty="0"/>
              <a:t>Register to register </a:t>
            </a:r>
          </a:p>
          <a:p>
            <a:r>
              <a:rPr lang="en-US" sz="3200" dirty="0"/>
              <a:t> Memory to register </a:t>
            </a:r>
          </a:p>
          <a:p>
            <a:r>
              <a:rPr lang="en-US" sz="3200" dirty="0"/>
              <a:t> Register to memory </a:t>
            </a:r>
          </a:p>
          <a:p>
            <a:r>
              <a:rPr lang="en-US" sz="3200" dirty="0"/>
              <a:t> Register to constant data </a:t>
            </a:r>
          </a:p>
          <a:p>
            <a:r>
              <a:rPr lang="en-US" sz="3200" dirty="0"/>
              <a:t> Memory to constant data</a:t>
            </a:r>
          </a:p>
          <a:p>
            <a:endParaRPr lang="en-US" sz="3200" dirty="0"/>
          </a:p>
          <a:p>
            <a:r>
              <a:rPr lang="en-US" dirty="0"/>
              <a:t>However, like other instructions, memory-to-memory operations are not possible using ADD/SUB instructions. An ADD or SUB operation sets or clears the overflow and carry flags.</a:t>
            </a:r>
            <a:endParaRPr lang="en-GH" sz="4000" dirty="0"/>
          </a:p>
        </p:txBody>
      </p:sp>
    </p:spTree>
    <p:extLst>
      <p:ext uri="{BB962C8B-B14F-4D97-AF65-F5344CB8AC3E}">
        <p14:creationId xmlns:p14="http://schemas.microsoft.com/office/powerpoint/2010/main" val="3453065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E2B98-E17A-45AC-B1BF-9CE36DA72B0A}"/>
              </a:ext>
            </a:extLst>
          </p:cNvPr>
          <p:cNvSpPr>
            <a:spLocks noGrp="1"/>
          </p:cNvSpPr>
          <p:nvPr>
            <p:ph idx="1"/>
          </p:nvPr>
        </p:nvSpPr>
        <p:spPr>
          <a:xfrm>
            <a:off x="622540" y="514410"/>
            <a:ext cx="10515600" cy="4351338"/>
          </a:xfrm>
        </p:spPr>
        <p:txBody>
          <a:bodyPr/>
          <a:lstStyle/>
          <a:p>
            <a:r>
              <a:rPr lang="en-US" dirty="0"/>
              <a:t>EXAMPLE:</a:t>
            </a:r>
          </a:p>
          <a:p>
            <a:r>
              <a:rPr lang="en-US" dirty="0"/>
              <a:t>The following example asks two digits from the user, stores the digits in the EAX and EBX register respectively, adds the values, stores the result in a memory location 'res' and finally displays the result.</a:t>
            </a:r>
          </a:p>
          <a:p>
            <a:endParaRPr lang="en-US" dirty="0"/>
          </a:p>
          <a:p>
            <a:endParaRPr lang="en-GH" dirty="0"/>
          </a:p>
        </p:txBody>
      </p:sp>
    </p:spTree>
    <p:extLst>
      <p:ext uri="{BB962C8B-B14F-4D97-AF65-F5344CB8AC3E}">
        <p14:creationId xmlns:p14="http://schemas.microsoft.com/office/powerpoint/2010/main" val="1836945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C3EE8B-1C94-4716-87E5-09BF4C8992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401" y="514349"/>
            <a:ext cx="9877398" cy="4903039"/>
          </a:xfrm>
        </p:spPr>
      </p:pic>
    </p:spTree>
    <p:extLst>
      <p:ext uri="{BB962C8B-B14F-4D97-AF65-F5344CB8AC3E}">
        <p14:creationId xmlns:p14="http://schemas.microsoft.com/office/powerpoint/2010/main" val="3056802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60361DA-368B-43D5-9EF7-80AFAE4BBC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233" y="99205"/>
            <a:ext cx="6730010" cy="6659590"/>
          </a:xfrm>
        </p:spPr>
      </p:pic>
    </p:spTree>
    <p:extLst>
      <p:ext uri="{BB962C8B-B14F-4D97-AF65-F5344CB8AC3E}">
        <p14:creationId xmlns:p14="http://schemas.microsoft.com/office/powerpoint/2010/main" val="24417850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D7EEDD-26A1-4A71-8622-F616D6B626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018" y="680504"/>
            <a:ext cx="11072889" cy="4365949"/>
          </a:xfrm>
        </p:spPr>
      </p:pic>
    </p:spTree>
    <p:extLst>
      <p:ext uri="{BB962C8B-B14F-4D97-AF65-F5344CB8AC3E}">
        <p14:creationId xmlns:p14="http://schemas.microsoft.com/office/powerpoint/2010/main" val="578177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C0632-DF43-428A-9CC1-E7C647D7F1B0}"/>
              </a:ext>
            </a:extLst>
          </p:cNvPr>
          <p:cNvSpPr>
            <a:spLocks noGrp="1"/>
          </p:cNvSpPr>
          <p:nvPr>
            <p:ph idx="1"/>
          </p:nvPr>
        </p:nvSpPr>
        <p:spPr>
          <a:xfrm>
            <a:off x="389627" y="1253331"/>
            <a:ext cx="10515600" cy="4351338"/>
          </a:xfrm>
        </p:spPr>
        <p:txBody>
          <a:bodyPr/>
          <a:lstStyle/>
          <a:p>
            <a:r>
              <a:rPr lang="en-US" dirty="0"/>
              <a:t>When the above code is compiled and executed, it produces following result: </a:t>
            </a:r>
          </a:p>
          <a:p>
            <a:endParaRPr lang="en-GH" dirty="0"/>
          </a:p>
        </p:txBody>
      </p:sp>
      <p:pic>
        <p:nvPicPr>
          <p:cNvPr id="6" name="Picture 5">
            <a:extLst>
              <a:ext uri="{FF2B5EF4-FFF2-40B4-BE49-F238E27FC236}">
                <a16:creationId xmlns:a16="http://schemas.microsoft.com/office/drawing/2014/main" id="{7456FC94-0C5B-400C-92B3-4F7139518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93" y="2809614"/>
            <a:ext cx="10919603" cy="1804540"/>
          </a:xfrm>
          <a:prstGeom prst="rect">
            <a:avLst/>
          </a:prstGeom>
        </p:spPr>
      </p:pic>
    </p:spTree>
    <p:extLst>
      <p:ext uri="{BB962C8B-B14F-4D97-AF65-F5344CB8AC3E}">
        <p14:creationId xmlns:p14="http://schemas.microsoft.com/office/powerpoint/2010/main" val="3796930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3712-963F-4ED4-95BB-D90AA7DC90E9}"/>
              </a:ext>
            </a:extLst>
          </p:cNvPr>
          <p:cNvSpPr>
            <a:spLocks noGrp="1"/>
          </p:cNvSpPr>
          <p:nvPr>
            <p:ph type="title"/>
          </p:nvPr>
        </p:nvSpPr>
        <p:spPr/>
        <p:txBody>
          <a:bodyPr/>
          <a:lstStyle/>
          <a:p>
            <a:r>
              <a:rPr lang="en-US" b="1" dirty="0"/>
              <a:t>The MUL/IMUL Instruction </a:t>
            </a:r>
            <a:endParaRPr lang="en-GH" b="1" dirty="0"/>
          </a:p>
        </p:txBody>
      </p:sp>
      <p:sp>
        <p:nvSpPr>
          <p:cNvPr id="3" name="Content Placeholder 2">
            <a:extLst>
              <a:ext uri="{FF2B5EF4-FFF2-40B4-BE49-F238E27FC236}">
                <a16:creationId xmlns:a16="http://schemas.microsoft.com/office/drawing/2014/main" id="{5BACE0AC-D8CA-4B3B-AFAC-E1C01F25BD72}"/>
              </a:ext>
            </a:extLst>
          </p:cNvPr>
          <p:cNvSpPr>
            <a:spLocks noGrp="1"/>
          </p:cNvSpPr>
          <p:nvPr>
            <p:ph idx="1"/>
          </p:nvPr>
        </p:nvSpPr>
        <p:spPr/>
        <p:txBody>
          <a:bodyPr/>
          <a:lstStyle/>
          <a:p>
            <a:r>
              <a:rPr lang="en-US" dirty="0"/>
              <a:t>There are two instructions for multiplying binary data. The MUL (Multiply) instruction handles unsigned data and the IMUL (Integer Multiply) handles signed data. Both instructions affect the Carry and Overflow flag.</a:t>
            </a:r>
            <a:endParaRPr lang="en-GH" dirty="0"/>
          </a:p>
        </p:txBody>
      </p:sp>
    </p:spTree>
    <p:extLst>
      <p:ext uri="{BB962C8B-B14F-4D97-AF65-F5344CB8AC3E}">
        <p14:creationId xmlns:p14="http://schemas.microsoft.com/office/powerpoint/2010/main" val="25081896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ACE0AC-D8CA-4B3B-AFAC-E1C01F25BD72}"/>
              </a:ext>
            </a:extLst>
          </p:cNvPr>
          <p:cNvSpPr>
            <a:spLocks noGrp="1"/>
          </p:cNvSpPr>
          <p:nvPr>
            <p:ph idx="1"/>
          </p:nvPr>
        </p:nvSpPr>
        <p:spPr/>
        <p:txBody>
          <a:bodyPr/>
          <a:lstStyle/>
          <a:p>
            <a:r>
              <a:rPr lang="en-US" dirty="0"/>
              <a:t>SYNTAX: </a:t>
            </a:r>
          </a:p>
          <a:p>
            <a:r>
              <a:rPr lang="en-US" dirty="0"/>
              <a:t>The syntax for the MUL/IMUL instructions is as follows:</a:t>
            </a:r>
          </a:p>
          <a:p>
            <a:r>
              <a:rPr lang="en-US" dirty="0"/>
              <a:t>MUL/IMUL multiplier</a:t>
            </a:r>
          </a:p>
          <a:p>
            <a:endParaRPr lang="en-US" dirty="0"/>
          </a:p>
          <a:p>
            <a:r>
              <a:rPr lang="en-US" dirty="0"/>
              <a:t>Multiplicand in both cases will be in an accumulator, depending upon the size of the multiplicand and the multiplier and the generated product is also stored in two registers depending upon the size of the operands. Following section explains MULL instructions with three different cases:</a:t>
            </a:r>
            <a:endParaRPr lang="en-GH" dirty="0"/>
          </a:p>
        </p:txBody>
      </p:sp>
      <p:sp>
        <p:nvSpPr>
          <p:cNvPr id="5" name="Title 4">
            <a:extLst>
              <a:ext uri="{FF2B5EF4-FFF2-40B4-BE49-F238E27FC236}">
                <a16:creationId xmlns:a16="http://schemas.microsoft.com/office/drawing/2014/main" id="{047D8C91-DC81-4D95-ABF1-581B305F312A}"/>
              </a:ext>
            </a:extLst>
          </p:cNvPr>
          <p:cNvSpPr>
            <a:spLocks noGrp="1"/>
          </p:cNvSpPr>
          <p:nvPr>
            <p:ph type="title"/>
          </p:nvPr>
        </p:nvSpPr>
        <p:spPr/>
        <p:txBody>
          <a:bodyPr/>
          <a:lstStyle/>
          <a:p>
            <a:endParaRPr lang="en-GH"/>
          </a:p>
        </p:txBody>
      </p:sp>
      <p:sp>
        <p:nvSpPr>
          <p:cNvPr id="6" name="Rectangle 5">
            <a:extLst>
              <a:ext uri="{FF2B5EF4-FFF2-40B4-BE49-F238E27FC236}">
                <a16:creationId xmlns:a16="http://schemas.microsoft.com/office/drawing/2014/main" id="{C17E1C84-5FBC-42E6-9A6E-23BCDFFF510A}"/>
              </a:ext>
            </a:extLst>
          </p:cNvPr>
          <p:cNvSpPr/>
          <p:nvPr/>
        </p:nvSpPr>
        <p:spPr>
          <a:xfrm>
            <a:off x="1138687" y="2855343"/>
            <a:ext cx="3234905" cy="431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2213678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1098-D1E5-45AB-9D8C-753FA9C10A52}"/>
              </a:ext>
            </a:extLst>
          </p:cNvPr>
          <p:cNvSpPr>
            <a:spLocks noGrp="1"/>
          </p:cNvSpPr>
          <p:nvPr>
            <p:ph type="title"/>
          </p:nvPr>
        </p:nvSpPr>
        <p:spPr/>
        <p:txBody>
          <a:bodyPr/>
          <a:lstStyle/>
          <a:p>
            <a:endParaRPr lang="en-GH"/>
          </a:p>
        </p:txBody>
      </p:sp>
      <p:pic>
        <p:nvPicPr>
          <p:cNvPr id="5" name="Content Placeholder 4">
            <a:extLst>
              <a:ext uri="{FF2B5EF4-FFF2-40B4-BE49-F238E27FC236}">
                <a16:creationId xmlns:a16="http://schemas.microsoft.com/office/drawing/2014/main" id="{ECBF65B5-E961-4DA3-B928-F4962D8AB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833" y="0"/>
            <a:ext cx="8062571" cy="6885995"/>
          </a:xfrm>
        </p:spPr>
      </p:pic>
    </p:spTree>
    <p:extLst>
      <p:ext uri="{BB962C8B-B14F-4D97-AF65-F5344CB8AC3E}">
        <p14:creationId xmlns:p14="http://schemas.microsoft.com/office/powerpoint/2010/main" val="194096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8ECD962E-8D1F-40CA-A214-CC9CE2DD9D7A}"/>
              </a:ext>
            </a:extLst>
          </p:cNvPr>
          <p:cNvSpPr>
            <a:spLocks noGrp="1" noChangeArrowheads="1"/>
          </p:cNvSpPr>
          <p:nvPr>
            <p:ph type="title"/>
          </p:nvPr>
        </p:nvSpPr>
        <p:spPr>
          <a:xfrm>
            <a:off x="792163" y="134937"/>
            <a:ext cx="10515600" cy="701675"/>
          </a:xfrm>
        </p:spPr>
        <p:txBody>
          <a:bodyPr/>
          <a:lstStyle/>
          <a:p>
            <a:r>
              <a:rPr lang="en-US" altLang="en-US" dirty="0">
                <a:latin typeface="Comic Sans MS" panose="030F0702030302020204" pitchFamily="66" charset="0"/>
              </a:rPr>
              <a:t>Basic Computer Organization</a:t>
            </a:r>
          </a:p>
        </p:txBody>
      </p:sp>
      <p:sp>
        <p:nvSpPr>
          <p:cNvPr id="210947" name="Rectangle 3">
            <a:extLst>
              <a:ext uri="{FF2B5EF4-FFF2-40B4-BE49-F238E27FC236}">
                <a16:creationId xmlns:a16="http://schemas.microsoft.com/office/drawing/2014/main" id="{257B9DF6-125B-450E-8768-E81D3BAF3D1D}"/>
              </a:ext>
            </a:extLst>
          </p:cNvPr>
          <p:cNvSpPr>
            <a:spLocks noGrp="1" noChangeArrowheads="1"/>
          </p:cNvSpPr>
          <p:nvPr>
            <p:ph type="body" idx="1"/>
          </p:nvPr>
        </p:nvSpPr>
        <p:spPr>
          <a:xfrm>
            <a:off x="882649" y="920751"/>
            <a:ext cx="8148638" cy="4667250"/>
          </a:xfrm>
          <a:noFill/>
        </p:spPr>
        <p:txBody>
          <a:bodyPr vert="horz" lIns="0" tIns="45720" rIns="91440" bIns="45720" rtlCol="0">
            <a:normAutofit/>
          </a:bodyPr>
          <a:lstStyle/>
          <a:p>
            <a:r>
              <a:rPr lang="en-US" altLang="en-US" dirty="0">
                <a:latin typeface="Arial Rounded MT Bold" panose="020F0704030504030204" pitchFamily="34" charset="0"/>
              </a:rPr>
              <a:t>Since the 1940's, computers have 3 classic components:</a:t>
            </a:r>
          </a:p>
          <a:p>
            <a:pPr lvl="1"/>
            <a:r>
              <a:rPr lang="en-US" altLang="en-US" dirty="0">
                <a:latin typeface="Arial Rounded MT Bold" panose="020F0704030504030204" pitchFamily="34" charset="0"/>
              </a:rPr>
              <a:t>Processor, called also the CPU (Central Processing Unit)</a:t>
            </a:r>
          </a:p>
          <a:p>
            <a:pPr lvl="1"/>
            <a:r>
              <a:rPr lang="en-US" altLang="en-US" dirty="0">
                <a:latin typeface="Arial Rounded MT Bold" panose="020F0704030504030204" pitchFamily="34" charset="0"/>
              </a:rPr>
              <a:t>Memory and Storage Devices</a:t>
            </a:r>
          </a:p>
          <a:p>
            <a:pPr lvl="1"/>
            <a:r>
              <a:rPr lang="en-US" altLang="en-US" dirty="0">
                <a:latin typeface="Arial Rounded MT Bold" panose="020F0704030504030204" pitchFamily="34" charset="0"/>
              </a:rPr>
              <a:t>I/O Devices</a:t>
            </a:r>
          </a:p>
          <a:p>
            <a:r>
              <a:rPr lang="en-US" altLang="en-US" dirty="0">
                <a:latin typeface="Arial Rounded MT Bold" panose="020F0704030504030204" pitchFamily="34" charset="0"/>
              </a:rPr>
              <a:t>Interconnected with one or more buses</a:t>
            </a:r>
          </a:p>
          <a:p>
            <a:r>
              <a:rPr lang="en-US" altLang="en-US" dirty="0">
                <a:latin typeface="Arial Rounded MT Bold" panose="020F0704030504030204" pitchFamily="34" charset="0"/>
              </a:rPr>
              <a:t>Bus consists of</a:t>
            </a:r>
          </a:p>
          <a:p>
            <a:pPr lvl="1"/>
            <a:r>
              <a:rPr lang="en-US" altLang="en-US" dirty="0">
                <a:latin typeface="Arial Rounded MT Bold" panose="020F0704030504030204" pitchFamily="34" charset="0"/>
              </a:rPr>
              <a:t>Data Bus</a:t>
            </a:r>
          </a:p>
          <a:p>
            <a:pPr lvl="1"/>
            <a:r>
              <a:rPr lang="en-US" altLang="en-US" dirty="0">
                <a:latin typeface="Arial Rounded MT Bold" panose="020F0704030504030204" pitchFamily="34" charset="0"/>
              </a:rPr>
              <a:t>Address Bus</a:t>
            </a:r>
          </a:p>
          <a:p>
            <a:pPr lvl="1"/>
            <a:r>
              <a:rPr lang="en-US" altLang="en-US" dirty="0">
                <a:latin typeface="Arial Rounded MT Bold" panose="020F0704030504030204" pitchFamily="34" charset="0"/>
              </a:rPr>
              <a:t>Control Bus</a:t>
            </a:r>
          </a:p>
        </p:txBody>
      </p:sp>
      <p:grpSp>
        <p:nvGrpSpPr>
          <p:cNvPr id="211021" name="Group 77">
            <a:extLst>
              <a:ext uri="{FF2B5EF4-FFF2-40B4-BE49-F238E27FC236}">
                <a16:creationId xmlns:a16="http://schemas.microsoft.com/office/drawing/2014/main" id="{21C54A86-B6D8-4DD2-874B-ABC69B21C5FD}"/>
              </a:ext>
            </a:extLst>
          </p:cNvPr>
          <p:cNvGrpSpPr>
            <a:grpSpLocks/>
          </p:cNvGrpSpPr>
          <p:nvPr/>
        </p:nvGrpSpPr>
        <p:grpSpPr bwMode="auto">
          <a:xfrm>
            <a:off x="5525004" y="3799754"/>
            <a:ext cx="5638800" cy="2743200"/>
            <a:chOff x="1070" y="2160"/>
            <a:chExt cx="3552" cy="1728"/>
          </a:xfrm>
        </p:grpSpPr>
        <p:sp>
          <p:nvSpPr>
            <p:cNvPr id="210949" name="AutoShape 5">
              <a:extLst>
                <a:ext uri="{FF2B5EF4-FFF2-40B4-BE49-F238E27FC236}">
                  <a16:creationId xmlns:a16="http://schemas.microsoft.com/office/drawing/2014/main" id="{C39E9F72-4233-4145-96B4-37A774115BDA}"/>
                </a:ext>
              </a:extLst>
            </p:cNvPr>
            <p:cNvSpPr>
              <a:spLocks noChangeAspect="1" noChangeArrowheads="1" noTextEdit="1"/>
            </p:cNvSpPr>
            <p:nvPr/>
          </p:nvSpPr>
          <p:spPr bwMode="auto">
            <a:xfrm>
              <a:off x="1070" y="2160"/>
              <a:ext cx="3552" cy="17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951" name="Rectangle 7">
              <a:extLst>
                <a:ext uri="{FF2B5EF4-FFF2-40B4-BE49-F238E27FC236}">
                  <a16:creationId xmlns:a16="http://schemas.microsoft.com/office/drawing/2014/main" id="{01526424-81C5-48BF-8118-C88EF0DB4A4E}"/>
                </a:ext>
              </a:extLst>
            </p:cNvPr>
            <p:cNvSpPr>
              <a:spLocks noChangeArrowheads="1"/>
            </p:cNvSpPr>
            <p:nvPr/>
          </p:nvSpPr>
          <p:spPr bwMode="auto">
            <a:xfrm>
              <a:off x="1184" y="2524"/>
              <a:ext cx="1063" cy="870"/>
            </a:xfrm>
            <a:prstGeom prst="rect">
              <a:avLst/>
            </a:prstGeom>
            <a:solidFill>
              <a:srgbClr val="FFFFFF"/>
            </a:solidFill>
            <a:ln w="11113">
              <a:solidFill>
                <a:srgbClr val="000000"/>
              </a:solidFill>
              <a:miter lim="800000"/>
              <a:headEnd/>
              <a:tailEnd/>
            </a:ln>
          </p:spPr>
          <p:txBody>
            <a:bodyPr/>
            <a:lstStyle/>
            <a:p>
              <a:endParaRPr lang="en-US"/>
            </a:p>
          </p:txBody>
        </p:sp>
        <p:sp>
          <p:nvSpPr>
            <p:cNvPr id="210952" name="Rectangle 8">
              <a:extLst>
                <a:ext uri="{FF2B5EF4-FFF2-40B4-BE49-F238E27FC236}">
                  <a16:creationId xmlns:a16="http://schemas.microsoft.com/office/drawing/2014/main" id="{298B2237-78AD-43FF-912A-D97887041E46}"/>
                </a:ext>
              </a:extLst>
            </p:cNvPr>
            <p:cNvSpPr>
              <a:spLocks noChangeArrowheads="1"/>
            </p:cNvSpPr>
            <p:nvPr/>
          </p:nvSpPr>
          <p:spPr bwMode="auto">
            <a:xfrm>
              <a:off x="1506" y="2859"/>
              <a:ext cx="4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100" b="1">
                  <a:solidFill>
                    <a:srgbClr val="000000"/>
                  </a:solidFill>
                  <a:latin typeface="Helvetica" panose="020B0604020202020204" pitchFamily="34" charset="0"/>
                </a:rPr>
                <a:t>Processor</a:t>
              </a:r>
            </a:p>
            <a:p>
              <a:pPr algn="ctr"/>
              <a:r>
                <a:rPr lang="en-US" altLang="en-US" sz="1100" b="1">
                  <a:solidFill>
                    <a:srgbClr val="000000"/>
                  </a:solidFill>
                  <a:latin typeface="Helvetica" panose="020B0604020202020204" pitchFamily="34" charset="0"/>
                </a:rPr>
                <a:t>(CPU)</a:t>
              </a:r>
              <a:endParaRPr lang="en-US" altLang="en-US"/>
            </a:p>
          </p:txBody>
        </p:sp>
        <p:sp>
          <p:nvSpPr>
            <p:cNvPr id="210954" name="Rectangle 10">
              <a:extLst>
                <a:ext uri="{FF2B5EF4-FFF2-40B4-BE49-F238E27FC236}">
                  <a16:creationId xmlns:a16="http://schemas.microsoft.com/office/drawing/2014/main" id="{91C56096-88E8-4EEF-A18E-56D52D52AE06}"/>
                </a:ext>
              </a:extLst>
            </p:cNvPr>
            <p:cNvSpPr>
              <a:spLocks noChangeArrowheads="1"/>
            </p:cNvSpPr>
            <p:nvPr/>
          </p:nvSpPr>
          <p:spPr bwMode="auto">
            <a:xfrm>
              <a:off x="2425" y="2524"/>
              <a:ext cx="753" cy="870"/>
            </a:xfrm>
            <a:prstGeom prst="rect">
              <a:avLst/>
            </a:prstGeom>
            <a:solidFill>
              <a:srgbClr val="FFFFFF"/>
            </a:solidFill>
            <a:ln w="11113">
              <a:solidFill>
                <a:srgbClr val="000000"/>
              </a:solidFill>
              <a:miter lim="800000"/>
              <a:headEnd/>
              <a:tailEnd/>
            </a:ln>
          </p:spPr>
          <p:txBody>
            <a:bodyPr/>
            <a:lstStyle/>
            <a:p>
              <a:endParaRPr lang="en-US"/>
            </a:p>
          </p:txBody>
        </p:sp>
        <p:sp>
          <p:nvSpPr>
            <p:cNvPr id="210955" name="Rectangle 11">
              <a:extLst>
                <a:ext uri="{FF2B5EF4-FFF2-40B4-BE49-F238E27FC236}">
                  <a16:creationId xmlns:a16="http://schemas.microsoft.com/office/drawing/2014/main" id="{31649FC8-0525-4BF8-AADB-A4BCD1CAB19A}"/>
                </a:ext>
              </a:extLst>
            </p:cNvPr>
            <p:cNvSpPr>
              <a:spLocks noChangeArrowheads="1"/>
            </p:cNvSpPr>
            <p:nvPr/>
          </p:nvSpPr>
          <p:spPr bwMode="auto">
            <a:xfrm>
              <a:off x="2662" y="2886"/>
              <a:ext cx="31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Memory</a:t>
              </a:r>
              <a:endParaRPr lang="en-US" altLang="en-US"/>
            </a:p>
          </p:txBody>
        </p:sp>
        <p:sp>
          <p:nvSpPr>
            <p:cNvPr id="210957" name="Rectangle 13">
              <a:extLst>
                <a:ext uri="{FF2B5EF4-FFF2-40B4-BE49-F238E27FC236}">
                  <a16:creationId xmlns:a16="http://schemas.microsoft.com/office/drawing/2014/main" id="{C54A5600-2B04-4AB0-BAD3-31CBF6FE2CF9}"/>
                </a:ext>
              </a:extLst>
            </p:cNvPr>
            <p:cNvSpPr>
              <a:spLocks noChangeArrowheads="1"/>
            </p:cNvSpPr>
            <p:nvPr/>
          </p:nvSpPr>
          <p:spPr bwMode="auto">
            <a:xfrm>
              <a:off x="1427" y="2591"/>
              <a:ext cx="577" cy="133"/>
            </a:xfrm>
            <a:prstGeom prst="rect">
              <a:avLst/>
            </a:prstGeom>
            <a:solidFill>
              <a:srgbClr val="FFFFFF"/>
            </a:solidFill>
            <a:ln w="11113">
              <a:solidFill>
                <a:srgbClr val="000000"/>
              </a:solidFill>
              <a:miter lim="800000"/>
              <a:headEnd/>
              <a:tailEnd/>
            </a:ln>
          </p:spPr>
          <p:txBody>
            <a:bodyPr/>
            <a:lstStyle/>
            <a:p>
              <a:endParaRPr lang="en-US"/>
            </a:p>
          </p:txBody>
        </p:sp>
        <p:sp>
          <p:nvSpPr>
            <p:cNvPr id="210958" name="Rectangle 14">
              <a:extLst>
                <a:ext uri="{FF2B5EF4-FFF2-40B4-BE49-F238E27FC236}">
                  <a16:creationId xmlns:a16="http://schemas.microsoft.com/office/drawing/2014/main" id="{37C91093-3008-4CC2-B909-9A072CD8E494}"/>
                </a:ext>
              </a:extLst>
            </p:cNvPr>
            <p:cNvSpPr>
              <a:spLocks noChangeArrowheads="1"/>
            </p:cNvSpPr>
            <p:nvPr/>
          </p:nvSpPr>
          <p:spPr bwMode="auto">
            <a:xfrm>
              <a:off x="1544" y="2605"/>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registers</a:t>
              </a:r>
              <a:endParaRPr lang="en-US" altLang="en-US"/>
            </a:p>
          </p:txBody>
        </p:sp>
        <p:sp>
          <p:nvSpPr>
            <p:cNvPr id="210959" name="Rectangle 15">
              <a:extLst>
                <a:ext uri="{FF2B5EF4-FFF2-40B4-BE49-F238E27FC236}">
                  <a16:creationId xmlns:a16="http://schemas.microsoft.com/office/drawing/2014/main" id="{BAD36337-7696-4177-9F7D-80CB8863692C}"/>
                </a:ext>
              </a:extLst>
            </p:cNvPr>
            <p:cNvSpPr>
              <a:spLocks noChangeArrowheads="1"/>
            </p:cNvSpPr>
            <p:nvPr/>
          </p:nvSpPr>
          <p:spPr bwMode="auto">
            <a:xfrm>
              <a:off x="1272" y="3191"/>
              <a:ext cx="322" cy="133"/>
            </a:xfrm>
            <a:prstGeom prst="rect">
              <a:avLst/>
            </a:prstGeom>
            <a:solidFill>
              <a:srgbClr val="FFFFFF"/>
            </a:solidFill>
            <a:ln w="11113">
              <a:solidFill>
                <a:srgbClr val="000000"/>
              </a:solidFill>
              <a:miter lim="800000"/>
              <a:headEnd/>
              <a:tailEnd/>
            </a:ln>
          </p:spPr>
          <p:txBody>
            <a:bodyPr/>
            <a:lstStyle/>
            <a:p>
              <a:endParaRPr lang="en-US"/>
            </a:p>
          </p:txBody>
        </p:sp>
        <p:sp>
          <p:nvSpPr>
            <p:cNvPr id="210960" name="Rectangle 16">
              <a:extLst>
                <a:ext uri="{FF2B5EF4-FFF2-40B4-BE49-F238E27FC236}">
                  <a16:creationId xmlns:a16="http://schemas.microsoft.com/office/drawing/2014/main" id="{E7610593-0B8A-4751-870E-E6F3C74DA43C}"/>
                </a:ext>
              </a:extLst>
            </p:cNvPr>
            <p:cNvSpPr>
              <a:spLocks noChangeArrowheads="1"/>
            </p:cNvSpPr>
            <p:nvPr/>
          </p:nvSpPr>
          <p:spPr bwMode="auto">
            <a:xfrm>
              <a:off x="1347" y="3205"/>
              <a:ext cx="1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ALU</a:t>
              </a:r>
              <a:endParaRPr lang="en-US" altLang="en-US"/>
            </a:p>
          </p:txBody>
        </p:sp>
        <p:sp>
          <p:nvSpPr>
            <p:cNvPr id="210961" name="Rectangle 17">
              <a:extLst>
                <a:ext uri="{FF2B5EF4-FFF2-40B4-BE49-F238E27FC236}">
                  <a16:creationId xmlns:a16="http://schemas.microsoft.com/office/drawing/2014/main" id="{690F9A5C-8E66-439C-9B96-3FE90929E6C4}"/>
                </a:ext>
              </a:extLst>
            </p:cNvPr>
            <p:cNvSpPr>
              <a:spLocks noChangeArrowheads="1"/>
            </p:cNvSpPr>
            <p:nvPr/>
          </p:nvSpPr>
          <p:spPr bwMode="auto">
            <a:xfrm>
              <a:off x="1860" y="3191"/>
              <a:ext cx="354" cy="133"/>
            </a:xfrm>
            <a:prstGeom prst="rect">
              <a:avLst/>
            </a:prstGeom>
            <a:solidFill>
              <a:srgbClr val="FFFFFF"/>
            </a:solidFill>
            <a:ln w="11113">
              <a:solidFill>
                <a:srgbClr val="000000"/>
              </a:solidFill>
              <a:miter lim="800000"/>
              <a:headEnd/>
              <a:tailEnd/>
            </a:ln>
          </p:spPr>
          <p:txBody>
            <a:bodyPr/>
            <a:lstStyle/>
            <a:p>
              <a:endParaRPr lang="en-US"/>
            </a:p>
          </p:txBody>
        </p:sp>
        <p:sp>
          <p:nvSpPr>
            <p:cNvPr id="210962" name="Rectangle 18">
              <a:extLst>
                <a:ext uri="{FF2B5EF4-FFF2-40B4-BE49-F238E27FC236}">
                  <a16:creationId xmlns:a16="http://schemas.microsoft.com/office/drawing/2014/main" id="{C3EC3E0C-C587-444A-8F12-5C60AC591DD5}"/>
                </a:ext>
              </a:extLst>
            </p:cNvPr>
            <p:cNvSpPr>
              <a:spLocks noChangeArrowheads="1"/>
            </p:cNvSpPr>
            <p:nvPr/>
          </p:nvSpPr>
          <p:spPr bwMode="auto">
            <a:xfrm>
              <a:off x="1934" y="3205"/>
              <a:ext cx="20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clock</a:t>
              </a:r>
              <a:endParaRPr lang="en-US" altLang="en-US"/>
            </a:p>
          </p:txBody>
        </p:sp>
        <p:sp>
          <p:nvSpPr>
            <p:cNvPr id="210963" name="Rectangle 19">
              <a:extLst>
                <a:ext uri="{FF2B5EF4-FFF2-40B4-BE49-F238E27FC236}">
                  <a16:creationId xmlns:a16="http://schemas.microsoft.com/office/drawing/2014/main" id="{1912EBF7-3C1A-40EC-94BE-418CFE5E374D}"/>
                </a:ext>
              </a:extLst>
            </p:cNvPr>
            <p:cNvSpPr>
              <a:spLocks noChangeArrowheads="1"/>
            </p:cNvSpPr>
            <p:nvPr/>
          </p:nvSpPr>
          <p:spPr bwMode="auto">
            <a:xfrm>
              <a:off x="3311" y="2524"/>
              <a:ext cx="410" cy="870"/>
            </a:xfrm>
            <a:prstGeom prst="rect">
              <a:avLst/>
            </a:prstGeom>
            <a:solidFill>
              <a:srgbClr val="FFFFFF"/>
            </a:solidFill>
            <a:ln w="11113">
              <a:solidFill>
                <a:srgbClr val="000000"/>
              </a:solidFill>
              <a:miter lim="800000"/>
              <a:headEnd/>
              <a:tailEnd/>
            </a:ln>
          </p:spPr>
          <p:txBody>
            <a:bodyPr/>
            <a:lstStyle/>
            <a:p>
              <a:endParaRPr lang="en-US"/>
            </a:p>
          </p:txBody>
        </p:sp>
        <p:sp>
          <p:nvSpPr>
            <p:cNvPr id="210964" name="Rectangle 20">
              <a:extLst>
                <a:ext uri="{FF2B5EF4-FFF2-40B4-BE49-F238E27FC236}">
                  <a16:creationId xmlns:a16="http://schemas.microsoft.com/office/drawing/2014/main" id="{3A779B8A-E583-401D-99DE-50857856BDDB}"/>
                </a:ext>
              </a:extLst>
            </p:cNvPr>
            <p:cNvSpPr>
              <a:spLocks noChangeArrowheads="1"/>
            </p:cNvSpPr>
            <p:nvPr/>
          </p:nvSpPr>
          <p:spPr bwMode="auto">
            <a:xfrm>
              <a:off x="3456" y="2810"/>
              <a:ext cx="11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I/O</a:t>
              </a:r>
              <a:endParaRPr lang="en-US" altLang="en-US"/>
            </a:p>
          </p:txBody>
        </p:sp>
        <p:sp>
          <p:nvSpPr>
            <p:cNvPr id="210965" name="Rectangle 21">
              <a:extLst>
                <a:ext uri="{FF2B5EF4-FFF2-40B4-BE49-F238E27FC236}">
                  <a16:creationId xmlns:a16="http://schemas.microsoft.com/office/drawing/2014/main" id="{54A899C8-EF0F-4D5A-A252-A48034794A65}"/>
                </a:ext>
              </a:extLst>
            </p:cNvPr>
            <p:cNvSpPr>
              <a:spLocks noChangeArrowheads="1"/>
            </p:cNvSpPr>
            <p:nvPr/>
          </p:nvSpPr>
          <p:spPr bwMode="auto">
            <a:xfrm>
              <a:off x="3379" y="2917"/>
              <a:ext cx="27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Device</a:t>
              </a:r>
              <a:endParaRPr lang="en-US" altLang="en-US"/>
            </a:p>
          </p:txBody>
        </p:sp>
        <p:sp>
          <p:nvSpPr>
            <p:cNvPr id="210966" name="Rectangle 22">
              <a:extLst>
                <a:ext uri="{FF2B5EF4-FFF2-40B4-BE49-F238E27FC236}">
                  <a16:creationId xmlns:a16="http://schemas.microsoft.com/office/drawing/2014/main" id="{8FF5159F-BC07-451F-B582-46801ECB3889}"/>
                </a:ext>
              </a:extLst>
            </p:cNvPr>
            <p:cNvSpPr>
              <a:spLocks noChangeArrowheads="1"/>
            </p:cNvSpPr>
            <p:nvPr/>
          </p:nvSpPr>
          <p:spPr bwMode="auto">
            <a:xfrm>
              <a:off x="3466" y="302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#1</a:t>
              </a:r>
              <a:endParaRPr lang="en-US" altLang="en-US"/>
            </a:p>
          </p:txBody>
        </p:sp>
        <p:sp>
          <p:nvSpPr>
            <p:cNvPr id="210967" name="Rectangle 23">
              <a:extLst>
                <a:ext uri="{FF2B5EF4-FFF2-40B4-BE49-F238E27FC236}">
                  <a16:creationId xmlns:a16="http://schemas.microsoft.com/office/drawing/2014/main" id="{AF765AAB-1B83-4504-AC0C-C9E235862CCD}"/>
                </a:ext>
              </a:extLst>
            </p:cNvPr>
            <p:cNvSpPr>
              <a:spLocks noChangeArrowheads="1"/>
            </p:cNvSpPr>
            <p:nvPr/>
          </p:nvSpPr>
          <p:spPr bwMode="auto">
            <a:xfrm>
              <a:off x="3843" y="2524"/>
              <a:ext cx="410" cy="870"/>
            </a:xfrm>
            <a:prstGeom prst="rect">
              <a:avLst/>
            </a:prstGeom>
            <a:solidFill>
              <a:srgbClr val="FFFFFF"/>
            </a:solidFill>
            <a:ln w="11113">
              <a:solidFill>
                <a:srgbClr val="000000"/>
              </a:solidFill>
              <a:miter lim="800000"/>
              <a:headEnd/>
              <a:tailEnd/>
            </a:ln>
          </p:spPr>
          <p:txBody>
            <a:bodyPr/>
            <a:lstStyle/>
            <a:p>
              <a:endParaRPr lang="en-US"/>
            </a:p>
          </p:txBody>
        </p:sp>
        <p:sp>
          <p:nvSpPr>
            <p:cNvPr id="210968" name="Rectangle 24">
              <a:extLst>
                <a:ext uri="{FF2B5EF4-FFF2-40B4-BE49-F238E27FC236}">
                  <a16:creationId xmlns:a16="http://schemas.microsoft.com/office/drawing/2014/main" id="{8B5DED13-CE64-4B7C-8481-9BD79DC9BE63}"/>
                </a:ext>
              </a:extLst>
            </p:cNvPr>
            <p:cNvSpPr>
              <a:spLocks noChangeArrowheads="1"/>
            </p:cNvSpPr>
            <p:nvPr/>
          </p:nvSpPr>
          <p:spPr bwMode="auto">
            <a:xfrm>
              <a:off x="3988" y="2810"/>
              <a:ext cx="11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I/O</a:t>
              </a:r>
              <a:endParaRPr lang="en-US" altLang="en-US"/>
            </a:p>
          </p:txBody>
        </p:sp>
        <p:sp>
          <p:nvSpPr>
            <p:cNvPr id="210969" name="Rectangle 25">
              <a:extLst>
                <a:ext uri="{FF2B5EF4-FFF2-40B4-BE49-F238E27FC236}">
                  <a16:creationId xmlns:a16="http://schemas.microsoft.com/office/drawing/2014/main" id="{BFBA159B-EAF9-48ED-9B05-FC2DD67E807E}"/>
                </a:ext>
              </a:extLst>
            </p:cNvPr>
            <p:cNvSpPr>
              <a:spLocks noChangeArrowheads="1"/>
            </p:cNvSpPr>
            <p:nvPr/>
          </p:nvSpPr>
          <p:spPr bwMode="auto">
            <a:xfrm>
              <a:off x="3911" y="2917"/>
              <a:ext cx="27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Device</a:t>
              </a:r>
              <a:endParaRPr lang="en-US" altLang="en-US"/>
            </a:p>
          </p:txBody>
        </p:sp>
        <p:sp>
          <p:nvSpPr>
            <p:cNvPr id="210970" name="Rectangle 26">
              <a:extLst>
                <a:ext uri="{FF2B5EF4-FFF2-40B4-BE49-F238E27FC236}">
                  <a16:creationId xmlns:a16="http://schemas.microsoft.com/office/drawing/2014/main" id="{3D421409-E052-49CC-8085-7CCF208A793D}"/>
                </a:ext>
              </a:extLst>
            </p:cNvPr>
            <p:cNvSpPr>
              <a:spLocks noChangeArrowheads="1"/>
            </p:cNvSpPr>
            <p:nvPr/>
          </p:nvSpPr>
          <p:spPr bwMode="auto">
            <a:xfrm>
              <a:off x="3997" y="302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#2</a:t>
              </a:r>
              <a:endParaRPr lang="en-US" altLang="en-US"/>
            </a:p>
          </p:txBody>
        </p:sp>
        <p:sp>
          <p:nvSpPr>
            <p:cNvPr id="210971" name="Line 27">
              <a:extLst>
                <a:ext uri="{FF2B5EF4-FFF2-40B4-BE49-F238E27FC236}">
                  <a16:creationId xmlns:a16="http://schemas.microsoft.com/office/drawing/2014/main" id="{B91C345A-182D-48B8-B348-0B56EABFBC22}"/>
                </a:ext>
              </a:extLst>
            </p:cNvPr>
            <p:cNvSpPr>
              <a:spLocks noChangeShapeType="1"/>
            </p:cNvSpPr>
            <p:nvPr/>
          </p:nvSpPr>
          <p:spPr bwMode="auto">
            <a:xfrm flipH="1">
              <a:off x="1537" y="3394"/>
              <a:ext cx="0" cy="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72" name="Line 28">
              <a:extLst>
                <a:ext uri="{FF2B5EF4-FFF2-40B4-BE49-F238E27FC236}">
                  <a16:creationId xmlns:a16="http://schemas.microsoft.com/office/drawing/2014/main" id="{7587EBB1-01D8-4BEF-A5E1-BCD7E707B410}"/>
                </a:ext>
              </a:extLst>
            </p:cNvPr>
            <p:cNvSpPr>
              <a:spLocks noChangeShapeType="1"/>
            </p:cNvSpPr>
            <p:nvPr/>
          </p:nvSpPr>
          <p:spPr bwMode="auto">
            <a:xfrm>
              <a:off x="1537" y="3757"/>
              <a:ext cx="30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73" name="Line 29">
              <a:extLst>
                <a:ext uri="{FF2B5EF4-FFF2-40B4-BE49-F238E27FC236}">
                  <a16:creationId xmlns:a16="http://schemas.microsoft.com/office/drawing/2014/main" id="{C31836CB-087B-4973-9A14-61F3705FF2B3}"/>
                </a:ext>
              </a:extLst>
            </p:cNvPr>
            <p:cNvSpPr>
              <a:spLocks noChangeShapeType="1"/>
            </p:cNvSpPr>
            <p:nvPr/>
          </p:nvSpPr>
          <p:spPr bwMode="auto">
            <a:xfrm flipH="1">
              <a:off x="2590" y="3394"/>
              <a:ext cx="0" cy="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74" name="Line 30">
              <a:extLst>
                <a:ext uri="{FF2B5EF4-FFF2-40B4-BE49-F238E27FC236}">
                  <a16:creationId xmlns:a16="http://schemas.microsoft.com/office/drawing/2014/main" id="{65A6111F-64D4-4B2B-92A6-F257CFC88FE0}"/>
                </a:ext>
              </a:extLst>
            </p:cNvPr>
            <p:cNvSpPr>
              <a:spLocks noChangeShapeType="1"/>
            </p:cNvSpPr>
            <p:nvPr/>
          </p:nvSpPr>
          <p:spPr bwMode="auto">
            <a:xfrm flipH="1">
              <a:off x="3424" y="3394"/>
              <a:ext cx="0" cy="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75" name="Line 31">
              <a:extLst>
                <a:ext uri="{FF2B5EF4-FFF2-40B4-BE49-F238E27FC236}">
                  <a16:creationId xmlns:a16="http://schemas.microsoft.com/office/drawing/2014/main" id="{B85FA0EB-07FE-4393-997F-3FD6A2CF34E5}"/>
                </a:ext>
              </a:extLst>
            </p:cNvPr>
            <p:cNvSpPr>
              <a:spLocks noChangeShapeType="1"/>
            </p:cNvSpPr>
            <p:nvPr/>
          </p:nvSpPr>
          <p:spPr bwMode="auto">
            <a:xfrm flipH="1">
              <a:off x="3969" y="3394"/>
              <a:ext cx="0" cy="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76" name="Line 32">
              <a:extLst>
                <a:ext uri="{FF2B5EF4-FFF2-40B4-BE49-F238E27FC236}">
                  <a16:creationId xmlns:a16="http://schemas.microsoft.com/office/drawing/2014/main" id="{EEBA6E9D-9A2E-471B-9439-0DDD7D21825D}"/>
                </a:ext>
              </a:extLst>
            </p:cNvPr>
            <p:cNvSpPr>
              <a:spLocks noChangeShapeType="1"/>
            </p:cNvSpPr>
            <p:nvPr/>
          </p:nvSpPr>
          <p:spPr bwMode="auto">
            <a:xfrm>
              <a:off x="1682" y="2347"/>
              <a:ext cx="1" cy="17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77" name="Line 33">
              <a:extLst>
                <a:ext uri="{FF2B5EF4-FFF2-40B4-BE49-F238E27FC236}">
                  <a16:creationId xmlns:a16="http://schemas.microsoft.com/office/drawing/2014/main" id="{D50B0FC9-5EB4-4AE7-8870-18CA9C9F5A5F}"/>
                </a:ext>
              </a:extLst>
            </p:cNvPr>
            <p:cNvSpPr>
              <a:spLocks noChangeShapeType="1"/>
            </p:cNvSpPr>
            <p:nvPr/>
          </p:nvSpPr>
          <p:spPr bwMode="auto">
            <a:xfrm>
              <a:off x="1682" y="2341"/>
              <a:ext cx="286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78" name="Line 34">
              <a:extLst>
                <a:ext uri="{FF2B5EF4-FFF2-40B4-BE49-F238E27FC236}">
                  <a16:creationId xmlns:a16="http://schemas.microsoft.com/office/drawing/2014/main" id="{6A3C0718-B339-4C69-BD9A-F1EBC9AD7075}"/>
                </a:ext>
              </a:extLst>
            </p:cNvPr>
            <p:cNvSpPr>
              <a:spLocks noChangeShapeType="1"/>
            </p:cNvSpPr>
            <p:nvPr/>
          </p:nvSpPr>
          <p:spPr bwMode="auto">
            <a:xfrm>
              <a:off x="2806" y="2343"/>
              <a:ext cx="1" cy="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79" name="Line 35">
              <a:extLst>
                <a:ext uri="{FF2B5EF4-FFF2-40B4-BE49-F238E27FC236}">
                  <a16:creationId xmlns:a16="http://schemas.microsoft.com/office/drawing/2014/main" id="{93316E0F-ABF2-4D95-BCB1-321C8E87E69E}"/>
                </a:ext>
              </a:extLst>
            </p:cNvPr>
            <p:cNvSpPr>
              <a:spLocks noChangeShapeType="1"/>
            </p:cNvSpPr>
            <p:nvPr/>
          </p:nvSpPr>
          <p:spPr bwMode="auto">
            <a:xfrm>
              <a:off x="3515" y="2343"/>
              <a:ext cx="1" cy="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80" name="Line 36">
              <a:extLst>
                <a:ext uri="{FF2B5EF4-FFF2-40B4-BE49-F238E27FC236}">
                  <a16:creationId xmlns:a16="http://schemas.microsoft.com/office/drawing/2014/main" id="{2D04177A-ECD9-427D-9C77-DA16F64DEC4E}"/>
                </a:ext>
              </a:extLst>
            </p:cNvPr>
            <p:cNvSpPr>
              <a:spLocks noChangeShapeType="1"/>
            </p:cNvSpPr>
            <p:nvPr/>
          </p:nvSpPr>
          <p:spPr bwMode="auto">
            <a:xfrm>
              <a:off x="4048" y="2343"/>
              <a:ext cx="1" cy="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10" name="Line 66">
              <a:extLst>
                <a:ext uri="{FF2B5EF4-FFF2-40B4-BE49-F238E27FC236}">
                  <a16:creationId xmlns:a16="http://schemas.microsoft.com/office/drawing/2014/main" id="{5F70CB20-7BA7-46D2-A175-E2B0BD95800E}"/>
                </a:ext>
              </a:extLst>
            </p:cNvPr>
            <p:cNvSpPr>
              <a:spLocks noChangeShapeType="1"/>
            </p:cNvSpPr>
            <p:nvPr/>
          </p:nvSpPr>
          <p:spPr bwMode="auto">
            <a:xfrm>
              <a:off x="1900" y="3394"/>
              <a:ext cx="0" cy="18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11" name="Line 67">
              <a:extLst>
                <a:ext uri="{FF2B5EF4-FFF2-40B4-BE49-F238E27FC236}">
                  <a16:creationId xmlns:a16="http://schemas.microsoft.com/office/drawing/2014/main" id="{ECA39254-D12F-4609-8EB3-24EB612E5B22}"/>
                </a:ext>
              </a:extLst>
            </p:cNvPr>
            <p:cNvSpPr>
              <a:spLocks noChangeShapeType="1"/>
            </p:cNvSpPr>
            <p:nvPr/>
          </p:nvSpPr>
          <p:spPr bwMode="auto">
            <a:xfrm flipH="1">
              <a:off x="2953" y="3394"/>
              <a:ext cx="0" cy="18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12" name="Line 68">
              <a:extLst>
                <a:ext uri="{FF2B5EF4-FFF2-40B4-BE49-F238E27FC236}">
                  <a16:creationId xmlns:a16="http://schemas.microsoft.com/office/drawing/2014/main" id="{87ACBB63-DE61-4D81-9765-3EED7ED95B78}"/>
                </a:ext>
              </a:extLst>
            </p:cNvPr>
            <p:cNvSpPr>
              <a:spLocks noChangeShapeType="1"/>
            </p:cNvSpPr>
            <p:nvPr/>
          </p:nvSpPr>
          <p:spPr bwMode="auto">
            <a:xfrm>
              <a:off x="3606" y="3394"/>
              <a:ext cx="0" cy="18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13" name="Line 69">
              <a:extLst>
                <a:ext uri="{FF2B5EF4-FFF2-40B4-BE49-F238E27FC236}">
                  <a16:creationId xmlns:a16="http://schemas.microsoft.com/office/drawing/2014/main" id="{759650E4-4387-4861-A5F1-3E2A1A18D0CF}"/>
                </a:ext>
              </a:extLst>
            </p:cNvPr>
            <p:cNvSpPr>
              <a:spLocks noChangeShapeType="1"/>
            </p:cNvSpPr>
            <p:nvPr/>
          </p:nvSpPr>
          <p:spPr bwMode="auto">
            <a:xfrm>
              <a:off x="4150" y="3394"/>
              <a:ext cx="0" cy="18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14" name="Rectangle 70">
              <a:extLst>
                <a:ext uri="{FF2B5EF4-FFF2-40B4-BE49-F238E27FC236}">
                  <a16:creationId xmlns:a16="http://schemas.microsoft.com/office/drawing/2014/main" id="{EDAFFB05-4BAE-4AE4-A5ED-54EA8BE63052}"/>
                </a:ext>
              </a:extLst>
            </p:cNvPr>
            <p:cNvSpPr>
              <a:spLocks noChangeArrowheads="1"/>
            </p:cNvSpPr>
            <p:nvPr/>
          </p:nvSpPr>
          <p:spPr bwMode="auto">
            <a:xfrm>
              <a:off x="2892" y="2231"/>
              <a:ext cx="30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Helvetica" panose="020B0604020202020204" pitchFamily="34" charset="0"/>
                </a:rPr>
                <a:t>data bus</a:t>
              </a:r>
              <a:endParaRPr lang="en-US" altLang="en-US"/>
            </a:p>
          </p:txBody>
        </p:sp>
        <p:sp>
          <p:nvSpPr>
            <p:cNvPr id="211015" name="Rectangle 71">
              <a:extLst>
                <a:ext uri="{FF2B5EF4-FFF2-40B4-BE49-F238E27FC236}">
                  <a16:creationId xmlns:a16="http://schemas.microsoft.com/office/drawing/2014/main" id="{30EAC7A9-DD2E-44E1-B822-BA678FDB4A2E}"/>
                </a:ext>
              </a:extLst>
            </p:cNvPr>
            <p:cNvSpPr>
              <a:spLocks noChangeArrowheads="1"/>
            </p:cNvSpPr>
            <p:nvPr/>
          </p:nvSpPr>
          <p:spPr bwMode="auto">
            <a:xfrm>
              <a:off x="2009" y="3466"/>
              <a:ext cx="38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Helvetica" panose="020B0604020202020204" pitchFamily="34" charset="0"/>
                </a:rPr>
                <a:t>control bus</a:t>
              </a:r>
              <a:endParaRPr lang="en-US" altLang="en-US"/>
            </a:p>
          </p:txBody>
        </p:sp>
        <p:sp>
          <p:nvSpPr>
            <p:cNvPr id="211016" name="Rectangle 72">
              <a:extLst>
                <a:ext uri="{FF2B5EF4-FFF2-40B4-BE49-F238E27FC236}">
                  <a16:creationId xmlns:a16="http://schemas.microsoft.com/office/drawing/2014/main" id="{2BEAA760-4936-411B-84F5-676DDFF2748B}"/>
                </a:ext>
              </a:extLst>
            </p:cNvPr>
            <p:cNvSpPr>
              <a:spLocks noChangeArrowheads="1"/>
            </p:cNvSpPr>
            <p:nvPr/>
          </p:nvSpPr>
          <p:spPr bwMode="auto">
            <a:xfrm>
              <a:off x="1588" y="3648"/>
              <a:ext cx="43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Helvetica" panose="020B0604020202020204" pitchFamily="34" charset="0"/>
                </a:rPr>
                <a:t>address bus</a:t>
              </a:r>
              <a:endParaRPr lang="en-US" altLang="en-US"/>
            </a:p>
          </p:txBody>
        </p:sp>
        <p:sp>
          <p:nvSpPr>
            <p:cNvPr id="211017" name="Rectangle 73">
              <a:extLst>
                <a:ext uri="{FF2B5EF4-FFF2-40B4-BE49-F238E27FC236}">
                  <a16:creationId xmlns:a16="http://schemas.microsoft.com/office/drawing/2014/main" id="{BCF432D2-08D0-465F-B156-1C8C0EE0BEE5}"/>
                </a:ext>
              </a:extLst>
            </p:cNvPr>
            <p:cNvSpPr>
              <a:spLocks noChangeArrowheads="1"/>
            </p:cNvSpPr>
            <p:nvPr/>
          </p:nvSpPr>
          <p:spPr bwMode="auto">
            <a:xfrm>
              <a:off x="1594" y="3191"/>
              <a:ext cx="266" cy="133"/>
            </a:xfrm>
            <a:prstGeom prst="rect">
              <a:avLst/>
            </a:prstGeom>
            <a:solidFill>
              <a:srgbClr val="FFFFFF"/>
            </a:solidFill>
            <a:ln w="11113">
              <a:solidFill>
                <a:srgbClr val="000000"/>
              </a:solidFill>
              <a:miter lim="800000"/>
              <a:headEnd/>
              <a:tailEnd/>
            </a:ln>
          </p:spPr>
          <p:txBody>
            <a:bodyPr/>
            <a:lstStyle/>
            <a:p>
              <a:endParaRPr lang="en-US"/>
            </a:p>
          </p:txBody>
        </p:sp>
        <p:sp>
          <p:nvSpPr>
            <p:cNvPr id="211018" name="Rectangle 74">
              <a:extLst>
                <a:ext uri="{FF2B5EF4-FFF2-40B4-BE49-F238E27FC236}">
                  <a16:creationId xmlns:a16="http://schemas.microsoft.com/office/drawing/2014/main" id="{DACC83A8-9BA0-430E-8108-F0D7AA7F2872}"/>
                </a:ext>
              </a:extLst>
            </p:cNvPr>
            <p:cNvSpPr>
              <a:spLocks noChangeArrowheads="1"/>
            </p:cNvSpPr>
            <p:nvPr/>
          </p:nvSpPr>
          <p:spPr bwMode="auto">
            <a:xfrm>
              <a:off x="1662" y="3205"/>
              <a:ext cx="12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CU</a:t>
              </a:r>
              <a:endParaRPr lang="en-US" altLang="en-US"/>
            </a:p>
          </p:txBody>
        </p:sp>
        <p:sp>
          <p:nvSpPr>
            <p:cNvPr id="211020" name="Line 76">
              <a:extLst>
                <a:ext uri="{FF2B5EF4-FFF2-40B4-BE49-F238E27FC236}">
                  <a16:creationId xmlns:a16="http://schemas.microsoft.com/office/drawing/2014/main" id="{8AE93182-2CAF-457C-8D60-661AFCEFFCA1}"/>
                </a:ext>
              </a:extLst>
            </p:cNvPr>
            <p:cNvSpPr>
              <a:spLocks noChangeShapeType="1"/>
            </p:cNvSpPr>
            <p:nvPr/>
          </p:nvSpPr>
          <p:spPr bwMode="auto">
            <a:xfrm>
              <a:off x="1900" y="3575"/>
              <a:ext cx="2649"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1098-D1E5-45AB-9D8C-753FA9C10A52}"/>
              </a:ext>
            </a:extLst>
          </p:cNvPr>
          <p:cNvSpPr>
            <a:spLocks noGrp="1"/>
          </p:cNvSpPr>
          <p:nvPr>
            <p:ph type="title"/>
          </p:nvPr>
        </p:nvSpPr>
        <p:spPr/>
        <p:txBody>
          <a:bodyPr/>
          <a:lstStyle/>
          <a:p>
            <a:endParaRPr lang="en-GH"/>
          </a:p>
        </p:txBody>
      </p:sp>
      <p:sp>
        <p:nvSpPr>
          <p:cNvPr id="4" name="Content Placeholder 3">
            <a:extLst>
              <a:ext uri="{FF2B5EF4-FFF2-40B4-BE49-F238E27FC236}">
                <a16:creationId xmlns:a16="http://schemas.microsoft.com/office/drawing/2014/main" id="{387FED6E-9528-408A-8F79-06D3A6D10634}"/>
              </a:ext>
            </a:extLst>
          </p:cNvPr>
          <p:cNvSpPr>
            <a:spLocks noGrp="1"/>
          </p:cNvSpPr>
          <p:nvPr>
            <p:ph idx="1"/>
          </p:nvPr>
        </p:nvSpPr>
        <p:spPr/>
        <p:txBody>
          <a:bodyPr/>
          <a:lstStyle/>
          <a:p>
            <a:r>
              <a:rPr lang="en-US" dirty="0"/>
              <a:t>EXAMPLE:</a:t>
            </a:r>
          </a:p>
          <a:p>
            <a:endParaRPr lang="en-GH" dirty="0"/>
          </a:p>
        </p:txBody>
      </p:sp>
      <p:pic>
        <p:nvPicPr>
          <p:cNvPr id="7" name="Picture 6">
            <a:extLst>
              <a:ext uri="{FF2B5EF4-FFF2-40B4-BE49-F238E27FC236}">
                <a16:creationId xmlns:a16="http://schemas.microsoft.com/office/drawing/2014/main" id="{121C15F0-BD88-4922-83B0-FD0FF98B5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10194347" cy="2499810"/>
          </a:xfrm>
          <a:prstGeom prst="rect">
            <a:avLst/>
          </a:prstGeom>
        </p:spPr>
      </p:pic>
    </p:spTree>
    <p:extLst>
      <p:ext uri="{BB962C8B-B14F-4D97-AF65-F5344CB8AC3E}">
        <p14:creationId xmlns:p14="http://schemas.microsoft.com/office/powerpoint/2010/main" val="7985575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87FED6E-9528-408A-8F79-06D3A6D10634}"/>
              </a:ext>
            </a:extLst>
          </p:cNvPr>
          <p:cNvSpPr>
            <a:spLocks noGrp="1"/>
          </p:cNvSpPr>
          <p:nvPr>
            <p:ph idx="1"/>
          </p:nvPr>
        </p:nvSpPr>
        <p:spPr>
          <a:xfrm>
            <a:off x="838200" y="799081"/>
            <a:ext cx="10515600" cy="4351338"/>
          </a:xfrm>
        </p:spPr>
        <p:txBody>
          <a:bodyPr/>
          <a:lstStyle/>
          <a:p>
            <a:r>
              <a:rPr lang="en-US" dirty="0"/>
              <a:t>EXAMPLE: </a:t>
            </a:r>
          </a:p>
          <a:p>
            <a:r>
              <a:rPr lang="en-US" dirty="0"/>
              <a:t>The following example multiplies 3 with 2, and displays the result:</a:t>
            </a:r>
          </a:p>
          <a:p>
            <a:endParaRPr lang="en-GH" dirty="0"/>
          </a:p>
        </p:txBody>
      </p:sp>
      <p:pic>
        <p:nvPicPr>
          <p:cNvPr id="5" name="Picture 4">
            <a:extLst>
              <a:ext uri="{FF2B5EF4-FFF2-40B4-BE49-F238E27FC236}">
                <a16:creationId xmlns:a16="http://schemas.microsoft.com/office/drawing/2014/main" id="{7F502E0E-6A21-47B9-BC05-11802AEB9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54021"/>
            <a:ext cx="9497683" cy="786319"/>
          </a:xfrm>
          <a:prstGeom prst="rect">
            <a:avLst/>
          </a:prstGeom>
        </p:spPr>
      </p:pic>
      <p:pic>
        <p:nvPicPr>
          <p:cNvPr id="8" name="Picture 7">
            <a:extLst>
              <a:ext uri="{FF2B5EF4-FFF2-40B4-BE49-F238E27FC236}">
                <a16:creationId xmlns:a16="http://schemas.microsoft.com/office/drawing/2014/main" id="{6EB01748-0EE6-4FF7-8388-108B15782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774" y="2581029"/>
            <a:ext cx="9430109" cy="3224548"/>
          </a:xfrm>
          <a:prstGeom prst="rect">
            <a:avLst/>
          </a:prstGeom>
        </p:spPr>
      </p:pic>
    </p:spTree>
    <p:extLst>
      <p:ext uri="{BB962C8B-B14F-4D97-AF65-F5344CB8AC3E}">
        <p14:creationId xmlns:p14="http://schemas.microsoft.com/office/powerpoint/2010/main" val="37711019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4AD9-8D5B-4CCD-B72C-1A53DBD2FED5}"/>
              </a:ext>
            </a:extLst>
          </p:cNvPr>
          <p:cNvSpPr>
            <a:spLocks noGrp="1"/>
          </p:cNvSpPr>
          <p:nvPr>
            <p:ph type="title"/>
          </p:nvPr>
        </p:nvSpPr>
        <p:spPr/>
        <p:txBody>
          <a:bodyPr/>
          <a:lstStyle/>
          <a:p>
            <a:endParaRPr lang="en-GH"/>
          </a:p>
        </p:txBody>
      </p:sp>
      <p:pic>
        <p:nvPicPr>
          <p:cNvPr id="5" name="Content Placeholder 4">
            <a:extLst>
              <a:ext uri="{FF2B5EF4-FFF2-40B4-BE49-F238E27FC236}">
                <a16:creationId xmlns:a16="http://schemas.microsoft.com/office/drawing/2014/main" id="{25154AC3-257C-46A2-A675-BAE9DB861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683" y="74157"/>
            <a:ext cx="10515600" cy="3354843"/>
          </a:xfrm>
        </p:spPr>
      </p:pic>
    </p:spTree>
    <p:extLst>
      <p:ext uri="{BB962C8B-B14F-4D97-AF65-F5344CB8AC3E}">
        <p14:creationId xmlns:p14="http://schemas.microsoft.com/office/powerpoint/2010/main" val="16218366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8808439-7855-440F-81CC-3EC3CE795669}"/>
              </a:ext>
            </a:extLst>
          </p:cNvPr>
          <p:cNvSpPr>
            <a:spLocks noGrp="1"/>
          </p:cNvSpPr>
          <p:nvPr>
            <p:ph idx="1"/>
          </p:nvPr>
        </p:nvSpPr>
        <p:spPr>
          <a:xfrm>
            <a:off x="596661" y="695565"/>
            <a:ext cx="10515600" cy="4351338"/>
          </a:xfrm>
        </p:spPr>
        <p:txBody>
          <a:bodyPr/>
          <a:lstStyle/>
          <a:p>
            <a:r>
              <a:rPr lang="en-US" dirty="0"/>
              <a:t>When the above code is compiled and executed, it produces following result:</a:t>
            </a:r>
            <a:endParaRPr lang="en-GH" dirty="0"/>
          </a:p>
        </p:txBody>
      </p:sp>
      <p:pic>
        <p:nvPicPr>
          <p:cNvPr id="7" name="Picture 6">
            <a:extLst>
              <a:ext uri="{FF2B5EF4-FFF2-40B4-BE49-F238E27FC236}">
                <a16:creationId xmlns:a16="http://schemas.microsoft.com/office/drawing/2014/main" id="{7690DEC8-6252-44CB-BDA0-C23EA0D41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80" y="1627613"/>
            <a:ext cx="10312882" cy="771157"/>
          </a:xfrm>
          <a:prstGeom prst="rect">
            <a:avLst/>
          </a:prstGeom>
        </p:spPr>
      </p:pic>
    </p:spTree>
    <p:extLst>
      <p:ext uri="{BB962C8B-B14F-4D97-AF65-F5344CB8AC3E}">
        <p14:creationId xmlns:p14="http://schemas.microsoft.com/office/powerpoint/2010/main" val="12279267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57AA-492E-4E85-AD8F-2D5EFFA49FB4}"/>
              </a:ext>
            </a:extLst>
          </p:cNvPr>
          <p:cNvSpPr>
            <a:spLocks noGrp="1"/>
          </p:cNvSpPr>
          <p:nvPr>
            <p:ph type="title"/>
          </p:nvPr>
        </p:nvSpPr>
        <p:spPr/>
        <p:txBody>
          <a:bodyPr/>
          <a:lstStyle/>
          <a:p>
            <a:r>
              <a:rPr lang="en-US" b="1" dirty="0"/>
              <a:t>The DIV/IDIV Instructions</a:t>
            </a:r>
            <a:endParaRPr lang="en-GH" b="1" dirty="0"/>
          </a:p>
        </p:txBody>
      </p:sp>
      <p:sp>
        <p:nvSpPr>
          <p:cNvPr id="3" name="Content Placeholder 2">
            <a:extLst>
              <a:ext uri="{FF2B5EF4-FFF2-40B4-BE49-F238E27FC236}">
                <a16:creationId xmlns:a16="http://schemas.microsoft.com/office/drawing/2014/main" id="{35585820-CDB3-46CD-890F-B0563A7AC7DD}"/>
              </a:ext>
            </a:extLst>
          </p:cNvPr>
          <p:cNvSpPr>
            <a:spLocks noGrp="1"/>
          </p:cNvSpPr>
          <p:nvPr>
            <p:ph idx="1"/>
          </p:nvPr>
        </p:nvSpPr>
        <p:spPr>
          <a:xfrm>
            <a:off x="838200" y="1526875"/>
            <a:ext cx="10515600" cy="4831242"/>
          </a:xfrm>
        </p:spPr>
        <p:txBody>
          <a:bodyPr>
            <a:normAutofit/>
          </a:bodyPr>
          <a:lstStyle/>
          <a:p>
            <a:r>
              <a:rPr lang="en-US" sz="3200" dirty="0"/>
              <a:t>The division operation generates two elements - a quotient and a remainder. </a:t>
            </a:r>
          </a:p>
          <a:p>
            <a:r>
              <a:rPr lang="en-US" sz="3200" dirty="0"/>
              <a:t>In case of multiplication, overflow does not occur because double-length registers are used to keep the product. </a:t>
            </a:r>
          </a:p>
          <a:p>
            <a:r>
              <a:rPr lang="en-US" sz="3200" dirty="0"/>
              <a:t>However, in case of division, overflow may occur. The processor generates an interrupt if overflow occurs. </a:t>
            </a:r>
          </a:p>
          <a:p>
            <a:r>
              <a:rPr lang="en-US" sz="3200" dirty="0"/>
              <a:t>The DIV (Divide) instruction is used or unsigned data and the IDIV (Integer Divide) is used for signed data</a:t>
            </a:r>
            <a:endParaRPr lang="en-GH" sz="3200" dirty="0"/>
          </a:p>
        </p:txBody>
      </p:sp>
    </p:spTree>
    <p:extLst>
      <p:ext uri="{BB962C8B-B14F-4D97-AF65-F5344CB8AC3E}">
        <p14:creationId xmlns:p14="http://schemas.microsoft.com/office/powerpoint/2010/main" val="19499583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8221-050C-4F62-8FB5-07FD8DC593CD}"/>
              </a:ext>
            </a:extLst>
          </p:cNvPr>
          <p:cNvSpPr>
            <a:spLocks noGrp="1"/>
          </p:cNvSpPr>
          <p:nvPr>
            <p:ph type="title"/>
          </p:nvPr>
        </p:nvSpPr>
        <p:spPr/>
        <p:txBody>
          <a:bodyPr/>
          <a:lstStyle/>
          <a:p>
            <a:endParaRPr lang="en-GH" dirty="0"/>
          </a:p>
        </p:txBody>
      </p:sp>
      <p:sp>
        <p:nvSpPr>
          <p:cNvPr id="3" name="Content Placeholder 2">
            <a:extLst>
              <a:ext uri="{FF2B5EF4-FFF2-40B4-BE49-F238E27FC236}">
                <a16:creationId xmlns:a16="http://schemas.microsoft.com/office/drawing/2014/main" id="{2CEAC3D8-D059-4EA9-961D-0341CFAA7E24}"/>
              </a:ext>
            </a:extLst>
          </p:cNvPr>
          <p:cNvSpPr>
            <a:spLocks noGrp="1"/>
          </p:cNvSpPr>
          <p:nvPr>
            <p:ph idx="1"/>
          </p:nvPr>
        </p:nvSpPr>
        <p:spPr/>
        <p:txBody>
          <a:bodyPr/>
          <a:lstStyle/>
          <a:p>
            <a:r>
              <a:rPr lang="en-US" dirty="0"/>
              <a:t>SYNTAX:</a:t>
            </a:r>
          </a:p>
          <a:p>
            <a:r>
              <a:rPr lang="en-US" dirty="0"/>
              <a:t>The format for the DIV/IDIV instruction:</a:t>
            </a:r>
          </a:p>
          <a:p>
            <a:r>
              <a:rPr lang="en-US" dirty="0"/>
              <a:t>DIV/IDIV divisor</a:t>
            </a:r>
          </a:p>
          <a:p>
            <a:endParaRPr lang="en-US" dirty="0"/>
          </a:p>
          <a:p>
            <a:r>
              <a:rPr lang="en-US" dirty="0"/>
              <a:t>The dividend is in an accumulator. Both the instructions can work with 8-bit, 16-bit or 32-bit operands. The operation affects all six status flags. Following section explains three cases of division with different operand size:</a:t>
            </a:r>
            <a:endParaRPr lang="en-GH" dirty="0"/>
          </a:p>
        </p:txBody>
      </p:sp>
      <p:sp>
        <p:nvSpPr>
          <p:cNvPr id="4" name="Rectangle 3">
            <a:extLst>
              <a:ext uri="{FF2B5EF4-FFF2-40B4-BE49-F238E27FC236}">
                <a16:creationId xmlns:a16="http://schemas.microsoft.com/office/drawing/2014/main" id="{BB025C8E-59C6-4CC6-82B6-1892733109B1}"/>
              </a:ext>
            </a:extLst>
          </p:cNvPr>
          <p:cNvSpPr/>
          <p:nvPr/>
        </p:nvSpPr>
        <p:spPr>
          <a:xfrm>
            <a:off x="1121434" y="2863970"/>
            <a:ext cx="2484408" cy="42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2327687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CADBDD-85C2-47BE-A0F2-F6F42C8D00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048" y="664234"/>
            <a:ext cx="10515600" cy="1869961"/>
          </a:xfrm>
        </p:spPr>
      </p:pic>
    </p:spTree>
    <p:extLst>
      <p:ext uri="{BB962C8B-B14F-4D97-AF65-F5344CB8AC3E}">
        <p14:creationId xmlns:p14="http://schemas.microsoft.com/office/powerpoint/2010/main" val="6638141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8F44-0AF8-4E51-ACB3-4578C97F2644}"/>
              </a:ext>
            </a:extLst>
          </p:cNvPr>
          <p:cNvSpPr>
            <a:spLocks noGrp="1"/>
          </p:cNvSpPr>
          <p:nvPr>
            <p:ph type="title"/>
          </p:nvPr>
        </p:nvSpPr>
        <p:spPr/>
        <p:txBody>
          <a:bodyPr/>
          <a:lstStyle/>
          <a:p>
            <a:endParaRPr lang="en-GH"/>
          </a:p>
        </p:txBody>
      </p:sp>
      <p:pic>
        <p:nvPicPr>
          <p:cNvPr id="4" name="Content Placeholder 3">
            <a:extLst>
              <a:ext uri="{FF2B5EF4-FFF2-40B4-BE49-F238E27FC236}">
                <a16:creationId xmlns:a16="http://schemas.microsoft.com/office/drawing/2014/main" id="{43CF3F04-1045-4B8F-B224-FFC1411B43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399" y="365125"/>
            <a:ext cx="9864182" cy="6127750"/>
          </a:xfrm>
          <a:prstGeom prst="rect">
            <a:avLst/>
          </a:prstGeom>
        </p:spPr>
      </p:pic>
    </p:spTree>
    <p:extLst>
      <p:ext uri="{BB962C8B-B14F-4D97-AF65-F5344CB8AC3E}">
        <p14:creationId xmlns:p14="http://schemas.microsoft.com/office/powerpoint/2010/main" val="11295778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50785-52DB-43A4-86A3-C34BEB2BA609}"/>
              </a:ext>
            </a:extLst>
          </p:cNvPr>
          <p:cNvSpPr>
            <a:spLocks noGrp="1"/>
          </p:cNvSpPr>
          <p:nvPr>
            <p:ph idx="1"/>
          </p:nvPr>
        </p:nvSpPr>
        <p:spPr>
          <a:xfrm>
            <a:off x="622540" y="454025"/>
            <a:ext cx="10515600" cy="4351338"/>
          </a:xfrm>
        </p:spPr>
        <p:txBody>
          <a:bodyPr/>
          <a:lstStyle/>
          <a:p>
            <a:r>
              <a:rPr lang="en-US" dirty="0"/>
              <a:t>EXAMPLE:</a:t>
            </a:r>
          </a:p>
          <a:p>
            <a:r>
              <a:rPr lang="en-US" dirty="0"/>
              <a:t>The following example divides 8 with 2. The dividend 8 is stored in the 16 bit AX register and </a:t>
            </a:r>
            <a:r>
              <a:rPr lang="en-US" dirty="0" err="1"/>
              <a:t>thedivisor</a:t>
            </a:r>
            <a:r>
              <a:rPr lang="en-US" dirty="0"/>
              <a:t> 2 is stored in the 8 bit BL register. </a:t>
            </a:r>
          </a:p>
          <a:p>
            <a:endParaRPr lang="en-GH" dirty="0"/>
          </a:p>
        </p:txBody>
      </p:sp>
      <p:pic>
        <p:nvPicPr>
          <p:cNvPr id="5" name="Picture 4">
            <a:extLst>
              <a:ext uri="{FF2B5EF4-FFF2-40B4-BE49-F238E27FC236}">
                <a16:creationId xmlns:a16="http://schemas.microsoft.com/office/drawing/2014/main" id="{34FA8808-C6FD-46BE-852B-7EFDB2399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40" y="1935969"/>
            <a:ext cx="11002993" cy="2461297"/>
          </a:xfrm>
          <a:prstGeom prst="rect">
            <a:avLst/>
          </a:prstGeom>
        </p:spPr>
      </p:pic>
    </p:spTree>
    <p:extLst>
      <p:ext uri="{BB962C8B-B14F-4D97-AF65-F5344CB8AC3E}">
        <p14:creationId xmlns:p14="http://schemas.microsoft.com/office/powerpoint/2010/main" val="14592152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7B7192F-F4BD-4BB6-8385-A01DF53F9F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465" y="119710"/>
            <a:ext cx="11544591" cy="6618580"/>
          </a:xfrm>
        </p:spPr>
      </p:pic>
    </p:spTree>
    <p:extLst>
      <p:ext uri="{BB962C8B-B14F-4D97-AF65-F5344CB8AC3E}">
        <p14:creationId xmlns:p14="http://schemas.microsoft.com/office/powerpoint/2010/main" val="101166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9207-D3D5-472A-B3F0-3CBA2ECC8E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9AD5F8-0229-4E30-8871-316F7D340598}"/>
              </a:ext>
            </a:extLst>
          </p:cNvPr>
          <p:cNvSpPr>
            <a:spLocks noGrp="1"/>
          </p:cNvSpPr>
          <p:nvPr>
            <p:ph idx="1"/>
          </p:nvPr>
        </p:nvSpPr>
        <p:spPr/>
        <p:txBody>
          <a:bodyPr/>
          <a:lstStyle/>
          <a:p>
            <a:endParaRPr lang="en-US" dirty="0"/>
          </a:p>
        </p:txBody>
      </p:sp>
      <p:grpSp>
        <p:nvGrpSpPr>
          <p:cNvPr id="4" name="Group 77">
            <a:extLst>
              <a:ext uri="{FF2B5EF4-FFF2-40B4-BE49-F238E27FC236}">
                <a16:creationId xmlns:a16="http://schemas.microsoft.com/office/drawing/2014/main" id="{8226E002-E052-4CA7-ADFB-3BEB4A40BD27}"/>
              </a:ext>
            </a:extLst>
          </p:cNvPr>
          <p:cNvGrpSpPr>
            <a:grpSpLocks/>
          </p:cNvGrpSpPr>
          <p:nvPr/>
        </p:nvGrpSpPr>
        <p:grpSpPr bwMode="auto">
          <a:xfrm>
            <a:off x="1657602" y="1044683"/>
            <a:ext cx="8876796" cy="4768633"/>
            <a:chOff x="1070" y="2160"/>
            <a:chExt cx="3552" cy="1728"/>
          </a:xfrm>
        </p:grpSpPr>
        <p:sp>
          <p:nvSpPr>
            <p:cNvPr id="5" name="AutoShape 5">
              <a:extLst>
                <a:ext uri="{FF2B5EF4-FFF2-40B4-BE49-F238E27FC236}">
                  <a16:creationId xmlns:a16="http://schemas.microsoft.com/office/drawing/2014/main" id="{FDD67292-21D3-416A-ACA2-0130BA8DD8E2}"/>
                </a:ext>
              </a:extLst>
            </p:cNvPr>
            <p:cNvSpPr>
              <a:spLocks noChangeAspect="1" noChangeArrowheads="1" noTextEdit="1"/>
            </p:cNvSpPr>
            <p:nvPr/>
          </p:nvSpPr>
          <p:spPr bwMode="auto">
            <a:xfrm>
              <a:off x="1070" y="2160"/>
              <a:ext cx="3552" cy="17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Rectangle 7">
              <a:extLst>
                <a:ext uri="{FF2B5EF4-FFF2-40B4-BE49-F238E27FC236}">
                  <a16:creationId xmlns:a16="http://schemas.microsoft.com/office/drawing/2014/main" id="{944B5256-6363-4F44-9D4A-9C2EEEF22AEA}"/>
                </a:ext>
              </a:extLst>
            </p:cNvPr>
            <p:cNvSpPr>
              <a:spLocks noChangeArrowheads="1"/>
            </p:cNvSpPr>
            <p:nvPr/>
          </p:nvSpPr>
          <p:spPr bwMode="auto">
            <a:xfrm>
              <a:off x="1184" y="2524"/>
              <a:ext cx="1063" cy="870"/>
            </a:xfrm>
            <a:prstGeom prst="rect">
              <a:avLst/>
            </a:prstGeom>
            <a:solidFill>
              <a:srgbClr val="FFFFFF"/>
            </a:solidFill>
            <a:ln w="11113">
              <a:solidFill>
                <a:srgbClr val="000000"/>
              </a:solidFill>
              <a:miter lim="800000"/>
              <a:headEnd/>
              <a:tailEnd/>
            </a:ln>
          </p:spPr>
          <p:txBody>
            <a:bodyPr/>
            <a:lstStyle/>
            <a:p>
              <a:endParaRPr lang="en-US"/>
            </a:p>
          </p:txBody>
        </p:sp>
        <p:sp>
          <p:nvSpPr>
            <p:cNvPr id="7" name="Rectangle 8">
              <a:extLst>
                <a:ext uri="{FF2B5EF4-FFF2-40B4-BE49-F238E27FC236}">
                  <a16:creationId xmlns:a16="http://schemas.microsoft.com/office/drawing/2014/main" id="{F6486A5D-FD83-4059-BB53-CB1067DE0483}"/>
                </a:ext>
              </a:extLst>
            </p:cNvPr>
            <p:cNvSpPr>
              <a:spLocks noChangeArrowheads="1"/>
            </p:cNvSpPr>
            <p:nvPr/>
          </p:nvSpPr>
          <p:spPr bwMode="auto">
            <a:xfrm>
              <a:off x="1506" y="2859"/>
              <a:ext cx="4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100" b="1">
                  <a:solidFill>
                    <a:srgbClr val="000000"/>
                  </a:solidFill>
                  <a:latin typeface="Helvetica" panose="020B0604020202020204" pitchFamily="34" charset="0"/>
                </a:rPr>
                <a:t>Processor</a:t>
              </a:r>
            </a:p>
            <a:p>
              <a:pPr algn="ctr"/>
              <a:r>
                <a:rPr lang="en-US" altLang="en-US" sz="1100" b="1">
                  <a:solidFill>
                    <a:srgbClr val="000000"/>
                  </a:solidFill>
                  <a:latin typeface="Helvetica" panose="020B0604020202020204" pitchFamily="34" charset="0"/>
                </a:rPr>
                <a:t>(CPU)</a:t>
              </a:r>
              <a:endParaRPr lang="en-US" altLang="en-US"/>
            </a:p>
          </p:txBody>
        </p:sp>
        <p:sp>
          <p:nvSpPr>
            <p:cNvPr id="8" name="Rectangle 10">
              <a:extLst>
                <a:ext uri="{FF2B5EF4-FFF2-40B4-BE49-F238E27FC236}">
                  <a16:creationId xmlns:a16="http://schemas.microsoft.com/office/drawing/2014/main" id="{9575AC90-84F4-4EB7-9004-0A19CDB6E2B0}"/>
                </a:ext>
              </a:extLst>
            </p:cNvPr>
            <p:cNvSpPr>
              <a:spLocks noChangeArrowheads="1"/>
            </p:cNvSpPr>
            <p:nvPr/>
          </p:nvSpPr>
          <p:spPr bwMode="auto">
            <a:xfrm>
              <a:off x="2425" y="2524"/>
              <a:ext cx="753" cy="870"/>
            </a:xfrm>
            <a:prstGeom prst="rect">
              <a:avLst/>
            </a:prstGeom>
            <a:solidFill>
              <a:srgbClr val="FFFFFF"/>
            </a:solidFill>
            <a:ln w="11113">
              <a:solidFill>
                <a:srgbClr val="000000"/>
              </a:solidFill>
              <a:miter lim="800000"/>
              <a:headEnd/>
              <a:tailEnd/>
            </a:ln>
          </p:spPr>
          <p:txBody>
            <a:bodyPr/>
            <a:lstStyle/>
            <a:p>
              <a:endParaRPr lang="en-US"/>
            </a:p>
          </p:txBody>
        </p:sp>
        <p:sp>
          <p:nvSpPr>
            <p:cNvPr id="9" name="Rectangle 11">
              <a:extLst>
                <a:ext uri="{FF2B5EF4-FFF2-40B4-BE49-F238E27FC236}">
                  <a16:creationId xmlns:a16="http://schemas.microsoft.com/office/drawing/2014/main" id="{ED275AB1-EE51-4038-B59B-40C5B072F83A}"/>
                </a:ext>
              </a:extLst>
            </p:cNvPr>
            <p:cNvSpPr>
              <a:spLocks noChangeArrowheads="1"/>
            </p:cNvSpPr>
            <p:nvPr/>
          </p:nvSpPr>
          <p:spPr bwMode="auto">
            <a:xfrm>
              <a:off x="2662" y="2886"/>
              <a:ext cx="31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Memory</a:t>
              </a:r>
              <a:endParaRPr lang="en-US" altLang="en-US"/>
            </a:p>
          </p:txBody>
        </p:sp>
        <p:sp>
          <p:nvSpPr>
            <p:cNvPr id="10" name="Rectangle 13">
              <a:extLst>
                <a:ext uri="{FF2B5EF4-FFF2-40B4-BE49-F238E27FC236}">
                  <a16:creationId xmlns:a16="http://schemas.microsoft.com/office/drawing/2014/main" id="{8750856D-2A1F-404F-90E9-2A70A1DAD5E6}"/>
                </a:ext>
              </a:extLst>
            </p:cNvPr>
            <p:cNvSpPr>
              <a:spLocks noChangeArrowheads="1"/>
            </p:cNvSpPr>
            <p:nvPr/>
          </p:nvSpPr>
          <p:spPr bwMode="auto">
            <a:xfrm>
              <a:off x="1427" y="2591"/>
              <a:ext cx="577" cy="133"/>
            </a:xfrm>
            <a:prstGeom prst="rect">
              <a:avLst/>
            </a:prstGeom>
            <a:solidFill>
              <a:srgbClr val="FFFFFF"/>
            </a:solidFill>
            <a:ln w="11113">
              <a:solidFill>
                <a:srgbClr val="000000"/>
              </a:solidFill>
              <a:miter lim="800000"/>
              <a:headEnd/>
              <a:tailEnd/>
            </a:ln>
          </p:spPr>
          <p:txBody>
            <a:bodyPr/>
            <a:lstStyle/>
            <a:p>
              <a:endParaRPr lang="en-US"/>
            </a:p>
          </p:txBody>
        </p:sp>
        <p:sp>
          <p:nvSpPr>
            <p:cNvPr id="11" name="Rectangle 14">
              <a:extLst>
                <a:ext uri="{FF2B5EF4-FFF2-40B4-BE49-F238E27FC236}">
                  <a16:creationId xmlns:a16="http://schemas.microsoft.com/office/drawing/2014/main" id="{A4720EEB-818E-4963-AFF5-537FA4AE52A1}"/>
                </a:ext>
              </a:extLst>
            </p:cNvPr>
            <p:cNvSpPr>
              <a:spLocks noChangeArrowheads="1"/>
            </p:cNvSpPr>
            <p:nvPr/>
          </p:nvSpPr>
          <p:spPr bwMode="auto">
            <a:xfrm>
              <a:off x="1544" y="2605"/>
              <a:ext cx="33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registers</a:t>
              </a:r>
              <a:endParaRPr lang="en-US" altLang="en-US"/>
            </a:p>
          </p:txBody>
        </p:sp>
        <p:sp>
          <p:nvSpPr>
            <p:cNvPr id="12" name="Rectangle 15">
              <a:extLst>
                <a:ext uri="{FF2B5EF4-FFF2-40B4-BE49-F238E27FC236}">
                  <a16:creationId xmlns:a16="http://schemas.microsoft.com/office/drawing/2014/main" id="{40EAC5DD-50D3-423C-B494-DE97669EC327}"/>
                </a:ext>
              </a:extLst>
            </p:cNvPr>
            <p:cNvSpPr>
              <a:spLocks noChangeArrowheads="1"/>
            </p:cNvSpPr>
            <p:nvPr/>
          </p:nvSpPr>
          <p:spPr bwMode="auto">
            <a:xfrm>
              <a:off x="1272" y="3191"/>
              <a:ext cx="322" cy="133"/>
            </a:xfrm>
            <a:prstGeom prst="rect">
              <a:avLst/>
            </a:prstGeom>
            <a:solidFill>
              <a:srgbClr val="FFFFFF"/>
            </a:solidFill>
            <a:ln w="11113">
              <a:solidFill>
                <a:srgbClr val="000000"/>
              </a:solidFill>
              <a:miter lim="800000"/>
              <a:headEnd/>
              <a:tailEnd/>
            </a:ln>
          </p:spPr>
          <p:txBody>
            <a:bodyPr/>
            <a:lstStyle/>
            <a:p>
              <a:endParaRPr lang="en-US"/>
            </a:p>
          </p:txBody>
        </p:sp>
        <p:sp>
          <p:nvSpPr>
            <p:cNvPr id="13" name="Rectangle 16">
              <a:extLst>
                <a:ext uri="{FF2B5EF4-FFF2-40B4-BE49-F238E27FC236}">
                  <a16:creationId xmlns:a16="http://schemas.microsoft.com/office/drawing/2014/main" id="{B4655D1A-863B-48C6-82A7-F4B2865FC518}"/>
                </a:ext>
              </a:extLst>
            </p:cNvPr>
            <p:cNvSpPr>
              <a:spLocks noChangeArrowheads="1"/>
            </p:cNvSpPr>
            <p:nvPr/>
          </p:nvSpPr>
          <p:spPr bwMode="auto">
            <a:xfrm>
              <a:off x="1347" y="3205"/>
              <a:ext cx="1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ALU</a:t>
              </a:r>
              <a:endParaRPr lang="en-US" altLang="en-US"/>
            </a:p>
          </p:txBody>
        </p:sp>
        <p:sp>
          <p:nvSpPr>
            <p:cNvPr id="14" name="Rectangle 17">
              <a:extLst>
                <a:ext uri="{FF2B5EF4-FFF2-40B4-BE49-F238E27FC236}">
                  <a16:creationId xmlns:a16="http://schemas.microsoft.com/office/drawing/2014/main" id="{B64CFA9D-645C-4160-AE7E-3ABE6D029476}"/>
                </a:ext>
              </a:extLst>
            </p:cNvPr>
            <p:cNvSpPr>
              <a:spLocks noChangeArrowheads="1"/>
            </p:cNvSpPr>
            <p:nvPr/>
          </p:nvSpPr>
          <p:spPr bwMode="auto">
            <a:xfrm>
              <a:off x="1860" y="3191"/>
              <a:ext cx="354" cy="133"/>
            </a:xfrm>
            <a:prstGeom prst="rect">
              <a:avLst/>
            </a:prstGeom>
            <a:solidFill>
              <a:srgbClr val="FFFFFF"/>
            </a:solidFill>
            <a:ln w="11113">
              <a:solidFill>
                <a:srgbClr val="000000"/>
              </a:solidFill>
              <a:miter lim="800000"/>
              <a:headEnd/>
              <a:tailEnd/>
            </a:ln>
          </p:spPr>
          <p:txBody>
            <a:bodyPr/>
            <a:lstStyle/>
            <a:p>
              <a:endParaRPr lang="en-US"/>
            </a:p>
          </p:txBody>
        </p:sp>
        <p:sp>
          <p:nvSpPr>
            <p:cNvPr id="15" name="Rectangle 18">
              <a:extLst>
                <a:ext uri="{FF2B5EF4-FFF2-40B4-BE49-F238E27FC236}">
                  <a16:creationId xmlns:a16="http://schemas.microsoft.com/office/drawing/2014/main" id="{AE616317-809F-4782-BC25-442DDC78931D}"/>
                </a:ext>
              </a:extLst>
            </p:cNvPr>
            <p:cNvSpPr>
              <a:spLocks noChangeArrowheads="1"/>
            </p:cNvSpPr>
            <p:nvPr/>
          </p:nvSpPr>
          <p:spPr bwMode="auto">
            <a:xfrm>
              <a:off x="1934" y="3205"/>
              <a:ext cx="20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clock</a:t>
              </a:r>
              <a:endParaRPr lang="en-US" altLang="en-US"/>
            </a:p>
          </p:txBody>
        </p:sp>
        <p:sp>
          <p:nvSpPr>
            <p:cNvPr id="16" name="Rectangle 19">
              <a:extLst>
                <a:ext uri="{FF2B5EF4-FFF2-40B4-BE49-F238E27FC236}">
                  <a16:creationId xmlns:a16="http://schemas.microsoft.com/office/drawing/2014/main" id="{25ECB54C-6FFB-4ECF-8807-8E2651F92BC2}"/>
                </a:ext>
              </a:extLst>
            </p:cNvPr>
            <p:cNvSpPr>
              <a:spLocks noChangeArrowheads="1"/>
            </p:cNvSpPr>
            <p:nvPr/>
          </p:nvSpPr>
          <p:spPr bwMode="auto">
            <a:xfrm>
              <a:off x="3311" y="2524"/>
              <a:ext cx="410" cy="870"/>
            </a:xfrm>
            <a:prstGeom prst="rect">
              <a:avLst/>
            </a:prstGeom>
            <a:solidFill>
              <a:srgbClr val="FFFFFF"/>
            </a:solidFill>
            <a:ln w="11113">
              <a:solidFill>
                <a:srgbClr val="000000"/>
              </a:solidFill>
              <a:miter lim="800000"/>
              <a:headEnd/>
              <a:tailEnd/>
            </a:ln>
          </p:spPr>
          <p:txBody>
            <a:bodyPr/>
            <a:lstStyle/>
            <a:p>
              <a:endParaRPr lang="en-US"/>
            </a:p>
          </p:txBody>
        </p:sp>
        <p:sp>
          <p:nvSpPr>
            <p:cNvPr id="17" name="Rectangle 20">
              <a:extLst>
                <a:ext uri="{FF2B5EF4-FFF2-40B4-BE49-F238E27FC236}">
                  <a16:creationId xmlns:a16="http://schemas.microsoft.com/office/drawing/2014/main" id="{14BC3C77-D79A-4DD2-A458-7C20C4398087}"/>
                </a:ext>
              </a:extLst>
            </p:cNvPr>
            <p:cNvSpPr>
              <a:spLocks noChangeArrowheads="1"/>
            </p:cNvSpPr>
            <p:nvPr/>
          </p:nvSpPr>
          <p:spPr bwMode="auto">
            <a:xfrm>
              <a:off x="3456" y="2810"/>
              <a:ext cx="11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I/O</a:t>
              </a:r>
              <a:endParaRPr lang="en-US" altLang="en-US"/>
            </a:p>
          </p:txBody>
        </p:sp>
        <p:sp>
          <p:nvSpPr>
            <p:cNvPr id="18" name="Rectangle 21">
              <a:extLst>
                <a:ext uri="{FF2B5EF4-FFF2-40B4-BE49-F238E27FC236}">
                  <a16:creationId xmlns:a16="http://schemas.microsoft.com/office/drawing/2014/main" id="{7B69563E-9CF1-43C5-B9CD-91D23522E00E}"/>
                </a:ext>
              </a:extLst>
            </p:cNvPr>
            <p:cNvSpPr>
              <a:spLocks noChangeArrowheads="1"/>
            </p:cNvSpPr>
            <p:nvPr/>
          </p:nvSpPr>
          <p:spPr bwMode="auto">
            <a:xfrm>
              <a:off x="3379" y="2917"/>
              <a:ext cx="27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Device</a:t>
              </a:r>
              <a:endParaRPr lang="en-US" altLang="en-US"/>
            </a:p>
          </p:txBody>
        </p:sp>
        <p:sp>
          <p:nvSpPr>
            <p:cNvPr id="19" name="Rectangle 22">
              <a:extLst>
                <a:ext uri="{FF2B5EF4-FFF2-40B4-BE49-F238E27FC236}">
                  <a16:creationId xmlns:a16="http://schemas.microsoft.com/office/drawing/2014/main" id="{2D34E0FA-5B80-4F5D-85B5-618B284A9270}"/>
                </a:ext>
              </a:extLst>
            </p:cNvPr>
            <p:cNvSpPr>
              <a:spLocks noChangeArrowheads="1"/>
            </p:cNvSpPr>
            <p:nvPr/>
          </p:nvSpPr>
          <p:spPr bwMode="auto">
            <a:xfrm>
              <a:off x="3466" y="302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#1</a:t>
              </a:r>
              <a:endParaRPr lang="en-US" altLang="en-US"/>
            </a:p>
          </p:txBody>
        </p:sp>
        <p:sp>
          <p:nvSpPr>
            <p:cNvPr id="20" name="Rectangle 23">
              <a:extLst>
                <a:ext uri="{FF2B5EF4-FFF2-40B4-BE49-F238E27FC236}">
                  <a16:creationId xmlns:a16="http://schemas.microsoft.com/office/drawing/2014/main" id="{CFA1A8A4-6F0D-4E4A-ACB3-7126CC91FD8A}"/>
                </a:ext>
              </a:extLst>
            </p:cNvPr>
            <p:cNvSpPr>
              <a:spLocks noChangeArrowheads="1"/>
            </p:cNvSpPr>
            <p:nvPr/>
          </p:nvSpPr>
          <p:spPr bwMode="auto">
            <a:xfrm>
              <a:off x="3843" y="2524"/>
              <a:ext cx="410" cy="870"/>
            </a:xfrm>
            <a:prstGeom prst="rect">
              <a:avLst/>
            </a:prstGeom>
            <a:solidFill>
              <a:srgbClr val="FFFFFF"/>
            </a:solidFill>
            <a:ln w="11113">
              <a:solidFill>
                <a:srgbClr val="000000"/>
              </a:solidFill>
              <a:miter lim="800000"/>
              <a:headEnd/>
              <a:tailEnd/>
            </a:ln>
          </p:spPr>
          <p:txBody>
            <a:bodyPr/>
            <a:lstStyle/>
            <a:p>
              <a:endParaRPr lang="en-US"/>
            </a:p>
          </p:txBody>
        </p:sp>
        <p:sp>
          <p:nvSpPr>
            <p:cNvPr id="21" name="Rectangle 24">
              <a:extLst>
                <a:ext uri="{FF2B5EF4-FFF2-40B4-BE49-F238E27FC236}">
                  <a16:creationId xmlns:a16="http://schemas.microsoft.com/office/drawing/2014/main" id="{C4E64C43-A9C6-4BBC-BB14-D42BF708D34D}"/>
                </a:ext>
              </a:extLst>
            </p:cNvPr>
            <p:cNvSpPr>
              <a:spLocks noChangeArrowheads="1"/>
            </p:cNvSpPr>
            <p:nvPr/>
          </p:nvSpPr>
          <p:spPr bwMode="auto">
            <a:xfrm>
              <a:off x="3988" y="2810"/>
              <a:ext cx="11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I/O</a:t>
              </a:r>
              <a:endParaRPr lang="en-US" altLang="en-US"/>
            </a:p>
          </p:txBody>
        </p:sp>
        <p:sp>
          <p:nvSpPr>
            <p:cNvPr id="22" name="Rectangle 25">
              <a:extLst>
                <a:ext uri="{FF2B5EF4-FFF2-40B4-BE49-F238E27FC236}">
                  <a16:creationId xmlns:a16="http://schemas.microsoft.com/office/drawing/2014/main" id="{52356E8F-FAF4-4431-855C-93EFA25017FD}"/>
                </a:ext>
              </a:extLst>
            </p:cNvPr>
            <p:cNvSpPr>
              <a:spLocks noChangeArrowheads="1"/>
            </p:cNvSpPr>
            <p:nvPr/>
          </p:nvSpPr>
          <p:spPr bwMode="auto">
            <a:xfrm>
              <a:off x="3911" y="2917"/>
              <a:ext cx="27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Device</a:t>
              </a:r>
              <a:endParaRPr lang="en-US" altLang="en-US"/>
            </a:p>
          </p:txBody>
        </p:sp>
        <p:sp>
          <p:nvSpPr>
            <p:cNvPr id="23" name="Rectangle 26">
              <a:extLst>
                <a:ext uri="{FF2B5EF4-FFF2-40B4-BE49-F238E27FC236}">
                  <a16:creationId xmlns:a16="http://schemas.microsoft.com/office/drawing/2014/main" id="{0B46F20A-5C21-405F-9421-842031D83823}"/>
                </a:ext>
              </a:extLst>
            </p:cNvPr>
            <p:cNvSpPr>
              <a:spLocks noChangeArrowheads="1"/>
            </p:cNvSpPr>
            <p:nvPr/>
          </p:nvSpPr>
          <p:spPr bwMode="auto">
            <a:xfrm>
              <a:off x="3997" y="302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#2</a:t>
              </a:r>
              <a:endParaRPr lang="en-US" altLang="en-US"/>
            </a:p>
          </p:txBody>
        </p:sp>
        <p:sp>
          <p:nvSpPr>
            <p:cNvPr id="24" name="Line 27">
              <a:extLst>
                <a:ext uri="{FF2B5EF4-FFF2-40B4-BE49-F238E27FC236}">
                  <a16:creationId xmlns:a16="http://schemas.microsoft.com/office/drawing/2014/main" id="{625A469B-D18C-4455-BE71-DDC69950198D}"/>
                </a:ext>
              </a:extLst>
            </p:cNvPr>
            <p:cNvSpPr>
              <a:spLocks noChangeShapeType="1"/>
            </p:cNvSpPr>
            <p:nvPr/>
          </p:nvSpPr>
          <p:spPr bwMode="auto">
            <a:xfrm flipH="1">
              <a:off x="1537" y="3394"/>
              <a:ext cx="0" cy="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8">
              <a:extLst>
                <a:ext uri="{FF2B5EF4-FFF2-40B4-BE49-F238E27FC236}">
                  <a16:creationId xmlns:a16="http://schemas.microsoft.com/office/drawing/2014/main" id="{7F252C99-3CCC-4622-94E8-DEE0E17BFF61}"/>
                </a:ext>
              </a:extLst>
            </p:cNvPr>
            <p:cNvSpPr>
              <a:spLocks noChangeShapeType="1"/>
            </p:cNvSpPr>
            <p:nvPr/>
          </p:nvSpPr>
          <p:spPr bwMode="auto">
            <a:xfrm>
              <a:off x="1537" y="3757"/>
              <a:ext cx="30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9">
              <a:extLst>
                <a:ext uri="{FF2B5EF4-FFF2-40B4-BE49-F238E27FC236}">
                  <a16:creationId xmlns:a16="http://schemas.microsoft.com/office/drawing/2014/main" id="{27C8B3D8-B444-4474-8E1B-F60C85EEA425}"/>
                </a:ext>
              </a:extLst>
            </p:cNvPr>
            <p:cNvSpPr>
              <a:spLocks noChangeShapeType="1"/>
            </p:cNvSpPr>
            <p:nvPr/>
          </p:nvSpPr>
          <p:spPr bwMode="auto">
            <a:xfrm flipH="1">
              <a:off x="2590" y="3394"/>
              <a:ext cx="0" cy="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30">
              <a:extLst>
                <a:ext uri="{FF2B5EF4-FFF2-40B4-BE49-F238E27FC236}">
                  <a16:creationId xmlns:a16="http://schemas.microsoft.com/office/drawing/2014/main" id="{74711249-A440-4617-863C-FBEDE60A95CB}"/>
                </a:ext>
              </a:extLst>
            </p:cNvPr>
            <p:cNvSpPr>
              <a:spLocks noChangeShapeType="1"/>
            </p:cNvSpPr>
            <p:nvPr/>
          </p:nvSpPr>
          <p:spPr bwMode="auto">
            <a:xfrm flipH="1">
              <a:off x="3424" y="3394"/>
              <a:ext cx="0" cy="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31">
              <a:extLst>
                <a:ext uri="{FF2B5EF4-FFF2-40B4-BE49-F238E27FC236}">
                  <a16:creationId xmlns:a16="http://schemas.microsoft.com/office/drawing/2014/main" id="{05093DE7-AE73-4C78-B6C1-EF81C9174775}"/>
                </a:ext>
              </a:extLst>
            </p:cNvPr>
            <p:cNvSpPr>
              <a:spLocks noChangeShapeType="1"/>
            </p:cNvSpPr>
            <p:nvPr/>
          </p:nvSpPr>
          <p:spPr bwMode="auto">
            <a:xfrm flipH="1">
              <a:off x="3969" y="3394"/>
              <a:ext cx="0" cy="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32">
              <a:extLst>
                <a:ext uri="{FF2B5EF4-FFF2-40B4-BE49-F238E27FC236}">
                  <a16:creationId xmlns:a16="http://schemas.microsoft.com/office/drawing/2014/main" id="{E261D427-ED45-4697-B69E-8E363C94707D}"/>
                </a:ext>
              </a:extLst>
            </p:cNvPr>
            <p:cNvSpPr>
              <a:spLocks noChangeShapeType="1"/>
            </p:cNvSpPr>
            <p:nvPr/>
          </p:nvSpPr>
          <p:spPr bwMode="auto">
            <a:xfrm>
              <a:off x="1682" y="2347"/>
              <a:ext cx="1" cy="17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33">
              <a:extLst>
                <a:ext uri="{FF2B5EF4-FFF2-40B4-BE49-F238E27FC236}">
                  <a16:creationId xmlns:a16="http://schemas.microsoft.com/office/drawing/2014/main" id="{118A67BD-A4E6-4E92-BC46-82EFA028B9AA}"/>
                </a:ext>
              </a:extLst>
            </p:cNvPr>
            <p:cNvSpPr>
              <a:spLocks noChangeShapeType="1"/>
            </p:cNvSpPr>
            <p:nvPr/>
          </p:nvSpPr>
          <p:spPr bwMode="auto">
            <a:xfrm>
              <a:off x="1682" y="2341"/>
              <a:ext cx="286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4">
              <a:extLst>
                <a:ext uri="{FF2B5EF4-FFF2-40B4-BE49-F238E27FC236}">
                  <a16:creationId xmlns:a16="http://schemas.microsoft.com/office/drawing/2014/main" id="{CD9452D0-7363-4FE2-9178-F0D6A4E808A7}"/>
                </a:ext>
              </a:extLst>
            </p:cNvPr>
            <p:cNvSpPr>
              <a:spLocks noChangeShapeType="1"/>
            </p:cNvSpPr>
            <p:nvPr/>
          </p:nvSpPr>
          <p:spPr bwMode="auto">
            <a:xfrm>
              <a:off x="2806" y="2343"/>
              <a:ext cx="1" cy="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5">
              <a:extLst>
                <a:ext uri="{FF2B5EF4-FFF2-40B4-BE49-F238E27FC236}">
                  <a16:creationId xmlns:a16="http://schemas.microsoft.com/office/drawing/2014/main" id="{A523FBAF-E8EB-4EA9-9BEB-699E6363FC89}"/>
                </a:ext>
              </a:extLst>
            </p:cNvPr>
            <p:cNvSpPr>
              <a:spLocks noChangeShapeType="1"/>
            </p:cNvSpPr>
            <p:nvPr/>
          </p:nvSpPr>
          <p:spPr bwMode="auto">
            <a:xfrm>
              <a:off x="3515" y="2343"/>
              <a:ext cx="1" cy="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6">
              <a:extLst>
                <a:ext uri="{FF2B5EF4-FFF2-40B4-BE49-F238E27FC236}">
                  <a16:creationId xmlns:a16="http://schemas.microsoft.com/office/drawing/2014/main" id="{3CBD9007-CC64-45FF-B707-1822338D85BA}"/>
                </a:ext>
              </a:extLst>
            </p:cNvPr>
            <p:cNvSpPr>
              <a:spLocks noChangeShapeType="1"/>
            </p:cNvSpPr>
            <p:nvPr/>
          </p:nvSpPr>
          <p:spPr bwMode="auto">
            <a:xfrm>
              <a:off x="4048" y="2343"/>
              <a:ext cx="1" cy="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66">
              <a:extLst>
                <a:ext uri="{FF2B5EF4-FFF2-40B4-BE49-F238E27FC236}">
                  <a16:creationId xmlns:a16="http://schemas.microsoft.com/office/drawing/2014/main" id="{9B88CD06-C865-4074-A213-79F642AF6E62}"/>
                </a:ext>
              </a:extLst>
            </p:cNvPr>
            <p:cNvSpPr>
              <a:spLocks noChangeShapeType="1"/>
            </p:cNvSpPr>
            <p:nvPr/>
          </p:nvSpPr>
          <p:spPr bwMode="auto">
            <a:xfrm>
              <a:off x="1900" y="3394"/>
              <a:ext cx="0" cy="18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67">
              <a:extLst>
                <a:ext uri="{FF2B5EF4-FFF2-40B4-BE49-F238E27FC236}">
                  <a16:creationId xmlns:a16="http://schemas.microsoft.com/office/drawing/2014/main" id="{BA7D6875-8B3D-43E0-A709-86056D18C639}"/>
                </a:ext>
              </a:extLst>
            </p:cNvPr>
            <p:cNvSpPr>
              <a:spLocks noChangeShapeType="1"/>
            </p:cNvSpPr>
            <p:nvPr/>
          </p:nvSpPr>
          <p:spPr bwMode="auto">
            <a:xfrm flipH="1">
              <a:off x="2953" y="3394"/>
              <a:ext cx="0" cy="18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68">
              <a:extLst>
                <a:ext uri="{FF2B5EF4-FFF2-40B4-BE49-F238E27FC236}">
                  <a16:creationId xmlns:a16="http://schemas.microsoft.com/office/drawing/2014/main" id="{818103A3-AA24-446A-8F1B-1ECAE1437F41}"/>
                </a:ext>
              </a:extLst>
            </p:cNvPr>
            <p:cNvSpPr>
              <a:spLocks noChangeShapeType="1"/>
            </p:cNvSpPr>
            <p:nvPr/>
          </p:nvSpPr>
          <p:spPr bwMode="auto">
            <a:xfrm>
              <a:off x="3606" y="3394"/>
              <a:ext cx="0" cy="18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69">
              <a:extLst>
                <a:ext uri="{FF2B5EF4-FFF2-40B4-BE49-F238E27FC236}">
                  <a16:creationId xmlns:a16="http://schemas.microsoft.com/office/drawing/2014/main" id="{66ED8429-C355-481F-BD3D-51D60A31043A}"/>
                </a:ext>
              </a:extLst>
            </p:cNvPr>
            <p:cNvSpPr>
              <a:spLocks noChangeShapeType="1"/>
            </p:cNvSpPr>
            <p:nvPr/>
          </p:nvSpPr>
          <p:spPr bwMode="auto">
            <a:xfrm>
              <a:off x="4150" y="3394"/>
              <a:ext cx="0" cy="18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Rectangle 70">
              <a:extLst>
                <a:ext uri="{FF2B5EF4-FFF2-40B4-BE49-F238E27FC236}">
                  <a16:creationId xmlns:a16="http://schemas.microsoft.com/office/drawing/2014/main" id="{2682FD71-D8C3-4480-8606-77358003CDB8}"/>
                </a:ext>
              </a:extLst>
            </p:cNvPr>
            <p:cNvSpPr>
              <a:spLocks noChangeArrowheads="1"/>
            </p:cNvSpPr>
            <p:nvPr/>
          </p:nvSpPr>
          <p:spPr bwMode="auto">
            <a:xfrm>
              <a:off x="2892" y="2231"/>
              <a:ext cx="30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Helvetica" panose="020B0604020202020204" pitchFamily="34" charset="0"/>
                </a:rPr>
                <a:t>data bus</a:t>
              </a:r>
              <a:endParaRPr lang="en-US" altLang="en-US"/>
            </a:p>
          </p:txBody>
        </p:sp>
        <p:sp>
          <p:nvSpPr>
            <p:cNvPr id="39" name="Rectangle 71">
              <a:extLst>
                <a:ext uri="{FF2B5EF4-FFF2-40B4-BE49-F238E27FC236}">
                  <a16:creationId xmlns:a16="http://schemas.microsoft.com/office/drawing/2014/main" id="{D8AD2BE0-8714-4148-85CF-168B68AF195A}"/>
                </a:ext>
              </a:extLst>
            </p:cNvPr>
            <p:cNvSpPr>
              <a:spLocks noChangeArrowheads="1"/>
            </p:cNvSpPr>
            <p:nvPr/>
          </p:nvSpPr>
          <p:spPr bwMode="auto">
            <a:xfrm>
              <a:off x="2009" y="3466"/>
              <a:ext cx="38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Helvetica" panose="020B0604020202020204" pitchFamily="34" charset="0"/>
                </a:rPr>
                <a:t>control bus</a:t>
              </a:r>
              <a:endParaRPr lang="en-US" altLang="en-US"/>
            </a:p>
          </p:txBody>
        </p:sp>
        <p:sp>
          <p:nvSpPr>
            <p:cNvPr id="40" name="Rectangle 72">
              <a:extLst>
                <a:ext uri="{FF2B5EF4-FFF2-40B4-BE49-F238E27FC236}">
                  <a16:creationId xmlns:a16="http://schemas.microsoft.com/office/drawing/2014/main" id="{25E6702A-17F3-4CA8-8A81-C31F7EA2BA39}"/>
                </a:ext>
              </a:extLst>
            </p:cNvPr>
            <p:cNvSpPr>
              <a:spLocks noChangeArrowheads="1"/>
            </p:cNvSpPr>
            <p:nvPr/>
          </p:nvSpPr>
          <p:spPr bwMode="auto">
            <a:xfrm>
              <a:off x="1588" y="3648"/>
              <a:ext cx="43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Helvetica" panose="020B0604020202020204" pitchFamily="34" charset="0"/>
                </a:rPr>
                <a:t>address bus</a:t>
              </a:r>
              <a:endParaRPr lang="en-US" altLang="en-US"/>
            </a:p>
          </p:txBody>
        </p:sp>
        <p:sp>
          <p:nvSpPr>
            <p:cNvPr id="41" name="Rectangle 73">
              <a:extLst>
                <a:ext uri="{FF2B5EF4-FFF2-40B4-BE49-F238E27FC236}">
                  <a16:creationId xmlns:a16="http://schemas.microsoft.com/office/drawing/2014/main" id="{8B9E83F1-8624-4D39-9E6F-9F1F818C4973}"/>
                </a:ext>
              </a:extLst>
            </p:cNvPr>
            <p:cNvSpPr>
              <a:spLocks noChangeArrowheads="1"/>
            </p:cNvSpPr>
            <p:nvPr/>
          </p:nvSpPr>
          <p:spPr bwMode="auto">
            <a:xfrm>
              <a:off x="1594" y="3191"/>
              <a:ext cx="266" cy="133"/>
            </a:xfrm>
            <a:prstGeom prst="rect">
              <a:avLst/>
            </a:prstGeom>
            <a:solidFill>
              <a:srgbClr val="FFFFFF"/>
            </a:solidFill>
            <a:ln w="11113">
              <a:solidFill>
                <a:srgbClr val="000000"/>
              </a:solidFill>
              <a:miter lim="800000"/>
              <a:headEnd/>
              <a:tailEnd/>
            </a:ln>
          </p:spPr>
          <p:txBody>
            <a:bodyPr/>
            <a:lstStyle/>
            <a:p>
              <a:endParaRPr lang="en-US"/>
            </a:p>
          </p:txBody>
        </p:sp>
        <p:sp>
          <p:nvSpPr>
            <p:cNvPr id="42" name="Rectangle 74">
              <a:extLst>
                <a:ext uri="{FF2B5EF4-FFF2-40B4-BE49-F238E27FC236}">
                  <a16:creationId xmlns:a16="http://schemas.microsoft.com/office/drawing/2014/main" id="{B7B803B0-0177-415A-AFFF-ACA56C5F3A89}"/>
                </a:ext>
              </a:extLst>
            </p:cNvPr>
            <p:cNvSpPr>
              <a:spLocks noChangeArrowheads="1"/>
            </p:cNvSpPr>
            <p:nvPr/>
          </p:nvSpPr>
          <p:spPr bwMode="auto">
            <a:xfrm>
              <a:off x="1662" y="3205"/>
              <a:ext cx="12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000000"/>
                  </a:solidFill>
                  <a:latin typeface="Helvetica" panose="020B0604020202020204" pitchFamily="34" charset="0"/>
                </a:rPr>
                <a:t>CU</a:t>
              </a:r>
              <a:endParaRPr lang="en-US" altLang="en-US"/>
            </a:p>
          </p:txBody>
        </p:sp>
        <p:sp>
          <p:nvSpPr>
            <p:cNvPr id="43" name="Line 76">
              <a:extLst>
                <a:ext uri="{FF2B5EF4-FFF2-40B4-BE49-F238E27FC236}">
                  <a16:creationId xmlns:a16="http://schemas.microsoft.com/office/drawing/2014/main" id="{8AF585E4-CD12-4269-8150-0F6D2B13CCFF}"/>
                </a:ext>
              </a:extLst>
            </p:cNvPr>
            <p:cNvSpPr>
              <a:spLocks noChangeShapeType="1"/>
            </p:cNvSpPr>
            <p:nvPr/>
          </p:nvSpPr>
          <p:spPr bwMode="auto">
            <a:xfrm>
              <a:off x="1900" y="3575"/>
              <a:ext cx="2649"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6825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2" name="Rectangle 4">
            <a:extLst>
              <a:ext uri="{FF2B5EF4-FFF2-40B4-BE49-F238E27FC236}">
                <a16:creationId xmlns:a16="http://schemas.microsoft.com/office/drawing/2014/main" id="{AE99FA67-AA9F-44A0-B4A3-893923CF45E8}"/>
              </a:ext>
            </a:extLst>
          </p:cNvPr>
          <p:cNvSpPr>
            <a:spLocks noChangeArrowheads="1"/>
          </p:cNvSpPr>
          <p:nvPr/>
        </p:nvSpPr>
        <p:spPr bwMode="auto">
          <a:xfrm>
            <a:off x="1981200" y="1143000"/>
            <a:ext cx="82296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7663" indent="-347663">
              <a:spcBef>
                <a:spcPct val="4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1pPr>
            <a:lvl2pPr marL="798513" indent="-336550">
              <a:spcBef>
                <a:spcPct val="40000"/>
              </a:spcBef>
              <a:buFont typeface="Wingdings" panose="05000000000000000000" pitchFamily="2" charset="2"/>
              <a:buChar char="²"/>
              <a:defRPr sz="2000">
                <a:solidFill>
                  <a:schemeClr val="tx1"/>
                </a:solidFill>
                <a:latin typeface="Arial" panose="020B0604020202020204" pitchFamily="34" charset="0"/>
                <a:cs typeface="Arial" panose="020B0604020202020204" pitchFamily="34" charset="0"/>
              </a:defRPr>
            </a:lvl2pPr>
            <a:lvl3pPr marL="1144588" indent="-231775">
              <a:spcBef>
                <a:spcPct val="40000"/>
              </a:spcBef>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481138" indent="-222250">
              <a:spcBef>
                <a:spcPct val="40000"/>
              </a:spcBef>
              <a:buChar char="–"/>
              <a:defRPr sz="1600">
                <a:solidFill>
                  <a:schemeClr val="tx1"/>
                </a:solidFill>
                <a:latin typeface="Arial" panose="020B0604020202020204" pitchFamily="34" charset="0"/>
                <a:cs typeface="Arial" panose="020B0604020202020204" pitchFamily="34" charset="0"/>
              </a:defRPr>
            </a:lvl4pPr>
            <a:lvl5pPr indent="-233363">
              <a:spcBef>
                <a:spcPct val="40000"/>
              </a:spcBef>
              <a:buChar char="»"/>
              <a:defRPr sz="1600">
                <a:solidFill>
                  <a:schemeClr val="tx1"/>
                </a:solidFill>
                <a:latin typeface="Arial" panose="020B0604020202020204" pitchFamily="34" charset="0"/>
                <a:cs typeface="Arial" panose="020B0604020202020204" pitchFamily="34" charset="0"/>
              </a:defRPr>
            </a:lvl5pPr>
            <a:lvl6pPr indent="-233363" fontAlgn="base">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6pPr>
            <a:lvl7pPr indent="-233363" fontAlgn="base">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7pPr>
            <a:lvl8pPr indent="-233363" fontAlgn="base">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8pPr>
            <a:lvl9pPr indent="-233363" fontAlgn="base">
              <a:spcBef>
                <a:spcPct val="4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r>
              <a:rPr lang="en-US" altLang="en-US" dirty="0">
                <a:latin typeface="Arial Rounded MT Bold" panose="020F0704030504030204" pitchFamily="34" charset="0"/>
              </a:rPr>
              <a:t>Processor consists of</a:t>
            </a:r>
          </a:p>
          <a:p>
            <a:pPr lvl="1"/>
            <a:r>
              <a:rPr lang="en-US" altLang="en-US" dirty="0">
                <a:latin typeface="Arial Rounded MT Bold" panose="020F0704030504030204" pitchFamily="34" charset="0"/>
              </a:rPr>
              <a:t>Datapath</a:t>
            </a:r>
          </a:p>
          <a:p>
            <a:pPr lvl="2"/>
            <a:r>
              <a:rPr lang="en-US" altLang="en-US" dirty="0">
                <a:latin typeface="Arial Rounded MT Bold" panose="020F0704030504030204" pitchFamily="34" charset="0"/>
              </a:rPr>
              <a:t>ALU</a:t>
            </a:r>
          </a:p>
          <a:p>
            <a:pPr lvl="2"/>
            <a:r>
              <a:rPr lang="en-US" altLang="en-US" dirty="0">
                <a:latin typeface="Arial Rounded MT Bold" panose="020F0704030504030204" pitchFamily="34" charset="0"/>
              </a:rPr>
              <a:t>Registers</a:t>
            </a:r>
          </a:p>
          <a:p>
            <a:pPr lvl="1"/>
            <a:r>
              <a:rPr lang="en-US" altLang="en-US" dirty="0">
                <a:latin typeface="Arial Rounded MT Bold" panose="020F0704030504030204" pitchFamily="34" charset="0"/>
              </a:rPr>
              <a:t>Control unit</a:t>
            </a:r>
          </a:p>
          <a:p>
            <a:r>
              <a:rPr lang="en-US" altLang="en-US" dirty="0">
                <a:latin typeface="Arial Rounded MT Bold" panose="020F0704030504030204" pitchFamily="34" charset="0"/>
              </a:rPr>
              <a:t>ALU</a:t>
            </a:r>
          </a:p>
          <a:p>
            <a:pPr lvl="1"/>
            <a:r>
              <a:rPr lang="en-US" altLang="en-US" dirty="0">
                <a:latin typeface="Arial Rounded MT Bold" panose="020F0704030504030204" pitchFamily="34" charset="0"/>
              </a:rPr>
              <a:t>Performs arithmetic </a:t>
            </a:r>
          </a:p>
          <a:p>
            <a:pPr lvl="1">
              <a:spcBef>
                <a:spcPct val="0"/>
              </a:spcBef>
              <a:buFont typeface="Wingdings" panose="05000000000000000000" pitchFamily="2" charset="2"/>
              <a:buNone/>
            </a:pPr>
            <a:r>
              <a:rPr lang="en-US" altLang="en-US" dirty="0">
                <a:latin typeface="Arial Rounded MT Bold" panose="020F0704030504030204" pitchFamily="34" charset="0"/>
              </a:rPr>
              <a:t>	and logic instructions</a:t>
            </a:r>
          </a:p>
          <a:p>
            <a:r>
              <a:rPr lang="en-US" altLang="en-US" dirty="0">
                <a:latin typeface="Arial Rounded MT Bold" panose="020F0704030504030204" pitchFamily="34" charset="0"/>
              </a:rPr>
              <a:t>Control unit (CU)</a:t>
            </a:r>
          </a:p>
          <a:p>
            <a:pPr lvl="1"/>
            <a:r>
              <a:rPr lang="en-US" altLang="en-US" dirty="0">
                <a:latin typeface="Arial Rounded MT Bold" panose="020F0704030504030204" pitchFamily="34" charset="0"/>
              </a:rPr>
              <a:t>Generates the control signals required to execute instructions</a:t>
            </a:r>
          </a:p>
          <a:p>
            <a:r>
              <a:rPr lang="en-US" altLang="en-US" dirty="0">
                <a:latin typeface="Arial Rounded MT Bold" panose="020F0704030504030204" pitchFamily="34" charset="0"/>
              </a:rPr>
              <a:t>Implementation varies from one processor to another</a:t>
            </a:r>
          </a:p>
        </p:txBody>
      </p:sp>
      <p:sp>
        <p:nvSpPr>
          <p:cNvPr id="345090" name="Rectangle 2">
            <a:extLst>
              <a:ext uri="{FF2B5EF4-FFF2-40B4-BE49-F238E27FC236}">
                <a16:creationId xmlns:a16="http://schemas.microsoft.com/office/drawing/2014/main" id="{18A73EB6-BFE8-4D33-9470-11D44C10BEDC}"/>
              </a:ext>
            </a:extLst>
          </p:cNvPr>
          <p:cNvSpPr>
            <a:spLocks noGrp="1" noChangeArrowheads="1"/>
          </p:cNvSpPr>
          <p:nvPr>
            <p:ph type="title"/>
          </p:nvPr>
        </p:nvSpPr>
        <p:spPr>
          <a:xfrm>
            <a:off x="838200" y="0"/>
            <a:ext cx="10515600" cy="1325563"/>
          </a:xfrm>
        </p:spPr>
        <p:txBody>
          <a:bodyPr/>
          <a:lstStyle/>
          <a:p>
            <a:r>
              <a:rPr lang="en-US" altLang="en-US" dirty="0">
                <a:latin typeface="Comic Sans MS" panose="030F0702030302020204" pitchFamily="66" charset="0"/>
              </a:rPr>
              <a:t>Processor</a:t>
            </a:r>
          </a:p>
        </p:txBody>
      </p:sp>
      <p:pic>
        <p:nvPicPr>
          <p:cNvPr id="345091" name="Picture 3">
            <a:extLst>
              <a:ext uri="{FF2B5EF4-FFF2-40B4-BE49-F238E27FC236}">
                <a16:creationId xmlns:a16="http://schemas.microsoft.com/office/drawing/2014/main" id="{D4484821-0D6C-49D2-B9EF-8E144145BE7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664325" y="1143000"/>
            <a:ext cx="4689475" cy="3319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3330</Words>
  <Application>Microsoft Office PowerPoint</Application>
  <PresentationFormat>Widescreen</PresentationFormat>
  <Paragraphs>444</Paragraphs>
  <Slides>79</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8" baseType="lpstr">
      <vt:lpstr>Arial</vt:lpstr>
      <vt:lpstr>Arial Rounded MT Bold</vt:lpstr>
      <vt:lpstr>Calibri</vt:lpstr>
      <vt:lpstr>Calibri Light</vt:lpstr>
      <vt:lpstr>Comic Sans MS</vt:lpstr>
      <vt:lpstr>Helvetica</vt:lpstr>
      <vt:lpstr>Wingdings</vt:lpstr>
      <vt:lpstr>Office Theme</vt:lpstr>
      <vt:lpstr>VISIO</vt:lpstr>
      <vt:lpstr>PowerPoint Presentation</vt:lpstr>
      <vt:lpstr>PowerPoint Presentation</vt:lpstr>
      <vt:lpstr>ADDRESSING MODES</vt:lpstr>
      <vt:lpstr>Addressing Modes</vt:lpstr>
      <vt:lpstr>Addressing Modes</vt:lpstr>
      <vt:lpstr>Addressing Modes</vt:lpstr>
      <vt:lpstr>Basic Computer Organization</vt:lpstr>
      <vt:lpstr>PowerPoint Presentation</vt:lpstr>
      <vt:lpstr>Processor</vt:lpstr>
      <vt:lpstr>Clock</vt:lpstr>
      <vt:lpstr>Memory</vt:lpstr>
      <vt:lpstr>Address Space</vt:lpstr>
      <vt:lpstr>Memory Unit</vt:lpstr>
      <vt:lpstr>Memory Read and Write Cycles</vt:lpstr>
      <vt:lpstr>Reading from Memory</vt:lpstr>
      <vt:lpstr>Memory Devices</vt:lpstr>
      <vt:lpstr>Memory Hierarchy</vt:lpstr>
      <vt:lpstr>Magnetic Disk Storage</vt:lpstr>
      <vt:lpstr>Example on Disk Access Time</vt:lpstr>
      <vt:lpstr>Register Addressing</vt:lpstr>
      <vt:lpstr>Immediate Addressing</vt:lpstr>
      <vt:lpstr>Direct Memory Addressing</vt:lpstr>
      <vt:lpstr>Direct Memory Addressing</vt:lpstr>
      <vt:lpstr>Direct-Offset Addressing</vt:lpstr>
      <vt:lpstr>Direct Memory Addressing</vt:lpstr>
      <vt:lpstr>Direct Memory Addressing</vt:lpstr>
      <vt:lpstr>Indirect Memory Addressing </vt:lpstr>
      <vt:lpstr>Indirect Memory Addressing </vt:lpstr>
      <vt:lpstr>The MOV Instruction</vt:lpstr>
      <vt:lpstr>The MOV Instruction</vt:lpstr>
      <vt:lpstr>PowerPoint Presentation</vt:lpstr>
      <vt:lpstr>PowerPoint Presentation</vt:lpstr>
      <vt:lpstr>PowerPoint Presentation</vt:lpstr>
      <vt:lpstr>PowerPoint Presentation</vt:lpstr>
      <vt:lpstr>PowerPoint Presentation</vt:lpstr>
      <vt:lpstr>ASSEMBLY VARIABLES</vt:lpstr>
      <vt:lpstr>Assembly Variables</vt:lpstr>
      <vt:lpstr>Allocating Storage Space for Initialized Data </vt:lpstr>
      <vt:lpstr>Allocating Storage Space for Initialized Data </vt:lpstr>
      <vt:lpstr>Allocating Storage Space for Initialized Data </vt:lpstr>
      <vt:lpstr>Allocating Storage Space for Initialized Data </vt:lpstr>
      <vt:lpstr>Allocating Storage Space for Uninitialized Data</vt:lpstr>
      <vt:lpstr>Multiple Definitions</vt:lpstr>
      <vt:lpstr>Multiple Initializations</vt:lpstr>
      <vt:lpstr>ASSEMBLY CONSTANTS</vt:lpstr>
      <vt:lpstr>Assembly Variables</vt:lpstr>
      <vt:lpstr>The EQU Directive</vt:lpstr>
      <vt:lpstr>The EQU Directive</vt:lpstr>
      <vt:lpstr>The EQU Directive</vt:lpstr>
      <vt:lpstr>PowerPoint Presentation</vt:lpstr>
      <vt:lpstr>PowerPoint Presentation</vt:lpstr>
      <vt:lpstr>The %assign Directive</vt:lpstr>
      <vt:lpstr>The %define Directive</vt:lpstr>
      <vt:lpstr>Arithmetic Instructions</vt:lpstr>
      <vt:lpstr>Arithmetic Instructions</vt:lpstr>
      <vt:lpstr>Arithmetic Instructions</vt:lpstr>
      <vt:lpstr>The DEC Instruction</vt:lpstr>
      <vt:lpstr>The DEC Instruction</vt:lpstr>
      <vt:lpstr>The DEC Instruction</vt:lpstr>
      <vt:lpstr>The ADD and SUB Instructions</vt:lpstr>
      <vt:lpstr>PowerPoint Presentation</vt:lpstr>
      <vt:lpstr>PowerPoint Presentation</vt:lpstr>
      <vt:lpstr>PowerPoint Presentation</vt:lpstr>
      <vt:lpstr>PowerPoint Presentation</vt:lpstr>
      <vt:lpstr>PowerPoint Presentation</vt:lpstr>
      <vt:lpstr>PowerPoint Presentation</vt:lpstr>
      <vt:lpstr>The MUL/IMUL Instruction </vt:lpstr>
      <vt:lpstr>PowerPoint Presentation</vt:lpstr>
      <vt:lpstr>PowerPoint Presentation</vt:lpstr>
      <vt:lpstr>PowerPoint Presentation</vt:lpstr>
      <vt:lpstr>PowerPoint Presentation</vt:lpstr>
      <vt:lpstr>PowerPoint Presentation</vt:lpstr>
      <vt:lpstr>PowerPoint Presentation</vt:lpstr>
      <vt:lpstr>The DIV/IDIV Instructions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dc:creator>
  <cp:lastModifiedBy>use</cp:lastModifiedBy>
  <cp:revision>13</cp:revision>
  <dcterms:created xsi:type="dcterms:W3CDTF">2021-06-24T14:51:12Z</dcterms:created>
  <dcterms:modified xsi:type="dcterms:W3CDTF">2021-06-25T15:46:05Z</dcterms:modified>
</cp:coreProperties>
</file>