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1" r:id="rId3"/>
    <p:sldId id="268" r:id="rId4"/>
    <p:sldId id="310" r:id="rId5"/>
    <p:sldId id="301" r:id="rId6"/>
    <p:sldId id="295" r:id="rId7"/>
    <p:sldId id="302" r:id="rId8"/>
    <p:sldId id="277" r:id="rId9"/>
    <p:sldId id="308" r:id="rId10"/>
    <p:sldId id="309" r:id="rId11"/>
    <p:sldId id="278" r:id="rId12"/>
    <p:sldId id="299" r:id="rId13"/>
    <p:sldId id="280" r:id="rId14"/>
    <p:sldId id="312" r:id="rId15"/>
    <p:sldId id="281" r:id="rId16"/>
    <p:sldId id="282" r:id="rId17"/>
    <p:sldId id="300" r:id="rId18"/>
    <p:sldId id="283" r:id="rId19"/>
    <p:sldId id="284" r:id="rId20"/>
    <p:sldId id="314" r:id="rId21"/>
    <p:sldId id="286" r:id="rId22"/>
    <p:sldId id="318" r:id="rId23"/>
    <p:sldId id="316" r:id="rId24"/>
    <p:sldId id="315" r:id="rId25"/>
    <p:sldId id="317" r:id="rId26"/>
    <p:sldId id="290" r:id="rId27"/>
    <p:sldId id="291" r:id="rId28"/>
    <p:sldId id="293" r:id="rId29"/>
    <p:sldId id="303" r:id="rId30"/>
    <p:sldId id="272" r:id="rId31"/>
    <p:sldId id="320" r:id="rId32"/>
    <p:sldId id="319" r:id="rId33"/>
    <p:sldId id="32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BBB9C7-F45D-4D0D-B849-42ABFCBB6814}"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894C1-46FD-4787-AC10-1B217D1A7D6F}" type="slidenum">
              <a:rPr lang="en-US" smtClean="0"/>
              <a:t>‹#›</a:t>
            </a:fld>
            <a:endParaRPr lang="en-US"/>
          </a:p>
        </p:txBody>
      </p:sp>
    </p:spTree>
    <p:extLst>
      <p:ext uri="{BB962C8B-B14F-4D97-AF65-F5344CB8AC3E}">
        <p14:creationId xmlns:p14="http://schemas.microsoft.com/office/powerpoint/2010/main" val="544576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BB9C7-F45D-4D0D-B849-42ABFCBB6814}"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894C1-46FD-4787-AC10-1B217D1A7D6F}" type="slidenum">
              <a:rPr lang="en-US" smtClean="0"/>
              <a:t>‹#›</a:t>
            </a:fld>
            <a:endParaRPr lang="en-US"/>
          </a:p>
        </p:txBody>
      </p:sp>
    </p:spTree>
    <p:extLst>
      <p:ext uri="{BB962C8B-B14F-4D97-AF65-F5344CB8AC3E}">
        <p14:creationId xmlns:p14="http://schemas.microsoft.com/office/powerpoint/2010/main" val="336016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BB9C7-F45D-4D0D-B849-42ABFCBB6814}"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894C1-46FD-4787-AC10-1B217D1A7D6F}" type="slidenum">
              <a:rPr lang="en-US" smtClean="0"/>
              <a:t>‹#›</a:t>
            </a:fld>
            <a:endParaRPr lang="en-US"/>
          </a:p>
        </p:txBody>
      </p:sp>
    </p:spTree>
    <p:extLst>
      <p:ext uri="{BB962C8B-B14F-4D97-AF65-F5344CB8AC3E}">
        <p14:creationId xmlns:p14="http://schemas.microsoft.com/office/powerpoint/2010/main" val="352531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BB9C7-F45D-4D0D-B849-42ABFCBB6814}"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894C1-46FD-4787-AC10-1B217D1A7D6F}" type="slidenum">
              <a:rPr lang="en-US" smtClean="0"/>
              <a:t>‹#›</a:t>
            </a:fld>
            <a:endParaRPr lang="en-US"/>
          </a:p>
        </p:txBody>
      </p:sp>
    </p:spTree>
    <p:extLst>
      <p:ext uri="{BB962C8B-B14F-4D97-AF65-F5344CB8AC3E}">
        <p14:creationId xmlns:p14="http://schemas.microsoft.com/office/powerpoint/2010/main" val="278269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BBB9C7-F45D-4D0D-B849-42ABFCBB6814}"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894C1-46FD-4787-AC10-1B217D1A7D6F}" type="slidenum">
              <a:rPr lang="en-US" smtClean="0"/>
              <a:t>‹#›</a:t>
            </a:fld>
            <a:endParaRPr lang="en-US"/>
          </a:p>
        </p:txBody>
      </p:sp>
    </p:spTree>
    <p:extLst>
      <p:ext uri="{BB962C8B-B14F-4D97-AF65-F5344CB8AC3E}">
        <p14:creationId xmlns:p14="http://schemas.microsoft.com/office/powerpoint/2010/main" val="25700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BBB9C7-F45D-4D0D-B849-42ABFCBB6814}"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894C1-46FD-4787-AC10-1B217D1A7D6F}" type="slidenum">
              <a:rPr lang="en-US" smtClean="0"/>
              <a:t>‹#›</a:t>
            </a:fld>
            <a:endParaRPr lang="en-US"/>
          </a:p>
        </p:txBody>
      </p:sp>
    </p:spTree>
    <p:extLst>
      <p:ext uri="{BB962C8B-B14F-4D97-AF65-F5344CB8AC3E}">
        <p14:creationId xmlns:p14="http://schemas.microsoft.com/office/powerpoint/2010/main" val="34543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BBB9C7-F45D-4D0D-B849-42ABFCBB6814}" type="datetimeFigureOut">
              <a:rPr lang="en-US" smtClean="0"/>
              <a:t>5/15/2021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894C1-46FD-4787-AC10-1B217D1A7D6F}" type="slidenum">
              <a:rPr lang="en-US" smtClean="0"/>
              <a:t>‹#›</a:t>
            </a:fld>
            <a:endParaRPr lang="en-US"/>
          </a:p>
        </p:txBody>
      </p:sp>
    </p:spTree>
    <p:extLst>
      <p:ext uri="{BB962C8B-B14F-4D97-AF65-F5344CB8AC3E}">
        <p14:creationId xmlns:p14="http://schemas.microsoft.com/office/powerpoint/2010/main" val="169748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BBB9C7-F45D-4D0D-B849-42ABFCBB6814}" type="datetimeFigureOut">
              <a:rPr lang="en-US" smtClean="0"/>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894C1-46FD-4787-AC10-1B217D1A7D6F}" type="slidenum">
              <a:rPr lang="en-US" smtClean="0"/>
              <a:t>‹#›</a:t>
            </a:fld>
            <a:endParaRPr lang="en-US"/>
          </a:p>
        </p:txBody>
      </p:sp>
    </p:spTree>
    <p:extLst>
      <p:ext uri="{BB962C8B-B14F-4D97-AF65-F5344CB8AC3E}">
        <p14:creationId xmlns:p14="http://schemas.microsoft.com/office/powerpoint/2010/main" val="352756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BB9C7-F45D-4D0D-B849-42ABFCBB6814}" type="datetimeFigureOut">
              <a:rPr lang="en-US" smtClean="0"/>
              <a:t>5/15/2021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894C1-46FD-4787-AC10-1B217D1A7D6F}" type="slidenum">
              <a:rPr lang="en-US" smtClean="0"/>
              <a:t>‹#›</a:t>
            </a:fld>
            <a:endParaRPr lang="en-US"/>
          </a:p>
        </p:txBody>
      </p:sp>
    </p:spTree>
    <p:extLst>
      <p:ext uri="{BB962C8B-B14F-4D97-AF65-F5344CB8AC3E}">
        <p14:creationId xmlns:p14="http://schemas.microsoft.com/office/powerpoint/2010/main" val="12480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BBB9C7-F45D-4D0D-B849-42ABFCBB6814}"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894C1-46FD-4787-AC10-1B217D1A7D6F}" type="slidenum">
              <a:rPr lang="en-US" smtClean="0"/>
              <a:t>‹#›</a:t>
            </a:fld>
            <a:endParaRPr lang="en-US"/>
          </a:p>
        </p:txBody>
      </p:sp>
    </p:spTree>
    <p:extLst>
      <p:ext uri="{BB962C8B-B14F-4D97-AF65-F5344CB8AC3E}">
        <p14:creationId xmlns:p14="http://schemas.microsoft.com/office/powerpoint/2010/main" val="108589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BBB9C7-F45D-4D0D-B849-42ABFCBB6814}"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894C1-46FD-4787-AC10-1B217D1A7D6F}" type="slidenum">
              <a:rPr lang="en-US" smtClean="0"/>
              <a:t>‹#›</a:t>
            </a:fld>
            <a:endParaRPr lang="en-US"/>
          </a:p>
        </p:txBody>
      </p:sp>
    </p:spTree>
    <p:extLst>
      <p:ext uri="{BB962C8B-B14F-4D97-AF65-F5344CB8AC3E}">
        <p14:creationId xmlns:p14="http://schemas.microsoft.com/office/powerpoint/2010/main" val="340372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BB9C7-F45D-4D0D-B849-42ABFCBB6814}" type="datetimeFigureOut">
              <a:rPr lang="en-US" smtClean="0"/>
              <a:t>5/15/2021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894C1-46FD-4787-AC10-1B217D1A7D6F}" type="slidenum">
              <a:rPr lang="en-US" smtClean="0"/>
              <a:t>‹#›</a:t>
            </a:fld>
            <a:endParaRPr lang="en-US"/>
          </a:p>
        </p:txBody>
      </p:sp>
    </p:spTree>
    <p:extLst>
      <p:ext uri="{BB962C8B-B14F-4D97-AF65-F5344CB8AC3E}">
        <p14:creationId xmlns:p14="http://schemas.microsoft.com/office/powerpoint/2010/main" val="1283939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t>
            </a:r>
            <a:br>
              <a:rPr lang="en-US" dirty="0" smtClean="0"/>
            </a:br>
            <a:r>
              <a:rPr lang="en-US" dirty="0" smtClean="0"/>
              <a:t>ENGL264:INTRODUCTION TO PROSE</a:t>
            </a:r>
            <a:br>
              <a:rPr lang="en-US" dirty="0" smtClean="0"/>
            </a:br>
            <a:endParaRPr lang="en-US" dirty="0"/>
          </a:p>
        </p:txBody>
      </p:sp>
      <p:sp>
        <p:nvSpPr>
          <p:cNvPr id="3" name="Subtitle 2"/>
          <p:cNvSpPr>
            <a:spLocks noGrp="1"/>
          </p:cNvSpPr>
          <p:nvPr>
            <p:ph type="subTitle" idx="1"/>
          </p:nvPr>
        </p:nvSpPr>
        <p:spPr/>
        <p:txBody>
          <a:bodyPr>
            <a:normAutofit/>
          </a:bodyPr>
          <a:lstStyle/>
          <a:p>
            <a:r>
              <a:rPr lang="en-US" dirty="0" smtClean="0"/>
              <a:t> </a:t>
            </a:r>
          </a:p>
        </p:txBody>
      </p:sp>
    </p:spTree>
    <p:extLst>
      <p:ext uri="{BB962C8B-B14F-4D97-AF65-F5344CB8AC3E}">
        <p14:creationId xmlns:p14="http://schemas.microsoft.com/office/powerpoint/2010/main" val="396394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p>
        </p:txBody>
      </p:sp>
      <p:sp>
        <p:nvSpPr>
          <p:cNvPr id="3" name="Content Placeholder 2"/>
          <p:cNvSpPr>
            <a:spLocks noGrp="1"/>
          </p:cNvSpPr>
          <p:nvPr>
            <p:ph idx="1"/>
          </p:nvPr>
        </p:nvSpPr>
        <p:spPr/>
        <p:txBody>
          <a:bodyPr>
            <a:normAutofit fontScale="92500"/>
          </a:bodyPr>
          <a:lstStyle/>
          <a:p>
            <a:r>
              <a:rPr lang="en-US" sz="2300" b="1" dirty="0" smtClean="0"/>
              <a:t>Plot techniques</a:t>
            </a:r>
          </a:p>
          <a:p>
            <a:pPr>
              <a:lnSpc>
                <a:spcPct val="100000"/>
              </a:lnSpc>
            </a:pPr>
            <a:r>
              <a:rPr lang="en-US" sz="2300" b="1" dirty="0" smtClean="0"/>
              <a:t> </a:t>
            </a:r>
            <a:r>
              <a:rPr lang="en-US" sz="2300" dirty="0" smtClean="0"/>
              <a:t>1. </a:t>
            </a:r>
            <a:r>
              <a:rPr lang="en-US" sz="2300" b="1" dirty="0"/>
              <a:t>Suspense</a:t>
            </a:r>
            <a:r>
              <a:rPr lang="en-US" sz="2300" dirty="0"/>
              <a:t> - feeling of excitement or tension the reader experiences as the plot unfolds. Writers create suspense by raising questions in the reader's mind. </a:t>
            </a:r>
            <a:endParaRPr lang="en-US" sz="2300" dirty="0"/>
          </a:p>
          <a:p>
            <a:pPr>
              <a:lnSpc>
                <a:spcPct val="100000"/>
              </a:lnSpc>
            </a:pPr>
            <a:endParaRPr lang="en-US" sz="2300" dirty="0" smtClean="0"/>
          </a:p>
          <a:p>
            <a:pPr>
              <a:lnSpc>
                <a:spcPct val="100000"/>
              </a:lnSpc>
            </a:pPr>
            <a:r>
              <a:rPr lang="en-US" sz="2300" dirty="0" smtClean="0"/>
              <a:t>2</a:t>
            </a:r>
            <a:r>
              <a:rPr lang="en-US" sz="2300" dirty="0"/>
              <a:t>. </a:t>
            </a:r>
            <a:r>
              <a:rPr lang="en-US" sz="2300" b="1" dirty="0"/>
              <a:t>Foreshadowing</a:t>
            </a:r>
            <a:r>
              <a:rPr lang="en-US" sz="2300" dirty="0"/>
              <a:t> - a hint or clue about an event that will occur later in the story. </a:t>
            </a:r>
            <a:endParaRPr lang="en-US" sz="2300" dirty="0" smtClean="0"/>
          </a:p>
          <a:p>
            <a:pPr>
              <a:lnSpc>
                <a:spcPct val="100000"/>
              </a:lnSpc>
            </a:pPr>
            <a:endParaRPr lang="en-US" sz="2300" dirty="0" smtClean="0"/>
          </a:p>
          <a:p>
            <a:pPr>
              <a:lnSpc>
                <a:spcPct val="100000"/>
              </a:lnSpc>
            </a:pPr>
            <a:r>
              <a:rPr lang="en-US" sz="2300" dirty="0" smtClean="0"/>
              <a:t>3</a:t>
            </a:r>
            <a:r>
              <a:rPr lang="en-US" sz="2300" dirty="0"/>
              <a:t>. </a:t>
            </a:r>
            <a:r>
              <a:rPr lang="en-US" sz="2300" b="1" dirty="0"/>
              <a:t>Flashback</a:t>
            </a:r>
            <a:r>
              <a:rPr lang="en-US" sz="2300" dirty="0"/>
              <a:t> - a section of the story that is interrupted to tell </a:t>
            </a:r>
            <a:r>
              <a:rPr lang="en-US" sz="2300" dirty="0" smtClean="0"/>
              <a:t> </a:t>
            </a:r>
            <a:r>
              <a:rPr lang="en-US" sz="2300" dirty="0"/>
              <a:t>an earlier </a:t>
            </a:r>
            <a:r>
              <a:rPr lang="en-US" sz="2300" dirty="0" smtClean="0"/>
              <a:t>event in a character’s life.</a:t>
            </a:r>
            <a:endParaRPr lang="en-US" sz="2300" dirty="0" smtClean="0"/>
          </a:p>
          <a:p>
            <a:pPr>
              <a:lnSpc>
                <a:spcPct val="100000"/>
              </a:lnSpc>
            </a:pPr>
            <a:r>
              <a:rPr lang="en-US" sz="2300" dirty="0" smtClean="0"/>
              <a:t> </a:t>
            </a:r>
            <a:endParaRPr lang="en-US" sz="2300" dirty="0" smtClean="0"/>
          </a:p>
          <a:p>
            <a:pPr>
              <a:lnSpc>
                <a:spcPct val="100000"/>
              </a:lnSpc>
            </a:pPr>
            <a:r>
              <a:rPr lang="en-US" sz="2300" dirty="0" smtClean="0"/>
              <a:t>4</a:t>
            </a:r>
            <a:r>
              <a:rPr lang="en-US" sz="2300" dirty="0"/>
              <a:t>. </a:t>
            </a:r>
            <a:r>
              <a:rPr lang="en-US" sz="2300" b="1" dirty="0"/>
              <a:t>Surprise ending </a:t>
            </a:r>
            <a:r>
              <a:rPr lang="en-US" sz="2300" dirty="0"/>
              <a:t>- an ending that catches the reader off guard with something unexpected.</a:t>
            </a:r>
          </a:p>
          <a:p>
            <a:pPr>
              <a:lnSpc>
                <a:spcPct val="100000"/>
              </a:lnSpc>
            </a:pPr>
            <a:endParaRPr lang="en-US" sz="2400" dirty="0"/>
          </a:p>
        </p:txBody>
      </p:sp>
    </p:spTree>
    <p:extLst>
      <p:ext uri="{BB962C8B-B14F-4D97-AF65-F5344CB8AC3E}">
        <p14:creationId xmlns:p14="http://schemas.microsoft.com/office/powerpoint/2010/main" val="257010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p>
        </p:txBody>
      </p:sp>
      <p:sp>
        <p:nvSpPr>
          <p:cNvPr id="3" name="Content Placeholder 2"/>
          <p:cNvSpPr>
            <a:spLocks noGrp="1"/>
          </p:cNvSpPr>
          <p:nvPr>
            <p:ph idx="1"/>
          </p:nvPr>
        </p:nvSpPr>
        <p:spPr/>
        <p:txBody>
          <a:bodyPr>
            <a:normAutofit fontScale="25000" lnSpcReduction="20000"/>
          </a:bodyPr>
          <a:lstStyle/>
          <a:p>
            <a:pPr marL="0" indent="0">
              <a:buNone/>
            </a:pPr>
            <a:r>
              <a:rPr lang="en-US" sz="8000" dirty="0" smtClean="0"/>
              <a:t>                </a:t>
            </a:r>
            <a:r>
              <a:rPr lang="en-US" sz="9600" b="1" dirty="0" smtClean="0"/>
              <a:t>types of plot</a:t>
            </a:r>
          </a:p>
          <a:p>
            <a:pPr marL="0" indent="0">
              <a:buNone/>
            </a:pPr>
            <a:r>
              <a:rPr lang="en-US" sz="9600" b="1" dirty="0" smtClean="0"/>
              <a:t>Simple Plot</a:t>
            </a:r>
            <a:r>
              <a:rPr lang="en-US" sz="9600" dirty="0" smtClean="0"/>
              <a:t> </a:t>
            </a:r>
          </a:p>
          <a:p>
            <a:pPr>
              <a:lnSpc>
                <a:spcPct val="120000"/>
              </a:lnSpc>
            </a:pPr>
            <a:r>
              <a:rPr lang="en-US" sz="8600" dirty="0" smtClean="0"/>
              <a:t>the incidents are presented in a simple straight forward manner. </a:t>
            </a:r>
            <a:endParaRPr lang="en-US" sz="8600" dirty="0" smtClean="0"/>
          </a:p>
          <a:p>
            <a:pPr>
              <a:lnSpc>
                <a:spcPct val="120000"/>
              </a:lnSpc>
            </a:pPr>
            <a:r>
              <a:rPr lang="en-US" sz="8600" dirty="0"/>
              <a:t>events and incidents are presented in a chronological order as one event leads to the other and the subsequent event is dependent on the preceding one. </a:t>
            </a:r>
            <a:endParaRPr lang="en-US" sz="8600" dirty="0" smtClean="0"/>
          </a:p>
          <a:p>
            <a:pPr>
              <a:lnSpc>
                <a:spcPct val="120000"/>
              </a:lnSpc>
            </a:pPr>
            <a:r>
              <a:rPr lang="en-US" sz="8600" dirty="0" smtClean="0"/>
              <a:t>the incidents or events are closely knit and are strung </a:t>
            </a:r>
            <a:r>
              <a:rPr lang="en-US" sz="8600" dirty="0" smtClean="0"/>
              <a:t>together. </a:t>
            </a:r>
            <a:endParaRPr lang="en-US" sz="8600" dirty="0" smtClean="0"/>
          </a:p>
          <a:p>
            <a:pPr>
              <a:lnSpc>
                <a:spcPct val="120000"/>
              </a:lnSpc>
            </a:pPr>
            <a:r>
              <a:rPr lang="en-US" sz="8600" dirty="0" smtClean="0"/>
              <a:t>in </a:t>
            </a:r>
            <a:r>
              <a:rPr lang="en-US" sz="8600" dirty="0" smtClean="0"/>
              <a:t>most cases, presents the adventure of one character, usually the hero, from the beginning to the end. </a:t>
            </a:r>
            <a:r>
              <a:rPr lang="en-US" sz="8600" dirty="0" smtClean="0"/>
              <a:t>Examples </a:t>
            </a:r>
            <a:r>
              <a:rPr lang="en-US" sz="8600" dirty="0" smtClean="0"/>
              <a:t>are Daniel Defoe’s Robinson Crusoe, Henry Fielding’s Tom Jones and Flora </a:t>
            </a:r>
            <a:r>
              <a:rPr lang="en-US" sz="8600" dirty="0" err="1" smtClean="0"/>
              <a:t>Nwapa’s</a:t>
            </a:r>
            <a:r>
              <a:rPr lang="en-US" sz="8600" dirty="0" smtClean="0"/>
              <a:t> </a:t>
            </a:r>
            <a:r>
              <a:rPr lang="en-US" sz="8600" dirty="0" err="1" smtClean="0"/>
              <a:t>Efuru</a:t>
            </a:r>
            <a:r>
              <a:rPr lang="en-US" sz="8600" dirty="0" smtClean="0"/>
              <a:t>. </a:t>
            </a:r>
          </a:p>
        </p:txBody>
      </p:sp>
    </p:spTree>
    <p:extLst>
      <p:ext uri="{BB962C8B-B14F-4D97-AF65-F5344CB8AC3E}">
        <p14:creationId xmlns:p14="http://schemas.microsoft.com/office/powerpoint/2010/main" val="342809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p>
        </p:txBody>
      </p:sp>
      <p:sp>
        <p:nvSpPr>
          <p:cNvPr id="3" name="Content Placeholder 2"/>
          <p:cNvSpPr>
            <a:spLocks noGrp="1"/>
          </p:cNvSpPr>
          <p:nvPr>
            <p:ph idx="1"/>
          </p:nvPr>
        </p:nvSpPr>
        <p:spPr/>
        <p:txBody>
          <a:bodyPr>
            <a:normAutofit/>
          </a:bodyPr>
          <a:lstStyle/>
          <a:p>
            <a:r>
              <a:rPr lang="en-US" sz="2400" b="1" dirty="0" smtClean="0"/>
              <a:t>Complex Plot </a:t>
            </a:r>
          </a:p>
          <a:p>
            <a:r>
              <a:rPr lang="en-US" sz="2400" dirty="0" smtClean="0"/>
              <a:t>more complicated than the simple plot.</a:t>
            </a:r>
          </a:p>
          <a:p>
            <a:r>
              <a:rPr lang="en-US" sz="2400" dirty="0" smtClean="0"/>
              <a:t> The story  does not run chronologically from the beginning to the end. </a:t>
            </a:r>
          </a:p>
          <a:p>
            <a:r>
              <a:rPr lang="en-US" sz="2400" dirty="0" smtClean="0"/>
              <a:t>In many cases, the story is presented in a disjointed manner and the reader will have to rearrange it to form a logical sequence. </a:t>
            </a:r>
          </a:p>
          <a:p>
            <a:r>
              <a:rPr lang="en-US" sz="2400" dirty="0" smtClean="0"/>
              <a:t>In some novels, there is a subplot which is a second story that is complete and interesting in its own but is integrated in the main plot in such a way that it forms part of the main story</a:t>
            </a:r>
            <a:r>
              <a:rPr lang="en-US" sz="2400" dirty="0" smtClean="0"/>
              <a:t>. E.g. Chinua Achebe's No Longer at Ease.</a:t>
            </a:r>
            <a:endParaRPr lang="en-US" sz="2400" dirty="0"/>
          </a:p>
        </p:txBody>
      </p:sp>
    </p:spTree>
    <p:extLst>
      <p:ext uri="{BB962C8B-B14F-4D97-AF65-F5344CB8AC3E}">
        <p14:creationId xmlns:p14="http://schemas.microsoft.com/office/powerpoint/2010/main" val="355767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p>
        </p:txBody>
      </p:sp>
      <p:sp>
        <p:nvSpPr>
          <p:cNvPr id="3" name="Content Placeholder 2"/>
          <p:cNvSpPr>
            <a:spLocks noGrp="1"/>
          </p:cNvSpPr>
          <p:nvPr>
            <p:ph idx="1"/>
          </p:nvPr>
        </p:nvSpPr>
        <p:spPr/>
        <p:txBody>
          <a:bodyPr>
            <a:normAutofit fontScale="25000" lnSpcReduction="20000"/>
          </a:bodyPr>
          <a:lstStyle/>
          <a:p>
            <a:pPr>
              <a:lnSpc>
                <a:spcPct val="120000"/>
              </a:lnSpc>
            </a:pPr>
            <a:r>
              <a:rPr lang="en-US" sz="9600" b="1" dirty="0" smtClean="0"/>
              <a:t>Theme</a:t>
            </a:r>
          </a:p>
          <a:p>
            <a:pPr>
              <a:lnSpc>
                <a:spcPct val="120000"/>
              </a:lnSpc>
            </a:pPr>
            <a:r>
              <a:rPr lang="en-US" sz="9600" dirty="0"/>
              <a:t>It </a:t>
            </a:r>
            <a:r>
              <a:rPr lang="en-US" sz="9600" dirty="0" smtClean="0"/>
              <a:t>is </a:t>
            </a:r>
            <a:r>
              <a:rPr lang="en-US" sz="9600" dirty="0"/>
              <a:t>“the general vision of life or more explicit proposition about human experience that literature conveys</a:t>
            </a:r>
            <a:r>
              <a:rPr lang="en-US" sz="9600" dirty="0" smtClean="0"/>
              <a:t>.”(Alternbernd </a:t>
            </a:r>
            <a:r>
              <a:rPr lang="en-US" sz="9600" dirty="0"/>
              <a:t>and Lewis </a:t>
            </a:r>
            <a:r>
              <a:rPr lang="en-US" sz="9600" dirty="0" smtClean="0"/>
              <a:t>1966, 79</a:t>
            </a:r>
            <a:r>
              <a:rPr lang="en-US" sz="9600" dirty="0" smtClean="0"/>
              <a:t>)</a:t>
            </a:r>
            <a:endParaRPr lang="en-US" sz="9600" dirty="0" smtClean="0"/>
          </a:p>
          <a:p>
            <a:pPr>
              <a:lnSpc>
                <a:spcPct val="120000"/>
              </a:lnSpc>
            </a:pPr>
            <a:r>
              <a:rPr lang="en-US" sz="9600" dirty="0"/>
              <a:t>the sum-total of the idea that the novel gives about </a:t>
            </a:r>
            <a:r>
              <a:rPr lang="en-US" sz="9600" dirty="0" smtClean="0"/>
              <a:t>life.</a:t>
            </a:r>
          </a:p>
          <a:p>
            <a:pPr>
              <a:lnSpc>
                <a:spcPct val="120000"/>
              </a:lnSpc>
            </a:pPr>
            <a:r>
              <a:rPr lang="en-US" sz="9600" dirty="0" smtClean="0"/>
              <a:t> Central </a:t>
            </a:r>
            <a:r>
              <a:rPr lang="en-US" sz="9600" dirty="0"/>
              <a:t>message</a:t>
            </a:r>
            <a:r>
              <a:rPr lang="en-US" sz="9600" dirty="0" smtClean="0"/>
              <a:t>, </a:t>
            </a:r>
            <a:r>
              <a:rPr lang="en-US" sz="9600" dirty="0"/>
              <a:t>the central dominating </a:t>
            </a:r>
            <a:r>
              <a:rPr lang="en-US" sz="9600" dirty="0" smtClean="0"/>
              <a:t>idea,  </a:t>
            </a:r>
            <a:r>
              <a:rPr lang="en-US" sz="9600" dirty="0"/>
              <a:t>"moral of the story," and underlying meaning of a fictional </a:t>
            </a:r>
            <a:r>
              <a:rPr lang="en-US" sz="9600" dirty="0" smtClean="0"/>
              <a:t>piece. </a:t>
            </a:r>
            <a:endParaRPr lang="en-US" sz="9600" dirty="0" smtClean="0"/>
          </a:p>
          <a:p>
            <a:pPr>
              <a:lnSpc>
                <a:spcPct val="120000"/>
              </a:lnSpc>
            </a:pPr>
            <a:r>
              <a:rPr lang="en-US" sz="9600" dirty="0" smtClean="0"/>
              <a:t>may </a:t>
            </a:r>
            <a:r>
              <a:rPr lang="en-US" sz="9600" dirty="0"/>
              <a:t>be the author's thoughts on the topic or view of human nature.</a:t>
            </a:r>
          </a:p>
          <a:p>
            <a:pPr>
              <a:lnSpc>
                <a:spcPct val="120000"/>
              </a:lnSpc>
            </a:pPr>
            <a:r>
              <a:rPr lang="en-US" sz="10000" dirty="0" smtClean="0"/>
              <a:t>Without a theme, the story lacks meaning or purpose . </a:t>
            </a:r>
            <a:endParaRPr lang="en-US" sz="10000" dirty="0" smtClean="0"/>
          </a:p>
        </p:txBody>
      </p:sp>
    </p:spTree>
    <p:extLst>
      <p:ext uri="{BB962C8B-B14F-4D97-AF65-F5344CB8AC3E}">
        <p14:creationId xmlns:p14="http://schemas.microsoft.com/office/powerpoint/2010/main" val="1587604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p>
        </p:txBody>
      </p:sp>
      <p:sp>
        <p:nvSpPr>
          <p:cNvPr id="3" name="Content Placeholder 2"/>
          <p:cNvSpPr>
            <a:spLocks noGrp="1"/>
          </p:cNvSpPr>
          <p:nvPr>
            <p:ph idx="1"/>
          </p:nvPr>
        </p:nvSpPr>
        <p:spPr/>
        <p:txBody>
          <a:bodyPr>
            <a:normAutofit/>
          </a:bodyPr>
          <a:lstStyle/>
          <a:p>
            <a:pPr marL="0" indent="0">
              <a:lnSpc>
                <a:spcPct val="120000"/>
              </a:lnSpc>
              <a:buNone/>
            </a:pPr>
            <a:endParaRPr lang="en-US" sz="2400" dirty="0" smtClean="0"/>
          </a:p>
          <a:p>
            <a:pPr>
              <a:lnSpc>
                <a:spcPct val="120000"/>
              </a:lnSpc>
            </a:pPr>
            <a:r>
              <a:rPr lang="en-US" sz="2400" dirty="0"/>
              <a:t>Sometimes the theme is stated</a:t>
            </a:r>
            <a:r>
              <a:rPr lang="en-US" sz="2400" dirty="0" smtClean="0"/>
              <a:t>, </a:t>
            </a:r>
            <a:r>
              <a:rPr lang="en-US" sz="2400" dirty="0"/>
              <a:t>sometimes it is only implied. In other stories, the theme may be a direct refutation of a traditional theme</a:t>
            </a:r>
            <a:r>
              <a:rPr lang="en-US" sz="2400" dirty="0" smtClean="0"/>
              <a:t>.</a:t>
            </a:r>
          </a:p>
          <a:p>
            <a:pPr>
              <a:lnSpc>
                <a:spcPct val="120000"/>
              </a:lnSpc>
            </a:pPr>
            <a:r>
              <a:rPr lang="en-US" sz="2400" dirty="0" smtClean="0"/>
              <a:t> </a:t>
            </a:r>
            <a:r>
              <a:rPr lang="en-US" sz="2400" dirty="0" smtClean="0"/>
              <a:t>A </a:t>
            </a:r>
            <a:r>
              <a:rPr lang="en-US" sz="2400" dirty="0"/>
              <a:t>s</a:t>
            </a:r>
            <a:r>
              <a:rPr lang="en-US" sz="2400" dirty="0" smtClean="0"/>
              <a:t>tory's </a:t>
            </a:r>
            <a:r>
              <a:rPr lang="en-US" sz="2400" dirty="0"/>
              <a:t>title usually </a:t>
            </a:r>
            <a:r>
              <a:rPr lang="en-US" sz="2400" dirty="0" smtClean="0"/>
              <a:t>emphasizes </a:t>
            </a:r>
            <a:r>
              <a:rPr lang="en-US" sz="2400" dirty="0"/>
              <a:t>the </a:t>
            </a:r>
            <a:r>
              <a:rPr lang="en-US" sz="2400" dirty="0" smtClean="0"/>
              <a:t>theme. </a:t>
            </a:r>
            <a:endParaRPr lang="en-US" sz="2400" dirty="0" smtClean="0"/>
          </a:p>
          <a:p>
            <a:pPr>
              <a:lnSpc>
                <a:spcPct val="120000"/>
              </a:lnSpc>
            </a:pPr>
            <a:r>
              <a:rPr lang="en-US" sz="2400" dirty="0" smtClean="0"/>
              <a:t> </a:t>
            </a:r>
            <a:r>
              <a:rPr lang="en-US" sz="2400" dirty="0"/>
              <a:t>Various figures of </a:t>
            </a:r>
            <a:r>
              <a:rPr lang="en-US" sz="2400" dirty="0" smtClean="0"/>
              <a:t>speech </a:t>
            </a:r>
            <a:r>
              <a:rPr lang="en-US" sz="2400" dirty="0"/>
              <a:t>(symbolism, allusion, simile, metaphor, hyperbole</a:t>
            </a:r>
            <a:r>
              <a:rPr lang="en-US" sz="2400" dirty="0" smtClean="0"/>
              <a:t>, irony etc.)  and narrative techniques may </a:t>
            </a:r>
            <a:r>
              <a:rPr lang="en-US" sz="2400" dirty="0"/>
              <a:t>be utilized to highlight the </a:t>
            </a:r>
            <a:r>
              <a:rPr lang="en-US" sz="2400" dirty="0" smtClean="0"/>
              <a:t>theme.</a:t>
            </a:r>
            <a:endParaRPr lang="en-US" sz="2400" dirty="0"/>
          </a:p>
          <a:p>
            <a:pPr marL="0" indent="0">
              <a:lnSpc>
                <a:spcPct val="120000"/>
              </a:lnSpc>
              <a:buNone/>
            </a:pPr>
            <a:r>
              <a:rPr lang="en-US" sz="2400" dirty="0" smtClean="0"/>
              <a:t> </a:t>
            </a:r>
            <a:endParaRPr lang="en-US" sz="2400" dirty="0"/>
          </a:p>
        </p:txBody>
      </p:sp>
    </p:spTree>
    <p:extLst>
      <p:ext uri="{BB962C8B-B14F-4D97-AF65-F5344CB8AC3E}">
        <p14:creationId xmlns:p14="http://schemas.microsoft.com/office/powerpoint/2010/main" val="245953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p>
        </p:txBody>
      </p:sp>
      <p:sp>
        <p:nvSpPr>
          <p:cNvPr id="3" name="Content Placeholder 2"/>
          <p:cNvSpPr>
            <a:spLocks noGrp="1"/>
          </p:cNvSpPr>
          <p:nvPr>
            <p:ph idx="1"/>
          </p:nvPr>
        </p:nvSpPr>
        <p:spPr/>
        <p:txBody>
          <a:bodyPr>
            <a:noAutofit/>
          </a:bodyPr>
          <a:lstStyle/>
          <a:p>
            <a:r>
              <a:rPr lang="en-US" sz="2000" b="1" dirty="0" smtClean="0"/>
              <a:t>Characterization</a:t>
            </a:r>
          </a:p>
          <a:p>
            <a:pPr>
              <a:lnSpc>
                <a:spcPct val="100000"/>
              </a:lnSpc>
            </a:pPr>
            <a:r>
              <a:rPr lang="en-US" sz="2000" dirty="0" smtClean="0"/>
              <a:t>refers to the way an author creates and manipulates the characters in the work to explicate his/her theme.</a:t>
            </a:r>
          </a:p>
          <a:p>
            <a:pPr>
              <a:lnSpc>
                <a:spcPct val="100000"/>
              </a:lnSpc>
            </a:pPr>
            <a:r>
              <a:rPr lang="en-US" sz="2000" dirty="0" smtClean="0"/>
              <a:t>A</a:t>
            </a:r>
            <a:r>
              <a:rPr lang="en-US" sz="2000" b="1" dirty="0" smtClean="0"/>
              <a:t> character </a:t>
            </a:r>
            <a:r>
              <a:rPr lang="en-US" sz="2000" dirty="0" smtClean="0"/>
              <a:t>is a participant in the story and is usually a person, but may be any personal identity,  an animal or an entity whose existence originates from the fictional work. </a:t>
            </a:r>
          </a:p>
          <a:p>
            <a:pPr>
              <a:lnSpc>
                <a:spcPct val="100000"/>
              </a:lnSpc>
            </a:pPr>
            <a:r>
              <a:rPr lang="en-US" sz="2000" b="1" dirty="0"/>
              <a:t>four methods of presenting a character</a:t>
            </a:r>
            <a:r>
              <a:rPr lang="en-US" sz="2000" dirty="0"/>
              <a:t>: -1. Actions or thoughts of the character. </a:t>
            </a:r>
            <a:r>
              <a:rPr lang="en-US" sz="2000" dirty="0" smtClean="0"/>
              <a:t>2.Conversations </a:t>
            </a:r>
            <a:r>
              <a:rPr lang="en-US" sz="2000" dirty="0"/>
              <a:t>the character engages in. 3. </a:t>
            </a:r>
            <a:r>
              <a:rPr lang="en-US" sz="2000" dirty="0" smtClean="0"/>
              <a:t>conversations </a:t>
            </a:r>
            <a:r>
              <a:rPr lang="en-US" sz="2000" dirty="0"/>
              <a:t>of other characters about a third character. 3.Author's own opinion, which might be overt, or may be implied</a:t>
            </a:r>
            <a:r>
              <a:rPr lang="en-US" sz="2000" dirty="0" smtClean="0"/>
              <a:t>.</a:t>
            </a:r>
          </a:p>
          <a:p>
            <a:pPr>
              <a:lnSpc>
                <a:spcPct val="100000"/>
              </a:lnSpc>
            </a:pPr>
            <a:r>
              <a:rPr lang="en-US" sz="2000" dirty="0" smtClean="0"/>
              <a:t>The author is usually careful in the selection </a:t>
            </a:r>
            <a:r>
              <a:rPr lang="en-US" sz="2000" dirty="0" smtClean="0"/>
              <a:t>of </a:t>
            </a:r>
            <a:r>
              <a:rPr lang="en-US" sz="2000" dirty="0" smtClean="0"/>
              <a:t>characters and ensures that the role of each character is clear.</a:t>
            </a:r>
          </a:p>
          <a:p>
            <a:pPr>
              <a:lnSpc>
                <a:spcPct val="100000"/>
              </a:lnSpc>
            </a:pPr>
            <a:r>
              <a:rPr lang="en-US" sz="2000" dirty="0" smtClean="0"/>
              <a:t> Some characters are used and dispensed with while others are active participants in the story from the beginning to the end.  The former are the minor characters while the latter are the major characters. </a:t>
            </a:r>
          </a:p>
        </p:txBody>
      </p:sp>
    </p:spTree>
    <p:extLst>
      <p:ext uri="{BB962C8B-B14F-4D97-AF65-F5344CB8AC3E}">
        <p14:creationId xmlns:p14="http://schemas.microsoft.com/office/powerpoint/2010/main" val="206124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p>
        </p:txBody>
      </p:sp>
      <p:sp>
        <p:nvSpPr>
          <p:cNvPr id="3" name="Content Placeholder 2"/>
          <p:cNvSpPr>
            <a:spLocks noGrp="1"/>
          </p:cNvSpPr>
          <p:nvPr>
            <p:ph idx="1"/>
          </p:nvPr>
        </p:nvSpPr>
        <p:spPr/>
        <p:txBody>
          <a:bodyPr>
            <a:normAutofit fontScale="77500" lnSpcReduction="20000"/>
          </a:bodyPr>
          <a:lstStyle/>
          <a:p>
            <a:r>
              <a:rPr lang="en-US" b="1" dirty="0" smtClean="0"/>
              <a:t>Types Of Characters </a:t>
            </a:r>
          </a:p>
          <a:p>
            <a:pPr>
              <a:lnSpc>
                <a:spcPct val="120000"/>
              </a:lnSpc>
            </a:pPr>
            <a:r>
              <a:rPr lang="en-US" dirty="0" smtClean="0"/>
              <a:t>There are different types of characters and the author decides the ones to use depending on the message and the effect she/he desires to create.   </a:t>
            </a:r>
          </a:p>
          <a:p>
            <a:pPr>
              <a:lnSpc>
                <a:spcPct val="120000"/>
              </a:lnSpc>
            </a:pPr>
            <a:r>
              <a:rPr lang="en-US" dirty="0" smtClean="0"/>
              <a:t> </a:t>
            </a:r>
            <a:r>
              <a:rPr lang="en-US" b="1" dirty="0" smtClean="0"/>
              <a:t>Flat/static </a:t>
            </a:r>
            <a:r>
              <a:rPr lang="en-US" b="1" dirty="0" smtClean="0"/>
              <a:t>Characters </a:t>
            </a:r>
          </a:p>
          <a:p>
            <a:r>
              <a:rPr lang="en-US" dirty="0" smtClean="0"/>
              <a:t>One-dimensional characters</a:t>
            </a:r>
            <a:endParaRPr lang="en-US" dirty="0" smtClean="0"/>
          </a:p>
          <a:p>
            <a:r>
              <a:rPr lang="en-US" dirty="0" smtClean="0"/>
              <a:t>remain </a:t>
            </a:r>
            <a:r>
              <a:rPr lang="en-US" dirty="0" smtClean="0"/>
              <a:t>the same in the course of the story from the beginning to the end. </a:t>
            </a:r>
          </a:p>
          <a:p>
            <a:r>
              <a:rPr lang="en-US" dirty="0" smtClean="0"/>
              <a:t> do not undergo significant changes during the course of a story. </a:t>
            </a:r>
          </a:p>
          <a:p>
            <a:r>
              <a:rPr lang="en-US" dirty="0" smtClean="0"/>
              <a:t> are not affected by circumstances around them and are usually very rigid in their belief.</a:t>
            </a:r>
          </a:p>
          <a:p>
            <a:pPr>
              <a:lnSpc>
                <a:spcPct val="120000"/>
              </a:lnSpc>
            </a:pPr>
            <a:r>
              <a:rPr lang="en-US" dirty="0" smtClean="0"/>
              <a:t>usually tragic characters because they are prepared to pursue any goal they believe in to its (perceived) logical conclusion even at the risk of losing their lives.  A good example of a flat character is Okonkwo in Chinua Achebe’s Things Fall Apart.</a:t>
            </a:r>
          </a:p>
        </p:txBody>
      </p:sp>
    </p:spTree>
    <p:extLst>
      <p:ext uri="{BB962C8B-B14F-4D97-AF65-F5344CB8AC3E}">
        <p14:creationId xmlns:p14="http://schemas.microsoft.com/office/powerpoint/2010/main" val="261351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p>
        </p:txBody>
      </p:sp>
      <p:sp>
        <p:nvSpPr>
          <p:cNvPr id="3" name="Content Placeholder 2"/>
          <p:cNvSpPr>
            <a:spLocks noGrp="1"/>
          </p:cNvSpPr>
          <p:nvPr>
            <p:ph idx="1"/>
          </p:nvPr>
        </p:nvSpPr>
        <p:spPr/>
        <p:txBody>
          <a:bodyPr>
            <a:normAutofit/>
          </a:bodyPr>
          <a:lstStyle/>
          <a:p>
            <a:r>
              <a:rPr lang="en-US" sz="2400" b="1" dirty="0" smtClean="0"/>
              <a:t>Round/</a:t>
            </a:r>
            <a:r>
              <a:rPr lang="en-US" sz="2400" dirty="0"/>
              <a:t> </a:t>
            </a:r>
            <a:r>
              <a:rPr lang="en-US" sz="2400" b="1" dirty="0"/>
              <a:t>Dynamic</a:t>
            </a:r>
            <a:r>
              <a:rPr lang="en-US" sz="2400" b="1" dirty="0" smtClean="0"/>
              <a:t> </a:t>
            </a:r>
            <a:r>
              <a:rPr lang="en-US" sz="2400" b="1" dirty="0" smtClean="0"/>
              <a:t>Characters </a:t>
            </a:r>
          </a:p>
          <a:p>
            <a:r>
              <a:rPr lang="en-US" sz="2400" dirty="0" smtClean="0"/>
              <a:t> grow in the course of the </a:t>
            </a:r>
            <a:r>
              <a:rPr lang="en-US" sz="2400" dirty="0" smtClean="0"/>
              <a:t>narration </a:t>
            </a:r>
            <a:r>
              <a:rPr lang="en-US" sz="2400" dirty="0" smtClean="0"/>
              <a:t>or </a:t>
            </a:r>
            <a:r>
              <a:rPr lang="en-US" sz="2400" dirty="0"/>
              <a:t>deteriorate by the end of the story. </a:t>
            </a:r>
            <a:endParaRPr lang="en-US" sz="2400" dirty="0" smtClean="0"/>
          </a:p>
          <a:p>
            <a:r>
              <a:rPr lang="en-US" sz="2400" dirty="0"/>
              <a:t> </a:t>
            </a:r>
            <a:r>
              <a:rPr lang="en-US" sz="2400" dirty="0" smtClean="0"/>
              <a:t>growth is usually </a:t>
            </a:r>
            <a:r>
              <a:rPr lang="en-US" sz="2400" dirty="0"/>
              <a:t>from innocence to maturity </a:t>
            </a:r>
            <a:r>
              <a:rPr lang="en-US" sz="2400" dirty="0" smtClean="0"/>
              <a:t>and they </a:t>
            </a:r>
            <a:r>
              <a:rPr lang="en-US" sz="2400" dirty="0"/>
              <a:t>adapt to situations </a:t>
            </a:r>
            <a:r>
              <a:rPr lang="en-US" sz="2400" dirty="0" smtClean="0"/>
              <a:t>accordingly.</a:t>
            </a:r>
          </a:p>
          <a:p>
            <a:r>
              <a:rPr lang="en-US" sz="2400" dirty="0" smtClean="0"/>
              <a:t> </a:t>
            </a:r>
            <a:r>
              <a:rPr lang="en-US" sz="2400" dirty="0"/>
              <a:t>Fully developed personalities that are affected by the story's </a:t>
            </a:r>
            <a:r>
              <a:rPr lang="en-US" sz="2400" dirty="0" smtClean="0"/>
              <a:t>events </a:t>
            </a:r>
          </a:p>
          <a:p>
            <a:r>
              <a:rPr lang="en-US" sz="2400" dirty="0" smtClean="0"/>
              <a:t>are </a:t>
            </a:r>
            <a:r>
              <a:rPr lang="en-US" sz="2400" dirty="0"/>
              <a:t>most convincing </a:t>
            </a:r>
            <a:r>
              <a:rPr lang="en-US" sz="2400" dirty="0" smtClean="0"/>
              <a:t>because </a:t>
            </a:r>
            <a:r>
              <a:rPr lang="en-US" sz="2400" dirty="0"/>
              <a:t>they resemble real people by being consistent, motivated, and life-like. </a:t>
            </a:r>
            <a:endParaRPr lang="en-US" sz="2400" dirty="0" smtClean="0"/>
          </a:p>
          <a:p>
            <a:r>
              <a:rPr lang="en-US" sz="2400" dirty="0" smtClean="0"/>
              <a:t>respond </a:t>
            </a:r>
            <a:r>
              <a:rPr lang="en-US" sz="2400" dirty="0" smtClean="0"/>
              <a:t>to changes in their environment and react differently to different situations.  </a:t>
            </a:r>
            <a:r>
              <a:rPr lang="en-US" sz="2400" dirty="0" smtClean="0"/>
              <a:t> </a:t>
            </a:r>
            <a:r>
              <a:rPr lang="en-US" sz="2400" dirty="0" err="1" smtClean="0"/>
              <a:t>Nwoye</a:t>
            </a:r>
            <a:r>
              <a:rPr lang="en-US" sz="2400" dirty="0" smtClean="0"/>
              <a:t> in Achebe's Things </a:t>
            </a:r>
            <a:r>
              <a:rPr lang="en-US" sz="2400" dirty="0"/>
              <a:t>F</a:t>
            </a:r>
            <a:r>
              <a:rPr lang="en-US" sz="2400" dirty="0" smtClean="0"/>
              <a:t>all </a:t>
            </a:r>
            <a:r>
              <a:rPr lang="en-US" sz="2400" dirty="0"/>
              <a:t>A</a:t>
            </a:r>
            <a:r>
              <a:rPr lang="en-US" sz="2400" dirty="0" smtClean="0"/>
              <a:t>part and </a:t>
            </a:r>
            <a:r>
              <a:rPr lang="en-US" sz="2400" dirty="0" err="1" smtClean="0"/>
              <a:t>Meka</a:t>
            </a:r>
            <a:r>
              <a:rPr lang="en-US" sz="2400" dirty="0" smtClean="0"/>
              <a:t> </a:t>
            </a:r>
            <a:r>
              <a:rPr lang="en-US" sz="2400" dirty="0" smtClean="0"/>
              <a:t>in Ferdinand </a:t>
            </a:r>
            <a:r>
              <a:rPr lang="en-US" sz="2400" dirty="0" err="1" smtClean="0"/>
              <a:t>Oyono’s</a:t>
            </a:r>
            <a:r>
              <a:rPr lang="en-US" sz="2400" dirty="0" smtClean="0"/>
              <a:t> Old Man and the Medal </a:t>
            </a:r>
            <a:r>
              <a:rPr lang="en-US" sz="2400" dirty="0" smtClean="0"/>
              <a:t>are</a:t>
            </a:r>
            <a:r>
              <a:rPr lang="en-US" sz="2400" dirty="0" smtClean="0"/>
              <a:t> </a:t>
            </a:r>
            <a:r>
              <a:rPr lang="en-US" sz="2400" dirty="0" smtClean="0"/>
              <a:t>example of round </a:t>
            </a:r>
            <a:r>
              <a:rPr lang="en-US" sz="2400" dirty="0" smtClean="0"/>
              <a:t>characters. </a:t>
            </a:r>
            <a:endParaRPr lang="en-US" sz="2400" dirty="0" smtClean="0"/>
          </a:p>
          <a:p>
            <a:endParaRPr lang="en-US" dirty="0"/>
          </a:p>
        </p:txBody>
      </p:sp>
    </p:spTree>
    <p:extLst>
      <p:ext uri="{BB962C8B-B14F-4D97-AF65-F5344CB8AC3E}">
        <p14:creationId xmlns:p14="http://schemas.microsoft.com/office/powerpoint/2010/main" val="392876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p>
        </p:txBody>
      </p:sp>
      <p:sp>
        <p:nvSpPr>
          <p:cNvPr id="3" name="Content Placeholder 2"/>
          <p:cNvSpPr>
            <a:spLocks noGrp="1"/>
          </p:cNvSpPr>
          <p:nvPr>
            <p:ph idx="1"/>
          </p:nvPr>
        </p:nvSpPr>
        <p:spPr/>
        <p:txBody>
          <a:bodyPr>
            <a:noAutofit/>
          </a:bodyPr>
          <a:lstStyle/>
          <a:p>
            <a:r>
              <a:rPr lang="en-US" sz="2400" b="1" dirty="0" smtClean="0"/>
              <a:t>Stereotype characters</a:t>
            </a:r>
            <a:endParaRPr lang="en-US" sz="2400" dirty="0" smtClean="0"/>
          </a:p>
          <a:p>
            <a:r>
              <a:rPr lang="en-US" sz="2400" dirty="0" smtClean="0"/>
              <a:t>exhibit </a:t>
            </a:r>
            <a:r>
              <a:rPr lang="en-US" sz="2400" dirty="0" smtClean="0"/>
              <a:t>particular </a:t>
            </a:r>
            <a:r>
              <a:rPr lang="en-US" sz="2400" dirty="0" smtClean="0"/>
              <a:t>attributes/tag </a:t>
            </a:r>
            <a:r>
              <a:rPr lang="en-US" sz="2400" dirty="0" smtClean="0"/>
              <a:t>by which a particular individual, group, or race is known. </a:t>
            </a:r>
            <a:r>
              <a:rPr lang="en-US" sz="2400" dirty="0"/>
              <a:t> </a:t>
            </a:r>
            <a:r>
              <a:rPr lang="en-US" sz="2400" dirty="0" smtClean="0"/>
              <a:t>The tag may or may not be true. </a:t>
            </a:r>
            <a:endParaRPr lang="en-US" sz="2400" dirty="0" smtClean="0"/>
          </a:p>
          <a:p>
            <a:r>
              <a:rPr lang="en-US" sz="2400" dirty="0" smtClean="0"/>
              <a:t>The writer creates such characters for special effects or to make a point. </a:t>
            </a:r>
          </a:p>
          <a:p>
            <a:r>
              <a:rPr lang="en-US" sz="2400" b="1" dirty="0" smtClean="0"/>
              <a:t> </a:t>
            </a:r>
            <a:r>
              <a:rPr lang="en-US" sz="2400" b="1" dirty="0" smtClean="0"/>
              <a:t>stock </a:t>
            </a:r>
            <a:r>
              <a:rPr lang="en-US" sz="2400" b="1" dirty="0" smtClean="0"/>
              <a:t>characters</a:t>
            </a:r>
          </a:p>
          <a:p>
            <a:r>
              <a:rPr lang="en-US" sz="2400" dirty="0" smtClean="0"/>
              <a:t>closely </a:t>
            </a:r>
            <a:r>
              <a:rPr lang="en-US" sz="2400" dirty="0" smtClean="0"/>
              <a:t>related to the stereotype but here the character is a true representation of a particular group especially a profession.</a:t>
            </a:r>
          </a:p>
          <a:p>
            <a:r>
              <a:rPr lang="en-US" sz="2400" dirty="0" smtClean="0"/>
              <a:t> In most cases, stock characters are created for satirical purposes. For instance, soldiers and some other related professionals are associated with force and brutality </a:t>
            </a:r>
          </a:p>
          <a:p>
            <a:r>
              <a:rPr lang="en-US" sz="2400" dirty="0" smtClean="0"/>
              <a:t>A writer might therefore create such character(s) to draw attention to their brutality, viciousness, cruelty and the irrationality of most of their actions. </a:t>
            </a:r>
            <a:endParaRPr lang="en-US" sz="2400" dirty="0"/>
          </a:p>
        </p:txBody>
      </p:sp>
    </p:spTree>
    <p:extLst>
      <p:ext uri="{BB962C8B-B14F-4D97-AF65-F5344CB8AC3E}">
        <p14:creationId xmlns:p14="http://schemas.microsoft.com/office/powerpoint/2010/main" val="3799638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p>
        </p:txBody>
      </p:sp>
      <p:sp>
        <p:nvSpPr>
          <p:cNvPr id="3" name="Content Placeholder 2"/>
          <p:cNvSpPr>
            <a:spLocks noGrp="1"/>
          </p:cNvSpPr>
          <p:nvPr>
            <p:ph idx="1"/>
          </p:nvPr>
        </p:nvSpPr>
        <p:spPr/>
        <p:txBody>
          <a:bodyPr>
            <a:normAutofit fontScale="25000" lnSpcReduction="20000"/>
          </a:bodyPr>
          <a:lstStyle/>
          <a:p>
            <a:r>
              <a:rPr lang="en-US" sz="11200" b="1" dirty="0" smtClean="0"/>
              <a:t>Setting</a:t>
            </a:r>
          </a:p>
          <a:p>
            <a:r>
              <a:rPr lang="en-US" sz="9600" b="1" dirty="0" smtClean="0"/>
              <a:t> </a:t>
            </a:r>
            <a:r>
              <a:rPr lang="en-US" sz="9600" dirty="0" smtClean="0"/>
              <a:t>form </a:t>
            </a:r>
            <a:r>
              <a:rPr lang="en-US" sz="9600" dirty="0"/>
              <a:t>of description of time, place, weather, furnishings and other </a:t>
            </a:r>
            <a:r>
              <a:rPr lang="en-US" sz="9600" dirty="0" smtClean="0"/>
              <a:t>elements</a:t>
            </a:r>
            <a:r>
              <a:rPr lang="en-US" sz="9600" dirty="0"/>
              <a:t> </a:t>
            </a:r>
            <a:endParaRPr lang="en-US" sz="9600" dirty="0" smtClean="0"/>
          </a:p>
          <a:p>
            <a:pPr>
              <a:lnSpc>
                <a:spcPct val="120000"/>
              </a:lnSpc>
            </a:pPr>
            <a:r>
              <a:rPr lang="en-US" sz="9600" dirty="0" smtClean="0"/>
              <a:t>Consists of 1.Place </a:t>
            </a:r>
            <a:r>
              <a:rPr lang="en-US" sz="9600" dirty="0"/>
              <a:t>- Geographical location; where is the action of the story taking place? </a:t>
            </a:r>
            <a:endParaRPr lang="en-US" sz="9600" dirty="0" smtClean="0"/>
          </a:p>
          <a:p>
            <a:pPr>
              <a:lnSpc>
                <a:spcPct val="120000"/>
              </a:lnSpc>
            </a:pPr>
            <a:r>
              <a:rPr lang="en-US" sz="9600" dirty="0" smtClean="0"/>
              <a:t>2</a:t>
            </a:r>
            <a:r>
              <a:rPr lang="en-US" sz="9600" dirty="0"/>
              <a:t>) Time - Historical period, time of day, year, </a:t>
            </a:r>
            <a:r>
              <a:rPr lang="en-US" sz="9600" dirty="0" smtClean="0"/>
              <a:t>etc. </a:t>
            </a:r>
            <a:r>
              <a:rPr lang="en-US" sz="9600" dirty="0"/>
              <a:t>when is the story taking </a:t>
            </a:r>
            <a:r>
              <a:rPr lang="en-US" sz="9600" dirty="0" smtClean="0"/>
              <a:t>place?</a:t>
            </a:r>
          </a:p>
          <a:p>
            <a:pPr>
              <a:lnSpc>
                <a:spcPct val="120000"/>
              </a:lnSpc>
            </a:pPr>
            <a:r>
              <a:rPr lang="en-US" sz="9600" dirty="0" smtClean="0"/>
              <a:t>3</a:t>
            </a:r>
            <a:r>
              <a:rPr lang="en-US" sz="9600" dirty="0"/>
              <a:t>) Weather conditions - Is it rainy, sunny, stormy, </a:t>
            </a:r>
            <a:r>
              <a:rPr lang="en-US" sz="9600" dirty="0" smtClean="0"/>
              <a:t>etc.? </a:t>
            </a:r>
            <a:endParaRPr lang="en-US" sz="9600" dirty="0" smtClean="0"/>
          </a:p>
          <a:p>
            <a:pPr>
              <a:lnSpc>
                <a:spcPct val="120000"/>
              </a:lnSpc>
            </a:pPr>
            <a:r>
              <a:rPr lang="en-US" sz="9600" dirty="0" smtClean="0"/>
              <a:t>4</a:t>
            </a:r>
            <a:r>
              <a:rPr lang="en-US" sz="9600" dirty="0"/>
              <a:t>) Social conditions - What is the daily life of the character's like? Does the story contain local </a:t>
            </a:r>
            <a:r>
              <a:rPr lang="en-US" sz="9600" dirty="0" err="1"/>
              <a:t>colour</a:t>
            </a:r>
            <a:r>
              <a:rPr lang="en-US" sz="9600" dirty="0"/>
              <a:t> (writing that focuses on the speech, dress, mannerisms, customs, etc. of a particular place</a:t>
            </a:r>
            <a:r>
              <a:rPr lang="en-US" sz="9600" dirty="0" smtClean="0"/>
              <a:t>)?</a:t>
            </a:r>
          </a:p>
          <a:p>
            <a:pPr>
              <a:lnSpc>
                <a:spcPct val="120000"/>
              </a:lnSpc>
            </a:pPr>
            <a:r>
              <a:rPr lang="en-US" sz="9600" dirty="0" smtClean="0"/>
              <a:t> </a:t>
            </a:r>
            <a:r>
              <a:rPr lang="en-US" sz="9600" dirty="0"/>
              <a:t>5) Mood or atmosphere </a:t>
            </a:r>
            <a:r>
              <a:rPr lang="en-US" sz="9600" dirty="0" smtClean="0"/>
              <a:t>– What </a:t>
            </a:r>
            <a:r>
              <a:rPr lang="en-US" sz="9600" dirty="0"/>
              <a:t>feeling is created at the beginning of the story? Cheerful or </a:t>
            </a:r>
            <a:r>
              <a:rPr lang="en-US" sz="9600" dirty="0" smtClean="0"/>
              <a:t>weird etc.?</a:t>
            </a:r>
            <a:endParaRPr lang="en-US" sz="9600" dirty="0"/>
          </a:p>
        </p:txBody>
      </p:sp>
    </p:spTree>
    <p:extLst>
      <p:ext uri="{BB962C8B-B14F-4D97-AF65-F5344CB8AC3E}">
        <p14:creationId xmlns:p14="http://schemas.microsoft.com/office/powerpoint/2010/main" val="312454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Definition </a:t>
            </a:r>
            <a:r>
              <a:rPr lang="en-US" b="1" dirty="0"/>
              <a:t>of Prose</a:t>
            </a:r>
            <a:br>
              <a:rPr lang="en-US" b="1" dirty="0"/>
            </a:br>
            <a:endParaRPr lang="en-US" dirty="0"/>
          </a:p>
        </p:txBody>
      </p:sp>
      <p:sp>
        <p:nvSpPr>
          <p:cNvPr id="3" name="Content Placeholder 2"/>
          <p:cNvSpPr>
            <a:spLocks noGrp="1"/>
          </p:cNvSpPr>
          <p:nvPr>
            <p:ph idx="1"/>
          </p:nvPr>
        </p:nvSpPr>
        <p:spPr/>
        <p:txBody>
          <a:bodyPr>
            <a:normAutofit fontScale="25000" lnSpcReduction="20000"/>
          </a:bodyPr>
          <a:lstStyle/>
          <a:p>
            <a:pPr algn="just">
              <a:lnSpc>
                <a:spcPct val="120000"/>
              </a:lnSpc>
            </a:pPr>
            <a:r>
              <a:rPr lang="en-US" sz="8800" dirty="0"/>
              <a:t>T</a:t>
            </a:r>
            <a:r>
              <a:rPr lang="en-US" sz="8800" dirty="0" smtClean="0"/>
              <a:t>he </a:t>
            </a:r>
            <a:r>
              <a:rPr lang="en-US" sz="8800" dirty="0"/>
              <a:t>word prose originated from the Latin one "</a:t>
            </a:r>
            <a:r>
              <a:rPr lang="en-US" sz="8800" dirty="0" err="1"/>
              <a:t>prosa</a:t>
            </a:r>
            <a:r>
              <a:rPr lang="en-US" sz="8800" dirty="0"/>
              <a:t>" meaning straightforward </a:t>
            </a:r>
            <a:r>
              <a:rPr lang="en-US" sz="8800" dirty="0" smtClean="0"/>
              <a:t>discourse.</a:t>
            </a:r>
          </a:p>
          <a:p>
            <a:pPr algn="just">
              <a:lnSpc>
                <a:spcPct val="120000"/>
              </a:lnSpc>
            </a:pPr>
            <a:r>
              <a:rPr lang="en-US" sz="8800" dirty="0" smtClean="0"/>
              <a:t>Prose is loosely defined </a:t>
            </a:r>
            <a:r>
              <a:rPr lang="en-US" sz="8800" dirty="0"/>
              <a:t>a</a:t>
            </a:r>
            <a:r>
              <a:rPr lang="en-US" sz="8800" dirty="0" smtClean="0"/>
              <a:t>s </a:t>
            </a:r>
            <a:r>
              <a:rPr lang="en-US" sz="8800" dirty="0"/>
              <a:t>text written </a:t>
            </a:r>
            <a:r>
              <a:rPr lang="en-US" sz="8800" dirty="0" smtClean="0"/>
              <a:t> </a:t>
            </a:r>
            <a:r>
              <a:rPr lang="en-US" sz="8800" dirty="0"/>
              <a:t>with the pattern of ordinary or everyday </a:t>
            </a:r>
            <a:r>
              <a:rPr lang="en-US" sz="8800" dirty="0" smtClean="0"/>
              <a:t>language </a:t>
            </a:r>
            <a:r>
              <a:rPr lang="en-US" sz="8800" dirty="0"/>
              <a:t>without a metrical </a:t>
            </a:r>
            <a:r>
              <a:rPr lang="en-US" sz="8800" dirty="0" smtClean="0"/>
              <a:t>structure, </a:t>
            </a:r>
            <a:r>
              <a:rPr lang="en-US" sz="8800" dirty="0"/>
              <a:t>such as in the case of traditional </a:t>
            </a:r>
            <a:r>
              <a:rPr lang="en-US" sz="8800" dirty="0" smtClean="0"/>
              <a:t>poetry</a:t>
            </a:r>
            <a:r>
              <a:rPr lang="en-US" sz="8800" dirty="0" smtClean="0"/>
              <a:t>.</a:t>
            </a:r>
          </a:p>
          <a:p>
            <a:pPr algn="just">
              <a:lnSpc>
                <a:spcPct val="120000"/>
              </a:lnSpc>
            </a:pPr>
            <a:r>
              <a:rPr lang="en-US" sz="8800" dirty="0" smtClean="0"/>
              <a:t>though </a:t>
            </a:r>
            <a:r>
              <a:rPr lang="en-US" sz="8800" dirty="0" smtClean="0"/>
              <a:t>some works of prose make use of rhythm, Verse is normally more systematic or formulaic, while prose is closer to both ordinary, and conversational speech </a:t>
            </a:r>
            <a:endParaRPr lang="en-US" sz="8800" dirty="0" smtClean="0"/>
          </a:p>
          <a:p>
            <a:pPr algn="just">
              <a:lnSpc>
                <a:spcPct val="120000"/>
              </a:lnSpc>
            </a:pPr>
            <a:r>
              <a:rPr lang="en-US" sz="8800" dirty="0"/>
              <a:t>In view of this, Samuel Taylor Coleridge insists in his definition of prose and poetry that; “prose is —words in their best order; poetry,—the best words in their best order.” (Quoted in Hall 62</a:t>
            </a:r>
            <a:r>
              <a:rPr lang="en-US" sz="8800" dirty="0" smtClean="0"/>
              <a:t>).</a:t>
            </a:r>
          </a:p>
          <a:p>
            <a:pPr algn="just">
              <a:lnSpc>
                <a:spcPct val="120000"/>
              </a:lnSpc>
            </a:pPr>
            <a:r>
              <a:rPr lang="en-US" sz="8800" dirty="0" smtClean="0"/>
              <a:t> the predominant quality of prose  is its absolute fidelity to the truth of life and its exposer of the most important events of the contemporary society.(Forster,1965)</a:t>
            </a:r>
          </a:p>
          <a:p>
            <a:pPr algn="just">
              <a:lnSpc>
                <a:spcPct val="120000"/>
              </a:lnSpc>
            </a:pPr>
            <a:endParaRPr lang="en-US" sz="9600" dirty="0" smtClean="0"/>
          </a:p>
        </p:txBody>
      </p:sp>
    </p:spTree>
    <p:extLst>
      <p:ext uri="{BB962C8B-B14F-4D97-AF65-F5344CB8AC3E}">
        <p14:creationId xmlns:p14="http://schemas.microsoft.com/office/powerpoint/2010/main" val="4136205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endParaRPr lang="en-US" dirty="0"/>
          </a:p>
        </p:txBody>
      </p:sp>
      <p:sp>
        <p:nvSpPr>
          <p:cNvPr id="3" name="Content Placeholder 2"/>
          <p:cNvSpPr>
            <a:spLocks noGrp="1"/>
          </p:cNvSpPr>
          <p:nvPr>
            <p:ph idx="1"/>
          </p:nvPr>
        </p:nvSpPr>
        <p:spPr/>
        <p:txBody>
          <a:bodyPr>
            <a:normAutofit fontScale="25000" lnSpcReduction="20000"/>
          </a:bodyPr>
          <a:lstStyle/>
          <a:p>
            <a:pPr marL="0" indent="0">
              <a:lnSpc>
                <a:spcPct val="120000"/>
              </a:lnSpc>
              <a:buNone/>
            </a:pPr>
            <a:r>
              <a:rPr lang="en-US" sz="8800" b="1" dirty="0"/>
              <a:t> </a:t>
            </a:r>
            <a:r>
              <a:rPr lang="en-US" sz="8800" b="1" dirty="0" smtClean="0"/>
              <a:t>Setting</a:t>
            </a:r>
          </a:p>
          <a:p>
            <a:pPr marL="0" indent="0">
              <a:lnSpc>
                <a:spcPct val="120000"/>
              </a:lnSpc>
              <a:buNone/>
            </a:pPr>
            <a:r>
              <a:rPr lang="en-US" sz="8800" dirty="0" smtClean="0"/>
              <a:t>   </a:t>
            </a:r>
            <a:r>
              <a:rPr lang="en-US" sz="8800" dirty="0"/>
              <a:t>important in fiction because the story being told in a particular work must take place in a </a:t>
            </a:r>
            <a:r>
              <a:rPr lang="en-US" sz="8800" dirty="0" smtClean="0"/>
              <a:t>    particular </a:t>
            </a:r>
            <a:r>
              <a:rPr lang="en-US" sz="8800" dirty="0"/>
              <a:t>location and at a particular period. </a:t>
            </a:r>
            <a:endParaRPr lang="en-US" sz="8800" dirty="0" smtClean="0"/>
          </a:p>
          <a:p>
            <a:pPr>
              <a:lnSpc>
                <a:spcPct val="120000"/>
              </a:lnSpc>
            </a:pPr>
            <a:r>
              <a:rPr lang="en-US" sz="8800" dirty="0"/>
              <a:t>usually included to help give a sense of reality and credibility to the plot of the story. </a:t>
            </a:r>
            <a:endParaRPr lang="en-US" sz="8800" dirty="0" smtClean="0"/>
          </a:p>
          <a:p>
            <a:pPr>
              <a:lnSpc>
                <a:spcPct val="120000"/>
              </a:lnSpc>
            </a:pPr>
            <a:endParaRPr lang="en-US" sz="8800" dirty="0" smtClean="0"/>
          </a:p>
          <a:p>
            <a:pPr>
              <a:lnSpc>
                <a:spcPct val="120000"/>
              </a:lnSpc>
            </a:pPr>
            <a:r>
              <a:rPr lang="en-US" sz="8800" dirty="0" smtClean="0"/>
              <a:t>Identifiable </a:t>
            </a:r>
            <a:r>
              <a:rPr lang="en-US" sz="8800" dirty="0" smtClean="0"/>
              <a:t>through looking out for </a:t>
            </a:r>
            <a:r>
              <a:rPr lang="en-US" sz="8800" dirty="0"/>
              <a:t>the mention of some identifiable locations and dates </a:t>
            </a:r>
            <a:endParaRPr lang="en-US" sz="8800" dirty="0" smtClean="0"/>
          </a:p>
          <a:p>
            <a:pPr>
              <a:lnSpc>
                <a:spcPct val="120000"/>
              </a:lnSpc>
            </a:pPr>
            <a:endParaRPr lang="en-US" sz="8800" dirty="0" smtClean="0"/>
          </a:p>
          <a:p>
            <a:pPr>
              <a:lnSpc>
                <a:spcPct val="120000"/>
              </a:lnSpc>
            </a:pPr>
            <a:r>
              <a:rPr lang="en-US" sz="8800" dirty="0" smtClean="0"/>
              <a:t>Sometimes </a:t>
            </a:r>
            <a:r>
              <a:rPr lang="en-US" sz="8800" dirty="0" smtClean="0"/>
              <a:t>it </a:t>
            </a:r>
            <a:r>
              <a:rPr lang="en-US" sz="8800" dirty="0"/>
              <a:t>is difficult to identify setting in the </a:t>
            </a:r>
            <a:r>
              <a:rPr lang="en-US" sz="8800" dirty="0" smtClean="0"/>
              <a:t>work</a:t>
            </a:r>
          </a:p>
          <a:p>
            <a:pPr>
              <a:lnSpc>
                <a:spcPct val="120000"/>
              </a:lnSpc>
            </a:pPr>
            <a:endParaRPr lang="en-US" sz="8800" dirty="0"/>
          </a:p>
          <a:p>
            <a:pPr>
              <a:lnSpc>
                <a:spcPct val="120000"/>
              </a:lnSpc>
            </a:pPr>
            <a:r>
              <a:rPr lang="en-US" sz="8800" dirty="0" smtClean="0"/>
              <a:t>pointers </a:t>
            </a:r>
            <a:r>
              <a:rPr lang="en-US" sz="8800" dirty="0" smtClean="0"/>
              <a:t>such as </a:t>
            </a:r>
            <a:r>
              <a:rPr lang="en-US" sz="8800" dirty="0"/>
              <a:t>names of the characters, issues they discuss and other events in the </a:t>
            </a:r>
            <a:r>
              <a:rPr lang="en-US" sz="8800" dirty="0" smtClean="0"/>
              <a:t>work help in identifying the setting of a story. </a:t>
            </a:r>
            <a:endParaRPr lang="en-US" sz="8800" dirty="0"/>
          </a:p>
          <a:p>
            <a:pPr marL="0" indent="0">
              <a:lnSpc>
                <a:spcPct val="120000"/>
              </a:lnSpc>
              <a:buNone/>
            </a:pPr>
            <a:r>
              <a:rPr lang="en-US" sz="3400" dirty="0"/>
              <a:t> </a:t>
            </a:r>
          </a:p>
          <a:p>
            <a:endParaRPr lang="en-US" dirty="0"/>
          </a:p>
          <a:p>
            <a:endParaRPr lang="en-US" dirty="0"/>
          </a:p>
        </p:txBody>
      </p:sp>
    </p:spTree>
    <p:extLst>
      <p:ext uri="{BB962C8B-B14F-4D97-AF65-F5344CB8AC3E}">
        <p14:creationId xmlns:p14="http://schemas.microsoft.com/office/powerpoint/2010/main" val="2415523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p>
        </p:txBody>
      </p:sp>
      <p:sp>
        <p:nvSpPr>
          <p:cNvPr id="3" name="Content Placeholder 2"/>
          <p:cNvSpPr>
            <a:spLocks noGrp="1"/>
          </p:cNvSpPr>
          <p:nvPr>
            <p:ph idx="1"/>
          </p:nvPr>
        </p:nvSpPr>
        <p:spPr>
          <a:xfrm>
            <a:off x="901849" y="1804110"/>
            <a:ext cx="10515600" cy="4351338"/>
          </a:xfrm>
        </p:spPr>
        <p:txBody>
          <a:bodyPr>
            <a:normAutofit fontScale="25000" lnSpcReduction="20000"/>
          </a:bodyPr>
          <a:lstStyle/>
          <a:p>
            <a:r>
              <a:rPr lang="en-US" sz="9600" b="1" dirty="0" smtClean="0"/>
              <a:t>Point of View </a:t>
            </a:r>
          </a:p>
          <a:p>
            <a:pPr>
              <a:lnSpc>
                <a:spcPct val="120000"/>
              </a:lnSpc>
            </a:pPr>
            <a:r>
              <a:rPr lang="en-US" sz="8800" dirty="0" smtClean="0"/>
              <a:t>Refers to  </a:t>
            </a:r>
            <a:r>
              <a:rPr lang="en-US" sz="8800" dirty="0"/>
              <a:t>“the mode (modes) established by an author by means of which the reader is presented with the characters, dialogue, actions, settings and events which constitute the narrative work of fiction” (Abrams 1957,165). </a:t>
            </a:r>
          </a:p>
          <a:p>
            <a:pPr>
              <a:lnSpc>
                <a:spcPct val="120000"/>
              </a:lnSpc>
            </a:pPr>
            <a:r>
              <a:rPr lang="en-US" sz="8800" dirty="0"/>
              <a:t>In other words, point of view reveals the position from which the events are presented by the writer and observed by the reader. </a:t>
            </a:r>
            <a:endParaRPr lang="en-US" sz="8800" dirty="0" smtClean="0"/>
          </a:p>
          <a:p>
            <a:pPr>
              <a:lnSpc>
                <a:spcPct val="120000"/>
              </a:lnSpc>
            </a:pPr>
            <a:r>
              <a:rPr lang="en-US" sz="8800" dirty="0" smtClean="0"/>
              <a:t>helps </a:t>
            </a:r>
            <a:r>
              <a:rPr lang="en-US" sz="8800" dirty="0"/>
              <a:t>the reader to empathize with specific characters and the understand certain ideas</a:t>
            </a:r>
          </a:p>
          <a:p>
            <a:pPr>
              <a:lnSpc>
                <a:spcPct val="120000"/>
              </a:lnSpc>
            </a:pPr>
            <a:r>
              <a:rPr lang="en-US" sz="8800" dirty="0" smtClean="0"/>
              <a:t>There </a:t>
            </a:r>
            <a:r>
              <a:rPr lang="en-US" sz="8800" dirty="0"/>
              <a:t>are several variations </a:t>
            </a:r>
            <a:r>
              <a:rPr lang="en-US" sz="8800" dirty="0" smtClean="0"/>
              <a:t>of </a:t>
            </a:r>
            <a:r>
              <a:rPr lang="en-US" sz="8800" b="1" dirty="0" smtClean="0"/>
              <a:t>Point </a:t>
            </a:r>
            <a:r>
              <a:rPr lang="en-US" sz="8800" b="1" dirty="0"/>
              <a:t>of View </a:t>
            </a:r>
          </a:p>
          <a:p>
            <a:pPr>
              <a:lnSpc>
                <a:spcPct val="120000"/>
              </a:lnSpc>
            </a:pPr>
            <a:r>
              <a:rPr lang="en-US" sz="8800" dirty="0" smtClean="0"/>
              <a:t>1</a:t>
            </a:r>
            <a:r>
              <a:rPr lang="en-US" sz="8800" b="1" dirty="0"/>
              <a:t>) First Person </a:t>
            </a:r>
            <a:r>
              <a:rPr lang="en-US" sz="8800" dirty="0" smtClean="0"/>
              <a:t>–</a:t>
            </a:r>
          </a:p>
          <a:p>
            <a:pPr>
              <a:lnSpc>
                <a:spcPct val="120000"/>
              </a:lnSpc>
            </a:pPr>
            <a:r>
              <a:rPr lang="en-US" sz="8800" dirty="0" smtClean="0"/>
              <a:t> </a:t>
            </a:r>
            <a:r>
              <a:rPr lang="en-US" sz="8800" dirty="0"/>
              <a:t>Story told by the protagonist or a character who interacts closely with the protagonist or other characters; </a:t>
            </a:r>
            <a:endParaRPr lang="en-US" sz="8800" dirty="0" smtClean="0"/>
          </a:p>
        </p:txBody>
      </p:sp>
    </p:spTree>
    <p:extLst>
      <p:ext uri="{BB962C8B-B14F-4D97-AF65-F5344CB8AC3E}">
        <p14:creationId xmlns:p14="http://schemas.microsoft.com/office/powerpoint/2010/main" val="3855509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endParaRPr lang="en-US" dirty="0"/>
          </a:p>
        </p:txBody>
      </p:sp>
      <p:sp>
        <p:nvSpPr>
          <p:cNvPr id="3" name="Content Placeholder 2"/>
          <p:cNvSpPr>
            <a:spLocks noGrp="1"/>
          </p:cNvSpPr>
          <p:nvPr>
            <p:ph idx="1"/>
          </p:nvPr>
        </p:nvSpPr>
        <p:spPr/>
        <p:txBody>
          <a:bodyPr>
            <a:normAutofit fontScale="25000" lnSpcReduction="20000"/>
          </a:bodyPr>
          <a:lstStyle/>
          <a:p>
            <a:pPr>
              <a:lnSpc>
                <a:spcPct val="120000"/>
              </a:lnSpc>
            </a:pPr>
            <a:r>
              <a:rPr lang="en-US" sz="9600" dirty="0"/>
              <a:t>speaker uses the pronouns "I", "me", "we". </a:t>
            </a:r>
          </a:p>
          <a:p>
            <a:pPr>
              <a:lnSpc>
                <a:spcPct val="120000"/>
              </a:lnSpc>
            </a:pPr>
            <a:r>
              <a:rPr lang="en-US" sz="9600" dirty="0"/>
              <a:t>Readers </a:t>
            </a:r>
            <a:r>
              <a:rPr lang="en-US" sz="9600" dirty="0" smtClean="0"/>
              <a:t>experience </a:t>
            </a:r>
            <a:r>
              <a:rPr lang="en-US" sz="9600" dirty="0"/>
              <a:t>the story through this person's eyes and only </a:t>
            </a:r>
            <a:r>
              <a:rPr lang="en-US" sz="9600" dirty="0" smtClean="0"/>
              <a:t>know </a:t>
            </a:r>
            <a:r>
              <a:rPr lang="en-US" sz="9600" dirty="0"/>
              <a:t>what he/she knows and feels. </a:t>
            </a:r>
            <a:endParaRPr lang="en-US" sz="9600" dirty="0" smtClean="0"/>
          </a:p>
          <a:p>
            <a:pPr>
              <a:lnSpc>
                <a:spcPct val="120000"/>
              </a:lnSpc>
            </a:pPr>
            <a:r>
              <a:rPr lang="en-US" sz="9600" dirty="0"/>
              <a:t>narrator speaks directly from his or her own </a:t>
            </a:r>
            <a:r>
              <a:rPr lang="en-US" sz="9600" dirty="0" smtClean="0"/>
              <a:t>experience. </a:t>
            </a:r>
            <a:endParaRPr lang="en-US" sz="9600" dirty="0"/>
          </a:p>
          <a:p>
            <a:pPr>
              <a:lnSpc>
                <a:spcPct val="120000"/>
              </a:lnSpc>
            </a:pPr>
            <a:r>
              <a:rPr lang="en-US" sz="9600" dirty="0"/>
              <a:t>may be an observer, the protagonist or a minor character but the narrator seems to be standing a little to one side, watching a story that mainly concerns him/herself or someone else as it unfolds. </a:t>
            </a:r>
          </a:p>
          <a:p>
            <a:pPr>
              <a:lnSpc>
                <a:spcPct val="120000"/>
              </a:lnSpc>
            </a:pPr>
            <a:r>
              <a:rPr lang="en-US" sz="9600" dirty="0"/>
              <a:t>has an advantage of revealing intimately to the reader the character’s growing response to his experience and environment as portrayed through the progression of the narrative. </a:t>
            </a:r>
          </a:p>
          <a:p>
            <a:pPr>
              <a:lnSpc>
                <a:spcPct val="120000"/>
              </a:lnSpc>
            </a:pPr>
            <a:r>
              <a:rPr lang="en-US" sz="9600" dirty="0"/>
              <a:t>firsthand account of the narration produces an intimacy that helps to further captivate the interest of the reader.</a:t>
            </a:r>
          </a:p>
          <a:p>
            <a:pPr>
              <a:lnSpc>
                <a:spcPct val="120000"/>
              </a:lnSpc>
            </a:pPr>
            <a:r>
              <a:rPr lang="en-US" sz="9600" dirty="0"/>
              <a:t>helps to reduce the communicative distance between the reader and the experiences of the characters, as portrayed in the story. </a:t>
            </a:r>
          </a:p>
          <a:p>
            <a:pPr>
              <a:lnSpc>
                <a:spcPct val="120000"/>
              </a:lnSpc>
            </a:pPr>
            <a:endParaRPr lang="en-US" sz="9600" dirty="0"/>
          </a:p>
          <a:p>
            <a:pPr>
              <a:lnSpc>
                <a:spcPct val="120000"/>
              </a:lnSpc>
            </a:pPr>
            <a:r>
              <a:rPr lang="en-US" sz="9600" dirty="0" smtClean="0"/>
              <a:t> </a:t>
            </a:r>
            <a:endParaRPr lang="en-US" sz="9600" dirty="0"/>
          </a:p>
          <a:p>
            <a:endParaRPr lang="en-US" dirty="0"/>
          </a:p>
          <a:p>
            <a:endParaRPr lang="en-US" dirty="0"/>
          </a:p>
        </p:txBody>
      </p:sp>
    </p:spTree>
    <p:extLst>
      <p:ext uri="{BB962C8B-B14F-4D97-AF65-F5344CB8AC3E}">
        <p14:creationId xmlns:p14="http://schemas.microsoft.com/office/powerpoint/2010/main" val="922577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endParaRPr lang="en-US" dirty="0"/>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US" sz="2200" dirty="0"/>
              <a:t>2</a:t>
            </a:r>
            <a:r>
              <a:rPr lang="en-US" sz="2200" dirty="0" smtClean="0"/>
              <a:t>) </a:t>
            </a:r>
            <a:r>
              <a:rPr lang="en-US" sz="2600" b="1" dirty="0"/>
              <a:t>Third </a:t>
            </a:r>
            <a:r>
              <a:rPr lang="en-US" sz="2600" b="1" dirty="0" smtClean="0"/>
              <a:t>Person</a:t>
            </a:r>
          </a:p>
          <a:p>
            <a:pPr>
              <a:lnSpc>
                <a:spcPct val="120000"/>
              </a:lnSpc>
            </a:pPr>
            <a:r>
              <a:rPr lang="en-US" sz="2600" dirty="0" smtClean="0"/>
              <a:t>Story </a:t>
            </a:r>
            <a:r>
              <a:rPr lang="en-US" sz="2600" dirty="0"/>
              <a:t>told by a narrator who sees all of the action; </a:t>
            </a:r>
            <a:endParaRPr lang="en-US" sz="2600" dirty="0" smtClean="0"/>
          </a:p>
          <a:p>
            <a:pPr>
              <a:lnSpc>
                <a:spcPct val="120000"/>
              </a:lnSpc>
            </a:pPr>
            <a:r>
              <a:rPr lang="en-US" sz="2600" dirty="0" smtClean="0"/>
              <a:t>speaker </a:t>
            </a:r>
            <a:r>
              <a:rPr lang="en-US" sz="2600" dirty="0"/>
              <a:t>uses the pronouns "he", "she", "it", "they", "his", "hers", "its", and "theirs". </a:t>
            </a:r>
            <a:endParaRPr lang="en-US" sz="2600" dirty="0" smtClean="0"/>
          </a:p>
          <a:p>
            <a:pPr>
              <a:lnSpc>
                <a:spcPct val="120000"/>
              </a:lnSpc>
            </a:pPr>
            <a:r>
              <a:rPr lang="en-US" sz="2600" dirty="0" smtClean="0"/>
              <a:t>This </a:t>
            </a:r>
            <a:r>
              <a:rPr lang="en-US" sz="2600" dirty="0"/>
              <a:t>person may be a character in the story</a:t>
            </a:r>
            <a:r>
              <a:rPr lang="en-US" sz="2600" dirty="0" smtClean="0"/>
              <a:t>.</a:t>
            </a:r>
          </a:p>
          <a:p>
            <a:pPr>
              <a:lnSpc>
                <a:spcPct val="120000"/>
              </a:lnSpc>
            </a:pPr>
            <a:r>
              <a:rPr lang="en-US" sz="2600" b="1" dirty="0" smtClean="0"/>
              <a:t> two  </a:t>
            </a:r>
            <a:r>
              <a:rPr lang="en-US" sz="2600" b="1" dirty="0" smtClean="0"/>
              <a:t>types </a:t>
            </a:r>
            <a:r>
              <a:rPr lang="en-US" sz="2600" b="1" dirty="0"/>
              <a:t>of third person point of view</a:t>
            </a:r>
          </a:p>
          <a:p>
            <a:pPr>
              <a:lnSpc>
                <a:spcPct val="120000"/>
              </a:lnSpc>
            </a:pPr>
            <a:r>
              <a:rPr lang="en-US" sz="2600" b="1" dirty="0" smtClean="0"/>
              <a:t>a) Limited </a:t>
            </a:r>
            <a:r>
              <a:rPr lang="en-US" sz="2600" b="1" dirty="0"/>
              <a:t>point of view</a:t>
            </a:r>
            <a:r>
              <a:rPr lang="en-US" sz="2600" dirty="0"/>
              <a:t> </a:t>
            </a:r>
          </a:p>
          <a:p>
            <a:pPr>
              <a:lnSpc>
                <a:spcPct val="120000"/>
              </a:lnSpc>
            </a:pPr>
            <a:r>
              <a:rPr lang="en-US" sz="2600" dirty="0" smtClean="0"/>
              <a:t>funnels </a:t>
            </a:r>
            <a:r>
              <a:rPr lang="en-US" sz="2600" dirty="0"/>
              <a:t>all action through the eyes of a single character;</a:t>
            </a:r>
          </a:p>
          <a:p>
            <a:r>
              <a:rPr lang="en-US" sz="2600" dirty="0"/>
              <a:t> readers only see what the narrator sees. </a:t>
            </a:r>
          </a:p>
          <a:p>
            <a:r>
              <a:rPr lang="en-US" sz="2600" dirty="0"/>
              <a:t>limits narration to what can be known, seen, thought, or judged from a single character's </a:t>
            </a:r>
            <a:endParaRPr lang="en-US" sz="2600" dirty="0" smtClean="0"/>
          </a:p>
          <a:p>
            <a:r>
              <a:rPr lang="en-US" sz="2600" dirty="0" smtClean="0"/>
              <a:t>perspective</a:t>
            </a:r>
            <a:r>
              <a:rPr lang="en-US" sz="2600" dirty="0"/>
              <a:t>.</a:t>
            </a:r>
          </a:p>
          <a:p>
            <a:r>
              <a:rPr lang="en-US" sz="2600" dirty="0"/>
              <a:t>narrator does not present the thoughts and feelings of the characters.  </a:t>
            </a:r>
          </a:p>
          <a:p>
            <a:pPr>
              <a:lnSpc>
                <a:spcPct val="120000"/>
              </a:lnSpc>
            </a:pPr>
            <a:endParaRPr lang="en-US" sz="2600" dirty="0"/>
          </a:p>
        </p:txBody>
      </p:sp>
    </p:spTree>
    <p:extLst>
      <p:ext uri="{BB962C8B-B14F-4D97-AF65-F5344CB8AC3E}">
        <p14:creationId xmlns:p14="http://schemas.microsoft.com/office/powerpoint/2010/main" val="528821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endParaRPr lang="en-US" dirty="0"/>
          </a:p>
        </p:txBody>
      </p:sp>
      <p:sp>
        <p:nvSpPr>
          <p:cNvPr id="3" name="Content Placeholder 2"/>
          <p:cNvSpPr>
            <a:spLocks noGrp="1"/>
          </p:cNvSpPr>
          <p:nvPr>
            <p:ph idx="1"/>
          </p:nvPr>
        </p:nvSpPr>
        <p:spPr/>
        <p:txBody>
          <a:bodyPr>
            <a:normAutofit lnSpcReduction="10000"/>
          </a:bodyPr>
          <a:lstStyle/>
          <a:p>
            <a:pPr>
              <a:lnSpc>
                <a:spcPct val="120000"/>
              </a:lnSpc>
            </a:pPr>
            <a:r>
              <a:rPr lang="en-US" sz="2200" b="1" dirty="0"/>
              <a:t>b</a:t>
            </a:r>
            <a:r>
              <a:rPr lang="en-US" sz="2200" b="1" dirty="0" smtClean="0"/>
              <a:t>) Omniscient /eye of God </a:t>
            </a:r>
            <a:r>
              <a:rPr lang="en-US" sz="2200" b="1" dirty="0" smtClean="0"/>
              <a:t>point </a:t>
            </a:r>
            <a:r>
              <a:rPr lang="en-US" sz="2200" b="1" dirty="0"/>
              <a:t>of view</a:t>
            </a:r>
          </a:p>
          <a:p>
            <a:pPr>
              <a:lnSpc>
                <a:spcPct val="120000"/>
              </a:lnSpc>
            </a:pPr>
            <a:r>
              <a:rPr lang="en-US" sz="2200" dirty="0" smtClean="0"/>
              <a:t>God-like narrator </a:t>
            </a:r>
          </a:p>
          <a:p>
            <a:pPr>
              <a:lnSpc>
                <a:spcPct val="120000"/>
              </a:lnSpc>
            </a:pPr>
            <a:r>
              <a:rPr lang="en-US" sz="2200" dirty="0" smtClean="0"/>
              <a:t>knows </a:t>
            </a:r>
            <a:r>
              <a:rPr lang="en-US" sz="2200" dirty="0"/>
              <a:t>and sees everything, and can move from one character's mind to another. Authors can be omniscient narrators by moving from character to character, event to event, and introducing information at their discretion. </a:t>
            </a:r>
            <a:endParaRPr lang="en-US" sz="2200" dirty="0" smtClean="0"/>
          </a:p>
          <a:p>
            <a:pPr>
              <a:lnSpc>
                <a:spcPct val="120000"/>
              </a:lnSpc>
            </a:pPr>
            <a:r>
              <a:rPr lang="en-US" sz="2400" dirty="0" smtClean="0"/>
              <a:t>can </a:t>
            </a:r>
            <a:r>
              <a:rPr lang="en-US" sz="2400" dirty="0"/>
              <a:t>tell the reader things that the main character does not know, or things that none of the characters know, or things that no human being in the fictional world could ever know. </a:t>
            </a:r>
          </a:p>
          <a:p>
            <a:r>
              <a:rPr lang="en-US" sz="2400" dirty="0"/>
              <a:t>goes beyond the characters' knowledge and experiences as it allows the writer to explore and describe the thoughts and feelings and the environment in the work. </a:t>
            </a:r>
          </a:p>
          <a:p>
            <a:pPr>
              <a:lnSpc>
                <a:spcPct val="120000"/>
              </a:lnSpc>
            </a:pPr>
            <a:endParaRPr lang="en-US" sz="2200" dirty="0"/>
          </a:p>
        </p:txBody>
      </p:sp>
    </p:spTree>
    <p:extLst>
      <p:ext uri="{BB962C8B-B14F-4D97-AF65-F5344CB8AC3E}">
        <p14:creationId xmlns:p14="http://schemas.microsoft.com/office/powerpoint/2010/main" val="779287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endParaRPr lang="en-US" dirty="0"/>
          </a:p>
        </p:txBody>
      </p:sp>
      <p:sp>
        <p:nvSpPr>
          <p:cNvPr id="3" name="Content Placeholder 2"/>
          <p:cNvSpPr>
            <a:spLocks noGrp="1"/>
          </p:cNvSpPr>
          <p:nvPr>
            <p:ph idx="1"/>
          </p:nvPr>
        </p:nvSpPr>
        <p:spPr/>
        <p:txBody>
          <a:bodyPr>
            <a:noAutofit/>
          </a:bodyPr>
          <a:lstStyle/>
          <a:p>
            <a:pPr>
              <a:lnSpc>
                <a:spcPct val="120000"/>
              </a:lnSpc>
            </a:pPr>
            <a:r>
              <a:rPr lang="en-US" sz="2400" dirty="0"/>
              <a:t>3</a:t>
            </a:r>
            <a:r>
              <a:rPr lang="en-US" sz="2400" dirty="0" smtClean="0"/>
              <a:t>) </a:t>
            </a:r>
            <a:r>
              <a:rPr lang="en-US" sz="2400" b="1" dirty="0"/>
              <a:t>Innocent Eye/Naive Narrator </a:t>
            </a:r>
            <a:r>
              <a:rPr lang="en-US" sz="2400" dirty="0" smtClean="0"/>
              <a:t>– </a:t>
            </a:r>
          </a:p>
          <a:p>
            <a:pPr>
              <a:lnSpc>
                <a:spcPct val="120000"/>
              </a:lnSpc>
            </a:pPr>
            <a:r>
              <a:rPr lang="en-US" sz="2400" dirty="0" smtClean="0"/>
              <a:t>Story told </a:t>
            </a:r>
            <a:r>
              <a:rPr lang="en-US" sz="2400" dirty="0"/>
              <a:t>through child's eyes</a:t>
            </a:r>
            <a:r>
              <a:rPr lang="en-US" sz="2400" dirty="0" smtClean="0"/>
              <a:t>;</a:t>
            </a:r>
          </a:p>
          <a:p>
            <a:pPr>
              <a:lnSpc>
                <a:spcPct val="120000"/>
              </a:lnSpc>
            </a:pPr>
            <a:r>
              <a:rPr lang="en-US" sz="2400" dirty="0" smtClean="0"/>
              <a:t> narrator's judgment </a:t>
            </a:r>
            <a:r>
              <a:rPr lang="en-US" sz="2400" dirty="0"/>
              <a:t>is different from that of an adult</a:t>
            </a:r>
            <a:r>
              <a:rPr lang="en-US" sz="2400" dirty="0" smtClean="0"/>
              <a:t>.</a:t>
            </a:r>
          </a:p>
          <a:p>
            <a:pPr>
              <a:lnSpc>
                <a:spcPct val="120000"/>
              </a:lnSpc>
            </a:pPr>
            <a:r>
              <a:rPr lang="en-US" sz="2400" dirty="0" smtClean="0"/>
              <a:t> </a:t>
            </a:r>
            <a:r>
              <a:rPr lang="en-US" sz="2400" dirty="0"/>
              <a:t>4</a:t>
            </a:r>
            <a:r>
              <a:rPr lang="en-US" sz="2400" dirty="0" smtClean="0"/>
              <a:t>) </a:t>
            </a:r>
            <a:r>
              <a:rPr lang="en-US" sz="2400" b="1" dirty="0"/>
              <a:t>Stream of </a:t>
            </a:r>
            <a:r>
              <a:rPr lang="en-US" sz="2400" b="1" dirty="0" smtClean="0"/>
              <a:t>Consciousness</a:t>
            </a:r>
            <a:endParaRPr lang="en-US" sz="2400" dirty="0" smtClean="0"/>
          </a:p>
          <a:p>
            <a:pPr>
              <a:lnSpc>
                <a:spcPct val="120000"/>
              </a:lnSpc>
            </a:pPr>
            <a:r>
              <a:rPr lang="en-US" sz="2400" dirty="0" smtClean="0"/>
              <a:t>Story </a:t>
            </a:r>
            <a:r>
              <a:rPr lang="en-US" sz="2400" dirty="0"/>
              <a:t>told so readers solely experience a character's thoughts and reactions</a:t>
            </a:r>
            <a:r>
              <a:rPr lang="en-US" sz="2400" dirty="0" smtClean="0"/>
              <a:t>.</a:t>
            </a:r>
            <a:endParaRPr lang="en-US" sz="2400" dirty="0"/>
          </a:p>
        </p:txBody>
      </p:sp>
    </p:spTree>
    <p:extLst>
      <p:ext uri="{BB962C8B-B14F-4D97-AF65-F5344CB8AC3E}">
        <p14:creationId xmlns:p14="http://schemas.microsoft.com/office/powerpoint/2010/main" val="3221702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p>
        </p:txBody>
      </p:sp>
      <p:sp>
        <p:nvSpPr>
          <p:cNvPr id="3" name="Content Placeholder 2"/>
          <p:cNvSpPr>
            <a:spLocks noGrp="1"/>
          </p:cNvSpPr>
          <p:nvPr>
            <p:ph idx="1"/>
          </p:nvPr>
        </p:nvSpPr>
        <p:spPr/>
        <p:txBody>
          <a:bodyPr>
            <a:normAutofit/>
          </a:bodyPr>
          <a:lstStyle/>
          <a:p>
            <a:pPr marL="0" indent="0">
              <a:buNone/>
            </a:pPr>
            <a:r>
              <a:rPr lang="en-US" dirty="0" smtClean="0"/>
              <a:t> </a:t>
            </a:r>
          </a:p>
          <a:p>
            <a:r>
              <a:rPr lang="en-US" sz="2400" b="1" dirty="0" smtClean="0"/>
              <a:t>5) Multiple </a:t>
            </a:r>
            <a:r>
              <a:rPr lang="en-US" sz="2400" b="1" dirty="0" smtClean="0"/>
              <a:t>Point of View</a:t>
            </a:r>
            <a:endParaRPr lang="en-US" sz="2400" dirty="0"/>
          </a:p>
          <a:p>
            <a:r>
              <a:rPr lang="en-US" sz="2400" dirty="0" smtClean="0"/>
              <a:t>usually a number of voices/narrators who move the story forward, each contributing to and passing judgment on the action.</a:t>
            </a:r>
          </a:p>
          <a:p>
            <a:r>
              <a:rPr lang="en-US" sz="2400" dirty="0" smtClean="0"/>
              <a:t> </a:t>
            </a:r>
            <a:r>
              <a:rPr lang="en-US" sz="2400" dirty="0"/>
              <a:t>There may or may not be a central narrator;</a:t>
            </a:r>
          </a:p>
          <a:p>
            <a:endParaRPr lang="en-US" sz="2400" dirty="0" smtClean="0"/>
          </a:p>
          <a:p>
            <a:r>
              <a:rPr lang="en-US" sz="2400" dirty="0" smtClean="0"/>
              <a:t>has the advantage of allowing the reader to “hear” the story from different perspectives and angles..  </a:t>
            </a:r>
          </a:p>
          <a:p>
            <a:pPr marL="0" indent="0">
              <a:buNone/>
            </a:pPr>
            <a:r>
              <a:rPr lang="en-US" sz="2400" dirty="0" smtClean="0"/>
              <a:t> </a:t>
            </a:r>
            <a:endParaRPr lang="en-US" sz="2400" dirty="0"/>
          </a:p>
        </p:txBody>
      </p:sp>
    </p:spTree>
    <p:extLst>
      <p:ext uri="{BB962C8B-B14F-4D97-AF65-F5344CB8AC3E}">
        <p14:creationId xmlns:p14="http://schemas.microsoft.com/office/powerpoint/2010/main" val="4294604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Style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is </a:t>
            </a:r>
            <a:r>
              <a:rPr lang="en-US" dirty="0"/>
              <a:t>how a  literary work  is written and interpreted. </a:t>
            </a:r>
          </a:p>
          <a:p>
            <a:r>
              <a:rPr lang="en-US" dirty="0" smtClean="0"/>
              <a:t>refers </a:t>
            </a:r>
            <a:r>
              <a:rPr lang="en-US" dirty="0"/>
              <a:t>to language conventions used to construct the story</a:t>
            </a:r>
            <a:r>
              <a:rPr lang="en-US" dirty="0" smtClean="0"/>
              <a:t>.</a:t>
            </a:r>
          </a:p>
          <a:p>
            <a:r>
              <a:rPr lang="en-US" dirty="0" smtClean="0"/>
              <a:t>A </a:t>
            </a:r>
            <a:r>
              <a:rPr lang="en-US" dirty="0"/>
              <a:t>fiction writer may manipulate diction, sentence structure, phrasing, </a:t>
            </a:r>
            <a:endParaRPr lang="en-US" dirty="0" smtClean="0"/>
          </a:p>
          <a:p>
            <a:r>
              <a:rPr lang="en-US" dirty="0" smtClean="0"/>
              <a:t>dialogue</a:t>
            </a:r>
            <a:r>
              <a:rPr lang="en-US" dirty="0"/>
              <a:t>, and other aspects of language to create his or her style. </a:t>
            </a:r>
          </a:p>
          <a:p>
            <a:r>
              <a:rPr lang="en-US" dirty="0" smtClean="0"/>
              <a:t>Incudes </a:t>
            </a:r>
            <a:r>
              <a:rPr lang="en-US" dirty="0" smtClean="0"/>
              <a:t>language, mood, tone, atmosphere, point of view etc.</a:t>
            </a:r>
            <a:endParaRPr lang="en-US" dirty="0" smtClean="0"/>
          </a:p>
          <a:p>
            <a:r>
              <a:rPr lang="en-US" dirty="0"/>
              <a:t>helps in realizing the theme of a </a:t>
            </a:r>
            <a:r>
              <a:rPr lang="en-US" dirty="0" smtClean="0"/>
              <a:t>story.</a:t>
            </a:r>
            <a:endParaRPr lang="en-US" dirty="0" smtClean="0"/>
          </a:p>
          <a:p>
            <a:r>
              <a:rPr lang="en-US" b="1" dirty="0" smtClean="0"/>
              <a:t> </a:t>
            </a:r>
            <a:r>
              <a:rPr lang="en-US" b="1" dirty="0" smtClean="0"/>
              <a:t>Language </a:t>
            </a:r>
            <a:endParaRPr lang="en-US" b="1" dirty="0" smtClean="0"/>
          </a:p>
          <a:p>
            <a:r>
              <a:rPr lang="en-US" dirty="0" smtClean="0"/>
              <a:t>is </a:t>
            </a:r>
            <a:r>
              <a:rPr lang="en-US" dirty="0" smtClean="0"/>
              <a:t>the vehicle or channel of communication in all genres of </a:t>
            </a:r>
            <a:r>
              <a:rPr lang="en-US" dirty="0" smtClean="0"/>
              <a:t>literature</a:t>
            </a:r>
          </a:p>
          <a:p>
            <a:r>
              <a:rPr lang="en-US" dirty="0" smtClean="0"/>
              <a:t>Includes the tactical choice of grammar, punctuation, word usage, sentence </a:t>
            </a:r>
          </a:p>
          <a:p>
            <a:r>
              <a:rPr lang="en-US" dirty="0" smtClean="0"/>
              <a:t>and paragraph length etc.</a:t>
            </a:r>
            <a:endParaRPr lang="en-US" dirty="0"/>
          </a:p>
        </p:txBody>
      </p:sp>
    </p:spTree>
    <p:extLst>
      <p:ext uri="{BB962C8B-B14F-4D97-AF65-F5344CB8AC3E}">
        <p14:creationId xmlns:p14="http://schemas.microsoft.com/office/powerpoint/2010/main" val="3679198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endParaRPr lang="en-US" dirty="0" smtClean="0"/>
          </a:p>
          <a:p>
            <a:pPr marL="0" indent="0">
              <a:buNone/>
            </a:pPr>
            <a:r>
              <a:rPr lang="en-US" sz="8000" b="1" dirty="0" smtClean="0"/>
              <a:t> Atmosphere </a:t>
            </a:r>
          </a:p>
          <a:p>
            <a:r>
              <a:rPr lang="en-US" sz="9600" dirty="0" smtClean="0"/>
              <a:t>defined as </a:t>
            </a:r>
            <a:r>
              <a:rPr lang="en-US" sz="9600" dirty="0" smtClean="0"/>
              <a:t>the </a:t>
            </a:r>
            <a:r>
              <a:rPr lang="en-US" sz="9600" dirty="0" smtClean="0"/>
              <a:t>mood which is established by the totality of the literary </a:t>
            </a:r>
            <a:r>
              <a:rPr lang="en-US" sz="9600" dirty="0" smtClean="0"/>
              <a:t>work</a:t>
            </a:r>
            <a:r>
              <a:rPr lang="en-US" sz="9600" dirty="0"/>
              <a:t>.</a:t>
            </a:r>
            <a:endParaRPr lang="en-US" sz="9600" dirty="0" smtClean="0"/>
          </a:p>
          <a:p>
            <a:pPr marL="0" indent="0">
              <a:buNone/>
            </a:pPr>
            <a:endParaRPr lang="en-US" sz="9600" dirty="0" smtClean="0"/>
          </a:p>
          <a:p>
            <a:r>
              <a:rPr lang="en-US" sz="9600" dirty="0" smtClean="0"/>
              <a:t>the general feeling we get when we are reading a particular story. </a:t>
            </a:r>
          </a:p>
          <a:p>
            <a:endParaRPr lang="en-US" sz="9600" dirty="0" smtClean="0"/>
          </a:p>
          <a:p>
            <a:r>
              <a:rPr lang="en-US" sz="9600" dirty="0" smtClean="0"/>
              <a:t>could be  violence, harmony, peace, horror </a:t>
            </a:r>
            <a:r>
              <a:rPr lang="en-US" sz="9600" dirty="0" smtClean="0"/>
              <a:t>etc</a:t>
            </a:r>
            <a:r>
              <a:rPr lang="en-US" sz="9600" dirty="0" smtClean="0"/>
              <a:t>.</a:t>
            </a:r>
            <a:endParaRPr lang="en-US" sz="9600" dirty="0" smtClean="0"/>
          </a:p>
          <a:p>
            <a:endParaRPr lang="en-US" sz="9600" dirty="0" smtClean="0"/>
          </a:p>
          <a:p>
            <a:r>
              <a:rPr lang="en-US" sz="9600" dirty="0" smtClean="0"/>
              <a:t>evoked </a:t>
            </a:r>
            <a:r>
              <a:rPr lang="en-US" sz="9600" dirty="0" smtClean="0"/>
              <a:t>in a work through the writer’s manipulation of language. </a:t>
            </a:r>
          </a:p>
          <a:p>
            <a:endParaRPr lang="en-US" sz="9600" dirty="0" smtClean="0"/>
          </a:p>
          <a:p>
            <a:r>
              <a:rPr lang="en-US" sz="9600" dirty="0" smtClean="0"/>
              <a:t> writers use their descriptive ability to convey or heighten the intensity of </a:t>
            </a:r>
            <a:endParaRPr lang="en-US" sz="9600" dirty="0" smtClean="0"/>
          </a:p>
          <a:p>
            <a:r>
              <a:rPr lang="en-US" sz="9600" dirty="0" smtClean="0"/>
              <a:t>atmosphere </a:t>
            </a:r>
            <a:r>
              <a:rPr lang="en-US" sz="9600" dirty="0" smtClean="0"/>
              <a:t>in work.  </a:t>
            </a:r>
          </a:p>
          <a:p>
            <a:r>
              <a:rPr lang="en-US" sz="9600" dirty="0" smtClean="0"/>
              <a:t> </a:t>
            </a:r>
          </a:p>
        </p:txBody>
      </p:sp>
    </p:spTree>
    <p:extLst>
      <p:ext uri="{BB962C8B-B14F-4D97-AF65-F5344CB8AC3E}">
        <p14:creationId xmlns:p14="http://schemas.microsoft.com/office/powerpoint/2010/main" val="104369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200" b="1" dirty="0"/>
              <a:t>Tone</a:t>
            </a:r>
          </a:p>
          <a:p>
            <a:r>
              <a:rPr lang="en-US" sz="2200" dirty="0"/>
              <a:t> </a:t>
            </a:r>
            <a:r>
              <a:rPr lang="en-US" sz="2200" dirty="0" smtClean="0"/>
              <a:t> </a:t>
            </a:r>
            <a:r>
              <a:rPr lang="en-US" sz="2200" dirty="0"/>
              <a:t>closely related to atmosphere.</a:t>
            </a:r>
          </a:p>
          <a:p>
            <a:r>
              <a:rPr lang="en-US" sz="2200" dirty="0"/>
              <a:t> </a:t>
            </a:r>
            <a:r>
              <a:rPr lang="en-US" sz="2200" dirty="0" smtClean="0"/>
              <a:t> </a:t>
            </a:r>
            <a:r>
              <a:rPr lang="en-US" sz="2200" dirty="0"/>
              <a:t>refers to the writer’s attitude to the idea/subject presented in the work. </a:t>
            </a:r>
          </a:p>
          <a:p>
            <a:r>
              <a:rPr lang="en-US" sz="2200" dirty="0" smtClean="0"/>
              <a:t>influences </a:t>
            </a:r>
            <a:r>
              <a:rPr lang="en-US" sz="2200" dirty="0"/>
              <a:t>the perception of the ideas and events explored in the work.</a:t>
            </a:r>
          </a:p>
          <a:p>
            <a:r>
              <a:rPr lang="en-US" sz="2200" dirty="0"/>
              <a:t> In real life, we say that it is not necessarily what is said but how it is said – the tone in which it is said.</a:t>
            </a:r>
          </a:p>
          <a:p>
            <a:r>
              <a:rPr lang="en-US" sz="2200" dirty="0" smtClean="0"/>
              <a:t>could </a:t>
            </a:r>
            <a:r>
              <a:rPr lang="en-US" sz="2200" dirty="0" smtClean="0"/>
              <a:t>be </a:t>
            </a:r>
            <a:r>
              <a:rPr lang="en-US" sz="2200" dirty="0"/>
              <a:t>one or a combination of two or </a:t>
            </a:r>
            <a:r>
              <a:rPr lang="en-US" sz="2200" dirty="0" smtClean="0"/>
              <a:t>more of  </a:t>
            </a:r>
            <a:r>
              <a:rPr lang="en-US" sz="2200" dirty="0"/>
              <a:t>any of the following: contempt, condemnation, hostility, admiration, censure, commendation</a:t>
            </a:r>
            <a:r>
              <a:rPr lang="en-US" sz="2200" dirty="0" smtClean="0"/>
              <a:t>, exhortation etc.</a:t>
            </a:r>
            <a:endParaRPr lang="en-US" sz="2200" dirty="0"/>
          </a:p>
          <a:p>
            <a:r>
              <a:rPr lang="en-US" sz="2200" dirty="0" smtClean="0"/>
              <a:t>discernable</a:t>
            </a:r>
            <a:r>
              <a:rPr lang="en-US" sz="2200" dirty="0"/>
              <a:t>, most of the times, in the attitude of the writer to particular characters</a:t>
            </a:r>
            <a:r>
              <a:rPr lang="en-US" sz="2000" dirty="0"/>
              <a:t>.  </a:t>
            </a:r>
            <a:r>
              <a:rPr lang="en-US" sz="2000" dirty="0" smtClean="0"/>
              <a:t> </a:t>
            </a:r>
            <a:endParaRPr lang="en-US" sz="2000" dirty="0"/>
          </a:p>
        </p:txBody>
      </p:sp>
    </p:spTree>
    <p:extLst>
      <p:ext uri="{BB962C8B-B14F-4D97-AF65-F5344CB8AC3E}">
        <p14:creationId xmlns:p14="http://schemas.microsoft.com/office/powerpoint/2010/main" val="139307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Types </a:t>
            </a:r>
            <a:r>
              <a:rPr lang="en-US" dirty="0"/>
              <a:t>of Prose</a:t>
            </a:r>
          </a:p>
        </p:txBody>
      </p:sp>
      <p:sp>
        <p:nvSpPr>
          <p:cNvPr id="3" name="Content Placeholder 2"/>
          <p:cNvSpPr>
            <a:spLocks noGrp="1"/>
          </p:cNvSpPr>
          <p:nvPr>
            <p:ph idx="1"/>
          </p:nvPr>
        </p:nvSpPr>
        <p:spPr>
          <a:xfrm>
            <a:off x="304800" y="1209675"/>
            <a:ext cx="10706100" cy="4986338"/>
          </a:xfrm>
        </p:spPr>
        <p:txBody>
          <a:bodyPr>
            <a:normAutofit fontScale="25000" lnSpcReduction="20000"/>
          </a:bodyPr>
          <a:lstStyle/>
          <a:p>
            <a:pPr marL="0" indent="0">
              <a:buNone/>
            </a:pPr>
            <a:r>
              <a:rPr lang="en-US" dirty="0" smtClean="0"/>
              <a:t> </a:t>
            </a:r>
          </a:p>
          <a:p>
            <a:pPr>
              <a:lnSpc>
                <a:spcPct val="120000"/>
              </a:lnSpc>
            </a:pPr>
            <a:r>
              <a:rPr lang="en-US" sz="9200" dirty="0" smtClean="0"/>
              <a:t>1. </a:t>
            </a:r>
            <a:r>
              <a:rPr lang="en-US" sz="9200" b="1" dirty="0" smtClean="0"/>
              <a:t>Nonfictional Prose</a:t>
            </a:r>
            <a:r>
              <a:rPr lang="en-US" sz="9200" dirty="0" smtClean="0"/>
              <a:t>: </a:t>
            </a:r>
            <a:endParaRPr lang="en-US" sz="9200" dirty="0" smtClean="0"/>
          </a:p>
          <a:p>
            <a:pPr>
              <a:lnSpc>
                <a:spcPct val="120000"/>
              </a:lnSpc>
            </a:pPr>
            <a:r>
              <a:rPr lang="en-US" sz="9200" dirty="0" smtClean="0"/>
              <a:t>A </a:t>
            </a:r>
            <a:r>
              <a:rPr lang="en-US" sz="9200" dirty="0" smtClean="0"/>
              <a:t>literary work that is mainly based on fact although it may contain fictional elements in certain cases. Examples are biographies and essays. </a:t>
            </a:r>
          </a:p>
          <a:p>
            <a:pPr>
              <a:lnSpc>
                <a:spcPct val="120000"/>
              </a:lnSpc>
            </a:pPr>
            <a:r>
              <a:rPr lang="en-US" sz="9200" dirty="0" smtClean="0"/>
              <a:t>2</a:t>
            </a:r>
            <a:r>
              <a:rPr lang="en-US" sz="9200" dirty="0" smtClean="0"/>
              <a:t>. </a:t>
            </a:r>
            <a:r>
              <a:rPr lang="en-US" sz="9200" b="1" dirty="0" smtClean="0"/>
              <a:t>Fictional Prose</a:t>
            </a:r>
            <a:r>
              <a:rPr lang="en-US" sz="9200" dirty="0" smtClean="0"/>
              <a:t>:</a:t>
            </a:r>
          </a:p>
          <a:p>
            <a:pPr>
              <a:lnSpc>
                <a:spcPct val="120000"/>
              </a:lnSpc>
            </a:pPr>
            <a:r>
              <a:rPr lang="en-US" sz="9200" dirty="0" smtClean="0"/>
              <a:t> </a:t>
            </a:r>
            <a:r>
              <a:rPr lang="en-US" sz="9200" dirty="0" smtClean="0"/>
              <a:t>A literary work that is wholly or partly </a:t>
            </a:r>
            <a:r>
              <a:rPr lang="en-US" sz="9200" dirty="0" smtClean="0"/>
              <a:t>imagined.</a:t>
            </a:r>
            <a:endParaRPr lang="en-US" sz="9200" dirty="0" smtClean="0"/>
          </a:p>
          <a:p>
            <a:pPr>
              <a:lnSpc>
                <a:spcPct val="120000"/>
              </a:lnSpc>
            </a:pPr>
            <a:r>
              <a:rPr lang="en-US" sz="9200" dirty="0" smtClean="0"/>
              <a:t>treats </a:t>
            </a:r>
            <a:r>
              <a:rPr lang="en-US" sz="9200" dirty="0"/>
              <a:t>essentially events, incidents, and experiences that affect human </a:t>
            </a:r>
            <a:r>
              <a:rPr lang="en-US" sz="9200" dirty="0" smtClean="0"/>
              <a:t>beings and which </a:t>
            </a:r>
            <a:r>
              <a:rPr lang="en-US" sz="9200" dirty="0"/>
              <a:t>is open to various interpretations by the reader. </a:t>
            </a:r>
            <a:endParaRPr lang="en-US" sz="9200" dirty="0" smtClean="0"/>
          </a:p>
          <a:p>
            <a:pPr>
              <a:lnSpc>
                <a:spcPct val="120000"/>
              </a:lnSpc>
            </a:pPr>
            <a:r>
              <a:rPr lang="en-US" sz="9200" dirty="0" smtClean="0"/>
              <a:t>may </a:t>
            </a:r>
            <a:r>
              <a:rPr lang="en-US" sz="9200" dirty="0"/>
              <a:t>exaggerate or distort facts or the story may be completely an invention of the writer. </a:t>
            </a:r>
            <a:r>
              <a:rPr lang="en-US" sz="9200" dirty="0" smtClean="0"/>
              <a:t>(It </a:t>
            </a:r>
            <a:r>
              <a:rPr lang="en-US" sz="9200" dirty="0"/>
              <a:t>depends on the style of the writer and or what the writer wants to </a:t>
            </a:r>
            <a:r>
              <a:rPr lang="en-US" sz="9200" dirty="0" smtClean="0"/>
              <a:t>achieve). </a:t>
            </a:r>
          </a:p>
          <a:p>
            <a:pPr>
              <a:lnSpc>
                <a:spcPct val="120000"/>
              </a:lnSpc>
            </a:pPr>
            <a:r>
              <a:rPr lang="en-US" sz="9200" dirty="0" smtClean="0"/>
              <a:t>is  </a:t>
            </a:r>
            <a:r>
              <a:rPr lang="en-US" sz="9200" dirty="0"/>
              <a:t>meant to educate or entertain or to do both. Examples are novels and short stories. </a:t>
            </a:r>
          </a:p>
          <a:p>
            <a:pPr>
              <a:lnSpc>
                <a:spcPct val="120000"/>
              </a:lnSpc>
            </a:pPr>
            <a:endParaRPr lang="en-US" sz="9600" dirty="0"/>
          </a:p>
        </p:txBody>
      </p:sp>
    </p:spTree>
    <p:extLst>
      <p:ext uri="{BB962C8B-B14F-4D97-AF65-F5344CB8AC3E}">
        <p14:creationId xmlns:p14="http://schemas.microsoft.com/office/powerpoint/2010/main" val="3332908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summary</a:t>
            </a:r>
            <a:endParaRPr lang="en-US" dirty="0"/>
          </a:p>
        </p:txBody>
      </p:sp>
      <p:sp>
        <p:nvSpPr>
          <p:cNvPr id="3" name="Content Placeholder 2"/>
          <p:cNvSpPr>
            <a:spLocks noGrp="1"/>
          </p:cNvSpPr>
          <p:nvPr>
            <p:ph idx="1"/>
          </p:nvPr>
        </p:nvSpPr>
        <p:spPr>
          <a:xfrm>
            <a:off x="564444" y="1690688"/>
            <a:ext cx="10665178" cy="4382734"/>
          </a:xfrm>
        </p:spPr>
        <p:txBody>
          <a:bodyPr>
            <a:normAutofit fontScale="25000" lnSpcReduction="20000"/>
          </a:bodyPr>
          <a:lstStyle/>
          <a:p>
            <a:r>
              <a:rPr lang="en-US" sz="9600" b="1" dirty="0" smtClean="0"/>
              <a:t>Analyzing novels/ short stories</a:t>
            </a:r>
          </a:p>
          <a:p>
            <a:pPr marL="514350" indent="-514350">
              <a:buAutoNum type="arabicPlain"/>
            </a:pPr>
            <a:r>
              <a:rPr lang="en-US" sz="9600" b="1" dirty="0" smtClean="0"/>
              <a:t>Theme </a:t>
            </a:r>
          </a:p>
          <a:p>
            <a:pPr marL="0" indent="0">
              <a:lnSpc>
                <a:spcPct val="120000"/>
              </a:lnSpc>
              <a:buNone/>
            </a:pPr>
            <a:r>
              <a:rPr lang="en-US" sz="9600" dirty="0" smtClean="0"/>
              <a:t>     </a:t>
            </a:r>
            <a:r>
              <a:rPr lang="en-US" sz="9600" dirty="0" smtClean="0"/>
              <a:t>What </a:t>
            </a:r>
            <a:r>
              <a:rPr lang="en-US" sz="9600" dirty="0" smtClean="0"/>
              <a:t>is </a:t>
            </a:r>
            <a:r>
              <a:rPr lang="en-US" sz="8800" dirty="0" smtClean="0"/>
              <a:t>the </a:t>
            </a:r>
            <a:r>
              <a:rPr lang="en-US" sz="8800" dirty="0" smtClean="0"/>
              <a:t>passage about? </a:t>
            </a:r>
            <a:r>
              <a:rPr lang="en-US" sz="8800" dirty="0" smtClean="0"/>
              <a:t>Is it about a decision a character takes, a revelation that he / she comes to, or an event and what that reveals? Or does it reveal a person’s circumstances and character or something </a:t>
            </a:r>
            <a:r>
              <a:rPr lang="en-US" sz="8800" dirty="0"/>
              <a:t>else? Beginning / </a:t>
            </a:r>
            <a:r>
              <a:rPr lang="en-US" sz="8800" dirty="0" smtClean="0"/>
              <a:t>Ending: Is </a:t>
            </a:r>
            <a:r>
              <a:rPr lang="en-US" sz="8800" dirty="0"/>
              <a:t>there anything striking about either or both of these? </a:t>
            </a:r>
            <a:r>
              <a:rPr lang="en-US" sz="8800" dirty="0" smtClean="0"/>
              <a:t>Is </a:t>
            </a:r>
            <a:r>
              <a:rPr lang="en-US" sz="8800" dirty="0"/>
              <a:t>the passage narrated chronologically, or does it look forwards or backwards at any point? In either case, why is this done? What does it </a:t>
            </a:r>
            <a:r>
              <a:rPr lang="en-US" sz="8800" dirty="0" err="1" smtClean="0"/>
              <a:t>achieve?e.g</a:t>
            </a:r>
            <a:r>
              <a:rPr lang="en-US" sz="8800" dirty="0"/>
              <a:t>. different stages of a journey, a progression of thought, something else? </a:t>
            </a:r>
            <a:endParaRPr lang="en-US" sz="8800" dirty="0" smtClean="0"/>
          </a:p>
          <a:p>
            <a:pPr marL="0" indent="0">
              <a:lnSpc>
                <a:spcPct val="120000"/>
              </a:lnSpc>
              <a:buNone/>
            </a:pPr>
            <a:r>
              <a:rPr lang="en-US" sz="8800" b="1" dirty="0" smtClean="0"/>
              <a:t>2 Style </a:t>
            </a:r>
          </a:p>
          <a:p>
            <a:pPr marL="0" indent="0">
              <a:lnSpc>
                <a:spcPct val="120000"/>
              </a:lnSpc>
              <a:buNone/>
            </a:pPr>
            <a:r>
              <a:rPr lang="en-US" sz="8800" dirty="0" smtClean="0"/>
              <a:t>How </a:t>
            </a:r>
            <a:r>
              <a:rPr lang="en-US" sz="8800" dirty="0"/>
              <a:t>are we being invited to read this passage? With empathy, experiencing the thoughts and feelings of the character or narrator? Critically, with judgment? With curiosity? Something else?  </a:t>
            </a:r>
            <a:r>
              <a:rPr lang="en-US" sz="8800" dirty="0" smtClean="0"/>
              <a:t>Is </a:t>
            </a:r>
            <a:r>
              <a:rPr lang="en-US" sz="8800" dirty="0" smtClean="0"/>
              <a:t>the attitude of the narrator significant? What is the narrator’s attitude </a:t>
            </a:r>
            <a:r>
              <a:rPr lang="en-US" sz="8800" dirty="0" smtClean="0"/>
              <a:t>to</a:t>
            </a:r>
            <a:endParaRPr lang="en-US" sz="8800" dirty="0" smtClean="0"/>
          </a:p>
        </p:txBody>
      </p:sp>
    </p:spTree>
    <p:extLst>
      <p:ext uri="{BB962C8B-B14F-4D97-AF65-F5344CB8AC3E}">
        <p14:creationId xmlns:p14="http://schemas.microsoft.com/office/powerpoint/2010/main" val="279937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400" dirty="0" smtClean="0"/>
          </a:p>
          <a:p>
            <a:r>
              <a:rPr lang="en-US" sz="2400" b="1" dirty="0" smtClean="0"/>
              <a:t>style</a:t>
            </a:r>
            <a:endParaRPr lang="en-US" sz="2400" b="1" dirty="0"/>
          </a:p>
          <a:p>
            <a:r>
              <a:rPr lang="en-US" sz="2400" dirty="0"/>
              <a:t>his / her subject?   whose point of view is the passage told? Does this change in the course of the passage? If so, what effects are gained from this </a:t>
            </a:r>
            <a:r>
              <a:rPr lang="en-US" sz="2400" dirty="0" smtClean="0"/>
              <a:t>change?</a:t>
            </a:r>
          </a:p>
          <a:p>
            <a:endParaRPr lang="en-US" sz="2400" b="1" dirty="0"/>
          </a:p>
          <a:p>
            <a:r>
              <a:rPr lang="en-US" sz="2400" b="1" dirty="0" smtClean="0"/>
              <a:t>Language</a:t>
            </a:r>
            <a:r>
              <a:rPr lang="en-US" sz="2400" dirty="0" smtClean="0"/>
              <a:t> </a:t>
            </a:r>
          </a:p>
          <a:p>
            <a:r>
              <a:rPr lang="en-US" sz="2400" dirty="0" smtClean="0"/>
              <a:t>What </a:t>
            </a:r>
            <a:r>
              <a:rPr lang="en-US" sz="2400" dirty="0"/>
              <a:t>part does description play? Does it provide setting, add to atmosphere, tell us about the characters, or what? How are diction or images used, and what effect do they create? </a:t>
            </a:r>
            <a:r>
              <a:rPr lang="en-US" sz="2400" dirty="0" smtClean="0"/>
              <a:t>Do they enhance </a:t>
            </a:r>
            <a:r>
              <a:rPr lang="en-US" sz="2400" dirty="0"/>
              <a:t>or create </a:t>
            </a:r>
            <a:r>
              <a:rPr lang="en-US" sz="2400" dirty="0" smtClean="0"/>
              <a:t>meaning? </a:t>
            </a:r>
            <a:r>
              <a:rPr lang="en-US" sz="2400" dirty="0"/>
              <a:t>Is there anything unusual about punctuation, sentence length, complexity? </a:t>
            </a:r>
            <a:endParaRPr lang="en-US" sz="2400" dirty="0" smtClean="0"/>
          </a:p>
        </p:txBody>
      </p:sp>
    </p:spTree>
    <p:extLst>
      <p:ext uri="{BB962C8B-B14F-4D97-AF65-F5344CB8AC3E}">
        <p14:creationId xmlns:p14="http://schemas.microsoft.com/office/powerpoint/2010/main" val="3643775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r>
              <a:rPr lang="en-US" sz="2400" dirty="0" smtClean="0"/>
              <a:t>Characters  </a:t>
            </a:r>
          </a:p>
          <a:p>
            <a:r>
              <a:rPr lang="en-US" sz="2400" dirty="0" smtClean="0"/>
              <a:t>Is </a:t>
            </a:r>
            <a:r>
              <a:rPr lang="en-US" sz="2400" dirty="0"/>
              <a:t>there a central character? What do we learn about him / her? How do we learn this – through other’s comments, through description, through interior monologue? What? Is there anything significant about his / her relationship to us / the other characters in the passage? How do we feel about him / her?  </a:t>
            </a:r>
            <a:r>
              <a:rPr lang="en-US" sz="2400" dirty="0" smtClean="0"/>
              <a:t> </a:t>
            </a:r>
            <a:endParaRPr lang="en-US" sz="2400" dirty="0"/>
          </a:p>
          <a:p>
            <a:pPr marL="0" indent="0">
              <a:buNone/>
            </a:pPr>
            <a:r>
              <a:rPr lang="en-US" dirty="0" smtClean="0"/>
              <a:t> </a:t>
            </a:r>
            <a:endParaRPr lang="en-US" dirty="0"/>
          </a:p>
        </p:txBody>
      </p:sp>
    </p:spTree>
    <p:extLst>
      <p:ext uri="{BB962C8B-B14F-4D97-AF65-F5344CB8AC3E}">
        <p14:creationId xmlns:p14="http://schemas.microsoft.com/office/powerpoint/2010/main" val="2271896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400" b="1" dirty="0" smtClean="0"/>
              <a:t>                           End </a:t>
            </a:r>
          </a:p>
          <a:p>
            <a:pPr marL="0" indent="0">
              <a:buNone/>
            </a:pPr>
            <a:r>
              <a:rPr lang="en-US" sz="4400" b="1" dirty="0" smtClean="0"/>
              <a:t>                       Thank you</a:t>
            </a:r>
            <a:endParaRPr lang="en-US" sz="4400" b="1" dirty="0"/>
          </a:p>
        </p:txBody>
      </p:sp>
    </p:spTree>
    <p:extLst>
      <p:ext uri="{BB962C8B-B14F-4D97-AF65-F5344CB8AC3E}">
        <p14:creationId xmlns:p14="http://schemas.microsoft.com/office/powerpoint/2010/main" val="2445909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Prose</a:t>
            </a:r>
          </a:p>
        </p:txBody>
      </p:sp>
      <p:sp>
        <p:nvSpPr>
          <p:cNvPr id="3" name="Content Placeholder 2"/>
          <p:cNvSpPr>
            <a:spLocks noGrp="1"/>
          </p:cNvSpPr>
          <p:nvPr>
            <p:ph idx="1"/>
          </p:nvPr>
        </p:nvSpPr>
        <p:spPr/>
        <p:txBody>
          <a:bodyPr>
            <a:normAutofit/>
          </a:bodyPr>
          <a:lstStyle/>
          <a:p>
            <a:pPr>
              <a:lnSpc>
                <a:spcPct val="120000"/>
              </a:lnSpc>
            </a:pPr>
            <a:endParaRPr lang="en-US" dirty="0"/>
          </a:p>
          <a:p>
            <a:pPr>
              <a:lnSpc>
                <a:spcPct val="120000"/>
              </a:lnSpc>
            </a:pPr>
            <a:r>
              <a:rPr lang="en-US" sz="2300" dirty="0"/>
              <a:t>3</a:t>
            </a:r>
            <a:r>
              <a:rPr lang="en-US" sz="2300" b="1" dirty="0"/>
              <a:t>. Heroic Prose: </a:t>
            </a:r>
            <a:endParaRPr lang="en-US" sz="2300" b="1" dirty="0" smtClean="0"/>
          </a:p>
          <a:p>
            <a:pPr>
              <a:lnSpc>
                <a:spcPct val="120000"/>
              </a:lnSpc>
            </a:pPr>
            <a:r>
              <a:rPr lang="en-US" sz="2300" dirty="0" smtClean="0"/>
              <a:t>A </a:t>
            </a:r>
            <a:r>
              <a:rPr lang="en-US" sz="2300" dirty="0"/>
              <a:t>literary work that may be written down or recited and employs many of the formulaic expressions found in oral tradition. Examples are legends and tales. </a:t>
            </a:r>
          </a:p>
          <a:p>
            <a:pPr>
              <a:lnSpc>
                <a:spcPct val="120000"/>
              </a:lnSpc>
            </a:pPr>
            <a:r>
              <a:rPr lang="en-US" sz="2300" dirty="0"/>
              <a:t>4.</a:t>
            </a:r>
            <a:r>
              <a:rPr lang="en-US" sz="2300" b="1" dirty="0"/>
              <a:t> Prose Poetry</a:t>
            </a:r>
            <a:r>
              <a:rPr lang="en-US" sz="2300" dirty="0"/>
              <a:t>: </a:t>
            </a:r>
            <a:endParaRPr lang="en-US" sz="2300" dirty="0" smtClean="0"/>
          </a:p>
          <a:p>
            <a:pPr>
              <a:lnSpc>
                <a:spcPct val="120000"/>
              </a:lnSpc>
            </a:pPr>
            <a:r>
              <a:rPr lang="en-US" sz="2300" dirty="0" smtClean="0"/>
              <a:t>A </a:t>
            </a:r>
            <a:r>
              <a:rPr lang="en-US" sz="2300" dirty="0"/>
              <a:t>literary work which exhibits poetic quality using emotional effects and heightened imagery but are written in prose instead of verse. </a:t>
            </a:r>
          </a:p>
          <a:p>
            <a:pPr marL="0" indent="0">
              <a:lnSpc>
                <a:spcPct val="120000"/>
              </a:lnSpc>
              <a:buNone/>
            </a:pPr>
            <a:r>
              <a:rPr lang="en-US" sz="2300" dirty="0"/>
              <a:t> </a:t>
            </a:r>
          </a:p>
        </p:txBody>
      </p:sp>
    </p:spTree>
    <p:extLst>
      <p:ext uri="{BB962C8B-B14F-4D97-AF65-F5344CB8AC3E}">
        <p14:creationId xmlns:p14="http://schemas.microsoft.com/office/powerpoint/2010/main" val="202593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fiction</a:t>
            </a:r>
            <a:endParaRPr lang="en-US" dirty="0"/>
          </a:p>
        </p:txBody>
      </p:sp>
      <p:sp>
        <p:nvSpPr>
          <p:cNvPr id="3" name="Content Placeholder 2"/>
          <p:cNvSpPr>
            <a:spLocks noGrp="1"/>
          </p:cNvSpPr>
          <p:nvPr>
            <p:ph idx="1"/>
          </p:nvPr>
        </p:nvSpPr>
        <p:spPr/>
        <p:txBody>
          <a:bodyPr>
            <a:normAutofit fontScale="25000" lnSpcReduction="20000"/>
          </a:bodyPr>
          <a:lstStyle/>
          <a:p>
            <a:endParaRPr lang="en-US" sz="8000" b="1" dirty="0" smtClean="0"/>
          </a:p>
          <a:p>
            <a:pPr>
              <a:lnSpc>
                <a:spcPct val="120000"/>
              </a:lnSpc>
            </a:pPr>
            <a:r>
              <a:rPr lang="en-US" sz="8000" b="1" dirty="0" smtClean="0"/>
              <a:t>There are three main types of fictional prose</a:t>
            </a:r>
          </a:p>
          <a:p>
            <a:pPr>
              <a:lnSpc>
                <a:spcPct val="120000"/>
              </a:lnSpc>
            </a:pPr>
            <a:r>
              <a:rPr lang="en-US" sz="8000" dirty="0" smtClean="0"/>
              <a:t>Short </a:t>
            </a:r>
            <a:r>
              <a:rPr lang="en-US" sz="8000" dirty="0" smtClean="0"/>
              <a:t>story </a:t>
            </a:r>
            <a:endParaRPr lang="en-US" sz="8000" dirty="0" smtClean="0"/>
          </a:p>
          <a:p>
            <a:pPr>
              <a:lnSpc>
                <a:spcPct val="120000"/>
              </a:lnSpc>
            </a:pPr>
            <a:r>
              <a:rPr lang="en-US" sz="8000" dirty="0" smtClean="0"/>
              <a:t>Novella </a:t>
            </a:r>
          </a:p>
          <a:p>
            <a:pPr>
              <a:lnSpc>
                <a:spcPct val="120000"/>
              </a:lnSpc>
            </a:pPr>
            <a:r>
              <a:rPr lang="en-US" sz="8000" dirty="0" smtClean="0"/>
              <a:t>novel</a:t>
            </a:r>
            <a:endParaRPr lang="en-US" sz="8000" dirty="0"/>
          </a:p>
          <a:p>
            <a:pPr>
              <a:lnSpc>
                <a:spcPct val="120000"/>
              </a:lnSpc>
            </a:pPr>
            <a:r>
              <a:rPr lang="en-US" sz="8000" b="1" dirty="0" smtClean="0"/>
              <a:t>Short story</a:t>
            </a:r>
          </a:p>
          <a:p>
            <a:pPr>
              <a:lnSpc>
                <a:spcPct val="120000"/>
              </a:lnSpc>
            </a:pPr>
            <a:r>
              <a:rPr lang="en-US" sz="8000" dirty="0"/>
              <a:t>Can usually be read in one </a:t>
            </a:r>
            <a:r>
              <a:rPr lang="en-US" sz="8000" dirty="0" smtClean="0"/>
              <a:t>sitting  (about </a:t>
            </a:r>
            <a:r>
              <a:rPr lang="en-US" sz="8000" dirty="0" smtClean="0"/>
              <a:t>half hour to two </a:t>
            </a:r>
            <a:r>
              <a:rPr lang="en-US" sz="8000" dirty="0" smtClean="0"/>
              <a:t>hours).</a:t>
            </a:r>
            <a:endParaRPr lang="en-US" sz="8000" dirty="0" smtClean="0"/>
          </a:p>
          <a:p>
            <a:pPr>
              <a:lnSpc>
                <a:spcPct val="120000"/>
              </a:lnSpc>
            </a:pPr>
            <a:r>
              <a:rPr lang="en-US" sz="8000" dirty="0" smtClean="0"/>
              <a:t>Contains about 1,000-20,000 words and not more than </a:t>
            </a:r>
            <a:r>
              <a:rPr lang="en-US" sz="8000" dirty="0" smtClean="0"/>
              <a:t>25-30 pages </a:t>
            </a:r>
          </a:p>
          <a:p>
            <a:pPr>
              <a:lnSpc>
                <a:spcPct val="120000"/>
              </a:lnSpc>
            </a:pPr>
            <a:r>
              <a:rPr lang="en-US" sz="8000" dirty="0" smtClean="0"/>
              <a:t>focuses </a:t>
            </a:r>
            <a:r>
              <a:rPr lang="en-US" sz="8000" dirty="0" smtClean="0"/>
              <a:t>on a few </a:t>
            </a:r>
            <a:r>
              <a:rPr lang="en-US" sz="8000" dirty="0" smtClean="0"/>
              <a:t>characters, has a </a:t>
            </a:r>
            <a:r>
              <a:rPr lang="en-US" sz="8000" dirty="0" smtClean="0"/>
              <a:t>limited number of environments, and just one sequence of </a:t>
            </a:r>
            <a:r>
              <a:rPr lang="en-US" sz="8000" dirty="0" smtClean="0"/>
              <a:t>event. </a:t>
            </a:r>
            <a:endParaRPr lang="en-US" sz="8000" dirty="0" smtClean="0"/>
          </a:p>
        </p:txBody>
      </p:sp>
    </p:spTree>
    <p:extLst>
      <p:ext uri="{BB962C8B-B14F-4D97-AF65-F5344CB8AC3E}">
        <p14:creationId xmlns:p14="http://schemas.microsoft.com/office/powerpoint/2010/main" val="34977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fiction</a:t>
            </a:r>
          </a:p>
        </p:txBody>
      </p:sp>
      <p:sp>
        <p:nvSpPr>
          <p:cNvPr id="3" name="Content Placeholder 2"/>
          <p:cNvSpPr>
            <a:spLocks noGrp="1"/>
          </p:cNvSpPr>
          <p:nvPr>
            <p:ph idx="1"/>
          </p:nvPr>
        </p:nvSpPr>
        <p:spPr/>
        <p:txBody>
          <a:bodyPr>
            <a:normAutofit fontScale="25000" lnSpcReduction="20000"/>
          </a:bodyPr>
          <a:lstStyle/>
          <a:p>
            <a:endParaRPr lang="en-US" dirty="0" smtClean="0"/>
          </a:p>
          <a:p>
            <a:pPr>
              <a:lnSpc>
                <a:spcPct val="120000"/>
              </a:lnSpc>
            </a:pPr>
            <a:endParaRPr lang="en-US" sz="5100" dirty="0" smtClean="0"/>
          </a:p>
          <a:p>
            <a:pPr>
              <a:lnSpc>
                <a:spcPct val="120000"/>
              </a:lnSpc>
            </a:pPr>
            <a:r>
              <a:rPr lang="en-US" sz="9600" dirty="0" smtClean="0"/>
              <a:t>Information </a:t>
            </a:r>
            <a:r>
              <a:rPr lang="en-US" sz="9600" dirty="0"/>
              <a:t>offered in the story is relevant to the tale being told. </a:t>
            </a:r>
            <a:endParaRPr lang="en-US" sz="9600" dirty="0" smtClean="0"/>
          </a:p>
          <a:p>
            <a:pPr>
              <a:lnSpc>
                <a:spcPct val="120000"/>
              </a:lnSpc>
            </a:pPr>
            <a:r>
              <a:rPr lang="en-US" sz="9600" dirty="0" smtClean="0"/>
              <a:t>Usually </a:t>
            </a:r>
            <a:r>
              <a:rPr lang="en-US" sz="9600" dirty="0"/>
              <a:t>tries to leave behind a single impression or effect. </a:t>
            </a:r>
            <a:endParaRPr lang="en-US" sz="9600" dirty="0" smtClean="0"/>
          </a:p>
          <a:p>
            <a:pPr>
              <a:lnSpc>
                <a:spcPct val="120000"/>
              </a:lnSpc>
            </a:pPr>
            <a:r>
              <a:rPr lang="en-US" sz="9600" dirty="0" smtClean="0"/>
              <a:t>Density</a:t>
            </a:r>
            <a:r>
              <a:rPr lang="en-US" sz="9600" dirty="0"/>
              <a:t>, concentration, and precision are essential elements of good short-story writing. </a:t>
            </a:r>
            <a:r>
              <a:rPr lang="en-US" sz="9600" dirty="0" smtClean="0"/>
              <a:t> </a:t>
            </a:r>
            <a:endParaRPr lang="en-US" sz="9600" dirty="0"/>
          </a:p>
          <a:p>
            <a:pPr>
              <a:lnSpc>
                <a:spcPct val="120000"/>
              </a:lnSpc>
            </a:pPr>
            <a:r>
              <a:rPr lang="en-US" sz="9600" dirty="0" smtClean="0"/>
              <a:t> </a:t>
            </a:r>
            <a:r>
              <a:rPr lang="en-US" sz="9600" b="1" dirty="0" smtClean="0"/>
              <a:t>Novella</a:t>
            </a:r>
          </a:p>
          <a:p>
            <a:pPr>
              <a:lnSpc>
                <a:spcPct val="120000"/>
              </a:lnSpc>
            </a:pPr>
            <a:r>
              <a:rPr lang="en-US" sz="9600" dirty="0" smtClean="0"/>
              <a:t> </a:t>
            </a:r>
            <a:r>
              <a:rPr lang="en-US" sz="9600" dirty="0" smtClean="0"/>
              <a:t>is longer than short story and tend to run about 20,000-50,000 </a:t>
            </a:r>
            <a:r>
              <a:rPr lang="en-US" sz="9600" dirty="0" smtClean="0"/>
              <a:t>words and   </a:t>
            </a:r>
            <a:r>
              <a:rPr lang="en-US" sz="9600" dirty="0" smtClean="0"/>
              <a:t>60-120 </a:t>
            </a:r>
            <a:r>
              <a:rPr lang="en-US" sz="9600" dirty="0" smtClean="0"/>
              <a:t>pages.</a:t>
            </a:r>
            <a:endParaRPr lang="en-US" sz="9600" dirty="0"/>
          </a:p>
          <a:p>
            <a:pPr>
              <a:lnSpc>
                <a:spcPct val="120000"/>
              </a:lnSpc>
            </a:pPr>
            <a:r>
              <a:rPr lang="en-US" sz="9600" dirty="0" smtClean="0"/>
              <a:t>have </a:t>
            </a:r>
            <a:r>
              <a:rPr lang="en-US" sz="9600" dirty="0" smtClean="0"/>
              <a:t>complex plot  and more characters than short stories, </a:t>
            </a:r>
          </a:p>
          <a:p>
            <a:pPr marL="0" indent="0">
              <a:buNone/>
            </a:pPr>
            <a:r>
              <a:rPr lang="en-US" sz="9600" dirty="0" smtClean="0"/>
              <a:t> </a:t>
            </a:r>
          </a:p>
        </p:txBody>
      </p:sp>
    </p:spTree>
    <p:extLst>
      <p:ext uri="{BB962C8B-B14F-4D97-AF65-F5344CB8AC3E}">
        <p14:creationId xmlns:p14="http://schemas.microsoft.com/office/powerpoint/2010/main" val="135740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fiction</a:t>
            </a:r>
          </a:p>
        </p:txBody>
      </p:sp>
      <p:sp>
        <p:nvSpPr>
          <p:cNvPr id="3" name="Content Placeholder 2"/>
          <p:cNvSpPr>
            <a:spLocks noGrp="1"/>
          </p:cNvSpPr>
          <p:nvPr>
            <p:ph idx="1"/>
          </p:nvPr>
        </p:nvSpPr>
        <p:spPr/>
        <p:txBody>
          <a:bodyPr>
            <a:normAutofit fontScale="25000" lnSpcReduction="20000"/>
          </a:bodyPr>
          <a:lstStyle/>
          <a:p>
            <a:r>
              <a:rPr lang="en-US" sz="9600" b="1" dirty="0" smtClean="0"/>
              <a:t>The novel</a:t>
            </a:r>
          </a:p>
          <a:p>
            <a:pPr>
              <a:lnSpc>
                <a:spcPct val="120000"/>
              </a:lnSpc>
            </a:pPr>
            <a:r>
              <a:rPr lang="en-US" sz="8600" dirty="0" smtClean="0"/>
              <a:t>is </a:t>
            </a:r>
            <a:r>
              <a:rPr lang="en-US" sz="8600" dirty="0" smtClean="0"/>
              <a:t>a work of fiction that contains over 50,000 words and 120 pages.</a:t>
            </a:r>
          </a:p>
          <a:p>
            <a:pPr>
              <a:lnSpc>
                <a:spcPct val="120000"/>
              </a:lnSpc>
            </a:pPr>
            <a:r>
              <a:rPr lang="en-US" sz="8600" dirty="0" smtClean="0"/>
              <a:t>there is no limit to the length of </a:t>
            </a:r>
            <a:r>
              <a:rPr lang="en-US" sz="8600" dirty="0" smtClean="0"/>
              <a:t> novels: they </a:t>
            </a:r>
            <a:r>
              <a:rPr lang="en-US" sz="8600" dirty="0" smtClean="0"/>
              <a:t>can be as long as their authors want them to </a:t>
            </a:r>
            <a:r>
              <a:rPr lang="en-US" sz="8600" dirty="0" smtClean="0"/>
              <a:t>be.</a:t>
            </a:r>
          </a:p>
          <a:p>
            <a:pPr>
              <a:lnSpc>
                <a:spcPct val="120000"/>
              </a:lnSpc>
            </a:pPr>
            <a:r>
              <a:rPr lang="en-US" sz="8600" dirty="0"/>
              <a:t>The term denotes a prose narrative about characters and their actions in what is recognizable in  everyday life. </a:t>
            </a:r>
            <a:endParaRPr lang="en-US" sz="8600" dirty="0" smtClean="0"/>
          </a:p>
          <a:p>
            <a:pPr>
              <a:lnSpc>
                <a:spcPct val="120000"/>
              </a:lnSpc>
            </a:pPr>
            <a:r>
              <a:rPr lang="en-US" sz="8600" dirty="0" smtClean="0"/>
              <a:t>usually </a:t>
            </a:r>
            <a:r>
              <a:rPr lang="en-US" sz="8600" dirty="0" smtClean="0"/>
              <a:t>have more than one plot and many more developed characters, environments, and </a:t>
            </a:r>
            <a:r>
              <a:rPr lang="en-US" sz="8600" dirty="0" smtClean="0"/>
              <a:t>events. </a:t>
            </a:r>
            <a:endParaRPr lang="en-US" sz="8600" dirty="0" smtClean="0"/>
          </a:p>
          <a:p>
            <a:pPr>
              <a:lnSpc>
                <a:spcPct val="120000"/>
              </a:lnSpc>
            </a:pPr>
            <a:r>
              <a:rPr lang="en-US" sz="8600" dirty="0" smtClean="0"/>
              <a:t>Characters have room to evolve and the author can introduce digressions and commentary without undermining the form. </a:t>
            </a:r>
            <a:endParaRPr lang="en-US" sz="8600" dirty="0" smtClean="0"/>
          </a:p>
          <a:p>
            <a:pPr>
              <a:lnSpc>
                <a:spcPct val="120000"/>
              </a:lnSpc>
            </a:pPr>
            <a:r>
              <a:rPr lang="en-US" sz="8600" dirty="0"/>
              <a:t>The story can be enriched with subplots and complications that add perspective, dynamism, and interest to the novel</a:t>
            </a:r>
            <a:endParaRPr lang="en-US" sz="8600" dirty="0" smtClean="0"/>
          </a:p>
          <a:p>
            <a:pPr>
              <a:lnSpc>
                <a:spcPct val="120000"/>
              </a:lnSpc>
            </a:pPr>
            <a:endParaRPr lang="en-US" sz="8600" dirty="0"/>
          </a:p>
        </p:txBody>
      </p:sp>
    </p:spTree>
    <p:extLst>
      <p:ext uri="{BB962C8B-B14F-4D97-AF65-F5344CB8AC3E}">
        <p14:creationId xmlns:p14="http://schemas.microsoft.com/office/powerpoint/2010/main" val="28166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prose</a:t>
            </a:r>
            <a:endParaRPr lang="en-US" dirty="0"/>
          </a:p>
        </p:txBody>
      </p:sp>
      <p:sp>
        <p:nvSpPr>
          <p:cNvPr id="3" name="Content Placeholder 2"/>
          <p:cNvSpPr>
            <a:spLocks noGrp="1"/>
          </p:cNvSpPr>
          <p:nvPr>
            <p:ph idx="1"/>
          </p:nvPr>
        </p:nvSpPr>
        <p:spPr/>
        <p:txBody>
          <a:bodyPr>
            <a:normAutofit fontScale="92500" lnSpcReduction="10000"/>
          </a:bodyPr>
          <a:lstStyle/>
          <a:p>
            <a:pPr>
              <a:lnSpc>
                <a:spcPct val="110000"/>
              </a:lnSpc>
            </a:pPr>
            <a:r>
              <a:rPr lang="en-US" b="1" dirty="0" smtClean="0"/>
              <a:t>five </a:t>
            </a:r>
            <a:r>
              <a:rPr lang="en-US" b="1" dirty="0"/>
              <a:t>e</a:t>
            </a:r>
            <a:r>
              <a:rPr lang="en-US" b="1" dirty="0" smtClean="0"/>
              <a:t>lements </a:t>
            </a:r>
            <a:r>
              <a:rPr lang="en-US" b="1" dirty="0"/>
              <a:t>of </a:t>
            </a:r>
            <a:r>
              <a:rPr lang="en-US" b="1" dirty="0" smtClean="0"/>
              <a:t>prose fiction</a:t>
            </a:r>
            <a:r>
              <a:rPr lang="en-US" dirty="0" smtClean="0"/>
              <a:t>: </a:t>
            </a:r>
          </a:p>
          <a:p>
            <a:pPr>
              <a:lnSpc>
                <a:spcPct val="110000"/>
              </a:lnSpc>
            </a:pPr>
            <a:r>
              <a:rPr lang="en-US" dirty="0" smtClean="0"/>
              <a:t>Plot</a:t>
            </a:r>
            <a:r>
              <a:rPr lang="en-US" dirty="0"/>
              <a:t>, Setting, Character, Point of View, Theme </a:t>
            </a:r>
            <a:endParaRPr lang="en-US" dirty="0" smtClean="0"/>
          </a:p>
          <a:p>
            <a:pPr>
              <a:lnSpc>
                <a:spcPct val="110000"/>
              </a:lnSpc>
            </a:pPr>
            <a:r>
              <a:rPr lang="en-US" b="1" dirty="0" smtClean="0"/>
              <a:t>Plot</a:t>
            </a:r>
            <a:r>
              <a:rPr lang="en-US" dirty="0" smtClean="0"/>
              <a:t>, or </a:t>
            </a:r>
            <a:r>
              <a:rPr lang="en-US" b="1" dirty="0" smtClean="0"/>
              <a:t>storyline</a:t>
            </a:r>
            <a:r>
              <a:rPr lang="en-US" dirty="0" smtClean="0"/>
              <a:t>, is often listed as one of the fundamental elements of fiction. </a:t>
            </a:r>
          </a:p>
          <a:p>
            <a:pPr>
              <a:lnSpc>
                <a:spcPct val="110000"/>
              </a:lnSpc>
            </a:pPr>
            <a:r>
              <a:rPr lang="en-US" dirty="0" smtClean="0"/>
              <a:t>“</a:t>
            </a:r>
            <a:r>
              <a:rPr lang="en-US" dirty="0" smtClean="0"/>
              <a:t>the plot in a …narrative work is constituted by its events and actions, as these are rendered and ordered towards achieving particular emotional and artistic effects” (</a:t>
            </a:r>
            <a:r>
              <a:rPr lang="en-US" dirty="0" smtClean="0"/>
              <a:t>Abrams, 1989, </a:t>
            </a:r>
            <a:r>
              <a:rPr lang="en-US" dirty="0" smtClean="0"/>
              <a:t>159)</a:t>
            </a:r>
          </a:p>
          <a:p>
            <a:pPr>
              <a:lnSpc>
                <a:spcPct val="110000"/>
              </a:lnSpc>
            </a:pPr>
            <a:r>
              <a:rPr lang="en-US" dirty="0" smtClean="0"/>
              <a:t>It is the rendering and ordering of the events and actions of a story. </a:t>
            </a:r>
          </a:p>
          <a:p>
            <a:pPr>
              <a:lnSpc>
                <a:spcPct val="110000"/>
              </a:lnSpc>
            </a:pPr>
            <a:r>
              <a:rPr lang="en-US" dirty="0" smtClean="0"/>
              <a:t>Usually, plot has a beginning, middle, and an ending. </a:t>
            </a:r>
          </a:p>
        </p:txBody>
      </p:sp>
    </p:spTree>
    <p:extLst>
      <p:ext uri="{BB962C8B-B14F-4D97-AF65-F5344CB8AC3E}">
        <p14:creationId xmlns:p14="http://schemas.microsoft.com/office/powerpoint/2010/main" val="207446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prose</a:t>
            </a:r>
          </a:p>
        </p:txBody>
      </p:sp>
      <p:sp>
        <p:nvSpPr>
          <p:cNvPr id="3" name="Content Placeholder 2"/>
          <p:cNvSpPr>
            <a:spLocks noGrp="1"/>
          </p:cNvSpPr>
          <p:nvPr>
            <p:ph idx="1"/>
          </p:nvPr>
        </p:nvSpPr>
        <p:spPr/>
        <p:txBody>
          <a:bodyPr>
            <a:noAutofit/>
          </a:bodyPr>
          <a:lstStyle/>
          <a:p>
            <a:pPr marL="0" indent="0">
              <a:lnSpc>
                <a:spcPct val="120000"/>
              </a:lnSpc>
              <a:buNone/>
            </a:pPr>
            <a:r>
              <a:rPr lang="en-US" sz="2000" b="1" dirty="0" smtClean="0"/>
              <a:t>    There </a:t>
            </a:r>
            <a:r>
              <a:rPr lang="en-US" sz="2000" b="1" dirty="0"/>
              <a:t>are five essential parts of plot</a:t>
            </a:r>
            <a:r>
              <a:rPr lang="en-US" sz="2000" dirty="0"/>
              <a:t>:</a:t>
            </a:r>
          </a:p>
          <a:p>
            <a:pPr marL="0" indent="0">
              <a:lnSpc>
                <a:spcPct val="120000"/>
              </a:lnSpc>
              <a:buNone/>
            </a:pPr>
            <a:r>
              <a:rPr lang="en-US" sz="2000" dirty="0" smtClean="0"/>
              <a:t>   1</a:t>
            </a:r>
            <a:r>
              <a:rPr lang="en-US" sz="2000" dirty="0"/>
              <a:t>) Exposition (introduction) - Beginning of the story; characters, background, and setting revealed</a:t>
            </a:r>
            <a:r>
              <a:rPr lang="en-US" sz="2000" dirty="0" smtClean="0"/>
              <a:t>.</a:t>
            </a:r>
          </a:p>
          <a:p>
            <a:pPr marL="0" indent="0">
              <a:lnSpc>
                <a:spcPct val="120000"/>
              </a:lnSpc>
              <a:buNone/>
            </a:pPr>
            <a:r>
              <a:rPr lang="en-US" sz="2000" dirty="0" smtClean="0"/>
              <a:t>   </a:t>
            </a:r>
            <a:r>
              <a:rPr lang="en-US" sz="2000" dirty="0"/>
              <a:t>2) Rising Action - Events in the story become complicated; the conflict is </a:t>
            </a:r>
            <a:r>
              <a:rPr lang="en-US" sz="2000" dirty="0" smtClean="0"/>
              <a:t>revealed.</a:t>
            </a:r>
            <a:endParaRPr lang="en-US" sz="2000" dirty="0" smtClean="0"/>
          </a:p>
          <a:p>
            <a:pPr marL="0" indent="0">
              <a:lnSpc>
                <a:spcPct val="120000"/>
              </a:lnSpc>
              <a:buNone/>
            </a:pPr>
            <a:r>
              <a:rPr lang="en-US" sz="2000" dirty="0" smtClean="0"/>
              <a:t>  </a:t>
            </a:r>
            <a:r>
              <a:rPr lang="en-US" sz="2000" dirty="0"/>
              <a:t>3) </a:t>
            </a:r>
            <a:r>
              <a:rPr lang="en-US" sz="2000" dirty="0" smtClean="0"/>
              <a:t>Climax </a:t>
            </a:r>
            <a:r>
              <a:rPr lang="en-US" sz="2000" dirty="0"/>
              <a:t>- Turning point of the story. Readers </a:t>
            </a:r>
            <a:r>
              <a:rPr lang="en-US" sz="2000" dirty="0" smtClean="0"/>
              <a:t>wonder </a:t>
            </a:r>
            <a:r>
              <a:rPr lang="en-US" sz="2000" dirty="0"/>
              <a:t>what will happen next; will the conflict be resolved or not</a:t>
            </a:r>
            <a:r>
              <a:rPr lang="en-US" sz="2000" dirty="0" smtClean="0"/>
              <a:t>?</a:t>
            </a:r>
            <a:r>
              <a:rPr lang="en-US" sz="2000" dirty="0"/>
              <a:t> Main character receives new </a:t>
            </a:r>
            <a:r>
              <a:rPr lang="en-US" sz="2000" dirty="0" smtClean="0"/>
              <a:t>information, </a:t>
            </a:r>
            <a:r>
              <a:rPr lang="en-US" sz="2000" dirty="0" smtClean="0"/>
              <a:t>acts </a:t>
            </a:r>
            <a:r>
              <a:rPr lang="en-US" sz="2000" dirty="0"/>
              <a:t>on this information (makes a choice that will determine whether or not objective is met).</a:t>
            </a:r>
          </a:p>
          <a:p>
            <a:pPr marL="0" indent="0">
              <a:lnSpc>
                <a:spcPct val="120000"/>
              </a:lnSpc>
              <a:buNone/>
            </a:pPr>
            <a:r>
              <a:rPr lang="en-US" sz="2000" dirty="0"/>
              <a:t> 4) Falling action - Resolution begins; events and complications start to fall into place. </a:t>
            </a:r>
            <a:r>
              <a:rPr lang="en-US" sz="2000" dirty="0" smtClean="0"/>
              <a:t>(These </a:t>
            </a:r>
            <a:r>
              <a:rPr lang="en-US" sz="2000" dirty="0"/>
              <a:t>are the events between climax and </a:t>
            </a:r>
            <a:r>
              <a:rPr lang="en-US" sz="2000" dirty="0" smtClean="0"/>
              <a:t>denouement). </a:t>
            </a:r>
            <a:endParaRPr lang="en-US" sz="2000" dirty="0"/>
          </a:p>
          <a:p>
            <a:pPr marL="0" indent="0">
              <a:lnSpc>
                <a:spcPct val="120000"/>
              </a:lnSpc>
              <a:buNone/>
            </a:pPr>
            <a:r>
              <a:rPr lang="en-US" sz="2000" dirty="0" smtClean="0"/>
              <a:t>  5</a:t>
            </a:r>
            <a:r>
              <a:rPr lang="en-US" sz="2000" dirty="0"/>
              <a:t>) Resolution (Conclusion) - Final outcome of events in the story.</a:t>
            </a:r>
          </a:p>
          <a:p>
            <a:pPr>
              <a:lnSpc>
                <a:spcPct val="120000"/>
              </a:lnSpc>
            </a:pPr>
            <a:endParaRPr lang="en-US" sz="2000" dirty="0"/>
          </a:p>
        </p:txBody>
      </p:sp>
    </p:spTree>
    <p:extLst>
      <p:ext uri="{BB962C8B-B14F-4D97-AF65-F5344CB8AC3E}">
        <p14:creationId xmlns:p14="http://schemas.microsoft.com/office/powerpoint/2010/main" val="2059542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TotalTime>
  <Words>3268</Words>
  <Application>Microsoft Office PowerPoint</Application>
  <PresentationFormat>Widescreen</PresentationFormat>
  <Paragraphs>250</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  ENGL264:INTRODUCTION TO PROSE </vt:lpstr>
      <vt:lpstr>   Definition of Prose </vt:lpstr>
      <vt:lpstr>   Types of Prose</vt:lpstr>
      <vt:lpstr>Types of Prose</vt:lpstr>
      <vt:lpstr>Types of fiction</vt:lpstr>
      <vt:lpstr>Types of fiction</vt:lpstr>
      <vt:lpstr>Types of fiction</vt:lpstr>
      <vt:lpstr>Elements of prose</vt:lpstr>
      <vt:lpstr>Elements of prose</vt:lpstr>
      <vt:lpstr>Elements of prose</vt:lpstr>
      <vt:lpstr>Elements of prose</vt:lpstr>
      <vt:lpstr>Elements of prose</vt:lpstr>
      <vt:lpstr>Elements of prose</vt:lpstr>
      <vt:lpstr>Elements of prose</vt:lpstr>
      <vt:lpstr>Elements of prose</vt:lpstr>
      <vt:lpstr>Elements of prose</vt:lpstr>
      <vt:lpstr>Elements of prose</vt:lpstr>
      <vt:lpstr>Elements of prose</vt:lpstr>
      <vt:lpstr>Elements of prose</vt:lpstr>
      <vt:lpstr>Elements of prose</vt:lpstr>
      <vt:lpstr>Elements of prose</vt:lpstr>
      <vt:lpstr>Elements of prose</vt:lpstr>
      <vt:lpstr>Elements of prose</vt:lpstr>
      <vt:lpstr>Elements of prose</vt:lpstr>
      <vt:lpstr>Elements of prose</vt:lpstr>
      <vt:lpstr>Elements of prose</vt:lpstr>
      <vt:lpstr> Style</vt:lpstr>
      <vt:lpstr>PowerPoint Presentation</vt:lpstr>
      <vt:lpstr>PowerPoint Presentation</vt:lpstr>
      <vt:lpstr>       summary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Jessy</dc:creator>
  <cp:lastModifiedBy>Jessy</cp:lastModifiedBy>
  <cp:revision>97</cp:revision>
  <dcterms:created xsi:type="dcterms:W3CDTF">2021-05-13T08:48:28Z</dcterms:created>
  <dcterms:modified xsi:type="dcterms:W3CDTF">2021-05-15T12:31:57Z</dcterms:modified>
</cp:coreProperties>
</file>