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53"/>
  </p:notesMasterIdLst>
  <p:sldIdLst>
    <p:sldId id="257" r:id="rId3"/>
    <p:sldId id="317" r:id="rId4"/>
    <p:sldId id="319" r:id="rId5"/>
    <p:sldId id="321" r:id="rId6"/>
    <p:sldId id="323" r:id="rId7"/>
    <p:sldId id="324" r:id="rId8"/>
    <p:sldId id="325" r:id="rId9"/>
    <p:sldId id="327" r:id="rId10"/>
    <p:sldId id="331" r:id="rId11"/>
    <p:sldId id="370" r:id="rId12"/>
    <p:sldId id="330" r:id="rId13"/>
    <p:sldId id="334" r:id="rId14"/>
    <p:sldId id="335" r:id="rId15"/>
    <p:sldId id="336" r:id="rId16"/>
    <p:sldId id="371" r:id="rId17"/>
    <p:sldId id="372" r:id="rId18"/>
    <p:sldId id="337" r:id="rId19"/>
    <p:sldId id="338" r:id="rId20"/>
    <p:sldId id="339" r:id="rId21"/>
    <p:sldId id="373" r:id="rId22"/>
    <p:sldId id="341" r:id="rId23"/>
    <p:sldId id="374" r:id="rId24"/>
    <p:sldId id="343" r:id="rId25"/>
    <p:sldId id="375" r:id="rId26"/>
    <p:sldId id="349" r:id="rId27"/>
    <p:sldId id="376" r:id="rId28"/>
    <p:sldId id="350" r:id="rId29"/>
    <p:sldId id="377" r:id="rId30"/>
    <p:sldId id="351" r:id="rId31"/>
    <p:sldId id="378" r:id="rId32"/>
    <p:sldId id="354" r:id="rId33"/>
    <p:sldId id="355" r:id="rId34"/>
    <p:sldId id="356" r:id="rId35"/>
    <p:sldId id="357" r:id="rId36"/>
    <p:sldId id="358" r:id="rId37"/>
    <p:sldId id="359" r:id="rId38"/>
    <p:sldId id="379" r:id="rId39"/>
    <p:sldId id="380" r:id="rId40"/>
    <p:sldId id="381" r:id="rId41"/>
    <p:sldId id="382" r:id="rId42"/>
    <p:sldId id="383" r:id="rId43"/>
    <p:sldId id="361" r:id="rId44"/>
    <p:sldId id="362" r:id="rId45"/>
    <p:sldId id="363" r:id="rId46"/>
    <p:sldId id="364" r:id="rId47"/>
    <p:sldId id="366" r:id="rId48"/>
    <p:sldId id="386" r:id="rId49"/>
    <p:sldId id="368" r:id="rId50"/>
    <p:sldId id="387" r:id="rId51"/>
    <p:sldId id="38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618" autoAdjust="0"/>
  </p:normalViewPr>
  <p:slideViewPr>
    <p:cSldViewPr>
      <p:cViewPr>
        <p:scale>
          <a:sx n="50" d="100"/>
          <a:sy n="50" d="100"/>
        </p:scale>
        <p:origin x="-1267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2CB0-89F8-43D3-876E-E0EBF10EBCD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5CEF1-0397-43A9-AA00-2AF04B895D1B}" type="slidenum">
              <a:rPr lang="en-US"/>
              <a:pPr/>
              <a:t>2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storage is considered to be the heart of an information system.</a:t>
            </a:r>
          </a:p>
          <a:p>
            <a:r>
              <a:rPr lang="en-US"/>
              <a:t>The information obtained from the stored data must be in a form useful for managing, planning, controlling, or decision making.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32EA5-D9B0-4E0D-92C0-040955B39A24}" type="slidenum">
              <a:rPr lang="en-US"/>
              <a:pPr/>
              <a:t>14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primary key should be minimal, and contain no extra attributes than are necessary to identify a record.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C99D8-79D5-468B-8886-22017A4198CC}" type="slidenum">
              <a:rPr lang="en-US"/>
              <a:pPr/>
              <a:t>19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record of a Master file generally contains a primary key and several secondary keys.</a:t>
            </a:r>
          </a:p>
          <a:p>
            <a:r>
              <a:rPr lang="en-US"/>
              <a:t>Examples include patient records, customer records, a personnel file, and a parts inventory.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E89936-7E06-42A7-BB3D-3DEAC13B52E7}" type="slidenum">
              <a:rPr lang="en-US"/>
              <a:pPr/>
              <a:t>21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analyst today would typically design a relational database.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953BB-56B6-4A72-AAB6-6D50457C1733}" type="slidenum">
              <a:rPr lang="en-US"/>
              <a:pPr/>
              <a:t>23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relational tables to be useful and manageable, the relational tables must first be normalized.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550B4-2713-454B-BFAE-591D53DBE732}" type="slidenum">
              <a:rPr lang="en-US"/>
              <a:pPr/>
              <a:t>24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1: remove all repeating groups and identify the primary key – the relation needs to be broken up into two or more relations (1NF)</a:t>
            </a:r>
          </a:p>
          <a:p>
            <a:r>
              <a:rPr lang="en-US"/>
              <a:t>Step 2: remove partial dependencies – ensures that all nonkey attributes are fully dependent on the primary key. All partial dependencies are removed and placed in another relation.</a:t>
            </a:r>
          </a:p>
          <a:p>
            <a:r>
              <a:rPr lang="en-US"/>
              <a:t>Step 3: removes any transitive dependencies – one in which nonkey attributes are dependent on other nonkey attributes.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3418B-A18B-48A9-9855-06B53EC47546}" type="slidenum">
              <a:rPr lang="en-US"/>
              <a:pPr/>
              <a:t>3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system advantages:</a:t>
            </a:r>
          </a:p>
          <a:p>
            <a:r>
              <a:rPr lang="en-US"/>
              <a:t>	can be designed and build rapidly</a:t>
            </a:r>
          </a:p>
          <a:p>
            <a:r>
              <a:rPr lang="en-US"/>
              <a:t>	any concerns about data availability and security can be minimized</a:t>
            </a:r>
          </a:p>
          <a:p>
            <a:r>
              <a:rPr lang="en-US"/>
              <a:t>Disadvantages:</a:t>
            </a:r>
          </a:p>
          <a:p>
            <a:r>
              <a:rPr lang="en-US"/>
              <a:t>	often designed only with immediate needs in mind</a:t>
            </a:r>
          </a:p>
          <a:p>
            <a:r>
              <a:rPr lang="en-US"/>
              <a:t>	expensive programming time for file and program development and maintenance</a:t>
            </a:r>
          </a:p>
          <a:p>
            <a:r>
              <a:rPr lang="en-US"/>
              <a:t>	stored data will be redundant</a:t>
            </a:r>
          </a:p>
          <a:p>
            <a:r>
              <a:rPr lang="en-US"/>
              <a:t>	updating files is more time consuming</a:t>
            </a:r>
          </a:p>
          <a:p>
            <a:r>
              <a:rPr lang="en-US"/>
              <a:t>	data integrity is an issue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AA832-F961-4D2A-8C1A-A2A2EE49E0E7}" type="slidenum">
              <a:rPr lang="en-US"/>
              <a:pPr/>
              <a:t>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database is a central source of data meant to be shared by many users for a variety of applications.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78122-09ED-4D30-B0FF-82E1A4ECCF2B}" type="slidenum">
              <a:rPr lang="en-US"/>
              <a:pPr/>
              <a:t>6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Within the realm of reality are entities are entities and attributes; within the realm of actual data are record occurrences and data item occurrences; within the real of metadata are record definitions and data item definitions.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5FD15-C5AB-47FA-9B7D-2D4105BFB480}" type="slidenum">
              <a:rPr lang="en-US"/>
              <a:pPr/>
              <a:t>7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Examples:</a:t>
            </a:r>
          </a:p>
          <a:p>
            <a:r>
              <a:rPr lang="en-US"/>
              <a:t>	a salesperson</a:t>
            </a:r>
          </a:p>
          <a:p>
            <a:r>
              <a:rPr lang="en-US"/>
              <a:t>	a city</a:t>
            </a:r>
          </a:p>
          <a:p>
            <a:r>
              <a:rPr lang="en-US"/>
              <a:t>	a product</a:t>
            </a:r>
          </a:p>
          <a:p>
            <a:r>
              <a:rPr lang="en-US"/>
              <a:t>	machine breakdown</a:t>
            </a:r>
          </a:p>
          <a:p>
            <a:r>
              <a:rPr lang="en-US"/>
              <a:t>	a sale</a:t>
            </a:r>
          </a:p>
          <a:p>
            <a:r>
              <a:rPr lang="en-US"/>
              <a:t>	a month or year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870CD-55C6-40FA-BBD4-A65EB411524F}" type="slidenum">
              <a:rPr lang="en-US"/>
              <a:pPr/>
              <a:t>9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Relationships are associations between entities</a:t>
            </a:r>
          </a:p>
          <a:p>
            <a:endParaRPr lang="en-US"/>
          </a:p>
          <a:p>
            <a:r>
              <a:rPr lang="en-US"/>
              <a:t>Self-Join Relationship - An entity with a relationship connecting to itself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93380-417B-428B-81A9-68BE5DC98EC1}" type="slidenum">
              <a:rPr lang="en-US"/>
              <a:pPr/>
              <a:t>11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Associative entity – used to join two entities.</a:t>
            </a:r>
          </a:p>
          <a:p>
            <a:r>
              <a:rPr lang="en-US"/>
              <a:t>Attributive entity – used for repeating groups.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C13C9-B0E7-460F-964C-9D3333C4629A}" type="slidenum">
              <a:rPr lang="en-US"/>
              <a:pPr/>
              <a:t>12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attributes are listed next to each of the entities, and the key is underlines.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0FEE0-7184-407A-A06C-D20849D99A77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item is used interchangeably with attribute.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919A1CAB-AE15-46AE-8C07-766A9227CE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29171A9F-544C-49C9-B5E2-BA386DD1C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862A3853-F3D3-4247-A23E-390AC5B09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AD4D8820-D3B1-4FD2-BF22-B45FF8D344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19499426-476E-494E-A5D0-13A0D77D6E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D596D6A2-88FB-498F-A53E-8B90B2F01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03BE1AF6-BEB2-4CA0-BC7B-58AD63DCD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F78C89E5-1DDE-4A3E-A175-B3612E14B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331CCD74-E22C-4E5C-AC80-18C60D2E7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7BDAF6D2-6B93-4D39-A883-82B11F7D60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13-</a:t>
            </a:r>
            <a:fld id="{5954228F-1BB6-4530-8D58-5A87E34F8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6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201731" name="Picture 8" descr="8eCarthage-1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2" name="Picture 9" descr="8eCarthage-2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6477000"/>
            <a:ext cx="51054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000">
                <a:ea typeface="ＭＳ Ｐゴシック" pitchFamily="34" charset="-128"/>
              </a:rPr>
              <a:t>Copyright © 2011 Pearson Education, Inc. Publishing as Prentice Hall</a:t>
            </a:r>
          </a:p>
        </p:txBody>
      </p:sp>
      <p:sp>
        <p:nvSpPr>
          <p:cNvPr id="2017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173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13-</a:t>
            </a:r>
            <a:fld id="{B4BF12ED-5046-4226-BEB3-88D6871BFF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2760" name="Picture 8" descr="8eCarthage-1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562600" cy="1470025"/>
          </a:xfrm>
        </p:spPr>
        <p:txBody>
          <a:bodyPr/>
          <a:lstStyle/>
          <a:p>
            <a:r>
              <a:rPr lang="en-US"/>
              <a:t>Designing Databases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Systems Analysis and Design, 8e</a:t>
            </a:r>
          </a:p>
          <a:p>
            <a:r>
              <a:rPr lang="en-US"/>
              <a:t>Kendall &amp; Kendall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b="1">
                <a:solidFill>
                  <a:schemeClr val="tx2"/>
                </a:solidFill>
              </a:rPr>
              <a:t>13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D83726B1-7F2D-4E6A-87F5-F8F5EAF73BAA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Entity-Relationship Diagrams Associations 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962400" y="1981200"/>
            <a:ext cx="4419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Entity-relationship (E-R) diagrams can show one-to-one, one-to-many, or many-to-many associations.</a:t>
            </a:r>
          </a:p>
        </p:txBody>
      </p:sp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24653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73876E92-2002-4C5B-9EDD-E5B6B0981C98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Entity-Relationship Symbols and Their Meanings </a:t>
            </a: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46863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1A51271A-30FE-4A17-B557-CF69157EF017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Entity-Relationship Diagram for Patient Treatment </a:t>
            </a:r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81200"/>
            <a:ext cx="59436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4876800" y="2133600"/>
            <a:ext cx="29718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Attributes can be listed alongside the entities.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The key is underlined.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3AC9C4B-6224-4E89-9664-2984C1AE408E}" type="slidenum">
              <a:rPr lang="en-US"/>
              <a:pPr/>
              <a:t>13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Attributes, Records, and Keys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 represent some </a:t>
            </a:r>
            <a:r>
              <a:rPr lang="en-US" dirty="0">
                <a:solidFill>
                  <a:srgbClr val="FF0000"/>
                </a:solidFill>
              </a:rPr>
              <a:t>characteristic of an entity</a:t>
            </a:r>
            <a:r>
              <a:rPr lang="en-US" dirty="0"/>
              <a:t>.</a:t>
            </a:r>
          </a:p>
          <a:p>
            <a:r>
              <a:rPr lang="en-US" dirty="0"/>
              <a:t>Records are a </a:t>
            </a:r>
            <a:r>
              <a:rPr lang="en-US" dirty="0">
                <a:solidFill>
                  <a:srgbClr val="FF0000"/>
                </a:solidFill>
              </a:rPr>
              <a:t>collection of data items </a:t>
            </a:r>
            <a:r>
              <a:rPr lang="en-US" dirty="0"/>
              <a:t>that have something in common with the entity described.</a:t>
            </a:r>
          </a:p>
          <a:p>
            <a:r>
              <a:rPr lang="en-US" dirty="0"/>
              <a:t>Keys are </a:t>
            </a:r>
            <a:r>
              <a:rPr lang="en-US" dirty="0">
                <a:solidFill>
                  <a:srgbClr val="FF0000"/>
                </a:solidFill>
              </a:rPr>
              <a:t>data items in a record </a:t>
            </a:r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identify the record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13-</a:t>
            </a:r>
            <a:fld id="{F28D8177-E9D5-44BB-A491-FC14D459CEEB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Types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Key types are: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Primary key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unique attribute for the 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Candidate key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an attribute or collection of attributes, that can serve as a primary key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Secondary key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a key which may not be unique, used to select a group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Composite key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a combination of two or more attributes representing the </a:t>
            </a:r>
            <a:r>
              <a:rPr lang="en-US" dirty="0" smtClean="0"/>
              <a:t>key </a:t>
            </a:r>
            <a:r>
              <a:rPr lang="en-US" dirty="0" smtClean="0">
                <a:solidFill>
                  <a:srgbClr val="FF0000"/>
                </a:solidFill>
              </a:rPr>
              <a:t>(primary)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642C26D-DE10-4965-B0A1-A81A2693993D}" type="slidenum">
              <a:rPr lang="en-US"/>
              <a:pPr/>
              <a:t>15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about the data </a:t>
            </a:r>
            <a:r>
              <a:rPr lang="en-US" dirty="0"/>
              <a:t>in the file or database</a:t>
            </a:r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FF0000"/>
                </a:solidFill>
              </a:rPr>
              <a:t>name given and the length </a:t>
            </a:r>
            <a:r>
              <a:rPr lang="en-US" dirty="0"/>
              <a:t>assigned each data item</a:t>
            </a:r>
          </a:p>
          <a:p>
            <a:r>
              <a:rPr lang="en-US" dirty="0"/>
              <a:t>Also describe the </a:t>
            </a:r>
            <a:r>
              <a:rPr lang="en-US" dirty="0">
                <a:solidFill>
                  <a:srgbClr val="FF0000"/>
                </a:solidFill>
              </a:rPr>
              <a:t>length and composition </a:t>
            </a:r>
            <a:r>
              <a:rPr lang="en-US" dirty="0"/>
              <a:t>of each of the records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9F78971-3C1D-4CDE-8D53-6124E21D929C}" type="slidenum">
              <a:rPr lang="en-US"/>
              <a:pPr/>
              <a:t>16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Metadata (Figure 13.7)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6629400" y="1981200"/>
            <a:ext cx="16764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Metadata includes a description of what the value of each data item looks like.</a:t>
            </a:r>
          </a:p>
        </p:txBody>
      </p:sp>
      <p:pic>
        <p:nvPicPr>
          <p:cNvPr id="17101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4606925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8E79819-C243-42EE-892A-84EFDF09DFBF}" type="slidenum">
              <a:rPr lang="en-US"/>
              <a:pPr/>
              <a:t>17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file contains </a:t>
            </a:r>
            <a:r>
              <a:rPr lang="en-US" dirty="0">
                <a:solidFill>
                  <a:srgbClr val="FF0000"/>
                </a:solidFill>
              </a:rPr>
              <a:t>groups of records </a:t>
            </a:r>
            <a:r>
              <a:rPr lang="en-US" dirty="0"/>
              <a:t>used to provide information for operations, planning, management, and decision making.</a:t>
            </a:r>
          </a:p>
          <a:p>
            <a:r>
              <a:rPr lang="en-US" dirty="0">
                <a:solidFill>
                  <a:srgbClr val="FF0000"/>
                </a:solidFill>
              </a:rPr>
              <a:t>Files can be used for storing data </a:t>
            </a:r>
            <a:r>
              <a:rPr lang="en-US" dirty="0"/>
              <a:t>for an indefinite period of time, or they can be used to store data temporarily for a specific purpose.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99B231D0-E7B3-4671-BB88-63B7F52A318E}" type="slidenum">
              <a:rPr lang="en-US"/>
              <a:pPr/>
              <a:t>18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Master file</a:t>
            </a:r>
          </a:p>
          <a:p>
            <a:r>
              <a:rPr lang="en-US"/>
              <a:t>Table file</a:t>
            </a:r>
          </a:p>
          <a:p>
            <a:r>
              <a:rPr lang="en-US"/>
              <a:t>Transaction file</a:t>
            </a:r>
          </a:p>
          <a:p>
            <a:r>
              <a:rPr lang="en-US"/>
              <a:t>Report file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E2A4F149-4B3D-44B4-8032-9D7CADD0FAE7}" type="slidenum">
              <a:rPr lang="en-US"/>
              <a:pPr/>
              <a:t>19</a:t>
            </a:fld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and Table Files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files:</a:t>
            </a:r>
          </a:p>
          <a:p>
            <a:pPr lvl="1"/>
            <a:r>
              <a:rPr lang="en-US" dirty="0"/>
              <a:t>Contain </a:t>
            </a:r>
            <a:r>
              <a:rPr lang="en-US" dirty="0">
                <a:solidFill>
                  <a:srgbClr val="FF0000"/>
                </a:solidFill>
              </a:rPr>
              <a:t>records for a group </a:t>
            </a:r>
            <a:r>
              <a:rPr lang="en-US" dirty="0"/>
              <a:t>of entities</a:t>
            </a:r>
          </a:p>
          <a:p>
            <a:pPr lvl="1"/>
            <a:r>
              <a:rPr lang="en-US" dirty="0"/>
              <a:t>Contain all information about a data entity</a:t>
            </a:r>
          </a:p>
          <a:p>
            <a:r>
              <a:rPr lang="en-US" dirty="0"/>
              <a:t>Table files:</a:t>
            </a:r>
          </a:p>
          <a:p>
            <a:pPr lvl="1"/>
            <a:r>
              <a:rPr lang="en-US" dirty="0"/>
              <a:t>Contains data </a:t>
            </a:r>
            <a:r>
              <a:rPr lang="en-US" dirty="0">
                <a:solidFill>
                  <a:srgbClr val="FF0000"/>
                </a:solidFill>
              </a:rPr>
              <a:t>used to calculate </a:t>
            </a:r>
            <a:r>
              <a:rPr lang="en-US" dirty="0"/>
              <a:t>more data or performance measures</a:t>
            </a:r>
          </a:p>
          <a:p>
            <a:pPr lvl="1"/>
            <a:r>
              <a:rPr lang="en-US" dirty="0"/>
              <a:t>Usually </a:t>
            </a:r>
            <a:r>
              <a:rPr lang="en-US" dirty="0">
                <a:solidFill>
                  <a:srgbClr val="FF0000"/>
                </a:solidFill>
              </a:rPr>
              <a:t>read-only by a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D9AD3BA9-B26E-4C69-B0DE-9417F9312EAB}" type="slidenum">
              <a:rPr lang="en-US"/>
              <a:pPr/>
              <a:t>2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Storage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data must be available when the user wants to use them.</a:t>
            </a:r>
          </a:p>
          <a:p>
            <a:pPr>
              <a:lnSpc>
                <a:spcPct val="90000"/>
              </a:lnSpc>
            </a:pPr>
            <a:r>
              <a:rPr lang="en-US"/>
              <a:t>The data must be accurate and consistent.</a:t>
            </a:r>
          </a:p>
          <a:p>
            <a:pPr>
              <a:lnSpc>
                <a:spcPct val="90000"/>
              </a:lnSpc>
            </a:pPr>
            <a:r>
              <a:rPr lang="en-US"/>
              <a:t>Efficient storage of data as well as efficient updating and retrieval</a:t>
            </a:r>
          </a:p>
          <a:p>
            <a:pPr>
              <a:lnSpc>
                <a:spcPct val="90000"/>
              </a:lnSpc>
            </a:pPr>
            <a:r>
              <a:rPr lang="en-US"/>
              <a:t>It is necessary that information retrieval be purposeful.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7B8B293A-C61E-46D8-A45E-D60FCEE2B378}" type="slidenum">
              <a:rPr lang="en-US"/>
              <a:pPr/>
              <a:t>20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and Report Files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Transaction records: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to enter changes that </a:t>
            </a:r>
            <a:r>
              <a:rPr lang="en-US" dirty="0">
                <a:solidFill>
                  <a:srgbClr val="FF0000"/>
                </a:solidFill>
              </a:rPr>
              <a:t>update the master file </a:t>
            </a:r>
            <a:r>
              <a:rPr lang="en-US" dirty="0"/>
              <a:t>and produce reports</a:t>
            </a:r>
          </a:p>
          <a:p>
            <a:pPr>
              <a:lnSpc>
                <a:spcPct val="90000"/>
              </a:lnSpc>
            </a:pPr>
            <a:r>
              <a:rPr lang="en-US" dirty="0"/>
              <a:t>Report files: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when it is necessary to print a </a:t>
            </a:r>
            <a:r>
              <a:rPr lang="en-US" dirty="0" smtClean="0"/>
              <a:t>report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6EA13C3-37D0-4919-9000-193FE00E6312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is intended to be shared by many users.</a:t>
            </a:r>
          </a:p>
          <a:p>
            <a:r>
              <a:rPr lang="en-US" dirty="0"/>
              <a:t>There are three structures for storing database files: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Relational</a:t>
            </a:r>
            <a:r>
              <a:rPr lang="en-US" dirty="0"/>
              <a:t> database structures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Hierarchical</a:t>
            </a:r>
            <a:r>
              <a:rPr lang="en-US" dirty="0"/>
              <a:t> database structures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Network</a:t>
            </a:r>
            <a:r>
              <a:rPr lang="en-US" dirty="0"/>
              <a:t> database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B5311F93-2A5A-4898-836C-2358AF4FAC58}" type="slidenum">
              <a:rPr lang="en-US"/>
              <a:pPr/>
              <a:t>22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Relational Data Structure (Figure 13.9)</a:t>
            </a:r>
          </a:p>
        </p:txBody>
      </p:sp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46482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6858000" y="2659063"/>
            <a:ext cx="16764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In a relational data structure, data are stored in many tables.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43928C95-B339-49E8-91FA-00551C18604E}" type="slidenum">
              <a:rPr lang="en-US"/>
              <a:pPr/>
              <a:t>23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is the </a:t>
            </a:r>
            <a:r>
              <a:rPr lang="en-US" dirty="0">
                <a:solidFill>
                  <a:srgbClr val="FF0000"/>
                </a:solidFill>
              </a:rPr>
              <a:t>transformation of complex</a:t>
            </a:r>
            <a:r>
              <a:rPr lang="en-US" dirty="0"/>
              <a:t> user views and data stores to a set of smaller, stable, and easily maintainable data structures.</a:t>
            </a:r>
          </a:p>
          <a:p>
            <a:r>
              <a:rPr lang="en-US" dirty="0"/>
              <a:t>The main objective of the normalization process is to simplify all the </a:t>
            </a:r>
            <a:r>
              <a:rPr lang="en-US" dirty="0">
                <a:solidFill>
                  <a:srgbClr val="FF0000"/>
                </a:solidFill>
              </a:rPr>
              <a:t>complex data items that are often found in user views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116885BD-4FEC-4B9B-96E7-E5FEA7F56219}" type="slidenum">
              <a:rPr lang="en-US"/>
              <a:pPr/>
              <a:t>24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877175" cy="1143000"/>
          </a:xfrm>
        </p:spPr>
        <p:txBody>
          <a:bodyPr/>
          <a:lstStyle/>
          <a:p>
            <a:r>
              <a:rPr lang="en-US" sz="3200" dirty="0"/>
              <a:t>Normalization of a Relation Is Accomplished in Three Major </a:t>
            </a:r>
            <a:r>
              <a:rPr lang="en-US" sz="3200" dirty="0" smtClean="0"/>
              <a:t>Steps</a:t>
            </a:r>
            <a:endParaRPr lang="en-US" sz="3200" dirty="0"/>
          </a:p>
        </p:txBody>
      </p:sp>
      <p:pic>
        <p:nvPicPr>
          <p:cNvPr id="1781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981200"/>
            <a:ext cx="255428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21226E9-53FD-4123-BB85-C74316826B50}" type="slidenum">
              <a:rPr lang="en-US"/>
              <a:pPr/>
              <a:t>25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Normal Form (1NF)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repeating groups</a:t>
            </a:r>
            <a:r>
              <a:rPr lang="en-US" dirty="0"/>
              <a:t>.</a:t>
            </a:r>
          </a:p>
          <a:p>
            <a:r>
              <a:rPr lang="en-US" dirty="0"/>
              <a:t>The primary key with repeating group attributes are moved into </a:t>
            </a:r>
            <a:r>
              <a:rPr lang="en-US" dirty="0">
                <a:solidFill>
                  <a:srgbClr val="FF0000"/>
                </a:solidFill>
              </a:rPr>
              <a:t>a new table</a:t>
            </a:r>
            <a:r>
              <a:rPr lang="en-US" dirty="0"/>
              <a:t>.</a:t>
            </a:r>
          </a:p>
          <a:p>
            <a:r>
              <a:rPr lang="en-US" dirty="0"/>
              <a:t>When a relation contains no repeating groups, it is in </a:t>
            </a:r>
            <a:r>
              <a:rPr lang="en-US" dirty="0">
                <a:solidFill>
                  <a:srgbClr val="FF0000"/>
                </a:solidFill>
              </a:rPr>
              <a:t>first normal form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DE410617-458C-4A51-A9A0-CA22744C7E82}" type="slidenum">
              <a:rPr lang="en-US"/>
              <a:pPr/>
              <a:t>26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Original </a:t>
            </a:r>
            <a:r>
              <a:rPr lang="en-US" sz="2400" dirty="0" err="1"/>
              <a:t>Unnormalized</a:t>
            </a:r>
            <a:r>
              <a:rPr lang="en-US" sz="2400" dirty="0"/>
              <a:t> Relation 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6019800" y="2133600"/>
            <a:ext cx="2667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The original unnormalized relation SALES-REPORT is separated into two relations, SALESPERSON (3NF) and SALESPERSON-CUSTOMER (1NF).</a:t>
            </a:r>
          </a:p>
        </p:txBody>
      </p:sp>
      <p:pic>
        <p:nvPicPr>
          <p:cNvPr id="1822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06575"/>
            <a:ext cx="4800600" cy="472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987B2E4F-1B0E-435C-B91D-C3C58C916103}" type="slidenum">
              <a:rPr lang="en-US"/>
              <a:pPr/>
              <a:t>27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Normal Form (2NF)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Remove any </a:t>
            </a:r>
            <a:r>
              <a:rPr lang="en-US" sz="2800" dirty="0">
                <a:solidFill>
                  <a:srgbClr val="FF0000"/>
                </a:solidFill>
              </a:rPr>
              <a:t>partially dependent attributes </a:t>
            </a:r>
            <a:r>
              <a:rPr lang="en-US" sz="2800" dirty="0"/>
              <a:t>and place them in another relation.</a:t>
            </a:r>
          </a:p>
          <a:p>
            <a:r>
              <a:rPr lang="en-US" sz="2800" dirty="0"/>
              <a:t>A partial dependency is when the data are </a:t>
            </a:r>
            <a:r>
              <a:rPr lang="en-US" sz="2800" dirty="0">
                <a:solidFill>
                  <a:srgbClr val="FF0000"/>
                </a:solidFill>
              </a:rPr>
              <a:t>dependent on a part of a primary key</a:t>
            </a:r>
            <a:r>
              <a:rPr lang="en-US" sz="2800" dirty="0"/>
              <a:t>.</a:t>
            </a:r>
          </a:p>
          <a:p>
            <a:r>
              <a:rPr lang="en-US" sz="2800" dirty="0"/>
              <a:t>A relation is created for the data that are </a:t>
            </a:r>
            <a:r>
              <a:rPr lang="en-US" sz="2800" dirty="0">
                <a:solidFill>
                  <a:srgbClr val="FF0000"/>
                </a:solidFill>
              </a:rPr>
              <a:t>only dependent on part of the key and another for data that are dependent on both parts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53FC26F8-546B-45E5-84C9-95178EBC4034}" type="slidenum">
              <a:rPr lang="en-US"/>
              <a:pPr/>
              <a:t>28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Second Normal Form </a:t>
            </a:r>
          </a:p>
        </p:txBody>
      </p:sp>
      <p:pic>
        <p:nvPicPr>
          <p:cNvPr id="1833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43053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4343400" y="4800600"/>
            <a:ext cx="3962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The relation SALESPERSON-CUSTOMER is separated into a relation called CUSTOMER-WAREHOUSE (2NF) and a relation called SALES (1NF).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D6E9765-00E4-4CFE-850F-AEFCE265FE43}" type="slidenum">
              <a:rPr lang="en-US"/>
              <a:pPr/>
              <a:t>29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(3NF)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in </a:t>
            </a:r>
            <a:r>
              <a:rPr lang="en-US" dirty="0">
                <a:solidFill>
                  <a:srgbClr val="FF0000"/>
                </a:solidFill>
              </a:rPr>
              <a:t>2NF</a:t>
            </a:r>
          </a:p>
          <a:p>
            <a:r>
              <a:rPr lang="en-US" dirty="0"/>
              <a:t>Remove any </a:t>
            </a:r>
            <a:r>
              <a:rPr lang="en-US" dirty="0">
                <a:solidFill>
                  <a:srgbClr val="FF0000"/>
                </a:solidFill>
              </a:rPr>
              <a:t>transitive </a:t>
            </a:r>
            <a:r>
              <a:rPr lang="en-US" dirty="0"/>
              <a:t>dependencies.</a:t>
            </a:r>
          </a:p>
          <a:p>
            <a:r>
              <a:rPr lang="en-US" dirty="0"/>
              <a:t>A transitive dependency is when </a:t>
            </a:r>
            <a:r>
              <a:rPr lang="en-US" dirty="0" smtClean="0">
                <a:solidFill>
                  <a:srgbClr val="FF0000"/>
                </a:solidFill>
              </a:rPr>
              <a:t>non-key </a:t>
            </a:r>
            <a:r>
              <a:rPr lang="en-US" dirty="0">
                <a:solidFill>
                  <a:srgbClr val="FF0000"/>
                </a:solidFill>
              </a:rPr>
              <a:t>attributes </a:t>
            </a:r>
            <a:r>
              <a:rPr lang="en-US" dirty="0"/>
              <a:t>are dependent not only on the primary key, but also on a </a:t>
            </a:r>
            <a:r>
              <a:rPr lang="en-US" dirty="0" smtClean="0"/>
              <a:t>non-key </a:t>
            </a:r>
            <a:r>
              <a:rPr lang="en-US" dirty="0"/>
              <a:t>attribute.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A4478C0D-0AB9-4A19-932F-B44DF52CF870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Storage (Continued)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are two approaches to the storage of data in a computer-based system: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the data in individual files, each unique to a particular application.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data in a database.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database is a formally defined and </a:t>
            </a:r>
            <a:r>
              <a:rPr lang="en-US" dirty="0">
                <a:solidFill>
                  <a:srgbClr val="FF0000"/>
                </a:solidFill>
              </a:rPr>
              <a:t>centrally controlled</a:t>
            </a:r>
            <a:r>
              <a:rPr lang="en-US" dirty="0"/>
              <a:t> store of data intended for use in many </a:t>
            </a:r>
            <a:r>
              <a:rPr lang="en-US" dirty="0">
                <a:solidFill>
                  <a:srgbClr val="FF0000"/>
                </a:solidFill>
              </a:rPr>
              <a:t>different applications.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55A5BA0A-84FE-4F9E-B09E-7A52D0753A37}" type="slidenum">
              <a:rPr lang="en-US"/>
              <a:pPr/>
              <a:t>30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Third Normal Form 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934200" y="2133600"/>
            <a:ext cx="20574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The relation CUSTOMER-WAREHOUSE is separated into two relations called CUSTOMER (1NF) and WAREHOUSE (1NF).</a:t>
            </a:r>
          </a:p>
        </p:txBody>
      </p:sp>
      <p:pic>
        <p:nvPicPr>
          <p:cNvPr id="1843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057400"/>
            <a:ext cx="62484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EDCD91F2-6878-411B-83CD-FC284CB873F7}" type="slidenum">
              <a:rPr lang="en-US"/>
              <a:pPr/>
              <a:t>31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Entity integrity</a:t>
            </a:r>
          </a:p>
          <a:p>
            <a:r>
              <a:rPr lang="en-US"/>
              <a:t>Referential integrity</a:t>
            </a:r>
          </a:p>
          <a:p>
            <a:r>
              <a:rPr lang="en-US"/>
              <a:t>Domain integrity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19AF7FD7-8F19-4192-9775-F4FF0BEA3E37}" type="slidenum">
              <a:rPr lang="en-US"/>
              <a:pPr/>
              <a:t>32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Integrity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key </a:t>
            </a:r>
            <a:r>
              <a:rPr lang="en-US" dirty="0">
                <a:solidFill>
                  <a:srgbClr val="FF0000"/>
                </a:solidFill>
              </a:rPr>
              <a:t>cannot have a null value</a:t>
            </a:r>
            <a:r>
              <a:rPr lang="en-US" dirty="0"/>
              <a:t>.</a:t>
            </a:r>
          </a:p>
          <a:p>
            <a:r>
              <a:rPr lang="en-US" dirty="0"/>
              <a:t>If the primary key is a </a:t>
            </a:r>
            <a:r>
              <a:rPr lang="en-US" dirty="0">
                <a:solidFill>
                  <a:srgbClr val="FF0000"/>
                </a:solidFill>
              </a:rPr>
              <a:t>composite key</a:t>
            </a:r>
            <a:r>
              <a:rPr lang="en-US" dirty="0"/>
              <a:t>, none of the fields in the key can contain a null value.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387F4B83-3655-4F14-AF78-6816447D3791}" type="slidenum">
              <a:rPr lang="en-US"/>
              <a:pPr/>
              <a:t>33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Referential integrity governs the nature of records in a </a:t>
            </a:r>
            <a:r>
              <a:rPr lang="en-US" dirty="0">
                <a:solidFill>
                  <a:srgbClr val="FF0000"/>
                </a:solidFill>
              </a:rPr>
              <a:t>one-to-many relationship</a:t>
            </a:r>
            <a:r>
              <a:rPr lang="en-US" dirty="0"/>
              <a:t>. </a:t>
            </a:r>
          </a:p>
          <a:p>
            <a:r>
              <a:rPr lang="en-US" dirty="0"/>
              <a:t>Referential integrity means that all foreign keys in the </a:t>
            </a:r>
            <a:r>
              <a:rPr lang="en-US" dirty="0" smtClean="0"/>
              <a:t>“many” </a:t>
            </a:r>
            <a:r>
              <a:rPr lang="en-US" dirty="0"/>
              <a:t>table (the child table) must have a matching record in the parent table.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7D3F168-2EA3-4100-B835-8FD3461CD05E}" type="slidenum">
              <a:rPr lang="en-US"/>
              <a:pPr/>
              <a:t>34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 (Continued)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Referential integrity implications:</a:t>
            </a:r>
          </a:p>
          <a:p>
            <a:pPr lvl="1"/>
            <a:r>
              <a:rPr lang="en-US" dirty="0"/>
              <a:t>You cannot </a:t>
            </a:r>
            <a:r>
              <a:rPr lang="en-US" dirty="0">
                <a:solidFill>
                  <a:srgbClr val="FF0000"/>
                </a:solidFill>
              </a:rPr>
              <a:t>add a record </a:t>
            </a:r>
            <a:r>
              <a:rPr lang="en-US" dirty="0"/>
              <a:t>in the child (many) table without a </a:t>
            </a:r>
            <a:r>
              <a:rPr lang="en-US" dirty="0">
                <a:solidFill>
                  <a:srgbClr val="FF0000"/>
                </a:solidFill>
              </a:rPr>
              <a:t>matching record in the parent 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cannot </a:t>
            </a:r>
            <a:r>
              <a:rPr lang="en-US" dirty="0">
                <a:solidFill>
                  <a:srgbClr val="FF0000"/>
                </a:solidFill>
              </a:rPr>
              <a:t>change a primary key </a:t>
            </a:r>
            <a:r>
              <a:rPr lang="en-US" dirty="0"/>
              <a:t>that has matching </a:t>
            </a:r>
            <a:r>
              <a:rPr lang="en-US" dirty="0">
                <a:solidFill>
                  <a:srgbClr val="FF0000"/>
                </a:solidFill>
              </a:rPr>
              <a:t>child table records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cannot </a:t>
            </a:r>
            <a:r>
              <a:rPr lang="en-US" dirty="0">
                <a:solidFill>
                  <a:srgbClr val="FF0000"/>
                </a:solidFill>
              </a:rPr>
              <a:t>delete a record </a:t>
            </a:r>
            <a:r>
              <a:rPr lang="en-US" dirty="0"/>
              <a:t>that has child records.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9D156F7-59E0-4B1F-AF33-4BEC0A831E2F}" type="slidenum">
              <a:rPr lang="en-US"/>
              <a:pPr/>
              <a:t>35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Referential Integrity (Continued)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Implemented in two ways:</a:t>
            </a:r>
          </a:p>
          <a:p>
            <a:pPr lvl="1"/>
            <a:r>
              <a:rPr lang="en-US"/>
              <a:t>A restricted database updates or deletes a key only if there are no matching child records.</a:t>
            </a:r>
          </a:p>
          <a:p>
            <a:pPr lvl="1"/>
            <a:r>
              <a:rPr lang="en-US"/>
              <a:t>A cascaded database will delete or update all child records when a parent record is deleted or changed.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AC963FFA-DBB8-40F1-81FE-A98F360DAFC8}" type="slidenum">
              <a:rPr lang="en-US"/>
              <a:pPr/>
              <a:t>36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Integrity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integrity rules are used to validate the data.</a:t>
            </a:r>
          </a:p>
          <a:p>
            <a:r>
              <a:rPr lang="en-US"/>
              <a:t>Domain integrity has two forms:</a:t>
            </a:r>
          </a:p>
          <a:p>
            <a:pPr lvl="1"/>
            <a:r>
              <a:rPr lang="en-US"/>
              <a:t>Check constraints, which are defined at the table level.</a:t>
            </a:r>
          </a:p>
          <a:p>
            <a:pPr lvl="1"/>
            <a:r>
              <a:rPr lang="en-US"/>
              <a:t>Rules, which are defined as separate objects and can be used within a number of fields.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1628A3BC-D9E8-49AF-A442-A623784C47FD}" type="slidenum">
              <a:rPr lang="en-US"/>
              <a:pPr/>
              <a:t>37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Anomalies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redundancy</a:t>
            </a:r>
          </a:p>
          <a:p>
            <a:r>
              <a:rPr lang="en-US"/>
              <a:t>Insert anomaly</a:t>
            </a:r>
          </a:p>
          <a:p>
            <a:r>
              <a:rPr lang="en-US"/>
              <a:t>Deletion anomaly</a:t>
            </a:r>
          </a:p>
          <a:p>
            <a:r>
              <a:rPr lang="en-US"/>
              <a:t>Update anomaly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BED47FD-848C-4221-8BC9-24ECEE485119}" type="slidenum">
              <a:rPr lang="en-US"/>
              <a:pPr/>
              <a:t>38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Redundancy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>
                <a:solidFill>
                  <a:srgbClr val="FF0000"/>
                </a:solidFill>
              </a:rPr>
              <a:t>same data is stored in more than one place </a:t>
            </a:r>
            <a:r>
              <a:rPr lang="en-US" dirty="0"/>
              <a:t>in the database</a:t>
            </a:r>
          </a:p>
          <a:p>
            <a:r>
              <a:rPr lang="en-US" dirty="0"/>
              <a:t>Solved by creating tables that are in third normal form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17CCC6DC-39A6-4D20-B9EA-A67E8FF101A2}" type="slidenum">
              <a:rPr lang="en-US"/>
              <a:pPr/>
              <a:t>39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Anomaly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Occurs when the </a:t>
            </a:r>
            <a:r>
              <a:rPr lang="en-US" dirty="0">
                <a:solidFill>
                  <a:srgbClr val="FF0000"/>
                </a:solidFill>
              </a:rPr>
              <a:t>entire primary key is not known </a:t>
            </a:r>
            <a:r>
              <a:rPr lang="en-US" dirty="0"/>
              <a:t>and the database cannot insert a new record, which would violate entity integrity</a:t>
            </a:r>
          </a:p>
          <a:p>
            <a:r>
              <a:rPr lang="en-US" dirty="0"/>
              <a:t>Can be avoided by using a </a:t>
            </a:r>
            <a:r>
              <a:rPr lang="en-US" dirty="0">
                <a:solidFill>
                  <a:srgbClr val="FF0000"/>
                </a:solidFill>
              </a:rPr>
              <a:t>sequence number for the primary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C649FA4-BC1D-4CFC-9BD2-5F7D1905A64C}" type="slidenum">
              <a:rPr lang="en-US"/>
              <a:pPr/>
              <a:t>4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Effectiveness objectives of the database: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Ensuring that data can be </a:t>
            </a:r>
            <a:r>
              <a:rPr lang="en-US" sz="2400" dirty="0">
                <a:solidFill>
                  <a:srgbClr val="FF0000"/>
                </a:solidFill>
              </a:rPr>
              <a:t>shared among users </a:t>
            </a:r>
            <a:r>
              <a:rPr lang="en-US" sz="2400" dirty="0"/>
              <a:t>for a variety of </a:t>
            </a:r>
            <a:r>
              <a:rPr lang="en-US" sz="2400" dirty="0" smtClean="0"/>
              <a:t>applications </a:t>
            </a:r>
            <a:r>
              <a:rPr lang="en-US" sz="2400" dirty="0" smtClean="0">
                <a:solidFill>
                  <a:srgbClr val="FF0000"/>
                </a:solidFill>
              </a:rPr>
              <a:t>(stored once)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Maintaining data that are </a:t>
            </a:r>
            <a:r>
              <a:rPr lang="en-US" sz="2400" dirty="0">
                <a:solidFill>
                  <a:srgbClr val="FF0000"/>
                </a:solidFill>
              </a:rPr>
              <a:t>both accurate and consistent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Ensuring data required for current and future applications will be </a:t>
            </a:r>
            <a:r>
              <a:rPr lang="en-US" sz="2400" dirty="0">
                <a:solidFill>
                  <a:srgbClr val="FF0000"/>
                </a:solidFill>
              </a:rPr>
              <a:t>readily available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Allowing the database to </a:t>
            </a:r>
            <a:r>
              <a:rPr lang="en-US" sz="2400" dirty="0">
                <a:solidFill>
                  <a:srgbClr val="FF0000"/>
                </a:solidFill>
              </a:rPr>
              <a:t>evolve as the needs of the users grow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Allowing users to construct their personal view of the data without concern for the way the data are physically stored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547B641-5995-4EF5-A095-A56DCECF598D}" type="slidenum">
              <a:rPr lang="en-US"/>
              <a:pPr/>
              <a:t>40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Anomaly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Happens when a record is deleted that results in the </a:t>
            </a:r>
            <a:r>
              <a:rPr lang="en-US" dirty="0">
                <a:solidFill>
                  <a:srgbClr val="FF0000"/>
                </a:solidFill>
              </a:rPr>
              <a:t>loss of other related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7F33F360-D671-465B-93C8-E1F4D8528D31}" type="slidenum">
              <a:rPr lang="en-US"/>
              <a:pPr/>
              <a:t>41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Anomaly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change to one attribute value causes the database to either contain </a:t>
            </a:r>
            <a:r>
              <a:rPr lang="en-US" dirty="0">
                <a:solidFill>
                  <a:srgbClr val="FF0000"/>
                </a:solidFill>
              </a:rPr>
              <a:t>inconsistent data or causes multiple records to need changing</a:t>
            </a:r>
          </a:p>
          <a:p>
            <a:r>
              <a:rPr lang="en-US" dirty="0"/>
              <a:t>May be prevented by making sure tables are in third normal form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A2D8F393-4E08-4B8A-9D8D-0710707A7E8C}" type="slidenum">
              <a:rPr lang="en-US"/>
              <a:pPr/>
              <a:t>42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Denormalization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Denormalization is the process of taking the logical data model and transforming it into an efficient physical model.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70B65074-C813-4EE5-A920-63CFE1DB0725}" type="slidenum">
              <a:rPr lang="en-US"/>
              <a:pPr/>
              <a:t>43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organize information for quick and effective </a:t>
            </a:r>
            <a:r>
              <a:rPr lang="en-US" dirty="0">
                <a:solidFill>
                  <a:srgbClr val="FF0000"/>
                </a:solidFill>
              </a:rPr>
              <a:t>queries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1EBFE85-F04F-47BF-9F95-46AE68DA0474}" type="slidenum">
              <a:rPr lang="en-US"/>
              <a:pPr/>
              <a:t>44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Warehouses and Database Differences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the data warehouse, data are organized around </a:t>
            </a:r>
            <a:r>
              <a:rPr lang="en-US" sz="2800" dirty="0">
                <a:solidFill>
                  <a:srgbClr val="FF0000"/>
                </a:solidFill>
              </a:rPr>
              <a:t>major subjects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in the warehouse are stored as </a:t>
            </a:r>
            <a:r>
              <a:rPr lang="en-US" sz="2800" dirty="0">
                <a:solidFill>
                  <a:srgbClr val="FF0000"/>
                </a:solidFill>
              </a:rPr>
              <a:t>summarized</a:t>
            </a:r>
            <a:r>
              <a:rPr lang="en-US" sz="2800" dirty="0"/>
              <a:t> rather than detailed raw data.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in the data warehouse cover a much </a:t>
            </a:r>
            <a:r>
              <a:rPr lang="en-US" sz="2800" dirty="0">
                <a:solidFill>
                  <a:srgbClr val="FF0000"/>
                </a:solidFill>
              </a:rPr>
              <a:t>longer time frame </a:t>
            </a:r>
            <a:r>
              <a:rPr lang="en-US" sz="2800" dirty="0"/>
              <a:t>than in a traditional transaction-oriented database.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warehouses are organized for </a:t>
            </a:r>
            <a:r>
              <a:rPr lang="en-US" sz="2800" dirty="0">
                <a:solidFill>
                  <a:srgbClr val="FF0000"/>
                </a:solidFill>
              </a:rPr>
              <a:t>fast </a:t>
            </a:r>
            <a:r>
              <a:rPr lang="en-US" sz="2800" dirty="0" smtClean="0">
                <a:solidFill>
                  <a:srgbClr val="FF0000"/>
                </a:solidFill>
              </a:rPr>
              <a:t>queries (complex ones as well)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92B402C-1C67-48A3-B613-D41626503299}" type="slidenum">
              <a:rPr lang="en-US"/>
              <a:pPr/>
              <a:t>45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 Warehouses and Database Differences (Continued)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</a:t>
            </a:r>
            <a:r>
              <a:rPr lang="en-US" sz="2800" dirty="0"/>
              <a:t>warehouses allow for easy access via </a:t>
            </a:r>
            <a:r>
              <a:rPr lang="en-US" sz="2800" dirty="0">
                <a:solidFill>
                  <a:srgbClr val="FF0000"/>
                </a:solidFill>
              </a:rPr>
              <a:t>data-mining software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warehouses include </a:t>
            </a:r>
            <a:r>
              <a:rPr lang="en-US" sz="2800" dirty="0">
                <a:solidFill>
                  <a:srgbClr val="FF0000"/>
                </a:solidFill>
              </a:rPr>
              <a:t>multiple databases </a:t>
            </a:r>
            <a:r>
              <a:rPr lang="en-US" sz="2800" dirty="0"/>
              <a:t>that have been processed so that data are uniformly defined.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warehouses usually include data from </a:t>
            </a:r>
            <a:r>
              <a:rPr lang="en-US" sz="2800" dirty="0">
                <a:solidFill>
                  <a:srgbClr val="FF0000"/>
                </a:solidFill>
              </a:rPr>
              <a:t>outside sources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A5C326B2-4021-4EA6-98AD-24E764854F57}" type="slidenum">
              <a:rPr lang="en-US"/>
              <a:pPr/>
              <a:t>46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Online Analytic Processing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Online analytic processing (OLAP) is meant to answer decision makers’ complex questions by defining a multidimensional database.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204A51F0-6B0B-49D0-902B-B139619880A6}" type="slidenum">
              <a:rPr lang="en-US"/>
              <a:pPr/>
              <a:t>47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mining, or knowledge data discovery (KDD), is the process of identifying patterns that a human is unable to detect.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81F6FBE1-3970-4E9F-AA16-784C5E64D24C}" type="slidenum">
              <a:rPr lang="en-US"/>
              <a:pPr/>
              <a:t>48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Data-Mining Patterns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Associations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patterns that occur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Sequences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patterns of actions that take place over a period of time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patterns that develop among groups of people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Trends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the patterns that are noticed over a period of time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7B528B7E-E2FE-44AC-AF98-8E39223D9378}" type="slidenum">
              <a:rPr lang="en-US"/>
              <a:pPr/>
              <a:t>49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Mining </a:t>
            </a:r>
          </a:p>
        </p:txBody>
      </p:sp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47244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2286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DF1738"/>
                </a:solidFill>
              </a:rPr>
              <a:t>Data mining collects personal information about customers in an effort to be more specific in interpreting and anticipating their preferences.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FD70DBE0-573A-46EB-A747-20BD6087843C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Reality, Data, and Metadata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Reality</a:t>
            </a:r>
          </a:p>
          <a:p>
            <a:pPr lvl="1">
              <a:lnSpc>
                <a:spcPct val="90000"/>
              </a:lnSpc>
            </a:pPr>
            <a:r>
              <a:rPr lang="en-US"/>
              <a:t>The real world</a:t>
            </a:r>
          </a:p>
          <a:p>
            <a:pPr>
              <a:lnSpc>
                <a:spcPct val="90000"/>
              </a:lnSpc>
            </a:pPr>
            <a:r>
              <a:rPr lang="en-US"/>
              <a:t>Data</a:t>
            </a:r>
          </a:p>
          <a:p>
            <a:pPr lvl="1">
              <a:lnSpc>
                <a:spcPct val="90000"/>
              </a:lnSpc>
            </a:pPr>
            <a:r>
              <a:rPr lang="en-US"/>
              <a:t>Collected about people, places, or events in reality and eventually stored in a file or database</a:t>
            </a:r>
          </a:p>
          <a:p>
            <a:pPr>
              <a:lnSpc>
                <a:spcPct val="90000"/>
              </a:lnSpc>
            </a:pPr>
            <a:r>
              <a:rPr lang="en-US"/>
              <a:t>Metadata</a:t>
            </a:r>
          </a:p>
          <a:p>
            <a:pPr lvl="1">
              <a:lnSpc>
                <a:spcPct val="90000"/>
              </a:lnSpc>
            </a:pPr>
            <a:r>
              <a:rPr lang="en-US"/>
              <a:t>Information that describes data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05B0EA3-88CD-46A2-BCD0-34744DAA9E2D}" type="slidenum">
              <a:rPr lang="en-US"/>
              <a:pPr/>
              <a:t>50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Data-Mining Problems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Costs may be too high to justify</a:t>
            </a:r>
          </a:p>
          <a:p>
            <a:r>
              <a:rPr lang="en-US"/>
              <a:t>Has to be coordinated </a:t>
            </a:r>
          </a:p>
          <a:p>
            <a:r>
              <a:rPr lang="en-US"/>
              <a:t>Ethical aspects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4C7A6806-C81D-4A1A-BF24-6C518C11708A}" type="slidenum">
              <a:rPr lang="en-US"/>
              <a:pPr/>
              <a:t>6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Reality, Data, and </a:t>
            </a:r>
            <a:r>
              <a:rPr lang="en-US" sz="4000"/>
              <a:t>Metadata </a:t>
            </a: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62200"/>
            <a:ext cx="771525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CA1F84C1-F98F-49E2-B5A8-7AAEA2AEC823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object or event about which someone chooses to collect data</a:t>
            </a:r>
          </a:p>
          <a:p>
            <a:r>
              <a:rPr lang="en-US"/>
              <a:t>May be a person, place, or thing</a:t>
            </a:r>
          </a:p>
          <a:p>
            <a:r>
              <a:rPr lang="en-US"/>
              <a:t>May be an event or unit of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67F6C797-4BDC-4E6F-AB2B-7FBCC96454B2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Subtype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An entity subtype is a </a:t>
            </a:r>
            <a:r>
              <a:rPr lang="en-US" sz="2800" dirty="0">
                <a:solidFill>
                  <a:srgbClr val="FF0000"/>
                </a:solidFill>
              </a:rPr>
              <a:t>special one-to-one relationship used to represent additional attributes</a:t>
            </a:r>
            <a:r>
              <a:rPr lang="en-US" sz="2800" dirty="0"/>
              <a:t>, which may not be present on every record of the first entity.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eliminates null fields stored on database tables.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example, students who have internships: the STUDENT MASTER should not have to contain information about internships for each student.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13-</a:t>
            </a:r>
            <a:fld id="{AC31B3C1-BD2B-4DB5-8135-034F71AFD39A}" type="slidenum">
              <a:rPr lang="en-US"/>
              <a:pPr/>
              <a:t>9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single vertical line </a:t>
            </a:r>
            <a:r>
              <a:rPr lang="en-US" dirty="0"/>
              <a:t>represents one.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crow’s foot </a:t>
            </a:r>
            <a:r>
              <a:rPr lang="en-US" dirty="0"/>
              <a:t>represents many.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2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</TotalTime>
  <Words>2124</Words>
  <Application>Microsoft Office PowerPoint</Application>
  <PresentationFormat>On-screen Show (4:3)</PresentationFormat>
  <Paragraphs>331</Paragraphs>
  <Slides>50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2_Kendall Master 2007</vt:lpstr>
      <vt:lpstr>Kendall Master 2007</vt:lpstr>
      <vt:lpstr>Designing Databases</vt:lpstr>
      <vt:lpstr>Data Storage</vt:lpstr>
      <vt:lpstr>Data Storage (Continued)</vt:lpstr>
      <vt:lpstr>Databases</vt:lpstr>
      <vt:lpstr>Reality, Data, and Metadata</vt:lpstr>
      <vt:lpstr>Reality, Data, and Metadata </vt:lpstr>
      <vt:lpstr>Entities</vt:lpstr>
      <vt:lpstr>Entity Subtype</vt:lpstr>
      <vt:lpstr>Relationships</vt:lpstr>
      <vt:lpstr>Entity-Relationship Diagrams Associations </vt:lpstr>
      <vt:lpstr>Entity-Relationship Symbols and Their Meanings </vt:lpstr>
      <vt:lpstr>The Entity-Relationship Diagram for Patient Treatment </vt:lpstr>
      <vt:lpstr>Attributes, Records, and Keys</vt:lpstr>
      <vt:lpstr>Key Types</vt:lpstr>
      <vt:lpstr>Metadata</vt:lpstr>
      <vt:lpstr>Metadata (Figure 13.7)</vt:lpstr>
      <vt:lpstr>Files</vt:lpstr>
      <vt:lpstr>File Types</vt:lpstr>
      <vt:lpstr>Master and Table Files</vt:lpstr>
      <vt:lpstr>Transaction and Report Files</vt:lpstr>
      <vt:lpstr>Relational Databases</vt:lpstr>
      <vt:lpstr>Relational Data Structure (Figure 13.9)</vt:lpstr>
      <vt:lpstr>Normalization</vt:lpstr>
      <vt:lpstr>Normalization of a Relation Is Accomplished in Three Major Steps</vt:lpstr>
      <vt:lpstr>First Normal Form (1NF)</vt:lpstr>
      <vt:lpstr>The Original Unnormalized Relation </vt:lpstr>
      <vt:lpstr>Second Normal Form (2NF)</vt:lpstr>
      <vt:lpstr>Second Normal Form </vt:lpstr>
      <vt:lpstr>Third Normal Form (3NF)</vt:lpstr>
      <vt:lpstr>Third Normal Form </vt:lpstr>
      <vt:lpstr>Integrity Constraints</vt:lpstr>
      <vt:lpstr>Entity Integrity</vt:lpstr>
      <vt:lpstr>Referential Integrity</vt:lpstr>
      <vt:lpstr>Referential Integrity (Continued)</vt:lpstr>
      <vt:lpstr>Referential Integrity (Continued)</vt:lpstr>
      <vt:lpstr>Domain Integrity</vt:lpstr>
      <vt:lpstr>Anomalies</vt:lpstr>
      <vt:lpstr>Data Redundancy</vt:lpstr>
      <vt:lpstr>Insert Anomaly</vt:lpstr>
      <vt:lpstr>Deletion Anomaly</vt:lpstr>
      <vt:lpstr>Update Anomaly</vt:lpstr>
      <vt:lpstr>Denormalization</vt:lpstr>
      <vt:lpstr>Data Warehouses</vt:lpstr>
      <vt:lpstr>Data Warehouses and Database Differences</vt:lpstr>
      <vt:lpstr>Data Warehouses and Database Differences (Continued)</vt:lpstr>
      <vt:lpstr>Online Analytic Processing</vt:lpstr>
      <vt:lpstr>Data Mining</vt:lpstr>
      <vt:lpstr>Data-Mining Patterns</vt:lpstr>
      <vt:lpstr>Data Mining </vt:lpstr>
      <vt:lpstr>Data-Mining Problems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BVU User</dc:creator>
  <cp:lastModifiedBy>Yaw Missah</cp:lastModifiedBy>
  <cp:revision>130</cp:revision>
  <dcterms:created xsi:type="dcterms:W3CDTF">2007-01-14T05:14:43Z</dcterms:created>
  <dcterms:modified xsi:type="dcterms:W3CDTF">2018-02-20T08:08:36Z</dcterms:modified>
</cp:coreProperties>
</file>