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0"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4FDB02-C5EA-4856-A400-40114D452086}"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228D8-3F6B-4C97-BC0D-999EA348D138}" type="slidenum">
              <a:rPr lang="en-US" smtClean="0"/>
              <a:t>‹#›</a:t>
            </a:fld>
            <a:endParaRPr lang="en-US"/>
          </a:p>
        </p:txBody>
      </p:sp>
    </p:spTree>
    <p:extLst>
      <p:ext uri="{BB962C8B-B14F-4D97-AF65-F5344CB8AC3E}">
        <p14:creationId xmlns:p14="http://schemas.microsoft.com/office/powerpoint/2010/main" val="613107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4FDB02-C5EA-4856-A400-40114D452086}"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228D8-3F6B-4C97-BC0D-999EA348D138}" type="slidenum">
              <a:rPr lang="en-US" smtClean="0"/>
              <a:t>‹#›</a:t>
            </a:fld>
            <a:endParaRPr lang="en-US"/>
          </a:p>
        </p:txBody>
      </p:sp>
    </p:spTree>
    <p:extLst>
      <p:ext uri="{BB962C8B-B14F-4D97-AF65-F5344CB8AC3E}">
        <p14:creationId xmlns:p14="http://schemas.microsoft.com/office/powerpoint/2010/main" val="103609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4FDB02-C5EA-4856-A400-40114D452086}"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228D8-3F6B-4C97-BC0D-999EA348D138}" type="slidenum">
              <a:rPr lang="en-US" smtClean="0"/>
              <a:t>‹#›</a:t>
            </a:fld>
            <a:endParaRPr lang="en-US"/>
          </a:p>
        </p:txBody>
      </p:sp>
    </p:spTree>
    <p:extLst>
      <p:ext uri="{BB962C8B-B14F-4D97-AF65-F5344CB8AC3E}">
        <p14:creationId xmlns:p14="http://schemas.microsoft.com/office/powerpoint/2010/main" val="921447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4FDB02-C5EA-4856-A400-40114D452086}"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228D8-3F6B-4C97-BC0D-999EA348D138}" type="slidenum">
              <a:rPr lang="en-US" smtClean="0"/>
              <a:t>‹#›</a:t>
            </a:fld>
            <a:endParaRPr lang="en-US"/>
          </a:p>
        </p:txBody>
      </p:sp>
    </p:spTree>
    <p:extLst>
      <p:ext uri="{BB962C8B-B14F-4D97-AF65-F5344CB8AC3E}">
        <p14:creationId xmlns:p14="http://schemas.microsoft.com/office/powerpoint/2010/main" val="55816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4FDB02-C5EA-4856-A400-40114D452086}" type="datetimeFigureOut">
              <a:rPr lang="en-US" smtClean="0"/>
              <a:t>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E228D8-3F6B-4C97-BC0D-999EA348D138}" type="slidenum">
              <a:rPr lang="en-US" smtClean="0"/>
              <a:t>‹#›</a:t>
            </a:fld>
            <a:endParaRPr lang="en-US"/>
          </a:p>
        </p:txBody>
      </p:sp>
    </p:spTree>
    <p:extLst>
      <p:ext uri="{BB962C8B-B14F-4D97-AF65-F5344CB8AC3E}">
        <p14:creationId xmlns:p14="http://schemas.microsoft.com/office/powerpoint/2010/main" val="230989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4FDB02-C5EA-4856-A400-40114D452086}"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228D8-3F6B-4C97-BC0D-999EA348D138}" type="slidenum">
              <a:rPr lang="en-US" smtClean="0"/>
              <a:t>‹#›</a:t>
            </a:fld>
            <a:endParaRPr lang="en-US"/>
          </a:p>
        </p:txBody>
      </p:sp>
    </p:spTree>
    <p:extLst>
      <p:ext uri="{BB962C8B-B14F-4D97-AF65-F5344CB8AC3E}">
        <p14:creationId xmlns:p14="http://schemas.microsoft.com/office/powerpoint/2010/main" val="213352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4FDB02-C5EA-4856-A400-40114D452086}" type="datetimeFigureOut">
              <a:rPr lang="en-US" smtClean="0"/>
              <a:t>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E228D8-3F6B-4C97-BC0D-999EA348D138}" type="slidenum">
              <a:rPr lang="en-US" smtClean="0"/>
              <a:t>‹#›</a:t>
            </a:fld>
            <a:endParaRPr lang="en-US"/>
          </a:p>
        </p:txBody>
      </p:sp>
    </p:spTree>
    <p:extLst>
      <p:ext uri="{BB962C8B-B14F-4D97-AF65-F5344CB8AC3E}">
        <p14:creationId xmlns:p14="http://schemas.microsoft.com/office/powerpoint/2010/main" val="2199946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4FDB02-C5EA-4856-A400-40114D452086}" type="datetimeFigureOut">
              <a:rPr lang="en-US" smtClean="0"/>
              <a:t>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E228D8-3F6B-4C97-BC0D-999EA348D138}" type="slidenum">
              <a:rPr lang="en-US" smtClean="0"/>
              <a:t>‹#›</a:t>
            </a:fld>
            <a:endParaRPr lang="en-US"/>
          </a:p>
        </p:txBody>
      </p:sp>
    </p:spTree>
    <p:extLst>
      <p:ext uri="{BB962C8B-B14F-4D97-AF65-F5344CB8AC3E}">
        <p14:creationId xmlns:p14="http://schemas.microsoft.com/office/powerpoint/2010/main" val="3633925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FDB02-C5EA-4856-A400-40114D452086}" type="datetimeFigureOut">
              <a:rPr lang="en-US" smtClean="0"/>
              <a:t>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5E228D8-3F6B-4C97-BC0D-999EA348D138}" type="slidenum">
              <a:rPr lang="en-US" smtClean="0"/>
              <a:t>‹#›</a:t>
            </a:fld>
            <a:endParaRPr lang="en-US"/>
          </a:p>
        </p:txBody>
      </p:sp>
    </p:spTree>
    <p:extLst>
      <p:ext uri="{BB962C8B-B14F-4D97-AF65-F5344CB8AC3E}">
        <p14:creationId xmlns:p14="http://schemas.microsoft.com/office/powerpoint/2010/main" val="46176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4FDB02-C5EA-4856-A400-40114D452086}"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228D8-3F6B-4C97-BC0D-999EA348D138}" type="slidenum">
              <a:rPr lang="en-US" smtClean="0"/>
              <a:t>‹#›</a:t>
            </a:fld>
            <a:endParaRPr lang="en-US"/>
          </a:p>
        </p:txBody>
      </p:sp>
    </p:spTree>
    <p:extLst>
      <p:ext uri="{BB962C8B-B14F-4D97-AF65-F5344CB8AC3E}">
        <p14:creationId xmlns:p14="http://schemas.microsoft.com/office/powerpoint/2010/main" val="2013252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4FDB02-C5EA-4856-A400-40114D452086}" type="datetimeFigureOut">
              <a:rPr lang="en-US" smtClean="0"/>
              <a:t>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E228D8-3F6B-4C97-BC0D-999EA348D138}" type="slidenum">
              <a:rPr lang="en-US" smtClean="0"/>
              <a:t>‹#›</a:t>
            </a:fld>
            <a:endParaRPr lang="en-US"/>
          </a:p>
        </p:txBody>
      </p:sp>
    </p:spTree>
    <p:extLst>
      <p:ext uri="{BB962C8B-B14F-4D97-AF65-F5344CB8AC3E}">
        <p14:creationId xmlns:p14="http://schemas.microsoft.com/office/powerpoint/2010/main" val="2432416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FDB02-C5EA-4856-A400-40114D452086}" type="datetimeFigureOut">
              <a:rPr lang="en-US" smtClean="0"/>
              <a:t>2/28/2022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E228D8-3F6B-4C97-BC0D-999EA348D138}" type="slidenum">
              <a:rPr lang="en-US" smtClean="0"/>
              <a:t>‹#›</a:t>
            </a:fld>
            <a:endParaRPr lang="en-US"/>
          </a:p>
        </p:txBody>
      </p:sp>
    </p:spTree>
    <p:extLst>
      <p:ext uri="{BB962C8B-B14F-4D97-AF65-F5344CB8AC3E}">
        <p14:creationId xmlns:p14="http://schemas.microsoft.com/office/powerpoint/2010/main" val="18402881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0019" y="250692"/>
            <a:ext cx="11212082" cy="2387600"/>
          </a:xfrm>
        </p:spPr>
        <p:txBody>
          <a:bodyPr>
            <a:normAutofit/>
          </a:bodyPr>
          <a:lstStyle/>
          <a:p>
            <a:r>
              <a:rPr lang="en-US" sz="4800" dirty="0"/>
              <a:t>ENGL 263: POETRY AND DRAMA</a:t>
            </a:r>
          </a:p>
        </p:txBody>
      </p:sp>
      <p:sp>
        <p:nvSpPr>
          <p:cNvPr id="3" name="Subtitle 2"/>
          <p:cNvSpPr>
            <a:spLocks noGrp="1"/>
          </p:cNvSpPr>
          <p:nvPr>
            <p:ph type="subTitle" idx="1"/>
          </p:nvPr>
        </p:nvSpPr>
        <p:spPr>
          <a:xfrm>
            <a:off x="1524000" y="2638292"/>
            <a:ext cx="9144000" cy="2619508"/>
          </a:xfrm>
        </p:spPr>
        <p:txBody>
          <a:bodyPr/>
          <a:lstStyle/>
          <a:p>
            <a:r>
              <a:rPr lang="en-US" dirty="0"/>
              <a:t>THE CONTENT OF THE COURSE IS MADE UP OF THE FOLLOWING:</a:t>
            </a:r>
          </a:p>
          <a:p>
            <a:pPr algn="just"/>
            <a:r>
              <a:rPr lang="en-US" dirty="0"/>
              <a:t>A: SIX SELECTED POEMS</a:t>
            </a:r>
          </a:p>
          <a:p>
            <a:pPr algn="just"/>
            <a:r>
              <a:rPr lang="en-US" dirty="0"/>
              <a:t>B: ONE PLAY (DRAMA)</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186061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ON FEATURES OF POETRY</a:t>
            </a:r>
          </a:p>
        </p:txBody>
      </p:sp>
      <p:sp>
        <p:nvSpPr>
          <p:cNvPr id="3" name="Content Placeholder 2"/>
          <p:cNvSpPr>
            <a:spLocks noGrp="1"/>
          </p:cNvSpPr>
          <p:nvPr>
            <p:ph idx="1"/>
          </p:nvPr>
        </p:nvSpPr>
        <p:spPr/>
        <p:txBody>
          <a:bodyPr>
            <a:normAutofit/>
          </a:bodyPr>
          <a:lstStyle/>
          <a:p>
            <a:pPr algn="just"/>
            <a:r>
              <a:rPr lang="en-US" dirty="0"/>
              <a:t>Most poems have titles. These titles serve as a window to the content or meaning of the poem. Sometimes, the way a poem is titled throws a lot of meaning into the content of the poem. In other words, there could be a direct link between the meaning of a poem and its title. However, sometimes,  some writers intentionally use titles that are ironical, paradoxical, exaggerated, </a:t>
            </a:r>
            <a:r>
              <a:rPr lang="en-US" dirty="0" err="1"/>
              <a:t>etc</a:t>
            </a:r>
            <a:r>
              <a:rPr lang="en-US" dirty="0"/>
              <a:t> in order to mislead unsuspecting readers and to create a special meaning. Sometimes, such tricky titles lead to the addition of creative flair to the meaning of a poem. For example, </a:t>
            </a:r>
            <a:r>
              <a:rPr lang="en-US" i="1" dirty="0"/>
              <a:t>The </a:t>
            </a:r>
            <a:r>
              <a:rPr lang="en-US" i="1" dirty="0" err="1"/>
              <a:t>Beautyful</a:t>
            </a:r>
            <a:r>
              <a:rPr lang="en-US" i="1" dirty="0"/>
              <a:t> Ones Are Not Yet Born</a:t>
            </a:r>
            <a:r>
              <a:rPr lang="en-US" dirty="0"/>
              <a:t> by </a:t>
            </a:r>
            <a:r>
              <a:rPr lang="en-US" dirty="0" err="1"/>
              <a:t>Ayi</a:t>
            </a:r>
            <a:r>
              <a:rPr lang="en-US" dirty="0"/>
              <a:t> </a:t>
            </a:r>
            <a:r>
              <a:rPr lang="en-US" dirty="0" err="1"/>
              <a:t>Kwei</a:t>
            </a:r>
            <a:r>
              <a:rPr lang="en-US" dirty="0"/>
              <a:t> </a:t>
            </a:r>
            <a:r>
              <a:rPr lang="en-US" dirty="0" err="1"/>
              <a:t>Armah</a:t>
            </a:r>
            <a:r>
              <a:rPr lang="en-US" dirty="0"/>
              <a:t> and </a:t>
            </a:r>
            <a:r>
              <a:rPr lang="en-US" i="1" dirty="0"/>
              <a:t>The Joys of Motherhood </a:t>
            </a:r>
            <a:r>
              <a:rPr lang="en-US" dirty="0"/>
              <a:t>by </a:t>
            </a:r>
            <a:r>
              <a:rPr lang="en-US" dirty="0" err="1"/>
              <a:t>Buchi</a:t>
            </a:r>
            <a:r>
              <a:rPr lang="en-US" dirty="0"/>
              <a:t> </a:t>
            </a:r>
            <a:r>
              <a:rPr lang="en-US" dirty="0" err="1"/>
              <a:t>Emecheta</a:t>
            </a:r>
            <a:r>
              <a:rPr lang="en-US" dirty="0"/>
              <a:t> are some of the crafty titles that can easily mislead unsuspecting readers</a:t>
            </a:r>
          </a:p>
        </p:txBody>
      </p:sp>
    </p:spTree>
    <p:extLst>
      <p:ext uri="{BB962C8B-B14F-4D97-AF65-F5344CB8AC3E}">
        <p14:creationId xmlns:p14="http://schemas.microsoft.com/office/powerpoint/2010/main" val="3305925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ON FEATURES OF POETRY</a:t>
            </a:r>
          </a:p>
        </p:txBody>
      </p:sp>
      <p:sp>
        <p:nvSpPr>
          <p:cNvPr id="3" name="Content Placeholder 2"/>
          <p:cNvSpPr>
            <a:spLocks noGrp="1"/>
          </p:cNvSpPr>
          <p:nvPr>
            <p:ph idx="1"/>
          </p:nvPr>
        </p:nvSpPr>
        <p:spPr/>
        <p:txBody>
          <a:bodyPr/>
          <a:lstStyle/>
          <a:p>
            <a:pPr algn="just"/>
            <a:r>
              <a:rPr lang="en-US" dirty="0"/>
              <a:t>A poem’s subject matter is what the poem is all about. If the poem is written on war, we say the subject matter is on war or it is about war. If it is a poem on death, we say the subject matter is death. However, there is a close relationship between subject matter and theme. If the poem talks about war and the subject matter is war, then the theme refers to the specific general moral lesson about war that the poem talked about. From the subject matter we derive the theme and whereas the subject matter can be stated in a word, the theme is usually a clause or a sentence. Thus, there is a specific reason why we write on war, love, death, unfaithfulness, etc. That specific reason is what usually constitutes the theme of the poem</a:t>
            </a:r>
          </a:p>
        </p:txBody>
      </p:sp>
    </p:spTree>
    <p:extLst>
      <p:ext uri="{BB962C8B-B14F-4D97-AF65-F5344CB8AC3E}">
        <p14:creationId xmlns:p14="http://schemas.microsoft.com/office/powerpoint/2010/main" val="1905057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ON FEATURES OF POETRY</a:t>
            </a:r>
          </a:p>
        </p:txBody>
      </p:sp>
      <p:sp>
        <p:nvSpPr>
          <p:cNvPr id="3" name="Content Placeholder 2"/>
          <p:cNvSpPr>
            <a:spLocks noGrp="1"/>
          </p:cNvSpPr>
          <p:nvPr>
            <p:ph idx="1"/>
          </p:nvPr>
        </p:nvSpPr>
        <p:spPr/>
        <p:txBody>
          <a:bodyPr/>
          <a:lstStyle/>
          <a:p>
            <a:pPr algn="just"/>
            <a:r>
              <a:rPr lang="en-US" dirty="0"/>
              <a:t>Structure in poetry is an important and interesting feature. It is interesting because it is not every poem that is written in two or three or four stanzas. A single line can constitute a whole poem. At the same time, there are some types of poems that have fixed structures. Such poems include the sonnet, the villanelle, the haiku, etc. In looking at the structure of the poem, we are interested in the division of the poem into stanzas, how many lines per stanza, we are interested in the mid-rhymes and end rhymes, we are interested in any rhyming scheme that we can establish, we are interested in types of lines used(run-on lines/end stopped lines), the use caesura </a:t>
            </a:r>
            <a:r>
              <a:rPr lang="en-US" dirty="0" err="1"/>
              <a:t>etc</a:t>
            </a:r>
            <a:r>
              <a:rPr lang="en-US" dirty="0"/>
              <a:t> and how they all contribute to the overall meaning of the poem. </a:t>
            </a:r>
          </a:p>
        </p:txBody>
      </p:sp>
    </p:spTree>
    <p:extLst>
      <p:ext uri="{BB962C8B-B14F-4D97-AF65-F5344CB8AC3E}">
        <p14:creationId xmlns:p14="http://schemas.microsoft.com/office/powerpoint/2010/main" val="4252474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ON FEATURES OF POETRY</a:t>
            </a:r>
          </a:p>
        </p:txBody>
      </p:sp>
      <p:sp>
        <p:nvSpPr>
          <p:cNvPr id="3" name="Content Placeholder 2"/>
          <p:cNvSpPr>
            <a:spLocks noGrp="1"/>
          </p:cNvSpPr>
          <p:nvPr>
            <p:ph idx="1"/>
          </p:nvPr>
        </p:nvSpPr>
        <p:spPr/>
        <p:txBody>
          <a:bodyPr>
            <a:normAutofit fontScale="92500"/>
          </a:bodyPr>
          <a:lstStyle/>
          <a:p>
            <a:pPr algn="just"/>
            <a:r>
              <a:rPr lang="en-US" dirty="0"/>
              <a:t>Language is the paint and brush of the poet and therefore, words used in the poem cannot be glossed over. Language in poetry is normally divided into two sections for detailed analysis(diction/imagery). The choice of words used in  the poem is normally referred to as diction and the literary devices or figures of speech used constitute the imagery. In analyzing these two aspects of the poem, we usually concentrate on how appropriate the diction or imagery is to the subject matter and theme, how they contribute to the meaning of the poem and the beauty of the language used, how technical, ordinary, archaic they are and why. It is not enough to identify an image and move on. Its meaning and contribution to the overall meaning of the poem and the beauty of language used must be explained as well.</a:t>
            </a:r>
          </a:p>
        </p:txBody>
      </p:sp>
    </p:spTree>
    <p:extLst>
      <p:ext uri="{BB962C8B-B14F-4D97-AF65-F5344CB8AC3E}">
        <p14:creationId xmlns:p14="http://schemas.microsoft.com/office/powerpoint/2010/main" val="2811323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ON FEATURES OF POETRY</a:t>
            </a:r>
          </a:p>
        </p:txBody>
      </p:sp>
      <p:sp>
        <p:nvSpPr>
          <p:cNvPr id="3" name="Content Placeholder 2"/>
          <p:cNvSpPr>
            <a:spLocks noGrp="1"/>
          </p:cNvSpPr>
          <p:nvPr>
            <p:ph idx="1"/>
          </p:nvPr>
        </p:nvSpPr>
        <p:spPr/>
        <p:txBody>
          <a:bodyPr/>
          <a:lstStyle/>
          <a:p>
            <a:r>
              <a:rPr lang="en-US" dirty="0"/>
              <a:t>Setting is also an important component in poetry. It simply refers to the place where the poem is set or written. We can therefore talk about historical and geographical settings. These two elements talk about time and place and these elements are important in poetry analysis. They help understand the context of the literary piece. Tone also is  the attitude of the persona towards the subject matter based on the choice of words. The tone could be ironical, harsh, critical, satiric, passionate, detached, </a:t>
            </a:r>
            <a:r>
              <a:rPr lang="en-US" dirty="0" err="1"/>
              <a:t>etc</a:t>
            </a:r>
            <a:endParaRPr lang="en-US" dirty="0"/>
          </a:p>
        </p:txBody>
      </p:sp>
    </p:spTree>
    <p:extLst>
      <p:ext uri="{BB962C8B-B14F-4D97-AF65-F5344CB8AC3E}">
        <p14:creationId xmlns:p14="http://schemas.microsoft.com/office/powerpoint/2010/main" val="3941740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VERSE?</a:t>
            </a:r>
          </a:p>
        </p:txBody>
      </p:sp>
      <p:sp>
        <p:nvSpPr>
          <p:cNvPr id="3" name="Content Placeholder 2"/>
          <p:cNvSpPr>
            <a:spLocks noGrp="1"/>
          </p:cNvSpPr>
          <p:nvPr>
            <p:ph idx="1"/>
          </p:nvPr>
        </p:nvSpPr>
        <p:spPr/>
        <p:txBody>
          <a:bodyPr/>
          <a:lstStyle/>
          <a:p>
            <a:pPr algn="just"/>
            <a:r>
              <a:rPr lang="en-US" b="1" i="1" dirty="0"/>
              <a:t>Verse</a:t>
            </a:r>
            <a:r>
              <a:rPr lang="en-US" dirty="0"/>
              <a:t> is the language of poetry. Verse is any arrangement of words to produce a regular effect through </a:t>
            </a:r>
            <a:r>
              <a:rPr lang="en-US" dirty="0" err="1"/>
              <a:t>metre</a:t>
            </a:r>
            <a:r>
              <a:rPr lang="en-US" dirty="0"/>
              <a:t>, rhythm, and or rhyme. Consequently, all poetry is written or composed in verse, but not all poems have the attributes of </a:t>
            </a:r>
            <a:r>
              <a:rPr lang="en-US" dirty="0" err="1"/>
              <a:t>metre</a:t>
            </a:r>
            <a:r>
              <a:rPr lang="en-US" dirty="0"/>
              <a:t>, rhythm and rhyme as well. </a:t>
            </a:r>
          </a:p>
          <a:p>
            <a:pPr algn="just"/>
            <a:r>
              <a:rPr lang="en-US" b="1" i="1" dirty="0"/>
              <a:t>Blank verse</a:t>
            </a:r>
            <a:r>
              <a:rPr lang="en-US" dirty="0"/>
              <a:t> has all the features of poetry except, in most cases, rhyme. In most of the Shakespearean plays, almost all the noble characters speak in blank verse whereas villains and common characters speak in prose. Blank verse is usually in iambic pentameter, the nearest pattern to human speech.</a:t>
            </a:r>
          </a:p>
          <a:p>
            <a:endParaRPr lang="en-US" dirty="0"/>
          </a:p>
        </p:txBody>
      </p:sp>
    </p:spTree>
    <p:extLst>
      <p:ext uri="{BB962C8B-B14F-4D97-AF65-F5344CB8AC3E}">
        <p14:creationId xmlns:p14="http://schemas.microsoft.com/office/powerpoint/2010/main" val="395780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VERSE</a:t>
            </a:r>
          </a:p>
        </p:txBody>
      </p:sp>
      <p:sp>
        <p:nvSpPr>
          <p:cNvPr id="3" name="Content Placeholder 2"/>
          <p:cNvSpPr>
            <a:spLocks noGrp="1"/>
          </p:cNvSpPr>
          <p:nvPr>
            <p:ph idx="1"/>
          </p:nvPr>
        </p:nvSpPr>
        <p:spPr/>
        <p:txBody>
          <a:bodyPr>
            <a:normAutofit fontScale="92500" lnSpcReduction="10000"/>
          </a:bodyPr>
          <a:lstStyle/>
          <a:p>
            <a:pPr algn="just"/>
            <a:r>
              <a:rPr lang="en-US" b="1" i="1" dirty="0"/>
              <a:t>Free verse</a:t>
            </a:r>
            <a:r>
              <a:rPr lang="en-US" dirty="0"/>
              <a:t> is a kind of arrangement of words that does not give much attention to </a:t>
            </a:r>
            <a:r>
              <a:rPr lang="en-US" dirty="0" err="1"/>
              <a:t>metre</a:t>
            </a:r>
            <a:r>
              <a:rPr lang="en-US" dirty="0"/>
              <a:t> or rhyme, or even rhythm. Its distinctive feature as poetry derives from the sequence or iteration of ideas than anything else; it is therefore very much like prose arranged in shorter lengths to give the visual shape or structure as that of the verse. </a:t>
            </a:r>
            <a:r>
              <a:rPr lang="en-US" dirty="0" err="1"/>
              <a:t>Metre</a:t>
            </a:r>
            <a:r>
              <a:rPr lang="en-US" dirty="0"/>
              <a:t>, rhythm, and rhyme are therefore incidental to free verse. The poetry of T. S. Eliot and most other 20</a:t>
            </a:r>
            <a:r>
              <a:rPr lang="en-US" baseline="30000" dirty="0"/>
              <a:t>th</a:t>
            </a:r>
            <a:r>
              <a:rPr lang="en-US" dirty="0"/>
              <a:t> century poets is largely free verse.</a:t>
            </a:r>
          </a:p>
          <a:p>
            <a:pPr algn="just"/>
            <a:r>
              <a:rPr lang="en-US" b="1" i="1" dirty="0"/>
              <a:t>Rhyme</a:t>
            </a:r>
            <a:r>
              <a:rPr lang="en-US" dirty="0"/>
              <a:t>: This is the sameness of the sounds of words (particularly their ends) that are not related in meaning. Thus the endings of the words have similar sounds though the words are not synonyms. Rhyme was one of the distinguishing features of poetry up to the beginning of the 20</a:t>
            </a:r>
            <a:r>
              <a:rPr lang="en-US" baseline="30000" dirty="0"/>
              <a:t>th</a:t>
            </a:r>
            <a:r>
              <a:rPr lang="en-US" dirty="0"/>
              <a:t> century; but it is now, along with other things, no more a requirement of poetry.</a:t>
            </a:r>
          </a:p>
          <a:p>
            <a:pPr algn="just"/>
            <a:endParaRPr lang="en-US" dirty="0"/>
          </a:p>
        </p:txBody>
      </p:sp>
    </p:spTree>
    <p:extLst>
      <p:ext uri="{BB962C8B-B14F-4D97-AF65-F5344CB8AC3E}">
        <p14:creationId xmlns:p14="http://schemas.microsoft.com/office/powerpoint/2010/main" val="1907340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VERSE?</a:t>
            </a:r>
          </a:p>
        </p:txBody>
      </p:sp>
      <p:sp>
        <p:nvSpPr>
          <p:cNvPr id="3" name="Content Placeholder 2"/>
          <p:cNvSpPr>
            <a:spLocks noGrp="1"/>
          </p:cNvSpPr>
          <p:nvPr>
            <p:ph idx="1"/>
          </p:nvPr>
        </p:nvSpPr>
        <p:spPr/>
        <p:txBody>
          <a:bodyPr>
            <a:normAutofit fontScale="92500" lnSpcReduction="20000"/>
          </a:bodyPr>
          <a:lstStyle/>
          <a:p>
            <a:pPr algn="just"/>
            <a:r>
              <a:rPr lang="en-US" dirty="0"/>
              <a:t>Rhyme could be true or false. A true rhyme is a rhyme involving two words with the same (or different) vowel arrangement in spelling but have the same vowel sound in pronunciation; </a:t>
            </a:r>
            <a:r>
              <a:rPr lang="en-US" dirty="0" err="1"/>
              <a:t>e.g</a:t>
            </a:r>
            <a:r>
              <a:rPr lang="en-US" dirty="0"/>
              <a:t>, </a:t>
            </a:r>
            <a:r>
              <a:rPr lang="en-US" i="1" dirty="0"/>
              <a:t>sound</a:t>
            </a:r>
            <a:r>
              <a:rPr lang="en-US" dirty="0"/>
              <a:t> and </a:t>
            </a:r>
            <a:r>
              <a:rPr lang="en-US" i="1" dirty="0"/>
              <a:t>found</a:t>
            </a:r>
            <a:r>
              <a:rPr lang="en-US" dirty="0"/>
              <a:t>, </a:t>
            </a:r>
            <a:r>
              <a:rPr lang="en-US" i="1" dirty="0"/>
              <a:t>bough</a:t>
            </a:r>
            <a:r>
              <a:rPr lang="en-US" dirty="0"/>
              <a:t> and </a:t>
            </a:r>
            <a:r>
              <a:rPr lang="en-US" i="1" dirty="0"/>
              <a:t>bow</a:t>
            </a:r>
            <a:r>
              <a:rPr lang="en-US" dirty="0"/>
              <a:t>. A false rhyme is one in which two words with the same vowel arrangement in spelling have different pronunciation; </a:t>
            </a:r>
            <a:r>
              <a:rPr lang="en-US" dirty="0" err="1"/>
              <a:t>e.g</a:t>
            </a:r>
            <a:r>
              <a:rPr lang="en-US" dirty="0"/>
              <a:t> </a:t>
            </a:r>
            <a:r>
              <a:rPr lang="en-US" i="1" dirty="0"/>
              <a:t>bow</a:t>
            </a:r>
            <a:r>
              <a:rPr lang="en-US" dirty="0"/>
              <a:t> (weapon) and</a:t>
            </a:r>
            <a:r>
              <a:rPr lang="en-US" i="1" dirty="0"/>
              <a:t> bow</a:t>
            </a:r>
            <a:r>
              <a:rPr lang="en-US" dirty="0"/>
              <a:t> (to bend).</a:t>
            </a:r>
          </a:p>
          <a:p>
            <a:pPr algn="just"/>
            <a:r>
              <a:rPr lang="en-US" b="1" i="1" dirty="0"/>
              <a:t>Rhythm</a:t>
            </a:r>
            <a:r>
              <a:rPr lang="en-US" dirty="0"/>
              <a:t>:  rhythm is the movement of words through a regular succession of strong and weak accents that gives indication of “pulse” or “beat” in poetry or prose. Rhythm is more important to poetry than it is to prose. Rhythm engages the ear through a regular flow of feet and thereby enables the mind to take in definite stretches of thought and feelings expressed in the lines. A break in rhythm nearly always implies a break in thought and feeling and calls for a new adjustment or reaction from the reader or listener.</a:t>
            </a:r>
          </a:p>
          <a:p>
            <a:endParaRPr lang="en-US" dirty="0"/>
          </a:p>
        </p:txBody>
      </p:sp>
    </p:spTree>
    <p:extLst>
      <p:ext uri="{BB962C8B-B14F-4D97-AF65-F5344CB8AC3E}">
        <p14:creationId xmlns:p14="http://schemas.microsoft.com/office/powerpoint/2010/main" val="1477133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VERSE?</a:t>
            </a:r>
          </a:p>
        </p:txBody>
      </p:sp>
      <p:sp>
        <p:nvSpPr>
          <p:cNvPr id="3" name="Content Placeholder 2"/>
          <p:cNvSpPr>
            <a:spLocks noGrp="1"/>
          </p:cNvSpPr>
          <p:nvPr>
            <p:ph idx="1"/>
          </p:nvPr>
        </p:nvSpPr>
        <p:spPr/>
        <p:txBody>
          <a:bodyPr/>
          <a:lstStyle/>
          <a:p>
            <a:pPr algn="just"/>
            <a:r>
              <a:rPr lang="en-US" b="1" i="1" dirty="0" err="1"/>
              <a:t>Metre</a:t>
            </a:r>
            <a:r>
              <a:rPr lang="en-US" dirty="0"/>
              <a:t>: This is the word used in describing the fixed foot-pattern in a whole poem. It simply means measure. It is the </a:t>
            </a:r>
            <a:r>
              <a:rPr lang="en-US" dirty="0" err="1"/>
              <a:t>metre</a:t>
            </a:r>
            <a:r>
              <a:rPr lang="en-US" dirty="0"/>
              <a:t> which gives the rhythmic shape of the whole poem. Some poems have rigid or regular </a:t>
            </a:r>
            <a:r>
              <a:rPr lang="en-US" dirty="0" err="1"/>
              <a:t>metre</a:t>
            </a:r>
            <a:r>
              <a:rPr lang="en-US" dirty="0"/>
              <a:t> in which the rhythmic shape of the first stanza is repeated throughout the whole poem; others have irregular </a:t>
            </a:r>
            <a:r>
              <a:rPr lang="en-US" dirty="0" err="1"/>
              <a:t>metres</a:t>
            </a:r>
            <a:r>
              <a:rPr lang="en-US" dirty="0"/>
              <a:t> in which the rhythmic shape varies from stanza to stanza. There is therefore a close link between music and poetry and the example of the ballad and the lyric attest to this.</a:t>
            </a:r>
          </a:p>
          <a:p>
            <a:endParaRPr lang="en-US" dirty="0"/>
          </a:p>
        </p:txBody>
      </p:sp>
    </p:spTree>
    <p:extLst>
      <p:ext uri="{BB962C8B-B14F-4D97-AF65-F5344CB8AC3E}">
        <p14:creationId xmlns:p14="http://schemas.microsoft.com/office/powerpoint/2010/main" val="1019267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SONNET</a:t>
            </a:r>
          </a:p>
        </p:txBody>
      </p:sp>
      <p:sp>
        <p:nvSpPr>
          <p:cNvPr id="3" name="Content Placeholder 2"/>
          <p:cNvSpPr>
            <a:spLocks noGrp="1"/>
          </p:cNvSpPr>
          <p:nvPr>
            <p:ph idx="1"/>
          </p:nvPr>
        </p:nvSpPr>
        <p:spPr/>
        <p:txBody>
          <a:bodyPr>
            <a:normAutofit fontScale="92500" lnSpcReduction="20000"/>
          </a:bodyPr>
          <a:lstStyle/>
          <a:p>
            <a:pPr algn="just"/>
            <a:r>
              <a:rPr lang="en-US" dirty="0"/>
              <a:t>It is a poem that has a fixed form: fourteen lines. The composer of sonnets is often referred to as a sonneteer. The sonnet is the most popular example of the lyric. The etymology of the word sonnet can be traced to the Italian word ‘</a:t>
            </a:r>
            <a:r>
              <a:rPr lang="en-US" dirty="0" err="1"/>
              <a:t>sonnetto</a:t>
            </a:r>
            <a:r>
              <a:rPr lang="en-US" dirty="0"/>
              <a:t>,’ which means a sound or a song. Obviously, considering its musical nature, it is the meaning of ‘a song’ that fits the word. The sonnet started as a literary composition in Italy and was made popular by Francesco Petrarch and hence the name Petrarchan sonnet. The Petrarchan sonnet is normally divided into an octave and a sestet. The rhyming scheme for the octave is normally constant while the rhyming scheme for that of the sestet remains flexible and changeable. For the octave, we normally have </a:t>
            </a:r>
            <a:r>
              <a:rPr lang="en-US" b="1" i="1" dirty="0" err="1"/>
              <a:t>abba</a:t>
            </a:r>
            <a:r>
              <a:rPr lang="en-US" dirty="0"/>
              <a:t>,</a:t>
            </a:r>
            <a:r>
              <a:rPr lang="en-US" b="1" i="1" dirty="0"/>
              <a:t> </a:t>
            </a:r>
            <a:r>
              <a:rPr lang="en-US" b="1" i="1" dirty="0" err="1"/>
              <a:t>abba</a:t>
            </a:r>
            <a:r>
              <a:rPr lang="en-US" dirty="0"/>
              <a:t> as its rhyming scheme. The sestet can take the form of </a:t>
            </a:r>
            <a:r>
              <a:rPr lang="en-US" b="1" i="1" dirty="0"/>
              <a:t>cd, cd, cd</a:t>
            </a:r>
            <a:r>
              <a:rPr lang="en-US" dirty="0"/>
              <a:t>, or </a:t>
            </a:r>
            <a:r>
              <a:rPr lang="en-US" b="1" i="1" dirty="0" err="1"/>
              <a:t>cde</a:t>
            </a:r>
            <a:r>
              <a:rPr lang="en-US" b="1" i="1" dirty="0"/>
              <a:t>, </a:t>
            </a:r>
            <a:r>
              <a:rPr lang="en-US" b="1" i="1" dirty="0" err="1"/>
              <a:t>cde</a:t>
            </a:r>
            <a:r>
              <a:rPr lang="en-US" dirty="0"/>
              <a:t> or a different combination altogether. There is usually a </a:t>
            </a:r>
            <a:r>
              <a:rPr lang="en-US" dirty="0" err="1"/>
              <a:t>volta</a:t>
            </a:r>
            <a:r>
              <a:rPr lang="en-US" dirty="0"/>
              <a:t> in between the octave and the sestet in which there is always a change in the line of argument presented in the poem</a:t>
            </a:r>
          </a:p>
        </p:txBody>
      </p:sp>
    </p:spTree>
    <p:extLst>
      <p:ext uri="{BB962C8B-B14F-4D97-AF65-F5344CB8AC3E}">
        <p14:creationId xmlns:p14="http://schemas.microsoft.com/office/powerpoint/2010/main" val="288915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DETAILS OF COURSE CONTENT</a:t>
            </a:r>
          </a:p>
        </p:txBody>
      </p:sp>
      <p:sp>
        <p:nvSpPr>
          <p:cNvPr id="3" name="Content Placeholder 2"/>
          <p:cNvSpPr>
            <a:spLocks noGrp="1"/>
          </p:cNvSpPr>
          <p:nvPr>
            <p:ph idx="1"/>
          </p:nvPr>
        </p:nvSpPr>
        <p:spPr/>
        <p:txBody>
          <a:bodyPr>
            <a:normAutofit/>
          </a:bodyPr>
          <a:lstStyle/>
          <a:p>
            <a:r>
              <a:rPr lang="en-US" sz="2000" dirty="0"/>
              <a:t>POETRY:  A: </a:t>
            </a:r>
            <a:r>
              <a:rPr lang="en-US" sz="2000" i="1" dirty="0"/>
              <a:t>THINGS FALL APART </a:t>
            </a:r>
            <a:r>
              <a:rPr lang="en-US" sz="2000" dirty="0"/>
              <a:t>BY KOFI KINATA</a:t>
            </a:r>
          </a:p>
          <a:p>
            <a:r>
              <a:rPr lang="en-US" sz="2000" dirty="0"/>
              <a:t>                 B:  </a:t>
            </a:r>
            <a:r>
              <a:rPr lang="en-US" sz="2000" i="1" dirty="0"/>
              <a:t>SHE WALKS IN BEAUTY </a:t>
            </a:r>
            <a:r>
              <a:rPr lang="en-US" sz="2000" dirty="0"/>
              <a:t>BY LORD BYRON</a:t>
            </a:r>
          </a:p>
          <a:p>
            <a:r>
              <a:rPr lang="en-US" sz="2000" dirty="0"/>
              <a:t>                 C:   </a:t>
            </a:r>
            <a:r>
              <a:rPr lang="en-US" sz="2000" i="1" dirty="0"/>
              <a:t>THE SECOND COMING </a:t>
            </a:r>
            <a:r>
              <a:rPr lang="en-US" sz="2000" dirty="0"/>
              <a:t>BY WILLIAM BUTLER YEATS</a:t>
            </a:r>
          </a:p>
          <a:p>
            <a:r>
              <a:rPr lang="en-US" sz="2000" dirty="0"/>
              <a:t>                 D: </a:t>
            </a:r>
            <a:r>
              <a:rPr lang="en-US" sz="2000" i="1" dirty="0"/>
              <a:t>WHEN I CONSIDER HOW MY LIGHT IS SPENT</a:t>
            </a:r>
            <a:r>
              <a:rPr lang="en-US" sz="2000" dirty="0"/>
              <a:t> BY JOHN MILTON</a:t>
            </a:r>
          </a:p>
          <a:p>
            <a:r>
              <a:rPr lang="en-US" sz="2000" dirty="0"/>
              <a:t>                 E: </a:t>
            </a:r>
            <a:r>
              <a:rPr lang="en-US" sz="2000" i="1" dirty="0"/>
              <a:t>DEATH IN THE DAWN </a:t>
            </a:r>
            <a:r>
              <a:rPr lang="en-US" sz="2000" dirty="0"/>
              <a:t>BY WOLE SOYINKA</a:t>
            </a:r>
          </a:p>
          <a:p>
            <a:r>
              <a:rPr lang="en-US" sz="2000" dirty="0"/>
              <a:t>                 F: </a:t>
            </a:r>
            <a:r>
              <a:rPr lang="en-US" sz="2000" i="1" dirty="0"/>
              <a:t>NIGHT RAIN </a:t>
            </a:r>
            <a:r>
              <a:rPr lang="en-US" sz="2000" dirty="0"/>
              <a:t>BY JOHN PEPPER CLARK</a:t>
            </a:r>
          </a:p>
          <a:p>
            <a:r>
              <a:rPr lang="en-US" sz="2000" dirty="0"/>
              <a:t>DRAMA</a:t>
            </a:r>
            <a:r>
              <a:rPr lang="en-US" sz="2000" i="1" dirty="0"/>
              <a:t>:  MUCH ADO ABOUT NOTHING </a:t>
            </a:r>
            <a:r>
              <a:rPr lang="en-US" sz="2000" dirty="0"/>
              <a:t>BY WILLIAM SHAKESPEARE    </a:t>
            </a:r>
          </a:p>
        </p:txBody>
      </p:sp>
    </p:spTree>
    <p:extLst>
      <p:ext uri="{BB962C8B-B14F-4D97-AF65-F5344CB8AC3E}">
        <p14:creationId xmlns:p14="http://schemas.microsoft.com/office/powerpoint/2010/main" val="3243570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SONNET</a:t>
            </a:r>
          </a:p>
        </p:txBody>
      </p:sp>
      <p:sp>
        <p:nvSpPr>
          <p:cNvPr id="3" name="Content Placeholder 2"/>
          <p:cNvSpPr>
            <a:spLocks noGrp="1"/>
          </p:cNvSpPr>
          <p:nvPr>
            <p:ph idx="1"/>
          </p:nvPr>
        </p:nvSpPr>
        <p:spPr/>
        <p:txBody>
          <a:bodyPr/>
          <a:lstStyle/>
          <a:p>
            <a:pPr algn="just"/>
            <a:r>
              <a:rPr lang="en-US" dirty="0"/>
              <a:t>It was much later that the sonnet moved to England and English writers experimented with the sonnet for some time. Shakespeare wrote a lot of sonnets and he also helped in establishing the form of what later became known as the Shakespearean, English or Elizabethan sonnet. Instead of composing it in an octave and a sestet, the English sonnet was rather composed in quatrains and a couplet. The quatrains present the argument and the couplet sums up or resolves the problem stated in the poem. The rhyming scheme for the typical Shakespearean sonnet is normally </a:t>
            </a:r>
            <a:r>
              <a:rPr lang="en-US" b="1" i="1" dirty="0" err="1"/>
              <a:t>abab</a:t>
            </a:r>
            <a:r>
              <a:rPr lang="en-US" b="1" i="1" dirty="0"/>
              <a:t>, </a:t>
            </a:r>
            <a:r>
              <a:rPr lang="en-US" b="1" i="1" dirty="0" err="1"/>
              <a:t>cdcd</a:t>
            </a:r>
            <a:r>
              <a:rPr lang="en-US" b="1" i="1" dirty="0"/>
              <a:t>, </a:t>
            </a:r>
            <a:r>
              <a:rPr lang="en-US" b="1" i="1" dirty="0" err="1"/>
              <a:t>efef</a:t>
            </a:r>
            <a:r>
              <a:rPr lang="en-US" b="1" i="1" dirty="0"/>
              <a:t>, </a:t>
            </a:r>
            <a:r>
              <a:rPr lang="en-US" b="1" i="1" dirty="0" err="1"/>
              <a:t>gg</a:t>
            </a:r>
            <a:r>
              <a:rPr lang="en-US" dirty="0"/>
              <a:t>. The typical Shakespearean sonnet is usually composed in the iambic pentameter. </a:t>
            </a:r>
          </a:p>
          <a:p>
            <a:endParaRPr lang="en-US" dirty="0"/>
          </a:p>
        </p:txBody>
      </p:sp>
    </p:spTree>
    <p:extLst>
      <p:ext uri="{BB962C8B-B14F-4D97-AF65-F5344CB8AC3E}">
        <p14:creationId xmlns:p14="http://schemas.microsoft.com/office/powerpoint/2010/main" val="2236828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SONNET</a:t>
            </a:r>
          </a:p>
        </p:txBody>
      </p:sp>
      <p:sp>
        <p:nvSpPr>
          <p:cNvPr id="3" name="Content Placeholder 2"/>
          <p:cNvSpPr>
            <a:spLocks noGrp="1"/>
          </p:cNvSpPr>
          <p:nvPr>
            <p:ph idx="1"/>
          </p:nvPr>
        </p:nvSpPr>
        <p:spPr/>
        <p:txBody>
          <a:bodyPr/>
          <a:lstStyle/>
          <a:p>
            <a:pPr algn="just"/>
            <a:r>
              <a:rPr lang="en-US" dirty="0"/>
              <a:t>Much later, another version of the sonnet was developed in England by another group of authors. This third version was known as the Spenserian sonnet which was also composed in quatrains and a couplet but with a different rhyming scheme. The rhyming scheme for the Spenserian sonnet is usually </a:t>
            </a:r>
            <a:r>
              <a:rPr lang="en-US" b="1" i="1" dirty="0" err="1"/>
              <a:t>abab</a:t>
            </a:r>
            <a:r>
              <a:rPr lang="en-US" b="1" i="1" dirty="0"/>
              <a:t>, </a:t>
            </a:r>
            <a:r>
              <a:rPr lang="en-US" b="1" i="1" dirty="0" err="1"/>
              <a:t>bcbc</a:t>
            </a:r>
            <a:r>
              <a:rPr lang="en-US" b="1" i="1" dirty="0"/>
              <a:t>, </a:t>
            </a:r>
            <a:r>
              <a:rPr lang="en-US" b="1" i="1" dirty="0" err="1"/>
              <a:t>cdcd</a:t>
            </a:r>
            <a:r>
              <a:rPr lang="en-US" b="1" i="1" dirty="0"/>
              <a:t>, ff.</a:t>
            </a:r>
            <a:endParaRPr lang="en-US" dirty="0"/>
          </a:p>
          <a:p>
            <a:pPr algn="just"/>
            <a:endParaRPr lang="en-US" dirty="0"/>
          </a:p>
        </p:txBody>
      </p:sp>
    </p:spTree>
    <p:extLst>
      <p:ext uri="{BB962C8B-B14F-4D97-AF65-F5344CB8AC3E}">
        <p14:creationId xmlns:p14="http://schemas.microsoft.com/office/powerpoint/2010/main" val="722590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WHAT IS LITERATURE? AND WHAT IS POETRY</a:t>
            </a:r>
          </a:p>
        </p:txBody>
      </p:sp>
      <p:sp>
        <p:nvSpPr>
          <p:cNvPr id="3" name="Content Placeholder 2"/>
          <p:cNvSpPr>
            <a:spLocks noGrp="1"/>
          </p:cNvSpPr>
          <p:nvPr>
            <p:ph idx="1"/>
          </p:nvPr>
        </p:nvSpPr>
        <p:spPr/>
        <p:txBody>
          <a:bodyPr>
            <a:normAutofit lnSpcReduction="10000"/>
          </a:bodyPr>
          <a:lstStyle/>
          <a:p>
            <a:pPr algn="just"/>
            <a:r>
              <a:rPr lang="en-US" dirty="0"/>
              <a:t>Literature is a subject that is interested in the study of creative works. These works could be fictional(created through imagination) or they could be biographical(true to life and are divided into autobiographical and biographical works). We study these works to educate ourselves about life, about the culture of other people and our own culture, to draw moral lessons, to entertain ourselves, to learn how language is used creatively, to sharpen our skills in criticism, and to develop our creative skills. Though literature studies creative works, these works are written by humans who lived in particular societies and in our world and therefore take the raw material of their works from life and hence, there is a closer link between literature and life.</a:t>
            </a:r>
          </a:p>
        </p:txBody>
      </p:sp>
    </p:spTree>
    <p:extLst>
      <p:ext uri="{BB962C8B-B14F-4D97-AF65-F5344CB8AC3E}">
        <p14:creationId xmlns:p14="http://schemas.microsoft.com/office/powerpoint/2010/main" val="410206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GENRES OF LITERATURE</a:t>
            </a:r>
          </a:p>
        </p:txBody>
      </p:sp>
      <p:sp>
        <p:nvSpPr>
          <p:cNvPr id="3" name="Content Placeholder 2"/>
          <p:cNvSpPr>
            <a:spLocks noGrp="1"/>
          </p:cNvSpPr>
          <p:nvPr>
            <p:ph idx="1"/>
          </p:nvPr>
        </p:nvSpPr>
        <p:spPr/>
        <p:txBody>
          <a:bodyPr>
            <a:normAutofit lnSpcReduction="10000"/>
          </a:bodyPr>
          <a:lstStyle/>
          <a:p>
            <a:pPr algn="just"/>
            <a:r>
              <a:rPr lang="en-US" dirty="0"/>
              <a:t>Literature is generally divided into three genres: poetry, drama and prose. Poetry is the oldest and the most condensed, drama is the next in terms of age and prose is the youngest. Literature can exist in the written form and is therefore referred to as written literature and it can also exist in the oral form and is therefore referred as oral literature or </a:t>
            </a:r>
            <a:r>
              <a:rPr lang="en-US" dirty="0" err="1"/>
              <a:t>orature</a:t>
            </a:r>
            <a:r>
              <a:rPr lang="en-US" dirty="0"/>
              <a:t>. The basic ingredient common to both written and oral literature is the idea of creativity when it comes to the use of language. Language is like a paint to the creative writer or composer. Language is used to creatively paint the images and imagery that a writer or composer wants to paint for our mental consumption and to prick our senses. Depending on which genre the writer/composer is into, we can have poets, dramatists/playwrights, and novelists.</a:t>
            </a:r>
          </a:p>
        </p:txBody>
      </p:sp>
    </p:spTree>
    <p:extLst>
      <p:ext uri="{BB962C8B-B14F-4D97-AF65-F5344CB8AC3E}">
        <p14:creationId xmlns:p14="http://schemas.microsoft.com/office/powerpoint/2010/main" val="3563150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poetry?</a:t>
            </a:r>
          </a:p>
        </p:txBody>
      </p:sp>
      <p:sp>
        <p:nvSpPr>
          <p:cNvPr id="3" name="Content Placeholder 2"/>
          <p:cNvSpPr>
            <a:spLocks noGrp="1"/>
          </p:cNvSpPr>
          <p:nvPr>
            <p:ph idx="1"/>
          </p:nvPr>
        </p:nvSpPr>
        <p:spPr/>
        <p:txBody>
          <a:bodyPr>
            <a:normAutofit fontScale="92500" lnSpcReduction="20000"/>
          </a:bodyPr>
          <a:lstStyle/>
          <a:p>
            <a:r>
              <a:rPr lang="en-US" dirty="0"/>
              <a:t>Poetry can tentatively be defined as a form of art that has a message and uses a specific medium to express that message. The medium of expression could be language, performance or performance together with language. A poem is therefore a unique way of expressing an emotion, giving an opinion or telling a story. Poetry is an art form whose pleasure is derived mainly from sound.</a:t>
            </a:r>
          </a:p>
          <a:p>
            <a:r>
              <a:rPr lang="en-US" dirty="0"/>
              <a:t>We have two main types of poetry: the narrative poetry and the lyrical poetry</a:t>
            </a:r>
          </a:p>
          <a:p>
            <a:pPr algn="just"/>
            <a:r>
              <a:rPr lang="en-US" dirty="0"/>
              <a:t>Narrative poetry as the name denotes is a kind of poetry that is used to tell or narrate a story. Narrative poems include the epics and the ballads. Because of their narrative nature, they tend to be long and </a:t>
            </a:r>
            <a:r>
              <a:rPr lang="en-US" dirty="0" err="1"/>
              <a:t>extansive</a:t>
            </a:r>
            <a:r>
              <a:rPr lang="en-US" dirty="0"/>
              <a:t> but their language is verse and not prose. Example of epics include the epic of </a:t>
            </a:r>
            <a:r>
              <a:rPr lang="en-US" dirty="0" err="1"/>
              <a:t>Sundiata</a:t>
            </a:r>
            <a:r>
              <a:rPr lang="en-US" dirty="0"/>
              <a:t>, </a:t>
            </a:r>
            <a:r>
              <a:rPr lang="en-US" i="1" dirty="0"/>
              <a:t>The Rape of the Lock </a:t>
            </a:r>
            <a:r>
              <a:rPr lang="en-US" dirty="0"/>
              <a:t>by John Pope, </a:t>
            </a:r>
            <a:r>
              <a:rPr lang="en-US" i="1" dirty="0"/>
              <a:t>Paradise Lost by John </a:t>
            </a:r>
            <a:r>
              <a:rPr lang="en-US" dirty="0"/>
              <a:t>Milton, etc. We also have primary epics, secondary epics and mock epics</a:t>
            </a:r>
          </a:p>
        </p:txBody>
      </p:sp>
    </p:spTree>
    <p:extLst>
      <p:ext uri="{BB962C8B-B14F-4D97-AF65-F5344CB8AC3E}">
        <p14:creationId xmlns:p14="http://schemas.microsoft.com/office/powerpoint/2010/main" val="650915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poetry?</a:t>
            </a:r>
          </a:p>
        </p:txBody>
      </p:sp>
      <p:sp>
        <p:nvSpPr>
          <p:cNvPr id="3" name="Content Placeholder 2"/>
          <p:cNvSpPr>
            <a:spLocks noGrp="1"/>
          </p:cNvSpPr>
          <p:nvPr>
            <p:ph idx="1"/>
          </p:nvPr>
        </p:nvSpPr>
        <p:spPr/>
        <p:txBody>
          <a:bodyPr>
            <a:normAutofit lnSpcReduction="10000"/>
          </a:bodyPr>
          <a:lstStyle/>
          <a:p>
            <a:pPr algn="just"/>
            <a:r>
              <a:rPr lang="en-US" dirty="0"/>
              <a:t>Lyrical poetry, unlike the narrative one, is usually short, highly rhythmic and is used to express the feelings, musings or emotions of a speaker/ persona in a poem.  The word lyrical is derived from the name of a musical instrument called the lyre because of the close association between the lyre and this kind of poetry. The sonnet, the ode, the elegy, the dirge, the epithalamium, the </a:t>
            </a:r>
            <a:r>
              <a:rPr lang="en-US" dirty="0" err="1"/>
              <a:t>aubade</a:t>
            </a:r>
            <a:r>
              <a:rPr lang="en-US" dirty="0"/>
              <a:t>, the villanelle, the haiku </a:t>
            </a:r>
            <a:r>
              <a:rPr lang="en-US" dirty="0" err="1"/>
              <a:t>etc</a:t>
            </a:r>
            <a:r>
              <a:rPr lang="en-US" dirty="0"/>
              <a:t> are all examples of lyrical poetry.</a:t>
            </a:r>
          </a:p>
          <a:p>
            <a:pPr algn="just"/>
            <a:r>
              <a:rPr lang="en-US" dirty="0"/>
              <a:t>A third type of poetry that is less known is the dramatic poem. It possesses  the elements of surprise, dialogue and the use of poetic features. </a:t>
            </a:r>
            <a:r>
              <a:rPr lang="en-US" i="1" dirty="0"/>
              <a:t>My Last Duchess </a:t>
            </a:r>
            <a:r>
              <a:rPr lang="en-US" dirty="0"/>
              <a:t>by Robert Browning is a clear example of the dramatic poem.</a:t>
            </a:r>
          </a:p>
        </p:txBody>
      </p:sp>
    </p:spTree>
    <p:extLst>
      <p:ext uri="{BB962C8B-B14F-4D97-AF65-F5344CB8AC3E}">
        <p14:creationId xmlns:p14="http://schemas.microsoft.com/office/powerpoint/2010/main" val="1671003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POETRY</a:t>
            </a:r>
          </a:p>
        </p:txBody>
      </p:sp>
      <p:sp>
        <p:nvSpPr>
          <p:cNvPr id="3" name="Content Placeholder 2"/>
          <p:cNvSpPr>
            <a:spLocks noGrp="1"/>
          </p:cNvSpPr>
          <p:nvPr>
            <p:ph idx="1"/>
          </p:nvPr>
        </p:nvSpPr>
        <p:spPr/>
        <p:txBody>
          <a:bodyPr>
            <a:normAutofit lnSpcReduction="10000"/>
          </a:bodyPr>
          <a:lstStyle/>
          <a:p>
            <a:r>
              <a:rPr lang="en-US" dirty="0"/>
              <a:t>Every poem has all or most of the following features:</a:t>
            </a:r>
          </a:p>
          <a:p>
            <a:r>
              <a:rPr lang="en-US" dirty="0"/>
              <a:t>Poet versus persona/personae</a:t>
            </a:r>
          </a:p>
          <a:p>
            <a:r>
              <a:rPr lang="en-US" dirty="0"/>
              <a:t>Title</a:t>
            </a:r>
          </a:p>
          <a:p>
            <a:r>
              <a:rPr lang="en-US" dirty="0"/>
              <a:t>Subject matter</a:t>
            </a:r>
          </a:p>
          <a:p>
            <a:r>
              <a:rPr lang="en-US" dirty="0"/>
              <a:t>Theme</a:t>
            </a:r>
          </a:p>
          <a:p>
            <a:r>
              <a:rPr lang="en-US" dirty="0"/>
              <a:t>Structure</a:t>
            </a:r>
          </a:p>
          <a:p>
            <a:r>
              <a:rPr lang="en-US" dirty="0"/>
              <a:t>Language(diction, imagery)</a:t>
            </a:r>
          </a:p>
          <a:p>
            <a:r>
              <a:rPr lang="en-US" dirty="0"/>
              <a:t>Setting</a:t>
            </a:r>
          </a:p>
          <a:p>
            <a:r>
              <a:rPr lang="en-US" dirty="0"/>
              <a:t>tone</a:t>
            </a:r>
          </a:p>
        </p:txBody>
      </p:sp>
    </p:spTree>
    <p:extLst>
      <p:ext uri="{BB962C8B-B14F-4D97-AF65-F5344CB8AC3E}">
        <p14:creationId xmlns:p14="http://schemas.microsoft.com/office/powerpoint/2010/main" val="4156397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poetry</a:t>
            </a:r>
          </a:p>
        </p:txBody>
      </p:sp>
      <p:sp>
        <p:nvSpPr>
          <p:cNvPr id="3" name="Content Placeholder 2"/>
          <p:cNvSpPr>
            <a:spLocks noGrp="1"/>
          </p:cNvSpPr>
          <p:nvPr>
            <p:ph idx="1"/>
          </p:nvPr>
        </p:nvSpPr>
        <p:spPr/>
        <p:txBody>
          <a:bodyPr/>
          <a:lstStyle/>
          <a:p>
            <a:r>
              <a:rPr lang="en-US" dirty="0"/>
              <a:t>Atmosphere</a:t>
            </a:r>
          </a:p>
          <a:p>
            <a:r>
              <a:rPr lang="en-US" dirty="0"/>
              <a:t>Connotative/ denotative meanings</a:t>
            </a:r>
          </a:p>
          <a:p>
            <a:endParaRPr lang="en-US" dirty="0"/>
          </a:p>
        </p:txBody>
      </p:sp>
    </p:spTree>
    <p:extLst>
      <p:ext uri="{BB962C8B-B14F-4D97-AF65-F5344CB8AC3E}">
        <p14:creationId xmlns:p14="http://schemas.microsoft.com/office/powerpoint/2010/main" val="2666230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DETAILS ON FEATURES OF POETRY</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Every written poem has an author/ composer/ or the one who wrote it. That person who composed the poem is different from what we technically referred to as the persona(e) of the poem. The persona is the speaking voice in the poem. In analyzing the poem and for the sake of objectivity, we normally refer to the persona as the one who does or says most of the things in the poem. We always want to take away the author from the poem and concentrate on the context, language, imagery, structure and sound pattern in the poem. By so doing, we remain objective and faithful to what the text of the poem says and not concentrate on the biography of the author in order to elucidate meaning on the poem. In traditional oral poetry, it is possible to come across compositions that have collective or communal ownership. In the written case, it is always individual ownership that is involved.</a:t>
            </a:r>
          </a:p>
        </p:txBody>
      </p:sp>
    </p:spTree>
    <p:extLst>
      <p:ext uri="{BB962C8B-B14F-4D97-AF65-F5344CB8AC3E}">
        <p14:creationId xmlns:p14="http://schemas.microsoft.com/office/powerpoint/2010/main" val="657652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2633</Words>
  <Application>Microsoft Office PowerPoint</Application>
  <PresentationFormat>Widescreen</PresentationFormat>
  <Paragraphs>67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ENGL 263: POETRY AND DRAMA</vt:lpstr>
      <vt:lpstr>DETAILS OF COURSE CONTENT</vt:lpstr>
      <vt:lpstr>INTRODUCTION: WHAT IS LITERATURE? AND WHAT IS POETRY</vt:lpstr>
      <vt:lpstr>GENRES OF LITERATURE</vt:lpstr>
      <vt:lpstr>What is poetry?</vt:lpstr>
      <vt:lpstr>What is poetry?</vt:lpstr>
      <vt:lpstr>FEATURES OF POETRY</vt:lpstr>
      <vt:lpstr>Features of poetry</vt:lpstr>
      <vt:lpstr>DETAILS ON FEATURES OF POETRY </vt:lpstr>
      <vt:lpstr>DETAILS ON FEATURES OF POETRY</vt:lpstr>
      <vt:lpstr>DETAILS ON FEATURES OF POETRY</vt:lpstr>
      <vt:lpstr>DETAILS ON FEATURES OF POETRY</vt:lpstr>
      <vt:lpstr>DETAILS ON FEATURES OF POETRY</vt:lpstr>
      <vt:lpstr>DETAILS ON FEATURES OF POETRY</vt:lpstr>
      <vt:lpstr>WHAT IS VERSE?</vt:lpstr>
      <vt:lpstr>WHAT IS VERSE</vt:lpstr>
      <vt:lpstr>WHAT IS VERSE?</vt:lpstr>
      <vt:lpstr>WHAT IS VERSE?</vt:lpstr>
      <vt:lpstr>THE SONNET</vt:lpstr>
      <vt:lpstr>THE SONNET</vt:lpstr>
      <vt:lpstr>THE SONNET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ENGL 263: POETRY AND DRAMA</dc:title>
  <dc:creator>DELL</dc:creator>
  <cp:lastModifiedBy>Unknown User</cp:lastModifiedBy>
  <cp:revision>37</cp:revision>
  <dcterms:created xsi:type="dcterms:W3CDTF">2022-02-01T14:57:24Z</dcterms:created>
  <dcterms:modified xsi:type="dcterms:W3CDTF">2022-02-28T16:39:23Z</dcterms:modified>
</cp:coreProperties>
</file>