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 id="2147483654" r:id="rId2"/>
  </p:sldMasterIdLst>
  <p:notesMasterIdLst>
    <p:notesMasterId r:id="rId47"/>
  </p:notesMasterIdLst>
  <p:sldIdLst>
    <p:sldId id="257" r:id="rId3"/>
    <p:sldId id="258" r:id="rId4"/>
    <p:sldId id="264" r:id="rId5"/>
    <p:sldId id="265" r:id="rId6"/>
    <p:sldId id="266" r:id="rId7"/>
    <p:sldId id="303" r:id="rId8"/>
    <p:sldId id="267" r:id="rId9"/>
    <p:sldId id="269" r:id="rId10"/>
    <p:sldId id="270" r:id="rId11"/>
    <p:sldId id="271" r:id="rId12"/>
    <p:sldId id="272" r:id="rId13"/>
    <p:sldId id="273" r:id="rId14"/>
    <p:sldId id="274" r:id="rId15"/>
    <p:sldId id="276" r:id="rId16"/>
    <p:sldId id="277" r:id="rId17"/>
    <p:sldId id="279" r:id="rId18"/>
    <p:sldId id="280" r:id="rId19"/>
    <p:sldId id="282" r:id="rId20"/>
    <p:sldId id="283" r:id="rId21"/>
    <p:sldId id="284" r:id="rId22"/>
    <p:sldId id="285" r:id="rId23"/>
    <p:sldId id="286" r:id="rId24"/>
    <p:sldId id="287" r:id="rId25"/>
    <p:sldId id="288" r:id="rId26"/>
    <p:sldId id="289" r:id="rId27"/>
    <p:sldId id="290" r:id="rId28"/>
    <p:sldId id="306" r:id="rId29"/>
    <p:sldId id="295" r:id="rId30"/>
    <p:sldId id="291" r:id="rId31"/>
    <p:sldId id="292" r:id="rId32"/>
    <p:sldId id="293" r:id="rId33"/>
    <p:sldId id="294" r:id="rId34"/>
    <p:sldId id="307" r:id="rId35"/>
    <p:sldId id="308" r:id="rId36"/>
    <p:sldId id="309" r:id="rId37"/>
    <p:sldId id="310" r:id="rId38"/>
    <p:sldId id="297" r:id="rId39"/>
    <p:sldId id="299" r:id="rId40"/>
    <p:sldId id="300" r:id="rId41"/>
    <p:sldId id="302" r:id="rId42"/>
    <p:sldId id="261" r:id="rId43"/>
    <p:sldId id="312" r:id="rId44"/>
    <p:sldId id="313" r:id="rId45"/>
    <p:sldId id="314"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5618" autoAdjust="0"/>
  </p:normalViewPr>
  <p:slideViewPr>
    <p:cSldViewPr>
      <p:cViewPr>
        <p:scale>
          <a:sx n="60" d="100"/>
          <a:sy n="60" d="100"/>
        </p:scale>
        <p:origin x="-965"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92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BB85C99-0CD3-4C31-B3C3-72E972B7787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67BB65-260A-4429-AA85-422D9127892F}" type="slidenum">
              <a:rPr lang="en-US"/>
              <a:pPr/>
              <a:t>3</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a:t>Effectiveness – all serve specific purposes for users of the information system.</a:t>
            </a:r>
          </a:p>
          <a:p>
            <a:endParaRPr lang="en-US"/>
          </a:p>
          <a:p>
            <a:r>
              <a:rPr lang="en-US"/>
              <a:t>Accuracy – design that ensures proper completion.</a:t>
            </a:r>
          </a:p>
          <a:p>
            <a:endParaRPr lang="en-US"/>
          </a:p>
          <a:p>
            <a:r>
              <a:rPr lang="en-US"/>
              <a:t>Ease of use – straight forward and require no extra time to decipher.</a:t>
            </a:r>
          </a:p>
          <a:p>
            <a:endParaRPr lang="en-US"/>
          </a:p>
          <a:p>
            <a:r>
              <a:rPr lang="en-US"/>
              <a:t>Consistency – group data similarly from one application to the next.</a:t>
            </a:r>
          </a:p>
          <a:p>
            <a:endParaRPr lang="en-US"/>
          </a:p>
          <a:p>
            <a:r>
              <a:rPr lang="en-US"/>
              <a:t>Simplicity – keeping designs uncluttered in a manner that focuses the user’s attention.</a:t>
            </a:r>
          </a:p>
          <a:p>
            <a:endParaRPr lang="en-US"/>
          </a:p>
          <a:p>
            <a:r>
              <a:rPr lang="en-US"/>
              <a:t>Attractiveness – appealing design.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F5E550-2B43-481A-AFF2-F83303577C17}" type="slidenum">
              <a:rPr lang="en-US"/>
              <a:pPr/>
              <a:t>17</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a:t>The display should show only that which is necessary for the particular action being undertaken.</a:t>
            </a:r>
          </a:p>
          <a:p>
            <a:endParaRPr lang="en-US"/>
          </a:p>
          <a:p>
            <a:r>
              <a:rPr lang="en-US"/>
              <a:t>Heading – contains titles of software and open files, pull-down menus, and icons that do certain tasks.</a:t>
            </a:r>
          </a:p>
          <a:p>
            <a:r>
              <a:rPr lang="en-US"/>
              <a:t>Body – used for data entry and is organized from left to right and top to bottom.</a:t>
            </a:r>
          </a:p>
          <a:p>
            <a:r>
              <a:rPr lang="en-US"/>
              <a:t>Comments and instructions – displays a short menu of commands that remind the user of basics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4E978D-14AA-49CD-8D95-C692EB1391CD}" type="slidenum">
              <a:rPr lang="en-US"/>
              <a:pPr/>
              <a:t>20</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US"/>
              <a:t>If users find displays appealing they are likely to be more productive, need less supervision, and make fewer errors.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C50C4-3489-4E8A-8FD5-AD6AD632D56F}" type="slidenum">
              <a:rPr lang="en-US"/>
              <a:pPr/>
              <a:t>21</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lang="en-US"/>
              <a:t>Icons are pictorial, onscreen representation symbolizing computer actions that users may select using a mouse, keyboard, lightpen, touch screen or joystick – serve function similar to words.</a:t>
            </a:r>
          </a:p>
          <a:p>
            <a:endParaRPr lang="en-US"/>
          </a:p>
          <a:p>
            <a:endParaRPr lang="en-US"/>
          </a:p>
          <a:p>
            <a:r>
              <a:rPr lang="en-US"/>
              <a:t>Shapes should be readily recognizable – so the user is not required to master a new vocabulary.</a:t>
            </a:r>
          </a:p>
          <a:p>
            <a:endParaRPr lang="en-US"/>
          </a:p>
          <a:p>
            <a:r>
              <a:rPr lang="en-US"/>
              <a:t>Icons for a particular application should be limited to 20 recognizable shapes – so that icon vocabulary is not overwhelming and a coding scheme can still be realized.</a:t>
            </a:r>
          </a:p>
          <a:p>
            <a:endParaRPr lang="en-US"/>
          </a:p>
          <a:p>
            <a:r>
              <a:rPr lang="en-US"/>
              <a:t>Use icons consistently throughout – this ensures continuity and understanding.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3E7E44-249C-49B0-90A0-0A15DB3D40B6}" type="slidenum">
              <a:rPr lang="en-US"/>
              <a:pPr/>
              <a:t>22</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lang="en-US"/>
              <a:t>GUI is sometimes referred to as point-and-click.</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89934F-002B-4233-85A1-02E865134779}" type="slidenum">
              <a:rPr lang="en-US"/>
              <a:pPr/>
              <a:t>24</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a:t>A rectangle represents a text box and is used to outline data entry and display fields.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FB8099-FBBF-46D3-ADBB-E06C33FA8E74}" type="slidenum">
              <a:rPr lang="en-US"/>
              <a:pPr/>
              <a:t>25</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a:t>Check boxes contain an X or are empty, corresponding to whether or not the user selected the option.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0A611E-DBBB-40B1-A18A-337184B165B4}" type="slidenum">
              <a:rPr lang="en-US"/>
              <a:pPr/>
              <a:t>26</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US"/>
              <a:t>A circle called an option button or a radio button, is used to select exclusive choices.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6EF5B8-387A-4EF6-9D1C-ACFD22FE1460}" type="slidenum">
              <a:rPr lang="en-US"/>
              <a:pPr/>
              <a:t>27</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a:t>A list box displays several options that may be selected with the mouse.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0B236B-C9D9-4EFB-B66F-733C89484394}" type="slidenum">
              <a:rPr lang="en-US"/>
              <a:pPr/>
              <a:t>29</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a:t>Sliders and spin buttons give users more control when choosing values.</a:t>
            </a:r>
          </a:p>
          <a:p>
            <a:endParaRPr lang="en-US"/>
          </a:p>
          <a:p>
            <a:r>
              <a:rPr lang="en-US"/>
              <a:t>Image maps are used when creating Web pages containing maps with instructions to click in a certain area in order to view a detailed map of the region.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060ABE-42B7-4C36-80D7-3E03D5F563B0}" type="slidenum">
              <a:rPr lang="en-US"/>
              <a:pPr/>
              <a:t>31</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lang="en-US"/>
              <a:t>Text areas can include a number of rows, columns, and scroll bars that allow the user to enter and view text greater than the size of the box area.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760AEC-77B6-4638-99A4-46AC498D44F8}" type="slidenum">
              <a:rPr lang="en-US"/>
              <a:pPr/>
              <a:t>4</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en-US"/>
              <a:t>Forms often serve as source documents for users or for input to ecommerce applications that humans must enter.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F3D552-9FF0-4099-B313-19BAD11C9A52}" type="slidenum">
              <a:rPr lang="en-US"/>
              <a:pPr/>
              <a:t>32</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en-US"/>
              <a:t>Each message box should appear in a rectangular window and should spell out the message so the user knows precisely what is happening and what actions are possible.</a:t>
            </a:r>
          </a:p>
          <a:p>
            <a:endParaRPr lang="en-US"/>
          </a:p>
          <a:p>
            <a:r>
              <a:rPr lang="en-US"/>
              <a:t>Calculate Total, Add Order, OK, are examples of command buttons.</a:t>
            </a:r>
          </a:p>
          <a:p>
            <a:endParaRPr lang="en-US"/>
          </a:p>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9C0625-262A-4AA2-B6A8-252ADD79E603}" type="slidenum">
              <a:rPr lang="en-US"/>
              <a:pPr/>
              <a:t>34</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r>
              <a:rPr lang="en-US"/>
              <a:t>Used to retain information about the type of browser being used; the viewer’s operating system, and so on. Sometimes a hidden field will contain a key field used to locate a record for the customer or the browsing session.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997712-D6D7-457D-ABD5-6B9526AEC262}" type="slidenum">
              <a:rPr lang="en-US"/>
              <a:pPr/>
              <a:t>35</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a:t>Events may be clicking a button, changing a value, the field receives focus, blurring a field, loading the Web page, detecting keystrokes and so 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F76C1B-C646-461F-8F6E-00A6D1F61054}" type="slidenum">
              <a:rPr lang="en-US"/>
              <a:pPr/>
              <a:t>36</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r>
              <a:rPr lang="en-US"/>
              <a:t>Dynamic Web pages use JavaScript to modify some part of the Web page, or a style.</a:t>
            </a:r>
          </a:p>
          <a:p>
            <a:endParaRPr lang="en-US"/>
          </a:p>
          <a:p>
            <a:r>
              <a:rPr lang="en-US"/>
              <a:t>Modify themselves quickly – since they have fewer interruptions to send and receive data from the server.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3937A7-A9CB-4C8C-9931-883D4B9DE927}" type="slidenum">
              <a:rPr lang="en-US"/>
              <a:pPr/>
              <a:t>37</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r>
              <a:rPr lang="en-US"/>
              <a:t>Color is an appealing and proven way to facilitate users with tasks requiring computer input.</a:t>
            </a:r>
          </a:p>
          <a:p>
            <a:endParaRPr lang="en-US"/>
          </a:p>
          <a:p>
            <a:r>
              <a:rPr lang="en-US"/>
              <a:t>Color allows you to:</a:t>
            </a:r>
          </a:p>
          <a:p>
            <a:r>
              <a:rPr lang="en-US"/>
              <a:t>	contrast foreground and background</a:t>
            </a:r>
          </a:p>
          <a:p>
            <a:r>
              <a:rPr lang="en-US"/>
              <a:t>	highlight important fields</a:t>
            </a:r>
          </a:p>
          <a:p>
            <a:r>
              <a:rPr lang="en-US"/>
              <a:t>	feature errors</a:t>
            </a:r>
          </a:p>
          <a:p>
            <a:r>
              <a:rPr lang="en-US"/>
              <a:t>	highlight special code input</a:t>
            </a:r>
          </a:p>
          <a:p>
            <a:r>
              <a:rPr lang="en-US"/>
              <a:t>	call attention to other special attributes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7C826-DA6A-4AAD-8D93-15D02A65046E}" type="slidenum">
              <a:rPr lang="en-US"/>
              <a:pPr/>
              <a:t>40</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r>
              <a:rPr lang="en-US"/>
              <a:t>Customers need to feel confident they are buying the correct quantity, that they are getting the right price, and that the total cost of an Internet purchase, including shipping charges, is what they expect.</a:t>
            </a:r>
          </a:p>
          <a:p>
            <a:endParaRPr lang="en-US"/>
          </a:p>
          <a:p>
            <a:r>
              <a:rPr lang="en-US"/>
              <a:t>The most common way to show establish confidence is to use the metaphor of a shopping cart or shopping bag. An important feature of the shopping cart is that the user can edit the quantity of the item ordered or can remove the item entirely.</a:t>
            </a:r>
          </a:p>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F9007F-3717-47F1-B72D-D1889375AB08}" type="slidenum">
              <a:rPr lang="en-US"/>
              <a:pPr/>
              <a:t>41</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90E2E9-7E5F-4893-9A82-767AE1F62067}" type="slidenum">
              <a:rPr lang="en-US"/>
              <a:pPr/>
              <a:t>5</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lang="en-US"/>
              <a:t>First, design forms with proper flow, from left to right and top to bottom.</a:t>
            </a:r>
          </a:p>
          <a:p>
            <a:r>
              <a:rPr lang="en-US"/>
              <a:t>Second, group information logically using the seven sections of a form.</a:t>
            </a:r>
          </a:p>
          <a:p>
            <a:r>
              <a:rPr lang="en-US"/>
              <a:t>Third, provide people with clear captions.</a:t>
            </a:r>
          </a:p>
          <a:p>
            <a:pPr lvl="2"/>
            <a:endParaRPr lang="en-US"/>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6ADED8-C4A2-406B-8848-82AACC838A54}" type="slidenum">
              <a:rPr lang="en-US"/>
              <a:pPr/>
              <a:t>6</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a:t>Illogical flow takes extra time and is frustrating.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C081E3-0178-4CB8-80EB-D94306181A17}" type="slidenum">
              <a:rPr lang="en-US"/>
              <a:pPr/>
              <a:t>8</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lang="en-US"/>
              <a:t>Captions tell the person filling out the form what to put in a blank line, space, or box.</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5D6471-5F40-44A7-B739-80C26F1CAA84}" type="slidenum">
              <a:rPr lang="en-US"/>
              <a:pPr/>
              <a:t>10</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en-US"/>
              <a:t>Sometimes it is desirable to provide different information to different departments or users but still share some basic information.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63059-4631-445E-822A-07562E65B1CB}" type="slidenum">
              <a:rPr lang="en-US"/>
              <a:pPr/>
              <a:t>12</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en-US"/>
              <a:t>Proper layout and flow contribute to a form’s attractiveness.</a:t>
            </a:r>
          </a:p>
          <a:p>
            <a:endParaRPr lang="en-US"/>
          </a:p>
          <a:p>
            <a:r>
              <a:rPr lang="en-US"/>
              <a:t>Type fonts and line weights are useful design elements for capturing attention and making people feel secure that they are filling in the form correctly.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E09B05-2CFD-4ED7-A19C-5F7956B83F8A}" type="slidenum">
              <a:rPr lang="en-US"/>
              <a:pPr/>
              <a:t>13</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a:t>Omniform by ScanSoft is an example of a design package.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B5A461-1DE7-46D9-8360-1E9ADA68D097}" type="slidenum">
              <a:rPr lang="en-US"/>
              <a:pPr/>
              <a:t>16</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lang="en-US"/>
              <a:t>Differences for displays:</a:t>
            </a:r>
          </a:p>
          <a:p>
            <a:r>
              <a:rPr lang="en-US"/>
              <a:t>	presence of cursor</a:t>
            </a:r>
          </a:p>
          <a:p>
            <a:r>
              <a:rPr lang="en-US"/>
              <a:t>	can include context-sensitive help</a:t>
            </a:r>
          </a:p>
          <a:p>
            <a:r>
              <a:rPr lang="en-US"/>
              <a:t>	hyperlinks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t>Kendall &amp; Kendall	Copyright © 2011 Pearson Education, Inc. Publishing as Prentice Hall</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r>
              <a:rPr lang="en-US"/>
              <a:t>12-</a:t>
            </a:r>
            <a:fld id="{0A79988B-1BEB-48C7-9DC1-92DC6AABA670}"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Kendall &amp; Kendall	Copyright © 2011 Pearson Education, Inc. Publishing as Prentice Hall</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r>
              <a:rPr lang="en-US"/>
              <a:t>12-</a:t>
            </a:r>
            <a:fld id="{8DC0D70B-51EC-469D-AAC8-92E60626589B}"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t>Kendall &amp; Kendall	Copyright © 2011 Pearson Education, Inc. Publishing as Prentice Hall</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r>
              <a:rPr lang="en-US"/>
              <a:t>12-</a:t>
            </a:r>
            <a:fld id="{4652A37F-56AF-4261-A121-04FCF9D75AFE}"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t>Kendall &amp; Kendall	Copyright © 2011 Pearson Education, Inc. Publishing as Prentice Hall</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r>
              <a:rPr lang="en-US"/>
              <a:t>12-</a:t>
            </a:r>
            <a:fld id="{C4C924F3-A4F3-49F9-A7EC-9A18B36F113A}"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t>Kendall &amp; Kendall	Copyright © 2011 Pearson Education, Inc. Publishing as Prentice Hall</a:t>
            </a:r>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r>
              <a:rPr lang="en-US"/>
              <a:t>12-</a:t>
            </a:r>
            <a:fld id="{B653A991-79CB-4D8F-BAAE-D11DBF3FA7B2}"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t>Kendall &amp; Kendall	Copyright © 2011 Pearson Education, Inc. Publishing as Prentice Hall</a:t>
            </a:r>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r>
              <a:rPr lang="en-US"/>
              <a:t>12-</a:t>
            </a:r>
            <a:fld id="{C344527A-6F77-46E1-B389-70F86C9E42DF}"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Kendall &amp; Kendall	Copyright © 2011 Pearson Education, Inc. Publishing as Prentice Hall</a:t>
            </a:r>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r>
              <a:rPr lang="en-US"/>
              <a:t>12-</a:t>
            </a:r>
            <a:fld id="{4A1889A8-FDA4-4C00-885B-AB209A8E594F}"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Kendall &amp; Kendall	Copyright © 2011 Pearson Education, Inc. Publishing as Prentice Hall</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r>
              <a:rPr lang="en-US"/>
              <a:t>12-</a:t>
            </a:r>
            <a:fld id="{626486FE-2D9D-421E-A97F-CBF5E9A221B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t>Kendall &amp; Kendall	Copyright © 2011 Pearson Education, Inc. Publishing as Prentice Hall</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r>
              <a:rPr lang="en-US"/>
              <a:t>12-</a:t>
            </a:r>
            <a:fld id="{5C324EC2-B10B-48C1-9C7E-963C7F791124}"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Kendall &amp; Kendall	Copyright © 2011 Pearson Education, Inc. Publishing as Prentice Hall</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r>
              <a:rPr lang="en-US"/>
              <a:t>12-</a:t>
            </a:r>
            <a:fld id="{6A2055AC-C7A0-4731-A915-EAB331144E9B}"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t>Kendall &amp; Kendall	Copyright © 2011 Pearson Education, Inc. Publishing as Prentice Hall</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r>
              <a:rPr lang="en-US"/>
              <a:t>12-</a:t>
            </a:r>
            <a:fld id="{DBE3B205-ABD9-4A62-9201-897D358DC7B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5480" name="Rectangle 8"/>
          <p:cNvSpPr>
            <a:spLocks noChangeArrowheads="1"/>
          </p:cNvSpPr>
          <p:nvPr userDrawn="1"/>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sz="2400">
              <a:latin typeface="Tahoma" pitchFamily="34" charset="0"/>
            </a:endParaRPr>
          </a:p>
        </p:txBody>
      </p:sp>
      <p:sp>
        <p:nvSpPr>
          <p:cNvPr id="163842"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sz="2400">
              <a:latin typeface="Tahoma" pitchFamily="34" charset="0"/>
              <a:ea typeface="ＭＳ Ｐゴシック" pitchFamily="34" charset="-128"/>
            </a:endParaRPr>
          </a:p>
        </p:txBody>
      </p:sp>
      <p:pic>
        <p:nvPicPr>
          <p:cNvPr id="105475" name="Picture 8" descr="8eCarthage-11.jpg"/>
          <p:cNvPicPr>
            <a:picLocks noChangeAspect="1"/>
          </p:cNvPicPr>
          <p:nvPr/>
        </p:nvPicPr>
        <p:blipFill>
          <a:blip r:embed="rId14" cstate="print"/>
          <a:srcRect/>
          <a:stretch>
            <a:fillRect/>
          </a:stretch>
        </p:blipFill>
        <p:spPr bwMode="auto">
          <a:xfrm>
            <a:off x="0" y="0"/>
            <a:ext cx="579438" cy="6858000"/>
          </a:xfrm>
          <a:prstGeom prst="rect">
            <a:avLst/>
          </a:prstGeom>
          <a:noFill/>
          <a:ln w="9525">
            <a:noFill/>
            <a:miter lim="800000"/>
            <a:headEnd/>
            <a:tailEnd/>
          </a:ln>
        </p:spPr>
      </p:pic>
      <p:pic>
        <p:nvPicPr>
          <p:cNvPr id="105476" name="Picture 9" descr="8eCarthage-21.jpg"/>
          <p:cNvPicPr>
            <a:picLocks noChangeAspect="1"/>
          </p:cNvPicPr>
          <p:nvPr/>
        </p:nvPicPr>
        <p:blipFill>
          <a:blip r:embed="rId15" cstate="print"/>
          <a:srcRect/>
          <a:stretch>
            <a:fillRect/>
          </a:stretch>
        </p:blipFill>
        <p:spPr bwMode="auto">
          <a:xfrm>
            <a:off x="1066800" y="457200"/>
            <a:ext cx="969963" cy="974725"/>
          </a:xfrm>
          <a:prstGeom prst="rect">
            <a:avLst/>
          </a:prstGeom>
          <a:noFill/>
          <a:ln w="9525">
            <a:noFill/>
            <a:miter lim="800000"/>
            <a:headEnd/>
            <a:tailEnd/>
          </a:ln>
        </p:spPr>
      </p:pic>
      <p:sp>
        <p:nvSpPr>
          <p:cNvPr id="10" name="TextBox 9"/>
          <p:cNvSpPr txBox="1"/>
          <p:nvPr/>
        </p:nvSpPr>
        <p:spPr>
          <a:xfrm>
            <a:off x="914400" y="6477000"/>
            <a:ext cx="5105400" cy="244475"/>
          </a:xfrm>
          <a:prstGeom prst="rect">
            <a:avLst/>
          </a:prstGeom>
          <a:noFill/>
        </p:spPr>
        <p:txBody>
          <a:bodyPr>
            <a:spAutoFit/>
          </a:bodyPr>
          <a:lstStyle/>
          <a:p>
            <a:r>
              <a:rPr lang="en-US" sz="1000">
                <a:ea typeface="ＭＳ Ｐゴシック" pitchFamily="34" charset="-128"/>
              </a:rPr>
              <a:t>Copyright © 2011 Pearson Education, Inc. Publishing as Prentice Hall</a:t>
            </a:r>
          </a:p>
        </p:txBody>
      </p:sp>
      <p:sp>
        <p:nvSpPr>
          <p:cNvPr id="105478"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5479"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iming>
    <p:tnLst>
      <p:par>
        <p:cTn id="1" dur="indefinite" restart="never" nodeType="tmRoot"/>
      </p:par>
    </p:tnLst>
  </p:timing>
  <p:hf hdr="0" ftr="0"/>
  <p:txStyles>
    <p:titleStyle>
      <a:lvl1pPr algn="l" rtl="0" fontAlgn="base">
        <a:spcBef>
          <a:spcPct val="0"/>
        </a:spcBef>
        <a:spcAft>
          <a:spcPct val="0"/>
        </a:spcAft>
        <a:defRPr sz="4400">
          <a:solidFill>
            <a:srgbClr val="DF1738"/>
          </a:solidFill>
          <a:latin typeface="+mj-lt"/>
          <a:ea typeface="+mj-ea"/>
          <a:cs typeface="+mj-cs"/>
        </a:defRPr>
      </a:lvl1pPr>
      <a:lvl2pPr algn="l" rtl="0" fontAlgn="base">
        <a:spcBef>
          <a:spcPct val="0"/>
        </a:spcBef>
        <a:spcAft>
          <a:spcPct val="0"/>
        </a:spcAft>
        <a:defRPr sz="4400">
          <a:solidFill>
            <a:srgbClr val="DF1738"/>
          </a:solidFill>
          <a:latin typeface="Tahoma" pitchFamily="34" charset="0"/>
          <a:ea typeface="ＭＳ Ｐゴシック" pitchFamily="34" charset="-128"/>
        </a:defRPr>
      </a:lvl2pPr>
      <a:lvl3pPr algn="l" rtl="0" fontAlgn="base">
        <a:spcBef>
          <a:spcPct val="0"/>
        </a:spcBef>
        <a:spcAft>
          <a:spcPct val="0"/>
        </a:spcAft>
        <a:defRPr sz="4400">
          <a:solidFill>
            <a:srgbClr val="DF1738"/>
          </a:solidFill>
          <a:latin typeface="Tahoma" pitchFamily="34" charset="0"/>
          <a:ea typeface="ＭＳ Ｐゴシック" pitchFamily="34" charset="-128"/>
        </a:defRPr>
      </a:lvl3pPr>
      <a:lvl4pPr algn="l" rtl="0" fontAlgn="base">
        <a:spcBef>
          <a:spcPct val="0"/>
        </a:spcBef>
        <a:spcAft>
          <a:spcPct val="0"/>
        </a:spcAft>
        <a:defRPr sz="4400">
          <a:solidFill>
            <a:srgbClr val="DF1738"/>
          </a:solidFill>
          <a:latin typeface="Tahoma" pitchFamily="34" charset="0"/>
          <a:ea typeface="ＭＳ Ｐゴシック" pitchFamily="34" charset="-128"/>
        </a:defRPr>
      </a:lvl4pPr>
      <a:lvl5pPr algn="l" rtl="0" fontAlgn="base">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fontAlgn="base">
        <a:spcBef>
          <a:spcPct val="20000"/>
        </a:spcBef>
        <a:spcAft>
          <a:spcPct val="0"/>
        </a:spcAft>
        <a:buClr>
          <a:schemeClr val="tx1"/>
        </a:buClr>
        <a:buChar char="•"/>
        <a:defRPr sz="3200">
          <a:solidFill>
            <a:schemeClr val="tx1"/>
          </a:solidFill>
          <a:latin typeface="+mn-lt"/>
          <a:ea typeface="+mn-ea"/>
          <a:cs typeface="+mn-cs"/>
        </a:defRPr>
      </a:lvl1pPr>
      <a:lvl2pPr marL="742950" indent="-285750" algn="l" rtl="0" fontAlgn="base">
        <a:spcBef>
          <a:spcPct val="20000"/>
        </a:spcBef>
        <a:spcAft>
          <a:spcPct val="0"/>
        </a:spcAft>
        <a:buClr>
          <a:srgbClr val="E21738"/>
        </a:buClr>
        <a:buChar char="•"/>
        <a:defRPr sz="2800">
          <a:solidFill>
            <a:schemeClr val="tx1"/>
          </a:solidFill>
          <a:latin typeface="+mn-lt"/>
          <a:ea typeface="+mn-ea"/>
        </a:defRPr>
      </a:lvl2pPr>
      <a:lvl3pPr marL="1143000" indent="-228600" algn="l" rtl="0" fontAlgn="base">
        <a:spcBef>
          <a:spcPct val="20000"/>
        </a:spcBef>
        <a:spcAft>
          <a:spcPct val="0"/>
        </a:spcAft>
        <a:buClr>
          <a:srgbClr val="98877D"/>
        </a:buClr>
        <a:buChar char="•"/>
        <a:defRPr sz="2400">
          <a:solidFill>
            <a:schemeClr val="tx1"/>
          </a:solidFill>
          <a:latin typeface="+mn-lt"/>
          <a:ea typeface="+mn-ea"/>
        </a:defRPr>
      </a:lvl3pPr>
      <a:lvl4pPr marL="1600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3842"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sz="2400">
              <a:latin typeface="Tahoma" pitchFamily="34" charset="0"/>
              <a:ea typeface="ＭＳ Ｐゴシック" pitchFamily="34" charset="-128"/>
            </a:endParaRPr>
          </a:p>
        </p:txBody>
      </p:sp>
      <p:sp>
        <p:nvSpPr>
          <p:cNvPr id="106499"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6500"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845" name="Rectangle 5"/>
          <p:cNvSpPr>
            <a:spLocks noGrp="1" noChangeArrowheads="1"/>
          </p:cNvSpPr>
          <p:nvPr>
            <p:ph type="dt" sz="half" idx="2"/>
          </p:nvPr>
        </p:nvSpPr>
        <p:spPr bwMode="auto">
          <a:xfrm>
            <a:off x="914400" y="6324600"/>
            <a:ext cx="640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mn-lt"/>
                <a:ea typeface="+mn-ea"/>
              </a:defRPr>
            </a:lvl1pPr>
          </a:lstStyle>
          <a:p>
            <a:r>
              <a:rPr lang="en-US"/>
              <a:t>Kendall &amp; Kendall	Copyright © 2011 Pearson Education, Inc. Publishing as Prentice Hall</a:t>
            </a:r>
          </a:p>
        </p:txBody>
      </p:sp>
      <p:sp>
        <p:nvSpPr>
          <p:cNvPr id="163846" name="Rectangle 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800">
                <a:latin typeface="+mn-lt"/>
                <a:ea typeface="+mn-ea"/>
              </a:defRPr>
            </a:lvl1pPr>
          </a:lstStyle>
          <a:p>
            <a:endParaRPr lang="en-US"/>
          </a:p>
        </p:txBody>
      </p:sp>
      <p:sp>
        <p:nvSpPr>
          <p:cNvPr id="163847" name="Rectangle 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mn-lt"/>
                <a:ea typeface="+mn-ea"/>
              </a:defRPr>
            </a:lvl1pPr>
          </a:lstStyle>
          <a:p>
            <a:r>
              <a:rPr lang="en-US"/>
              <a:t>12-</a:t>
            </a:r>
            <a:fld id="{3DDBB4CC-DDB7-44F1-B688-89DF0BBE83D1}" type="slidenum">
              <a:rPr lang="en-US"/>
              <a:pPr/>
              <a:t>‹#›</a:t>
            </a:fld>
            <a:endParaRPr lang="en-US"/>
          </a:p>
        </p:txBody>
      </p:sp>
      <p:pic>
        <p:nvPicPr>
          <p:cNvPr id="106504" name="Picture 8" descr="8eCarthage-11.jpg"/>
          <p:cNvPicPr>
            <a:picLocks noChangeAspect="1"/>
          </p:cNvPicPr>
          <p:nvPr/>
        </p:nvPicPr>
        <p:blipFill>
          <a:blip r:embed="rId13" cstate="print"/>
          <a:srcRect/>
          <a:stretch>
            <a:fillRect/>
          </a:stretch>
        </p:blipFill>
        <p:spPr bwMode="auto">
          <a:xfrm>
            <a:off x="0" y="0"/>
            <a:ext cx="579438"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iming>
    <p:tnLst>
      <p:par>
        <p:cTn id="1" dur="indefinite" restart="never" nodeType="tmRoot"/>
      </p:par>
    </p:tnLst>
  </p:timing>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eaLnBrk="0" fontAlgn="base" hangingPunct="0">
        <a:spcBef>
          <a:spcPct val="0"/>
        </a:spcBef>
        <a:spcAft>
          <a:spcPct val="0"/>
        </a:spcAft>
        <a:defRPr sz="4400">
          <a:solidFill>
            <a:srgbClr val="DF1738"/>
          </a:solidFill>
          <a:latin typeface="Tahoma" pitchFamily="34" charset="0"/>
          <a:ea typeface="ＭＳ Ｐゴシック" pitchFamily="34" charset="-128"/>
        </a:defRPr>
      </a:lvl6pPr>
      <a:lvl7pPr marL="914400" algn="l" rtl="0" eaLnBrk="0" fontAlgn="base" hangingPunct="0">
        <a:spcBef>
          <a:spcPct val="0"/>
        </a:spcBef>
        <a:spcAft>
          <a:spcPct val="0"/>
        </a:spcAft>
        <a:defRPr sz="4400">
          <a:solidFill>
            <a:srgbClr val="DF1738"/>
          </a:solidFill>
          <a:latin typeface="Tahoma" pitchFamily="34" charset="0"/>
          <a:ea typeface="ＭＳ Ｐゴシック" pitchFamily="34" charset="-128"/>
        </a:defRPr>
      </a:lvl7pPr>
      <a:lvl8pPr marL="1371600" algn="l" rtl="0" eaLnBrk="0" fontAlgn="base" hangingPunct="0">
        <a:spcBef>
          <a:spcPct val="0"/>
        </a:spcBef>
        <a:spcAft>
          <a:spcPct val="0"/>
        </a:spcAft>
        <a:defRPr sz="4400">
          <a:solidFill>
            <a:srgbClr val="DF1738"/>
          </a:solidFill>
          <a:latin typeface="Tahoma" pitchFamily="34" charset="0"/>
          <a:ea typeface="ＭＳ Ｐゴシック" pitchFamily="34" charset="-128"/>
        </a:defRPr>
      </a:lvl8pPr>
      <a:lvl9pPr marL="1828800" algn="l" rtl="0" eaLnBrk="0" fontAlgn="base" hangingPunct="0">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1524000" y="2438400"/>
            <a:ext cx="6629400" cy="1470025"/>
          </a:xfrm>
        </p:spPr>
        <p:txBody>
          <a:bodyPr/>
          <a:lstStyle/>
          <a:p>
            <a:r>
              <a:rPr lang="en-US"/>
              <a:t>Designing Effective Input</a:t>
            </a:r>
          </a:p>
        </p:txBody>
      </p:sp>
      <p:sp>
        <p:nvSpPr>
          <p:cNvPr id="11267" name="Rectangle 3"/>
          <p:cNvSpPr>
            <a:spLocks noGrp="1" noChangeArrowheads="1"/>
          </p:cNvSpPr>
          <p:nvPr>
            <p:ph type="subTitle" idx="1"/>
          </p:nvPr>
        </p:nvSpPr>
        <p:spPr/>
        <p:txBody>
          <a:bodyPr/>
          <a:lstStyle/>
          <a:p>
            <a:r>
              <a:rPr lang="en-US"/>
              <a:t>Systems Analysis and Design, 8e</a:t>
            </a:r>
          </a:p>
          <a:p>
            <a:r>
              <a:rPr lang="en-US"/>
              <a:t>Kendall &amp; Kendall</a:t>
            </a:r>
          </a:p>
        </p:txBody>
      </p:sp>
      <p:sp>
        <p:nvSpPr>
          <p:cNvPr id="11268" name="Text Box 4"/>
          <p:cNvSpPr txBox="1">
            <a:spLocks noChangeArrowheads="1"/>
          </p:cNvSpPr>
          <p:nvPr/>
        </p:nvSpPr>
        <p:spPr bwMode="auto">
          <a:xfrm>
            <a:off x="6629400" y="228600"/>
            <a:ext cx="2514600" cy="1555750"/>
          </a:xfrm>
          <a:prstGeom prst="rect">
            <a:avLst/>
          </a:prstGeom>
          <a:noFill/>
          <a:ln w="9525">
            <a:noFill/>
            <a:miter lim="800000"/>
            <a:headEnd/>
            <a:tailEnd/>
          </a:ln>
          <a:effectLst/>
        </p:spPr>
        <p:txBody>
          <a:bodyPr>
            <a:spAutoFit/>
          </a:bodyPr>
          <a:lstStyle/>
          <a:p>
            <a:pPr algn="ctr">
              <a:spcBef>
                <a:spcPct val="50000"/>
              </a:spcBef>
            </a:pPr>
            <a:r>
              <a:rPr lang="en-US" sz="9600" b="1">
                <a:solidFill>
                  <a:schemeClr val="tx2"/>
                </a:solidFill>
              </a:rPr>
              <a:t>12</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2000"/>
                                        <p:tgtEl>
                                          <p:spTgt spid="1126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67"/>
                                        </p:tgtEl>
                                        <p:attrNameLst>
                                          <p:attrName>style.visibility</p:attrName>
                                        </p:attrNameLst>
                                      </p:cBhvr>
                                      <p:to>
                                        <p:strVal val="visible"/>
                                      </p:to>
                                    </p:set>
                                    <p:animEffect transition="in" filter="fade">
                                      <p:cBhvr>
                                        <p:cTn id="10"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B4CE88A6-190C-466A-83F7-3EE39198E633}" type="slidenum">
              <a:rPr lang="en-US"/>
              <a:pPr/>
              <a:t>10</a:t>
            </a:fld>
            <a:endParaRPr lang="en-US"/>
          </a:p>
        </p:txBody>
      </p:sp>
      <p:sp>
        <p:nvSpPr>
          <p:cNvPr id="29698" name="Rectangle 2"/>
          <p:cNvSpPr>
            <a:spLocks noGrp="1" noChangeArrowheads="1"/>
          </p:cNvSpPr>
          <p:nvPr>
            <p:ph type="title"/>
          </p:nvPr>
        </p:nvSpPr>
        <p:spPr/>
        <p:txBody>
          <a:bodyPr/>
          <a:lstStyle/>
          <a:p>
            <a:r>
              <a:rPr lang="en-US"/>
              <a:t>Meeting the Intended Purpose</a:t>
            </a:r>
          </a:p>
        </p:txBody>
      </p:sp>
      <p:sp>
        <p:nvSpPr>
          <p:cNvPr id="29699" name="Rectangle 3"/>
          <p:cNvSpPr>
            <a:spLocks noGrp="1" noChangeArrowheads="1"/>
          </p:cNvSpPr>
          <p:nvPr>
            <p:ph type="body" idx="1"/>
          </p:nvPr>
        </p:nvSpPr>
        <p:spPr/>
        <p:txBody>
          <a:bodyPr/>
          <a:lstStyle/>
          <a:p>
            <a:r>
              <a:rPr lang="en-US" dirty="0"/>
              <a:t>Systems analysts may use different types of </a:t>
            </a:r>
            <a:r>
              <a:rPr lang="en-US" dirty="0">
                <a:solidFill>
                  <a:srgbClr val="FF0000"/>
                </a:solidFill>
              </a:rPr>
              <a:t>specialty forms </a:t>
            </a:r>
            <a:r>
              <a:rPr lang="en-US" dirty="0"/>
              <a:t>for different purposes.</a:t>
            </a:r>
          </a:p>
          <a:p>
            <a:r>
              <a:rPr lang="en-US" dirty="0"/>
              <a:t>Specialty forms</a:t>
            </a:r>
          </a:p>
          <a:p>
            <a:pPr lvl="1"/>
            <a:r>
              <a:rPr lang="en-US" dirty="0"/>
              <a:t>Multiple-part </a:t>
            </a:r>
          </a:p>
          <a:p>
            <a:pPr lvl="1"/>
            <a:r>
              <a:rPr lang="en-US" dirty="0"/>
              <a:t>Continuous-feed</a:t>
            </a:r>
          </a:p>
          <a:p>
            <a:pPr lvl="1"/>
            <a:r>
              <a:rPr lang="en-US" dirty="0"/>
              <a:t>Perforated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1730A4AB-419D-4410-B77D-7D08D7BC4514}" type="slidenum">
              <a:rPr lang="en-US"/>
              <a:pPr/>
              <a:t>11</a:t>
            </a:fld>
            <a:endParaRPr lang="en-US"/>
          </a:p>
        </p:txBody>
      </p:sp>
      <p:sp>
        <p:nvSpPr>
          <p:cNvPr id="30722" name="Rectangle 2"/>
          <p:cNvSpPr>
            <a:spLocks noGrp="1" noChangeArrowheads="1"/>
          </p:cNvSpPr>
          <p:nvPr>
            <p:ph type="title"/>
          </p:nvPr>
        </p:nvSpPr>
        <p:spPr/>
        <p:txBody>
          <a:bodyPr/>
          <a:lstStyle/>
          <a:p>
            <a:r>
              <a:rPr lang="en-US"/>
              <a:t>Ensuring Accurate Completion</a:t>
            </a:r>
          </a:p>
        </p:txBody>
      </p:sp>
      <p:sp>
        <p:nvSpPr>
          <p:cNvPr id="30723" name="Rectangle 3"/>
          <p:cNvSpPr>
            <a:spLocks noGrp="1" noChangeArrowheads="1"/>
          </p:cNvSpPr>
          <p:nvPr>
            <p:ph type="body" idx="1"/>
          </p:nvPr>
        </p:nvSpPr>
        <p:spPr/>
        <p:txBody>
          <a:bodyPr/>
          <a:lstStyle/>
          <a:p>
            <a:r>
              <a:rPr lang="en-US" dirty="0">
                <a:solidFill>
                  <a:srgbClr val="FF0000"/>
                </a:solidFill>
              </a:rPr>
              <a:t>To reduce error rates </a:t>
            </a:r>
            <a:r>
              <a:rPr lang="en-US" dirty="0"/>
              <a:t>associated with data collection, forms should be designed to assure accurate completion.</a:t>
            </a:r>
          </a:p>
          <a:p>
            <a:r>
              <a:rPr lang="en-US" dirty="0"/>
              <a:t>Design forms to make people do the right thing with the form.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67A534AA-1230-4FA5-A367-E96D22C9DD17}" type="slidenum">
              <a:rPr lang="en-US"/>
              <a:pPr/>
              <a:t>12</a:t>
            </a:fld>
            <a:endParaRPr lang="en-US"/>
          </a:p>
        </p:txBody>
      </p:sp>
      <p:sp>
        <p:nvSpPr>
          <p:cNvPr id="31746" name="Rectangle 2"/>
          <p:cNvSpPr>
            <a:spLocks noGrp="1" noChangeArrowheads="1"/>
          </p:cNvSpPr>
          <p:nvPr>
            <p:ph type="title"/>
          </p:nvPr>
        </p:nvSpPr>
        <p:spPr/>
        <p:txBody>
          <a:bodyPr/>
          <a:lstStyle/>
          <a:p>
            <a:r>
              <a:rPr lang="en-US"/>
              <a:t>Keeping Forms Attractive</a:t>
            </a:r>
          </a:p>
        </p:txBody>
      </p:sp>
      <p:sp>
        <p:nvSpPr>
          <p:cNvPr id="31747" name="Rectangle 3"/>
          <p:cNvSpPr>
            <a:spLocks noGrp="1" noChangeArrowheads="1"/>
          </p:cNvSpPr>
          <p:nvPr>
            <p:ph type="body" idx="1"/>
          </p:nvPr>
        </p:nvSpPr>
        <p:spPr/>
        <p:txBody>
          <a:bodyPr/>
          <a:lstStyle/>
          <a:p>
            <a:r>
              <a:rPr lang="en-US" dirty="0" smtClean="0">
                <a:solidFill>
                  <a:srgbClr val="FF0000"/>
                </a:solidFill>
              </a:rPr>
              <a:t>Artistic </a:t>
            </a:r>
            <a:r>
              <a:rPr lang="en-US" dirty="0">
                <a:solidFill>
                  <a:srgbClr val="FF0000"/>
                </a:solidFill>
              </a:rPr>
              <a:t>forms </a:t>
            </a:r>
            <a:r>
              <a:rPr lang="en-US" dirty="0"/>
              <a:t>draw people into them and encourage completion.</a:t>
            </a:r>
          </a:p>
          <a:p>
            <a:r>
              <a:rPr lang="en-US" dirty="0"/>
              <a:t>Forms should look </a:t>
            </a:r>
            <a:r>
              <a:rPr lang="en-US" dirty="0">
                <a:solidFill>
                  <a:srgbClr val="FF0000"/>
                </a:solidFill>
              </a:rPr>
              <a:t>uncluttered</a:t>
            </a:r>
            <a:r>
              <a:rPr lang="en-US" dirty="0"/>
              <a:t>, and elicit information in the expected order.</a:t>
            </a:r>
          </a:p>
          <a:p>
            <a:r>
              <a:rPr lang="en-US" dirty="0"/>
              <a:t>Using different </a:t>
            </a:r>
            <a:r>
              <a:rPr lang="en-US" dirty="0">
                <a:solidFill>
                  <a:srgbClr val="FF0000"/>
                </a:solidFill>
              </a:rPr>
              <a:t>fonts and line weights </a:t>
            </a:r>
            <a:r>
              <a:rPr lang="en-US" dirty="0"/>
              <a:t>within the same form can help make it more attractive for users.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17EB6ABE-08D3-4AE1-AE39-F37799AAED52}" type="slidenum">
              <a:rPr lang="en-US"/>
              <a:pPr/>
              <a:t>13</a:t>
            </a:fld>
            <a:endParaRPr lang="en-US"/>
          </a:p>
        </p:txBody>
      </p:sp>
      <p:sp>
        <p:nvSpPr>
          <p:cNvPr id="32770" name="Rectangle 2"/>
          <p:cNvSpPr>
            <a:spLocks noGrp="1" noChangeArrowheads="1"/>
          </p:cNvSpPr>
          <p:nvPr>
            <p:ph type="title"/>
          </p:nvPr>
        </p:nvSpPr>
        <p:spPr/>
        <p:txBody>
          <a:bodyPr/>
          <a:lstStyle/>
          <a:p>
            <a:r>
              <a:rPr lang="en-US"/>
              <a:t>Computer-Assisted Form Design</a:t>
            </a:r>
          </a:p>
        </p:txBody>
      </p:sp>
      <p:sp>
        <p:nvSpPr>
          <p:cNvPr id="32771" name="Rectangle 3"/>
          <p:cNvSpPr>
            <a:spLocks noGrp="1" noChangeArrowheads="1"/>
          </p:cNvSpPr>
          <p:nvPr>
            <p:ph type="body" idx="1"/>
          </p:nvPr>
        </p:nvSpPr>
        <p:spPr/>
        <p:txBody>
          <a:bodyPr/>
          <a:lstStyle/>
          <a:p>
            <a:r>
              <a:rPr lang="en-US"/>
              <a:t>Numerous form design packages are available for PCs.</a:t>
            </a:r>
          </a:p>
          <a:p>
            <a:r>
              <a:rPr lang="en-US"/>
              <a:t>There are tools to set up:</a:t>
            </a:r>
          </a:p>
          <a:p>
            <a:pPr lvl="1"/>
            <a:r>
              <a:rPr lang="en-US"/>
              <a:t>Fields</a:t>
            </a:r>
          </a:p>
          <a:p>
            <a:pPr lvl="1"/>
            <a:r>
              <a:rPr lang="en-US"/>
              <a:t>Check boxes</a:t>
            </a:r>
          </a:p>
          <a:p>
            <a:pPr lvl="1"/>
            <a:r>
              <a:rPr lang="en-US"/>
              <a:t>Lines</a:t>
            </a:r>
          </a:p>
          <a:p>
            <a:pPr lvl="1"/>
            <a:r>
              <a:rPr lang="en-US"/>
              <a:t>Boxes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A2174D5D-BA74-4FFA-9F52-20F6706667D4}" type="slidenum">
              <a:rPr lang="en-US"/>
              <a:pPr/>
              <a:t>14</a:t>
            </a:fld>
            <a:endParaRPr lang="en-US"/>
          </a:p>
        </p:txBody>
      </p:sp>
      <p:sp>
        <p:nvSpPr>
          <p:cNvPr id="34818" name="Rectangle 2"/>
          <p:cNvSpPr>
            <a:spLocks noGrp="1" noChangeArrowheads="1"/>
          </p:cNvSpPr>
          <p:nvPr>
            <p:ph type="title"/>
          </p:nvPr>
        </p:nvSpPr>
        <p:spPr/>
        <p:txBody>
          <a:bodyPr/>
          <a:lstStyle/>
          <a:p>
            <a:r>
              <a:rPr lang="en-US" sz="2000" dirty="0" err="1"/>
              <a:t>Omniform</a:t>
            </a:r>
            <a:r>
              <a:rPr lang="en-US" sz="2000" dirty="0"/>
              <a:t> from </a:t>
            </a:r>
            <a:r>
              <a:rPr lang="en-US" sz="2000" dirty="0" err="1"/>
              <a:t>ScanSoft</a:t>
            </a:r>
            <a:r>
              <a:rPr lang="en-US" sz="2000" dirty="0"/>
              <a:t> Allows the User to Take an Existing Form, Scan it into the Computer, and Define Fields so the Form Can Be Easily Filled out on a PC </a:t>
            </a:r>
          </a:p>
        </p:txBody>
      </p:sp>
      <p:pic>
        <p:nvPicPr>
          <p:cNvPr id="34822" name="Picture 6"/>
          <p:cNvPicPr>
            <a:picLocks noChangeAspect="1" noChangeArrowheads="1"/>
          </p:cNvPicPr>
          <p:nvPr/>
        </p:nvPicPr>
        <p:blipFill>
          <a:blip r:embed="rId2" cstate="print"/>
          <a:srcRect/>
          <a:stretch>
            <a:fillRect/>
          </a:stretch>
        </p:blipFill>
        <p:spPr bwMode="auto">
          <a:xfrm>
            <a:off x="1524000" y="1905000"/>
            <a:ext cx="5867400" cy="4398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DCD1C9C5-4C03-4D7B-86EA-545CC43ADD29}" type="slidenum">
              <a:rPr lang="en-US"/>
              <a:pPr/>
              <a:t>15</a:t>
            </a:fld>
            <a:endParaRPr lang="en-US"/>
          </a:p>
        </p:txBody>
      </p:sp>
      <p:sp>
        <p:nvSpPr>
          <p:cNvPr id="35842" name="Rectangle 2"/>
          <p:cNvSpPr>
            <a:spLocks noGrp="1" noChangeArrowheads="1"/>
          </p:cNvSpPr>
          <p:nvPr>
            <p:ph type="title"/>
          </p:nvPr>
        </p:nvSpPr>
        <p:spPr/>
        <p:txBody>
          <a:bodyPr/>
          <a:lstStyle/>
          <a:p>
            <a:r>
              <a:rPr lang="en-US"/>
              <a:t>Controlling Business Forms</a:t>
            </a:r>
          </a:p>
        </p:txBody>
      </p:sp>
      <p:sp>
        <p:nvSpPr>
          <p:cNvPr id="35843" name="Rectangle 3"/>
          <p:cNvSpPr>
            <a:spLocks noGrp="1" noChangeArrowheads="1"/>
          </p:cNvSpPr>
          <p:nvPr>
            <p:ph type="body" idx="1"/>
          </p:nvPr>
        </p:nvSpPr>
        <p:spPr/>
        <p:txBody>
          <a:bodyPr/>
          <a:lstStyle/>
          <a:p>
            <a:pPr>
              <a:lnSpc>
                <a:spcPct val="90000"/>
              </a:lnSpc>
            </a:pPr>
            <a:r>
              <a:rPr lang="en-US" sz="2400" dirty="0"/>
              <a:t>Make sure that each form in use fulfills its </a:t>
            </a:r>
            <a:r>
              <a:rPr lang="en-US" sz="2400" dirty="0">
                <a:solidFill>
                  <a:srgbClr val="FF0000"/>
                </a:solidFill>
              </a:rPr>
              <a:t>specific purpose</a:t>
            </a:r>
            <a:r>
              <a:rPr lang="en-US" sz="2400" dirty="0"/>
              <a:t>.</a:t>
            </a:r>
          </a:p>
          <a:p>
            <a:pPr>
              <a:lnSpc>
                <a:spcPct val="90000"/>
              </a:lnSpc>
            </a:pPr>
            <a:r>
              <a:rPr lang="en-US" sz="2400" dirty="0"/>
              <a:t>Make sure that the specified purpose is </a:t>
            </a:r>
            <a:r>
              <a:rPr lang="en-US" sz="2400" dirty="0">
                <a:solidFill>
                  <a:srgbClr val="FF0000"/>
                </a:solidFill>
              </a:rPr>
              <a:t>integral to organizational functioning</a:t>
            </a:r>
            <a:r>
              <a:rPr lang="en-US" sz="2400" dirty="0"/>
              <a:t>.</a:t>
            </a:r>
          </a:p>
          <a:p>
            <a:pPr>
              <a:lnSpc>
                <a:spcPct val="90000"/>
              </a:lnSpc>
            </a:pPr>
            <a:r>
              <a:rPr lang="en-US" sz="2400" dirty="0"/>
              <a:t>Prevent </a:t>
            </a:r>
            <a:r>
              <a:rPr lang="en-US" sz="2400" dirty="0">
                <a:solidFill>
                  <a:srgbClr val="FF0000"/>
                </a:solidFill>
              </a:rPr>
              <a:t>duplication of information</a:t>
            </a:r>
            <a:r>
              <a:rPr lang="en-US" sz="2400" dirty="0"/>
              <a:t> collected and of the forms that collect it.</a:t>
            </a:r>
          </a:p>
          <a:p>
            <a:pPr>
              <a:lnSpc>
                <a:spcPct val="90000"/>
              </a:lnSpc>
            </a:pPr>
            <a:r>
              <a:rPr lang="en-US" sz="2400" dirty="0" smtClean="0">
                <a:solidFill>
                  <a:srgbClr val="FF0000"/>
                </a:solidFill>
              </a:rPr>
              <a:t>Decide </a:t>
            </a:r>
            <a:r>
              <a:rPr lang="en-US" sz="2400" dirty="0">
                <a:solidFill>
                  <a:srgbClr val="FF0000"/>
                </a:solidFill>
              </a:rPr>
              <a:t>on how to reproduce forms </a:t>
            </a:r>
            <a:r>
              <a:rPr lang="en-US" sz="2400" dirty="0"/>
              <a:t>in the most    economical way.</a:t>
            </a:r>
          </a:p>
          <a:p>
            <a:pPr>
              <a:lnSpc>
                <a:spcPct val="90000"/>
              </a:lnSpc>
            </a:pPr>
            <a:r>
              <a:rPr lang="en-US" sz="2400" dirty="0"/>
              <a:t>Establish procedures that make </a:t>
            </a:r>
            <a:r>
              <a:rPr lang="en-US" sz="2400" dirty="0">
                <a:solidFill>
                  <a:srgbClr val="FF0000"/>
                </a:solidFill>
              </a:rPr>
              <a:t>forms available, at the lowest possible cost.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03271919-4367-4D39-BF4E-F30C4D6B709D}" type="slidenum">
              <a:rPr lang="en-US"/>
              <a:pPr/>
              <a:t>16</a:t>
            </a:fld>
            <a:endParaRPr lang="en-US"/>
          </a:p>
        </p:txBody>
      </p:sp>
      <p:sp>
        <p:nvSpPr>
          <p:cNvPr id="37890" name="Rectangle 2"/>
          <p:cNvSpPr>
            <a:spLocks noGrp="1" noChangeArrowheads="1"/>
          </p:cNvSpPr>
          <p:nvPr>
            <p:ph type="title"/>
          </p:nvPr>
        </p:nvSpPr>
        <p:spPr/>
        <p:txBody>
          <a:bodyPr/>
          <a:lstStyle/>
          <a:p>
            <a:r>
              <a:rPr lang="en-US" sz="4000"/>
              <a:t>Good Display and Web Forms Design</a:t>
            </a:r>
          </a:p>
        </p:txBody>
      </p:sp>
      <p:sp>
        <p:nvSpPr>
          <p:cNvPr id="37891" name="Rectangle 3"/>
          <p:cNvSpPr>
            <a:spLocks noGrp="1" noChangeArrowheads="1"/>
          </p:cNvSpPr>
          <p:nvPr>
            <p:ph type="body" idx="1"/>
          </p:nvPr>
        </p:nvSpPr>
        <p:spPr/>
        <p:txBody>
          <a:bodyPr/>
          <a:lstStyle/>
          <a:p>
            <a:r>
              <a:rPr lang="en-US" dirty="0"/>
              <a:t>Keep the display </a:t>
            </a:r>
            <a:r>
              <a:rPr lang="en-US" dirty="0">
                <a:solidFill>
                  <a:srgbClr val="FF0000"/>
                </a:solidFill>
              </a:rPr>
              <a:t>simple.</a:t>
            </a:r>
          </a:p>
          <a:p>
            <a:r>
              <a:rPr lang="en-US" dirty="0"/>
              <a:t>Keep the display presentation consistent.</a:t>
            </a:r>
          </a:p>
          <a:p>
            <a:r>
              <a:rPr lang="en-US" dirty="0"/>
              <a:t>Facilitate user movement among display </a:t>
            </a:r>
            <a:r>
              <a:rPr lang="en-US" dirty="0">
                <a:solidFill>
                  <a:srgbClr val="FF0000"/>
                </a:solidFill>
              </a:rPr>
              <a:t>screens and pages</a:t>
            </a:r>
            <a:r>
              <a:rPr lang="en-US" dirty="0"/>
              <a:t>.</a:t>
            </a:r>
          </a:p>
          <a:p>
            <a:r>
              <a:rPr lang="en-US" dirty="0"/>
              <a:t>Create an attractive and pleasing display.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FFA7B152-C142-4A3D-A9B8-3CBE201C8898}" type="slidenum">
              <a:rPr lang="en-US"/>
              <a:pPr/>
              <a:t>17</a:t>
            </a:fld>
            <a:endParaRPr lang="en-US"/>
          </a:p>
        </p:txBody>
      </p:sp>
      <p:sp>
        <p:nvSpPr>
          <p:cNvPr id="38914" name="Rectangle 2"/>
          <p:cNvSpPr>
            <a:spLocks noGrp="1" noChangeArrowheads="1"/>
          </p:cNvSpPr>
          <p:nvPr>
            <p:ph type="title"/>
          </p:nvPr>
        </p:nvSpPr>
        <p:spPr/>
        <p:txBody>
          <a:bodyPr/>
          <a:lstStyle/>
          <a:p>
            <a:r>
              <a:rPr lang="en-US"/>
              <a:t>Keeping the Display Simple</a:t>
            </a:r>
          </a:p>
        </p:txBody>
      </p:sp>
      <p:sp>
        <p:nvSpPr>
          <p:cNvPr id="38915" name="Rectangle 3"/>
          <p:cNvSpPr>
            <a:spLocks noGrp="1" noChangeArrowheads="1"/>
          </p:cNvSpPr>
          <p:nvPr>
            <p:ph type="body" idx="1"/>
          </p:nvPr>
        </p:nvSpPr>
        <p:spPr/>
        <p:txBody>
          <a:bodyPr/>
          <a:lstStyle/>
          <a:p>
            <a:r>
              <a:rPr lang="en-US"/>
              <a:t>Heading</a:t>
            </a:r>
          </a:p>
          <a:p>
            <a:r>
              <a:rPr lang="en-US"/>
              <a:t>Body</a:t>
            </a:r>
          </a:p>
          <a:p>
            <a:r>
              <a:rPr lang="en-US"/>
              <a:t>Comments and instructions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3D50AB0E-FE77-4F37-AF77-73A25A84D140}" type="slidenum">
              <a:rPr lang="en-US"/>
              <a:pPr/>
              <a:t>18</a:t>
            </a:fld>
            <a:endParaRPr lang="en-US"/>
          </a:p>
        </p:txBody>
      </p:sp>
      <p:sp>
        <p:nvSpPr>
          <p:cNvPr id="40962" name="Rectangle 2"/>
          <p:cNvSpPr>
            <a:spLocks noGrp="1" noChangeArrowheads="1"/>
          </p:cNvSpPr>
          <p:nvPr>
            <p:ph type="title"/>
          </p:nvPr>
        </p:nvSpPr>
        <p:spPr/>
        <p:txBody>
          <a:bodyPr/>
          <a:lstStyle/>
          <a:p>
            <a:r>
              <a:rPr lang="en-US"/>
              <a:t>Keeping the Display Consistent</a:t>
            </a:r>
          </a:p>
        </p:txBody>
      </p:sp>
      <p:sp>
        <p:nvSpPr>
          <p:cNvPr id="40963" name="Rectangle 3"/>
          <p:cNvSpPr>
            <a:spLocks noGrp="1" noChangeArrowheads="1"/>
          </p:cNvSpPr>
          <p:nvPr>
            <p:ph type="body" idx="1"/>
          </p:nvPr>
        </p:nvSpPr>
        <p:spPr/>
        <p:txBody>
          <a:bodyPr/>
          <a:lstStyle/>
          <a:p>
            <a:r>
              <a:rPr lang="en-US" dirty="0"/>
              <a:t>Locate information in the </a:t>
            </a:r>
            <a:r>
              <a:rPr lang="en-US" dirty="0">
                <a:solidFill>
                  <a:srgbClr val="FF0000"/>
                </a:solidFill>
              </a:rPr>
              <a:t>same area each time a new display is accessed</a:t>
            </a:r>
            <a:r>
              <a:rPr lang="en-US" dirty="0"/>
              <a:t>.</a:t>
            </a:r>
          </a:p>
          <a:p>
            <a:r>
              <a:rPr lang="en-US" dirty="0"/>
              <a:t>Information that logically belongs together should be consistently </a:t>
            </a:r>
            <a:r>
              <a:rPr lang="en-US" dirty="0">
                <a:solidFill>
                  <a:srgbClr val="FF0000"/>
                </a:solidFill>
              </a:rPr>
              <a:t>grouped together.</a:t>
            </a:r>
          </a:p>
          <a:p>
            <a:r>
              <a:rPr lang="en-US" dirty="0"/>
              <a:t>Information should </a:t>
            </a:r>
            <a:r>
              <a:rPr lang="en-US" dirty="0">
                <a:solidFill>
                  <a:srgbClr val="FF0000"/>
                </a:solidFill>
              </a:rPr>
              <a:t>not overlap </a:t>
            </a:r>
            <a:r>
              <a:rPr lang="en-US" dirty="0"/>
              <a:t>from one group to another.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130E5FB5-2EAD-4FF9-A8D2-B7B5C6247A8C}" type="slidenum">
              <a:rPr lang="en-US"/>
              <a:pPr/>
              <a:t>19</a:t>
            </a:fld>
            <a:endParaRPr lang="en-US"/>
          </a:p>
        </p:txBody>
      </p:sp>
      <p:sp>
        <p:nvSpPr>
          <p:cNvPr id="41986" name="Rectangle 2"/>
          <p:cNvSpPr>
            <a:spLocks noGrp="1" noChangeArrowheads="1"/>
          </p:cNvSpPr>
          <p:nvPr>
            <p:ph type="title"/>
          </p:nvPr>
        </p:nvSpPr>
        <p:spPr/>
        <p:txBody>
          <a:bodyPr/>
          <a:lstStyle/>
          <a:p>
            <a:r>
              <a:rPr lang="en-US"/>
              <a:t>Facilitating Movement</a:t>
            </a:r>
          </a:p>
        </p:txBody>
      </p:sp>
      <p:sp>
        <p:nvSpPr>
          <p:cNvPr id="41987" name="Rectangle 3"/>
          <p:cNvSpPr>
            <a:spLocks noGrp="1" noChangeArrowheads="1"/>
          </p:cNvSpPr>
          <p:nvPr>
            <p:ph type="body" idx="1"/>
          </p:nvPr>
        </p:nvSpPr>
        <p:spPr/>
        <p:txBody>
          <a:bodyPr/>
          <a:lstStyle/>
          <a:p>
            <a:pPr>
              <a:lnSpc>
                <a:spcPct val="90000"/>
              </a:lnSpc>
            </a:pPr>
            <a:r>
              <a:rPr lang="en-US" dirty="0">
                <a:solidFill>
                  <a:srgbClr val="FF0000"/>
                </a:solidFill>
              </a:rPr>
              <a:t>The three-clicks rule </a:t>
            </a:r>
            <a:r>
              <a:rPr lang="en-US" dirty="0"/>
              <a:t>says that users should be able to get to the screens they need within three mouse or keyboard clicks.</a:t>
            </a:r>
          </a:p>
          <a:p>
            <a:pPr>
              <a:lnSpc>
                <a:spcPct val="90000"/>
              </a:lnSpc>
            </a:pPr>
            <a:r>
              <a:rPr lang="en-US" dirty="0"/>
              <a:t>Movement among screens:</a:t>
            </a:r>
          </a:p>
          <a:p>
            <a:pPr lvl="1">
              <a:lnSpc>
                <a:spcPct val="90000"/>
              </a:lnSpc>
            </a:pPr>
            <a:r>
              <a:rPr lang="en-US" dirty="0"/>
              <a:t>Scrolling by using arrows or </a:t>
            </a:r>
            <a:r>
              <a:rPr lang="en-US" dirty="0" err="1"/>
              <a:t>PgDn</a:t>
            </a:r>
            <a:r>
              <a:rPr lang="en-US" dirty="0"/>
              <a:t> keys</a:t>
            </a:r>
          </a:p>
          <a:p>
            <a:pPr lvl="1">
              <a:lnSpc>
                <a:spcPct val="90000"/>
              </a:lnSpc>
            </a:pPr>
            <a:r>
              <a:rPr lang="en-US" dirty="0"/>
              <a:t>Context-sensitive pop-up windows</a:t>
            </a:r>
          </a:p>
          <a:p>
            <a:pPr lvl="1">
              <a:lnSpc>
                <a:spcPct val="90000"/>
              </a:lnSpc>
            </a:pPr>
            <a:r>
              <a:rPr lang="en-US" dirty="0"/>
              <a:t>Onscreen dialogue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5A71565D-6FF7-49A3-8562-4F5822666219}" type="slidenum">
              <a:rPr lang="en-US"/>
              <a:pPr/>
              <a:t>2</a:t>
            </a:fld>
            <a:endParaRPr lang="en-US"/>
          </a:p>
        </p:txBody>
      </p:sp>
      <p:sp>
        <p:nvSpPr>
          <p:cNvPr id="12290" name="Rectangle 2"/>
          <p:cNvSpPr>
            <a:spLocks noGrp="1" noChangeArrowheads="1"/>
          </p:cNvSpPr>
          <p:nvPr>
            <p:ph type="title"/>
          </p:nvPr>
        </p:nvSpPr>
        <p:spPr/>
        <p:txBody>
          <a:bodyPr/>
          <a:lstStyle/>
          <a:p>
            <a:r>
              <a:rPr lang="en-US"/>
              <a:t>Learning Objectives</a:t>
            </a:r>
          </a:p>
        </p:txBody>
      </p:sp>
      <p:sp>
        <p:nvSpPr>
          <p:cNvPr id="12291" name="Rectangle 3"/>
          <p:cNvSpPr>
            <a:spLocks noGrp="1" noChangeArrowheads="1"/>
          </p:cNvSpPr>
          <p:nvPr>
            <p:ph type="body" idx="1"/>
          </p:nvPr>
        </p:nvSpPr>
        <p:spPr/>
        <p:txBody>
          <a:bodyPr/>
          <a:lstStyle/>
          <a:p>
            <a:pPr>
              <a:lnSpc>
                <a:spcPct val="90000"/>
              </a:lnSpc>
            </a:pPr>
            <a:r>
              <a:rPr lang="en-US"/>
              <a:t>Design input forms for users of business systems.</a:t>
            </a:r>
          </a:p>
          <a:p>
            <a:pPr>
              <a:lnSpc>
                <a:spcPct val="90000"/>
              </a:lnSpc>
            </a:pPr>
            <a:r>
              <a:rPr lang="en-US"/>
              <a:t>Design engaging input displays for users of information systems.</a:t>
            </a:r>
          </a:p>
          <a:p>
            <a:pPr>
              <a:lnSpc>
                <a:spcPct val="90000"/>
              </a:lnSpc>
            </a:pPr>
            <a:r>
              <a:rPr lang="en-US"/>
              <a:t>Design useful input forms for people interacting on the Web.</a:t>
            </a:r>
          </a:p>
          <a:p>
            <a:pPr>
              <a:lnSpc>
                <a:spcPct val="90000"/>
              </a:lnSpc>
            </a:pPr>
            <a:r>
              <a:rPr lang="en-US"/>
              <a:t>Design useful input pages for users of intranets and the Internet.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B3832896-92E0-426C-A105-1BD2164C1BC8}" type="slidenum">
              <a:rPr lang="en-US"/>
              <a:pPr/>
              <a:t>20</a:t>
            </a:fld>
            <a:endParaRPr lang="en-US"/>
          </a:p>
        </p:txBody>
      </p:sp>
      <p:sp>
        <p:nvSpPr>
          <p:cNvPr id="43010" name="Rectangle 2"/>
          <p:cNvSpPr>
            <a:spLocks noGrp="1" noChangeArrowheads="1"/>
          </p:cNvSpPr>
          <p:nvPr>
            <p:ph type="title"/>
          </p:nvPr>
        </p:nvSpPr>
        <p:spPr/>
        <p:txBody>
          <a:bodyPr/>
          <a:lstStyle/>
          <a:p>
            <a:r>
              <a:rPr lang="en-US" sz="4000"/>
              <a:t>Designing an Attractive and Pleasing Display</a:t>
            </a:r>
          </a:p>
        </p:txBody>
      </p:sp>
      <p:sp>
        <p:nvSpPr>
          <p:cNvPr id="43011" name="Rectangle 3"/>
          <p:cNvSpPr>
            <a:spLocks noGrp="1" noChangeArrowheads="1"/>
          </p:cNvSpPr>
          <p:nvPr>
            <p:ph type="body" idx="1"/>
          </p:nvPr>
        </p:nvSpPr>
        <p:spPr/>
        <p:txBody>
          <a:bodyPr/>
          <a:lstStyle/>
          <a:p>
            <a:r>
              <a:rPr lang="en-US" dirty="0"/>
              <a:t>Should </a:t>
            </a:r>
            <a:r>
              <a:rPr lang="en-US" dirty="0">
                <a:solidFill>
                  <a:srgbClr val="FF0000"/>
                </a:solidFill>
              </a:rPr>
              <a:t>draw users into them </a:t>
            </a:r>
            <a:r>
              <a:rPr lang="en-US" dirty="0"/>
              <a:t>and hold their attention</a:t>
            </a:r>
          </a:p>
          <a:p>
            <a:r>
              <a:rPr lang="en-US" dirty="0"/>
              <a:t>Use </a:t>
            </a:r>
            <a:r>
              <a:rPr lang="en-US" dirty="0">
                <a:solidFill>
                  <a:srgbClr val="FF0000"/>
                </a:solidFill>
              </a:rPr>
              <a:t>logical flows </a:t>
            </a:r>
            <a:r>
              <a:rPr lang="en-US" dirty="0"/>
              <a:t>in the plan to your display pages</a:t>
            </a:r>
          </a:p>
          <a:p>
            <a:r>
              <a:rPr lang="en-US" dirty="0">
                <a:solidFill>
                  <a:srgbClr val="FF0000"/>
                </a:solidFill>
              </a:rPr>
              <a:t>Color or shaded boxes </a:t>
            </a:r>
            <a:r>
              <a:rPr lang="en-US" dirty="0"/>
              <a:t>and creating three-dimensional boxes and arrows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29CA6924-3C59-447C-9E36-6F79581DBB47}" type="slidenum">
              <a:rPr lang="en-US"/>
              <a:pPr/>
              <a:t>21</a:t>
            </a:fld>
            <a:endParaRPr lang="en-US"/>
          </a:p>
        </p:txBody>
      </p:sp>
      <p:sp>
        <p:nvSpPr>
          <p:cNvPr id="44034" name="Rectangle 2"/>
          <p:cNvSpPr>
            <a:spLocks noGrp="1" noChangeArrowheads="1"/>
          </p:cNvSpPr>
          <p:nvPr>
            <p:ph type="title"/>
          </p:nvPr>
        </p:nvSpPr>
        <p:spPr/>
        <p:txBody>
          <a:bodyPr/>
          <a:lstStyle/>
          <a:p>
            <a:r>
              <a:rPr lang="en-US"/>
              <a:t>Using Icons in Screen Design</a:t>
            </a:r>
          </a:p>
        </p:txBody>
      </p:sp>
      <p:sp>
        <p:nvSpPr>
          <p:cNvPr id="44035" name="Rectangle 3"/>
          <p:cNvSpPr>
            <a:spLocks noGrp="1" noChangeArrowheads="1"/>
          </p:cNvSpPr>
          <p:nvPr>
            <p:ph type="body" idx="1"/>
          </p:nvPr>
        </p:nvSpPr>
        <p:spPr/>
        <p:txBody>
          <a:bodyPr/>
          <a:lstStyle/>
          <a:p>
            <a:r>
              <a:rPr lang="en-US" sz="2800" dirty="0"/>
              <a:t>Icons are </a:t>
            </a:r>
            <a:r>
              <a:rPr lang="en-US" sz="2800" dirty="0">
                <a:solidFill>
                  <a:srgbClr val="FF0000"/>
                </a:solidFill>
              </a:rPr>
              <a:t>pictorial, onscreen </a:t>
            </a:r>
            <a:r>
              <a:rPr lang="en-US" sz="2800" dirty="0"/>
              <a:t>representations symbolizing computer actions that users may select using a mouse, keyboard, </a:t>
            </a:r>
            <a:r>
              <a:rPr lang="en-US" sz="2800" dirty="0" err="1"/>
              <a:t>lightpen</a:t>
            </a:r>
            <a:r>
              <a:rPr lang="en-US" sz="2800" dirty="0"/>
              <a:t>, touch screen, or joystick.</a:t>
            </a:r>
          </a:p>
          <a:p>
            <a:r>
              <a:rPr lang="en-US" sz="2800" dirty="0"/>
              <a:t>Shapes should be readily recognizable.</a:t>
            </a:r>
          </a:p>
          <a:p>
            <a:r>
              <a:rPr lang="en-US" sz="2800" dirty="0"/>
              <a:t>Icons for a particular application should be limited to </a:t>
            </a:r>
            <a:r>
              <a:rPr lang="en-US" sz="2800" dirty="0">
                <a:solidFill>
                  <a:srgbClr val="FF0000"/>
                </a:solidFill>
              </a:rPr>
              <a:t>20 recognizable shapes</a:t>
            </a:r>
            <a:r>
              <a:rPr lang="en-US" sz="2800" dirty="0"/>
              <a:t>.</a:t>
            </a:r>
          </a:p>
          <a:p>
            <a:r>
              <a:rPr lang="en-US" sz="2800" dirty="0"/>
              <a:t>Use icons consistently throughout.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F07AF7E1-4D4F-475B-BDA6-0136DB7CF61F}" type="slidenum">
              <a:rPr lang="en-US"/>
              <a:pPr/>
              <a:t>22</a:t>
            </a:fld>
            <a:endParaRPr lang="en-US"/>
          </a:p>
        </p:txBody>
      </p:sp>
      <p:sp>
        <p:nvSpPr>
          <p:cNvPr id="45058" name="Rectangle 2"/>
          <p:cNvSpPr>
            <a:spLocks noGrp="1" noChangeArrowheads="1"/>
          </p:cNvSpPr>
          <p:nvPr>
            <p:ph type="title"/>
          </p:nvPr>
        </p:nvSpPr>
        <p:spPr/>
        <p:txBody>
          <a:bodyPr/>
          <a:lstStyle/>
          <a:p>
            <a:r>
              <a:rPr lang="en-US"/>
              <a:t>Graphical User Interface (GUI) Controls</a:t>
            </a:r>
          </a:p>
        </p:txBody>
      </p:sp>
      <p:sp>
        <p:nvSpPr>
          <p:cNvPr id="45059" name="Rectangle 3"/>
          <p:cNvSpPr>
            <a:spLocks noGrp="1" noChangeArrowheads="1"/>
          </p:cNvSpPr>
          <p:nvPr>
            <p:ph type="body" idx="1"/>
          </p:nvPr>
        </p:nvSpPr>
        <p:spPr>
          <a:xfrm>
            <a:off x="1371600" y="1905000"/>
            <a:ext cx="7772400" cy="4114800"/>
          </a:xfrm>
        </p:spPr>
        <p:txBody>
          <a:bodyPr/>
          <a:lstStyle/>
          <a:p>
            <a:r>
              <a:rPr lang="en-US" sz="2800"/>
              <a:t>Text boxes</a:t>
            </a:r>
          </a:p>
          <a:p>
            <a:r>
              <a:rPr lang="en-US" sz="2800"/>
              <a:t>Check boxes</a:t>
            </a:r>
          </a:p>
          <a:p>
            <a:r>
              <a:rPr lang="en-US" sz="2800"/>
              <a:t>Option or radio buttons</a:t>
            </a:r>
          </a:p>
          <a:p>
            <a:r>
              <a:rPr lang="en-US" sz="2800"/>
              <a:t>List and drop-down list boxes</a:t>
            </a:r>
          </a:p>
          <a:p>
            <a:r>
              <a:rPr lang="en-US" sz="2800"/>
              <a:t>Sliders and spin buttons</a:t>
            </a:r>
          </a:p>
          <a:p>
            <a:r>
              <a:rPr lang="en-US" sz="2800"/>
              <a:t>Image maps</a:t>
            </a:r>
          </a:p>
          <a:p>
            <a:r>
              <a:rPr lang="en-US" sz="2800"/>
              <a:t>Text area</a:t>
            </a:r>
          </a:p>
          <a:p>
            <a:r>
              <a:rPr lang="en-US" sz="2800"/>
              <a:t>Message boxes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5B284B36-F91D-4FB2-BEF9-15FC8DC83006}" type="slidenum">
              <a:rPr lang="en-US"/>
              <a:pPr/>
              <a:t>23</a:t>
            </a:fld>
            <a:endParaRPr lang="en-US"/>
          </a:p>
        </p:txBody>
      </p:sp>
      <p:sp>
        <p:nvSpPr>
          <p:cNvPr id="46082" name="Rectangle 2"/>
          <p:cNvSpPr>
            <a:spLocks noGrp="1" noChangeArrowheads="1"/>
          </p:cNvSpPr>
          <p:nvPr>
            <p:ph type="title"/>
          </p:nvPr>
        </p:nvSpPr>
        <p:spPr/>
        <p:txBody>
          <a:bodyPr/>
          <a:lstStyle/>
          <a:p>
            <a:r>
              <a:rPr lang="en-US" sz="2000" dirty="0"/>
              <a:t>The Designer Has Many GUI Components that Allow Flexibility in Designing Input Screens for the Web or Other Software Packages: This Example Is from Microsoft Access </a:t>
            </a:r>
          </a:p>
        </p:txBody>
      </p:sp>
      <p:pic>
        <p:nvPicPr>
          <p:cNvPr id="46086" name="Picture 6" descr="Fig12"/>
          <p:cNvPicPr>
            <a:picLocks noChangeAspect="1" noChangeArrowheads="1"/>
          </p:cNvPicPr>
          <p:nvPr/>
        </p:nvPicPr>
        <p:blipFill>
          <a:blip r:embed="rId2" cstate="print"/>
          <a:srcRect/>
          <a:stretch>
            <a:fillRect/>
          </a:stretch>
        </p:blipFill>
        <p:spPr bwMode="auto">
          <a:xfrm>
            <a:off x="1752600" y="1905000"/>
            <a:ext cx="6019800" cy="4257675"/>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19CFDCD0-E675-4498-AFFB-155D31A04BA7}" type="slidenum">
              <a:rPr lang="en-US"/>
              <a:pPr/>
              <a:t>24</a:t>
            </a:fld>
            <a:endParaRPr lang="en-US"/>
          </a:p>
        </p:txBody>
      </p:sp>
      <p:sp>
        <p:nvSpPr>
          <p:cNvPr id="47106" name="Rectangle 2"/>
          <p:cNvSpPr>
            <a:spLocks noGrp="1" noChangeArrowheads="1"/>
          </p:cNvSpPr>
          <p:nvPr>
            <p:ph type="title"/>
          </p:nvPr>
        </p:nvSpPr>
        <p:spPr/>
        <p:txBody>
          <a:bodyPr/>
          <a:lstStyle/>
          <a:p>
            <a:r>
              <a:rPr lang="en-US"/>
              <a:t>Text Boxes</a:t>
            </a:r>
          </a:p>
        </p:txBody>
      </p:sp>
      <p:sp>
        <p:nvSpPr>
          <p:cNvPr id="47107" name="Rectangle 3"/>
          <p:cNvSpPr>
            <a:spLocks noGrp="1" noChangeArrowheads="1"/>
          </p:cNvSpPr>
          <p:nvPr>
            <p:ph type="body" idx="1"/>
          </p:nvPr>
        </p:nvSpPr>
        <p:spPr/>
        <p:txBody>
          <a:bodyPr/>
          <a:lstStyle/>
          <a:p>
            <a:r>
              <a:rPr lang="en-US" dirty="0"/>
              <a:t>Text boxes should be large enough to accommodate all the characters.</a:t>
            </a:r>
          </a:p>
          <a:p>
            <a:r>
              <a:rPr lang="en-US" dirty="0">
                <a:solidFill>
                  <a:srgbClr val="FF0000"/>
                </a:solidFill>
              </a:rPr>
              <a:t>Captions should be to the left </a:t>
            </a:r>
            <a:r>
              <a:rPr lang="en-US" dirty="0"/>
              <a:t>of the text box.</a:t>
            </a:r>
          </a:p>
          <a:p>
            <a:r>
              <a:rPr lang="en-US" dirty="0"/>
              <a:t>Character data is </a:t>
            </a:r>
            <a:r>
              <a:rPr lang="en-US" dirty="0">
                <a:solidFill>
                  <a:srgbClr val="FF0000"/>
                </a:solidFill>
              </a:rPr>
              <a:t>left-aligned</a:t>
            </a:r>
            <a:r>
              <a:rPr lang="en-US" dirty="0"/>
              <a:t> within the box.</a:t>
            </a:r>
          </a:p>
          <a:p>
            <a:r>
              <a:rPr lang="en-US" dirty="0"/>
              <a:t>Numeric data is </a:t>
            </a:r>
            <a:r>
              <a:rPr lang="en-US" dirty="0">
                <a:solidFill>
                  <a:srgbClr val="FF0000"/>
                </a:solidFill>
              </a:rPr>
              <a:t>right-aligned</a:t>
            </a:r>
            <a:r>
              <a:rPr 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65748F52-95DA-49E2-9CE4-9A2F33E12774}" type="slidenum">
              <a:rPr lang="en-US"/>
              <a:pPr/>
              <a:t>25</a:t>
            </a:fld>
            <a:endParaRPr lang="en-US"/>
          </a:p>
        </p:txBody>
      </p:sp>
      <p:sp>
        <p:nvSpPr>
          <p:cNvPr id="48130" name="Rectangle 2"/>
          <p:cNvSpPr>
            <a:spLocks noGrp="1" noChangeArrowheads="1"/>
          </p:cNvSpPr>
          <p:nvPr>
            <p:ph type="title"/>
          </p:nvPr>
        </p:nvSpPr>
        <p:spPr/>
        <p:txBody>
          <a:bodyPr/>
          <a:lstStyle/>
          <a:p>
            <a:r>
              <a:rPr lang="en-US"/>
              <a:t>Check Boxes</a:t>
            </a:r>
          </a:p>
        </p:txBody>
      </p:sp>
      <p:sp>
        <p:nvSpPr>
          <p:cNvPr id="48131" name="Rectangle 3"/>
          <p:cNvSpPr>
            <a:spLocks noGrp="1" noChangeArrowheads="1"/>
          </p:cNvSpPr>
          <p:nvPr>
            <p:ph type="body" idx="1"/>
          </p:nvPr>
        </p:nvSpPr>
        <p:spPr/>
        <p:txBody>
          <a:bodyPr/>
          <a:lstStyle/>
          <a:p>
            <a:r>
              <a:rPr lang="en-US" dirty="0"/>
              <a:t>Check boxes are used for </a:t>
            </a:r>
            <a:r>
              <a:rPr lang="en-US" dirty="0">
                <a:solidFill>
                  <a:srgbClr val="FF0000"/>
                </a:solidFill>
              </a:rPr>
              <a:t>nonexclusive </a:t>
            </a:r>
            <a:r>
              <a:rPr lang="en-US" dirty="0" smtClean="0">
                <a:solidFill>
                  <a:srgbClr val="FF0000"/>
                </a:solidFill>
              </a:rPr>
              <a:t>choices</a:t>
            </a:r>
            <a:r>
              <a:rPr lang="en-US" dirty="0" smtClean="0"/>
              <a:t>(not restricted)</a:t>
            </a:r>
            <a:endParaRPr lang="en-US" dirty="0"/>
          </a:p>
          <a:p>
            <a:r>
              <a:rPr lang="en-US" dirty="0"/>
              <a:t>Check box text or label is </a:t>
            </a:r>
            <a:r>
              <a:rPr lang="en-US" dirty="0">
                <a:solidFill>
                  <a:srgbClr val="FF0000"/>
                </a:solidFill>
              </a:rPr>
              <a:t>placed to the right of the check box</a:t>
            </a:r>
            <a:r>
              <a:rPr lang="en-US" dirty="0"/>
              <a:t>.</a:t>
            </a:r>
          </a:p>
          <a:p>
            <a:r>
              <a:rPr lang="en-US" dirty="0"/>
              <a:t>If there are more than ten check boxes, group together in a bordered box.</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FE508248-6E7E-47DD-B361-55409D86B4E3}" type="slidenum">
              <a:rPr lang="en-US"/>
              <a:pPr/>
              <a:t>26</a:t>
            </a:fld>
            <a:endParaRPr lang="en-US"/>
          </a:p>
        </p:txBody>
      </p:sp>
      <p:sp>
        <p:nvSpPr>
          <p:cNvPr id="49154" name="Rectangle 2"/>
          <p:cNvSpPr>
            <a:spLocks noGrp="1" noChangeArrowheads="1"/>
          </p:cNvSpPr>
          <p:nvPr>
            <p:ph type="title"/>
          </p:nvPr>
        </p:nvSpPr>
        <p:spPr/>
        <p:txBody>
          <a:bodyPr/>
          <a:lstStyle/>
          <a:p>
            <a:r>
              <a:rPr lang="en-US"/>
              <a:t>Option Buttons</a:t>
            </a:r>
          </a:p>
        </p:txBody>
      </p:sp>
      <p:sp>
        <p:nvSpPr>
          <p:cNvPr id="49155" name="Rectangle 3"/>
          <p:cNvSpPr>
            <a:spLocks noGrp="1" noChangeArrowheads="1"/>
          </p:cNvSpPr>
          <p:nvPr>
            <p:ph type="body" idx="1"/>
          </p:nvPr>
        </p:nvSpPr>
        <p:spPr/>
        <p:txBody>
          <a:bodyPr/>
          <a:lstStyle/>
          <a:p>
            <a:pPr>
              <a:lnSpc>
                <a:spcPct val="90000"/>
              </a:lnSpc>
            </a:pPr>
            <a:r>
              <a:rPr lang="en-US" sz="2800" dirty="0"/>
              <a:t>Option or radio buttons are used </a:t>
            </a:r>
            <a:r>
              <a:rPr lang="en-US" sz="2800" dirty="0">
                <a:solidFill>
                  <a:srgbClr val="FF0000"/>
                </a:solidFill>
              </a:rPr>
              <a:t>for exclusive choices.</a:t>
            </a:r>
          </a:p>
          <a:p>
            <a:pPr>
              <a:lnSpc>
                <a:spcPct val="90000"/>
              </a:lnSpc>
            </a:pPr>
            <a:r>
              <a:rPr lang="en-US" sz="2800" dirty="0"/>
              <a:t>Choices are listed to the </a:t>
            </a:r>
            <a:r>
              <a:rPr lang="en-US" sz="2800" dirty="0">
                <a:solidFill>
                  <a:srgbClr val="FF0000"/>
                </a:solidFill>
              </a:rPr>
              <a:t>right of the button, in some sequence.</a:t>
            </a:r>
          </a:p>
          <a:p>
            <a:pPr>
              <a:lnSpc>
                <a:spcPct val="90000"/>
              </a:lnSpc>
            </a:pPr>
            <a:r>
              <a:rPr lang="en-US" sz="2800" dirty="0"/>
              <a:t>Often they are </a:t>
            </a:r>
            <a:r>
              <a:rPr lang="en-US" sz="2800" dirty="0">
                <a:solidFill>
                  <a:srgbClr val="FF0000"/>
                </a:solidFill>
              </a:rPr>
              <a:t>placed in a rectangle called an option group</a:t>
            </a:r>
            <a:r>
              <a:rPr lang="en-US" sz="2800" dirty="0"/>
              <a:t>.</a:t>
            </a:r>
          </a:p>
          <a:p>
            <a:pPr>
              <a:lnSpc>
                <a:spcPct val="90000"/>
              </a:lnSpc>
              <a:buNone/>
            </a:pPr>
            <a:r>
              <a:rPr lang="en-US" sz="2800" dirty="0" smtClean="0">
                <a:solidFill>
                  <a:srgbClr val="FF0000"/>
                </a:solidFill>
              </a:rPr>
              <a:t>Note: </a:t>
            </a:r>
            <a:r>
              <a:rPr lang="en-US" sz="2800" dirty="0" smtClean="0"/>
              <a:t>If </a:t>
            </a:r>
            <a:r>
              <a:rPr lang="en-US" sz="2800" dirty="0"/>
              <a:t>more than six option buttons are used, a list box or drop-down list box should be implemented.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B17F089F-431B-441C-9B40-48F0590BD344}" type="slidenum">
              <a:rPr lang="en-US"/>
              <a:pPr/>
              <a:t>27</a:t>
            </a:fld>
            <a:endParaRPr lang="en-US"/>
          </a:p>
        </p:txBody>
      </p:sp>
      <p:sp>
        <p:nvSpPr>
          <p:cNvPr id="83970" name="Rectangle 2"/>
          <p:cNvSpPr>
            <a:spLocks noGrp="1" noChangeArrowheads="1"/>
          </p:cNvSpPr>
          <p:nvPr>
            <p:ph type="title"/>
          </p:nvPr>
        </p:nvSpPr>
        <p:spPr/>
        <p:txBody>
          <a:bodyPr/>
          <a:lstStyle/>
          <a:p>
            <a:r>
              <a:rPr lang="en-US"/>
              <a:t>List and Drop-Down List Boxes</a:t>
            </a:r>
          </a:p>
        </p:txBody>
      </p:sp>
      <p:sp>
        <p:nvSpPr>
          <p:cNvPr id="83971" name="Rectangle 3"/>
          <p:cNvSpPr>
            <a:spLocks noGrp="1" noChangeArrowheads="1"/>
          </p:cNvSpPr>
          <p:nvPr>
            <p:ph type="body" idx="1"/>
          </p:nvPr>
        </p:nvSpPr>
        <p:spPr/>
        <p:txBody>
          <a:bodyPr/>
          <a:lstStyle/>
          <a:p>
            <a:r>
              <a:rPr lang="en-US" dirty="0"/>
              <a:t>Used when there is </a:t>
            </a:r>
            <a:r>
              <a:rPr lang="en-US" dirty="0">
                <a:solidFill>
                  <a:srgbClr val="FF0000"/>
                </a:solidFill>
              </a:rPr>
              <a:t>little room available on the page</a:t>
            </a:r>
          </a:p>
          <a:p>
            <a:r>
              <a:rPr lang="en-US" dirty="0"/>
              <a:t>If there is a </a:t>
            </a:r>
            <a:r>
              <a:rPr lang="en-US" dirty="0">
                <a:solidFill>
                  <a:srgbClr val="FF0000"/>
                </a:solidFill>
              </a:rPr>
              <a:t>commonly selected choice</a:t>
            </a:r>
            <a:r>
              <a:rPr lang="en-US" dirty="0"/>
              <a:t>, it is usually displayed in the drop-down list by default.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682FD924-DDC6-469C-A431-F619E9CD0D8C}" type="slidenum">
              <a:rPr lang="en-US"/>
              <a:pPr/>
              <a:t>28</a:t>
            </a:fld>
            <a:endParaRPr lang="en-US"/>
          </a:p>
        </p:txBody>
      </p:sp>
      <p:sp>
        <p:nvSpPr>
          <p:cNvPr id="54274" name="Rectangle 2"/>
          <p:cNvSpPr>
            <a:spLocks noGrp="1" noChangeArrowheads="1"/>
          </p:cNvSpPr>
          <p:nvPr>
            <p:ph type="title"/>
          </p:nvPr>
        </p:nvSpPr>
        <p:spPr/>
        <p:txBody>
          <a:bodyPr/>
          <a:lstStyle/>
          <a:p>
            <a:r>
              <a:rPr lang="en-US"/>
              <a:t>Tab Control Dialogue Boxes</a:t>
            </a:r>
          </a:p>
        </p:txBody>
      </p:sp>
      <p:sp>
        <p:nvSpPr>
          <p:cNvPr id="54275" name="Rectangle 3"/>
          <p:cNvSpPr>
            <a:spLocks noGrp="1" noChangeArrowheads="1"/>
          </p:cNvSpPr>
          <p:nvPr>
            <p:ph type="body" idx="1"/>
          </p:nvPr>
        </p:nvSpPr>
        <p:spPr/>
        <p:txBody>
          <a:bodyPr/>
          <a:lstStyle/>
          <a:p>
            <a:pPr>
              <a:lnSpc>
                <a:spcPct val="90000"/>
              </a:lnSpc>
            </a:pPr>
            <a:r>
              <a:rPr lang="en-US" sz="2800"/>
              <a:t>Create a separate tab for each unique feature.</a:t>
            </a:r>
          </a:p>
          <a:p>
            <a:pPr>
              <a:lnSpc>
                <a:spcPct val="90000"/>
              </a:lnSpc>
            </a:pPr>
            <a:r>
              <a:rPr lang="en-US" sz="2800"/>
              <a:t>Place the most commonly used tabs in front and display them first.</a:t>
            </a:r>
          </a:p>
          <a:p>
            <a:pPr>
              <a:lnSpc>
                <a:spcPct val="90000"/>
              </a:lnSpc>
            </a:pPr>
            <a:r>
              <a:rPr lang="en-US" sz="2800"/>
              <a:t>Consider including three basic buttons in your design:</a:t>
            </a:r>
          </a:p>
          <a:p>
            <a:pPr lvl="1">
              <a:lnSpc>
                <a:spcPct val="90000"/>
              </a:lnSpc>
            </a:pPr>
            <a:r>
              <a:rPr lang="en-US" sz="2400"/>
              <a:t>OK</a:t>
            </a:r>
          </a:p>
          <a:p>
            <a:pPr lvl="1">
              <a:lnSpc>
                <a:spcPct val="90000"/>
              </a:lnSpc>
            </a:pPr>
            <a:r>
              <a:rPr lang="en-US" sz="2400"/>
              <a:t>Cancel</a:t>
            </a:r>
          </a:p>
          <a:p>
            <a:pPr lvl="1">
              <a:lnSpc>
                <a:spcPct val="90000"/>
              </a:lnSpc>
            </a:pPr>
            <a:r>
              <a:rPr lang="en-US" sz="2400"/>
              <a:t>Help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9F514B28-6402-4A72-B68D-63FB2E6D98F1}" type="slidenum">
              <a:rPr lang="en-US"/>
              <a:pPr/>
              <a:t>29</a:t>
            </a:fld>
            <a:endParaRPr lang="en-US"/>
          </a:p>
        </p:txBody>
      </p:sp>
      <p:sp>
        <p:nvSpPr>
          <p:cNvPr id="50178" name="Rectangle 2"/>
          <p:cNvSpPr>
            <a:spLocks noGrp="1" noChangeArrowheads="1"/>
          </p:cNvSpPr>
          <p:nvPr>
            <p:ph type="title"/>
          </p:nvPr>
        </p:nvSpPr>
        <p:spPr/>
        <p:txBody>
          <a:bodyPr/>
          <a:lstStyle/>
          <a:p>
            <a:r>
              <a:rPr lang="en-US"/>
              <a:t>Sliders, Spin Buttons, and Image Maps</a:t>
            </a:r>
          </a:p>
        </p:txBody>
      </p:sp>
      <p:sp>
        <p:nvSpPr>
          <p:cNvPr id="50179" name="Rectangle 3"/>
          <p:cNvSpPr>
            <a:spLocks noGrp="1" noChangeArrowheads="1"/>
          </p:cNvSpPr>
          <p:nvPr>
            <p:ph type="body" idx="1"/>
          </p:nvPr>
        </p:nvSpPr>
        <p:spPr>
          <a:xfrm>
            <a:off x="1143000" y="1828800"/>
            <a:ext cx="7772400" cy="4114800"/>
          </a:xfrm>
        </p:spPr>
        <p:txBody>
          <a:bodyPr/>
          <a:lstStyle/>
          <a:p>
            <a:r>
              <a:rPr lang="en-US" dirty="0"/>
              <a:t>Sliders and spin buttons are used to </a:t>
            </a:r>
            <a:r>
              <a:rPr lang="en-US" dirty="0">
                <a:solidFill>
                  <a:srgbClr val="FF0000"/>
                </a:solidFill>
              </a:rPr>
              <a:t>change data that have a continuous range of values</a:t>
            </a:r>
            <a:r>
              <a:rPr lang="en-US" dirty="0"/>
              <a:t>.</a:t>
            </a:r>
          </a:p>
          <a:p>
            <a:r>
              <a:rPr lang="en-US" dirty="0"/>
              <a:t>Image map fields are used to </a:t>
            </a:r>
            <a:r>
              <a:rPr lang="en-US" dirty="0">
                <a:solidFill>
                  <a:srgbClr val="FF0000"/>
                </a:solidFill>
              </a:rPr>
              <a:t>select values within an image</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55447038-3992-4FF1-B3C8-5B5F9C650028}" type="slidenum">
              <a:rPr lang="en-US"/>
              <a:pPr/>
              <a:t>3</a:t>
            </a:fld>
            <a:endParaRPr lang="en-US"/>
          </a:p>
        </p:txBody>
      </p:sp>
      <p:sp>
        <p:nvSpPr>
          <p:cNvPr id="22530" name="Rectangle 2"/>
          <p:cNvSpPr>
            <a:spLocks noGrp="1" noChangeArrowheads="1"/>
          </p:cNvSpPr>
          <p:nvPr>
            <p:ph type="title"/>
          </p:nvPr>
        </p:nvSpPr>
        <p:spPr/>
        <p:txBody>
          <a:bodyPr/>
          <a:lstStyle/>
          <a:p>
            <a:r>
              <a:rPr lang="en-US"/>
              <a:t>Input Design Objectives</a:t>
            </a:r>
          </a:p>
        </p:txBody>
      </p:sp>
      <p:sp>
        <p:nvSpPr>
          <p:cNvPr id="22531" name="Rectangle 3"/>
          <p:cNvSpPr>
            <a:spLocks noGrp="1" noChangeArrowheads="1"/>
          </p:cNvSpPr>
          <p:nvPr>
            <p:ph type="body" idx="1"/>
          </p:nvPr>
        </p:nvSpPr>
        <p:spPr>
          <a:xfrm>
            <a:off x="1219200" y="1905000"/>
            <a:ext cx="7772400" cy="4114800"/>
          </a:xfrm>
        </p:spPr>
        <p:txBody>
          <a:bodyPr/>
          <a:lstStyle/>
          <a:p>
            <a:r>
              <a:rPr lang="en-US" sz="2800" dirty="0"/>
              <a:t>The quality of system input determines the quality of system output.</a:t>
            </a:r>
          </a:p>
          <a:p>
            <a:r>
              <a:rPr lang="en-US" sz="2800" dirty="0"/>
              <a:t>Input design objectives:</a:t>
            </a:r>
          </a:p>
          <a:p>
            <a:pPr lvl="1"/>
            <a:r>
              <a:rPr lang="en-US" sz="2400" dirty="0" smtClean="0"/>
              <a:t>Effectiveness –</a:t>
            </a:r>
            <a:r>
              <a:rPr lang="en-US" sz="2400" dirty="0" smtClean="0">
                <a:solidFill>
                  <a:srgbClr val="FF0000"/>
                </a:solidFill>
              </a:rPr>
              <a:t> specific purpose</a:t>
            </a:r>
            <a:endParaRPr lang="en-US" sz="2400" dirty="0"/>
          </a:p>
          <a:p>
            <a:pPr lvl="1"/>
            <a:r>
              <a:rPr lang="en-US" sz="2400" dirty="0" smtClean="0"/>
              <a:t>Accuracy – </a:t>
            </a:r>
            <a:r>
              <a:rPr lang="en-US" sz="2400" dirty="0" smtClean="0">
                <a:solidFill>
                  <a:srgbClr val="FF0000"/>
                </a:solidFill>
              </a:rPr>
              <a:t>design for proper completion</a:t>
            </a:r>
            <a:endParaRPr lang="en-US" sz="2400" dirty="0"/>
          </a:p>
          <a:p>
            <a:pPr lvl="1"/>
            <a:r>
              <a:rPr lang="en-US" sz="2400" dirty="0"/>
              <a:t>Ease of </a:t>
            </a:r>
            <a:r>
              <a:rPr lang="en-US" sz="2400" dirty="0" smtClean="0"/>
              <a:t>use – </a:t>
            </a:r>
            <a:r>
              <a:rPr lang="en-US" sz="2400" dirty="0" smtClean="0">
                <a:solidFill>
                  <a:srgbClr val="FF0000"/>
                </a:solidFill>
              </a:rPr>
              <a:t>forms &amp; displays are straightforward</a:t>
            </a:r>
            <a:endParaRPr lang="en-US" sz="2400" dirty="0">
              <a:solidFill>
                <a:srgbClr val="FF0000"/>
              </a:solidFill>
            </a:endParaRPr>
          </a:p>
          <a:p>
            <a:pPr lvl="1"/>
            <a:r>
              <a:rPr lang="en-US" sz="2400" dirty="0" smtClean="0"/>
              <a:t>Consistency – </a:t>
            </a:r>
            <a:r>
              <a:rPr lang="en-US" sz="2400" dirty="0" smtClean="0">
                <a:solidFill>
                  <a:srgbClr val="FF0000"/>
                </a:solidFill>
              </a:rPr>
              <a:t>grouping data similarly</a:t>
            </a:r>
            <a:endParaRPr lang="en-US" sz="2400" dirty="0"/>
          </a:p>
          <a:p>
            <a:pPr lvl="1"/>
            <a:r>
              <a:rPr lang="en-US" sz="2400" dirty="0" smtClean="0"/>
              <a:t>Simplicity – </a:t>
            </a:r>
            <a:r>
              <a:rPr lang="en-US" sz="2400" dirty="0" smtClean="0">
                <a:solidFill>
                  <a:srgbClr val="FF0000"/>
                </a:solidFill>
              </a:rPr>
              <a:t>keeping deigns uncluttered</a:t>
            </a:r>
            <a:endParaRPr lang="en-US" sz="2400" dirty="0"/>
          </a:p>
          <a:p>
            <a:pPr lvl="1"/>
            <a:r>
              <a:rPr lang="en-US" sz="2400" dirty="0" smtClean="0"/>
              <a:t>Attractiveness – </a:t>
            </a:r>
            <a:r>
              <a:rPr lang="en-US" sz="2400" dirty="0" smtClean="0">
                <a:solidFill>
                  <a:srgbClr val="FF0000"/>
                </a:solidFill>
              </a:rPr>
              <a:t>users will enjoy using forms</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24870300-90E5-46F8-8EF4-12D51A6528E2}" type="slidenum">
              <a:rPr lang="en-US"/>
              <a:pPr/>
              <a:t>30</a:t>
            </a:fld>
            <a:endParaRPr lang="en-US"/>
          </a:p>
        </p:txBody>
      </p:sp>
      <p:sp>
        <p:nvSpPr>
          <p:cNvPr id="51202" name="Rectangle 2"/>
          <p:cNvSpPr>
            <a:spLocks noGrp="1" noChangeArrowheads="1"/>
          </p:cNvSpPr>
          <p:nvPr>
            <p:ph type="title"/>
          </p:nvPr>
        </p:nvSpPr>
        <p:spPr/>
        <p:txBody>
          <a:bodyPr/>
          <a:lstStyle/>
          <a:p>
            <a:r>
              <a:rPr lang="en-US" sz="2400" dirty="0"/>
              <a:t>Sliders and Spin Buttons Are Two Additional GUI Components the Analyst Can Use to Design Input Screens </a:t>
            </a:r>
          </a:p>
        </p:txBody>
      </p:sp>
      <p:pic>
        <p:nvPicPr>
          <p:cNvPr id="51206" name="Picture 6"/>
          <p:cNvPicPr>
            <a:picLocks noChangeAspect="1" noChangeArrowheads="1"/>
          </p:cNvPicPr>
          <p:nvPr/>
        </p:nvPicPr>
        <p:blipFill>
          <a:blip r:embed="rId2" cstate="print"/>
          <a:srcRect/>
          <a:stretch>
            <a:fillRect/>
          </a:stretch>
        </p:blipFill>
        <p:spPr bwMode="auto">
          <a:xfrm>
            <a:off x="1981200" y="1981200"/>
            <a:ext cx="5181600" cy="399891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399BC460-A927-4E6E-AD89-F29F17C1DA74}" type="slidenum">
              <a:rPr lang="en-US"/>
              <a:pPr/>
              <a:t>31</a:t>
            </a:fld>
            <a:endParaRPr lang="en-US"/>
          </a:p>
        </p:txBody>
      </p:sp>
      <p:sp>
        <p:nvSpPr>
          <p:cNvPr id="52226" name="Rectangle 2"/>
          <p:cNvSpPr>
            <a:spLocks noGrp="1" noChangeArrowheads="1"/>
          </p:cNvSpPr>
          <p:nvPr>
            <p:ph type="title"/>
          </p:nvPr>
        </p:nvSpPr>
        <p:spPr/>
        <p:txBody>
          <a:bodyPr/>
          <a:lstStyle/>
          <a:p>
            <a:r>
              <a:rPr lang="en-US"/>
              <a:t>Text Area</a:t>
            </a:r>
          </a:p>
        </p:txBody>
      </p:sp>
      <p:sp>
        <p:nvSpPr>
          <p:cNvPr id="52227" name="Rectangle 3"/>
          <p:cNvSpPr>
            <a:spLocks noGrp="1" noChangeArrowheads="1"/>
          </p:cNvSpPr>
          <p:nvPr>
            <p:ph type="body" idx="1"/>
          </p:nvPr>
        </p:nvSpPr>
        <p:spPr>
          <a:xfrm>
            <a:off x="1219200" y="1905000"/>
            <a:ext cx="7772400" cy="4114800"/>
          </a:xfrm>
        </p:spPr>
        <p:txBody>
          <a:bodyPr/>
          <a:lstStyle/>
          <a:p>
            <a:r>
              <a:rPr lang="en-US" dirty="0"/>
              <a:t>A text area is used for entering a </a:t>
            </a:r>
            <a:r>
              <a:rPr lang="en-US" dirty="0">
                <a:solidFill>
                  <a:srgbClr val="FF0000"/>
                </a:solidFill>
              </a:rPr>
              <a:t>larger amount of text.</a:t>
            </a:r>
          </a:p>
          <a:p>
            <a:r>
              <a:rPr lang="en-US" dirty="0"/>
              <a:t>Can view data </a:t>
            </a:r>
            <a:r>
              <a:rPr lang="en-US" dirty="0">
                <a:solidFill>
                  <a:srgbClr val="FF0000"/>
                </a:solidFill>
              </a:rPr>
              <a:t>larger then the box area</a:t>
            </a:r>
          </a:p>
          <a:p>
            <a:r>
              <a:rPr lang="en-US" dirty="0"/>
              <a:t>Handling text:</a:t>
            </a:r>
          </a:p>
          <a:p>
            <a:pPr lvl="1"/>
            <a:r>
              <a:rPr lang="en-US" dirty="0"/>
              <a:t>Hard return is used to force new lines.</a:t>
            </a:r>
          </a:p>
          <a:p>
            <a:pPr lvl="1"/>
            <a:r>
              <a:rPr lang="en-US" dirty="0"/>
              <a:t>Use word </a:t>
            </a:r>
            <a:r>
              <a:rPr lang="en-US" dirty="0">
                <a:solidFill>
                  <a:srgbClr val="FF0000"/>
                </a:solidFill>
              </a:rPr>
              <a:t>wrap within the text area</a:t>
            </a:r>
            <a:r>
              <a:rPr lang="en-US"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5BD5B587-A76E-4EB5-80F8-7D38452FB472}" type="slidenum">
              <a:rPr lang="en-US"/>
              <a:pPr/>
              <a:t>32</a:t>
            </a:fld>
            <a:endParaRPr lang="en-US"/>
          </a:p>
        </p:txBody>
      </p:sp>
      <p:sp>
        <p:nvSpPr>
          <p:cNvPr id="53250" name="Rectangle 2"/>
          <p:cNvSpPr>
            <a:spLocks noGrp="1" noChangeArrowheads="1"/>
          </p:cNvSpPr>
          <p:nvPr>
            <p:ph type="title"/>
          </p:nvPr>
        </p:nvSpPr>
        <p:spPr/>
        <p:txBody>
          <a:bodyPr/>
          <a:lstStyle/>
          <a:p>
            <a:r>
              <a:rPr lang="en-US"/>
              <a:t>Message Boxes and Command Buttons</a:t>
            </a:r>
          </a:p>
        </p:txBody>
      </p:sp>
      <p:sp>
        <p:nvSpPr>
          <p:cNvPr id="53251" name="Rectangle 3"/>
          <p:cNvSpPr>
            <a:spLocks noGrp="1" noChangeArrowheads="1"/>
          </p:cNvSpPr>
          <p:nvPr>
            <p:ph type="body" idx="1"/>
          </p:nvPr>
        </p:nvSpPr>
        <p:spPr/>
        <p:txBody>
          <a:bodyPr/>
          <a:lstStyle/>
          <a:p>
            <a:r>
              <a:rPr lang="en-US" dirty="0"/>
              <a:t>Message boxes are used to </a:t>
            </a:r>
            <a:r>
              <a:rPr lang="en-US" dirty="0">
                <a:solidFill>
                  <a:srgbClr val="FF0000"/>
                </a:solidFill>
              </a:rPr>
              <a:t>warn users and provide feedback messages</a:t>
            </a:r>
            <a:r>
              <a:rPr lang="en-US" dirty="0"/>
              <a:t> in a dialog box.</a:t>
            </a:r>
          </a:p>
          <a:p>
            <a:r>
              <a:rPr lang="en-US" dirty="0"/>
              <a:t>Command buttons </a:t>
            </a:r>
            <a:r>
              <a:rPr lang="en-US" dirty="0">
                <a:solidFill>
                  <a:srgbClr val="FF0000"/>
                </a:solidFill>
              </a:rPr>
              <a:t>perform an action </a:t>
            </a:r>
            <a:r>
              <a:rPr lang="en-US" dirty="0"/>
              <a:t>when the user selects it.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EE2DCB56-B417-421D-A3AB-3922291FB79C}" type="slidenum">
              <a:rPr lang="en-US"/>
              <a:pPr/>
              <a:t>33</a:t>
            </a:fld>
            <a:endParaRPr lang="en-US"/>
          </a:p>
        </p:txBody>
      </p:sp>
      <p:sp>
        <p:nvSpPr>
          <p:cNvPr id="89090" name="Rectangle 2"/>
          <p:cNvSpPr>
            <a:spLocks noGrp="1" noChangeArrowheads="1"/>
          </p:cNvSpPr>
          <p:nvPr>
            <p:ph type="title"/>
          </p:nvPr>
        </p:nvSpPr>
        <p:spPr/>
        <p:txBody>
          <a:bodyPr/>
          <a:lstStyle/>
          <a:p>
            <a:r>
              <a:rPr lang="en-US"/>
              <a:t>Form Controls and Values</a:t>
            </a:r>
          </a:p>
        </p:txBody>
      </p:sp>
      <p:sp>
        <p:nvSpPr>
          <p:cNvPr id="89091" name="Rectangle 3"/>
          <p:cNvSpPr>
            <a:spLocks noGrp="1" noChangeArrowheads="1"/>
          </p:cNvSpPr>
          <p:nvPr>
            <p:ph type="body" idx="1"/>
          </p:nvPr>
        </p:nvSpPr>
        <p:spPr/>
        <p:txBody>
          <a:bodyPr/>
          <a:lstStyle/>
          <a:p>
            <a:r>
              <a:rPr lang="en-US" dirty="0"/>
              <a:t>Each control in a GUI interface </a:t>
            </a:r>
            <a:r>
              <a:rPr lang="en-US" dirty="0">
                <a:solidFill>
                  <a:srgbClr val="FF0000"/>
                </a:solidFill>
              </a:rPr>
              <a:t>stores data associated with the control.</a:t>
            </a:r>
          </a:p>
          <a:p>
            <a:pPr>
              <a:buFontTx/>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ADA8E072-EFA2-4A63-9B68-44FE23B49A27}" type="slidenum">
              <a:rPr lang="en-US"/>
              <a:pPr/>
              <a:t>34</a:t>
            </a:fld>
            <a:endParaRPr lang="en-US"/>
          </a:p>
        </p:txBody>
      </p:sp>
      <p:sp>
        <p:nvSpPr>
          <p:cNvPr id="90114" name="Rectangle 2"/>
          <p:cNvSpPr>
            <a:spLocks noGrp="1" noChangeArrowheads="1"/>
          </p:cNvSpPr>
          <p:nvPr>
            <p:ph type="title"/>
          </p:nvPr>
        </p:nvSpPr>
        <p:spPr/>
        <p:txBody>
          <a:bodyPr/>
          <a:lstStyle/>
          <a:p>
            <a:r>
              <a:rPr lang="en-US"/>
              <a:t>Hidden Fields</a:t>
            </a:r>
          </a:p>
        </p:txBody>
      </p:sp>
      <p:sp>
        <p:nvSpPr>
          <p:cNvPr id="90115" name="Rectangle 3"/>
          <p:cNvSpPr>
            <a:spLocks noGrp="1" noChangeArrowheads="1"/>
          </p:cNvSpPr>
          <p:nvPr>
            <p:ph type="body" idx="1"/>
          </p:nvPr>
        </p:nvSpPr>
        <p:spPr/>
        <p:txBody>
          <a:bodyPr/>
          <a:lstStyle/>
          <a:p>
            <a:r>
              <a:rPr lang="en-US" dirty="0">
                <a:solidFill>
                  <a:srgbClr val="FF0000"/>
                </a:solidFill>
              </a:rPr>
              <a:t>Not visible </a:t>
            </a:r>
            <a:r>
              <a:rPr lang="en-US" dirty="0"/>
              <a:t>to the </a:t>
            </a:r>
            <a:r>
              <a:rPr lang="en-US" dirty="0" smtClean="0"/>
              <a:t>viewer</a:t>
            </a:r>
            <a:endParaRPr lang="en-US" dirty="0"/>
          </a:p>
          <a:p>
            <a:r>
              <a:rPr lang="en-US" dirty="0">
                <a:solidFill>
                  <a:srgbClr val="FF0000"/>
                </a:solidFill>
              </a:rPr>
              <a:t>Do not take up any space </a:t>
            </a:r>
            <a:r>
              <a:rPr lang="en-US" dirty="0"/>
              <a:t>on the Web page</a:t>
            </a:r>
          </a:p>
          <a:p>
            <a:r>
              <a:rPr lang="en-US" dirty="0"/>
              <a:t>Can only contain a </a:t>
            </a:r>
            <a:r>
              <a:rPr lang="en-US" dirty="0">
                <a:solidFill>
                  <a:srgbClr val="FF0000"/>
                </a:solidFill>
              </a:rPr>
              <a:t>name and value</a:t>
            </a:r>
          </a:p>
          <a:p>
            <a:r>
              <a:rPr lang="en-US" dirty="0"/>
              <a:t>Used to store values sent from </a:t>
            </a:r>
            <a:r>
              <a:rPr lang="en-US" dirty="0">
                <a:solidFill>
                  <a:srgbClr val="FF0000"/>
                </a:solidFill>
              </a:rPr>
              <a:t>one Web form to the server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B34DC4A6-3FC2-42E0-9D04-B97DA1F79749}" type="slidenum">
              <a:rPr lang="en-US"/>
              <a:pPr/>
              <a:t>35</a:t>
            </a:fld>
            <a:endParaRPr lang="en-US"/>
          </a:p>
        </p:txBody>
      </p:sp>
      <p:sp>
        <p:nvSpPr>
          <p:cNvPr id="91138" name="Rectangle 2"/>
          <p:cNvSpPr>
            <a:spLocks noGrp="1" noChangeArrowheads="1"/>
          </p:cNvSpPr>
          <p:nvPr>
            <p:ph type="title"/>
          </p:nvPr>
        </p:nvSpPr>
        <p:spPr/>
        <p:txBody>
          <a:bodyPr/>
          <a:lstStyle/>
          <a:p>
            <a:r>
              <a:rPr lang="en-US"/>
              <a:t>Event-Response Charts</a:t>
            </a:r>
          </a:p>
        </p:txBody>
      </p:sp>
      <p:sp>
        <p:nvSpPr>
          <p:cNvPr id="91139" name="Rectangle 3"/>
          <p:cNvSpPr>
            <a:spLocks noGrp="1" noChangeArrowheads="1"/>
          </p:cNvSpPr>
          <p:nvPr>
            <p:ph type="body" idx="1"/>
          </p:nvPr>
        </p:nvSpPr>
        <p:spPr/>
        <p:txBody>
          <a:bodyPr/>
          <a:lstStyle/>
          <a:p>
            <a:r>
              <a:rPr lang="en-US" sz="2800"/>
              <a:t>Used to: </a:t>
            </a:r>
          </a:p>
          <a:p>
            <a:pPr lvl="1"/>
            <a:r>
              <a:rPr lang="en-US" sz="2400"/>
              <a:t>List the variety of events that can occur.</a:t>
            </a:r>
          </a:p>
          <a:p>
            <a:pPr lvl="1"/>
            <a:r>
              <a:rPr lang="en-US" sz="2400"/>
              <a:t>Show what should happen.</a:t>
            </a:r>
          </a:p>
          <a:p>
            <a:pPr lvl="1"/>
            <a:r>
              <a:rPr lang="en-US" sz="2400"/>
              <a:t>Build a Web form that requires minimal action from the user.</a:t>
            </a:r>
          </a:p>
          <a:p>
            <a:pPr lvl="1"/>
            <a:r>
              <a:rPr lang="en-US" sz="2400"/>
              <a:t>Explore improvements to the Web page.</a:t>
            </a:r>
          </a:p>
          <a:p>
            <a:r>
              <a:rPr lang="en-US" sz="2800"/>
              <a:t>Events may be used to: </a:t>
            </a:r>
          </a:p>
          <a:p>
            <a:pPr lvl="1"/>
            <a:r>
              <a:rPr lang="en-US" sz="2400"/>
              <a:t>Control navigation between Web pages.</a:t>
            </a:r>
          </a:p>
          <a:p>
            <a:pPr lvl="1"/>
            <a:r>
              <a:rPr lang="en-US" sz="2400"/>
              <a:t>Change the contents of drop-down lists.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8049B343-DC52-45FC-AA42-C09DBE1A74F5}" type="slidenum">
              <a:rPr lang="en-US"/>
              <a:pPr/>
              <a:t>36</a:t>
            </a:fld>
            <a:endParaRPr lang="en-US"/>
          </a:p>
        </p:txBody>
      </p:sp>
      <p:sp>
        <p:nvSpPr>
          <p:cNvPr id="92162" name="Rectangle 2"/>
          <p:cNvSpPr>
            <a:spLocks noGrp="1" noChangeArrowheads="1"/>
          </p:cNvSpPr>
          <p:nvPr>
            <p:ph type="title"/>
          </p:nvPr>
        </p:nvSpPr>
        <p:spPr/>
        <p:txBody>
          <a:bodyPr/>
          <a:lstStyle/>
          <a:p>
            <a:r>
              <a:rPr lang="en-US"/>
              <a:t>Dynamic Web Pages</a:t>
            </a:r>
          </a:p>
        </p:txBody>
      </p:sp>
      <p:sp>
        <p:nvSpPr>
          <p:cNvPr id="92163" name="Rectangle 3"/>
          <p:cNvSpPr>
            <a:spLocks noGrp="1" noChangeArrowheads="1"/>
          </p:cNvSpPr>
          <p:nvPr>
            <p:ph type="body" idx="1"/>
          </p:nvPr>
        </p:nvSpPr>
        <p:spPr/>
        <p:txBody>
          <a:bodyPr/>
          <a:lstStyle/>
          <a:p>
            <a:pPr>
              <a:lnSpc>
                <a:spcPct val="90000"/>
              </a:lnSpc>
            </a:pPr>
            <a:r>
              <a:rPr lang="en-US" dirty="0"/>
              <a:t>Web pages that change themselves as the result of some user action</a:t>
            </a:r>
          </a:p>
          <a:p>
            <a:pPr>
              <a:lnSpc>
                <a:spcPct val="90000"/>
              </a:lnSpc>
            </a:pPr>
            <a:r>
              <a:rPr lang="en-US" dirty="0"/>
              <a:t>Advantage</a:t>
            </a:r>
          </a:p>
          <a:p>
            <a:pPr lvl="1">
              <a:lnSpc>
                <a:spcPct val="90000"/>
              </a:lnSpc>
            </a:pPr>
            <a:r>
              <a:rPr lang="en-US" dirty="0">
                <a:solidFill>
                  <a:srgbClr val="FF0000"/>
                </a:solidFill>
              </a:rPr>
              <a:t>Modify themselves quickly</a:t>
            </a:r>
          </a:p>
          <a:p>
            <a:pPr>
              <a:lnSpc>
                <a:spcPct val="90000"/>
              </a:lnSpc>
            </a:pPr>
            <a:r>
              <a:rPr lang="en-US" dirty="0"/>
              <a:t>Disadvantage</a:t>
            </a:r>
          </a:p>
          <a:p>
            <a:pPr lvl="1">
              <a:lnSpc>
                <a:spcPct val="90000"/>
              </a:lnSpc>
            </a:pPr>
            <a:r>
              <a:rPr lang="en-US" dirty="0"/>
              <a:t>Will not work if JavaScript is turned </a:t>
            </a:r>
            <a:r>
              <a:rPr lang="en-US" dirty="0" smtClean="0"/>
              <a:t>off</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8C42D94C-5283-45CC-80DD-ADB2B4C9EAE7}" type="slidenum">
              <a:rPr lang="en-US"/>
              <a:pPr/>
              <a:t>37</a:t>
            </a:fld>
            <a:endParaRPr lang="en-US"/>
          </a:p>
        </p:txBody>
      </p:sp>
      <p:sp>
        <p:nvSpPr>
          <p:cNvPr id="56322" name="Rectangle 2"/>
          <p:cNvSpPr>
            <a:spLocks noGrp="1" noChangeArrowheads="1"/>
          </p:cNvSpPr>
          <p:nvPr>
            <p:ph type="title"/>
          </p:nvPr>
        </p:nvSpPr>
        <p:spPr/>
        <p:txBody>
          <a:bodyPr/>
          <a:lstStyle/>
          <a:p>
            <a:r>
              <a:rPr lang="en-US"/>
              <a:t>Color</a:t>
            </a:r>
          </a:p>
        </p:txBody>
      </p:sp>
      <p:sp>
        <p:nvSpPr>
          <p:cNvPr id="56323" name="Rectangle 3"/>
          <p:cNvSpPr>
            <a:spLocks noGrp="1" noChangeArrowheads="1"/>
          </p:cNvSpPr>
          <p:nvPr>
            <p:ph type="body" idx="1"/>
          </p:nvPr>
        </p:nvSpPr>
        <p:spPr/>
        <p:txBody>
          <a:bodyPr/>
          <a:lstStyle/>
          <a:p>
            <a:pPr>
              <a:lnSpc>
                <a:spcPct val="90000"/>
              </a:lnSpc>
            </a:pPr>
            <a:r>
              <a:rPr lang="en-US" dirty="0"/>
              <a:t>The five most </a:t>
            </a:r>
            <a:r>
              <a:rPr lang="en-US" dirty="0" smtClean="0"/>
              <a:t>readable </a:t>
            </a:r>
            <a:r>
              <a:rPr lang="en-US" dirty="0"/>
              <a:t>foreground/background color combinations:</a:t>
            </a:r>
          </a:p>
          <a:p>
            <a:pPr lvl="1">
              <a:lnSpc>
                <a:spcPct val="90000"/>
              </a:lnSpc>
            </a:pPr>
            <a:r>
              <a:rPr lang="en-US" dirty="0"/>
              <a:t>Black on </a:t>
            </a:r>
            <a:r>
              <a:rPr lang="en-US" dirty="0" smtClean="0"/>
              <a:t>yellow</a:t>
            </a:r>
          </a:p>
          <a:p>
            <a:pPr lvl="1">
              <a:lnSpc>
                <a:spcPct val="90000"/>
              </a:lnSpc>
            </a:pPr>
            <a:r>
              <a:rPr lang="en-US" dirty="0" smtClean="0"/>
              <a:t>Yellow on black</a:t>
            </a:r>
            <a:endParaRPr lang="en-US" dirty="0"/>
          </a:p>
          <a:p>
            <a:pPr lvl="1">
              <a:lnSpc>
                <a:spcPct val="90000"/>
              </a:lnSpc>
            </a:pPr>
            <a:r>
              <a:rPr lang="en-US" dirty="0"/>
              <a:t>Green on white</a:t>
            </a:r>
          </a:p>
          <a:p>
            <a:pPr lvl="1">
              <a:lnSpc>
                <a:spcPct val="90000"/>
              </a:lnSpc>
            </a:pPr>
            <a:r>
              <a:rPr lang="en-US" dirty="0"/>
              <a:t>Blue on white</a:t>
            </a:r>
          </a:p>
          <a:p>
            <a:pPr lvl="1">
              <a:lnSpc>
                <a:spcPct val="90000"/>
              </a:lnSpc>
            </a:pPr>
            <a:r>
              <a:rPr lang="en-US" dirty="0"/>
              <a:t>White on </a:t>
            </a:r>
            <a:r>
              <a:rPr lang="en-US" dirty="0" smtClean="0"/>
              <a:t>blue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87BAB7EB-2A83-4B28-89AB-ED64446C82D7}" type="slidenum">
              <a:rPr lang="en-US"/>
              <a:pPr/>
              <a:t>38</a:t>
            </a:fld>
            <a:endParaRPr lang="en-US"/>
          </a:p>
        </p:txBody>
      </p:sp>
      <p:sp>
        <p:nvSpPr>
          <p:cNvPr id="58370" name="Rectangle 2"/>
          <p:cNvSpPr>
            <a:spLocks noGrp="1" noChangeArrowheads="1"/>
          </p:cNvSpPr>
          <p:nvPr>
            <p:ph type="title"/>
          </p:nvPr>
        </p:nvSpPr>
        <p:spPr/>
        <p:txBody>
          <a:bodyPr/>
          <a:lstStyle/>
          <a:p>
            <a:r>
              <a:rPr lang="en-US"/>
              <a:t>Intranet and Internet Page Design</a:t>
            </a:r>
          </a:p>
        </p:txBody>
      </p:sp>
      <p:sp>
        <p:nvSpPr>
          <p:cNvPr id="58371" name="Rectangle 3"/>
          <p:cNvSpPr>
            <a:spLocks noGrp="1" noChangeArrowheads="1"/>
          </p:cNvSpPr>
          <p:nvPr>
            <p:ph type="body" idx="1"/>
          </p:nvPr>
        </p:nvSpPr>
        <p:spPr/>
        <p:txBody>
          <a:bodyPr/>
          <a:lstStyle/>
          <a:p>
            <a:r>
              <a:rPr lang="en-US" sz="2800"/>
              <a:t>Provide clear instructions.</a:t>
            </a:r>
          </a:p>
          <a:p>
            <a:r>
              <a:rPr lang="en-US" sz="2800"/>
              <a:t>Demonstrate a logical entry sequence for fill-in forms.</a:t>
            </a:r>
          </a:p>
          <a:p>
            <a:r>
              <a:rPr lang="en-US" sz="2800"/>
              <a:t>Use a variety of text boxes, push buttons, radio buttons, drop-down lists, and other GUI features.</a:t>
            </a:r>
          </a:p>
          <a:p>
            <a:r>
              <a:rPr lang="en-US" sz="2800"/>
              <a:t>Provide a scrolling text box if you are uncertain how much text will be entered.</a:t>
            </a:r>
          </a:p>
          <a:p>
            <a:pPr lvl="1"/>
            <a:endParaRPr 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879C2EAC-F840-42BA-A7ED-7445F6BF7DCF}" type="slidenum">
              <a:rPr lang="en-US"/>
              <a:pPr/>
              <a:t>39</a:t>
            </a:fld>
            <a:endParaRPr lang="en-US"/>
          </a:p>
        </p:txBody>
      </p:sp>
      <p:sp>
        <p:nvSpPr>
          <p:cNvPr id="59394" name="Rectangle 2"/>
          <p:cNvSpPr>
            <a:spLocks noGrp="1" noChangeArrowheads="1"/>
          </p:cNvSpPr>
          <p:nvPr>
            <p:ph type="title"/>
          </p:nvPr>
        </p:nvSpPr>
        <p:spPr/>
        <p:txBody>
          <a:bodyPr/>
          <a:lstStyle/>
          <a:p>
            <a:r>
              <a:rPr lang="en-US"/>
              <a:t>Intranet and Internet Page Design (Continued)</a:t>
            </a:r>
          </a:p>
        </p:txBody>
      </p:sp>
      <p:sp>
        <p:nvSpPr>
          <p:cNvPr id="59395" name="Rectangle 3"/>
          <p:cNvSpPr>
            <a:spLocks noGrp="1" noChangeArrowheads="1"/>
          </p:cNvSpPr>
          <p:nvPr>
            <p:ph type="body" idx="1"/>
          </p:nvPr>
        </p:nvSpPr>
        <p:spPr/>
        <p:txBody>
          <a:bodyPr/>
          <a:lstStyle/>
          <a:p>
            <a:pPr>
              <a:lnSpc>
                <a:spcPct val="90000"/>
              </a:lnSpc>
            </a:pPr>
            <a:r>
              <a:rPr lang="en-US" dirty="0"/>
              <a:t>Include two basic buttons: </a:t>
            </a:r>
            <a:r>
              <a:rPr lang="en-US" dirty="0">
                <a:solidFill>
                  <a:srgbClr val="FF0000"/>
                </a:solidFill>
              </a:rPr>
              <a:t>Submit and Clear.</a:t>
            </a:r>
          </a:p>
          <a:p>
            <a:pPr>
              <a:lnSpc>
                <a:spcPct val="90000"/>
              </a:lnSpc>
            </a:pPr>
            <a:r>
              <a:rPr lang="en-US" dirty="0"/>
              <a:t>If the form is lengthy, divide it into </a:t>
            </a:r>
            <a:r>
              <a:rPr lang="en-US" dirty="0">
                <a:solidFill>
                  <a:srgbClr val="FF0000"/>
                </a:solidFill>
              </a:rPr>
              <a:t>several simpler forms on separate pages.</a:t>
            </a:r>
          </a:p>
          <a:p>
            <a:pPr>
              <a:lnSpc>
                <a:spcPct val="90000"/>
              </a:lnSpc>
            </a:pPr>
            <a:r>
              <a:rPr lang="en-US" dirty="0"/>
              <a:t>Create a </a:t>
            </a:r>
            <a:r>
              <a:rPr lang="en-US" dirty="0">
                <a:solidFill>
                  <a:srgbClr val="FF0000"/>
                </a:solidFill>
              </a:rPr>
              <a:t>feedback screen </a:t>
            </a:r>
            <a:r>
              <a:rPr lang="en-US" dirty="0"/>
              <a:t>that lists error messages if a form has not correctly been filled out.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1A9D9664-68DD-4B00-B513-5EAB557F4A14}" type="slidenum">
              <a:rPr lang="en-US"/>
              <a:pPr/>
              <a:t>4</a:t>
            </a:fld>
            <a:endParaRPr lang="en-US"/>
          </a:p>
        </p:txBody>
      </p:sp>
      <p:sp>
        <p:nvSpPr>
          <p:cNvPr id="23554" name="Rectangle 2"/>
          <p:cNvSpPr>
            <a:spLocks noGrp="1" noChangeArrowheads="1"/>
          </p:cNvSpPr>
          <p:nvPr>
            <p:ph type="title"/>
          </p:nvPr>
        </p:nvSpPr>
        <p:spPr/>
        <p:txBody>
          <a:bodyPr/>
          <a:lstStyle/>
          <a:p>
            <a:r>
              <a:rPr lang="en-US"/>
              <a:t>Good Form Design</a:t>
            </a:r>
          </a:p>
        </p:txBody>
      </p:sp>
      <p:sp>
        <p:nvSpPr>
          <p:cNvPr id="23555" name="Rectangle 3"/>
          <p:cNvSpPr>
            <a:spLocks noGrp="1" noChangeArrowheads="1"/>
          </p:cNvSpPr>
          <p:nvPr>
            <p:ph type="body" idx="1"/>
          </p:nvPr>
        </p:nvSpPr>
        <p:spPr/>
        <p:txBody>
          <a:bodyPr/>
          <a:lstStyle/>
          <a:p>
            <a:r>
              <a:rPr lang="en-US" dirty="0"/>
              <a:t>Make forms </a:t>
            </a:r>
            <a:r>
              <a:rPr lang="en-US" dirty="0">
                <a:solidFill>
                  <a:srgbClr val="FF0000"/>
                </a:solidFill>
              </a:rPr>
              <a:t>easy to fill in</a:t>
            </a:r>
            <a:r>
              <a:rPr lang="en-US" dirty="0"/>
              <a:t>.</a:t>
            </a:r>
          </a:p>
          <a:p>
            <a:r>
              <a:rPr lang="en-US" dirty="0"/>
              <a:t>Ensure that forms meet the </a:t>
            </a:r>
            <a:r>
              <a:rPr lang="en-US" dirty="0">
                <a:solidFill>
                  <a:srgbClr val="FF0000"/>
                </a:solidFill>
              </a:rPr>
              <a:t>purpose for which they are designed</a:t>
            </a:r>
            <a:r>
              <a:rPr lang="en-US" dirty="0"/>
              <a:t>.</a:t>
            </a:r>
          </a:p>
          <a:p>
            <a:r>
              <a:rPr lang="en-US" dirty="0"/>
              <a:t>Design forms to assure </a:t>
            </a:r>
            <a:r>
              <a:rPr lang="en-US" dirty="0">
                <a:solidFill>
                  <a:srgbClr val="FF0000"/>
                </a:solidFill>
              </a:rPr>
              <a:t>accurate completion</a:t>
            </a:r>
            <a:r>
              <a:rPr lang="en-US" dirty="0"/>
              <a:t>.</a:t>
            </a:r>
          </a:p>
          <a:p>
            <a:r>
              <a:rPr lang="en-US" dirty="0"/>
              <a:t>Keep forms </a:t>
            </a:r>
            <a:r>
              <a:rPr lang="en-US" dirty="0">
                <a:solidFill>
                  <a:srgbClr val="FF0000"/>
                </a:solidFill>
              </a:rPr>
              <a:t>attractive</a:t>
            </a:r>
            <a:r>
              <a:rPr lang="en-US"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BD94C92F-D0B1-4382-AF52-E2A1BF88162F}" type="slidenum">
              <a:rPr lang="en-US"/>
              <a:pPr/>
              <a:t>40</a:t>
            </a:fld>
            <a:endParaRPr lang="en-US"/>
          </a:p>
        </p:txBody>
      </p:sp>
      <p:sp>
        <p:nvSpPr>
          <p:cNvPr id="61442" name="Rectangle 2"/>
          <p:cNvSpPr>
            <a:spLocks noGrp="1" noChangeArrowheads="1"/>
          </p:cNvSpPr>
          <p:nvPr>
            <p:ph type="title"/>
          </p:nvPr>
        </p:nvSpPr>
        <p:spPr/>
        <p:txBody>
          <a:bodyPr/>
          <a:lstStyle/>
          <a:p>
            <a:r>
              <a:rPr lang="en-US"/>
              <a:t>Ecommerce Applications</a:t>
            </a:r>
          </a:p>
        </p:txBody>
      </p:sp>
      <p:sp>
        <p:nvSpPr>
          <p:cNvPr id="61443" name="Rectangle 3"/>
          <p:cNvSpPr>
            <a:spLocks noGrp="1" noChangeArrowheads="1"/>
          </p:cNvSpPr>
          <p:nvPr>
            <p:ph type="body" idx="1"/>
          </p:nvPr>
        </p:nvSpPr>
        <p:spPr>
          <a:solidFill>
            <a:schemeClr val="accent1"/>
          </a:solidFill>
        </p:spPr>
        <p:txBody>
          <a:bodyPr/>
          <a:lstStyle/>
          <a:p>
            <a:r>
              <a:rPr lang="en-US" dirty="0"/>
              <a:t>Ecommerce applications involve more than just good designs of Web sites.</a:t>
            </a:r>
          </a:p>
          <a:p>
            <a:r>
              <a:rPr lang="en-US" dirty="0"/>
              <a:t>Customers need to feel confident in the site</a:t>
            </a:r>
          </a:p>
          <a:p>
            <a:pPr lvl="1"/>
            <a:r>
              <a:rPr lang="en-US" dirty="0"/>
              <a:t>Shopping cart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F32AD069-9E97-4065-861E-A2AD61ECCA40}" type="slidenum">
              <a:rPr lang="en-US"/>
              <a:pPr/>
              <a:t>41</a:t>
            </a:fld>
            <a:endParaRPr lang="en-US"/>
          </a:p>
        </p:txBody>
      </p:sp>
      <p:sp>
        <p:nvSpPr>
          <p:cNvPr id="16386" name="Rectangle 2"/>
          <p:cNvSpPr>
            <a:spLocks noGrp="1" noChangeArrowheads="1"/>
          </p:cNvSpPr>
          <p:nvPr>
            <p:ph type="title"/>
          </p:nvPr>
        </p:nvSpPr>
        <p:spPr/>
        <p:txBody>
          <a:bodyPr/>
          <a:lstStyle/>
          <a:p>
            <a:r>
              <a:rPr lang="en-US"/>
              <a:t>Summary</a:t>
            </a:r>
          </a:p>
        </p:txBody>
      </p:sp>
      <p:sp>
        <p:nvSpPr>
          <p:cNvPr id="16387" name="Rectangle 3"/>
          <p:cNvSpPr>
            <a:spLocks noGrp="1" noChangeArrowheads="1"/>
          </p:cNvSpPr>
          <p:nvPr>
            <p:ph type="body" idx="1"/>
          </p:nvPr>
        </p:nvSpPr>
        <p:spPr/>
        <p:txBody>
          <a:bodyPr/>
          <a:lstStyle/>
          <a:p>
            <a:r>
              <a:rPr lang="en-US"/>
              <a:t>Guidelines for well-designed input forms:</a:t>
            </a:r>
          </a:p>
          <a:p>
            <a:pPr lvl="1"/>
            <a:r>
              <a:rPr lang="en-US"/>
              <a:t>Forms must be easy to fill out.</a:t>
            </a:r>
          </a:p>
          <a:p>
            <a:pPr lvl="1"/>
            <a:r>
              <a:rPr lang="en-US"/>
              <a:t>Forms must meet the purpose for which they are designed.</a:t>
            </a:r>
          </a:p>
          <a:p>
            <a:pPr lvl="1"/>
            <a:r>
              <a:rPr lang="en-US"/>
              <a:t>Forms must be designed to ensure accurate completion.</a:t>
            </a:r>
          </a:p>
          <a:p>
            <a:pPr lvl="1"/>
            <a:r>
              <a:rPr lang="en-US"/>
              <a:t>Forms must be pleasing and attractive.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481E059D-0D60-4C5D-BB98-F2A69C69CCB3}" type="slidenum">
              <a:rPr lang="en-US"/>
              <a:pPr/>
              <a:t>42</a:t>
            </a:fld>
            <a:endParaRPr lang="en-US"/>
          </a:p>
        </p:txBody>
      </p:sp>
      <p:sp>
        <p:nvSpPr>
          <p:cNvPr id="99330" name="Rectangle 2"/>
          <p:cNvSpPr>
            <a:spLocks noGrp="1" noChangeArrowheads="1"/>
          </p:cNvSpPr>
          <p:nvPr>
            <p:ph type="title"/>
          </p:nvPr>
        </p:nvSpPr>
        <p:spPr/>
        <p:txBody>
          <a:bodyPr/>
          <a:lstStyle/>
          <a:p>
            <a:r>
              <a:rPr lang="en-US"/>
              <a:t>Summary (Continued)</a:t>
            </a:r>
          </a:p>
        </p:txBody>
      </p:sp>
      <p:sp>
        <p:nvSpPr>
          <p:cNvPr id="99331" name="Rectangle 3"/>
          <p:cNvSpPr>
            <a:spLocks noGrp="1" noChangeArrowheads="1"/>
          </p:cNvSpPr>
          <p:nvPr>
            <p:ph type="body" idx="1"/>
          </p:nvPr>
        </p:nvSpPr>
        <p:spPr/>
        <p:txBody>
          <a:bodyPr/>
          <a:lstStyle/>
          <a:p>
            <a:r>
              <a:rPr lang="en-US"/>
              <a:t>Guidelines for well-designed displays:</a:t>
            </a:r>
          </a:p>
          <a:p>
            <a:pPr lvl="1"/>
            <a:r>
              <a:rPr lang="en-US"/>
              <a:t>Displays must be kept simple.</a:t>
            </a:r>
          </a:p>
          <a:p>
            <a:pPr lvl="1"/>
            <a:r>
              <a:rPr lang="en-US"/>
              <a:t>Displays must be consistent in presentation.</a:t>
            </a:r>
          </a:p>
          <a:p>
            <a:pPr lvl="1"/>
            <a:r>
              <a:rPr lang="en-US"/>
              <a:t>Design must facilitate movement between pages.</a:t>
            </a:r>
          </a:p>
          <a:p>
            <a:pPr lvl="1"/>
            <a:r>
              <a:rPr lang="en-US"/>
              <a:t>Displays must be attractive.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1C017DB1-F010-4918-8710-D557239060DB}" type="slidenum">
              <a:rPr lang="en-US"/>
              <a:pPr/>
              <a:t>43</a:t>
            </a:fld>
            <a:endParaRPr lang="en-US"/>
          </a:p>
        </p:txBody>
      </p:sp>
      <p:sp>
        <p:nvSpPr>
          <p:cNvPr id="100354" name="Rectangle 2"/>
          <p:cNvSpPr>
            <a:spLocks noGrp="1" noChangeArrowheads="1"/>
          </p:cNvSpPr>
          <p:nvPr>
            <p:ph type="title"/>
          </p:nvPr>
        </p:nvSpPr>
        <p:spPr/>
        <p:txBody>
          <a:bodyPr/>
          <a:lstStyle/>
          <a:p>
            <a:r>
              <a:rPr lang="en-US"/>
              <a:t>Summary (Continued)</a:t>
            </a:r>
          </a:p>
        </p:txBody>
      </p:sp>
      <p:sp>
        <p:nvSpPr>
          <p:cNvPr id="100355" name="Rectangle 3"/>
          <p:cNvSpPr>
            <a:spLocks noGrp="1" noChangeArrowheads="1"/>
          </p:cNvSpPr>
          <p:nvPr>
            <p:ph type="body" idx="1"/>
          </p:nvPr>
        </p:nvSpPr>
        <p:spPr/>
        <p:txBody>
          <a:bodyPr/>
          <a:lstStyle/>
          <a:p>
            <a:r>
              <a:rPr lang="en-US" sz="2800"/>
              <a:t>Guidelines for Web fill-in forms:</a:t>
            </a:r>
          </a:p>
          <a:p>
            <a:pPr lvl="1"/>
            <a:r>
              <a:rPr lang="en-US" sz="2400"/>
              <a:t>Provide clear instructions.</a:t>
            </a:r>
          </a:p>
          <a:p>
            <a:pPr lvl="1"/>
            <a:r>
              <a:rPr lang="en-US" sz="2400"/>
              <a:t>Demonstrate a logical entry sequence for fill-in forms.</a:t>
            </a:r>
          </a:p>
          <a:p>
            <a:pPr lvl="1"/>
            <a:r>
              <a:rPr lang="en-US" sz="2400"/>
              <a:t>Use a variety of text boxes, push buttons, drop-down menus, check boxes, and radio buttons.</a:t>
            </a:r>
          </a:p>
          <a:p>
            <a:pPr lvl="1"/>
            <a:r>
              <a:rPr lang="en-US" sz="2400"/>
              <a:t>Provide a scrolling text box if you are uncertain about how much space users will need to respond to a question.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823BFA74-84F1-453D-8C59-4117362D4D9C}" type="slidenum">
              <a:rPr lang="en-US"/>
              <a:pPr/>
              <a:t>44</a:t>
            </a:fld>
            <a:endParaRPr lang="en-US"/>
          </a:p>
        </p:txBody>
      </p:sp>
      <p:sp>
        <p:nvSpPr>
          <p:cNvPr id="101378" name="Rectangle 2"/>
          <p:cNvSpPr>
            <a:spLocks noGrp="1" noChangeArrowheads="1"/>
          </p:cNvSpPr>
          <p:nvPr>
            <p:ph type="title"/>
          </p:nvPr>
        </p:nvSpPr>
        <p:spPr/>
        <p:txBody>
          <a:bodyPr/>
          <a:lstStyle/>
          <a:p>
            <a:r>
              <a:rPr lang="en-US"/>
              <a:t>Summary (Continued)</a:t>
            </a:r>
          </a:p>
        </p:txBody>
      </p:sp>
      <p:sp>
        <p:nvSpPr>
          <p:cNvPr id="101379" name="Rectangle 3"/>
          <p:cNvSpPr>
            <a:spLocks noGrp="1" noChangeArrowheads="1"/>
          </p:cNvSpPr>
          <p:nvPr>
            <p:ph type="body" idx="1"/>
          </p:nvPr>
        </p:nvSpPr>
        <p:spPr/>
        <p:txBody>
          <a:bodyPr/>
          <a:lstStyle/>
          <a:p>
            <a:r>
              <a:rPr lang="en-US" sz="2800" dirty="0"/>
              <a:t>Guidelines for Web fill-in forms (continued):</a:t>
            </a:r>
          </a:p>
          <a:p>
            <a:pPr lvl="1"/>
            <a:r>
              <a:rPr lang="en-US" sz="2400" dirty="0"/>
              <a:t>Prepare two basic buttons on every Web fill-in form: Submit and Clear Form.</a:t>
            </a:r>
          </a:p>
          <a:p>
            <a:pPr lvl="1"/>
            <a:r>
              <a:rPr lang="en-US" sz="2400" dirty="0"/>
              <a:t>If the form is lengthy and the users must scroll extensively, divide the form into several simpler forms on separate pages.</a:t>
            </a:r>
          </a:p>
          <a:p>
            <a:pPr lvl="1"/>
            <a:r>
              <a:rPr lang="en-US" sz="2400" dirty="0"/>
              <a:t>Create a feedback screen that highlights errors in an appropriate color and refuses submission of the form until mandatory fields are correctly filled 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724D3EF4-C8D8-4509-820C-1F3BC4CDEE35}" type="slidenum">
              <a:rPr lang="en-US"/>
              <a:pPr/>
              <a:t>5</a:t>
            </a:fld>
            <a:endParaRPr lang="en-US"/>
          </a:p>
        </p:txBody>
      </p:sp>
      <p:sp>
        <p:nvSpPr>
          <p:cNvPr id="24578" name="Rectangle 2"/>
          <p:cNvSpPr>
            <a:spLocks noGrp="1" noChangeArrowheads="1"/>
          </p:cNvSpPr>
          <p:nvPr>
            <p:ph type="title"/>
          </p:nvPr>
        </p:nvSpPr>
        <p:spPr/>
        <p:txBody>
          <a:bodyPr/>
          <a:lstStyle/>
          <a:p>
            <a:r>
              <a:rPr lang="en-US"/>
              <a:t>Make Forms Easy to Fill in</a:t>
            </a:r>
          </a:p>
        </p:txBody>
      </p:sp>
      <p:sp>
        <p:nvSpPr>
          <p:cNvPr id="24579" name="Rectangle 3"/>
          <p:cNvSpPr>
            <a:spLocks noGrp="1" noChangeArrowheads="1"/>
          </p:cNvSpPr>
          <p:nvPr>
            <p:ph type="body" idx="1"/>
          </p:nvPr>
        </p:nvSpPr>
        <p:spPr/>
        <p:txBody>
          <a:bodyPr/>
          <a:lstStyle/>
          <a:p>
            <a:r>
              <a:rPr lang="en-US"/>
              <a:t>Form flow</a:t>
            </a:r>
          </a:p>
          <a:p>
            <a:r>
              <a:rPr lang="en-US"/>
              <a:t>Seven sections of a form</a:t>
            </a:r>
          </a:p>
          <a:p>
            <a:r>
              <a:rPr lang="en-US"/>
              <a:t>Captioning</a:t>
            </a:r>
          </a:p>
          <a:p>
            <a:pPr>
              <a:buFontTx/>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3B9DDE39-E8F4-4161-8F50-42595827E17D}" type="slidenum">
              <a:rPr lang="en-US"/>
              <a:pPr/>
              <a:t>6</a:t>
            </a:fld>
            <a:endParaRPr lang="en-US"/>
          </a:p>
        </p:txBody>
      </p:sp>
      <p:sp>
        <p:nvSpPr>
          <p:cNvPr id="65538" name="Rectangle 2"/>
          <p:cNvSpPr>
            <a:spLocks noGrp="1" noChangeArrowheads="1"/>
          </p:cNvSpPr>
          <p:nvPr>
            <p:ph type="title"/>
          </p:nvPr>
        </p:nvSpPr>
        <p:spPr/>
        <p:txBody>
          <a:bodyPr/>
          <a:lstStyle/>
          <a:p>
            <a:r>
              <a:rPr lang="en-US"/>
              <a:t>Form Flow</a:t>
            </a:r>
          </a:p>
        </p:txBody>
      </p:sp>
      <p:sp>
        <p:nvSpPr>
          <p:cNvPr id="65539" name="Rectangle 3"/>
          <p:cNvSpPr>
            <a:spLocks noGrp="1" noChangeArrowheads="1"/>
          </p:cNvSpPr>
          <p:nvPr>
            <p:ph type="body" idx="1"/>
          </p:nvPr>
        </p:nvSpPr>
        <p:spPr/>
        <p:txBody>
          <a:bodyPr/>
          <a:lstStyle/>
          <a:p>
            <a:r>
              <a:rPr lang="en-US" dirty="0"/>
              <a:t>Can </a:t>
            </a:r>
            <a:r>
              <a:rPr lang="en-US" dirty="0">
                <a:solidFill>
                  <a:srgbClr val="FF0000"/>
                </a:solidFill>
              </a:rPr>
              <a:t>minimize</a:t>
            </a:r>
            <a:r>
              <a:rPr lang="en-US" dirty="0"/>
              <a:t> the time and effort expended </a:t>
            </a:r>
            <a:r>
              <a:rPr lang="en-US" dirty="0" smtClean="0"/>
              <a:t>in </a:t>
            </a:r>
            <a:r>
              <a:rPr lang="en-US" dirty="0"/>
              <a:t>form completion</a:t>
            </a:r>
          </a:p>
          <a:p>
            <a:r>
              <a:rPr lang="en-US" dirty="0"/>
              <a:t>Should flow from </a:t>
            </a:r>
            <a:r>
              <a:rPr lang="en-US" dirty="0">
                <a:solidFill>
                  <a:srgbClr val="FF0000"/>
                </a:solidFill>
              </a:rPr>
              <a:t>left to right </a:t>
            </a:r>
            <a:r>
              <a:rPr lang="en-US" dirty="0"/>
              <a:t>and </a:t>
            </a:r>
            <a:r>
              <a:rPr lang="en-US" dirty="0">
                <a:solidFill>
                  <a:srgbClr val="FF0000"/>
                </a:solidFill>
              </a:rPr>
              <a:t>top to </a:t>
            </a:r>
            <a:r>
              <a:rPr lang="en-US" dirty="0" smtClean="0">
                <a:solidFill>
                  <a:srgbClr val="FF0000"/>
                </a:solidFill>
              </a:rPr>
              <a:t>bottom </a:t>
            </a:r>
            <a:r>
              <a:rPr lang="en-US" dirty="0" smtClean="0">
                <a:solidFill>
                  <a:srgbClr val="FF0000"/>
                </a:solidFill>
                <a:sym typeface="Wingdings"/>
              </a:rPr>
              <a:t></a:t>
            </a:r>
            <a:endParaRPr 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EF8FA30F-E731-48A0-AB98-B3541DBAD4EA}" type="slidenum">
              <a:rPr lang="en-US"/>
              <a:pPr/>
              <a:t>7</a:t>
            </a:fld>
            <a:endParaRPr lang="en-US"/>
          </a:p>
        </p:txBody>
      </p:sp>
      <p:sp>
        <p:nvSpPr>
          <p:cNvPr id="25602" name="Rectangle 2"/>
          <p:cNvSpPr>
            <a:spLocks noGrp="1" noChangeArrowheads="1"/>
          </p:cNvSpPr>
          <p:nvPr>
            <p:ph type="title"/>
          </p:nvPr>
        </p:nvSpPr>
        <p:spPr/>
        <p:txBody>
          <a:bodyPr/>
          <a:lstStyle/>
          <a:p>
            <a:r>
              <a:rPr lang="en-US"/>
              <a:t>Seven Sections of a Form</a:t>
            </a:r>
          </a:p>
        </p:txBody>
      </p:sp>
      <p:sp>
        <p:nvSpPr>
          <p:cNvPr id="25603" name="Rectangle 3"/>
          <p:cNvSpPr>
            <a:spLocks noGrp="1" noChangeArrowheads="1"/>
          </p:cNvSpPr>
          <p:nvPr>
            <p:ph type="body" idx="1"/>
          </p:nvPr>
        </p:nvSpPr>
        <p:spPr/>
        <p:txBody>
          <a:bodyPr/>
          <a:lstStyle/>
          <a:p>
            <a:r>
              <a:rPr lang="en-US"/>
              <a:t>Heading</a:t>
            </a:r>
          </a:p>
          <a:p>
            <a:r>
              <a:rPr lang="en-US"/>
              <a:t>Identification and access</a:t>
            </a:r>
          </a:p>
          <a:p>
            <a:r>
              <a:rPr lang="en-US"/>
              <a:t>Instructions</a:t>
            </a:r>
          </a:p>
          <a:p>
            <a:r>
              <a:rPr lang="en-US"/>
              <a:t>Body</a:t>
            </a:r>
          </a:p>
          <a:p>
            <a:r>
              <a:rPr lang="en-US"/>
              <a:t>Signature and verification</a:t>
            </a:r>
          </a:p>
          <a:p>
            <a:r>
              <a:rPr lang="en-US"/>
              <a:t>Totals</a:t>
            </a:r>
          </a:p>
          <a:p>
            <a:r>
              <a:rPr lang="en-US"/>
              <a:t>Comments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6F5A7524-2D7F-4E6C-860A-8C8F1E766450}" type="slidenum">
              <a:rPr lang="en-US"/>
              <a:pPr/>
              <a:t>8</a:t>
            </a:fld>
            <a:endParaRPr lang="en-US"/>
          </a:p>
        </p:txBody>
      </p:sp>
      <p:sp>
        <p:nvSpPr>
          <p:cNvPr id="27650" name="Rectangle 2"/>
          <p:cNvSpPr>
            <a:spLocks noGrp="1" noChangeArrowheads="1"/>
          </p:cNvSpPr>
          <p:nvPr>
            <p:ph type="title"/>
          </p:nvPr>
        </p:nvSpPr>
        <p:spPr/>
        <p:txBody>
          <a:bodyPr/>
          <a:lstStyle/>
          <a:p>
            <a:r>
              <a:rPr lang="en-US"/>
              <a:t>Caption Types</a:t>
            </a:r>
          </a:p>
        </p:txBody>
      </p:sp>
      <p:sp>
        <p:nvSpPr>
          <p:cNvPr id="27651" name="Rectangle 3"/>
          <p:cNvSpPr>
            <a:spLocks noGrp="1" noChangeArrowheads="1"/>
          </p:cNvSpPr>
          <p:nvPr>
            <p:ph type="body" idx="1"/>
          </p:nvPr>
        </p:nvSpPr>
        <p:spPr/>
        <p:txBody>
          <a:bodyPr/>
          <a:lstStyle/>
          <a:p>
            <a:pPr>
              <a:lnSpc>
                <a:spcPct val="90000"/>
              </a:lnSpc>
            </a:pPr>
            <a:r>
              <a:rPr lang="en-US" sz="2400"/>
              <a:t>Line caption </a:t>
            </a:r>
          </a:p>
          <a:p>
            <a:pPr lvl="1">
              <a:lnSpc>
                <a:spcPct val="90000"/>
              </a:lnSpc>
            </a:pPr>
            <a:r>
              <a:rPr lang="en-US" sz="2000"/>
              <a:t>Putting the caption on the same line or below the line</a:t>
            </a:r>
          </a:p>
          <a:p>
            <a:pPr>
              <a:lnSpc>
                <a:spcPct val="90000"/>
              </a:lnSpc>
            </a:pPr>
            <a:r>
              <a:rPr lang="en-US" sz="2400"/>
              <a:t>Boxed caption </a:t>
            </a:r>
          </a:p>
          <a:p>
            <a:pPr lvl="1">
              <a:lnSpc>
                <a:spcPct val="90000"/>
              </a:lnSpc>
            </a:pPr>
            <a:r>
              <a:rPr lang="en-US" sz="2000"/>
              <a:t>Providing a box for data instead of a line</a:t>
            </a:r>
          </a:p>
          <a:p>
            <a:pPr>
              <a:lnSpc>
                <a:spcPct val="90000"/>
              </a:lnSpc>
            </a:pPr>
            <a:r>
              <a:rPr lang="en-US" sz="2400"/>
              <a:t>Check off caption </a:t>
            </a:r>
          </a:p>
          <a:p>
            <a:pPr lvl="1">
              <a:lnSpc>
                <a:spcPct val="90000"/>
              </a:lnSpc>
            </a:pPr>
            <a:r>
              <a:rPr lang="en-US" sz="2000"/>
              <a:t>Lining up choices or alternatives vertically</a:t>
            </a:r>
          </a:p>
          <a:p>
            <a:pPr>
              <a:lnSpc>
                <a:spcPct val="90000"/>
              </a:lnSpc>
            </a:pPr>
            <a:r>
              <a:rPr lang="en-US" sz="2400"/>
              <a:t>Horizontal check off caption </a:t>
            </a:r>
          </a:p>
          <a:p>
            <a:pPr lvl="1">
              <a:lnSpc>
                <a:spcPct val="90000"/>
              </a:lnSpc>
            </a:pPr>
            <a:r>
              <a:rPr lang="en-US" sz="2000"/>
              <a:t>Lining up choices or alternatives horizontally</a:t>
            </a:r>
          </a:p>
          <a:p>
            <a:pPr>
              <a:lnSpc>
                <a:spcPct val="90000"/>
              </a:lnSpc>
            </a:pPr>
            <a:r>
              <a:rPr lang="en-US" sz="2400"/>
              <a:t>Table caption</a:t>
            </a:r>
          </a:p>
          <a:p>
            <a:pPr lvl="1">
              <a:lnSpc>
                <a:spcPct val="90000"/>
              </a:lnSpc>
            </a:pPr>
            <a:r>
              <a:rPr lang="en-US" sz="2000"/>
              <a:t>Work well in the body of a form</a:t>
            </a:r>
          </a:p>
          <a:p>
            <a:pPr>
              <a:lnSpc>
                <a:spcPct val="90000"/>
              </a:lnSpc>
            </a:pPr>
            <a:r>
              <a:rPr lang="en-US" sz="2400"/>
              <a:t>Combination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Kendall &amp; Kendall	Copyright © 2011 Pearson Education, Inc. Publishing as Prentice Hall</a:t>
            </a:r>
          </a:p>
        </p:txBody>
      </p:sp>
      <p:sp>
        <p:nvSpPr>
          <p:cNvPr id="6" name="Slide Number Placeholder 5"/>
          <p:cNvSpPr>
            <a:spLocks noGrp="1"/>
          </p:cNvSpPr>
          <p:nvPr>
            <p:ph type="sldNum" sz="quarter" idx="12"/>
          </p:nvPr>
        </p:nvSpPr>
        <p:spPr/>
        <p:txBody>
          <a:bodyPr/>
          <a:lstStyle/>
          <a:p>
            <a:r>
              <a:rPr lang="en-US"/>
              <a:t>12-</a:t>
            </a:r>
            <a:fld id="{6B9D4DA7-28CE-4BD8-9CFB-DF645AA6B3B1}" type="slidenum">
              <a:rPr lang="en-US"/>
              <a:pPr/>
              <a:t>9</a:t>
            </a:fld>
            <a:endParaRPr lang="en-US"/>
          </a:p>
        </p:txBody>
      </p:sp>
      <p:sp>
        <p:nvSpPr>
          <p:cNvPr id="28674" name="Rectangle 2"/>
          <p:cNvSpPr>
            <a:spLocks noGrp="1" noChangeArrowheads="1"/>
          </p:cNvSpPr>
          <p:nvPr>
            <p:ph type="title"/>
          </p:nvPr>
        </p:nvSpPr>
        <p:spPr/>
        <p:txBody>
          <a:bodyPr/>
          <a:lstStyle/>
          <a:p>
            <a:r>
              <a:rPr lang="en-US" sz="4000"/>
              <a:t>Major Captioning Alternatives</a:t>
            </a:r>
            <a:br>
              <a:rPr lang="en-US" sz="4000"/>
            </a:br>
            <a:r>
              <a:rPr lang="en-US" sz="4000"/>
              <a:t>(Figure 12.2)</a:t>
            </a:r>
          </a:p>
        </p:txBody>
      </p:sp>
      <p:pic>
        <p:nvPicPr>
          <p:cNvPr id="28677" name="Picture 5"/>
          <p:cNvPicPr>
            <a:picLocks noChangeAspect="1" noChangeArrowheads="1"/>
          </p:cNvPicPr>
          <p:nvPr/>
        </p:nvPicPr>
        <p:blipFill>
          <a:blip r:embed="rId2" cstate="print"/>
          <a:srcRect/>
          <a:stretch>
            <a:fillRect/>
          </a:stretch>
        </p:blipFill>
        <p:spPr bwMode="auto">
          <a:xfrm>
            <a:off x="2590800" y="1905000"/>
            <a:ext cx="3343275"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1_Kendall Master 2007">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2_Kendall Master 2007">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2738</TotalTime>
  <Words>2612</Words>
  <Application>Microsoft Office PowerPoint</Application>
  <PresentationFormat>On-screen Show (4:3)</PresentationFormat>
  <Paragraphs>398</Paragraphs>
  <Slides>44</Slides>
  <Notes>26</Notes>
  <HiddenSlides>0</HiddenSlides>
  <MMClips>0</MMClips>
  <ScaleCrop>false</ScaleCrop>
  <HeadingPairs>
    <vt:vector size="4" baseType="variant">
      <vt:variant>
        <vt:lpstr>Theme</vt:lpstr>
      </vt:variant>
      <vt:variant>
        <vt:i4>2</vt:i4>
      </vt:variant>
      <vt:variant>
        <vt:lpstr>Slide Titles</vt:lpstr>
      </vt:variant>
      <vt:variant>
        <vt:i4>44</vt:i4>
      </vt:variant>
    </vt:vector>
  </HeadingPairs>
  <TitlesOfParts>
    <vt:vector size="46" baseType="lpstr">
      <vt:lpstr>1_Kendall Master 2007</vt:lpstr>
      <vt:lpstr>2_Kendall Master 2007</vt:lpstr>
      <vt:lpstr>Designing Effective Input</vt:lpstr>
      <vt:lpstr>Learning Objectives</vt:lpstr>
      <vt:lpstr>Input Design Objectives</vt:lpstr>
      <vt:lpstr>Good Form Design</vt:lpstr>
      <vt:lpstr>Make Forms Easy to Fill in</vt:lpstr>
      <vt:lpstr>Form Flow</vt:lpstr>
      <vt:lpstr>Seven Sections of a Form</vt:lpstr>
      <vt:lpstr>Caption Types</vt:lpstr>
      <vt:lpstr>Major Captioning Alternatives (Figure 12.2)</vt:lpstr>
      <vt:lpstr>Meeting the Intended Purpose</vt:lpstr>
      <vt:lpstr>Ensuring Accurate Completion</vt:lpstr>
      <vt:lpstr>Keeping Forms Attractive</vt:lpstr>
      <vt:lpstr>Computer-Assisted Form Design</vt:lpstr>
      <vt:lpstr>Omniform from ScanSoft Allows the User to Take an Existing Form, Scan it into the Computer, and Define Fields so the Form Can Be Easily Filled out on a PC </vt:lpstr>
      <vt:lpstr>Controlling Business Forms</vt:lpstr>
      <vt:lpstr>Good Display and Web Forms Design</vt:lpstr>
      <vt:lpstr>Keeping the Display Simple</vt:lpstr>
      <vt:lpstr>Keeping the Display Consistent</vt:lpstr>
      <vt:lpstr>Facilitating Movement</vt:lpstr>
      <vt:lpstr>Designing an Attractive and Pleasing Display</vt:lpstr>
      <vt:lpstr>Using Icons in Screen Design</vt:lpstr>
      <vt:lpstr>Graphical User Interface (GUI) Controls</vt:lpstr>
      <vt:lpstr>The Designer Has Many GUI Components that Allow Flexibility in Designing Input Screens for the Web or Other Software Packages: This Example Is from Microsoft Access </vt:lpstr>
      <vt:lpstr>Text Boxes</vt:lpstr>
      <vt:lpstr>Check Boxes</vt:lpstr>
      <vt:lpstr>Option Buttons</vt:lpstr>
      <vt:lpstr>List and Drop-Down List Boxes</vt:lpstr>
      <vt:lpstr>Tab Control Dialogue Boxes</vt:lpstr>
      <vt:lpstr>Sliders, Spin Buttons, and Image Maps</vt:lpstr>
      <vt:lpstr>Sliders and Spin Buttons Are Two Additional GUI Components the Analyst Can Use to Design Input Screens </vt:lpstr>
      <vt:lpstr>Text Area</vt:lpstr>
      <vt:lpstr>Message Boxes and Command Buttons</vt:lpstr>
      <vt:lpstr>Form Controls and Values</vt:lpstr>
      <vt:lpstr>Hidden Fields</vt:lpstr>
      <vt:lpstr>Event-Response Charts</vt:lpstr>
      <vt:lpstr>Dynamic Web Pages</vt:lpstr>
      <vt:lpstr>Color</vt:lpstr>
      <vt:lpstr>Intranet and Internet Page Design</vt:lpstr>
      <vt:lpstr>Intranet and Internet Page Design (Continued)</vt:lpstr>
      <vt:lpstr>Ecommerce Applications</vt:lpstr>
      <vt:lpstr>Summary</vt:lpstr>
      <vt:lpstr>Summary (Continued)</vt:lpstr>
      <vt:lpstr>Summary (Continued)</vt:lpstr>
      <vt:lpstr>Summary (Continued)</vt:lpstr>
    </vt:vector>
  </TitlesOfParts>
  <Company>Buena Vista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BVU User</dc:creator>
  <cp:lastModifiedBy>Yaw Missah</cp:lastModifiedBy>
  <cp:revision>91</cp:revision>
  <dcterms:created xsi:type="dcterms:W3CDTF">2007-01-14T05:14:43Z</dcterms:created>
  <dcterms:modified xsi:type="dcterms:W3CDTF">2019-02-25T14:20:02Z</dcterms:modified>
</cp:coreProperties>
</file>