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4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pos="34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8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37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27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94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51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6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5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D4B0F-8D63-467B-A470-E46EF2D55D79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26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D4B0F-8D63-467B-A470-E46EF2D55D79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5E04-87FF-4D47-8AAE-3A1774C4AD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78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23523" y="1738149"/>
                <a:ext cx="2283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𝑎𝑑𝑐</m:t>
                          </m:r>
                        </m:sub>
                      </m:sSub>
                    </m:oMath>
                  </m:oMathPara>
                </a14:m>
                <a:endParaRPr lang="ru-RU" sz="2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23" y="1738149"/>
                <a:ext cx="2283638" cy="307777"/>
              </a:xfrm>
              <a:prstGeom prst="rect">
                <a:avLst/>
              </a:prstGeom>
              <a:blipFill>
                <a:blip r:embed="rId2"/>
                <a:stretch>
                  <a:fillRect l="-2933" r="-1600" b="-15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53213" y="2168038"/>
                <a:ext cx="11205971" cy="4236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–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амплитуда сигнала;</a:t>
                </a:r>
              </a:p>
              <a:p>
                <a:pPr algn="just">
                  <a:spcAft>
                    <a:spcPts val="0"/>
                  </a:spcAft>
                </a:pPr>
                <a:endParaRPr lang="ru-RU" sz="16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ru-RU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ru-RU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iω</m:t>
                            </m:r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ru-RU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</m:sup>
                        </m:sSup>
                        <m:r>
                          <a:rPr lang="ru-RU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ru-RU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ru-RU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iω</m:t>
                            </m:r>
                            <m:r>
                              <a:rPr lang="ru-RU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ru-RU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</m:sup>
                        </m:sSup>
                        <m:r>
                          <a:rPr lang="ru-RU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ru-RU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ru-RU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ru-RU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iω</m:t>
                            </m:r>
                            <m:d>
                              <m:dPr>
                                <m:ctrlPr>
                                  <a:rPr lang="ru-RU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ru-RU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ru-RU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ru-RU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–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комплексный вектор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детерминированного сигнала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длиной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где ω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 частота сигнала,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</m:sub>
                    </m:sSub>
                    <m:r>
                      <a:rPr lang="ru-RU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ru-RU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d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− период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дискретизации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</a:p>
              <a:p>
                <a:pPr algn="just">
                  <a:spcAft>
                    <a:spcPts val="0"/>
                  </a:spcAft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Z =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Z</a:t>
                </a:r>
                <a:r>
                  <a:rPr lang="en-US" sz="16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Re</a:t>
                </a:r>
                <a:r>
                  <a:rPr lang="en-US" sz="16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+ </a:t>
                </a:r>
                <a:r>
                  <a:rPr lang="en-US" sz="16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iZ</a:t>
                </a:r>
                <a:r>
                  <a:rPr lang="en-US" sz="16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Im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–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комплексный вектор </a:t>
                </a:r>
                <a:r>
                  <a:rPr lang="ru-RU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гауссовского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белого шума с среднеквадратическим отклонением 𝜎 и распределением плотности вероятности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компонент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ξ</m:t>
                        </m:r>
                      </m:e>
                    </m:d>
                    <m:r>
                      <a:rPr lang="ru-RU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ad>
                          <m:radPr>
                            <m:degHide m:val="on"/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ru-RU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</m:den>
                    </m:f>
                    <m:r>
                      <a:rPr lang="ru-RU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ru-RU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ru-RU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p>
                                <m:r>
                                  <a:rPr lang="ru-RU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ru-RU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ru-RU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–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случайная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величина;</a:t>
                </a:r>
              </a:p>
              <a:p>
                <a:pPr algn="just">
                  <a:spcAft>
                    <a:spcPts val="0"/>
                  </a:spcAft>
                </a:pPr>
                <a:endParaRPr lang="ru-RU" sz="16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– среднеквадратичное отклонение комплексного шума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</a:p>
              <a:p>
                <a:pPr algn="just">
                  <a:spcAft>
                    <a:spcPts val="0"/>
                  </a:spcAft>
                </a:pPr>
                <a:endPara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Z</a:t>
                </a:r>
                <a:r>
                  <a:rPr lang="en-US" sz="1600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adc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= </a:t>
                </a:r>
                <a:r>
                  <a:rPr lang="en-US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Z</a:t>
                </a:r>
                <a:r>
                  <a:rPr lang="en-US" sz="1600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adc</a:t>
                </a:r>
                <a:r>
                  <a:rPr lang="en-US" sz="16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Re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+ </a:t>
                </a:r>
                <a:r>
                  <a:rPr lang="en-US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iZ</a:t>
                </a:r>
                <a:r>
                  <a:rPr lang="en-US" sz="1600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adc</a:t>
                </a:r>
                <a:r>
                  <a:rPr lang="en-US" sz="16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600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Im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–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комплексный вектор </a:t>
                </a:r>
                <a:r>
                  <a:rPr lang="ru-RU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гауссовского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белого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собственного шума АЦП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с среднеквадратическим отклонением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𝜎</a:t>
                </a:r>
                <a:r>
                  <a:rPr lang="en-US" sz="1600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adc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и распределением плотности вероятности компонент</a:t>
                </a:r>
                <a14:m>
                  <m:oMath xmlns:m="http://schemas.openxmlformats.org/officeDocument/2006/math"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u-RU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ξ</m:t>
                        </m:r>
                      </m:e>
                    </m:d>
                    <m:r>
                      <a:rPr lang="ru-RU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adc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ru-RU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</m:rad>
                      </m:den>
                    </m:f>
                    <m:r>
                      <a:rPr lang="ru-RU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ru-RU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ru-RU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ξ</m:t>
                                </m:r>
                              </m:e>
                              <m:sup>
                                <m:r>
                                  <a:rPr lang="ru-RU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adc</m:t>
                                </m:r>
                              </m:sub>
                              <m:sup>
                                <m:r>
                                  <a:rPr lang="en-US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–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случайная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величина; </a:t>
                </a:r>
              </a:p>
              <a:p>
                <a:pPr algn="just"/>
                <a:endParaRPr lang="ru-RU" sz="16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𝜎</a:t>
                </a:r>
                <a:r>
                  <a:rPr lang="en-US" sz="16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adc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–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среднеквадратичное отклонение комплексного шума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.</a:t>
                </a:r>
                <a:endParaRPr lang="ru-RU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3" y="2168038"/>
                <a:ext cx="11205971" cy="4236673"/>
              </a:xfrm>
              <a:prstGeom prst="rect">
                <a:avLst/>
              </a:prstGeom>
              <a:blipFill>
                <a:blip r:embed="rId3"/>
                <a:stretch>
                  <a:fillRect l="-326" t="-576" r="-272" b="-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10675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Модель сигнала 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213" y="804606"/>
            <a:ext cx="11114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Для описания поведения дискретно-квантованного сигнала на выходе АЦП представим сигнал на входе в виде суммы детерминированного сигнала, </a:t>
            </a:r>
            <a:r>
              <a:rPr lang="ru-RU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гауссовского</a:t>
            </a:r>
            <a:r>
              <a:rPr lang="ru-RU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белого шума и </a:t>
            </a:r>
            <a:r>
              <a:rPr lang="ru-RU" sz="1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гауссовского</a:t>
            </a:r>
            <a:r>
              <a:rPr lang="ru-RU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белого </a:t>
            </a:r>
            <a:r>
              <a:rPr lang="ru-R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собственного </a:t>
            </a:r>
            <a:r>
              <a:rPr lang="ru-RU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шума АЦП:</a:t>
            </a:r>
            <a:endParaRPr lang="ru-RU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0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9871" y="1112372"/>
                <a:ext cx="11328290" cy="4633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disc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adc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+0,5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adc</m:t>
                          </m:r>
                        </m:sub>
                      </m:sSub>
                      <m:r>
                        <a:rPr lang="ru-RU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=0,1…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ru-RU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1600" baseline="-25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ru-RU" alt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alt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:r>
                  <a:rPr lang="ru-RU" alt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ru-RU" altLang="ru-RU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ый</a:t>
                </a:r>
                <a:r>
                  <a:rPr lang="ru-RU" alt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элемент </a:t>
                </a:r>
                <a:r>
                  <a:rPr lang="ru-RU" alt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вектора амплитуды дискретно-квантованного сигнала;</a:t>
                </a:r>
                <a:r>
                  <a:rPr lang="ru-RU" altLang="ru-RU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ru-RU" sz="11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altLang="ru-R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disc</m:t>
                        </m:r>
                      </m:sup>
                    </m:sSubSup>
                  </m:oMath>
                </a14:m>
                <a:r>
                  <a:rPr lang="ru-RU" alt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alt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</a:t>
                </a:r>
                <a:r>
                  <a:rPr lang="ru-RU" alt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ru-RU" altLang="ru-RU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ый</a:t>
                </a:r>
                <a:r>
                  <a:rPr lang="ru-RU" alt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элемент вектора амплитуды дискретно-квантованного сигнала</a:t>
                </a:r>
                <a:r>
                  <a:rPr lang="ru-RU" alt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endParaRPr lang="en-US" altLang="ru-RU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altLang="ru-RU" sz="1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adc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</m:sup>
                        </m:sSup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ru-RU" alt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</a:t>
                </a:r>
                <a:r>
                  <a:rPr lang="en-US" alt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alt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амплитуда младшего значащего разряда, где </a:t>
                </a:r>
                <a:r>
                  <a:rPr lang="en-US" alt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altLang="ru-RU" sz="1600" baseline="-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ru-RU" alt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–размах входного напряжения АЦП, M–разрядность преобразующего устройства</a:t>
                </a:r>
                <a:r>
                  <a:rPr lang="ru-RU" alt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endParaRPr lang="en-US" altLang="ru-RU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alt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alt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</a:t>
                </a:r>
                <a:r>
                  <a:rPr lang="en-US" alt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alt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знак взятия целой части числа</a:t>
                </a:r>
                <a:r>
                  <a:rPr lang="ru-RU" alt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altLang="ru-RU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ru-RU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Отношение амплитуды сигнала к кванту амплитуды АЦП–d= a/</a:t>
                </a:r>
                <a:r>
                  <a:rPr lang="ru-RU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ru-RU" sz="16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adc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Отношение сигнал шум– q=a/σ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</a:p>
              <a:p>
                <a:endParaRPr lang="ru-RU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Отношение частоты сигнала к частоте дискретизации– w=ω/</a:t>
                </a:r>
                <a:r>
                  <a:rPr lang="ru-RU" sz="1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ru-RU" sz="16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</a:t>
                </a:r>
                <a:endParaRPr lang="ru-RU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71" y="1112372"/>
                <a:ext cx="11328290" cy="4633256"/>
              </a:xfrm>
              <a:prstGeom prst="rect">
                <a:avLst/>
              </a:prstGeom>
              <a:blipFill>
                <a:blip r:embed="rId2"/>
                <a:stretch>
                  <a:fillRect l="-323" b="-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-30551" y="106755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Квантование сигнала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2263" y="6171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Модель эксперимента</a:t>
            </a:r>
            <a:endParaRPr lang="ru-RU" sz="2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0863" y="1051560"/>
            <a:ext cx="1929384" cy="104241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Генератор СВЧ сигналов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SMB-100A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0863" y="4614672"/>
            <a:ext cx="1929384" cy="104241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Генератор шума 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45295" y="1051560"/>
            <a:ext cx="1463865" cy="104241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Аттенюатор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45295" y="4614672"/>
            <a:ext cx="1463865" cy="104241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Аттенюатор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45294" y="2833116"/>
            <a:ext cx="1463866" cy="104241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Сумматор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74208" y="2833116"/>
            <a:ext cx="1395984" cy="104241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АЦП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LTC2158-14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635240" y="2807208"/>
            <a:ext cx="1395984" cy="104241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ПЛИС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Xilinx Kintex-7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796271" y="2818257"/>
            <a:ext cx="1779745" cy="104241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Персональный компьютер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2480247" y="1348740"/>
            <a:ext cx="765048" cy="448056"/>
          </a:xfrm>
          <a:prstGeom prst="rightArrow">
            <a:avLst>
              <a:gd name="adj1" fmla="val 33673"/>
              <a:gd name="adj2" fmla="val 82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2480247" y="4911852"/>
            <a:ext cx="765048" cy="448056"/>
          </a:xfrm>
          <a:prstGeom prst="rightArrow">
            <a:avLst>
              <a:gd name="adj1" fmla="val 33673"/>
              <a:gd name="adj2" fmla="val 82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Стрелка вправо 14"/>
          <p:cNvSpPr/>
          <p:nvPr/>
        </p:nvSpPr>
        <p:spPr>
          <a:xfrm>
            <a:off x="4709160" y="3130296"/>
            <a:ext cx="765048" cy="448056"/>
          </a:xfrm>
          <a:prstGeom prst="rightArrow">
            <a:avLst>
              <a:gd name="adj1" fmla="val 33673"/>
              <a:gd name="adj2" fmla="val 82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" name="Стрелка вправо 15"/>
          <p:cNvSpPr/>
          <p:nvPr/>
        </p:nvSpPr>
        <p:spPr>
          <a:xfrm>
            <a:off x="6867524" y="3130296"/>
            <a:ext cx="765048" cy="448056"/>
          </a:xfrm>
          <a:prstGeom prst="rightArrow">
            <a:avLst>
              <a:gd name="adj1" fmla="val 33673"/>
              <a:gd name="adj2" fmla="val 82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Стрелка вправо 16"/>
          <p:cNvSpPr/>
          <p:nvPr/>
        </p:nvSpPr>
        <p:spPr>
          <a:xfrm>
            <a:off x="9033892" y="3130296"/>
            <a:ext cx="765048" cy="448056"/>
          </a:xfrm>
          <a:prstGeom prst="rightArrow">
            <a:avLst>
              <a:gd name="adj1" fmla="val 33673"/>
              <a:gd name="adj2" fmla="val 82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3543649" y="2239518"/>
            <a:ext cx="739140" cy="448056"/>
          </a:xfrm>
          <a:prstGeom prst="rightArrow">
            <a:avLst>
              <a:gd name="adj1" fmla="val 33673"/>
              <a:gd name="adj2" fmla="val 82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3530696" y="4008120"/>
            <a:ext cx="765048" cy="448056"/>
          </a:xfrm>
          <a:prstGeom prst="rightArrow">
            <a:avLst>
              <a:gd name="adj1" fmla="val 33673"/>
              <a:gd name="adj2" fmla="val 82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25041" y="4198620"/>
            <a:ext cx="6595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Синусоидальный сигнал с генератора СВЧ сигналов смешивается с белым шумом и подается на вход АЦП. Сигнал с АЦП передается на ПЛИС, а при помощи персонального компьютера данные с ПЛИС сохраняются в виде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dat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файла и обрабатываются в системе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MathCad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5040" y="545020"/>
            <a:ext cx="6935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Генератор шума представляет собой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макет источника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равномерного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шума, собранный на усилителях, к входу которых подключена согласованная нагрузка. Аттенюаторы предназначены для развязки источников друг от друга на сумматоре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. АЦП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LTC2158-14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представляет собой двухканальный 14-ти разрядный АЦП с уровнем шума 2,11 младших значащих разряда. Частота дискретизации равна 300 МГц.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50863" y="139451"/>
                <a:ext cx="11555793" cy="229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Первым шагом стало измерение собственного шума АЦП. Вместо сумматора к входу АЦП подключается согласованная нагрузка. На графике изображена гистограмма значений собственных шумов АЦП. </a:t>
                </a:r>
                <a:endPara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Каждый столбик соответствует одному младшему значащему разряду. </a:t>
                </a:r>
                <a:endPara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Значение измеренных шумов АЦП по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гистограмме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изм. ш.АЦП</m:t>
                        </m:r>
                      </m:sub>
                      <m:sup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гист.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201</m:t>
                    </m:r>
                    <m:r>
                      <m:rPr>
                        <m:nor/>
                      </m:rPr>
                      <a:rPr lang="ru-RU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m:rPr>
                        <m:nor/>
                      </m:rPr>
                      <a:rPr lang="ru-RU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мкВ</m:t>
                    </m:r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У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ровень шумов, оценка которого произведена по среднеквадратичному значению всей выборки: </a:t>
                </a:r>
                <a:b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изм. ш.АЦП</m:t>
                        </m:r>
                      </m:sub>
                      <m:sup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выб.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174,5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мкВ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Уровень шумов,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оценка которого произведена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по мощности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ш.АЦП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изм. ш.АЦП</m:t>
                                </m:r>
                              </m:sub>
                              <m:sup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мощн.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b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изм. ш.АЦП</m:t>
                        </m:r>
                      </m:sub>
                      <m:sup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мощн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174</m:t>
                    </m:r>
                    <m:r>
                      <m:rPr>
                        <m:nor/>
                      </m:rPr>
                      <a:rPr lang="ru-RU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мкВ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ш.АЦП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-6</m:t>
                    </m:r>
                    <m:r>
                      <m:rPr>
                        <m:nor/>
                      </m:rPr>
                      <a:rPr lang="ru-RU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дБм</m:t>
                    </m:r>
                  </m:oMath>
                </a14:m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(значение совпало с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изм. ш.АЦП</m:t>
                        </m:r>
                      </m:sub>
                      <m:sup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выб.</m:t>
                        </m:r>
                      </m:sup>
                    </m:sSubSup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3" y="139451"/>
                <a:ext cx="11555793" cy="2298643"/>
              </a:xfrm>
              <a:prstGeom prst="rect">
                <a:avLst/>
              </a:prstGeom>
              <a:blipFill>
                <a:blip r:embed="rId3"/>
                <a:stretch>
                  <a:fillRect l="-264" t="-1061" r="-316" b="-9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ъект 1" descr="Project Path: D:\doc\Проекты Origin\Experiment_v2_06.2025.opju&#10;PE Folder: /Experiment_v2_06.2025/data/histogtam/&#10;Short Name: hist_50Omcsv_exp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58851"/>
              </p:ext>
            </p:extLst>
          </p:nvPr>
        </p:nvGraphicFramePr>
        <p:xfrm>
          <a:off x="3216000" y="2449212"/>
          <a:ext cx="5760000" cy="440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Graph" r:id="rId4" imgW="9802137" imgH="7502601" progId="Origin95.Graph">
                  <p:embed/>
                </p:oleObj>
              </mc:Choice>
              <mc:Fallback>
                <p:oleObj name="Graph" r:id="rId4" imgW="9802137" imgH="7502601" progId="Origin95.Graph">
                  <p:embed/>
                  <p:pic>
                    <p:nvPicPr>
                      <p:cNvPr id="2050" name="Объект 1" descr="Project Path: D:\doc\Проекты Origin\Experiment_v2_06.2025.opju&#10;PE Folder: /Experiment_v2_06.2025/data/histogtam/&#10;Short Name: hist_50Omcsv_exp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000" y="2449212"/>
                        <a:ext cx="5760000" cy="440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5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" descr="Project Path: D:\doc\Проекты Origin\Experiment_v2_06.2025.opju&#10;PE Folder: /Experiment_v2_06.2025/data/lambda/&#10;Short Name: Graph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97307"/>
              </p:ext>
            </p:extLst>
          </p:nvPr>
        </p:nvGraphicFramePr>
        <p:xfrm>
          <a:off x="6792000" y="1362380"/>
          <a:ext cx="5400000" cy="41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Graph" r:id="rId3" imgW="9802137" imgH="7502601" progId="Origin95.Graph">
                  <p:embed/>
                </p:oleObj>
              </mc:Choice>
              <mc:Fallback>
                <p:oleObj name="Graph" r:id="rId3" imgW="9802137" imgH="7502601" progId="Origin95.Graph">
                  <p:embed/>
                  <p:pic>
                    <p:nvPicPr>
                      <p:cNvPr id="6146" name="Объект 1" descr="Project Path: D:\doc\Проекты Origin\Experiment_v2_06.2025.opju&#10;PE Folder: /Experiment_v2_06.2025/data/lambda/&#10;Short Name: Graph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000" y="1362380"/>
                        <a:ext cx="5400000" cy="413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1" descr="Project Path: D:\doc\Проекты Origin\Experiment_v2_06.2025.opju&#10;PE Folder: /Experiment_v2_06.2025/data/spectrum/&#10;Short Name: spectrum_50Omcsvf_d300MH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952527"/>
              </p:ext>
            </p:extLst>
          </p:nvPr>
        </p:nvGraphicFramePr>
        <p:xfrm>
          <a:off x="0" y="1362380"/>
          <a:ext cx="5400000" cy="41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Graph" r:id="rId5" imgW="9802137" imgH="7502601" progId="Origin95.Graph">
                  <p:embed/>
                </p:oleObj>
              </mc:Choice>
              <mc:Fallback>
                <p:oleObj name="Graph" r:id="rId5" imgW="9802137" imgH="7502601" progId="Origin95.Graph">
                  <p:embed/>
                  <p:pic>
                    <p:nvPicPr>
                      <p:cNvPr id="10242" name="Объект 1" descr="Project Path: D:\doc\Проекты Origin\Experiment_v2_06.2025.opju&#10;PE Folder: /Experiment_v2_06.2025/data/spectrum/&#10;Short Name: spectrum_50Omcsvf_d300MH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62380"/>
                        <a:ext cx="5400000" cy="413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663470" y="5495619"/>
            <a:ext cx="3528530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Энтропия сигнала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H=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2,29</a:t>
            </a:r>
          </a:p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Энтропия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шумов (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N=10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H=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2,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0863" y="139451"/>
                <a:ext cx="1155579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 левом графике изображен спектр шумов АЦП. Из графика видно, что шумы распределены равномерно в области частот до половины частоты дискретизации.</a:t>
                </a:r>
              </a:p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 правом графике изображено распределение значений собственных чисел для длины выборки корреляционной матрицы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N=10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Распределение представлено в дБ: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begChr m:val="["/>
                        <m:endChr m:val="]"/>
                        <m:ctrl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дБ</m:t>
                        </m:r>
                      </m:e>
                    </m:d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абс.зн.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Красной линией показан результат эксперимента, синей линией изображен результат, полученный численным моделированием.</a:t>
                </a:r>
                <a:endPara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3" y="139451"/>
                <a:ext cx="11555793" cy="1323439"/>
              </a:xfrm>
              <a:prstGeom prst="rect">
                <a:avLst/>
              </a:prstGeom>
              <a:blipFill>
                <a:blip r:embed="rId7"/>
                <a:stretch>
                  <a:fillRect l="-264" t="-1843" r="-316" b="-4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4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50863" y="139451"/>
                <a:ext cx="11555793" cy="2206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Следующим шагом стало измерение собственного шума АЦП. Вместо сумматора к входу АЦП подключается генератор шума. На графике изображена гистограмма значений сигнала генератора шума. </a:t>
                </a:r>
                <a:endPara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Каждый столбик соответствует одному младшему значащему разряду. </a:t>
                </a:r>
                <a:endParaRPr lang="en-US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Значение измеренных шумов АЦП по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гистограмме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изм. ш.</m:t>
                        </m:r>
                      </m:sub>
                      <m:sup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гист.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ru-RU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819,9</m:t>
                    </m:r>
                    <m:r>
                      <m:rPr>
                        <m:nor/>
                      </m:rP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мкВ</m:t>
                    </m:r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У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ровень шумов, оценка которого произведена по среднеквадратичному значению всей выборки: </a:t>
                </a:r>
                <a:b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изм. ш.</m:t>
                        </m:r>
                      </m:sub>
                      <m:sup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выб.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2246,3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мкВ</m:t>
                    </m:r>
                  </m:oMath>
                </a14:m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16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Уровень шумов,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оценка которого произведена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по мощности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ш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изм. ш.</m:t>
                                </m:r>
                              </m:sub>
                              <m:sup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мощн.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b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изм. ш.</m:t>
                        </m:r>
                      </m:sub>
                      <m:sup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мощн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16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ru-RU" sz="16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246,</m:t>
                    </m:r>
                    <m:r>
                      <m:rPr>
                        <m:nor/>
                      </m:rP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мкВ</m:t>
                    </m:r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ш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ru-RU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дБм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3" y="139451"/>
                <a:ext cx="11555793" cy="2206117"/>
              </a:xfrm>
              <a:prstGeom prst="rect">
                <a:avLst/>
              </a:prstGeom>
              <a:blipFill>
                <a:blip r:embed="rId3"/>
                <a:stretch>
                  <a:fillRect l="-264" t="-1105" r="-316" b="-10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Объект 1" descr="Project Path: D:\doc\Проекты Origin\Experiment_v2_06.2025.opju&#10;PE Folder: /Experiment_v2_06.2025/data/histogtam/&#10;Short Name: hist_white_noise_shield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47489"/>
              </p:ext>
            </p:extLst>
          </p:nvPr>
        </p:nvGraphicFramePr>
        <p:xfrm>
          <a:off x="3396000" y="2724761"/>
          <a:ext cx="5400000" cy="41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Graph" r:id="rId4" imgW="9802137" imgH="7502601" progId="Origin95.Graph">
                  <p:embed/>
                </p:oleObj>
              </mc:Choice>
              <mc:Fallback>
                <p:oleObj name="Graph" r:id="rId4" imgW="9802137" imgH="7502601" progId="Origin95.Graph">
                  <p:embed/>
                  <p:pic>
                    <p:nvPicPr>
                      <p:cNvPr id="3074" name="Объект 1" descr="Project Path: D:\doc\Проекты Origin\Experiment_v2_06.2025.opju&#10;PE Folder: /Experiment_v2_06.2025/data/histogtam/&#10;Short Name: hist_white_noise_shield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000" y="2724761"/>
                        <a:ext cx="5400000" cy="413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01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" descr="Project Path: D:\doc\Проекты Origin\Experiment_v2_06.2025.opju&#10;PE Folder: /Experiment_v2_06.2025/data/lambda/&#10;Short Name: Graph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20712"/>
              </p:ext>
            </p:extLst>
          </p:nvPr>
        </p:nvGraphicFramePr>
        <p:xfrm>
          <a:off x="6792000" y="1362380"/>
          <a:ext cx="5400000" cy="41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Graph" r:id="rId3" imgW="9802137" imgH="7502601" progId="Origin95.Graph">
                  <p:embed/>
                </p:oleObj>
              </mc:Choice>
              <mc:Fallback>
                <p:oleObj name="Graph" r:id="rId3" imgW="9802137" imgH="7502601" progId="Origin95.Graph">
                  <p:embed/>
                  <p:pic>
                    <p:nvPicPr>
                      <p:cNvPr id="7170" name="Объект 1" descr="Project Path: D:\doc\Проекты Origin\Experiment_v2_06.2025.opju&#10;PE Folder: /Experiment_v2_06.2025/data/lambda/&#10;Short Name: Graph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000" y="1362380"/>
                        <a:ext cx="5400000" cy="413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1" descr="Project Path: D:\doc\Проекты Origin\Experiment_v2_06.2025.opju&#10;PE Folder: /Experiment_v2_06.2025/data/spectrum/&#10;Short Name: Graph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085143"/>
              </p:ext>
            </p:extLst>
          </p:nvPr>
        </p:nvGraphicFramePr>
        <p:xfrm>
          <a:off x="0" y="1362380"/>
          <a:ext cx="5400000" cy="41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Graph" r:id="rId5" imgW="9802137" imgH="7502601" progId="Origin95.Graph">
                  <p:embed/>
                </p:oleObj>
              </mc:Choice>
              <mc:Fallback>
                <p:oleObj name="Graph" r:id="rId5" imgW="9802137" imgH="7502601" progId="Origin95.Graph">
                  <p:embed/>
                  <p:pic>
                    <p:nvPicPr>
                      <p:cNvPr id="11266" name="Объект 1" descr="Project Path: D:\doc\Проекты Origin\Experiment_v2_06.2025.opju&#10;PE Folder: /Experiment_v2_06.2025/data/spectrum/&#10;Short Name: Graph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62380"/>
                        <a:ext cx="5400000" cy="413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663470" y="5495618"/>
            <a:ext cx="3528530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Энтропия сигнала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H=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2,23</a:t>
            </a:r>
          </a:p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Энтропия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шумов (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N=10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H=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2,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0863" y="139451"/>
                <a:ext cx="1155579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 левом графике изображен спектр шумов АЦП. Из графика видно, что шумы распределены равномерно в области частот до половины частоты дискретизации кроме области около 300 кГц, где наблюдается помеха.</a:t>
                </a:r>
              </a:p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 правом графике изображено распределение значений собственных чисел для длины выборки корреляционной матрицы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N=10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Распределение представлено в дБ: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begChr m:val="["/>
                        <m:endChr m:val="]"/>
                        <m:ctrl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дБ</m:t>
                        </m:r>
                      </m:e>
                    </m:d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абс.зн.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Красной линией показан результат эксперимента, синей линией изображен результат, полученный численным моделированием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3" y="139451"/>
                <a:ext cx="11555793" cy="1323439"/>
              </a:xfrm>
              <a:prstGeom prst="rect">
                <a:avLst/>
              </a:prstGeom>
              <a:blipFill>
                <a:blip r:embed="rId7"/>
                <a:stretch>
                  <a:fillRect l="-264" t="-1843" r="-316" b="-4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7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1" descr="Project Path: D:\doc\Проекты Origin\Experiment_v2_06.2025.opju&#10;PE Folder: /Experiment_v2_06.2025/data/spectrum/&#10;Short Name: Graph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436174"/>
              </p:ext>
            </p:extLst>
          </p:nvPr>
        </p:nvGraphicFramePr>
        <p:xfrm>
          <a:off x="0" y="2177310"/>
          <a:ext cx="5400000" cy="41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Graph" r:id="rId3" imgW="9802137" imgH="7502601" progId="Origin95.Graph">
                  <p:embed/>
                </p:oleObj>
              </mc:Choice>
              <mc:Fallback>
                <p:oleObj name="Graph" r:id="rId3" imgW="9802137" imgH="7502601" progId="Origin95.Graph">
                  <p:embed/>
                  <p:pic>
                    <p:nvPicPr>
                      <p:cNvPr id="8194" name="Объект 1" descr="Project Path: D:\doc\Проекты Origin\Experiment_v2_06.2025.opju&#10;PE Folder: /Experiment_v2_06.2025/data/spectrum/&#10;Short Name: Graph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77310"/>
                        <a:ext cx="5400000" cy="413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" descr="Project Path: D:\doc\Проекты Origin\Experiment_v2_06.2025.opju&#10;PE Folder: /Experiment_v2_06.2025/data/lambda/&#10;Short Name: lambda_-20dbm_60mhzcsvN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265534"/>
              </p:ext>
            </p:extLst>
          </p:nvPr>
        </p:nvGraphicFramePr>
        <p:xfrm>
          <a:off x="6792000" y="2204113"/>
          <a:ext cx="5400000" cy="41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Graph" r:id="rId5" imgW="9802137" imgH="7502601" progId="Origin95.Graph">
                  <p:embed/>
                </p:oleObj>
              </mc:Choice>
              <mc:Fallback>
                <p:oleObj name="Graph" r:id="rId5" imgW="9802137" imgH="7502601" progId="Origin95.Graph">
                  <p:embed/>
                  <p:pic>
                    <p:nvPicPr>
                      <p:cNvPr id="6" name="Объект 1" descr="Project Path: D:\doc\Проекты Origin\Experiment_v2_06.2025.opju&#10;PE Folder: /Experiment_v2_06.2025/data/lambda/&#10;Short Name: lambda_-20dbm_60mhzcsvN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000" y="2204113"/>
                        <a:ext cx="5400000" cy="413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50863" y="139451"/>
                <a:ext cx="11555793" cy="216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Следующим шагом стало измерение сигнала с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СВЧ генератора без шума, уровень сигнала на входе АЦП -20 </a:t>
                </a:r>
                <a:r>
                  <a:rPr lang="ru-RU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дБм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частота сигнала 60 МГц.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Отношение амплитуды к кванту амплитуды АЦП равно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366.</a:t>
                </a:r>
              </a:p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 графике слева изображен спектр сигнала с генератора, помимо основной частоты 60 МГц наблюдается частота 2 гармоники 120 МГц. </a:t>
                </a:r>
                <a:endParaRPr lang="ru-RU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Уровень сигнала,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оценка которого произведена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по мощности выборки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ru-RU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ru-RU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ru-RU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,7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дБм</m:t>
                    </m:r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 правом графике изображено распределение значений собственных чисел для длины выборки корреляционной матрицы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N=10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Распределение представлено в дБ: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дБ</m:t>
                        </m:r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абс.зн.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Красной линией показан результат эксперимента, синей линией изображен результат, полученный численным моделированием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3" y="139451"/>
                <a:ext cx="11555793" cy="2163541"/>
              </a:xfrm>
              <a:prstGeom prst="rect">
                <a:avLst/>
              </a:prstGeom>
              <a:blipFill>
                <a:blip r:embed="rId7"/>
                <a:stretch>
                  <a:fillRect l="-264" t="-1127" r="-316" b="-2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9148795" y="6211669"/>
            <a:ext cx="295786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Энтропия сигнала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H=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0.27</a:t>
            </a:r>
          </a:p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Энтропия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модели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H=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0.22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1" descr="Project Path: D:\doc\Проекты Origin\Experiment_v2_06.2025.opju&#10;PE Folder: /Experiment_v2_06.2025/data/spectrum/&#10;Short Name: Graph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688949"/>
              </p:ext>
            </p:extLst>
          </p:nvPr>
        </p:nvGraphicFramePr>
        <p:xfrm>
          <a:off x="0" y="2249814"/>
          <a:ext cx="5400000" cy="41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Graph" r:id="rId3" imgW="9802137" imgH="7502601" progId="Origin95.Graph">
                  <p:embed/>
                </p:oleObj>
              </mc:Choice>
              <mc:Fallback>
                <p:oleObj name="Graph" r:id="rId3" imgW="9802137" imgH="7502601" progId="Origin95.Graph">
                  <p:embed/>
                  <p:pic>
                    <p:nvPicPr>
                      <p:cNvPr id="9218" name="Объект 1" descr="Project Path: D:\doc\Проекты Origin\Experiment_v2_06.2025.opju&#10;PE Folder: /Experiment_v2_06.2025/data/spectrum/&#10;Short Name: Graph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49814"/>
                        <a:ext cx="5400000" cy="413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1" descr="Project Path: D:\doc\Проекты Origin\Experiment_v2_06.2025.opju&#10;PE Folder: /Experiment_v2_06.2025/data/lambda/&#10;Short Name: lambda_-46dbm_60mhz_noi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07347"/>
              </p:ext>
            </p:extLst>
          </p:nvPr>
        </p:nvGraphicFramePr>
        <p:xfrm>
          <a:off x="6792000" y="2249814"/>
          <a:ext cx="5400000" cy="41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Graph" r:id="rId5" imgW="9802137" imgH="7502601" progId="Origin95.Graph">
                  <p:embed/>
                </p:oleObj>
              </mc:Choice>
              <mc:Fallback>
                <p:oleObj name="Graph" r:id="rId5" imgW="9802137" imgH="7502601" progId="Origin95.Graph">
                  <p:embed/>
                  <p:pic>
                    <p:nvPicPr>
                      <p:cNvPr id="9" name="Объект 1" descr="Project Path: D:\doc\Проекты Origin\Experiment_v2_06.2025.opju&#10;PE Folder: /Experiment_v2_06.2025/data/lambda/&#10;Short Name: lambda_-46dbm_60mhz_nois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000" y="2249814"/>
                        <a:ext cx="5400000" cy="413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50863" y="139451"/>
                <a:ext cx="11555793" cy="2409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Следующим шагом стало измерение сигнала с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СВЧ генератора, смешанного с шумом, уровень сигнала на входе АЦП -46 </a:t>
                </a:r>
                <a:r>
                  <a:rPr lang="ru-RU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дБм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частота сигнала 60 МГц, уровень шума на входе АЦП -64 </a:t>
                </a:r>
                <a:r>
                  <a:rPr lang="ru-RU" sz="16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дБм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Отношение сигнал шум равно 8. Отношение амплитуды к кванту амплитуды АЦП равно 20.</a:t>
                </a:r>
              </a:p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 графике слева изображен спектр сигнала с генератора, помимо основной частоты 60 МГц наблюдается частота 2 гармоники 120 МГц. Наблюдается помеховый сигнал на частоте 300 кГц от генератора шума.</a:t>
                </a:r>
                <a:endParaRPr lang="ru-RU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Уровень шумов,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оценка которого произведена 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по мощности сигнала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ш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ru-RU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ш</m:t>
                        </m:r>
                      </m:sub>
                    </m:sSub>
                    <m:r>
                      <a:rPr lang="ru-RU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ru-RU" sz="1600" b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46,7</m:t>
                    </m:r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дБм</m:t>
                    </m:r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На правом графике изображено распределение значений собственных чисел для длины выборки корреляционной матрицы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N=10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Распределение представлено в дБ: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begChr m:val="["/>
                        <m:endChr m:val="]"/>
                        <m:ctrlPr>
                          <a:rPr lang="el-G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дБ</m:t>
                        </m:r>
                      </m:e>
                    </m:d>
                    <m:r>
                      <a:rPr lang="ru-R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абс.зн.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ru-RU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Красной линией показан результат эксперимента, синей линией изображен результат, полученный численным моделированием</a:t>
                </a:r>
                <a:r>
                  <a:rPr lang="ru-RU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3" y="139451"/>
                <a:ext cx="11555793" cy="2409762"/>
              </a:xfrm>
              <a:prstGeom prst="rect">
                <a:avLst/>
              </a:prstGeom>
              <a:blipFill>
                <a:blip r:embed="rId7"/>
                <a:stretch>
                  <a:fillRect l="-264" t="-1013" r="-316" b="-2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9148795" y="6211669"/>
            <a:ext cx="3038011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Энтропия сигнала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H=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0.016</a:t>
            </a:r>
          </a:p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Энтропия 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модели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H=</a:t>
            </a:r>
            <a:r>
              <a:rPr lang="ru-RU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0.001</a:t>
            </a:r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1445</Words>
  <Application>Microsoft Office PowerPoint</Application>
  <PresentationFormat>Широкоэкранный</PresentationFormat>
  <Paragraphs>71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Тема Office</vt:lpstr>
      <vt:lpstr>Origin Project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АО "ФНПЦ "ННИИРТ"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Королев Алексей Михайлович</dc:creator>
  <cp:lastModifiedBy>Королев Алексей Михайлович</cp:lastModifiedBy>
  <cp:revision>65</cp:revision>
  <dcterms:created xsi:type="dcterms:W3CDTF">2025-02-25T11:26:32Z</dcterms:created>
  <dcterms:modified xsi:type="dcterms:W3CDTF">2025-06-18T11:31:54Z</dcterms:modified>
</cp:coreProperties>
</file>