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70" r:id="rId10"/>
    <p:sldId id="272" r:id="rId11"/>
    <p:sldId id="271" r:id="rId12"/>
  </p:sldIdLst>
  <p:sldSz cx="9144000" cy="5143500" type="screen16x9"/>
  <p:notesSz cx="6858000" cy="9144000"/>
  <p:embeddedFontLst>
    <p:embeddedFont>
      <p:font typeface="PT Sans Narrow" panose="020B0600000101010101" charset="0"/>
      <p:regular r:id="rId14"/>
      <p:bold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EE037A1A-28B6-456B-8593-E32EF5204596}">
  <a:tblStyle styleId="{EE037A1A-28B6-456B-8593-E32EF52045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6397D9-FB99-4A12-A36B-4A8B4C140A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46" autoAdjust="0"/>
  </p:normalViewPr>
  <p:slideViewPr>
    <p:cSldViewPr>
      <p:cViewPr varScale="1">
        <p:scale>
          <a:sx n="129" d="100"/>
          <a:sy n="129" d="100"/>
        </p:scale>
        <p:origin x="11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81314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 Garden</a:t>
            </a:r>
          </a:p>
          <a:p>
            <a:pPr rtl="0" fontAlgn="t">
              <a:buNone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System monitoring and data collection through use of sensors. Display the temperature and humidity of air and the humidity and PH level of the soil in each section.</a:t>
            </a:r>
          </a:p>
          <a:p>
            <a:pPr rtl="0" fontAlgn="t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 Plants</a:t>
            </a:r>
          </a:p>
          <a:p>
            <a:pPr rtl="0" fontAlgn="t">
              <a:buNone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Automated watering to individual sections as determined by sensor data and water scheduling. Monitor water level of tank, and inform user when water level is low. </a:t>
            </a:r>
          </a:p>
          <a:p>
            <a:pPr rtl="0" fontAlgn="t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Sunlight</a:t>
            </a:r>
          </a:p>
          <a:p>
            <a:pPr rtl="0" fontAlgn="t">
              <a:buNone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Measure and display the hours of sunlight the plants are exposed to each day. </a:t>
            </a:r>
          </a:p>
          <a:p>
            <a:pPr rtl="0" fontAlgn="t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Water Scheduler</a:t>
            </a:r>
          </a:p>
          <a:p>
            <a:pPr rtl="0" fontAlgn="t">
              <a:buNone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From a database have a watering schedule for different types of plants, use this schedule for the automated watering along with data from system. </a:t>
            </a:r>
          </a:p>
          <a:p>
            <a:pPr rtl="0" fontAlgn="t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 Plants</a:t>
            </a:r>
          </a:p>
          <a:p>
            <a:pPr rtl="0" fontAlgn="t">
              <a:buNone/>
            </a:pP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Monitor usage of system by user and recommend plants to grow.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6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  <a:endParaRPr lang="ko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  <a:endParaRPr lang="k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rgbClr val="CFE2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ko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urbangeeks.co.kr/shop/click-grow-smart-herb-garden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www.glowpear.com/new-products/urban-garden" TargetMode="Externa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Let’s Grow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Self-Monitoring Garden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B6358-22BA-42BF-9DDA-3064A804B7AB}"/>
              </a:ext>
            </a:extLst>
          </p:cNvPr>
          <p:cNvSpPr txBox="1"/>
          <p:nvPr/>
        </p:nvSpPr>
        <p:spPr>
          <a:xfrm>
            <a:off x="7668344" y="3642639"/>
            <a:ext cx="1264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ko-KR" altLang="en-US" dirty="0"/>
              <a:t>조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D3A2F6-0FAB-44A2-911E-4C2066D7372F}"/>
              </a:ext>
            </a:extLst>
          </p:cNvPr>
          <p:cNvSpPr txBox="1"/>
          <p:nvPr/>
        </p:nvSpPr>
        <p:spPr>
          <a:xfrm>
            <a:off x="683568" y="3579862"/>
            <a:ext cx="2736304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" altLang="en-US" sz="1000" b="1" dirty="0">
                <a:latin typeface="+mj-ea"/>
              </a:rPr>
              <a:t>정형호 </a:t>
            </a:r>
            <a:endParaRPr lang="en-US" altLang="ko-KR" sz="1100" b="1" dirty="0">
              <a:latin typeface="+mj-ea"/>
            </a:endParaRPr>
          </a:p>
          <a:p>
            <a:pPr lvl="0"/>
            <a:r>
              <a:rPr lang="ko-KR" altLang="en-US" sz="1100" dirty="0">
                <a:latin typeface="+mn-ea"/>
              </a:rPr>
              <a:t>임베디드 보드에서 </a:t>
            </a:r>
            <a:r>
              <a:rPr lang="en-US" altLang="ko-KR" sz="1100" dirty="0">
                <a:latin typeface="+mn-ea"/>
              </a:rPr>
              <a:t>2</a:t>
            </a:r>
            <a:r>
              <a:rPr lang="ko-KR" altLang="en-US" sz="1100" dirty="0">
                <a:latin typeface="+mn-ea"/>
              </a:rPr>
              <a:t>번 역할을 담당하며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그 외에 서버를 통해서 데이터를 전달하고 </a:t>
            </a:r>
            <a:r>
              <a:rPr lang="en-US" altLang="ko-KR" sz="1100" dirty="0">
                <a:latin typeface="+mn-ea"/>
              </a:rPr>
              <a:t>DB</a:t>
            </a:r>
            <a:r>
              <a:rPr lang="ko-KR" altLang="en-US" sz="1100" dirty="0">
                <a:latin typeface="+mn-ea"/>
              </a:rPr>
              <a:t>에 저장하는 역할을 담당한다</a:t>
            </a:r>
            <a:r>
              <a:rPr lang="en-US" altLang="ko-KR" sz="1100" dirty="0">
                <a:latin typeface="+mn-ea"/>
              </a:rPr>
              <a:t>.</a:t>
            </a:r>
            <a:endParaRPr lang="en-US" altLang="ko" sz="11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B9806-82DC-4D1D-A593-E6AC8BD24C4B}"/>
              </a:ext>
            </a:extLst>
          </p:cNvPr>
          <p:cNvSpPr txBox="1"/>
          <p:nvPr/>
        </p:nvSpPr>
        <p:spPr>
          <a:xfrm>
            <a:off x="683568" y="2067694"/>
            <a:ext cx="2736304" cy="8617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</a:rPr>
              <a:t>오주환</a:t>
            </a:r>
            <a:r>
              <a:rPr lang="ko" altLang="en-US" sz="1000" b="1" dirty="0">
                <a:latin typeface="+mj-ea"/>
              </a:rPr>
              <a:t> </a:t>
            </a:r>
            <a:endParaRPr lang="en-US" altLang="ko-KR" sz="1100" b="1" dirty="0">
              <a:latin typeface="+mj-ea"/>
            </a:endParaRPr>
          </a:p>
          <a:p>
            <a:pPr lvl="0"/>
            <a:r>
              <a:rPr lang="ko-KR" altLang="en-US" sz="1000" b="1" dirty="0">
                <a:latin typeface="+mj-ea"/>
              </a:rPr>
              <a:t>팀장</a:t>
            </a:r>
            <a:r>
              <a:rPr lang="en-US" altLang="ko-KR" sz="1000" dirty="0">
                <a:latin typeface="+mj-ea"/>
              </a:rPr>
              <a:t>. </a:t>
            </a:r>
            <a:r>
              <a:rPr lang="ko-KR" altLang="en-US" sz="1000" dirty="0">
                <a:latin typeface="+mn-ea"/>
              </a:rPr>
              <a:t>임베디드 보드에서 </a:t>
            </a:r>
            <a:r>
              <a:rPr lang="en-US" altLang="ko-KR" sz="1000" dirty="0">
                <a:latin typeface="+mn-ea"/>
              </a:rPr>
              <a:t>3</a:t>
            </a:r>
            <a:r>
              <a:rPr lang="ko-KR" altLang="en-US" sz="1000" dirty="0">
                <a:latin typeface="+mn-ea"/>
              </a:rPr>
              <a:t>번 역할을 담당하며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 dirty="0">
                <a:latin typeface="+mn-ea"/>
              </a:rPr>
              <a:t>그 외에 </a:t>
            </a:r>
            <a:r>
              <a:rPr lang="en-US" altLang="ko-KR" sz="1000" dirty="0">
                <a:latin typeface="+mn-ea"/>
              </a:rPr>
              <a:t>DB</a:t>
            </a:r>
            <a:r>
              <a:rPr lang="ko-KR" altLang="en-US" sz="1000" dirty="0">
                <a:latin typeface="+mn-ea"/>
              </a:rPr>
              <a:t>에 저장된 데이터를 토대로 통계적 결과를 추출하여 사용자에게 제공한다</a:t>
            </a:r>
            <a:r>
              <a:rPr lang="en-US" altLang="ko-KR" sz="1000" dirty="0">
                <a:latin typeface="+mn-ea"/>
              </a:rPr>
              <a:t>.</a:t>
            </a:r>
            <a:endParaRPr lang="en-US" altLang="ko" sz="10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75962-98BB-4809-8231-C2E925AB7842}"/>
              </a:ext>
            </a:extLst>
          </p:cNvPr>
          <p:cNvSpPr txBox="1"/>
          <p:nvPr/>
        </p:nvSpPr>
        <p:spPr>
          <a:xfrm>
            <a:off x="4918580" y="2067694"/>
            <a:ext cx="2736304" cy="7694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100" b="1" dirty="0">
                <a:latin typeface="+mj-ea"/>
              </a:rPr>
              <a:t>위찬빈</a:t>
            </a:r>
            <a:r>
              <a:rPr lang="ko-KR" altLang="en-US" sz="1100" dirty="0">
                <a:latin typeface="+mj-ea"/>
              </a:rPr>
              <a:t> </a:t>
            </a:r>
            <a:endParaRPr lang="en-US" altLang="ko-KR" sz="1100" dirty="0">
              <a:latin typeface="+mj-ea"/>
            </a:endParaRPr>
          </a:p>
          <a:p>
            <a:pPr lvl="0"/>
            <a:r>
              <a:rPr lang="ko-KR" altLang="en-US" sz="1100" dirty="0">
                <a:latin typeface="+mn-ea"/>
              </a:rPr>
              <a:t>임베디드 보드에서 </a:t>
            </a:r>
            <a:r>
              <a:rPr lang="en-US" altLang="ko-KR" sz="1100" dirty="0">
                <a:latin typeface="+mn-ea"/>
              </a:rPr>
              <a:t>1</a:t>
            </a:r>
            <a:r>
              <a:rPr lang="ko-KR" altLang="en-US" sz="1100" dirty="0">
                <a:latin typeface="+mn-ea"/>
              </a:rPr>
              <a:t>번 역할을 담당하며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그 외에 </a:t>
            </a:r>
            <a:r>
              <a:rPr lang="en-US" altLang="ko-KR" sz="1100" dirty="0">
                <a:latin typeface="+mn-ea"/>
              </a:rPr>
              <a:t>LCD </a:t>
            </a:r>
            <a:r>
              <a:rPr lang="ko-KR" altLang="en-US" sz="1100" dirty="0">
                <a:latin typeface="+mn-ea"/>
              </a:rPr>
              <a:t>화면에 사용자 </a:t>
            </a:r>
            <a:r>
              <a:rPr lang="en-US" altLang="ko-KR" sz="1100" dirty="0">
                <a:latin typeface="+mn-ea"/>
              </a:rPr>
              <a:t>UI</a:t>
            </a:r>
            <a:r>
              <a:rPr lang="ko-KR" altLang="en-US" sz="1100" dirty="0">
                <a:latin typeface="+mn-ea"/>
              </a:rPr>
              <a:t> 개발을 담당한다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2E5DA-66E1-46A0-B115-A94A19330CC3}"/>
              </a:ext>
            </a:extLst>
          </p:cNvPr>
          <p:cNvSpPr txBox="1"/>
          <p:nvPr/>
        </p:nvSpPr>
        <p:spPr>
          <a:xfrm>
            <a:off x="4932040" y="3564473"/>
            <a:ext cx="2736304" cy="938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100" b="1" dirty="0">
                <a:latin typeface="+mj-ea"/>
              </a:rPr>
              <a:t>전건우</a:t>
            </a:r>
            <a:r>
              <a:rPr lang="ko-KR" altLang="en-US" sz="1100" dirty="0">
                <a:latin typeface="+mj-ea"/>
              </a:rPr>
              <a:t> </a:t>
            </a:r>
            <a:endParaRPr lang="en-US" altLang="ko-KR" sz="1100" dirty="0">
              <a:latin typeface="+mj-ea"/>
            </a:endParaRPr>
          </a:p>
          <a:p>
            <a:pPr lvl="0"/>
            <a:r>
              <a:rPr lang="ko-KR" altLang="en-US" sz="1100" dirty="0">
                <a:latin typeface="+mn-ea"/>
              </a:rPr>
              <a:t>임베디드 보드에서 </a:t>
            </a:r>
            <a:r>
              <a:rPr lang="en-US" altLang="ko-KR" sz="1100" dirty="0">
                <a:latin typeface="+mn-ea"/>
              </a:rPr>
              <a:t>4,5</a:t>
            </a:r>
            <a:r>
              <a:rPr lang="ko-KR" altLang="en-US" sz="1100" dirty="0">
                <a:latin typeface="+mn-ea"/>
              </a:rPr>
              <a:t>번 역할을 담당하며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서버에서 전달된 데이터를 통해서 임베디드 보드로 보여주는 </a:t>
            </a:r>
            <a:r>
              <a:rPr lang="en-US" altLang="ko-KR" sz="1100" dirty="0">
                <a:latin typeface="+mn-ea"/>
              </a:rPr>
              <a:t>Receiver </a:t>
            </a:r>
            <a:r>
              <a:rPr lang="ko-KR" altLang="en-US" sz="1100" dirty="0">
                <a:latin typeface="+mn-ea"/>
              </a:rPr>
              <a:t>구조를 구축하는 것을 담당한다</a:t>
            </a:r>
            <a:r>
              <a:rPr lang="en-US" altLang="ko-KR" sz="1100" dirty="0">
                <a:latin typeface="+mn-ea"/>
              </a:rPr>
              <a:t>.</a:t>
            </a:r>
          </a:p>
        </p:txBody>
      </p:sp>
      <p:sp>
        <p:nvSpPr>
          <p:cNvPr id="8" name="Shape 121">
            <a:extLst>
              <a:ext uri="{FF2B5EF4-FFF2-40B4-BE49-F238E27FC236}">
                <a16:creationId xmlns:a16="http://schemas.microsoft.com/office/drawing/2014/main" id="{4A7AD964-0C1C-48AC-B88B-8727092241D0}"/>
              </a:ext>
            </a:extLst>
          </p:cNvPr>
          <p:cNvSpPr txBox="1">
            <a:spLocks/>
          </p:cNvSpPr>
          <p:nvPr/>
        </p:nvSpPr>
        <p:spPr>
          <a:xfrm>
            <a:off x="395536" y="42799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ko" dirty="0"/>
              <a:t>팀원별 역할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8F00-A257-40C7-A2CE-F0F06D60EA07}"/>
              </a:ext>
            </a:extLst>
          </p:cNvPr>
          <p:cNvSpPr txBox="1"/>
          <p:nvPr/>
        </p:nvSpPr>
        <p:spPr>
          <a:xfrm>
            <a:off x="2915816" y="1318113"/>
            <a:ext cx="273630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ko-KR" altLang="en-US" sz="1000" b="1" dirty="0">
                <a:latin typeface="+mn-ea"/>
              </a:rPr>
              <a:t>공통</a:t>
            </a:r>
            <a:r>
              <a:rPr lang="ko-KR" altLang="en-US" sz="1000" dirty="0">
                <a:latin typeface="+mn-ea"/>
              </a:rPr>
              <a:t> </a:t>
            </a:r>
            <a:endParaRPr lang="en-US" altLang="ko-KR" sz="1000" dirty="0">
              <a:latin typeface="+mn-ea"/>
            </a:endParaRPr>
          </a:p>
          <a:p>
            <a:pPr lvl="0"/>
            <a:r>
              <a:rPr lang="ko-KR" altLang="en-US" sz="1000" dirty="0">
                <a:latin typeface="+mn-ea"/>
              </a:rPr>
              <a:t>실험 환경을 공통으로 구축한다</a:t>
            </a:r>
            <a:r>
              <a:rPr lang="en-US" altLang="ko-KR" sz="1000" dirty="0">
                <a:latin typeface="+mn-ea"/>
              </a:rPr>
              <a:t>.</a:t>
            </a:r>
            <a:endParaRPr 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08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D911B-C970-430B-8578-BF5168F2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28158"/>
              </p:ext>
            </p:extLst>
          </p:nvPr>
        </p:nvGraphicFramePr>
        <p:xfrm>
          <a:off x="683568" y="1131590"/>
          <a:ext cx="7776864" cy="3777650"/>
        </p:xfrm>
        <a:graphic>
          <a:graphicData uri="http://schemas.openxmlformats.org/drawingml/2006/table">
            <a:tbl>
              <a:tblPr firstRow="1" bandRow="1">
                <a:tableStyleId>{EE037A1A-28B6-456B-8593-E32EF5204596}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70679917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644266792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300136104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122193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54267343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841305919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414276826"/>
                    </a:ext>
                  </a:extLst>
                </a:gridCol>
              </a:tblGrid>
              <a:tr h="377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05588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93810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dirty="0"/>
                        <a:t>Monitor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89546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dirty="0"/>
                        <a:t>Water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97799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dirty="0"/>
                        <a:t>Measure Sunlight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9428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dirty="0"/>
                        <a:t>DB and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349736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r>
                        <a:rPr lang="ko-KR" altLang="en-US" dirty="0"/>
                        <a:t> </a:t>
                      </a:r>
                      <a:r>
                        <a:rPr lang="en-US" dirty="0"/>
                        <a:t>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7041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dirty="0"/>
                        <a:t>Recommend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85877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dirty="0"/>
                        <a:t>Quality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13544"/>
                  </a:ext>
                </a:extLst>
              </a:tr>
              <a:tr h="377765">
                <a:tc>
                  <a:txBody>
                    <a:bodyPr/>
                    <a:lstStyle/>
                    <a:p>
                      <a:r>
                        <a:rPr lang="en-US" dirty="0"/>
                        <a:t>Final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798018"/>
                  </a:ext>
                </a:extLst>
              </a:tr>
            </a:tbl>
          </a:graphicData>
        </a:graphic>
      </p:graphicFrame>
      <p:sp>
        <p:nvSpPr>
          <p:cNvPr id="5" name="Shape 121">
            <a:extLst>
              <a:ext uri="{FF2B5EF4-FFF2-40B4-BE49-F238E27FC236}">
                <a16:creationId xmlns:a16="http://schemas.microsoft.com/office/drawing/2014/main" id="{0F49FDD3-A4DA-40A7-903B-13220D36C52A}"/>
              </a:ext>
            </a:extLst>
          </p:cNvPr>
          <p:cNvSpPr txBox="1">
            <a:spLocks/>
          </p:cNvSpPr>
          <p:nvPr/>
        </p:nvSpPr>
        <p:spPr>
          <a:xfrm>
            <a:off x="311700" y="339502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ko-KR" altLang="en-US" sz="3600" b="1" dirty="0">
                <a:solidFill>
                  <a:srgbClr val="EF6C00"/>
                </a:solidFill>
                <a:latin typeface="PT Sans Narrow"/>
                <a:sym typeface="PT Sans Narrow"/>
              </a:rPr>
              <a:t>개발 일정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398645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Table of Contents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/>
              <a:t>아이디어 개요 및 차별성</a:t>
            </a:r>
            <a:br>
              <a:rPr lang="ko" dirty="0"/>
            </a:br>
            <a:br>
              <a:rPr lang="ko" dirty="0"/>
            </a:br>
            <a:r>
              <a:rPr lang="ko-KR" altLang="en-US" dirty="0"/>
              <a:t>역할 분배</a:t>
            </a:r>
            <a:br>
              <a:rPr lang="ko" dirty="0"/>
            </a:br>
            <a:br>
              <a:rPr lang="ko" dirty="0"/>
            </a:br>
            <a:r>
              <a:rPr lang="ko-KR" altLang="en-US" dirty="0"/>
              <a:t>개발 일정</a:t>
            </a:r>
            <a:r>
              <a:rPr lang="ko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1</a:t>
            </a:r>
            <a:r>
              <a:rPr lang="en-US" altLang="ko" dirty="0"/>
              <a:t>)</a:t>
            </a:r>
            <a:r>
              <a:rPr lang="ko" dirty="0"/>
              <a:t>1. </a:t>
            </a:r>
            <a:r>
              <a:rPr lang="ko-KR" altLang="en-US" dirty="0"/>
              <a:t>아이디어 개요</a:t>
            </a:r>
            <a:endParaRPr lang="ko"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23528" y="2067693"/>
            <a:ext cx="4908372" cy="272199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000000"/>
                </a:solidFill>
                <a:latin typeface="PT Sans Narrow"/>
                <a:sym typeface="PT Sans Narrow"/>
              </a:rPr>
              <a:t>집 안에서 손쉽게 작물을 재배하여 먹을 수 있도록 도와주는 화분을 제작하고자 한다</a:t>
            </a:r>
            <a:r>
              <a:rPr lang="en-US" altLang="ko-KR" sz="2400" dirty="0">
                <a:solidFill>
                  <a:srgbClr val="000000"/>
                </a:solidFill>
                <a:latin typeface="PT Sans Narrow"/>
                <a:sym typeface="PT Sans Narrow"/>
              </a:rPr>
              <a:t>.</a:t>
            </a:r>
          </a:p>
        </p:txBody>
      </p:sp>
      <p:sp>
        <p:nvSpPr>
          <p:cNvPr id="4" name="Shape 79"/>
          <p:cNvSpPr txBox="1">
            <a:spLocks/>
          </p:cNvSpPr>
          <p:nvPr/>
        </p:nvSpPr>
        <p:spPr>
          <a:xfrm>
            <a:off x="5595283" y="1995686"/>
            <a:ext cx="3351618" cy="180484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0"/>
              </a:spcAft>
              <a:buFont typeface="Open Sans"/>
              <a:buNone/>
            </a:pPr>
            <a:r>
              <a:rPr lang="en-US" altLang="ko-KR" dirty="0">
                <a:sym typeface="PT Sans Narrow"/>
              </a:rPr>
              <a:t> - Target  : “</a:t>
            </a:r>
            <a:r>
              <a:rPr lang="ko-KR" altLang="en-US" dirty="0">
                <a:sym typeface="PT Sans Narrow"/>
              </a:rPr>
              <a:t>가정</a:t>
            </a:r>
            <a:r>
              <a:rPr lang="en-US" altLang="ko-KR" dirty="0">
                <a:sym typeface="PT Sans Narrow"/>
              </a:rPr>
              <a:t>”</a:t>
            </a:r>
            <a:r>
              <a:rPr lang="ko-KR" altLang="en-US" dirty="0">
                <a:sym typeface="PT Sans Narrow"/>
              </a:rPr>
              <a:t> 혹은 </a:t>
            </a:r>
            <a:r>
              <a:rPr lang="en-US" altLang="ko-KR" dirty="0">
                <a:sym typeface="PT Sans Narrow"/>
              </a:rPr>
              <a:t>“</a:t>
            </a:r>
            <a:r>
              <a:rPr lang="ko-KR" altLang="en-US" dirty="0">
                <a:sym typeface="PT Sans Narrow"/>
              </a:rPr>
              <a:t>혼자 사는 사람</a:t>
            </a:r>
            <a:r>
              <a:rPr lang="en-US" altLang="ko-KR" dirty="0">
                <a:sym typeface="PT Sans Narrow"/>
              </a:rPr>
              <a:t>”</a:t>
            </a:r>
            <a:r>
              <a:rPr lang="ko-KR" altLang="en-US" dirty="0">
                <a:sym typeface="PT Sans Narrow"/>
              </a:rPr>
              <a:t>이 집 안에서 간단하게 토마토나 딸기</a:t>
            </a:r>
            <a:r>
              <a:rPr lang="en-US" altLang="ko-KR" dirty="0">
                <a:sym typeface="PT Sans Narrow"/>
              </a:rPr>
              <a:t>, </a:t>
            </a:r>
            <a:r>
              <a:rPr lang="ko-KR" altLang="en-US" dirty="0">
                <a:sym typeface="PT Sans Narrow"/>
              </a:rPr>
              <a:t>채소 등을 재배하여 먹고자 하지만 그 과정이 귀찮은 사람들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dirty="0"/>
              <a:t>1</a:t>
            </a:r>
            <a:r>
              <a:rPr lang="en-US" altLang="ko" dirty="0"/>
              <a:t>)</a:t>
            </a:r>
            <a:r>
              <a:rPr lang="ko" dirty="0"/>
              <a:t>2. </a:t>
            </a:r>
            <a:r>
              <a:rPr lang="ko-KR" altLang="en-US" dirty="0"/>
              <a:t>기존 아이템의 존재</a:t>
            </a:r>
            <a:r>
              <a:rPr lang="en-US" altLang="ko-KR" dirty="0"/>
              <a:t>(</a:t>
            </a:r>
            <a:r>
              <a:rPr lang="ko-KR" altLang="en-US" dirty="0"/>
              <a:t>참고자료</a:t>
            </a:r>
            <a:r>
              <a:rPr lang="en-US" altLang="ko-KR" dirty="0"/>
              <a:t>)</a:t>
            </a:r>
            <a:endParaRPr lang="ko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203598"/>
            <a:ext cx="8076724" cy="58534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altLang="ko-KR" sz="10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/>
              </a:rPr>
              <a:t>http://www.urbangeeks.co.kr/shop/click-grow-smart-herb-garden/</a:t>
            </a:r>
            <a:r>
              <a:rPr lang="en-US" altLang="ko-KR" sz="10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	</a:t>
            </a:r>
            <a:r>
              <a:rPr lang="en-US" altLang="ko-KR" sz="10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  <a:hlinkClick r:id="rId4"/>
              </a:rPr>
              <a:t>http://www.glowpear.com/new-products/urban-garden</a:t>
            </a:r>
            <a:endParaRPr lang="en-US" altLang="ko-KR" sz="10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>
              <a:buNone/>
            </a:pPr>
            <a:r>
              <a:rPr lang="en-US" altLang="ko-KR" sz="10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	Smart Garden | Click &amp; Grow			       </a:t>
            </a:r>
            <a:r>
              <a:rPr lang="en-US" altLang="ko-KR" sz="1000" b="1" dirty="0"/>
              <a:t>Urban Garden Standard Planter</a:t>
            </a:r>
          </a:p>
          <a:p>
            <a:pPr lvl="0">
              <a:buNone/>
            </a:pPr>
            <a:endParaRPr lang="en-US" altLang="ko-KR" sz="10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026" name="Picture 2" descr="C:\Users\hhjung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4" y="2044847"/>
            <a:ext cx="1114657" cy="95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hjung\Desktop\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28" y="2044848"/>
            <a:ext cx="1368974" cy="131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hjung\Desktop\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15" y="3507854"/>
            <a:ext cx="2559646" cy="131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hjung\Desktop\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44846"/>
            <a:ext cx="2376264" cy="13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hjung\Desktop\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44845"/>
            <a:ext cx="2016224" cy="276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hjung\Desktop\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6" y="3147814"/>
            <a:ext cx="1517995" cy="165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1</a:t>
            </a:r>
            <a:r>
              <a:rPr lang="en-US" altLang="ko" dirty="0"/>
              <a:t>)</a:t>
            </a:r>
            <a:r>
              <a:rPr lang="ko" dirty="0"/>
              <a:t>3. </a:t>
            </a:r>
            <a:r>
              <a:rPr lang="ko-KR" altLang="en-US" dirty="0"/>
              <a:t>차별성</a:t>
            </a:r>
            <a:endParaRPr lang="ko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24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기존의 아이템에 대한 의문점</a:t>
            </a:r>
            <a:endParaRPr lang="en-US" altLang="ko-KR" sz="24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영양분 공급</a:t>
            </a:r>
            <a:endParaRPr lang="en-US" altLang="ko-KR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물 자동 공급</a:t>
            </a:r>
            <a:endParaRPr lang="en-US" altLang="ko-KR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en-US" altLang="ko-KR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LED </a:t>
            </a: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램프 광합성</a:t>
            </a:r>
            <a:endParaRPr lang="en-US" altLang="ko-KR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스마트 흙</a:t>
            </a:r>
            <a:r>
              <a:rPr lang="en-US" altLang="ko-KR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(soil)</a:t>
            </a:r>
          </a:p>
          <a:p>
            <a:pPr marL="342900" lvl="0" indent="-342900">
              <a:spcBef>
                <a:spcPts val="0"/>
              </a:spcBef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온도</a:t>
            </a:r>
            <a:r>
              <a:rPr lang="en-US" altLang="ko-KR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습도 조절</a:t>
            </a:r>
            <a:endParaRPr lang="en-US" altLang="ko-KR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99792" y="2067694"/>
            <a:ext cx="5976664" cy="2088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 안에서 식물 키울 때 이런 기능이 다 필요한가</a:t>
            </a:r>
            <a:r>
              <a:rPr lang="en-US" altLang="ko-KR" dirty="0"/>
              <a:t>? </a:t>
            </a:r>
            <a:r>
              <a:rPr lang="ko-KR" altLang="en-US" dirty="0"/>
              <a:t>실제로 가정에서 필요한 기능은 뭘까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모든 제품들이 왜 작물을 기르기 위한 하드웨어적 기능만을 고려했을까</a:t>
            </a:r>
            <a:r>
              <a:rPr lang="en-US" altLang="ko-KR" dirty="0"/>
              <a:t>? </a:t>
            </a:r>
            <a:r>
              <a:rPr lang="ko-KR" altLang="en-US" dirty="0"/>
              <a:t>소프트웨어적으로 필요한 것을 제공할 수 있지 않을까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1</a:t>
            </a:r>
            <a:r>
              <a:rPr lang="en-US" altLang="ko" dirty="0"/>
              <a:t>)</a:t>
            </a:r>
            <a:r>
              <a:rPr lang="ko" dirty="0"/>
              <a:t>3. </a:t>
            </a:r>
            <a:r>
              <a:rPr lang="ko-KR" altLang="en-US" dirty="0"/>
              <a:t>차별성</a:t>
            </a:r>
            <a:r>
              <a:rPr lang="en-US" altLang="ko-KR" dirty="0"/>
              <a:t>(2)</a:t>
            </a:r>
            <a:endParaRPr lang="ko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364756" cy="330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sz="24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실제로 소비자가 필요한 서비스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물을 주기에 맞게 주는 것 </a:t>
            </a:r>
            <a:r>
              <a:rPr lang="en-US" altLang="ko-KR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( </a:t>
            </a: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식물 물 주기 분석 </a:t>
            </a:r>
            <a:r>
              <a:rPr lang="en-US" altLang="ko-KR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주변 환경이 작물에게 좋은 환경인지</a:t>
            </a:r>
            <a:r>
              <a:rPr lang="en-US" altLang="ko-KR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얼마나 적합한지 알려주는 것</a:t>
            </a:r>
            <a:endParaRPr lang="en-US" altLang="ko-KR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작물이 잘 안 자랄 경우</a:t>
            </a:r>
            <a:r>
              <a:rPr lang="en-US" altLang="ko-KR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문제점을 분석</a:t>
            </a:r>
            <a:endParaRPr lang="en-US" altLang="ko-KR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내 집 근처 환경을 고려하여 가장 키우기에 알맞은 작물 추천하는 것</a:t>
            </a:r>
            <a:endParaRPr lang="en-US" altLang="ko-KR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소비자의 작물 재배 정보를 기반하여 새로운 작물 추천하는 것</a:t>
            </a:r>
            <a:endParaRPr lang="en-US" altLang="ko-KR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99262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1</a:t>
            </a:r>
            <a:r>
              <a:rPr lang="en-US" altLang="ko" dirty="0"/>
              <a:t>)</a:t>
            </a:r>
            <a:r>
              <a:rPr lang="ko" dirty="0"/>
              <a:t>4. </a:t>
            </a:r>
            <a:r>
              <a:rPr lang="ko-KR" altLang="en-US" dirty="0"/>
              <a:t>구현 구조</a:t>
            </a:r>
            <a:endParaRPr lang="ko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239602"/>
            <a:ext cx="21602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작물 선택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7584" y="1752042"/>
            <a:ext cx="2160240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센서 데이터 주기적 추출 및 저장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63888" y="1752042"/>
            <a:ext cx="2160240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피드백으로 재배 결과 파악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28184" y="1752042"/>
            <a:ext cx="2160240" cy="71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많은 정보들을 통한 </a:t>
            </a:r>
            <a:r>
              <a:rPr lang="en-US" altLang="ko-KR" dirty="0"/>
              <a:t>&lt;</a:t>
            </a:r>
            <a:r>
              <a:rPr lang="ko-KR" altLang="en-US" dirty="0"/>
              <a:t>식물</a:t>
            </a:r>
            <a:r>
              <a:rPr lang="en-US" altLang="ko-KR" dirty="0"/>
              <a:t>, </a:t>
            </a:r>
            <a:r>
              <a:rPr lang="ko-KR" altLang="en-US" dirty="0"/>
              <a:t>적합 환경</a:t>
            </a:r>
            <a:r>
              <a:rPr lang="en-US" altLang="ko-KR" dirty="0"/>
              <a:t>&gt; </a:t>
            </a:r>
            <a:r>
              <a:rPr lang="ko-KR" altLang="en-US" dirty="0"/>
              <a:t>데이터를 구축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7584" y="3035610"/>
            <a:ext cx="2160240" cy="1228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 Default </a:t>
            </a:r>
            <a:r>
              <a:rPr lang="ko-KR" altLang="en-US" dirty="0"/>
              <a:t>물 주기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ko-KR" altLang="en-US" dirty="0"/>
              <a:t>주변 환경 데이터</a:t>
            </a:r>
            <a:endParaRPr lang="en-US" altLang="ko-KR" dirty="0"/>
          </a:p>
          <a:p>
            <a:pPr algn="ctr"/>
            <a:r>
              <a:rPr lang="en-US" altLang="ko-KR" dirty="0"/>
              <a:t>=</a:t>
            </a:r>
          </a:p>
          <a:p>
            <a:pPr algn="ctr"/>
            <a:r>
              <a:rPr lang="ko-KR" altLang="en-US" dirty="0"/>
              <a:t>물 주기 설정</a:t>
            </a:r>
            <a:r>
              <a:rPr lang="en-US" altLang="ko-KR" dirty="0"/>
              <a:t>, </a:t>
            </a:r>
            <a:r>
              <a:rPr lang="ko-KR" altLang="en-US" dirty="0"/>
              <a:t>자동 수행</a:t>
            </a:r>
            <a:endParaRPr lang="en-US" altLang="ko-KR" dirty="0"/>
          </a:p>
        </p:txBody>
      </p:sp>
      <p:sp>
        <p:nvSpPr>
          <p:cNvPr id="11" name="직사각형 10"/>
          <p:cNvSpPr/>
          <p:nvPr/>
        </p:nvSpPr>
        <p:spPr>
          <a:xfrm>
            <a:off x="3563888" y="3035610"/>
            <a:ext cx="2160240" cy="1228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적합 환경</a:t>
            </a:r>
            <a:endParaRPr lang="en-US" altLang="ko-KR" dirty="0"/>
          </a:p>
          <a:p>
            <a:pPr algn="ctr"/>
            <a:r>
              <a:rPr lang="en-US" altLang="ko-KR" dirty="0"/>
              <a:t>VS</a:t>
            </a:r>
          </a:p>
          <a:p>
            <a:pPr algn="ctr"/>
            <a:r>
              <a:rPr lang="ko-KR" altLang="en-US" dirty="0"/>
              <a:t>현재 주변 환경 비교</a:t>
            </a:r>
            <a:endParaRPr lang="en-US" altLang="ko-KR" dirty="0"/>
          </a:p>
          <a:p>
            <a:pPr algn="ctr"/>
            <a:r>
              <a:rPr lang="en-US" altLang="ko-KR" dirty="0"/>
              <a:t>=</a:t>
            </a:r>
          </a:p>
          <a:p>
            <a:pPr algn="ctr"/>
            <a:r>
              <a:rPr lang="ko-KR" altLang="en-US" dirty="0"/>
              <a:t>적합 정도</a:t>
            </a:r>
            <a:r>
              <a:rPr lang="en-US" altLang="ko-KR" dirty="0"/>
              <a:t>(%)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228184" y="3035610"/>
            <a:ext cx="2160240" cy="1228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주변 환경에 가장 적합한 식물 추천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소비자 취향에 맞는 식물 추천</a:t>
            </a:r>
            <a:endParaRPr lang="en-US" altLang="ko-KR" dirty="0"/>
          </a:p>
        </p:txBody>
      </p:sp>
      <p:cxnSp>
        <p:nvCxnSpPr>
          <p:cNvPr id="9" name="직선 화살표 연결선 8"/>
          <p:cNvCxnSpPr>
            <a:stCxn id="8" idx="2"/>
            <a:endCxn id="10" idx="0"/>
          </p:cNvCxnSpPr>
          <p:nvPr/>
        </p:nvCxnSpPr>
        <p:spPr>
          <a:xfrm flipH="1">
            <a:off x="1907704" y="2463738"/>
            <a:ext cx="5400600" cy="571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11" idx="0"/>
          </p:cNvCxnSpPr>
          <p:nvPr/>
        </p:nvCxnSpPr>
        <p:spPr>
          <a:xfrm flipH="1">
            <a:off x="4644008" y="2463738"/>
            <a:ext cx="2664296" cy="571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2"/>
            <a:endCxn id="12" idx="0"/>
          </p:cNvCxnSpPr>
          <p:nvPr/>
        </p:nvCxnSpPr>
        <p:spPr>
          <a:xfrm>
            <a:off x="7308304" y="2463738"/>
            <a:ext cx="0" cy="571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2"/>
            <a:endCxn id="27" idx="0"/>
          </p:cNvCxnSpPr>
          <p:nvPr/>
        </p:nvCxnSpPr>
        <p:spPr>
          <a:xfrm>
            <a:off x="4644008" y="4263938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563888" y="4443958"/>
            <a:ext cx="2160240" cy="490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결과가 안 좋은 경우 </a:t>
            </a:r>
            <a:r>
              <a:rPr lang="en-US" altLang="ko-KR" dirty="0"/>
              <a:t>– </a:t>
            </a:r>
            <a:r>
              <a:rPr lang="ko-KR" altLang="en-US" dirty="0"/>
              <a:t>문제점 분석</a:t>
            </a:r>
          </a:p>
        </p:txBody>
      </p:sp>
      <p:cxnSp>
        <p:nvCxnSpPr>
          <p:cNvPr id="34" name="직선 화살표 연결선 33"/>
          <p:cNvCxnSpPr>
            <a:stCxn id="2" idx="2"/>
            <a:endCxn id="6" idx="0"/>
          </p:cNvCxnSpPr>
          <p:nvPr/>
        </p:nvCxnSpPr>
        <p:spPr>
          <a:xfrm>
            <a:off x="1907704" y="1599642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6" idx="3"/>
            <a:endCxn id="7" idx="1"/>
          </p:cNvCxnSpPr>
          <p:nvPr/>
        </p:nvCxnSpPr>
        <p:spPr>
          <a:xfrm>
            <a:off x="2987824" y="210789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7" idx="3"/>
            <a:endCxn id="8" idx="1"/>
          </p:cNvCxnSpPr>
          <p:nvPr/>
        </p:nvCxnSpPr>
        <p:spPr>
          <a:xfrm>
            <a:off x="5724128" y="2107890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 dirty="0"/>
              <a:t>예상 디자인</a:t>
            </a:r>
            <a:endParaRPr lang="ko" dirty="0"/>
          </a:p>
        </p:txBody>
      </p:sp>
      <p:sp>
        <p:nvSpPr>
          <p:cNvPr id="2" name="직사각형 1"/>
          <p:cNvSpPr/>
          <p:nvPr/>
        </p:nvSpPr>
        <p:spPr>
          <a:xfrm>
            <a:off x="1259632" y="1419622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1748371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9632" y="2085696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2395968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59632" y="2715022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59632" y="3043771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632" y="3381096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59632" y="3691368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>
            <a:stCxn id="2" idx="3"/>
            <a:endCxn id="11" idx="3"/>
          </p:cNvCxnSpPr>
          <p:nvPr/>
        </p:nvCxnSpPr>
        <p:spPr>
          <a:xfrm>
            <a:off x="2339752" y="1545636"/>
            <a:ext cx="0" cy="22717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2" idx="1"/>
            <a:endCxn id="11" idx="1"/>
          </p:cNvCxnSpPr>
          <p:nvPr/>
        </p:nvCxnSpPr>
        <p:spPr>
          <a:xfrm>
            <a:off x="1259632" y="1545636"/>
            <a:ext cx="0" cy="22717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851920" y="1429862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32040" y="1774757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12160" y="2112082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64677" y="2422354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32040" y="2741408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034227" y="3070157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51920" y="3399457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32040" y="3717754"/>
            <a:ext cx="108012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17" idx="1"/>
          </p:cNvCxnSpPr>
          <p:nvPr/>
        </p:nvCxnSpPr>
        <p:spPr>
          <a:xfrm>
            <a:off x="3851920" y="1555876"/>
            <a:ext cx="0" cy="252804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9" idx="3"/>
          </p:cNvCxnSpPr>
          <p:nvPr/>
        </p:nvCxnSpPr>
        <p:spPr>
          <a:xfrm>
            <a:off x="7092280" y="2238096"/>
            <a:ext cx="22067" cy="18458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8" idx="3"/>
            <a:endCxn id="24" idx="3"/>
          </p:cNvCxnSpPr>
          <p:nvPr/>
        </p:nvCxnSpPr>
        <p:spPr>
          <a:xfrm>
            <a:off x="6012160" y="1900771"/>
            <a:ext cx="0" cy="1942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7" idx="3"/>
            <a:endCxn id="24" idx="1"/>
          </p:cNvCxnSpPr>
          <p:nvPr/>
        </p:nvCxnSpPr>
        <p:spPr>
          <a:xfrm>
            <a:off x="4932040" y="1555876"/>
            <a:ext cx="0" cy="22878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>
            <a:off x="2835678" y="2763166"/>
            <a:ext cx="360040" cy="193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9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23528" y="195486"/>
            <a:ext cx="8520600" cy="70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-KR" altLang="en-US"/>
              <a:t>디바이스 사용 개요</a:t>
            </a:r>
            <a:endParaRPr lang="ko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76126"/>
            <a:ext cx="4548400" cy="36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2472110" y="3196962"/>
            <a:ext cx="210765" cy="457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74045" y="3196961"/>
            <a:ext cx="198065" cy="457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411760" y="1923678"/>
            <a:ext cx="736253" cy="3600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57413" y="2744707"/>
            <a:ext cx="116632" cy="1524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8" idx="0"/>
            <a:endCxn id="6" idx="0"/>
          </p:cNvCxnSpPr>
          <p:nvPr/>
        </p:nvCxnSpPr>
        <p:spPr>
          <a:xfrm rot="5400000" flipH="1" flipV="1">
            <a:off x="2087294" y="2052114"/>
            <a:ext cx="821029" cy="564158"/>
          </a:xfrm>
          <a:prstGeom prst="bentConnector3">
            <a:avLst>
              <a:gd name="adj1" fmla="val 12784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endCxn id="2" idx="0"/>
          </p:cNvCxnSpPr>
          <p:nvPr/>
        </p:nvCxnSpPr>
        <p:spPr>
          <a:xfrm rot="5400000">
            <a:off x="2219045" y="2642166"/>
            <a:ext cx="913244" cy="1963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122"/>
          <p:cNvSpPr txBox="1">
            <a:spLocks noGrp="1"/>
          </p:cNvSpPr>
          <p:nvPr>
            <p:ph type="body" idx="1"/>
          </p:nvPr>
        </p:nvSpPr>
        <p:spPr>
          <a:xfrm>
            <a:off x="5010719" y="976126"/>
            <a:ext cx="3828252" cy="515504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300"/>
              </a:spcAft>
              <a:buNone/>
            </a:pPr>
            <a:r>
              <a:rPr lang="en-US" altLang="ko-KR" sz="1000" dirty="0">
                <a:latin typeface="+mj-ea"/>
                <a:ea typeface="+mj-ea"/>
              </a:rPr>
              <a:t>1. Dip switch(9 bit)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ON</a:t>
            </a:r>
            <a:r>
              <a:rPr lang="ko-KR" altLang="en-US" sz="1000" dirty="0">
                <a:latin typeface="+mj-ea"/>
                <a:ea typeface="+mj-ea"/>
              </a:rPr>
              <a:t>일 때 </a:t>
            </a:r>
            <a:r>
              <a:rPr lang="en-US" altLang="ko-KR" sz="1000" dirty="0">
                <a:latin typeface="+mj-ea"/>
                <a:ea typeface="+mj-ea"/>
              </a:rPr>
              <a:t>TLCD or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en-US" altLang="ko-KR" sz="1000" dirty="0">
                <a:latin typeface="+mj-ea"/>
                <a:ea typeface="+mj-ea"/>
              </a:rPr>
              <a:t>LED</a:t>
            </a:r>
            <a:r>
              <a:rPr lang="ko-KR" altLang="en-US" sz="1000" dirty="0">
                <a:latin typeface="+mj-ea"/>
                <a:ea typeface="+mj-ea"/>
              </a:rPr>
              <a:t>에 남은 물의 양 출력</a:t>
            </a:r>
            <a:endParaRPr lang="en-US" altLang="ko-KR" sz="1000" dirty="0">
              <a:latin typeface="+mj-ea"/>
              <a:ea typeface="+mj-ea"/>
            </a:endParaRPr>
          </a:p>
          <a:p>
            <a:pPr lvl="0">
              <a:spcAft>
                <a:spcPts val="300"/>
              </a:spcAft>
              <a:buNone/>
            </a:pPr>
            <a:r>
              <a:rPr lang="ko-KR" altLang="en-US" sz="1000" dirty="0">
                <a:latin typeface="+mj-ea"/>
                <a:ea typeface="+mj-ea"/>
              </a:rPr>
              <a:t>물이 빌 경우 </a:t>
            </a:r>
            <a:r>
              <a:rPr lang="en-US" altLang="ko-KR" sz="1000" dirty="0">
                <a:latin typeface="+mj-ea"/>
                <a:ea typeface="+mj-ea"/>
              </a:rPr>
              <a:t>Buzzer</a:t>
            </a:r>
            <a:r>
              <a:rPr lang="ko-KR" altLang="en-US" sz="1000" dirty="0">
                <a:latin typeface="+mj-ea"/>
                <a:ea typeface="+mj-ea"/>
              </a:rPr>
              <a:t>을 울림</a:t>
            </a:r>
            <a:endParaRPr lang="en-US" altLang="ko-KR" sz="1000" dirty="0">
              <a:latin typeface="+mj-ea"/>
              <a:ea typeface="+mj-ea"/>
            </a:endParaRPr>
          </a:p>
        </p:txBody>
      </p:sp>
      <p:cxnSp>
        <p:nvCxnSpPr>
          <p:cNvPr id="21" name="꺾인 연결선 20"/>
          <p:cNvCxnSpPr/>
          <p:nvPr/>
        </p:nvCxnSpPr>
        <p:spPr>
          <a:xfrm rot="10800000" flipV="1">
            <a:off x="2779893" y="1218868"/>
            <a:ext cx="2230827" cy="4737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 122"/>
          <p:cNvSpPr txBox="1">
            <a:spLocks/>
          </p:cNvSpPr>
          <p:nvPr/>
        </p:nvSpPr>
        <p:spPr>
          <a:xfrm>
            <a:off x="5010720" y="1470766"/>
            <a:ext cx="3828252" cy="452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300"/>
              </a:spcAft>
              <a:buFont typeface="Open Sans"/>
              <a:buNone/>
            </a:pPr>
            <a:r>
              <a:rPr lang="en-US" altLang="ko-KR" sz="1000" dirty="0">
                <a:latin typeface="+mj-ea"/>
                <a:ea typeface="+mj-ea"/>
              </a:rPr>
              <a:t>2. Dip switch (1~8 bit) 8</a:t>
            </a:r>
            <a:r>
              <a:rPr lang="ko-KR" altLang="en-US" sz="1000" dirty="0">
                <a:latin typeface="+mj-ea"/>
                <a:ea typeface="+mj-ea"/>
              </a:rPr>
              <a:t>개 </a:t>
            </a:r>
            <a:r>
              <a:rPr lang="en-US" altLang="ko-KR" sz="1000" dirty="0">
                <a:latin typeface="+mj-ea"/>
                <a:ea typeface="+mj-ea"/>
              </a:rPr>
              <a:t>Section</a:t>
            </a:r>
            <a:r>
              <a:rPr lang="ko-KR" altLang="en-US" sz="1000" dirty="0">
                <a:latin typeface="+mj-ea"/>
                <a:ea typeface="+mj-ea"/>
              </a:rPr>
              <a:t>을 구분</a:t>
            </a:r>
            <a:r>
              <a:rPr lang="en-US" altLang="ko-KR" sz="1000" dirty="0">
                <a:latin typeface="+mj-ea"/>
                <a:ea typeface="+mj-ea"/>
              </a:rPr>
              <a:t>,</a:t>
            </a:r>
            <a:r>
              <a:rPr lang="ko-KR" altLang="en-US" sz="1000" dirty="0">
                <a:latin typeface="+mj-ea"/>
                <a:ea typeface="+mj-ea"/>
              </a:rPr>
              <a:t> 화분의 상태를 </a:t>
            </a:r>
            <a:r>
              <a:rPr lang="en-US" altLang="ko-KR" sz="1000" dirty="0">
                <a:latin typeface="+mj-ea"/>
                <a:ea typeface="+mj-ea"/>
              </a:rPr>
              <a:t>Dot Matrix</a:t>
            </a:r>
            <a:r>
              <a:rPr lang="ko-KR" altLang="en-US" sz="1000" dirty="0">
                <a:latin typeface="+mj-ea"/>
                <a:ea typeface="+mj-ea"/>
              </a:rPr>
              <a:t>로 출력한다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43808" y="2571751"/>
            <a:ext cx="360039" cy="1729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7" idx="2"/>
            <a:endCxn id="5" idx="0"/>
          </p:cNvCxnSpPr>
          <p:nvPr/>
        </p:nvCxnSpPr>
        <p:spPr>
          <a:xfrm rot="5400000">
            <a:off x="2472327" y="2645460"/>
            <a:ext cx="452252" cy="65075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5" idx="1"/>
            <a:endCxn id="27" idx="3"/>
          </p:cNvCxnSpPr>
          <p:nvPr/>
        </p:nvCxnSpPr>
        <p:spPr>
          <a:xfrm rot="10800000" flipV="1">
            <a:off x="3203848" y="1697222"/>
            <a:ext cx="1806873" cy="961008"/>
          </a:xfrm>
          <a:prstGeom prst="bentConnector3">
            <a:avLst>
              <a:gd name="adj1" fmla="val 5667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hape 122"/>
          <p:cNvSpPr txBox="1">
            <a:spLocks/>
          </p:cNvSpPr>
          <p:nvPr/>
        </p:nvSpPr>
        <p:spPr>
          <a:xfrm>
            <a:off x="5010721" y="2003765"/>
            <a:ext cx="3828252" cy="5157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300"/>
              </a:spcAft>
              <a:buFont typeface="Open Sans"/>
              <a:buNone/>
            </a:pPr>
            <a:r>
              <a:rPr lang="en-US" altLang="ko-KR" sz="1000" dirty="0">
                <a:latin typeface="+mj-ea"/>
                <a:ea typeface="+mj-ea"/>
              </a:rPr>
              <a:t>3. Dip switch(9 bit) OFF</a:t>
            </a:r>
            <a:r>
              <a:rPr lang="ko-KR" altLang="en-US" sz="1000" dirty="0">
                <a:latin typeface="+mj-ea"/>
                <a:ea typeface="+mj-ea"/>
              </a:rPr>
              <a:t>일 때 </a:t>
            </a:r>
            <a:r>
              <a:rPr lang="en-US" altLang="ko-KR" sz="1000" dirty="0">
                <a:latin typeface="+mj-ea"/>
                <a:ea typeface="+mj-ea"/>
              </a:rPr>
              <a:t>Default</a:t>
            </a:r>
            <a:r>
              <a:rPr lang="ko-KR" altLang="en-US" sz="1000" dirty="0">
                <a:latin typeface="+mj-ea"/>
                <a:ea typeface="+mj-ea"/>
              </a:rPr>
              <a:t>로 온도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습도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조도 등 모든 </a:t>
            </a:r>
            <a:r>
              <a:rPr lang="en-US" altLang="ko-KR" sz="1000" dirty="0">
                <a:latin typeface="+mj-ea"/>
                <a:ea typeface="+mj-ea"/>
              </a:rPr>
              <a:t>Section</a:t>
            </a:r>
            <a:r>
              <a:rPr lang="ko-KR" altLang="en-US" sz="1000" dirty="0">
                <a:latin typeface="+mj-ea"/>
                <a:ea typeface="+mj-ea"/>
              </a:rPr>
              <a:t>의 공통의 환경 값을 </a:t>
            </a:r>
            <a:r>
              <a:rPr lang="en-US" altLang="ko-KR" sz="1000" dirty="0">
                <a:latin typeface="+mj-ea"/>
                <a:ea typeface="+mj-ea"/>
              </a:rPr>
              <a:t>TLCD</a:t>
            </a:r>
            <a:r>
              <a:rPr lang="ko-KR" altLang="en-US" sz="1000" dirty="0">
                <a:latin typeface="+mj-ea"/>
                <a:ea typeface="+mj-ea"/>
              </a:rPr>
              <a:t>로 출력한다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466344" y="2000327"/>
            <a:ext cx="614994" cy="21138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꺾인 연결선 102"/>
          <p:cNvCxnSpPr>
            <a:stCxn id="39" idx="3"/>
            <a:endCxn id="36" idx="1"/>
          </p:cNvCxnSpPr>
          <p:nvPr/>
        </p:nvCxnSpPr>
        <p:spPr>
          <a:xfrm>
            <a:off x="3081338" y="2106019"/>
            <a:ext cx="1929383" cy="15564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hape 122"/>
          <p:cNvSpPr txBox="1">
            <a:spLocks/>
          </p:cNvSpPr>
          <p:nvPr/>
        </p:nvSpPr>
        <p:spPr>
          <a:xfrm>
            <a:off x="5010720" y="2493815"/>
            <a:ext cx="3828252" cy="4770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300"/>
              </a:spcAft>
              <a:buFont typeface="Open Sans"/>
              <a:buNone/>
            </a:pPr>
            <a:r>
              <a:rPr lang="en-US" altLang="ko-KR" sz="1000" dirty="0">
                <a:latin typeface="+mj-ea"/>
                <a:ea typeface="+mj-ea"/>
              </a:rPr>
              <a:t>4. Dip switch(9 bit) OFF</a:t>
            </a:r>
            <a:r>
              <a:rPr lang="ko-KR" altLang="en-US" sz="1000" dirty="0">
                <a:latin typeface="+mj-ea"/>
                <a:ea typeface="+mj-ea"/>
              </a:rPr>
              <a:t>일 때 </a:t>
            </a:r>
            <a:r>
              <a:rPr lang="en-US" altLang="ko-KR" sz="1000" dirty="0">
                <a:latin typeface="+mj-ea"/>
                <a:ea typeface="+mj-ea"/>
              </a:rPr>
              <a:t>Default</a:t>
            </a:r>
            <a:r>
              <a:rPr lang="ko-KR" altLang="en-US" sz="1000" dirty="0">
                <a:latin typeface="+mj-ea"/>
                <a:ea typeface="+mj-ea"/>
              </a:rPr>
              <a:t>로 하루 햇빛 받은 시간을 출력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466344" y="2334193"/>
            <a:ext cx="614994" cy="185367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꺾인 연결선 110"/>
          <p:cNvCxnSpPr>
            <a:stCxn id="49" idx="3"/>
            <a:endCxn id="47" idx="1"/>
          </p:cNvCxnSpPr>
          <p:nvPr/>
        </p:nvCxnSpPr>
        <p:spPr>
          <a:xfrm>
            <a:off x="3081338" y="2426877"/>
            <a:ext cx="1929382" cy="30544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201069" y="1931938"/>
            <a:ext cx="290811" cy="3517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꺾인 연결선 112"/>
          <p:cNvCxnSpPr>
            <a:stCxn id="53" idx="3"/>
            <a:endCxn id="56" idx="1"/>
          </p:cNvCxnSpPr>
          <p:nvPr/>
        </p:nvCxnSpPr>
        <p:spPr>
          <a:xfrm>
            <a:off x="3491880" y="2107828"/>
            <a:ext cx="1518840" cy="1134853"/>
          </a:xfrm>
          <a:prstGeom prst="bentConnector3">
            <a:avLst>
              <a:gd name="adj1" fmla="val 8762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hape 122"/>
          <p:cNvSpPr txBox="1">
            <a:spLocks/>
          </p:cNvSpPr>
          <p:nvPr/>
        </p:nvSpPr>
        <p:spPr>
          <a:xfrm>
            <a:off x="5010720" y="3004171"/>
            <a:ext cx="3828252" cy="4770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300"/>
              </a:spcAft>
              <a:buFont typeface="Open Sans"/>
              <a:buNone/>
            </a:pPr>
            <a:r>
              <a:rPr lang="en-US" altLang="ko-KR" sz="1000" dirty="0">
                <a:latin typeface="+mj-ea"/>
                <a:ea typeface="+mj-ea"/>
              </a:rPr>
              <a:t>5. </a:t>
            </a:r>
            <a:r>
              <a:rPr lang="ko-KR" altLang="en-US" sz="1000" dirty="0">
                <a:latin typeface="+mj-ea"/>
                <a:ea typeface="+mj-ea"/>
              </a:rPr>
              <a:t>재배 중인 식물의 최적 환경과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현재 환경의 적합 정도 출력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spcAft>
                <a:spcPts val="300"/>
              </a:spcAft>
              <a:buFont typeface="Open Sans"/>
              <a:buNone/>
            </a:pPr>
            <a:r>
              <a:rPr lang="ko-KR" altLang="en-US" sz="1000" dirty="0">
                <a:latin typeface="+mj-ea"/>
                <a:ea typeface="+mj-ea"/>
              </a:rPr>
              <a:t>적합 </a:t>
            </a:r>
            <a:r>
              <a:rPr lang="en-US" altLang="ko-KR" sz="1000" dirty="0">
                <a:latin typeface="+mj-ea"/>
                <a:ea typeface="+mj-ea"/>
              </a:rPr>
              <a:t>( </a:t>
            </a:r>
            <a:r>
              <a:rPr lang="ko-KR" altLang="en-US" sz="1000" dirty="0">
                <a:latin typeface="+mj-ea"/>
                <a:ea typeface="+mj-ea"/>
              </a:rPr>
              <a:t>날씨 맑음 </a:t>
            </a:r>
            <a:r>
              <a:rPr lang="en-US" altLang="ko-KR" sz="1000" dirty="0">
                <a:latin typeface="+mj-ea"/>
                <a:ea typeface="+mj-ea"/>
              </a:rPr>
              <a:t>), </a:t>
            </a:r>
            <a:r>
              <a:rPr lang="ko-KR" altLang="en-US" sz="1000" dirty="0">
                <a:latin typeface="+mj-ea"/>
                <a:ea typeface="+mj-ea"/>
              </a:rPr>
              <a:t>부적합 </a:t>
            </a:r>
            <a:r>
              <a:rPr lang="en-US" altLang="ko-KR" sz="1000" dirty="0">
                <a:latin typeface="+mj-ea"/>
                <a:ea typeface="+mj-ea"/>
              </a:rPr>
              <a:t>( </a:t>
            </a:r>
            <a:r>
              <a:rPr lang="ko-KR" altLang="en-US" sz="1000" dirty="0">
                <a:latin typeface="+mj-ea"/>
                <a:ea typeface="+mj-ea"/>
              </a:rPr>
              <a:t>구름 </a:t>
            </a:r>
            <a:r>
              <a:rPr lang="en-US" altLang="ko-KR" sz="1000" dirty="0">
                <a:latin typeface="+mj-ea"/>
                <a:ea typeface="+mj-ea"/>
              </a:rPr>
              <a:t>or</a:t>
            </a:r>
            <a:r>
              <a:rPr lang="ko-KR" altLang="en-US" sz="1000" dirty="0">
                <a:latin typeface="+mj-ea"/>
                <a:ea typeface="+mj-ea"/>
              </a:rPr>
              <a:t> 비</a:t>
            </a:r>
            <a:r>
              <a:rPr lang="en-US" altLang="ko-KR" sz="1000" dirty="0">
                <a:latin typeface="+mj-ea"/>
                <a:ea typeface="+mj-ea"/>
              </a:rPr>
              <a:t> )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67544" y="1563638"/>
            <a:ext cx="1584176" cy="244827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31"/>
          <p:cNvCxnSpPr>
            <a:stCxn id="120" idx="2"/>
            <a:endCxn id="72" idx="1"/>
          </p:cNvCxnSpPr>
          <p:nvPr/>
        </p:nvCxnSpPr>
        <p:spPr>
          <a:xfrm rot="16200000" flipH="1">
            <a:off x="3056410" y="2215131"/>
            <a:ext cx="157533" cy="3751089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hape 122"/>
          <p:cNvSpPr txBox="1">
            <a:spLocks/>
          </p:cNvSpPr>
          <p:nvPr/>
        </p:nvSpPr>
        <p:spPr>
          <a:xfrm>
            <a:off x="5010721" y="3534888"/>
            <a:ext cx="3828252" cy="12691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spcAft>
                <a:spcPts val="300"/>
              </a:spcAft>
              <a:buFont typeface="Open Sans"/>
              <a:buNone/>
            </a:pPr>
            <a:r>
              <a:rPr lang="en-US" altLang="ko-KR" sz="1000" dirty="0">
                <a:latin typeface="+mj-ea"/>
                <a:ea typeface="+mj-ea"/>
              </a:rPr>
              <a:t>6. LCD </a:t>
            </a:r>
            <a:r>
              <a:rPr lang="ko-KR" altLang="en-US" sz="1000" dirty="0">
                <a:latin typeface="+mj-ea"/>
                <a:ea typeface="+mj-ea"/>
              </a:rPr>
              <a:t>화면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spcAft>
                <a:spcPts val="300"/>
              </a:spcAft>
              <a:buFont typeface="Open Sans"/>
              <a:buNone/>
            </a:pPr>
            <a:r>
              <a:rPr lang="ko-KR" altLang="en-US" sz="1000" dirty="0">
                <a:latin typeface="+mj-ea"/>
                <a:ea typeface="+mj-ea"/>
              </a:rPr>
              <a:t> 사용자가 원하는 작물을 키우기 위한 최적의 조건을 확인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spcAft>
                <a:spcPts val="300"/>
              </a:spcAft>
              <a:buFont typeface="Open Sans"/>
              <a:buNone/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추천하고자 하는 작물을 화면으로 출력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클릭으로 선택</a:t>
            </a:r>
            <a:endParaRPr lang="en-US" altLang="ko-KR" sz="1000" dirty="0">
              <a:latin typeface="+mj-ea"/>
              <a:ea typeface="+mj-ea"/>
            </a:endParaRPr>
          </a:p>
          <a:p>
            <a:pPr>
              <a:spcAft>
                <a:spcPts val="300"/>
              </a:spcAft>
              <a:buFont typeface="Open Sans"/>
              <a:buNone/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재배 결과에 대한 지속적 피드백을 받는다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>
              <a:spcAft>
                <a:spcPts val="300"/>
              </a:spcAft>
              <a:buFont typeface="Open Sans"/>
              <a:buNone/>
            </a:pP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>
                <a:latin typeface="+mj-ea"/>
                <a:ea typeface="+mj-ea"/>
              </a:rPr>
              <a:t>작물이 잘 안 자랄 경우 예상 가능한 문제점 분석하여 출력</a:t>
            </a:r>
          </a:p>
        </p:txBody>
      </p:sp>
    </p:spTree>
    <p:extLst>
      <p:ext uri="{BB962C8B-B14F-4D97-AF65-F5344CB8AC3E}">
        <p14:creationId xmlns:p14="http://schemas.microsoft.com/office/powerpoint/2010/main" val="130873962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573</Words>
  <Application>Microsoft Office PowerPoint</Application>
  <PresentationFormat>On-screen Show (16:9)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PT Sans Narrow</vt:lpstr>
      <vt:lpstr>Open Sans</vt:lpstr>
      <vt:lpstr>맑은 고딕</vt:lpstr>
      <vt:lpstr>Tropic</vt:lpstr>
      <vt:lpstr>Let’s Grow</vt:lpstr>
      <vt:lpstr>Table of Contents</vt:lpstr>
      <vt:lpstr>1)1. 아이디어 개요</vt:lpstr>
      <vt:lpstr>1)2. 기존 아이템의 존재(참고자료)</vt:lpstr>
      <vt:lpstr>1)3. 차별성</vt:lpstr>
      <vt:lpstr>1)3. 차별성(2)</vt:lpstr>
      <vt:lpstr>1)4. 구현 구조</vt:lpstr>
      <vt:lpstr>예상 디자인</vt:lpstr>
      <vt:lpstr>디바이스 사용 개요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Grow</dc:title>
  <dc:creator>hhjung</dc:creator>
  <cp:lastModifiedBy>Kevin Oh</cp:lastModifiedBy>
  <cp:revision>24</cp:revision>
  <dcterms:modified xsi:type="dcterms:W3CDTF">2017-10-19T07:49:00Z</dcterms:modified>
</cp:coreProperties>
</file>