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5"/>
  </p:notesMasterIdLst>
  <p:sldIdLst>
    <p:sldId id="563" r:id="rId2"/>
    <p:sldId id="541" r:id="rId3"/>
    <p:sldId id="554" r:id="rId4"/>
    <p:sldId id="571" r:id="rId5"/>
    <p:sldId id="572" r:id="rId6"/>
    <p:sldId id="573" r:id="rId7"/>
    <p:sldId id="570" r:id="rId8"/>
    <p:sldId id="574" r:id="rId9"/>
    <p:sldId id="575" r:id="rId10"/>
    <p:sldId id="576" r:id="rId11"/>
    <p:sldId id="551" r:id="rId12"/>
    <p:sldId id="568" r:id="rId13"/>
    <p:sldId id="553" r:id="rId14"/>
  </p:sldIdLst>
  <p:sldSz cx="9144000" cy="6858000" type="screen4x3"/>
  <p:notesSz cx="6791325" cy="9921875"/>
  <p:defaultTextStyle>
    <a:defPPr>
      <a:defRPr lang="en-US"/>
    </a:defPPr>
    <a:lvl1pPr algn="ctr" rtl="0" fontAlgn="base" latinLnBrk="1">
      <a:spcBef>
        <a:spcPct val="50000"/>
      </a:spcBef>
      <a:spcAft>
        <a:spcPct val="0"/>
      </a:spcAft>
      <a:defRPr sz="1200" b="1" kern="1200">
        <a:solidFill>
          <a:srgbClr val="000000"/>
        </a:solidFill>
        <a:latin typeface="Arial"/>
        <a:ea typeface="굴림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sz="1200" b="1" kern="1200">
        <a:solidFill>
          <a:srgbClr val="000000"/>
        </a:solidFill>
        <a:latin typeface="Arial"/>
        <a:ea typeface="굴림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sz="1200" b="1" kern="1200">
        <a:solidFill>
          <a:srgbClr val="000000"/>
        </a:solidFill>
        <a:latin typeface="Arial"/>
        <a:ea typeface="굴림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sz="1200" b="1" kern="1200">
        <a:solidFill>
          <a:srgbClr val="000000"/>
        </a:solidFill>
        <a:latin typeface="Arial"/>
        <a:ea typeface="굴림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sz="1200" b="1" kern="1200">
        <a:solidFill>
          <a:srgbClr val="000000"/>
        </a:solidFill>
        <a:latin typeface="Arial"/>
        <a:ea typeface="굴림"/>
        <a:cs typeface="+mn-cs"/>
      </a:defRPr>
    </a:lvl5pPr>
    <a:lvl6pPr marL="2286000" algn="l" defTabSz="914400" rtl="0" eaLnBrk="1" latinLnBrk="1" hangingPunct="1">
      <a:defRPr sz="1200" b="1" kern="1200">
        <a:solidFill>
          <a:srgbClr val="000000"/>
        </a:solidFill>
        <a:latin typeface="Arial"/>
        <a:ea typeface="굴림"/>
        <a:cs typeface="+mn-cs"/>
      </a:defRPr>
    </a:lvl6pPr>
    <a:lvl7pPr marL="2743200" algn="l" defTabSz="914400" rtl="0" eaLnBrk="1" latinLnBrk="1" hangingPunct="1">
      <a:defRPr sz="1200" b="1" kern="1200">
        <a:solidFill>
          <a:srgbClr val="000000"/>
        </a:solidFill>
        <a:latin typeface="Arial"/>
        <a:ea typeface="굴림"/>
        <a:cs typeface="+mn-cs"/>
      </a:defRPr>
    </a:lvl7pPr>
    <a:lvl8pPr marL="3200400" algn="l" defTabSz="914400" rtl="0" eaLnBrk="1" latinLnBrk="1" hangingPunct="1">
      <a:defRPr sz="1200" b="1" kern="1200">
        <a:solidFill>
          <a:srgbClr val="000000"/>
        </a:solidFill>
        <a:latin typeface="Arial"/>
        <a:ea typeface="굴림"/>
        <a:cs typeface="+mn-cs"/>
      </a:defRPr>
    </a:lvl8pPr>
    <a:lvl9pPr marL="3657600" algn="l" defTabSz="914400" rtl="0" eaLnBrk="1" latinLnBrk="1" hangingPunct="1">
      <a:defRPr sz="1200" b="1" kern="1200">
        <a:solidFill>
          <a:srgbClr val="000000"/>
        </a:solidFill>
        <a:latin typeface="Arial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3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FBFBF"/>
    <a:srgbClr val="404040"/>
    <a:srgbClr val="558ED5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93079" autoAdjust="0"/>
  </p:normalViewPr>
  <p:slideViewPr>
    <p:cSldViewPr>
      <p:cViewPr varScale="1">
        <p:scale>
          <a:sx n="104" d="100"/>
          <a:sy n="104" d="100"/>
        </p:scale>
        <p:origin x="1608" y="114"/>
      </p:cViewPr>
      <p:guideLst>
        <p:guide orient="horz" pos="2793"/>
        <p:guide pos="2878"/>
      </p:guideLst>
    </p:cSldViewPr>
  </p:slideViewPr>
  <p:outlineViewPr>
    <p:cViewPr>
      <p:scale>
        <a:sx n="33" d="100"/>
        <a:sy n="33" d="100"/>
      </p:scale>
      <p:origin x="10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2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1"/>
            <a:ext cx="2943110" cy="4955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264" tIns="47632" rIns="95264" bIns="47632" anchor="t" anchorCtr="0"/>
          <a:lstStyle>
            <a:lvl1pPr algn="l" defTabSz="952759" latinLnBrk="0">
              <a:spcBef>
                <a:spcPct val="0"/>
              </a:spcBef>
              <a:defRPr sz="13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6697" y="1"/>
            <a:ext cx="2943110" cy="4955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264" tIns="47632" rIns="95264" bIns="47632" anchor="t" anchorCtr="0"/>
          <a:lstStyle>
            <a:lvl1pPr algn="r" defTabSz="952759" latinLnBrk="0">
              <a:spcBef>
                <a:spcPct val="0"/>
              </a:spcBef>
              <a:defRPr sz="13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8829" y="4712391"/>
            <a:ext cx="5433667" cy="44646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264" tIns="47632" rIns="95264" bIns="47632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4781"/>
            <a:ext cx="2943110" cy="4955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264" tIns="47632" rIns="95264" bIns="47632" anchor="b" anchorCtr="0"/>
          <a:lstStyle>
            <a:lvl1pPr algn="l" defTabSz="952759" latinLnBrk="0">
              <a:spcBef>
                <a:spcPct val="0"/>
              </a:spcBef>
              <a:defRPr sz="13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6697" y="9424781"/>
            <a:ext cx="2943110" cy="4955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264" tIns="47632" rIns="95264" bIns="47632" anchor="b" anchorCtr="0"/>
          <a:lstStyle>
            <a:lvl1pPr algn="r" defTabSz="952759" latinLnBrk="0">
              <a:spcBef>
                <a:spcPct val="0"/>
              </a:spcBef>
              <a:defRPr sz="1300" b="0">
                <a:solidFill>
                  <a:schemeClr val="tx1"/>
                </a:solidFill>
              </a:defRPr>
            </a:lvl1pPr>
          </a:lstStyle>
          <a:p>
            <a:fld id="{40B89F5A-F92D-48A1-9AA2-392DD6A761F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082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ko-KR" altLang="en-US" baseline="0" dirty="0"/>
              <a:t> 진행 계획 설명</a:t>
            </a:r>
            <a:endParaRPr lang="en-US" altLang="ko-KR" baseline="0" dirty="0"/>
          </a:p>
          <a:p>
            <a:r>
              <a:rPr lang="ko-KR" altLang="en-US" baseline="0" dirty="0"/>
              <a:t>실습 전반적인 목적과 내용 설명</a:t>
            </a:r>
            <a:endParaRPr lang="en-US" altLang="ko-KR" baseline="0"/>
          </a:p>
          <a:p>
            <a:endParaRPr lang="en-US" altLang="ko-KR"/>
          </a:p>
          <a:p>
            <a:r>
              <a:rPr lang="ko-KR" altLang="en-US" dirty="0"/>
              <a:t>시스템을 효율적으로 운영해 주며</a:t>
            </a:r>
            <a:r>
              <a:rPr lang="en-US" altLang="ko-KR" dirty="0"/>
              <a:t>, </a:t>
            </a:r>
            <a:r>
              <a:rPr lang="ko-KR" altLang="en-US" dirty="0"/>
              <a:t>사용자가 이용하기 쉽게끔 만들어</a:t>
            </a:r>
            <a:r>
              <a:rPr lang="ko-KR" altLang="en-US" baseline="0" dirty="0"/>
              <a:t> 주는 프로그램 </a:t>
            </a:r>
            <a:r>
              <a:rPr lang="en-US" altLang="ko-KR" baseline="0" dirty="0"/>
              <a:t>= </a:t>
            </a:r>
            <a:r>
              <a:rPr lang="ko-KR" altLang="en-US" baseline="0" dirty="0"/>
              <a:t>시스템 소프트웨어</a:t>
            </a:r>
            <a:endParaRPr lang="en-US" altLang="ko-KR" baseline="0" dirty="0"/>
          </a:p>
          <a:p>
            <a:r>
              <a:rPr lang="en-US" altLang="ko-KR" baseline="0" dirty="0"/>
              <a:t>OS, </a:t>
            </a:r>
            <a:r>
              <a:rPr lang="ko-KR" altLang="en-US" baseline="0" dirty="0"/>
              <a:t>컴파일러</a:t>
            </a:r>
            <a:r>
              <a:rPr lang="en-US" altLang="ko-KR" baseline="0" dirty="0"/>
              <a:t>, </a:t>
            </a:r>
            <a:r>
              <a:rPr lang="ko-KR" altLang="en-US" baseline="0" dirty="0"/>
              <a:t>어셈블러 등이 시스템 소프트웨어의 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93DF-6B4C-4031-B224-0564BBC0421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75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81F69E-DEAB-491F-9CC9-89C1C924531F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8688" y="738188"/>
            <a:ext cx="4940300" cy="3705225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08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81F69E-DEAB-491F-9CC9-89C1C924531F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8688" y="738188"/>
            <a:ext cx="4940300" cy="3705225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064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81F69E-DEAB-491F-9CC9-89C1C924531F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8688" y="738188"/>
            <a:ext cx="4940300" cy="3705225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823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93DF-6B4C-4031-B224-0564BBC0421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5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1470025"/>
          </a:xfrm>
        </p:spPr>
        <p:txBody>
          <a:bodyPr anchor="ctr">
            <a:normAutofit/>
          </a:bodyPr>
          <a:lstStyle>
            <a:lvl1pPr algn="ctr">
              <a:defRPr sz="48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0504"/>
            <a:ext cx="6400800" cy="1638296"/>
          </a:xfrm>
        </p:spPr>
        <p:txBody>
          <a:bodyPr>
            <a:normAutofit/>
          </a:bodyPr>
          <a:lstStyle>
            <a:lvl1pPr marL="0" indent="0" algn="r">
              <a:buNone/>
              <a:defRPr sz="2000" b="0" i="0">
                <a:solidFill>
                  <a:schemeClr val="tx1"/>
                </a:solidFill>
                <a:latin typeface="Arial" pitchFamily="34" charset="0"/>
                <a:ea typeface="HY중고딕" pitchFamily="18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2010-02-16</a:t>
            </a:r>
          </a:p>
        </p:txBody>
      </p:sp>
      <p:pic>
        <p:nvPicPr>
          <p:cNvPr id="14" name="그림 13" descr="UbiNeS full logo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pic>
        <p:nvPicPr>
          <p:cNvPr id="9" name="그림 8" descr="Ajou 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pic>
        <p:nvPicPr>
          <p:cNvPr id="10" name="그림 9" descr="UbiNeS logo-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with Logo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7" name="그림 6" descr="UbiNeS logo-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 descr="UbiNeS logo-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3050"/>
            <a:ext cx="31797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283230" cy="6227784"/>
          </a:xfrm>
        </p:spPr>
        <p:txBody>
          <a:bodyPr/>
          <a:lstStyle>
            <a:lvl1pPr latinLnBrk="0">
              <a:defRPr sz="3200"/>
            </a:lvl1pPr>
            <a:lvl2pPr latinLnBrk="0">
              <a:defRPr sz="2800"/>
            </a:lvl2pPr>
            <a:lvl3pPr latinLnBrk="0">
              <a:defRPr sz="2400"/>
            </a:lvl3pPr>
            <a:lvl4pPr latinLnBrk="0">
              <a:defRPr sz="2000"/>
            </a:lvl4pPr>
            <a:lvl5pPr latinLnBrk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5720" y="1435100"/>
            <a:ext cx="3179793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4800600"/>
            <a:ext cx="692948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71538" y="428604"/>
            <a:ext cx="6929486" cy="42989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1538" y="5367338"/>
            <a:ext cx="692948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29586" y="214290"/>
            <a:ext cx="928694" cy="62865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5720" y="214290"/>
            <a:ext cx="7500990" cy="6286544"/>
          </a:xfrm>
        </p:spPr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857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857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4368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60813"/>
            <a:ext cx="4038600" cy="24368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429143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714348" y="2786058"/>
            <a:ext cx="7772400" cy="1470025"/>
          </a:xfrm>
        </p:spPr>
        <p:txBody>
          <a:bodyPr anchor="t">
            <a:normAutofit/>
          </a:bodyPr>
          <a:lstStyle>
            <a:lvl1pPr algn="l">
              <a:defRPr sz="40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pic>
        <p:nvPicPr>
          <p:cNvPr id="10" name="그림 9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12" name="그림 11" descr="UbiNeS logo-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latinLnBrk="0">
              <a:buClr>
                <a:srgbClr val="0D60AB"/>
              </a:buClr>
              <a:defRPr/>
            </a:lvl1pPr>
            <a:lvl2pPr latinLnBrk="0">
              <a:buClr>
                <a:srgbClr val="0D60AB"/>
              </a:buClr>
              <a:defRPr/>
            </a:lvl2pPr>
            <a:lvl3pPr latinLnBrk="0">
              <a:buClr>
                <a:srgbClr val="0D60AB"/>
              </a:buClr>
              <a:defRPr/>
            </a:lvl3pPr>
            <a:lvl4pPr latinLnBrk="0">
              <a:buClr>
                <a:srgbClr val="0D60AB"/>
              </a:buClr>
              <a:defRPr/>
            </a:lvl4pPr>
            <a:lvl5pPr latinLnBrk="0">
              <a:buClr>
                <a:srgbClr val="0D60AB"/>
              </a:buCl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0320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Contents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References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87800" y="6215082"/>
            <a:ext cx="1656232" cy="64294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8" name="그림 1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71480"/>
            <a:ext cx="6668473" cy="6156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0034" y="2428868"/>
            <a:ext cx="8023350" cy="13111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Thank you for your attention!</a:t>
            </a:r>
          </a:p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Any Questions ?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/>
          </p:nvPr>
        </p:nvSpPr>
        <p:spPr>
          <a:xfrm>
            <a:off x="2143108" y="4429143"/>
            <a:ext cx="4857785" cy="42861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 descr="UbiNeS logo-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59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9107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42116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8596" y="1785926"/>
            <a:ext cx="4211668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87901" y="1142984"/>
            <a:ext cx="4213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87901" y="1785926"/>
            <a:ext cx="4213255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UbiNeS 2010">
    <p:bg>
      <p:bgPr>
        <a:blipFill dpi="0" rotWithShape="1">
          <a:blip r:embed="rId20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8572560" cy="535785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420624" lvl="0" indent="-384048" algn="l" defTabSz="1260157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0000"/>
              <a:buFont typeface="Wingdings 2"/>
              <a:buChar char=""/>
            </a:pPr>
            <a:r>
              <a:rPr lang="ko-KR" altLang="en-US"/>
              <a:t>마스터 텍스트 스타일을 편집합니다</a:t>
            </a:r>
          </a:p>
          <a:p>
            <a:pPr lvl="1" defTabSz="1260157" latinLnBrk="0" hangingPunct="1"/>
            <a:r>
              <a:rPr lang="ko-KR" altLang="en-US"/>
              <a:t>둘째 수준</a:t>
            </a:r>
          </a:p>
          <a:p>
            <a:pPr lvl="2" defTabSz="1260157" latinLnBrk="0" hangingPunct="1"/>
            <a:r>
              <a:rPr lang="ko-KR" altLang="en-US"/>
              <a:t>셋째 수준</a:t>
            </a:r>
          </a:p>
          <a:p>
            <a:pPr lvl="3" defTabSz="1260157" latinLnBrk="0" hangingPunct="1"/>
            <a:r>
              <a:rPr lang="ko-KR" altLang="en-US"/>
              <a:t>넷째 수준</a:t>
            </a:r>
          </a:p>
          <a:p>
            <a:pPr lvl="4" defTabSz="1260157" latinLnBrk="0" hangingPunct="1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23822" y="6565945"/>
            <a:ext cx="1633534" cy="222249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altLang="ko-KR"/>
              <a:t>2010-02-16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rgbClr val="0070C0"/>
          </a:solidFill>
          <a:latin typeface="+mn-lt"/>
          <a:ea typeface="HY견고딕"/>
          <a:cs typeface="Arial"/>
        </a:defRPr>
      </a:lvl1pPr>
    </p:titleStyle>
    <p:bodyStyle>
      <a:lvl1pPr marL="420624" marR="0" indent="-384048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Wingdings 2"/>
        <a:buChar char=""/>
        <a:defRPr sz="2400" kern="1200">
          <a:solidFill>
            <a:schemeClr val="tx1"/>
          </a:solidFill>
          <a:latin typeface="Arial"/>
          <a:ea typeface="맑은 고딕"/>
          <a:cs typeface="Arial"/>
        </a:defRPr>
      </a:lvl1pPr>
      <a:lvl2pPr marL="722376" marR="0" indent="-27432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Arial"/>
        <a:buChar char="♦"/>
        <a:defRPr sz="2000" kern="1200">
          <a:solidFill>
            <a:schemeClr val="tx1"/>
          </a:solidFill>
          <a:latin typeface="Arial"/>
          <a:ea typeface="맑은 고딕"/>
          <a:cs typeface="Arial"/>
        </a:defRPr>
      </a:lvl2pPr>
      <a:lvl3pPr marL="1005840" marR="0" indent="-256032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C0504D"/>
        </a:buClr>
        <a:buSzPct val="100000"/>
        <a:buFont typeface="Wingdings"/>
        <a:buChar char="§"/>
        <a:defRPr sz="1800" kern="1200">
          <a:solidFill>
            <a:schemeClr val="tx1"/>
          </a:solidFill>
          <a:latin typeface="Arial"/>
          <a:ea typeface="맑은 고딕"/>
          <a:cs typeface="Arial"/>
        </a:defRPr>
      </a:lvl3pPr>
      <a:lvl4pPr marL="1280160" marR="0" indent="-237744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9BBB59"/>
        </a:buClr>
        <a:buSzPct val="100000"/>
        <a:buFont typeface="Arial"/>
        <a:buChar char="•"/>
        <a:defRPr sz="1600" kern="1200">
          <a:solidFill>
            <a:schemeClr val="tx1"/>
          </a:solidFill>
          <a:latin typeface="Arial"/>
          <a:ea typeface="맑은 고딕"/>
          <a:cs typeface="Arial"/>
        </a:defRPr>
      </a:lvl4pPr>
      <a:lvl5pPr marL="1490472" marR="0" indent="-18288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8064A2"/>
        </a:buClr>
        <a:buSzPct val="100000"/>
        <a:buFont typeface="Arial"/>
        <a:buChar char="-"/>
        <a:defRPr sz="1600" kern="1200">
          <a:solidFill>
            <a:schemeClr val="tx1"/>
          </a:solidFill>
          <a:latin typeface="Arial"/>
          <a:ea typeface="맑은 고딕"/>
          <a:cs typeface="Arial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sz="1400" dirty="0"/>
              <a:t>시스템 프로그래밍 실습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주차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3200" dirty="0"/>
              <a:t>디바이스 드라이버 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&lt;OLED, TLCD&gt;</a:t>
            </a:r>
            <a:endParaRPr lang="ko-KR" altLang="en-US" sz="32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3707904" y="4000504"/>
            <a:ext cx="4064496" cy="163829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TA:</a:t>
            </a:r>
          </a:p>
          <a:p>
            <a:pPr algn="l"/>
            <a:r>
              <a:rPr lang="en-US" altLang="ko-KR" dirty="0"/>
              <a:t>  </a:t>
            </a:r>
            <a:r>
              <a:rPr lang="ko-KR" altLang="en-US" dirty="0"/>
              <a:t>박지웅 </a:t>
            </a:r>
            <a:r>
              <a:rPr lang="en-US" altLang="ko-KR" dirty="0"/>
              <a:t>(jiwoong@uns.ajou.ac.kr)   </a:t>
            </a:r>
          </a:p>
          <a:p>
            <a:pPr algn="l"/>
            <a:r>
              <a:rPr lang="ko-KR" altLang="en-US" dirty="0"/>
              <a:t>  이응규 </a:t>
            </a:r>
            <a:r>
              <a:rPr lang="en-US" altLang="ko-KR" dirty="0"/>
              <a:t>(eungkyu@uns.ajou.ac.kr) </a:t>
            </a:r>
          </a:p>
          <a:p>
            <a:pPr algn="l"/>
            <a:r>
              <a:rPr lang="en-US" altLang="ko-KR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LCD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66583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Device driver building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8596" y="1484784"/>
            <a:ext cx="8496944" cy="712503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$ vim  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Makefile</a:t>
            </a:r>
            <a:endParaRPr kumimoji="1" lang="en-US" altLang="ko-KR" sz="1300" dirty="0">
              <a:solidFill>
                <a:srgbClr val="000066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l">
              <a:lnSpc>
                <a:spcPct val="70000"/>
              </a:lnSpc>
            </a:pP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  </a:t>
            </a:r>
            <a:r>
              <a:rPr kumimoji="1" lang="en-US" altLang="ko-KR" sz="1300" dirty="0">
                <a:solidFill>
                  <a:srgbClr val="FF00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(KDIR=/root/kernel)</a:t>
            </a:r>
          </a:p>
          <a:p>
            <a:pPr algn="l">
              <a:lnSpc>
                <a:spcPct val="70000"/>
              </a:lnSpc>
            </a:pP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$ make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28596" y="3310360"/>
            <a:ext cx="8496944" cy="232371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$ arm-none-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linux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-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gnueabi-gcc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 –o  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tlcdtest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 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tlcdtest.c</a:t>
            </a:r>
            <a:endParaRPr kumimoji="1" lang="en-US" altLang="ko-KR" sz="1300" dirty="0">
              <a:solidFill>
                <a:srgbClr val="000066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27932" y="2960948"/>
            <a:ext cx="8572560" cy="7420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420624" marR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Wingdings 2"/>
              <a:buChar char=""/>
              <a:defRPr sz="24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1pPr>
            <a:lvl2pPr marL="722376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♦"/>
              <a:defRPr sz="20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2pPr>
            <a:lvl3pPr marL="1005840" marR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Wingdings"/>
              <a:buChar char="§"/>
              <a:defRPr sz="18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3pPr>
            <a:lvl4pPr marL="1280160" marR="0" indent="-23774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4pPr>
            <a:lvl5pPr marL="1490472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-"/>
              <a:defRPr sz="16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0" dirty="0"/>
              <a:t>Compiling device test program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27932" y="4365104"/>
            <a:ext cx="8572560" cy="7420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420624" marR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Wingdings 2"/>
              <a:buChar char=""/>
              <a:defRPr sz="24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1pPr>
            <a:lvl2pPr marL="722376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♦"/>
              <a:defRPr sz="20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2pPr>
            <a:lvl3pPr marL="1005840" marR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Wingdings"/>
              <a:buChar char="§"/>
              <a:defRPr sz="18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3pPr>
            <a:lvl4pPr marL="1280160" marR="0" indent="-23774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4pPr>
            <a:lvl5pPr marL="1490472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-"/>
              <a:defRPr sz="16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0" dirty="0"/>
              <a:t>Insert device driver module and execute test program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23279" y="4736119"/>
            <a:ext cx="8496944" cy="472437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root@ecube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:~# ./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tlcdtest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 c  1  1  2  12</a:t>
            </a:r>
          </a:p>
          <a:p>
            <a:pPr>
              <a:lnSpc>
                <a:spcPct val="70000"/>
              </a:lnSpc>
            </a:pP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root@ecube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:~# ./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tlcdtest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 w  1  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cndi_text_test</a:t>
            </a:r>
            <a:endParaRPr kumimoji="1" lang="en-US" altLang="ko-KR" sz="1300" dirty="0">
              <a:solidFill>
                <a:srgbClr val="000066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5375338"/>
            <a:ext cx="2094989" cy="11140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71780" y="6517622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43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42348"/>
            <a:ext cx="9036496" cy="1790708"/>
          </a:xfrm>
        </p:spPr>
        <p:txBody>
          <a:bodyPr>
            <a:normAutofit/>
          </a:bodyPr>
          <a:lstStyle/>
          <a:p>
            <a:pPr fontAlgn="base" latinLnBrk="0"/>
            <a:r>
              <a:rPr lang="ko-KR" altLang="en-US" sz="4000" dirty="0">
                <a:effectLst/>
              </a:rPr>
              <a:t>실습</a:t>
            </a:r>
            <a:endParaRPr lang="en-US" altLang="ko-KR" i="1" dirty="0">
              <a:solidFill>
                <a:srgbClr val="333333"/>
              </a:solidFill>
              <a:ea typeface="굴림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09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원하는 사진 </a:t>
            </a:r>
            <a:r>
              <a:rPr lang="en-US" altLang="ko-KR" dirty="0"/>
              <a:t>OLED</a:t>
            </a:r>
            <a:r>
              <a:rPr lang="ko-KR" altLang="en-US" dirty="0"/>
              <a:t>에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원하는 텍스트 </a:t>
            </a:r>
            <a:r>
              <a:rPr lang="en-US" altLang="ko-KR" dirty="0"/>
              <a:t>TLCD</a:t>
            </a:r>
            <a:r>
              <a:rPr lang="ko-KR" altLang="en-US" dirty="0"/>
              <a:t>에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팀프로젝트 회의</a:t>
            </a:r>
            <a:r>
              <a:rPr lang="en-US" altLang="ko-KR"/>
              <a:t>~~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10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715404" y="6572272"/>
            <a:ext cx="428628" cy="214314"/>
          </a:xfrm>
          <a:prstGeom prst="rect">
            <a:avLst/>
          </a:prstGeom>
        </p:spPr>
        <p:txBody>
          <a:bodyPr/>
          <a:lstStyle/>
          <a:p>
            <a:fld id="{C8862C9A-0B60-4226-A817-72F398C15EC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주 실습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목표</a:t>
            </a:r>
            <a:endParaRPr lang="en-US" altLang="ko-KR" dirty="0"/>
          </a:p>
          <a:p>
            <a:pPr lvl="1"/>
            <a:r>
              <a:rPr lang="ko-KR" altLang="en-US" dirty="0"/>
              <a:t>각 디바이스  종류별 사용목적 및 사용법에 대한 이해</a:t>
            </a:r>
            <a:endParaRPr lang="en-US" altLang="ko-KR" dirty="0"/>
          </a:p>
          <a:p>
            <a:pPr lvl="1"/>
            <a:r>
              <a:rPr lang="en-US" altLang="ko-KR" dirty="0"/>
              <a:t>OLED, Text LCD</a:t>
            </a:r>
            <a:r>
              <a:rPr lang="ko-KR" altLang="en-US" dirty="0"/>
              <a:t>에 동작방법과 사용법을 숙지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실습 내용</a:t>
            </a:r>
            <a:endParaRPr lang="en-US" altLang="ko-KR" dirty="0"/>
          </a:p>
          <a:p>
            <a:pPr lvl="1"/>
            <a:r>
              <a:rPr lang="ko-KR" altLang="en-US" dirty="0"/>
              <a:t>각 디바이스 드라이버 설치 및 등록</a:t>
            </a:r>
            <a:endParaRPr lang="en-US" altLang="ko-KR" dirty="0"/>
          </a:p>
          <a:p>
            <a:pPr lvl="1"/>
            <a:r>
              <a:rPr lang="en-US" altLang="ko-KR" dirty="0"/>
              <a:t>OLED </a:t>
            </a:r>
            <a:r>
              <a:rPr lang="ko-KR" altLang="en-US" dirty="0"/>
              <a:t>출력과 </a:t>
            </a:r>
            <a:r>
              <a:rPr lang="en-US" altLang="ko-KR" dirty="0"/>
              <a:t>TLCD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2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42348"/>
            <a:ext cx="9036496" cy="1790708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sz="5400" dirty="0">
                <a:effectLst/>
              </a:rPr>
              <a:t>OLED</a:t>
            </a:r>
            <a:endParaRPr lang="en-US" altLang="ko-KR" sz="6600" i="1" dirty="0">
              <a:solidFill>
                <a:srgbClr val="333333"/>
              </a:solidFill>
              <a:ea typeface="굴림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53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/>
              <a:t>OLED(Organic Light Emitting Diode)</a:t>
            </a:r>
            <a:endParaRPr lang="en-US" altLang="ko-KR" sz="1200" dirty="0"/>
          </a:p>
          <a:p>
            <a:pPr lvl="1"/>
            <a:r>
              <a:rPr lang="en-US" altLang="ko-KR" sz="1400" dirty="0"/>
              <a:t>Resolution : 128 * 128 	</a:t>
            </a:r>
          </a:p>
          <a:p>
            <a:pPr lvl="1"/>
            <a:r>
              <a:rPr lang="en-US" altLang="ko-KR" sz="1400" dirty="0"/>
              <a:t>Each pixel represents</a:t>
            </a:r>
            <a:r>
              <a:rPr lang="ko-KR" altLang="en-US" sz="1400" dirty="0"/>
              <a:t> </a:t>
            </a:r>
            <a:r>
              <a:rPr lang="en-US" altLang="ko-KR" sz="1400" dirty="0"/>
              <a:t>262K colors from pixel per 18bits.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FPGA OLED Mapping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r>
              <a:rPr lang="en-US" altLang="ko-KR" sz="1600" dirty="0"/>
              <a:t>OLED device driver program</a:t>
            </a:r>
            <a:r>
              <a:rPr lang="ko-KR" altLang="en-US" sz="1600" dirty="0"/>
              <a:t> </a:t>
            </a:r>
            <a:r>
              <a:rPr lang="en-US" altLang="ko-KR" sz="1600" dirty="0"/>
              <a:t>architecture</a:t>
            </a:r>
          </a:p>
          <a:p>
            <a:pPr lvl="1"/>
            <a:r>
              <a:rPr lang="en-US" altLang="ko-KR" sz="1400" b="1" i="1" dirty="0" err="1">
                <a:solidFill>
                  <a:srgbClr val="0000FF"/>
                </a:solidFill>
              </a:rPr>
              <a:t>oled_init</a:t>
            </a:r>
            <a:r>
              <a:rPr lang="en-US" altLang="ko-KR" sz="1400" b="1" i="1" dirty="0">
                <a:solidFill>
                  <a:srgbClr val="0000FF"/>
                </a:solidFill>
              </a:rPr>
              <a:t>(), </a:t>
            </a:r>
            <a:r>
              <a:rPr lang="en-US" altLang="ko-KR" sz="1400" b="1" i="1" dirty="0" err="1">
                <a:solidFill>
                  <a:srgbClr val="0000FF"/>
                </a:solidFill>
              </a:rPr>
              <a:t>oled_exit</a:t>
            </a:r>
            <a:r>
              <a:rPr lang="en-US" altLang="ko-KR" sz="1400" b="1" i="1" dirty="0">
                <a:solidFill>
                  <a:srgbClr val="0000FF"/>
                </a:solidFill>
              </a:rPr>
              <a:t>()</a:t>
            </a:r>
          </a:p>
          <a:p>
            <a:pPr lvl="2"/>
            <a:r>
              <a:rPr lang="en-US" altLang="ko-KR" sz="1200" dirty="0" err="1"/>
              <a:t>init_module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exit_module</a:t>
            </a:r>
            <a:r>
              <a:rPr lang="en-US" altLang="ko-KR" sz="1200" dirty="0"/>
              <a:t>()</a:t>
            </a:r>
            <a:endParaRPr lang="en-US" altLang="ko-KR" sz="1400" dirty="0"/>
          </a:p>
          <a:p>
            <a:pPr lvl="1"/>
            <a:r>
              <a:rPr lang="en-US" altLang="ko-KR" sz="1400" b="1" i="1" dirty="0" err="1">
                <a:solidFill>
                  <a:srgbClr val="0000FF"/>
                </a:solidFill>
              </a:rPr>
              <a:t>oled_open</a:t>
            </a:r>
            <a:r>
              <a:rPr lang="en-US" altLang="ko-KR" sz="1400" b="1" i="1" dirty="0">
                <a:solidFill>
                  <a:srgbClr val="0000FF"/>
                </a:solidFill>
              </a:rPr>
              <a:t>(), </a:t>
            </a:r>
            <a:r>
              <a:rPr lang="en-US" altLang="ko-KR" sz="1400" b="1" i="1" dirty="0" err="1">
                <a:solidFill>
                  <a:srgbClr val="0000FF"/>
                </a:solidFill>
              </a:rPr>
              <a:t>oled_release</a:t>
            </a:r>
            <a:r>
              <a:rPr lang="en-US" altLang="ko-KR" sz="1400" b="1" i="1" dirty="0">
                <a:solidFill>
                  <a:srgbClr val="0000FF"/>
                </a:solidFill>
              </a:rPr>
              <a:t>()</a:t>
            </a:r>
          </a:p>
          <a:p>
            <a:pPr lvl="2"/>
            <a:r>
              <a:rPr lang="en-US" altLang="ko-KR" sz="1200" dirty="0"/>
              <a:t>open(), release()</a:t>
            </a:r>
          </a:p>
          <a:p>
            <a:pPr lvl="1"/>
            <a:r>
              <a:rPr lang="en-US" altLang="ko-KR" sz="1400" b="1" i="1" dirty="0" err="1">
                <a:solidFill>
                  <a:srgbClr val="0000FF"/>
                </a:solidFill>
              </a:rPr>
              <a:t>oled_write</a:t>
            </a:r>
            <a:r>
              <a:rPr lang="en-US" altLang="ko-KR" sz="1400" b="1" i="1" dirty="0">
                <a:solidFill>
                  <a:srgbClr val="0000FF"/>
                </a:solidFill>
              </a:rPr>
              <a:t>()</a:t>
            </a:r>
          </a:p>
          <a:p>
            <a:pPr lvl="2"/>
            <a:r>
              <a:rPr lang="en-US" altLang="ko-KR" sz="1200" dirty="0"/>
              <a:t>Includes </a:t>
            </a:r>
            <a:r>
              <a:rPr lang="en-US" altLang="ko-KR" sz="1200" dirty="0" err="1"/>
              <a:t>copy_from_user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400" b="1" i="1" dirty="0" err="1">
                <a:solidFill>
                  <a:srgbClr val="0000FF"/>
                </a:solidFill>
              </a:rPr>
              <a:t>oled_read</a:t>
            </a:r>
            <a:r>
              <a:rPr lang="en-US" altLang="ko-KR" sz="1400" b="1" i="1" dirty="0">
                <a:solidFill>
                  <a:srgbClr val="0000FF"/>
                </a:solidFill>
              </a:rPr>
              <a:t>()</a:t>
            </a:r>
          </a:p>
          <a:p>
            <a:pPr lvl="2"/>
            <a:r>
              <a:rPr lang="en-US" altLang="ko-KR" sz="1200" dirty="0"/>
              <a:t>Includes </a:t>
            </a:r>
            <a:r>
              <a:rPr lang="en-US" altLang="ko-KR" sz="1200" dirty="0" err="1"/>
              <a:t>copy_to_user</a:t>
            </a:r>
            <a:r>
              <a:rPr lang="en-US" altLang="ko-KR" sz="1200" dirty="0"/>
              <a:t>()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OLED device driver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83277" y="2636912"/>
            <a:ext cx="5774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OLED</a:t>
            </a:r>
            <a:endParaRPr lang="ko-KR" altLang="en-US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24267"/>
          <a:stretch/>
        </p:blipFill>
        <p:spPr>
          <a:xfrm>
            <a:off x="7308304" y="1088740"/>
            <a:ext cx="1524132" cy="162018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079612" y="2960948"/>
          <a:ext cx="7327900" cy="847725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FPGA bus LED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Register Address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0x06000000(base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address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+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xA000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0x06000000(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 address) +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xA001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 number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D/C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70872" y="3846560"/>
            <a:ext cx="10711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0" dirty="0"/>
              <a:t>Chip select pin</a:t>
            </a:r>
            <a:endParaRPr lang="ko-KR" altLang="en-US" sz="105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6970872" y="4075184"/>
            <a:ext cx="1204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0" dirty="0"/>
              <a:t>Data / Command</a:t>
            </a:r>
            <a:endParaRPr lang="ko-KR" altLang="en-US" sz="1050" b="0" dirty="0"/>
          </a:p>
        </p:txBody>
      </p:sp>
      <p:cxnSp>
        <p:nvCxnSpPr>
          <p:cNvPr id="10" name="꺾인 연결선 9"/>
          <p:cNvCxnSpPr>
            <a:endCxn id="9" idx="1"/>
          </p:cNvCxnSpPr>
          <p:nvPr/>
        </p:nvCxnSpPr>
        <p:spPr>
          <a:xfrm>
            <a:off x="6300192" y="3798131"/>
            <a:ext cx="670680" cy="404011"/>
          </a:xfrm>
          <a:prstGeom prst="bentConnector3">
            <a:avLst>
              <a:gd name="adj1" fmla="val 6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endCxn id="8" idx="1"/>
          </p:cNvCxnSpPr>
          <p:nvPr/>
        </p:nvCxnSpPr>
        <p:spPr>
          <a:xfrm>
            <a:off x="6696236" y="3798131"/>
            <a:ext cx="274636" cy="175387"/>
          </a:xfrm>
          <a:prstGeom prst="bentConnector3">
            <a:avLst>
              <a:gd name="adj1" fmla="val -73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14688" y="4066093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0" dirty="0"/>
              <a:t>Data bus line</a:t>
            </a:r>
            <a:endParaRPr lang="ko-KR" altLang="en-US" sz="1050" b="0" dirty="0"/>
          </a:p>
        </p:txBody>
      </p:sp>
      <p:cxnSp>
        <p:nvCxnSpPr>
          <p:cNvPr id="18" name="꺾인 연결선 17"/>
          <p:cNvCxnSpPr>
            <a:stCxn id="5" idx="2"/>
            <a:endCxn id="17" idx="1"/>
          </p:cNvCxnSpPr>
          <p:nvPr/>
        </p:nvCxnSpPr>
        <p:spPr>
          <a:xfrm rot="16200000" flipH="1">
            <a:off x="4836936" y="3715299"/>
            <a:ext cx="384378" cy="57112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89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OLED test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66583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Device driver</a:t>
            </a:r>
            <a:r>
              <a:rPr lang="ko-KR" altLang="en-US" sz="1800" dirty="0"/>
              <a:t> </a:t>
            </a:r>
            <a:r>
              <a:rPr lang="en-US" altLang="ko-KR" sz="1800" dirty="0"/>
              <a:t>building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8596" y="1484784"/>
            <a:ext cx="8496944" cy="712503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$ vim  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Makefile</a:t>
            </a:r>
            <a:endParaRPr kumimoji="1" lang="en-US" altLang="ko-KR" sz="1300" dirty="0">
              <a:solidFill>
                <a:srgbClr val="000066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l">
              <a:lnSpc>
                <a:spcPct val="70000"/>
              </a:lnSpc>
            </a:pP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  </a:t>
            </a:r>
            <a:r>
              <a:rPr kumimoji="1" lang="en-US" altLang="ko-KR" sz="1300" dirty="0">
                <a:solidFill>
                  <a:srgbClr val="FF00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(KDIR=/root/kernel)</a:t>
            </a:r>
          </a:p>
          <a:p>
            <a:pPr algn="l">
              <a:lnSpc>
                <a:spcPct val="70000"/>
              </a:lnSpc>
            </a:pP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$ make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28596" y="3310360"/>
            <a:ext cx="8496944" cy="232371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$ arm-none-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linux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-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gnueabi-gcc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 –o  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oledtest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 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oledtest.c</a:t>
            </a:r>
            <a:endParaRPr kumimoji="1" lang="en-US" altLang="ko-KR" sz="1300" dirty="0">
              <a:solidFill>
                <a:srgbClr val="000066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27932" y="2960948"/>
            <a:ext cx="8572560" cy="7420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420624" marR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Wingdings 2"/>
              <a:buChar char=""/>
              <a:defRPr sz="24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1pPr>
            <a:lvl2pPr marL="722376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♦"/>
              <a:defRPr sz="20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2pPr>
            <a:lvl3pPr marL="1005840" marR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Wingdings"/>
              <a:buChar char="§"/>
              <a:defRPr sz="18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3pPr>
            <a:lvl4pPr marL="1280160" marR="0" indent="-23774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4pPr>
            <a:lvl5pPr marL="1490472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-"/>
              <a:defRPr sz="16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0" dirty="0"/>
              <a:t>Compiling device test program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27932" y="4329100"/>
            <a:ext cx="8572560" cy="7420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420624" marR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Wingdings 2"/>
              <a:buChar char=""/>
              <a:defRPr sz="24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1pPr>
            <a:lvl2pPr marL="722376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♦"/>
              <a:defRPr sz="20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2pPr>
            <a:lvl3pPr marL="1005840" marR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Wingdings"/>
              <a:buChar char="§"/>
              <a:defRPr sz="18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3pPr>
            <a:lvl4pPr marL="1280160" marR="0" indent="-23774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4pPr>
            <a:lvl5pPr marL="1490472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-"/>
              <a:defRPr sz="16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0" dirty="0"/>
              <a:t>Insertion device driver module and executes test program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23279" y="4700115"/>
            <a:ext cx="8496944" cy="472437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root@ecube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:~# ./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oledtest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kumimoji="1" lang="en-US" altLang="ko-KR" sz="1300" dirty="0" smtClean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kumimoji="1" lang="en-US" altLang="ko-KR" sz="1300" dirty="0" err="1" smtClean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i</a:t>
            </a:r>
            <a:endParaRPr kumimoji="1" lang="en-US" altLang="ko-KR" sz="1300" dirty="0">
              <a:solidFill>
                <a:srgbClr val="000066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70000"/>
              </a:lnSpc>
            </a:pPr>
            <a:r>
              <a:rPr kumimoji="1" lang="en-US" altLang="ko-KR" sz="1300" dirty="0" err="1" smtClean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root@ecube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:~# ./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oledtest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 d  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imagefile.img</a:t>
            </a:r>
            <a:endParaRPr kumimoji="1" lang="en-US" altLang="ko-KR" sz="1300" dirty="0">
              <a:solidFill>
                <a:srgbClr val="000066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35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.</a:t>
            </a:r>
            <a:r>
              <a:rPr lang="en-US" altLang="ko-KR" dirty="0" err="1"/>
              <a:t>img</a:t>
            </a:r>
            <a:r>
              <a:rPr lang="en-US" altLang="ko-KR" dirty="0"/>
              <a:t> file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611" y="3284984"/>
            <a:ext cx="2882026" cy="26608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634" y="3284984"/>
            <a:ext cx="2882026" cy="2660834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28596" y="1142984"/>
            <a:ext cx="8572560" cy="111669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420624" marR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Wingdings 2"/>
              <a:buChar char=""/>
              <a:defRPr sz="24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1pPr>
            <a:lvl2pPr marL="722376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♦"/>
              <a:defRPr sz="20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2pPr>
            <a:lvl3pPr marL="1005840" marR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Wingdings"/>
              <a:buChar char="§"/>
              <a:defRPr sz="18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3pPr>
            <a:lvl4pPr marL="1280160" marR="0" indent="-23774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4pPr>
            <a:lvl5pPr marL="1490472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-"/>
              <a:defRPr sz="16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제공된 </a:t>
            </a:r>
            <a:r>
              <a:rPr kumimoji="1" lang="en-US" altLang="ko-KR" sz="20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mkImgForOled.exe </a:t>
            </a:r>
            <a:r>
              <a:rPr kumimoji="1" lang="ko-KR" altLang="en-US" sz="20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파일</a:t>
            </a:r>
            <a:endParaRPr kumimoji="1" lang="en-US" altLang="ko-KR" sz="2000" dirty="0">
              <a:solidFill>
                <a:srgbClr val="000066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lvl="1"/>
            <a:r>
              <a:rPr kumimoji="1" lang="ko-KR" altLang="en-US" sz="16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윈도우에서만 이용 가능</a:t>
            </a:r>
            <a:endParaRPr kumimoji="1" lang="en-US" altLang="ko-KR" sz="1600" dirty="0">
              <a:solidFill>
                <a:srgbClr val="000066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lvl="1"/>
            <a:r>
              <a:rPr kumimoji="1" lang="ko-KR" altLang="en-US" sz="16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사진을 집어넣으면 </a:t>
            </a:r>
            <a:r>
              <a:rPr kumimoji="1" lang="en-US" altLang="ko-KR" sz="16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OLED</a:t>
            </a:r>
            <a:r>
              <a:rPr kumimoji="1" lang="ko-KR" altLang="en-US" sz="16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에서 출력 가능한 파일로 변환</a:t>
            </a:r>
            <a:endParaRPr kumimoji="1" lang="en-US" altLang="ko-KR" sz="1600" dirty="0">
              <a:solidFill>
                <a:srgbClr val="000066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sz="2000" b="0" dirty="0"/>
          </a:p>
        </p:txBody>
      </p:sp>
      <p:sp>
        <p:nvSpPr>
          <p:cNvPr id="11" name="직사각형 10"/>
          <p:cNvSpPr/>
          <p:nvPr/>
        </p:nvSpPr>
        <p:spPr>
          <a:xfrm>
            <a:off x="1979712" y="3681028"/>
            <a:ext cx="900100" cy="75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21580" y="4869160"/>
            <a:ext cx="900100" cy="75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74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42348"/>
            <a:ext cx="9036496" cy="1790708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sz="5400" dirty="0">
                <a:effectLst/>
              </a:rPr>
              <a:t>TLCD</a:t>
            </a:r>
            <a:endParaRPr lang="en-US" altLang="ko-KR" sz="6600" i="1" dirty="0">
              <a:solidFill>
                <a:srgbClr val="333333"/>
              </a:solidFill>
              <a:ea typeface="굴림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82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/>
              <a:t>16 * 2 Character LCD</a:t>
            </a:r>
          </a:p>
          <a:p>
            <a:pPr lvl="1"/>
            <a:r>
              <a:rPr lang="en-US" altLang="ko-KR" sz="1400" dirty="0"/>
              <a:t>Integrates its own fonts</a:t>
            </a:r>
          </a:p>
          <a:p>
            <a:pPr lvl="1"/>
            <a:r>
              <a:rPr lang="en-US" altLang="ko-KR" sz="1400" dirty="0">
                <a:sym typeface="Wingdings" panose="05000000000000000000" pitchFamily="2" charset="2"/>
              </a:rPr>
              <a:t>Present a character using one byte</a:t>
            </a:r>
          </a:p>
          <a:p>
            <a:pPr lvl="1"/>
            <a:r>
              <a:rPr lang="en-US" altLang="ko-KR" sz="1400" dirty="0"/>
              <a:t>Many functions are similar to controlling a cursor</a:t>
            </a:r>
            <a:endParaRPr lang="en-US" altLang="ko-KR" sz="1600" dirty="0"/>
          </a:p>
          <a:p>
            <a:pPr lvl="1"/>
            <a:endParaRPr lang="en-US" altLang="ko-KR" sz="1400" dirty="0"/>
          </a:p>
          <a:p>
            <a:r>
              <a:rPr lang="en-US" altLang="ko-KR" sz="1800" dirty="0"/>
              <a:t>FPGA Text LCD mapping</a:t>
            </a:r>
          </a:p>
          <a:p>
            <a:pPr marL="36576" indent="0">
              <a:buNone/>
            </a:pPr>
            <a:endParaRPr lang="en-US" altLang="ko-KR" sz="1800" dirty="0"/>
          </a:p>
          <a:p>
            <a:pPr marL="36576" indent="0">
              <a:buNone/>
            </a:pPr>
            <a:endParaRPr lang="en-US" altLang="ko-KR" sz="1800" dirty="0"/>
          </a:p>
          <a:p>
            <a:pPr lvl="1"/>
            <a:endParaRPr lang="en-US" altLang="ko-KR" sz="1400" dirty="0"/>
          </a:p>
          <a:p>
            <a:r>
              <a:rPr lang="en-US" altLang="ko-KR" sz="1800" dirty="0"/>
              <a:t>Text LCD device driver architecture</a:t>
            </a:r>
          </a:p>
          <a:p>
            <a:pPr lvl="1"/>
            <a:r>
              <a:rPr lang="en-US" altLang="ko-KR" sz="1400" b="1" i="1" dirty="0" err="1">
                <a:solidFill>
                  <a:srgbClr val="0000FF"/>
                </a:solidFill>
              </a:rPr>
              <a:t>tcld_init</a:t>
            </a:r>
            <a:r>
              <a:rPr lang="en-US" altLang="ko-KR" sz="1400" b="1" i="1" dirty="0">
                <a:solidFill>
                  <a:srgbClr val="0000FF"/>
                </a:solidFill>
              </a:rPr>
              <a:t>(), </a:t>
            </a:r>
            <a:r>
              <a:rPr lang="en-US" altLang="ko-KR" sz="1400" b="1" i="1" dirty="0" err="1">
                <a:solidFill>
                  <a:srgbClr val="0000FF"/>
                </a:solidFill>
              </a:rPr>
              <a:t>tlcd_exit</a:t>
            </a:r>
            <a:r>
              <a:rPr lang="en-US" altLang="ko-KR" sz="1400" b="1" i="1" dirty="0">
                <a:solidFill>
                  <a:srgbClr val="0000FF"/>
                </a:solidFill>
              </a:rPr>
              <a:t>()</a:t>
            </a:r>
          </a:p>
          <a:p>
            <a:pPr lvl="2"/>
            <a:r>
              <a:rPr lang="en-US" altLang="ko-KR" sz="1200" dirty="0" err="1"/>
              <a:t>init_module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exit_module</a:t>
            </a:r>
            <a:r>
              <a:rPr lang="en-US" altLang="ko-KR" sz="1200" dirty="0"/>
              <a:t>()</a:t>
            </a:r>
            <a:endParaRPr lang="en-US" altLang="ko-KR" sz="1600" dirty="0"/>
          </a:p>
          <a:p>
            <a:pPr lvl="1"/>
            <a:r>
              <a:rPr lang="en-US" altLang="ko-KR" sz="1400" b="1" i="1" dirty="0" err="1">
                <a:solidFill>
                  <a:srgbClr val="0000FF"/>
                </a:solidFill>
              </a:rPr>
              <a:t>tlcd_open</a:t>
            </a:r>
            <a:r>
              <a:rPr lang="en-US" altLang="ko-KR" sz="1400" b="1" i="1" dirty="0">
                <a:solidFill>
                  <a:srgbClr val="0000FF"/>
                </a:solidFill>
              </a:rPr>
              <a:t>(), </a:t>
            </a:r>
            <a:r>
              <a:rPr lang="en-US" altLang="ko-KR" sz="1400" b="1" i="1" dirty="0" err="1">
                <a:solidFill>
                  <a:srgbClr val="0000FF"/>
                </a:solidFill>
              </a:rPr>
              <a:t>tlcd_release</a:t>
            </a:r>
            <a:r>
              <a:rPr lang="en-US" altLang="ko-KR" sz="1400" b="1" i="1" dirty="0">
                <a:solidFill>
                  <a:srgbClr val="0000FF"/>
                </a:solidFill>
              </a:rPr>
              <a:t>()</a:t>
            </a:r>
          </a:p>
          <a:p>
            <a:pPr lvl="2"/>
            <a:r>
              <a:rPr lang="en-US" altLang="ko-KR" sz="1200" dirty="0"/>
              <a:t>open(), release()</a:t>
            </a:r>
          </a:p>
          <a:p>
            <a:pPr lvl="1"/>
            <a:r>
              <a:rPr lang="en-US" altLang="ko-KR" sz="1400" b="1" i="1" dirty="0" err="1">
                <a:solidFill>
                  <a:srgbClr val="0000FF"/>
                </a:solidFill>
              </a:rPr>
              <a:t>tcld_write</a:t>
            </a:r>
            <a:r>
              <a:rPr lang="en-US" altLang="ko-KR" sz="1400" b="1" i="1" dirty="0">
                <a:solidFill>
                  <a:srgbClr val="0000FF"/>
                </a:solidFill>
              </a:rPr>
              <a:t>()</a:t>
            </a:r>
          </a:p>
          <a:p>
            <a:pPr lvl="2"/>
            <a:r>
              <a:rPr lang="en-US" altLang="ko-KR" sz="1200" dirty="0" err="1"/>
              <a:t>copy_from_user</a:t>
            </a:r>
            <a:r>
              <a:rPr lang="en-US" altLang="ko-KR" sz="1200" dirty="0"/>
              <a:t>() </a:t>
            </a:r>
          </a:p>
          <a:p>
            <a:pPr lvl="1"/>
            <a:r>
              <a:rPr lang="en-US" altLang="ko-KR" sz="1400" b="1" i="1" dirty="0" err="1">
                <a:solidFill>
                  <a:srgbClr val="0000FF"/>
                </a:solidFill>
              </a:rPr>
              <a:t>tlcd_read</a:t>
            </a:r>
            <a:r>
              <a:rPr lang="en-US" altLang="ko-KR" sz="1400" b="1" i="1" dirty="0">
                <a:solidFill>
                  <a:srgbClr val="0000FF"/>
                </a:solidFill>
              </a:rPr>
              <a:t>()</a:t>
            </a:r>
          </a:p>
          <a:p>
            <a:pPr lvl="2"/>
            <a:r>
              <a:rPr lang="en-US" altLang="ko-KR" sz="1200" dirty="0" err="1"/>
              <a:t>copy_to_user</a:t>
            </a:r>
            <a:r>
              <a:rPr lang="en-US" altLang="ko-KR" sz="1200" dirty="0"/>
              <a:t>()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Text LCD Device Driver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83157" y="2513283"/>
            <a:ext cx="1494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페리보드</a:t>
            </a:r>
            <a:r>
              <a:rPr lang="ko-KR" altLang="en-US" dirty="0"/>
              <a:t> </a:t>
            </a:r>
            <a:r>
              <a:rPr lang="en-US" altLang="ko-KR" dirty="0"/>
              <a:t>Text LCD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98" y="1160748"/>
            <a:ext cx="2676446" cy="135253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096528" y="2852936"/>
          <a:ext cx="7327900" cy="699135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</a:tblGrid>
              <a:tr h="720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FPGA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TextLCD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Register Address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0x06000000(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 address) + </a:t>
                      </a:r>
                      <a:b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x7000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0x06000000(base address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+ </a:t>
                      </a:r>
                      <a:b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x7001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2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07664" y="3609020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0" dirty="0"/>
              <a:t>Read/Write</a:t>
            </a:r>
            <a:endParaRPr lang="ko-KR" altLang="en-US" sz="105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6207664" y="3837644"/>
            <a:ext cx="15135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b="0" dirty="0"/>
              <a:t>Register select signal</a:t>
            </a:r>
            <a:endParaRPr lang="ko-KR" altLang="en-US" sz="1050" b="0" dirty="0"/>
          </a:p>
        </p:txBody>
      </p:sp>
      <p:cxnSp>
        <p:nvCxnSpPr>
          <p:cNvPr id="14" name="꺾인 연결선 13"/>
          <p:cNvCxnSpPr>
            <a:endCxn id="10" idx="1"/>
          </p:cNvCxnSpPr>
          <p:nvPr/>
        </p:nvCxnSpPr>
        <p:spPr>
          <a:xfrm>
            <a:off x="5600206" y="3560645"/>
            <a:ext cx="607458" cy="40395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endCxn id="6" idx="1"/>
          </p:cNvCxnSpPr>
          <p:nvPr/>
        </p:nvCxnSpPr>
        <p:spPr>
          <a:xfrm>
            <a:off x="5891998" y="3560591"/>
            <a:ext cx="315666" cy="175387"/>
          </a:xfrm>
          <a:prstGeom prst="bentConnector3">
            <a:avLst>
              <a:gd name="adj1" fmla="val 90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45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LCD functions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89" y="1124744"/>
            <a:ext cx="6199463" cy="5544616"/>
          </a:xfrm>
          <a:prstGeom prst="rect">
            <a:avLst/>
          </a:prstGeom>
        </p:spPr>
      </p:pic>
      <p:sp>
        <p:nvSpPr>
          <p:cNvPr id="7" name="왼쪽 중괄호 6"/>
          <p:cNvSpPr/>
          <p:nvPr/>
        </p:nvSpPr>
        <p:spPr>
          <a:xfrm>
            <a:off x="1079612" y="1484784"/>
            <a:ext cx="504056" cy="3168352"/>
          </a:xfrm>
          <a:prstGeom prst="lef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>
            <a:off x="1081286" y="4679014"/>
            <a:ext cx="504056" cy="612068"/>
          </a:xfrm>
          <a:prstGeom prst="lef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4160" y="2924944"/>
            <a:ext cx="1005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Operation </a:t>
            </a:r>
          </a:p>
          <a:p>
            <a:r>
              <a:rPr lang="en-US" altLang="ko-KR" dirty="0"/>
              <a:t>processing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1575" y="4711206"/>
            <a:ext cx="10054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</a:p>
          <a:p>
            <a:r>
              <a:rPr lang="en-US" altLang="ko-KR" dirty="0"/>
              <a:t>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083124"/>
      </p:ext>
    </p:extLst>
  </p:cSld>
  <p:clrMapOvr>
    <a:masterClrMapping/>
  </p:clrMapOvr>
</p:sld>
</file>

<file path=ppt/theme/theme1.xml><?xml version="1.0" encoding="utf-8"?>
<a:theme xmlns:a="http://schemas.openxmlformats.org/drawingml/2006/main" name="UbiNeS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">
      <a:majorFont>
        <a:latin typeface="HY견고딕"/>
        <a:ea typeface="HY견고딕"/>
        <a:cs typeface=""/>
      </a:majorFont>
      <a:minorFont>
        <a:latin typeface="Arial"/>
        <a:ea typeface="HY중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108609</TotalTime>
  <Words>418</Words>
  <Application>Microsoft Office PowerPoint</Application>
  <PresentationFormat>화면 슬라이드 쇼(4:3)</PresentationFormat>
  <Paragraphs>191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HY견고딕</vt:lpstr>
      <vt:lpstr>HY그래픽M</vt:lpstr>
      <vt:lpstr>HY중고딕</vt:lpstr>
      <vt:lpstr>굴림</vt:lpstr>
      <vt:lpstr>맑은 고딕</vt:lpstr>
      <vt:lpstr>Arial</vt:lpstr>
      <vt:lpstr>Wingdings</vt:lpstr>
      <vt:lpstr>Wingdings 2</vt:lpstr>
      <vt:lpstr>UbiNeS 2010</vt:lpstr>
      <vt:lpstr>시스템 프로그래밍 실습 10주차 디바이스 드라이버  &lt;OLED, TLCD&gt;</vt:lpstr>
      <vt:lpstr>이번 주 실습 목표</vt:lpstr>
      <vt:lpstr>OLED</vt:lpstr>
      <vt:lpstr>OLED device driver</vt:lpstr>
      <vt:lpstr>OLED test </vt:lpstr>
      <vt:lpstr>Create .img file</vt:lpstr>
      <vt:lpstr>TLCD</vt:lpstr>
      <vt:lpstr>Text LCD Device Driver</vt:lpstr>
      <vt:lpstr>Text LCD functions</vt:lpstr>
      <vt:lpstr>Text LCD test</vt:lpstr>
      <vt:lpstr>실습</vt:lpstr>
      <vt:lpstr>실습 내용</vt:lpstr>
      <vt:lpstr>PowerPoint 프레젠테이션</vt:lpstr>
    </vt:vector>
  </TitlesOfParts>
  <Company>아주대학교 분산 연구실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김용욱</dc:creator>
  <cp:lastModifiedBy>ek</cp:lastModifiedBy>
  <cp:revision>3002</cp:revision>
  <cp:lastPrinted>2013-11-21T00:43:59Z</cp:lastPrinted>
  <dcterms:created xsi:type="dcterms:W3CDTF">2005-12-11T14:59:34Z</dcterms:created>
  <dcterms:modified xsi:type="dcterms:W3CDTF">2017-11-06T03:04:13Z</dcterms:modified>
</cp:coreProperties>
</file>