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77" r:id="rId5"/>
    <p:sldId id="262" r:id="rId6"/>
    <p:sldId id="263" r:id="rId7"/>
    <p:sldId id="275" r:id="rId8"/>
    <p:sldId id="291" r:id="rId9"/>
    <p:sldId id="290" r:id="rId10"/>
    <p:sldId id="292" r:id="rId11"/>
    <p:sldId id="266" r:id="rId12"/>
    <p:sldId id="289" r:id="rId13"/>
    <p:sldId id="287" r:id="rId14"/>
    <p:sldId id="288" r:id="rId15"/>
    <p:sldId id="285" r:id="rId16"/>
    <p:sldId id="295" r:id="rId17"/>
    <p:sldId id="271" r:id="rId18"/>
    <p:sldId id="293" r:id="rId19"/>
    <p:sldId id="28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FA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94660"/>
  </p:normalViewPr>
  <p:slideViewPr>
    <p:cSldViewPr>
      <p:cViewPr varScale="1">
        <p:scale>
          <a:sx n="81" d="100"/>
          <a:sy n="81" d="100"/>
        </p:scale>
        <p:origin x="-84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3843D-E4F5-4631-A657-060AF1482973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4D03-FD46-4969-9414-244F4BA61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0E2F3E-69D2-47C4-8401-58FA2ED9C214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.unc.edu/~shawnd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62000"/>
            <a:ext cx="7848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GPU Nearest Neighbor Searches using a Minimal kd-tree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3352800" cy="6096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  <a:latin typeface="Book Antiqua" pitchFamily="18" charset="0"/>
              </a:rPr>
              <a:t>Shawn Brown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3528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latin typeface="Book Antiqua" pitchFamily="18" charset="0"/>
              </a:rPr>
              <a:t>Department of Computer Science</a:t>
            </a:r>
          </a:p>
          <a:p>
            <a:pPr algn="ctr"/>
            <a:r>
              <a:rPr lang="en-US" sz="3200" i="1" dirty="0" smtClean="0">
                <a:latin typeface="Book Antiqua" pitchFamily="18" charset="0"/>
              </a:rPr>
              <a:t>University of North Carolina at Chapel Hill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10200" y="28194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Jack Snoeyink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44196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hawndb@cs.unc.edu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81600" y="44196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noProof="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alibri" pitchFamily="34" charset="0"/>
                <a:cs typeface="Calibri" pitchFamily="34" charset="0"/>
              </a:rPr>
              <a:t>snoeyink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@cs.unc.edu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5105400"/>
            <a:ext cx="64770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Goal: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Write spatial streaming tool to process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billions of points by applying operators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to local neighborhoods.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5334000" y="4800600"/>
            <a:ext cx="37338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GPU Hardware Limits </a:t>
            </a:r>
            <a:br>
              <a:rPr lang="en-US" b="1" dirty="0" smtClean="0"/>
            </a:br>
            <a:r>
              <a:rPr lang="en-US" b="1" dirty="0" smtClean="0"/>
              <a:t>and Design Choices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100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Floats</a:t>
            </a:r>
            <a:r>
              <a:rPr lang="en-US" dirty="0" smtClean="0"/>
              <a:t> </a:t>
            </a:r>
            <a:r>
              <a:rPr lang="en-US" sz="2400" strike="sngStrike" dirty="0" smtClean="0">
                <a:solidFill>
                  <a:srgbClr val="FF0000"/>
                </a:solidFill>
              </a:rPr>
              <a:t> (IEEE 754 compliant)</a:t>
            </a:r>
          </a:p>
          <a:p>
            <a:pPr lvl="2"/>
            <a:r>
              <a:rPr lang="en-US" dirty="0" smtClean="0"/>
              <a:t>focus on singles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/>
              <a:t>-bit)</a:t>
            </a:r>
          </a:p>
          <a:p>
            <a:pPr lvl="2"/>
            <a:r>
              <a:rPr lang="en-US" dirty="0" smtClean="0"/>
              <a:t>doubles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dirty="0" smtClean="0"/>
              <a:t>-bit)</a:t>
            </a:r>
            <a:r>
              <a:rPr lang="en-US" dirty="0" smtClean="0">
                <a:latin typeface="Times New Roman"/>
                <a:cs typeface="Times New Roman"/>
              </a:rPr>
              <a:t> →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8x</a:t>
            </a:r>
            <a:r>
              <a:rPr lang="en-US" dirty="0" smtClean="0"/>
              <a:t> slower</a:t>
            </a:r>
          </a:p>
          <a:p>
            <a:r>
              <a:rPr lang="en-US" b="1" dirty="0" smtClean="0"/>
              <a:t>Memory</a:t>
            </a:r>
          </a:p>
          <a:p>
            <a:pPr lvl="2"/>
            <a:r>
              <a:rPr lang="en-US" dirty="0" smtClean="0"/>
              <a:t>Aligned data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4,8,16</a:t>
            </a:r>
            <a:r>
              <a:rPr lang="en-US" dirty="0" smtClean="0"/>
              <a:t> bytes)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 better performance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limited capacity → use minimal data structures</a:t>
            </a:r>
          </a:p>
          <a:p>
            <a:r>
              <a:rPr lang="en-US" b="1" dirty="0" smtClean="0"/>
              <a:t>Memory Hierarchy</a:t>
            </a:r>
            <a:br>
              <a:rPr lang="en-US" b="1" dirty="0" smtClean="0"/>
            </a:br>
            <a:r>
              <a:rPr lang="en-US" sz="2000" dirty="0" smtClean="0">
                <a:cs typeface="Times New Roman" pitchFamily="18" charset="0"/>
              </a:rPr>
              <a:t>registers » shared » constant » RAM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Local variables → registers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Structures/arrays → shared</a:t>
            </a:r>
          </a:p>
          <a:p>
            <a:r>
              <a:rPr lang="en-US" b="1" dirty="0" smtClean="0">
                <a:cs typeface="Times New Roman"/>
              </a:rPr>
              <a:t>Thread Block Size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4-16</a:t>
            </a:r>
            <a:r>
              <a:rPr lang="en-US" dirty="0" smtClean="0">
                <a:cs typeface="Times New Roman"/>
              </a:rPr>
              <a:t> threads per block is optimal based on testing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38862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Latency</a:t>
            </a:r>
          </a:p>
          <a:p>
            <a:pPr lvl="2"/>
            <a:r>
              <a:rPr lang="en-US" dirty="0" smtClean="0"/>
              <a:t>Hide I/O latency by massive scheduling of threads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thread per query point</a:t>
            </a:r>
          </a:p>
          <a:p>
            <a:r>
              <a:rPr lang="en-US" b="1" dirty="0" smtClean="0"/>
              <a:t>Divergence</a:t>
            </a:r>
          </a:p>
          <a:p>
            <a:pPr lvl="2"/>
            <a:r>
              <a:rPr lang="en-US" dirty="0" smtClean="0"/>
              <a:t>Divergent branching degrades performance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Minimize branching</a:t>
            </a:r>
          </a:p>
          <a:p>
            <a:r>
              <a:rPr lang="en-US" b="1" dirty="0" err="1" smtClean="0"/>
              <a:t>Coalesence</a:t>
            </a:r>
            <a:endParaRPr lang="en-US" b="1" dirty="0" smtClean="0"/>
          </a:p>
          <a:p>
            <a:pPr lvl="2">
              <a:buNone/>
            </a:pPr>
            <a:r>
              <a:rPr lang="en-US" dirty="0" smtClean="0"/>
              <a:t>GPU can coalesce aligned sequential I/O requests</a:t>
            </a:r>
          </a:p>
          <a:p>
            <a:pPr lvl="2">
              <a:buNone/>
            </a:pPr>
            <a:r>
              <a:rPr lang="en-US" dirty="0" smtClean="0"/>
              <a:t>Unfortunately, kd-tree doesn’t result in aligned I/O requests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28600" y="1981200"/>
            <a:ext cx="1219200" cy="114300"/>
            <a:chOff x="1447800" y="6172200"/>
            <a:chExt cx="2438400" cy="228600"/>
          </a:xfrm>
        </p:grpSpPr>
        <p:sp>
          <p:nvSpPr>
            <p:cNvPr id="6" name="Rectangle 5"/>
            <p:cNvSpPr/>
            <p:nvPr/>
          </p:nvSpPr>
          <p:spPr>
            <a:xfrm>
              <a:off x="1447800" y="6172200"/>
              <a:ext cx="76200" cy="2286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38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9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24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6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29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5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1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57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33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0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1000" y="2971800"/>
            <a:ext cx="381000" cy="1295400"/>
            <a:chOff x="1752600" y="2438400"/>
            <a:chExt cx="838200" cy="2362200"/>
          </a:xfrm>
        </p:grpSpPr>
        <p:sp>
          <p:nvSpPr>
            <p:cNvPr id="45" name="Rectangle 44"/>
            <p:cNvSpPr/>
            <p:nvPr/>
          </p:nvSpPr>
          <p:spPr>
            <a:xfrm>
              <a:off x="1752600" y="2438400"/>
              <a:ext cx="838200" cy="2362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28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9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28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09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8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9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28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9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28800" y="3733800"/>
              <a:ext cx="6858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4038600"/>
              <a:ext cx="685800" cy="6858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4800" y="4953000"/>
            <a:ext cx="609600" cy="762000"/>
            <a:chOff x="304800" y="4953000"/>
            <a:chExt cx="609600" cy="762000"/>
          </a:xfrm>
        </p:grpSpPr>
        <p:sp>
          <p:nvSpPr>
            <p:cNvPr id="66" name="Rectangle 65"/>
            <p:cNvSpPr/>
            <p:nvPr/>
          </p:nvSpPr>
          <p:spPr>
            <a:xfrm>
              <a:off x="304800" y="4953000"/>
              <a:ext cx="6096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81000" y="5029200"/>
              <a:ext cx="457200" cy="581891"/>
              <a:chOff x="5410200" y="1524000"/>
              <a:chExt cx="838200" cy="10668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715000" y="5334000"/>
            <a:ext cx="1066800" cy="609600"/>
            <a:chOff x="5486400" y="6172200"/>
            <a:chExt cx="1066800" cy="609600"/>
          </a:xfrm>
        </p:grpSpPr>
        <p:grpSp>
          <p:nvGrpSpPr>
            <p:cNvPr id="76" name="Group 75"/>
            <p:cNvGrpSpPr/>
            <p:nvPr/>
          </p:nvGrpSpPr>
          <p:grpSpPr>
            <a:xfrm>
              <a:off x="5486400" y="6172200"/>
              <a:ext cx="1066800" cy="152400"/>
              <a:chOff x="5486400" y="6172200"/>
              <a:chExt cx="1066800" cy="152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5486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912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36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960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248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00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endCxn id="68" idx="2"/>
            </p:cNvCxnSpPr>
            <p:nvPr/>
          </p:nvCxnSpPr>
          <p:spPr>
            <a:xfrm rot="5400000" flipH="1" flipV="1">
              <a:off x="53721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0" idx="2"/>
            </p:cNvCxnSpPr>
            <p:nvPr/>
          </p:nvCxnSpPr>
          <p:spPr>
            <a:xfrm rot="5400000" flipH="1" flipV="1">
              <a:off x="55245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71" idx="2"/>
            </p:cNvCxnSpPr>
            <p:nvPr/>
          </p:nvCxnSpPr>
          <p:spPr>
            <a:xfrm rot="5400000" flipH="1" flipV="1">
              <a:off x="56769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72" idx="2"/>
            </p:cNvCxnSpPr>
            <p:nvPr/>
          </p:nvCxnSpPr>
          <p:spPr>
            <a:xfrm rot="5400000" flipH="1" flipV="1">
              <a:off x="58293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3" idx="2"/>
            </p:cNvCxnSpPr>
            <p:nvPr/>
          </p:nvCxnSpPr>
          <p:spPr>
            <a:xfrm rot="5400000" flipH="1" flipV="1">
              <a:off x="59817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74" idx="2"/>
            </p:cNvCxnSpPr>
            <p:nvPr/>
          </p:nvCxnSpPr>
          <p:spPr>
            <a:xfrm rot="5400000" flipH="1" flipV="1">
              <a:off x="61341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75" idx="2"/>
            </p:cNvCxnSpPr>
            <p:nvPr/>
          </p:nvCxnSpPr>
          <p:spPr>
            <a:xfrm rot="5400000" flipH="1" flipV="1">
              <a:off x="62865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7543800" y="5334000"/>
            <a:ext cx="1066800" cy="609600"/>
            <a:chOff x="7315200" y="4953000"/>
            <a:chExt cx="1066800" cy="609600"/>
          </a:xfrm>
        </p:grpSpPr>
        <p:grpSp>
          <p:nvGrpSpPr>
            <p:cNvPr id="98" name="Group 75"/>
            <p:cNvGrpSpPr/>
            <p:nvPr/>
          </p:nvGrpSpPr>
          <p:grpSpPr>
            <a:xfrm>
              <a:off x="7315200" y="4953000"/>
              <a:ext cx="1066800" cy="152400"/>
              <a:chOff x="5486400" y="6172200"/>
              <a:chExt cx="1066800" cy="152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73152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4676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200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724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248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772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2296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endCxn id="115" idx="2"/>
            </p:cNvCxnSpPr>
            <p:nvPr/>
          </p:nvCxnSpPr>
          <p:spPr>
            <a:xfrm rot="5400000" flipH="1" flipV="1">
              <a:off x="73533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4" idx="2"/>
            </p:cNvCxnSpPr>
            <p:nvPr/>
          </p:nvCxnSpPr>
          <p:spPr>
            <a:xfrm rot="5400000" flipH="1" flipV="1">
              <a:off x="7353300" y="52959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113" idx="2"/>
            </p:cNvCxnSpPr>
            <p:nvPr/>
          </p:nvCxnSpPr>
          <p:spPr>
            <a:xfrm rot="16200000" flipV="1">
              <a:off x="73533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19" idx="2"/>
            </p:cNvCxnSpPr>
            <p:nvPr/>
          </p:nvCxnSpPr>
          <p:spPr>
            <a:xfrm flipV="1">
              <a:off x="7848600" y="5105400"/>
              <a:ext cx="457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16" idx="2"/>
            </p:cNvCxnSpPr>
            <p:nvPr/>
          </p:nvCxnSpPr>
          <p:spPr>
            <a:xfrm rot="16200000" flipV="1">
              <a:off x="7734300" y="52197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18" idx="2"/>
            </p:cNvCxnSpPr>
            <p:nvPr/>
          </p:nvCxnSpPr>
          <p:spPr>
            <a:xfrm rot="5400000" flipH="1" flipV="1">
              <a:off x="7962106" y="5295900"/>
              <a:ext cx="381794" cy="7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17" idx="2"/>
            </p:cNvCxnSpPr>
            <p:nvPr/>
          </p:nvCxnSpPr>
          <p:spPr>
            <a:xfrm rot="16200000" flipV="1">
              <a:off x="79629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7543800" y="6096000"/>
            <a:ext cx="1143000" cy="609600"/>
            <a:chOff x="5486400" y="6172200"/>
            <a:chExt cx="1143000" cy="609600"/>
          </a:xfrm>
        </p:grpSpPr>
        <p:grpSp>
          <p:nvGrpSpPr>
            <p:cNvPr id="138" name="Group 75"/>
            <p:cNvGrpSpPr/>
            <p:nvPr/>
          </p:nvGrpSpPr>
          <p:grpSpPr>
            <a:xfrm>
              <a:off x="5486400" y="6172200"/>
              <a:ext cx="1066800" cy="152400"/>
              <a:chOff x="5486400" y="6172200"/>
              <a:chExt cx="1066800" cy="1524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5486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8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7912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0960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248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00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54" idx="2"/>
            </p:cNvCxnSpPr>
            <p:nvPr/>
          </p:nvCxnSpPr>
          <p:spPr>
            <a:xfrm rot="5400000" flipH="1" flipV="1">
              <a:off x="54475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55" idx="2"/>
            </p:cNvCxnSpPr>
            <p:nvPr/>
          </p:nvCxnSpPr>
          <p:spPr>
            <a:xfrm rot="5400000" flipH="1" flipV="1">
              <a:off x="55999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56" idx="2"/>
            </p:cNvCxnSpPr>
            <p:nvPr/>
          </p:nvCxnSpPr>
          <p:spPr>
            <a:xfrm rot="5400000" flipH="1" flipV="1">
              <a:off x="57523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endCxn id="157" idx="2"/>
            </p:cNvCxnSpPr>
            <p:nvPr/>
          </p:nvCxnSpPr>
          <p:spPr>
            <a:xfrm rot="5400000" flipH="1" flipV="1">
              <a:off x="59047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8" idx="2"/>
            </p:cNvCxnSpPr>
            <p:nvPr/>
          </p:nvCxnSpPr>
          <p:spPr>
            <a:xfrm rot="5400000" flipH="1" flipV="1">
              <a:off x="60571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159" idx="2"/>
            </p:cNvCxnSpPr>
            <p:nvPr/>
          </p:nvCxnSpPr>
          <p:spPr>
            <a:xfrm rot="5400000" flipH="1" flipV="1">
              <a:off x="62095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 flipH="1" flipV="1">
              <a:off x="63619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5334000" y="487680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 smtClean="0"/>
              <a:t> I/O op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239000" y="487680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16</a:t>
            </a:r>
            <a:r>
              <a:rPr lang="en-US" dirty="0" smtClean="0"/>
              <a:t> I/O ops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458200" y="1676400"/>
            <a:ext cx="533400" cy="654628"/>
            <a:chOff x="4876800" y="1143000"/>
            <a:chExt cx="3352800" cy="4114800"/>
          </a:xfrm>
        </p:grpSpPr>
        <p:sp>
          <p:nvSpPr>
            <p:cNvPr id="173" name="Rectangle 172"/>
            <p:cNvSpPr/>
            <p:nvPr/>
          </p:nvSpPr>
          <p:spPr>
            <a:xfrm>
              <a:off x="4876800" y="1143000"/>
              <a:ext cx="3352800" cy="4114800"/>
            </a:xfrm>
            <a:prstGeom prst="rect">
              <a:avLst/>
            </a:prstGeom>
            <a:solidFill>
              <a:srgbClr val="38FFA7"/>
            </a:solidFill>
            <a:ln>
              <a:solidFill>
                <a:srgbClr val="38F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447"/>
            <p:cNvGrpSpPr/>
            <p:nvPr/>
          </p:nvGrpSpPr>
          <p:grpSpPr>
            <a:xfrm>
              <a:off x="4953000" y="1219200"/>
              <a:ext cx="838200" cy="1066800"/>
              <a:chOff x="5410200" y="1524000"/>
              <a:chExt cx="838200" cy="10668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 283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 286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 289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Freeform 290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457"/>
            <p:cNvGrpSpPr/>
            <p:nvPr/>
          </p:nvGrpSpPr>
          <p:grpSpPr>
            <a:xfrm>
              <a:off x="5867400" y="1219200"/>
              <a:ext cx="838200" cy="1066800"/>
              <a:chOff x="5410200" y="1524000"/>
              <a:chExt cx="838200" cy="10668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 276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 278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467"/>
            <p:cNvGrpSpPr/>
            <p:nvPr/>
          </p:nvGrpSpPr>
          <p:grpSpPr>
            <a:xfrm>
              <a:off x="4953000" y="2362200"/>
              <a:ext cx="838200" cy="1066800"/>
              <a:chOff x="5410200" y="1524000"/>
              <a:chExt cx="838200" cy="10668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Freeform 270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477"/>
            <p:cNvGrpSpPr/>
            <p:nvPr/>
          </p:nvGrpSpPr>
          <p:grpSpPr>
            <a:xfrm>
              <a:off x="5867400" y="2362200"/>
              <a:ext cx="838200" cy="1066800"/>
              <a:chOff x="5410200" y="1524000"/>
              <a:chExt cx="838200" cy="10668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 257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 259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497"/>
            <p:cNvGrpSpPr/>
            <p:nvPr/>
          </p:nvGrpSpPr>
          <p:grpSpPr>
            <a:xfrm>
              <a:off x="7315200" y="1219200"/>
              <a:ext cx="838200" cy="1066800"/>
              <a:chOff x="5410200" y="1524000"/>
              <a:chExt cx="838200" cy="10668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248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249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517"/>
            <p:cNvGrpSpPr/>
            <p:nvPr/>
          </p:nvGrpSpPr>
          <p:grpSpPr>
            <a:xfrm>
              <a:off x="7315200" y="2362200"/>
              <a:ext cx="838200" cy="1066800"/>
              <a:chOff x="5410200" y="1524000"/>
              <a:chExt cx="838200" cy="10668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568"/>
            <p:cNvGrpSpPr/>
            <p:nvPr/>
          </p:nvGrpSpPr>
          <p:grpSpPr>
            <a:xfrm>
              <a:off x="7315200" y="4114800"/>
              <a:ext cx="838200" cy="1066800"/>
              <a:chOff x="5410200" y="1524000"/>
              <a:chExt cx="838200" cy="1066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588"/>
            <p:cNvGrpSpPr/>
            <p:nvPr/>
          </p:nvGrpSpPr>
          <p:grpSpPr>
            <a:xfrm>
              <a:off x="5867400" y="4114800"/>
              <a:ext cx="838200" cy="1066800"/>
              <a:chOff x="5410200" y="1524000"/>
              <a:chExt cx="838200" cy="1066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598"/>
            <p:cNvGrpSpPr/>
            <p:nvPr/>
          </p:nvGrpSpPr>
          <p:grpSpPr>
            <a:xfrm>
              <a:off x="4953000" y="4114800"/>
              <a:ext cx="838200" cy="1066800"/>
              <a:chOff x="5410200" y="1524000"/>
              <a:chExt cx="838200" cy="10668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618"/>
            <p:cNvGrpSpPr/>
            <p:nvPr/>
          </p:nvGrpSpPr>
          <p:grpSpPr>
            <a:xfrm>
              <a:off x="5334000" y="3581400"/>
              <a:ext cx="76200" cy="381000"/>
              <a:chOff x="5334000" y="3657600"/>
              <a:chExt cx="76200" cy="38100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619"/>
            <p:cNvGrpSpPr/>
            <p:nvPr/>
          </p:nvGrpSpPr>
          <p:grpSpPr>
            <a:xfrm>
              <a:off x="6172200" y="3581400"/>
              <a:ext cx="76200" cy="381000"/>
              <a:chOff x="5334000" y="3657600"/>
              <a:chExt cx="76200" cy="38100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623"/>
            <p:cNvGrpSpPr/>
            <p:nvPr/>
          </p:nvGrpSpPr>
          <p:grpSpPr>
            <a:xfrm>
              <a:off x="7696200" y="3581400"/>
              <a:ext cx="76200" cy="381000"/>
              <a:chOff x="5334000" y="3657600"/>
              <a:chExt cx="76200" cy="38100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634"/>
            <p:cNvGrpSpPr/>
            <p:nvPr/>
          </p:nvGrpSpPr>
          <p:grpSpPr>
            <a:xfrm>
              <a:off x="6781800" y="1676400"/>
              <a:ext cx="381000" cy="76200"/>
              <a:chOff x="6858000" y="1676400"/>
              <a:chExt cx="381000" cy="7620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635"/>
            <p:cNvGrpSpPr/>
            <p:nvPr/>
          </p:nvGrpSpPr>
          <p:grpSpPr>
            <a:xfrm>
              <a:off x="6781800" y="2819400"/>
              <a:ext cx="381000" cy="76200"/>
              <a:chOff x="6858000" y="1676400"/>
              <a:chExt cx="381000" cy="76200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639"/>
            <p:cNvGrpSpPr/>
            <p:nvPr/>
          </p:nvGrpSpPr>
          <p:grpSpPr>
            <a:xfrm>
              <a:off x="6781800" y="4572000"/>
              <a:ext cx="381000" cy="76200"/>
              <a:chOff x="6858000" y="1676400"/>
              <a:chExt cx="381000" cy="7620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646"/>
            <p:cNvGrpSpPr/>
            <p:nvPr/>
          </p:nvGrpSpPr>
          <p:grpSpPr>
            <a:xfrm>
              <a:off x="6781800" y="3581400"/>
              <a:ext cx="381000" cy="381000"/>
              <a:chOff x="5486400" y="5638800"/>
              <a:chExt cx="381000" cy="38100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5638800" y="579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4864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912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2" name="TextBox 291"/>
          <p:cNvSpPr txBox="1"/>
          <p:nvPr/>
        </p:nvSpPr>
        <p:spPr>
          <a:xfrm>
            <a:off x="5715000" y="60960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Aligned,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kd-tree Design Choices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6019800" cy="4800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Bound kd-tree Height</a:t>
            </a:r>
          </a:p>
          <a:p>
            <a:pPr lvl="1"/>
            <a:r>
              <a:rPr lang="en-US" dirty="0" smtClean="0"/>
              <a:t>Bound height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ceil[log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Build a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balanced static</a:t>
            </a:r>
            <a:r>
              <a:rPr lang="en-US" dirty="0" smtClean="0">
                <a:cs typeface="Times New Roman" pitchFamily="18" charset="0"/>
              </a:rPr>
              <a:t> kd-tree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Store as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left-balanced</a:t>
            </a:r>
            <a:r>
              <a:rPr lang="en-US" dirty="0" smtClean="0">
                <a:cs typeface="Times New Roman" pitchFamily="18" charset="0"/>
              </a:rPr>
              <a:t> binary array  </a:t>
            </a:r>
          </a:p>
          <a:p>
            <a:r>
              <a:rPr lang="en-US" b="1" dirty="0" smtClean="0">
                <a:cs typeface="Times New Roman" pitchFamily="18" charset="0"/>
              </a:rPr>
              <a:t>Minimal Foot-print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Store one point per node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Eliminate fields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No pointers (parent, child)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cs typeface="Times New Roman" pitchFamily="18" charset="0"/>
              </a:rPr>
              <a:t> Compute directly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No cell min/max bounds</a:t>
            </a:r>
          </a:p>
          <a:p>
            <a:pPr lvl="3"/>
            <a:r>
              <a:rPr lang="en-US" dirty="0" smtClean="0">
                <a:cs typeface="Times New Roman" pitchFamily="18" charset="0"/>
              </a:rPr>
              <a:t>Single split plane per cell is sufficient</a:t>
            </a:r>
          </a:p>
          <a:p>
            <a:pPr lvl="2"/>
            <a:r>
              <a:rPr lang="en-US" dirty="0" smtClean="0">
                <a:cs typeface="Times New Roman"/>
              </a:rPr>
              <a:t>Split plane (value, axis) is implicit</a:t>
            </a:r>
          </a:p>
          <a:p>
            <a:pPr lvl="3"/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Cyclic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kd-tree axis access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cs typeface="Times New Roman"/>
              </a:rPr>
              <a:t> track via stack</a:t>
            </a:r>
          </a:p>
          <a:p>
            <a:pPr lvl="1"/>
            <a:r>
              <a:rPr lang="en-US" sz="2600" dirty="0" smtClean="0">
                <a:cs typeface="Times New Roman"/>
              </a:rPr>
              <a:t>kd-tree </a:t>
            </a:r>
            <a:r>
              <a:rPr lang="en-US" sz="24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>
                <a:cs typeface="Times New Roman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cs typeface="Times New Roman"/>
              </a:rPr>
              <a:t>inplace</a:t>
            </a:r>
            <a:r>
              <a:rPr lang="en-US" dirty="0" smtClean="0">
                <a:cs typeface="Times New Roman"/>
              </a:rPr>
              <a:t> </a:t>
            </a:r>
            <a:r>
              <a:rPr lang="en-US" sz="2600" dirty="0" smtClean="0">
                <a:cs typeface="Times New Roman"/>
              </a:rPr>
              <a:t>reorder of search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19812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Final kd-tree Design: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Static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Balanced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Median Split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Minimal 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Inplace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Cyclic</a:t>
            </a:r>
          </a:p>
          <a:p>
            <a:r>
              <a:rPr lang="en-US" sz="2000" b="1" dirty="0" smtClean="0"/>
              <a:t>Storage: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one point per node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left balanced array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Left Balanced </a:t>
            </a:r>
            <a:br>
              <a:rPr lang="en-US" b="1" dirty="0" smtClean="0"/>
            </a:br>
            <a:r>
              <a:rPr lang="en-US" b="1" dirty="0" smtClean="0"/>
              <a:t>Tree / Array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181600"/>
            <a:ext cx="312617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Links: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Given node @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=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Right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5181600"/>
            <a:ext cx="48006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Tests: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isInvalid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isLeaf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2i+1)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203"/>
          <p:cNvGrpSpPr/>
          <p:nvPr/>
        </p:nvGrpSpPr>
        <p:grpSpPr>
          <a:xfrm>
            <a:off x="1243276" y="1471876"/>
            <a:ext cx="5767124" cy="1674327"/>
            <a:chOff x="1371600" y="3962400"/>
            <a:chExt cx="7086600" cy="2057400"/>
          </a:xfrm>
        </p:grpSpPr>
        <p:sp>
          <p:nvSpPr>
            <p:cNvPr id="51" name="Oval 50"/>
            <p:cNvSpPr/>
            <p:nvPr/>
          </p:nvSpPr>
          <p:spPr>
            <a:xfrm>
              <a:off x="34290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8288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002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146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3716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432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6576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1148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720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0292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9436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08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580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3152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7724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2296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5438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1722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971800" y="44196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0866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0010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629400" y="44196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0574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7150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800600" y="39624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3"/>
              <a:endCxn id="81" idx="0"/>
            </p:cNvCxnSpPr>
            <p:nvPr/>
          </p:nvCxnSpPr>
          <p:spPr>
            <a:xfrm rot="5400000">
              <a:off x="3829050" y="3414572"/>
              <a:ext cx="262078" cy="1747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0"/>
              <a:endCxn id="88" idx="5"/>
            </p:cNvCxnSpPr>
            <p:nvPr/>
          </p:nvCxnSpPr>
          <p:spPr>
            <a:xfrm rot="16200000" flipV="1">
              <a:off x="5738672" y="3414572"/>
              <a:ext cx="262078" cy="1747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0"/>
              <a:endCxn id="81" idx="3"/>
            </p:cNvCxnSpPr>
            <p:nvPr/>
          </p:nvCxnSpPr>
          <p:spPr>
            <a:xfrm rot="5400000" flipH="1" flipV="1">
              <a:off x="2457450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0"/>
              <a:endCxn id="81" idx="5"/>
            </p:cNvCxnSpPr>
            <p:nvPr/>
          </p:nvCxnSpPr>
          <p:spPr>
            <a:xfrm rot="16200000" flipV="1">
              <a:off x="3452672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7" idx="0"/>
              <a:endCxn id="84" idx="3"/>
            </p:cNvCxnSpPr>
            <p:nvPr/>
          </p:nvCxnSpPr>
          <p:spPr>
            <a:xfrm rot="5400000" flipH="1" flipV="1">
              <a:off x="6115050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4" idx="5"/>
              <a:endCxn id="79" idx="0"/>
            </p:cNvCxnSpPr>
            <p:nvPr/>
          </p:nvCxnSpPr>
          <p:spPr>
            <a:xfrm rot="16200000" flipH="1">
              <a:off x="7110272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3" idx="0"/>
              <a:endCxn id="85" idx="3"/>
            </p:cNvCxnSpPr>
            <p:nvPr/>
          </p:nvCxnSpPr>
          <p:spPr>
            <a:xfrm rot="5400000" flipH="1" flipV="1">
              <a:off x="17716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5" idx="5"/>
              <a:endCxn id="55" idx="0"/>
            </p:cNvCxnSpPr>
            <p:nvPr/>
          </p:nvCxnSpPr>
          <p:spPr>
            <a:xfrm rot="16200000" flipH="1">
              <a:off x="23096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6" idx="3"/>
              <a:endCxn id="51" idx="0"/>
            </p:cNvCxnSpPr>
            <p:nvPr/>
          </p:nvCxnSpPr>
          <p:spPr>
            <a:xfrm rot="5400000">
              <a:off x="36004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6" idx="5"/>
              <a:endCxn id="77" idx="0"/>
            </p:cNvCxnSpPr>
            <p:nvPr/>
          </p:nvCxnSpPr>
          <p:spPr>
            <a:xfrm rot="16200000" flipH="1">
              <a:off x="41384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7" idx="3"/>
              <a:endCxn id="78" idx="0"/>
            </p:cNvCxnSpPr>
            <p:nvPr/>
          </p:nvCxnSpPr>
          <p:spPr>
            <a:xfrm rot="5400000">
              <a:off x="54292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7" idx="5"/>
              <a:endCxn id="80" idx="0"/>
            </p:cNvCxnSpPr>
            <p:nvPr/>
          </p:nvCxnSpPr>
          <p:spPr>
            <a:xfrm rot="16200000" flipH="1">
              <a:off x="59672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9" idx="3"/>
              <a:endCxn id="82" idx="0"/>
            </p:cNvCxnSpPr>
            <p:nvPr/>
          </p:nvCxnSpPr>
          <p:spPr>
            <a:xfrm rot="5400000">
              <a:off x="72580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9" idx="5"/>
              <a:endCxn id="83" idx="0"/>
            </p:cNvCxnSpPr>
            <p:nvPr/>
          </p:nvCxnSpPr>
          <p:spPr>
            <a:xfrm rot="16200000" flipH="1">
              <a:off x="77960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3" idx="3"/>
              <a:endCxn id="56" idx="0"/>
            </p:cNvCxnSpPr>
            <p:nvPr/>
          </p:nvCxnSpPr>
          <p:spPr>
            <a:xfrm rot="5400000">
              <a:off x="14287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53" idx="5"/>
              <a:endCxn id="52" idx="0"/>
            </p:cNvCxnSpPr>
            <p:nvPr/>
          </p:nvCxnSpPr>
          <p:spPr>
            <a:xfrm rot="16200000" flipH="1">
              <a:off x="17381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55" idx="3"/>
              <a:endCxn id="57" idx="0"/>
            </p:cNvCxnSpPr>
            <p:nvPr/>
          </p:nvCxnSpPr>
          <p:spPr>
            <a:xfrm rot="5400000">
              <a:off x="23431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55" idx="5"/>
              <a:endCxn id="58" idx="0"/>
            </p:cNvCxnSpPr>
            <p:nvPr/>
          </p:nvCxnSpPr>
          <p:spPr>
            <a:xfrm rot="16200000" flipH="1">
              <a:off x="26525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51" idx="3"/>
              <a:endCxn id="64" idx="0"/>
            </p:cNvCxnSpPr>
            <p:nvPr/>
          </p:nvCxnSpPr>
          <p:spPr>
            <a:xfrm rot="5400000">
              <a:off x="32575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1" idx="5"/>
              <a:endCxn id="66" idx="0"/>
            </p:cNvCxnSpPr>
            <p:nvPr/>
          </p:nvCxnSpPr>
          <p:spPr>
            <a:xfrm rot="16200000" flipH="1">
              <a:off x="35669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7" idx="3"/>
              <a:endCxn id="67" idx="0"/>
            </p:cNvCxnSpPr>
            <p:nvPr/>
          </p:nvCxnSpPr>
          <p:spPr>
            <a:xfrm rot="5400000">
              <a:off x="41719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77" idx="5"/>
              <a:endCxn id="68" idx="0"/>
            </p:cNvCxnSpPr>
            <p:nvPr/>
          </p:nvCxnSpPr>
          <p:spPr>
            <a:xfrm rot="16200000" flipH="1">
              <a:off x="44813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78" idx="3"/>
              <a:endCxn id="69" idx="0"/>
            </p:cNvCxnSpPr>
            <p:nvPr/>
          </p:nvCxnSpPr>
          <p:spPr>
            <a:xfrm rot="5400000">
              <a:off x="50863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78" idx="5"/>
              <a:endCxn id="70" idx="0"/>
            </p:cNvCxnSpPr>
            <p:nvPr/>
          </p:nvCxnSpPr>
          <p:spPr>
            <a:xfrm rot="16200000" flipH="1">
              <a:off x="53957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0" idx="3"/>
              <a:endCxn id="71" idx="0"/>
            </p:cNvCxnSpPr>
            <p:nvPr/>
          </p:nvCxnSpPr>
          <p:spPr>
            <a:xfrm rot="5400000">
              <a:off x="60007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80" idx="5"/>
              <a:endCxn id="72" idx="0"/>
            </p:cNvCxnSpPr>
            <p:nvPr/>
          </p:nvCxnSpPr>
          <p:spPr>
            <a:xfrm rot="16200000" flipH="1">
              <a:off x="63101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2" idx="3"/>
              <a:endCxn id="73" idx="0"/>
            </p:cNvCxnSpPr>
            <p:nvPr/>
          </p:nvCxnSpPr>
          <p:spPr>
            <a:xfrm rot="5400000">
              <a:off x="69151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2" idx="5"/>
              <a:endCxn id="74" idx="0"/>
            </p:cNvCxnSpPr>
            <p:nvPr/>
          </p:nvCxnSpPr>
          <p:spPr>
            <a:xfrm rot="16200000" flipH="1">
              <a:off x="72245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3" idx="3"/>
              <a:endCxn id="75" idx="0"/>
            </p:cNvCxnSpPr>
            <p:nvPr/>
          </p:nvCxnSpPr>
          <p:spPr>
            <a:xfrm rot="5400000">
              <a:off x="78295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5"/>
              <a:endCxn id="76" idx="0"/>
            </p:cNvCxnSpPr>
            <p:nvPr/>
          </p:nvCxnSpPr>
          <p:spPr>
            <a:xfrm rot="16200000" flipH="1">
              <a:off x="81389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rot="5400000">
            <a:off x="3412870" y="2454530"/>
            <a:ext cx="1403859" cy="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410200" y="152400"/>
            <a:ext cx="3546164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Left Balanced Median (LBM)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log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lastRow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LBM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half,lastRow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7772400" y="19050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LBM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1066800" y="3809206"/>
            <a:ext cx="7924800" cy="1296988"/>
            <a:chOff x="1066800" y="3809206"/>
            <a:chExt cx="7924800" cy="1296988"/>
          </a:xfrm>
        </p:grpSpPr>
        <p:sp>
          <p:nvSpPr>
            <p:cNvPr id="17" name="Rectangle 16"/>
            <p:cNvSpPr/>
            <p:nvPr/>
          </p:nvSpPr>
          <p:spPr>
            <a:xfrm>
              <a:off x="1066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Root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28800" y="3810000"/>
              <a:ext cx="3810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47800" y="3810000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9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3810000"/>
              <a:ext cx="3810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Curr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3810000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5800" y="3810794"/>
              <a:ext cx="3810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Left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810794"/>
              <a:ext cx="381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Right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7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38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Last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43800" y="3810794"/>
              <a:ext cx="762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05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2600" y="4724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4724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95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6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Curved Connector 47"/>
            <p:cNvCxnSpPr>
              <a:stCxn id="21" idx="0"/>
              <a:endCxn id="26" idx="0"/>
            </p:cNvCxnSpPr>
            <p:nvPr/>
          </p:nvCxnSpPr>
          <p:spPr>
            <a:xfrm rot="16200000" flipH="1">
              <a:off x="3923903" y="3048397"/>
              <a:ext cx="794" cy="1524000"/>
            </a:xfrm>
            <a:prstGeom prst="curvedConnector3">
              <a:avLst>
                <a:gd name="adj1" fmla="val -396184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21" idx="0"/>
              <a:endCxn id="27" idx="0"/>
            </p:cNvCxnSpPr>
            <p:nvPr/>
          </p:nvCxnSpPr>
          <p:spPr>
            <a:xfrm rot="16200000" flipH="1">
              <a:off x="4114403" y="2857897"/>
              <a:ext cx="794" cy="1905000"/>
            </a:xfrm>
            <a:prstGeom prst="curvedConnector3">
              <a:avLst>
                <a:gd name="adj1" fmla="val -4847709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1" idx="0"/>
              <a:endCxn id="18" idx="0"/>
            </p:cNvCxnSpPr>
            <p:nvPr/>
          </p:nvCxnSpPr>
          <p:spPr>
            <a:xfrm rot="16200000" flipV="1">
              <a:off x="2590800" y="3238500"/>
              <a:ext cx="1588" cy="1143000"/>
            </a:xfrm>
            <a:prstGeom prst="curvedConnector3">
              <a:avLst>
                <a:gd name="adj1" fmla="val 1931700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019800" y="3810794"/>
              <a:ext cx="762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1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05800" y="3810794"/>
              <a:ext cx="3810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62800" y="3810794"/>
              <a:ext cx="3810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162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733800" y="3810000"/>
              <a:ext cx="381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Optimal Thread Block Size</a:t>
            </a:r>
            <a:endParaRPr lang="en-US" b="1" dirty="0"/>
          </a:p>
        </p:txBody>
      </p:sp>
      <p:pic>
        <p:nvPicPr>
          <p:cNvPr id="5" name="Content Placeholder 4" descr="k_ALL_NN_Opt_TB_1mil.emf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59886" y="3581400"/>
            <a:ext cx="4884114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447800"/>
            <a:ext cx="318003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QNN, All-NN</a:t>
            </a:r>
          </a:p>
          <a:p>
            <a:r>
              <a:rPr lang="en-US" dirty="0" smtClean="0"/>
              <a:t>The Optimal thread block </a:t>
            </a:r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10x1</a:t>
            </a:r>
            <a:r>
              <a:rPr lang="en-US" dirty="0" smtClean="0"/>
              <a:t> for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/>
              <a:t> million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71676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kNN, All-kNN</a:t>
            </a:r>
          </a:p>
          <a:p>
            <a:r>
              <a:rPr lang="en-US" dirty="0" smtClean="0"/>
              <a:t>The optimal thread block </a:t>
            </a:r>
          </a:p>
          <a:p>
            <a:r>
              <a:rPr lang="en-US" dirty="0"/>
              <a:t>s</a:t>
            </a:r>
            <a:r>
              <a:rPr lang="en-US" dirty="0" smtClean="0"/>
              <a:t>ize is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 smtClean="0"/>
              <a:t> for </a:t>
            </a: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/>
              <a:t> million points,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=31</a:t>
            </a:r>
          </a:p>
        </p:txBody>
      </p:sp>
      <p:pic>
        <p:nvPicPr>
          <p:cNvPr id="4" name="Picture 3" descr="QNN_ALL_1MIL_OPT_TB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3000"/>
            <a:ext cx="4876801" cy="314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Increasing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err="1" smtClean="0"/>
              <a:t>,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/>
              <a:t>;  Increasing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_ALL_NN_Increase_N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1" y="1219200"/>
            <a:ext cx="3886200" cy="2649825"/>
          </a:xfrm>
          <a:prstGeom prst="rect">
            <a:avLst/>
          </a:prstGeom>
        </p:spPr>
      </p:pic>
      <p:pic>
        <p:nvPicPr>
          <p:cNvPr id="5" name="Picture 4" descr="k_All_NN_Increase_k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4038600"/>
            <a:ext cx="3862062" cy="2590800"/>
          </a:xfrm>
          <a:prstGeom prst="rect">
            <a:avLst/>
          </a:prstGeom>
        </p:spPr>
      </p:pic>
      <p:pic>
        <p:nvPicPr>
          <p:cNvPr id="6" name="Picture 5" descr="k_All_NN_Increase_N.em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4038599"/>
            <a:ext cx="3886200" cy="2606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3048000"/>
            <a:ext cx="328763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Increasing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NN, All-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="1" dirty="0" smtClean="0"/>
              <a:t>NN)</a:t>
            </a:r>
          </a:p>
          <a:p>
            <a:r>
              <a:rPr lang="en-US" dirty="0" smtClean="0"/>
              <a:t>Divergence on GPU gradually </a:t>
            </a:r>
          </a:p>
          <a:p>
            <a:r>
              <a:rPr lang="en-US" dirty="0" smtClean="0"/>
              <a:t>hurts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1371600"/>
            <a:ext cx="18832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Increasing </a:t>
            </a:r>
            <a:r>
              <a:rPr lang="en-US" b="1" dirty="0" err="1" smtClean="0"/>
              <a:t>n,m</a:t>
            </a:r>
            <a:r>
              <a:rPr lang="en-US" b="1" dirty="0" smtClean="0"/>
              <a:t>;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≤ 100</a:t>
            </a:r>
            <a:r>
              <a:rPr lang="en-US" dirty="0" smtClean="0"/>
              <a:t>, use CPU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≥1000</a:t>
            </a:r>
            <a:r>
              <a:rPr lang="en-US" dirty="0" smtClean="0"/>
              <a:t>, use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12954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Results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GPU: </a:t>
            </a:r>
            <a:r>
              <a:rPr lang="en-US" sz="2700" dirty="0" smtClean="0"/>
              <a:t>GTX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285</a:t>
            </a:r>
            <a:r>
              <a:rPr lang="en-US" sz="2700" dirty="0" smtClean="0"/>
              <a:t> using CUDA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/>
              <a:t>CPU:  </a:t>
            </a:r>
            <a:r>
              <a:rPr lang="en-US" sz="2700" dirty="0" smtClean="0"/>
              <a:t>Intel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I7-920</a:t>
            </a:r>
            <a:r>
              <a:rPr lang="en-US" sz="2700" dirty="0" smtClean="0"/>
              <a:t> @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sz="2700" dirty="0" smtClean="0"/>
              <a:t> </a:t>
            </a:r>
            <a:r>
              <a:rPr lang="en-US" sz="2700" dirty="0" err="1" smtClean="0"/>
              <a:t>Ghz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49808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b="1" dirty="0" smtClean="0"/>
              <a:t> Results:  NN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36 </a:t>
            </a:r>
            <a:r>
              <a:rPr lang="en-US" dirty="0" smtClean="0">
                <a:solidFill>
                  <a:srgbClr val="0070C0"/>
                </a:solidFill>
              </a:rPr>
              <a:t>million points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million,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on GPU</a:t>
            </a:r>
          </a:p>
          <a:p>
            <a:pPr lvl="2"/>
            <a:r>
              <a:rPr lang="en-US" b="1" dirty="0" smtClean="0"/>
              <a:t>QNN: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20-44x</a:t>
            </a:r>
            <a:r>
              <a:rPr lang="en-US" dirty="0" smtClean="0"/>
              <a:t> faster than CPU </a:t>
            </a:r>
          </a:p>
          <a:p>
            <a:pPr lvl="2"/>
            <a:r>
              <a:rPr lang="en-US" b="1" dirty="0" smtClean="0"/>
              <a:t>All-NN:</a:t>
            </a:r>
            <a:r>
              <a:rPr lang="en-US" dirty="0" smtClean="0"/>
              <a:t> 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10-40x</a:t>
            </a:r>
            <a:r>
              <a:rPr lang="en-US" dirty="0" smtClean="0"/>
              <a:t> faster than CPU</a:t>
            </a:r>
          </a:p>
          <a:p>
            <a:pPr lvl="2"/>
            <a:r>
              <a:rPr lang="en-US" b="1" dirty="0" smtClean="0"/>
              <a:t>kNN: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13-18x</a:t>
            </a:r>
            <a:r>
              <a:rPr lang="en-US" dirty="0" smtClean="0"/>
              <a:t> faster than CPU</a:t>
            </a:r>
          </a:p>
          <a:p>
            <a:pPr lvl="2"/>
            <a:r>
              <a:rPr lang="en-US" b="1" dirty="0" smtClean="0"/>
              <a:t>All-kNN: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8-17x</a:t>
            </a:r>
            <a:r>
              <a:rPr lang="en-US" dirty="0" smtClean="0"/>
              <a:t> faster than CPU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b="1" dirty="0" smtClean="0"/>
              <a:t> &amp;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4D</a:t>
            </a:r>
            <a:r>
              <a:rPr lang="en-US" b="1" dirty="0" smtClean="0"/>
              <a:t> Results: </a:t>
            </a:r>
            <a:r>
              <a:rPr lang="en-US" dirty="0" smtClean="0"/>
              <a:t> </a:t>
            </a:r>
            <a:r>
              <a:rPr lang="en-US" b="1" dirty="0" smtClean="0"/>
              <a:t>NN</a:t>
            </a:r>
            <a:r>
              <a:rPr lang="en-US" dirty="0" smtClean="0"/>
              <a:t> 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dirty="0" smtClean="0">
                <a:solidFill>
                  <a:srgbClr val="0070C0"/>
                </a:solidFill>
              </a:rPr>
              <a:t>million points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k</a:t>
            </a:r>
            <a:r>
              <a:rPr lang="en-US" b="1" dirty="0" smtClean="0"/>
              <a:t>NN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million,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</a:t>
            </a:r>
            <a:r>
              <a:rPr lang="en-US" dirty="0" smtClean="0"/>
              <a:t> on GPU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b="1" dirty="0" smtClean="0"/>
              <a:t>: </a:t>
            </a:r>
            <a:r>
              <a:rPr lang="en-US" dirty="0" smtClean="0"/>
              <a:t>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7-29x</a:t>
            </a:r>
            <a:r>
              <a:rPr lang="en-US" dirty="0" smtClean="0"/>
              <a:t> faster than CPU.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4D</a:t>
            </a:r>
            <a:r>
              <a:rPr lang="en-US" b="1" dirty="0" smtClean="0"/>
              <a:t>: </a:t>
            </a:r>
            <a:r>
              <a:rPr lang="en-US" dirty="0" smtClean="0"/>
              <a:t>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6-22x</a:t>
            </a:r>
            <a:r>
              <a:rPr lang="en-US" dirty="0" smtClean="0"/>
              <a:t> faster than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Directions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Streaming Neighborhood Tool </a:t>
            </a:r>
          </a:p>
          <a:p>
            <a:pPr lvl="2"/>
            <a:r>
              <a:rPr lang="en-US" dirty="0" smtClean="0"/>
              <a:t>Apply operators on local neighborhoods (billions of points)</a:t>
            </a:r>
          </a:p>
          <a:p>
            <a:r>
              <a:rPr lang="en-US" dirty="0" smtClean="0"/>
              <a:t>Build on GPU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Attempt: </a:t>
            </a:r>
            <a:r>
              <a:rPr lang="en-US" dirty="0" smtClean="0"/>
              <a:t>  works correctly but is slower than CPU solution</a:t>
            </a:r>
          </a:p>
          <a:p>
            <a:pPr lvl="2"/>
            <a:r>
              <a:rPr lang="en-US" dirty="0" smtClean="0"/>
              <a:t>Improve coalescence,  Increase # of threads </a:t>
            </a:r>
          </a:p>
          <a:p>
            <a:r>
              <a:rPr lang="en-US" dirty="0" smtClean="0"/>
              <a:t>Compare against other solutions</a:t>
            </a:r>
          </a:p>
          <a:p>
            <a:pPr lvl="2"/>
            <a:r>
              <a:rPr lang="en-US" dirty="0" smtClean="0"/>
              <a:t>CGAL,  GPU </a:t>
            </a:r>
            <a:r>
              <a:rPr lang="en-US" dirty="0" err="1" smtClean="0"/>
              <a:t>Quadtree</a:t>
            </a:r>
            <a:r>
              <a:rPr lang="en-US" dirty="0" smtClean="0"/>
              <a:t>,  GPU Morton Z-order sort</a:t>
            </a:r>
          </a:p>
          <a:p>
            <a:r>
              <a:rPr lang="en-US" dirty="0" smtClean="0"/>
              <a:t>Improve Search performance</a:t>
            </a:r>
          </a:p>
          <a:p>
            <a:pPr lvl="2"/>
            <a:r>
              <a:rPr lang="en-US" dirty="0" smtClean="0"/>
              <a:t>Store top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5-10</a:t>
            </a:r>
            <a:r>
              <a:rPr lang="en-US" dirty="0" smtClean="0"/>
              <a:t> levels of tree in constant memory</a:t>
            </a:r>
          </a:p>
          <a:p>
            <a:pPr lvl="2"/>
            <a:r>
              <a:rPr lang="en-US" dirty="0" smtClean="0"/>
              <a:t>All-NN, All-kNN rewrite search to be bottom-up</a:t>
            </a:r>
          </a:p>
          <a:p>
            <a:r>
              <a:rPr lang="en-US" dirty="0" smtClean="0"/>
              <a:t>Improve code</a:t>
            </a:r>
          </a:p>
          <a:p>
            <a:pPr lvl="2"/>
            <a:r>
              <a:rPr lang="en-US" dirty="0" smtClean="0"/>
              <a:t>Use ‘Templates’ to reduce total amount of code</a:t>
            </a:r>
          </a:p>
          <a:p>
            <a:r>
              <a:rPr lang="en-US" dirty="0" smtClean="0"/>
              <a:t>Move code to other APIs / Platforms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ATI Stream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latin typeface="Book Antiqua" pitchFamily="18" charset="0"/>
              </a:rPr>
              <a:t>Thank You</a:t>
            </a:r>
            <a:endParaRPr lang="en-US" sz="4400" b="1" i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b="1" i="1" dirty="0" smtClean="0"/>
              <a:t>Any Questions ?</a:t>
            </a:r>
          </a:p>
          <a:p>
            <a:endParaRPr lang="en-US" sz="4000" b="1" i="1" dirty="0" smtClean="0"/>
          </a:p>
          <a:p>
            <a:endParaRPr lang="en-US" sz="4000" b="1" i="1" dirty="0" smtClean="0"/>
          </a:p>
          <a:p>
            <a:pPr>
              <a:buNone/>
            </a:pPr>
            <a:r>
              <a:rPr lang="en-US" sz="2800" b="1" i="1" dirty="0" smtClean="0"/>
              <a:t>The paper, more detailed results, &amp; the source code are stored at …</a:t>
            </a:r>
          </a:p>
          <a:p>
            <a:pPr>
              <a:buNone/>
            </a:pPr>
            <a:r>
              <a:rPr lang="en-US" sz="4000" dirty="0" smtClean="0">
                <a:hlinkClick r:id="rId3"/>
              </a:rPr>
              <a:t>http://cs.unc.edu/~shawndb/</a:t>
            </a:r>
            <a:endParaRPr lang="en-US" sz="4000" b="1" i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Appendix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CPU Host Scaffolding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Computes Thread Block Grid Layout </a:t>
            </a:r>
          </a:p>
          <a:p>
            <a:pPr lvl="2"/>
            <a:r>
              <a:rPr lang="en-US" dirty="0" smtClean="0"/>
              <a:t>Pads </a:t>
            </a:r>
            <a:r>
              <a:rPr lang="en-US" dirty="0" err="1" smtClean="0"/>
              <a:t>n,m</a:t>
            </a:r>
            <a:r>
              <a:rPr lang="en-US" dirty="0" smtClean="0"/>
              <a:t> to block grid layout</a:t>
            </a:r>
          </a:p>
          <a:p>
            <a:r>
              <a:rPr lang="en-US" dirty="0" smtClean="0"/>
              <a:t>Allocates memory resources</a:t>
            </a:r>
          </a:p>
          <a:p>
            <a:r>
              <a:rPr lang="en-US" dirty="0" smtClean="0"/>
              <a:t>Initializes search, query lists</a:t>
            </a:r>
          </a:p>
          <a:p>
            <a:r>
              <a:rPr lang="en-US" dirty="0" smtClean="0"/>
              <a:t>Builds kd-tree</a:t>
            </a:r>
          </a:p>
          <a:p>
            <a:r>
              <a:rPr lang="en-US" dirty="0" smtClean="0"/>
              <a:t>Transfers inputs onto GPU</a:t>
            </a:r>
          </a:p>
          <a:p>
            <a:pPr lvl="2"/>
            <a:r>
              <a:rPr lang="en-US" dirty="0" smtClean="0"/>
              <a:t>kd-tree, search, query data</a:t>
            </a:r>
          </a:p>
          <a:p>
            <a:r>
              <a:rPr lang="en-US" dirty="0" smtClean="0"/>
              <a:t>Invokes GPU Kernel</a:t>
            </a:r>
          </a:p>
          <a:p>
            <a:r>
              <a:rPr lang="en-US" dirty="0" smtClean="0"/>
              <a:t>Transfers NN results back onto CPU</a:t>
            </a:r>
          </a:p>
          <a:p>
            <a:r>
              <a:rPr lang="en-US" dirty="0" smtClean="0"/>
              <a:t>Validates GPU results against CPU search, </a:t>
            </a:r>
          </a:p>
          <a:p>
            <a:pPr lvl="2"/>
            <a:r>
              <a:rPr lang="en-US" dirty="0" smtClean="0"/>
              <a:t>if requested</a:t>
            </a:r>
          </a:p>
          <a:p>
            <a:r>
              <a:rPr lang="en-US" dirty="0" smtClean="0"/>
              <a:t>Cleanup memory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Appendix B: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Minimal Data Structures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4953000"/>
            <a:ext cx="38862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NN Result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8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Id;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Best ID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Dist; 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Best Distance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NN_Result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1600200"/>
            <a:ext cx="38862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Point (3D)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16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pos[3];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Point &lt;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GPU_Point3D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76600"/>
            <a:ext cx="3886200" cy="167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kd-node (3D)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16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pos[3];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Point &lt;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GPUNode_3D_LBT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53000" y="1600200"/>
            <a:ext cx="3886200" cy="167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Search Item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8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nodeFlags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Below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float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splitVal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Split Value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GPU_Search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3000" y="3429000"/>
            <a:ext cx="3886200" cy="2057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nodeFlags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3 fields compressed into 32 bits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Node Index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[0..27]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2^28 points max. in kd-tree.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Split Axis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[28..30]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2^3 = 8d points max.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OnOff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[31]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status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/>
          <a:lstStyle/>
          <a:p>
            <a:r>
              <a:rPr lang="en-US" b="1" dirty="0" smtClean="0"/>
              <a:t>NN Search Types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295400" y="2590800"/>
            <a:ext cx="36576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QNN: </a:t>
            </a:r>
            <a:r>
              <a:rPr lang="en-US" i="1" dirty="0" smtClean="0">
                <a:solidFill>
                  <a:schemeClr val="tx1"/>
                </a:solidFill>
              </a:rPr>
              <a:t>Query Nearest Neighbor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closest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indices of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81600" y="2590800"/>
            <a:ext cx="3657600" cy="190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All-NN:  </a:t>
            </a:r>
            <a:r>
              <a:rPr lang="en-US" i="1" dirty="0" smtClean="0">
                <a:solidFill>
                  <a:schemeClr val="tx1"/>
                </a:solidFill>
              </a:rPr>
              <a:t>All Nearest Neighbor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closest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↔ 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indices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Note: </a:t>
            </a:r>
            <a:r>
              <a:rPr lang="en-US" dirty="0" smtClean="0">
                <a:solidFill>
                  <a:srgbClr val="0070C0"/>
                </a:solidFill>
              </a:rPr>
              <a:t>Exclude zero distance results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4495800"/>
            <a:ext cx="365760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solidFill>
                  <a:schemeClr val="tx1"/>
                </a:solidFill>
              </a:rPr>
              <a:t>NN: </a:t>
            </a:r>
            <a:r>
              <a:rPr lang="en-US" i="1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’ Nearest Neighbors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en-US" dirty="0" smtClean="0">
                <a:solidFill>
                  <a:schemeClr val="tx1"/>
                </a:solidFill>
              </a:rPr>
              <a:t> indices of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4495800"/>
            <a:ext cx="36576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All-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solidFill>
                  <a:schemeClr val="tx1"/>
                </a:solidFill>
              </a:rPr>
              <a:t>NN:  </a:t>
            </a:r>
            <a:r>
              <a:rPr lang="en-US" i="1" dirty="0" smtClean="0">
                <a:solidFill>
                  <a:schemeClr val="tx1"/>
                </a:solidFill>
              </a:rPr>
              <a:t>All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’ Nearest Neighbors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↔ 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en-US" dirty="0" smtClean="0">
                <a:solidFill>
                  <a:schemeClr val="tx1"/>
                </a:solidFill>
              </a:rPr>
              <a:t> indices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Note: </a:t>
            </a:r>
            <a:r>
              <a:rPr lang="en-US" dirty="0" smtClean="0">
                <a:solidFill>
                  <a:srgbClr val="0070C0"/>
                </a:solidFill>
              </a:rPr>
              <a:t>Exclude z</a:t>
            </a:r>
            <a:r>
              <a:rPr lang="en-US" i="1" dirty="0" smtClean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ro distance results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6400800"/>
            <a:ext cx="36576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RNN:  </a:t>
            </a:r>
            <a:r>
              <a:rPr lang="en-US" i="1" dirty="0" smtClean="0">
                <a:solidFill>
                  <a:schemeClr val="tx1"/>
                </a:solidFill>
              </a:rPr>
              <a:t>Range Query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81600" y="6400800"/>
            <a:ext cx="36576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NN:  </a:t>
            </a:r>
            <a:r>
              <a:rPr lang="en-US" i="1" dirty="0" smtClean="0">
                <a:solidFill>
                  <a:schemeClr val="tx1"/>
                </a:solidFill>
              </a:rPr>
              <a:t>Approximate Nearest Neighbor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5400" y="838200"/>
            <a:ext cx="7543800" cy="16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Definitions: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, number of dimensions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is a search set containing  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’ points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 is a query set containing 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’ points</a:t>
            </a:r>
          </a:p>
          <a:p>
            <a:pPr lvl="0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a distance metric between two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114800" y="914400"/>
          <a:ext cx="4591050" cy="457200"/>
        </p:xfrm>
        <a:graphic>
          <a:graphicData uri="http://schemas.openxmlformats.org/presentationml/2006/ole">
            <p:oleObj spid="_x0000_s49157" name="Equation" r:id="rId4" imgW="30603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Appendix C: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More Search Details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Cyclic </a:t>
            </a:r>
          </a:p>
          <a:p>
            <a:pPr lvl="2"/>
            <a:r>
              <a:rPr lang="en-US" dirty="0" smtClean="0"/>
              <a:t>start at root with x-axis</a:t>
            </a:r>
          </a:p>
          <a:p>
            <a:pPr lvl="2"/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nextAxis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+ 1) % d; 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prevAxis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1) % d;</a:t>
            </a:r>
          </a:p>
          <a:p>
            <a:r>
              <a:rPr lang="en-US" dirty="0" smtClean="0"/>
              <a:t>Backtrack via DFS </a:t>
            </a:r>
            <a:r>
              <a:rPr lang="en-US" b="1" dirty="0" smtClean="0"/>
              <a:t>stack</a:t>
            </a:r>
            <a:r>
              <a:rPr lang="en-US" dirty="0" smtClean="0"/>
              <a:t>, not BFS queue</a:t>
            </a:r>
          </a:p>
          <a:p>
            <a:pPr lvl="2"/>
            <a:r>
              <a:rPr lang="en-US" b="1" dirty="0" smtClean="0"/>
              <a:t>Less storage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shared memory: 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stack</a:t>
            </a:r>
            <a:r>
              <a:rPr lang="en-US" dirty="0" smtClean="0"/>
              <a:t> vs.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queue</a:t>
            </a:r>
          </a:p>
          <a:p>
            <a:pPr lvl="2"/>
            <a:r>
              <a:rPr lang="en-US" b="1" dirty="0" smtClean="0"/>
              <a:t>Better trim behavior:</a:t>
            </a:r>
            <a:r>
              <a:rPr lang="en-US" dirty="0" smtClean="0"/>
              <a:t>  40-80 iterations using stack vs. 200-500 iterations using queue</a:t>
            </a:r>
          </a:p>
          <a:p>
            <a:r>
              <a:rPr lang="en-US" dirty="0" smtClean="0"/>
              <a:t>12 GPU kernels </a:t>
            </a:r>
          </a:p>
          <a:p>
            <a:pPr lvl="2"/>
            <a:r>
              <a:rPr lang="en-US" dirty="0" smtClean="0"/>
              <a:t>NN types (QNN, All-NN, kNN, All-kNN) * (2D,3D,4D) = 12 kernels </a:t>
            </a:r>
          </a:p>
          <a:p>
            <a:r>
              <a:rPr lang="en-US" dirty="0" smtClean="0"/>
              <a:t>One thread per query point</a:t>
            </a:r>
          </a:p>
          <a:p>
            <a:pPr lvl="2"/>
            <a:r>
              <a:rPr lang="en-US" dirty="0" smtClean="0"/>
              <a:t>I/O Latency overcome through thread scheduling</a:t>
            </a:r>
          </a:p>
          <a:p>
            <a:pPr lvl="2"/>
            <a:r>
              <a:rPr lang="en-US" dirty="0" smtClean="0"/>
              <a:t>Thread block must wait on slowest thread to finish</a:t>
            </a:r>
          </a:p>
          <a:p>
            <a:r>
              <a:rPr lang="en-US" dirty="0" smtClean="0"/>
              <a:t>Avoid slow I/O operations (RAM)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I/O (load point) per search loop</a:t>
            </a:r>
          </a:p>
          <a:p>
            <a:pPr lvl="2"/>
            <a:r>
              <a:rPr lang="en-US" dirty="0" smtClean="0"/>
              <a:t>extra trim test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continue loop before doing unnecessary I/O</a:t>
            </a:r>
          </a:p>
          <a:p>
            <a:pPr lvl="2"/>
            <a:r>
              <a:rPr lang="en-US" dirty="0" smtClean="0"/>
              <a:t>Remap once from node index to point index at end of search	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 search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Closest heap</a:t>
            </a:r>
            <a:r>
              <a:rPr lang="en-US" dirty="0" smtClean="0"/>
              <a:t> data structure</a:t>
            </a:r>
          </a:p>
          <a:p>
            <a:pPr lvl="2"/>
            <a:r>
              <a:rPr lang="en-US" dirty="0" smtClean="0"/>
              <a:t>Acts like array (k-1 inserts) then acts like max-heap</a:t>
            </a:r>
          </a:p>
          <a:p>
            <a:pPr lvl="2"/>
            <a:r>
              <a:rPr lang="en-US" dirty="0" smtClean="0"/>
              <a:t>Trim distance kept equal to top of heap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16200000">
            <a:off x="5850814" y="5121986"/>
            <a:ext cx="304800" cy="1490827"/>
            <a:chOff x="5940" y="5400"/>
            <a:chExt cx="1260" cy="4141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5940" y="540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5940" y="557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5940" y="576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940" y="593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940" y="6118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940" y="6297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940" y="648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5940" y="6660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940" y="684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5940" y="701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940" y="7198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940" y="7380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6300" y="774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6300" y="810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6300" y="846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940" y="882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5940" y="9002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5940" y="918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5940" y="9362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7467600" y="5791200"/>
            <a:ext cx="1007778" cy="838200"/>
            <a:chOff x="9054" y="11520"/>
            <a:chExt cx="1040" cy="865"/>
          </a:xfrm>
        </p:grpSpPr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9572" y="11520"/>
              <a:ext cx="173" cy="173"/>
            </a:xfrm>
            <a:prstGeom prst="ellipse">
              <a:avLst/>
            </a:prstGeom>
            <a:solidFill>
              <a:srgbClr val="548DD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9921" y="11866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9227" y="11866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8" name="AutoShape 6"/>
            <p:cNvCxnSpPr>
              <a:cxnSpLocks noChangeShapeType="1"/>
            </p:cNvCxnSpPr>
            <p:nvPr/>
          </p:nvCxnSpPr>
          <p:spPr bwMode="auto">
            <a:xfrm>
              <a:off x="9745" y="11693"/>
              <a:ext cx="176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9" name="AutoShape 7"/>
            <p:cNvCxnSpPr>
              <a:cxnSpLocks noChangeShapeType="1"/>
            </p:cNvCxnSpPr>
            <p:nvPr/>
          </p:nvCxnSpPr>
          <p:spPr bwMode="auto">
            <a:xfrm flipH="1">
              <a:off x="9400" y="11693"/>
              <a:ext cx="172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9054" y="12212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9400" y="12212"/>
              <a:ext cx="172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9748" y="12212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3" name="AutoShape 11"/>
            <p:cNvCxnSpPr>
              <a:cxnSpLocks noChangeShapeType="1"/>
            </p:cNvCxnSpPr>
            <p:nvPr/>
          </p:nvCxnSpPr>
          <p:spPr bwMode="auto">
            <a:xfrm flipH="1">
              <a:off x="9140" y="12039"/>
              <a:ext cx="87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4" name="AutoShape 12"/>
            <p:cNvCxnSpPr>
              <a:cxnSpLocks noChangeShapeType="1"/>
            </p:cNvCxnSpPr>
            <p:nvPr/>
          </p:nvCxnSpPr>
          <p:spPr bwMode="auto">
            <a:xfrm>
              <a:off x="9396" y="12039"/>
              <a:ext cx="90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5" name="AutoShape 13"/>
            <p:cNvCxnSpPr>
              <a:cxnSpLocks noChangeShapeType="1"/>
            </p:cNvCxnSpPr>
            <p:nvPr/>
          </p:nvCxnSpPr>
          <p:spPr bwMode="auto">
            <a:xfrm flipH="1">
              <a:off x="9831" y="12039"/>
              <a:ext cx="86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</p:grpSp>
      <p:cxnSp>
        <p:nvCxnSpPr>
          <p:cNvPr id="38" name="Straight Arrow Connector 37"/>
          <p:cNvCxnSpPr/>
          <p:nvPr/>
        </p:nvCxnSpPr>
        <p:spPr>
          <a:xfrm>
            <a:off x="6934200" y="5867400"/>
            <a:ext cx="533400" cy="1588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868362"/>
          </a:xfrm>
        </p:spPr>
        <p:txBody>
          <a:bodyPr/>
          <a:lstStyle/>
          <a:p>
            <a:r>
              <a:rPr lang="en-US" b="1" dirty="0" smtClean="0"/>
              <a:t>NN search Solutions</a:t>
            </a:r>
            <a:endParaRPr lang="en-US" b="1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24000" y="1066800"/>
            <a:ext cx="2362200" cy="2362200"/>
            <a:chOff x="1980" y="7200"/>
            <a:chExt cx="6300" cy="630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1980" y="7200"/>
              <a:ext cx="6300" cy="6300"/>
            </a:xfrm>
            <a:prstGeom prst="roundRect">
              <a:avLst>
                <a:gd name="adj" fmla="val 16667"/>
              </a:avLst>
            </a:prstGeom>
            <a:solidFill>
              <a:srgbClr val="DAEEF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7200" y="86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>
              <a:off x="4140" y="7740"/>
              <a:ext cx="180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5400" y="7920"/>
              <a:ext cx="540" cy="72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2700" y="7740"/>
              <a:ext cx="324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2880" y="8640"/>
              <a:ext cx="30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V="1">
              <a:off x="4320" y="8640"/>
              <a:ext cx="162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 flipV="1">
              <a:off x="3600" y="8640"/>
              <a:ext cx="2340" cy="16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V="1">
              <a:off x="5580" y="8640"/>
              <a:ext cx="360" cy="2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 flipV="1">
              <a:off x="2520" y="8640"/>
              <a:ext cx="3420" cy="3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 flipV="1">
              <a:off x="3600" y="8640"/>
              <a:ext cx="2340" cy="4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900" cy="3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080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440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620" cy="4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6" name="AutoShape 18"/>
            <p:cNvCxnSpPr>
              <a:cxnSpLocks noChangeShapeType="1"/>
            </p:cNvCxnSpPr>
            <p:nvPr/>
          </p:nvCxnSpPr>
          <p:spPr bwMode="auto">
            <a:xfrm flipH="1">
              <a:off x="5940" y="7920"/>
              <a:ext cx="180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2520" y="75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3960" y="75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5220" y="77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7560" y="77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2700" y="84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4140" y="90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6840" y="972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400" y="109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6660" y="1152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7380" y="126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3420" y="126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2340" y="118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3420" y="100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760" y="8460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2" name="Group 34"/>
          <p:cNvGrpSpPr>
            <a:grpSpLocks noChangeAspect="1"/>
          </p:cNvGrpSpPr>
          <p:nvPr/>
        </p:nvGrpSpPr>
        <p:grpSpPr bwMode="auto">
          <a:xfrm>
            <a:off x="5867400" y="914400"/>
            <a:ext cx="2819400" cy="2495532"/>
            <a:chOff x="2663" y="-1646"/>
            <a:chExt cx="1875" cy="1661"/>
          </a:xfrm>
        </p:grpSpPr>
        <p:sp>
          <p:nvSpPr>
            <p:cNvPr id="2083" name="AutoShape 35"/>
            <p:cNvSpPr>
              <a:spLocks noChangeAspect="1" noChangeArrowheads="1"/>
            </p:cNvSpPr>
            <p:nvPr/>
          </p:nvSpPr>
          <p:spPr bwMode="auto">
            <a:xfrm>
              <a:off x="2663" y="-1646"/>
              <a:ext cx="1875" cy="166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AutoShape 36"/>
            <p:cNvSpPr>
              <a:spLocks noChangeArrowheads="1"/>
            </p:cNvSpPr>
            <p:nvPr/>
          </p:nvSpPr>
          <p:spPr bwMode="auto">
            <a:xfrm>
              <a:off x="2663" y="-1646"/>
              <a:ext cx="1846" cy="1661"/>
            </a:xfrm>
            <a:prstGeom prst="roundRect">
              <a:avLst>
                <a:gd name="adj" fmla="val 16667"/>
              </a:avLst>
            </a:prstGeom>
            <a:solidFill>
              <a:srgbClr val="DBE5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2941" y="-711"/>
              <a:ext cx="554" cy="554"/>
              <a:chOff x="2520" y="8100"/>
              <a:chExt cx="720" cy="720"/>
            </a:xfrm>
          </p:grpSpPr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2520" y="8100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87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288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06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9" name="AutoShape 41"/>
              <p:cNvCxnSpPr>
                <a:cxnSpLocks noChangeShapeType="1"/>
              </p:cNvCxnSpPr>
              <p:nvPr/>
            </p:nvCxnSpPr>
            <p:spPr bwMode="auto">
              <a:xfrm flipV="1">
                <a:off x="270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0" name="AutoShape 42"/>
              <p:cNvCxnSpPr>
                <a:cxnSpLocks noChangeShapeType="1"/>
              </p:cNvCxnSpPr>
              <p:nvPr/>
            </p:nvCxnSpPr>
            <p:spPr bwMode="auto">
              <a:xfrm>
                <a:off x="2520" y="82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1" name="AutoShape 43"/>
              <p:cNvCxnSpPr>
                <a:cxnSpLocks noChangeShapeType="1"/>
              </p:cNvCxnSpPr>
              <p:nvPr/>
            </p:nvCxnSpPr>
            <p:spPr bwMode="auto">
              <a:xfrm>
                <a:off x="2520" y="846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2" name="AutoShape 44"/>
              <p:cNvCxnSpPr>
                <a:cxnSpLocks noChangeShapeType="1"/>
              </p:cNvCxnSpPr>
              <p:nvPr/>
            </p:nvCxnSpPr>
            <p:spPr bwMode="auto">
              <a:xfrm>
                <a:off x="2520" y="864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3771" y="-1509"/>
              <a:ext cx="555" cy="555"/>
              <a:chOff x="6659" y="9360"/>
              <a:chExt cx="2881" cy="2880"/>
            </a:xfrm>
          </p:grpSpPr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6659" y="936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95" name="AutoShape 47"/>
              <p:cNvCxnSpPr>
                <a:cxnSpLocks noChangeShapeType="1"/>
              </p:cNvCxnSpPr>
              <p:nvPr/>
            </p:nvCxnSpPr>
            <p:spPr bwMode="auto">
              <a:xfrm>
                <a:off x="8100" y="9360"/>
                <a:ext cx="0" cy="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6" name="AutoShape 48"/>
              <p:cNvCxnSpPr>
                <a:cxnSpLocks noChangeShapeType="1"/>
              </p:cNvCxnSpPr>
              <p:nvPr/>
            </p:nvCxnSpPr>
            <p:spPr bwMode="auto">
              <a:xfrm>
                <a:off x="6659" y="10800"/>
                <a:ext cx="288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7" name="AutoShape 49"/>
              <p:cNvCxnSpPr>
                <a:cxnSpLocks noChangeShapeType="1"/>
              </p:cNvCxnSpPr>
              <p:nvPr/>
            </p:nvCxnSpPr>
            <p:spPr bwMode="auto">
              <a:xfrm>
                <a:off x="7380" y="1080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8" name="AutoShape 50"/>
              <p:cNvCxnSpPr>
                <a:cxnSpLocks noChangeShapeType="1"/>
              </p:cNvCxnSpPr>
              <p:nvPr/>
            </p:nvCxnSpPr>
            <p:spPr bwMode="auto">
              <a:xfrm>
                <a:off x="6659" y="11520"/>
                <a:ext cx="144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9" name="AutoShape 51"/>
              <p:cNvCxnSpPr>
                <a:cxnSpLocks noChangeShapeType="1"/>
              </p:cNvCxnSpPr>
              <p:nvPr/>
            </p:nvCxnSpPr>
            <p:spPr bwMode="auto">
              <a:xfrm>
                <a:off x="7740" y="1152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0" name="AutoShape 52"/>
              <p:cNvCxnSpPr>
                <a:cxnSpLocks noChangeShapeType="1"/>
              </p:cNvCxnSpPr>
              <p:nvPr/>
            </p:nvCxnSpPr>
            <p:spPr bwMode="auto">
              <a:xfrm>
                <a:off x="7380" y="118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1" name="AutoShape 53"/>
              <p:cNvCxnSpPr>
                <a:cxnSpLocks noChangeShapeType="1"/>
              </p:cNvCxnSpPr>
              <p:nvPr/>
            </p:nvCxnSpPr>
            <p:spPr bwMode="auto">
              <a:xfrm>
                <a:off x="7920" y="11520"/>
                <a:ext cx="0" cy="3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2" name="AutoShape 54"/>
              <p:cNvCxnSpPr>
                <a:cxnSpLocks noChangeShapeType="1"/>
              </p:cNvCxnSpPr>
              <p:nvPr/>
            </p:nvCxnSpPr>
            <p:spPr bwMode="auto">
              <a:xfrm>
                <a:off x="7740" y="11700"/>
                <a:ext cx="3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3" name="AutoShape 55"/>
              <p:cNvCxnSpPr>
                <a:cxnSpLocks noChangeShapeType="1"/>
              </p:cNvCxnSpPr>
              <p:nvPr/>
            </p:nvCxnSpPr>
            <p:spPr bwMode="auto">
              <a:xfrm>
                <a:off x="8820" y="1080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4" name="AutoShape 56"/>
              <p:cNvCxnSpPr>
                <a:cxnSpLocks noChangeShapeType="1"/>
              </p:cNvCxnSpPr>
              <p:nvPr/>
            </p:nvCxnSpPr>
            <p:spPr bwMode="auto">
              <a:xfrm>
                <a:off x="8100" y="11520"/>
                <a:ext cx="14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5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8100" y="118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6" name="AutoShape 58"/>
              <p:cNvCxnSpPr>
                <a:cxnSpLocks noChangeShapeType="1"/>
              </p:cNvCxnSpPr>
              <p:nvPr/>
            </p:nvCxnSpPr>
            <p:spPr bwMode="auto">
              <a:xfrm>
                <a:off x="8460" y="1152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7" name="AutoShape 59"/>
              <p:cNvCxnSpPr>
                <a:cxnSpLocks noChangeShapeType="1"/>
              </p:cNvCxnSpPr>
              <p:nvPr/>
            </p:nvCxnSpPr>
            <p:spPr bwMode="auto">
              <a:xfrm>
                <a:off x="8820" y="936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8" name="AutoShape 60"/>
              <p:cNvCxnSpPr>
                <a:cxnSpLocks noChangeShapeType="1"/>
              </p:cNvCxnSpPr>
              <p:nvPr/>
            </p:nvCxnSpPr>
            <p:spPr bwMode="auto">
              <a:xfrm>
                <a:off x="8100" y="10080"/>
                <a:ext cx="14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9" name="AutoShape 61"/>
              <p:cNvCxnSpPr>
                <a:cxnSpLocks noChangeShapeType="1"/>
              </p:cNvCxnSpPr>
              <p:nvPr/>
            </p:nvCxnSpPr>
            <p:spPr bwMode="auto">
              <a:xfrm>
                <a:off x="7740" y="108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0" name="AutoShape 62"/>
              <p:cNvCxnSpPr>
                <a:cxnSpLocks noChangeShapeType="1"/>
              </p:cNvCxnSpPr>
              <p:nvPr/>
            </p:nvCxnSpPr>
            <p:spPr bwMode="auto">
              <a:xfrm>
                <a:off x="7380" y="1116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111" name="Group 63"/>
            <p:cNvGrpSpPr>
              <a:grpSpLocks/>
            </p:cNvGrpSpPr>
            <p:nvPr/>
          </p:nvGrpSpPr>
          <p:grpSpPr bwMode="auto">
            <a:xfrm>
              <a:off x="2940" y="-1508"/>
              <a:ext cx="555" cy="554"/>
              <a:chOff x="2160" y="9360"/>
              <a:chExt cx="2880" cy="2880"/>
            </a:xfrm>
          </p:grpSpPr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2160" y="936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113" name="AutoShape 65"/>
              <p:cNvCxnSpPr>
                <a:cxnSpLocks noChangeShapeType="1"/>
              </p:cNvCxnSpPr>
              <p:nvPr/>
            </p:nvCxnSpPr>
            <p:spPr bwMode="auto">
              <a:xfrm>
                <a:off x="3960" y="9360"/>
                <a:ext cx="0" cy="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4" name="AutoShape 66"/>
              <p:cNvCxnSpPr>
                <a:cxnSpLocks noChangeShapeType="1"/>
              </p:cNvCxnSpPr>
              <p:nvPr/>
            </p:nvCxnSpPr>
            <p:spPr bwMode="auto">
              <a:xfrm>
                <a:off x="3960" y="10080"/>
                <a:ext cx="108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5" name="AutoShape 67"/>
              <p:cNvCxnSpPr>
                <a:cxnSpLocks noChangeShapeType="1"/>
              </p:cNvCxnSpPr>
              <p:nvPr/>
            </p:nvCxnSpPr>
            <p:spPr bwMode="auto">
              <a:xfrm>
                <a:off x="2160" y="10980"/>
                <a:ext cx="18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6" name="AutoShape 68"/>
              <p:cNvCxnSpPr>
                <a:cxnSpLocks noChangeShapeType="1"/>
              </p:cNvCxnSpPr>
              <p:nvPr/>
            </p:nvCxnSpPr>
            <p:spPr bwMode="auto">
              <a:xfrm>
                <a:off x="4500" y="10080"/>
                <a:ext cx="0" cy="2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7" name="AutoShape 69"/>
              <p:cNvCxnSpPr>
                <a:cxnSpLocks noChangeShapeType="1"/>
              </p:cNvCxnSpPr>
              <p:nvPr/>
            </p:nvCxnSpPr>
            <p:spPr bwMode="auto">
              <a:xfrm>
                <a:off x="4320" y="936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8" name="AutoShape 70"/>
              <p:cNvCxnSpPr>
                <a:cxnSpLocks noChangeShapeType="1"/>
              </p:cNvCxnSpPr>
              <p:nvPr/>
            </p:nvCxnSpPr>
            <p:spPr bwMode="auto">
              <a:xfrm>
                <a:off x="2700" y="9360"/>
                <a:ext cx="0" cy="16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9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3240" y="10980"/>
                <a:ext cx="0" cy="12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0" name="AutoShape 72"/>
              <p:cNvCxnSpPr>
                <a:cxnSpLocks noChangeShapeType="1"/>
              </p:cNvCxnSpPr>
              <p:nvPr/>
            </p:nvCxnSpPr>
            <p:spPr bwMode="auto">
              <a:xfrm>
                <a:off x="3240" y="1134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1" name="AutoShape 73"/>
              <p:cNvCxnSpPr>
                <a:cxnSpLocks noChangeShapeType="1"/>
              </p:cNvCxnSpPr>
              <p:nvPr/>
            </p:nvCxnSpPr>
            <p:spPr bwMode="auto">
              <a:xfrm>
                <a:off x="2160" y="11700"/>
                <a:ext cx="108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2" name="AutoShape 74"/>
              <p:cNvCxnSpPr>
                <a:cxnSpLocks noChangeShapeType="1"/>
              </p:cNvCxnSpPr>
              <p:nvPr/>
            </p:nvCxnSpPr>
            <p:spPr bwMode="auto">
              <a:xfrm>
                <a:off x="3960" y="11520"/>
                <a:ext cx="54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3" name="AutoShape 75"/>
              <p:cNvCxnSpPr>
                <a:cxnSpLocks noChangeShapeType="1"/>
              </p:cNvCxnSpPr>
              <p:nvPr/>
            </p:nvCxnSpPr>
            <p:spPr bwMode="auto">
              <a:xfrm>
                <a:off x="4500" y="10800"/>
                <a:ext cx="5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4" name="AutoShape 76"/>
              <p:cNvCxnSpPr>
                <a:cxnSpLocks noChangeShapeType="1"/>
              </p:cNvCxnSpPr>
              <p:nvPr/>
            </p:nvCxnSpPr>
            <p:spPr bwMode="auto">
              <a:xfrm>
                <a:off x="2700" y="10440"/>
                <a:ext cx="12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5" name="AutoShape 77"/>
              <p:cNvCxnSpPr>
                <a:cxnSpLocks noChangeShapeType="1"/>
              </p:cNvCxnSpPr>
              <p:nvPr/>
            </p:nvCxnSpPr>
            <p:spPr bwMode="auto">
              <a:xfrm>
                <a:off x="2160" y="10081"/>
                <a:ext cx="5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6" name="AutoShape 78"/>
              <p:cNvCxnSpPr>
                <a:cxnSpLocks noChangeShapeType="1"/>
              </p:cNvCxnSpPr>
              <p:nvPr/>
            </p:nvCxnSpPr>
            <p:spPr bwMode="auto">
              <a:xfrm>
                <a:off x="3975" y="9900"/>
                <a:ext cx="3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7" name="AutoShape 79"/>
              <p:cNvCxnSpPr>
                <a:cxnSpLocks noChangeShapeType="1"/>
              </p:cNvCxnSpPr>
              <p:nvPr/>
            </p:nvCxnSpPr>
            <p:spPr bwMode="auto">
              <a:xfrm>
                <a:off x="4320" y="972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128" name="Rectangle 80" descr="voronoi"/>
            <p:cNvSpPr>
              <a:spLocks noChangeArrowheads="1"/>
            </p:cNvSpPr>
            <p:nvPr/>
          </p:nvSpPr>
          <p:spPr bwMode="auto">
            <a:xfrm>
              <a:off x="3771" y="-711"/>
              <a:ext cx="555" cy="55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6800" y="35052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Linear Search: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Brute force solution, compare each query point to all search points</a:t>
            </a:r>
          </a:p>
          <a:p>
            <a:endParaRPr lang="en-US" sz="1200" dirty="0" smtClean="0"/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00600" y="3505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Spatial Partitioning Data Structures:  </a:t>
            </a:r>
            <a:r>
              <a:rPr lang="en-US" sz="2000" dirty="0" smtClean="0"/>
              <a:t>Divide space into smaller spatial cells.</a:t>
            </a:r>
            <a:r>
              <a:rPr lang="en-US" sz="2000" b="1" dirty="0" smtClean="0"/>
              <a:t>  </a:t>
            </a:r>
            <a:r>
              <a:rPr lang="en-US" sz="2000" dirty="0" smtClean="0"/>
              <a:t>Use “branch and bound” to focus on productive cells.</a:t>
            </a:r>
          </a:p>
          <a:p>
            <a:r>
              <a:rPr lang="en-US" sz="2000" b="1" dirty="0" smtClean="0"/>
              <a:t>Examples:  </a:t>
            </a:r>
            <a:r>
              <a:rPr lang="en-US" sz="2000" dirty="0" smtClean="0"/>
              <a:t>kd-tree, Quad-tree, Grid, Voronoi Diagram, …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>
            <a:off x="2209800" y="5791200"/>
            <a:ext cx="243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Spatial Partitioning:  </a:t>
            </a:r>
          </a:p>
          <a:p>
            <a:r>
              <a:rPr lang="en-US" dirty="0" smtClean="0"/>
              <a:t>subdivide space</a:t>
            </a: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6400800" y="579120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Partitioning:  </a:t>
            </a:r>
          </a:p>
          <a:p>
            <a:r>
              <a:rPr lang="en-US" dirty="0" smtClean="0"/>
              <a:t>subdivide data into sets</a:t>
            </a:r>
            <a:r>
              <a:rPr lang="en-US" b="1" dirty="0" smtClean="0"/>
              <a:t> </a:t>
            </a:r>
            <a:endParaRPr lang="en-US" dirty="0" smtClean="0"/>
          </a:p>
        </p:txBody>
      </p:sp>
      <p:grpSp>
        <p:nvGrpSpPr>
          <p:cNvPr id="100" name="Group 99"/>
          <p:cNvGrpSpPr/>
          <p:nvPr/>
        </p:nvGrpSpPr>
        <p:grpSpPr>
          <a:xfrm>
            <a:off x="1143000" y="5638800"/>
            <a:ext cx="990600" cy="990600"/>
            <a:chOff x="3429000" y="6019800"/>
            <a:chExt cx="457200" cy="457200"/>
          </a:xfrm>
        </p:grpSpPr>
        <p:grpSp>
          <p:nvGrpSpPr>
            <p:cNvPr id="97" name="Group 96"/>
            <p:cNvGrpSpPr/>
            <p:nvPr/>
          </p:nvGrpSpPr>
          <p:grpSpPr>
            <a:xfrm>
              <a:off x="3429000" y="6019800"/>
              <a:ext cx="457200" cy="457200"/>
              <a:chOff x="2743200" y="5257800"/>
              <a:chExt cx="914400" cy="914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743200" y="5257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48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3528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429000" y="556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24200" y="541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7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429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Connector 98"/>
            <p:cNvCxnSpPr>
              <a:stCxn id="90" idx="0"/>
              <a:endCxn id="90" idx="2"/>
            </p:cNvCxnSpPr>
            <p:nvPr/>
          </p:nvCxnSpPr>
          <p:spPr>
            <a:xfrm rot="16200000" flipH="1">
              <a:off x="3429000" y="62484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81600" y="5638800"/>
            <a:ext cx="990600" cy="990600"/>
            <a:chOff x="5486400" y="5867400"/>
            <a:chExt cx="685800" cy="685800"/>
          </a:xfrm>
        </p:grpSpPr>
        <p:grpSp>
          <p:nvGrpSpPr>
            <p:cNvPr id="102" name="Group 96"/>
            <p:cNvGrpSpPr/>
            <p:nvPr/>
          </p:nvGrpSpPr>
          <p:grpSpPr>
            <a:xfrm>
              <a:off x="5486400" y="5867400"/>
              <a:ext cx="685800" cy="685800"/>
              <a:chOff x="2743200" y="5257800"/>
              <a:chExt cx="914400" cy="914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3200" y="5257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48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3528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429000" y="556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124200" y="541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27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429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5791200" y="5943600"/>
              <a:ext cx="304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715000" y="6248400"/>
              <a:ext cx="381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1143000" y="5486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NN Searches on GPU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4419600" cy="5638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Purcell 2003</a:t>
            </a:r>
          </a:p>
          <a:p>
            <a:pPr lvl="1"/>
            <a:r>
              <a:rPr lang="en-US" sz="2000" dirty="0" smtClean="0"/>
              <a:t>Multi-pass using uniform grid</a:t>
            </a:r>
          </a:p>
          <a:p>
            <a:pPr lvl="1"/>
            <a:r>
              <a:rPr lang="en-US" sz="2000" dirty="0" smtClean="0"/>
              <a:t>Approximate</a:t>
            </a:r>
          </a:p>
          <a:p>
            <a:r>
              <a:rPr lang="en-US" sz="2600" dirty="0" err="1" smtClean="0"/>
              <a:t>Bustos</a:t>
            </a:r>
            <a:r>
              <a:rPr lang="en-US" sz="2600" dirty="0" smtClean="0"/>
              <a:t> 2006</a:t>
            </a:r>
          </a:p>
          <a:p>
            <a:pPr lvl="1"/>
            <a:r>
              <a:rPr lang="en-US" sz="2000" dirty="0" smtClean="0"/>
              <a:t>Trick video card into finding Manhattan distance by texture operations</a:t>
            </a:r>
          </a:p>
          <a:p>
            <a:r>
              <a:rPr lang="en-US" sz="2600" dirty="0" err="1" smtClean="0"/>
              <a:t>Rozen</a:t>
            </a:r>
            <a:r>
              <a:rPr lang="en-US" sz="2600" dirty="0" smtClean="0"/>
              <a:t> 2008</a:t>
            </a:r>
          </a:p>
          <a:p>
            <a:pPr lvl="1"/>
            <a:r>
              <a:rPr lang="en-US" sz="2000" dirty="0" smtClean="0"/>
              <a:t>Bucket points into 3D cells then brute force search on 3x3x3 neighborhoods</a:t>
            </a:r>
          </a:p>
          <a:p>
            <a:r>
              <a:rPr lang="en-US" sz="2600" dirty="0" smtClean="0"/>
              <a:t>Garcia 2008</a:t>
            </a:r>
          </a:p>
          <a:p>
            <a:pPr lvl="1"/>
            <a:r>
              <a:rPr lang="en-US" sz="2000" dirty="0" smtClean="0"/>
              <a:t>Brute force algorithm</a:t>
            </a:r>
          </a:p>
          <a:p>
            <a:pPr>
              <a:buNone/>
            </a:pPr>
            <a:r>
              <a:rPr lang="en-US" sz="2000" dirty="0" smtClean="0"/>
              <a:t>Search time: 100x faster vs. MATLAB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608" y="1066800"/>
            <a:ext cx="4279392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Zhou 2008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 first search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-tree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Voxel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Volume split heuristic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 time: 9-13x faster vs. CPU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time: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7-10x faster vs. CPU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Qiu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2008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 first search kd-tree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lang="en-US" sz="2000" dirty="0" smtClean="0"/>
              <a:t>Median split heuristic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lang="en-US" sz="2000" dirty="0" smtClean="0"/>
              <a:t>A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pproximate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 smtClean="0"/>
              <a:t>Registration time: 100x faster vs. CPU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45992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kd-tree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6688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Invented by J.L. Bentley, 1975</a:t>
            </a:r>
          </a:p>
          <a:p>
            <a:r>
              <a:rPr lang="en-US" dirty="0" smtClean="0"/>
              <a:t>Spatial partitioning data structure</a:t>
            </a:r>
          </a:p>
          <a:p>
            <a:pPr lvl="2"/>
            <a:r>
              <a:rPr lang="en-US" dirty="0" smtClean="0"/>
              <a:t>Hierarchical</a:t>
            </a:r>
          </a:p>
          <a:p>
            <a:pPr lvl="2"/>
            <a:r>
              <a:rPr lang="en-US" dirty="0" smtClean="0"/>
              <a:t>Supports d-dimensional points and more complicated objects</a:t>
            </a:r>
          </a:p>
          <a:p>
            <a:pPr lvl="2"/>
            <a:r>
              <a:rPr lang="en-US" dirty="0" smtClean="0"/>
              <a:t>Made up of axis aligned spatial </a:t>
            </a:r>
            <a:r>
              <a:rPr lang="en-US" b="1" dirty="0" smtClean="0"/>
              <a:t>cells</a:t>
            </a:r>
          </a:p>
          <a:p>
            <a:pPr lvl="2"/>
            <a:r>
              <a:rPr lang="en-US" dirty="0" smtClean="0"/>
              <a:t>Root cell corresponds to original bounds and contains all points</a:t>
            </a:r>
          </a:p>
          <a:p>
            <a:pPr lvl="2"/>
            <a:r>
              <a:rPr lang="en-US" dirty="0" smtClean="0"/>
              <a:t>Each spatial cell also corresponds to a node of a binary tree.</a:t>
            </a:r>
          </a:p>
          <a:p>
            <a:pPr lvl="2"/>
            <a:r>
              <a:rPr lang="en-US" dirty="0" smtClean="0"/>
              <a:t>Recursively defined by dividing each cell into a left and right cell starting from the root.</a:t>
            </a:r>
          </a:p>
          <a:p>
            <a:pPr lvl="2"/>
            <a:r>
              <a:rPr lang="en-US" dirty="0" smtClean="0"/>
              <a:t>Points associated with each cell are also partitioned into the left and right child cells</a:t>
            </a:r>
          </a:p>
          <a:p>
            <a:r>
              <a:rPr lang="en-US" dirty="0" smtClean="0"/>
              <a:t> Splitting Heuristics</a:t>
            </a:r>
          </a:p>
          <a:p>
            <a:pPr lvl="2"/>
            <a:r>
              <a:rPr lang="en-US" dirty="0" smtClean="0"/>
              <a:t>For each node of the binary tree</a:t>
            </a:r>
          </a:p>
          <a:p>
            <a:pPr lvl="2"/>
            <a:r>
              <a:rPr lang="en-US" dirty="0" smtClean="0"/>
              <a:t>Form a cutting plane (pick an axis and split value)</a:t>
            </a:r>
          </a:p>
          <a:p>
            <a:pPr lvl="2"/>
            <a:r>
              <a:rPr lang="en-US" dirty="0" smtClean="0"/>
              <a:t>Pick cutting plane via a splitting heuristic</a:t>
            </a:r>
          </a:p>
          <a:p>
            <a:pPr lvl="3"/>
            <a:r>
              <a:rPr lang="en-US" dirty="0" smtClean="0"/>
              <a:t>Median split, empty space maximization, surface area, voxel volume, etc.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29400" y="228600"/>
            <a:ext cx="2286000" cy="2286000"/>
            <a:chOff x="6629400" y="0"/>
            <a:chExt cx="2286000" cy="2286000"/>
          </a:xfrm>
        </p:grpSpPr>
        <p:sp>
          <p:nvSpPr>
            <p:cNvPr id="25" name="Rounded Rectangle 24"/>
            <p:cNvSpPr/>
            <p:nvPr/>
          </p:nvSpPr>
          <p:spPr>
            <a:xfrm>
              <a:off x="6629400" y="0"/>
              <a:ext cx="2286000" cy="228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58000" y="228600"/>
              <a:ext cx="18288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7162800" y="1371600"/>
            <a:ext cx="18288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58000" y="1600200"/>
            <a:ext cx="1219200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77200" y="914400"/>
            <a:ext cx="609600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743700" y="1028700"/>
            <a:ext cx="1143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277100" y="1943100"/>
            <a:ext cx="685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7772400" y="1600200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077200" y="685800"/>
            <a:ext cx="457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58000" y="914400"/>
            <a:ext cx="4572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1219200"/>
            <a:ext cx="762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8000" y="2057400"/>
            <a:ext cx="762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20000" y="1828800"/>
            <a:ext cx="4572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77200" y="1981200"/>
            <a:ext cx="381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58200" y="1371600"/>
            <a:ext cx="2286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77200" y="762000"/>
            <a:ext cx="2286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05800" y="609600"/>
            <a:ext cx="381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 kd-tree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6477000" cy="3124200"/>
          </a:xfr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root cell to build queue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build queue not empty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current cell from build queue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cutting plane from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median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split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left &amp; right child cells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 points into left &amp; right cells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left &amp; right child to build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114800"/>
            <a:ext cx="64770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Storage: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 smtClean="0"/>
              <a:t>Build Time: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cs typeface="Times New Roman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58000" y="152400"/>
            <a:ext cx="2057400" cy="2057400"/>
            <a:chOff x="6781800" y="609600"/>
            <a:chExt cx="2057400" cy="205740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781800" y="609600"/>
              <a:ext cx="2057400" cy="2057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010400" y="838200"/>
              <a:ext cx="1634729" cy="1633016"/>
              <a:chOff x="7010400" y="457200"/>
              <a:chExt cx="1634729" cy="1633016"/>
            </a:xfrm>
          </p:grpSpPr>
          <p:grpSp>
            <p:nvGrpSpPr>
              <p:cNvPr id="50" name="Group 4"/>
              <p:cNvGrpSpPr>
                <a:grpSpLocks/>
              </p:cNvGrpSpPr>
              <p:nvPr/>
            </p:nvGrpSpPr>
            <p:grpSpPr bwMode="auto">
              <a:xfrm>
                <a:off x="7010400" y="457200"/>
                <a:ext cx="1634729" cy="1633016"/>
                <a:chOff x="3494" y="631"/>
                <a:chExt cx="1662" cy="1659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3494" y="631"/>
                  <a:ext cx="1662" cy="1659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5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4533" y="631"/>
                  <a:ext cx="0" cy="1659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4533" y="1046"/>
                  <a:ext cx="623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5F497A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3494" y="1564"/>
                  <a:ext cx="1039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5F497A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4844" y="1046"/>
                  <a:ext cx="0" cy="1244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59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741" y="631"/>
                  <a:ext cx="0" cy="415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0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806" y="631"/>
                  <a:ext cx="0" cy="933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1" name="AutoShape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117" y="1564"/>
                  <a:ext cx="0" cy="726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4117" y="1772"/>
                  <a:ext cx="4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3494" y="1979"/>
                  <a:ext cx="62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533" y="1876"/>
                  <a:ext cx="31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5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844" y="1461"/>
                  <a:ext cx="31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6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3806" y="1253"/>
                  <a:ext cx="7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3494" y="1046"/>
                  <a:ext cx="31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8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4541" y="942"/>
                  <a:ext cx="1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9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4741" y="839"/>
                  <a:ext cx="4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1" name="Rectangle 50"/>
              <p:cNvSpPr/>
              <p:nvPr/>
            </p:nvSpPr>
            <p:spPr>
              <a:xfrm>
                <a:off x="7315200" y="457200"/>
                <a:ext cx="5334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57200"/>
                <a:ext cx="1524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7543800" y="762000"/>
                <a:ext cx="6096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 71"/>
          <p:cNvSpPr/>
          <p:nvPr/>
        </p:nvSpPr>
        <p:spPr>
          <a:xfrm>
            <a:off x="1143000" y="5257800"/>
            <a:ext cx="6888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More Details: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Build kd-tree on CPU, transfer kd-nodes to GPU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Median Split </a:t>
            </a:r>
            <a:r>
              <a:rPr lang="en-US" sz="2000" dirty="0" smtClean="0">
                <a:latin typeface="Times New Roman"/>
                <a:cs typeface="Times New Roman"/>
              </a:rPr>
              <a:t>→</a:t>
            </a:r>
            <a:r>
              <a:rPr lang="en-US" sz="2000" dirty="0" smtClean="0"/>
              <a:t> use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Quickmedian</a:t>
            </a:r>
            <a:r>
              <a:rPr lang="en-US" sz="2000" dirty="0" smtClean="0"/>
              <a:t> selection algorithm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Build a remap array </a:t>
            </a:r>
            <a:r>
              <a:rPr lang="en-US" sz="2000" dirty="0" smtClean="0">
                <a:latin typeface="Times New Roman"/>
                <a:cs typeface="Times New Roman"/>
              </a:rPr>
              <a:t>→</a:t>
            </a:r>
            <a:r>
              <a:rPr lang="en-US" sz="2000" dirty="0" smtClean="0"/>
              <a:t> converts node indices into point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5181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Searching a kd-tree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5562600" cy="3962400"/>
          </a:xfr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Push </a:t>
            </a:r>
            <a:r>
              <a:rPr lang="en-US" b="1" dirty="0" smtClean="0">
                <a:solidFill>
                  <a:srgbClr val="0070C0"/>
                </a:solidFill>
              </a:rPr>
              <a:t>root</a:t>
            </a:r>
            <a:r>
              <a:rPr lang="en-US" dirty="0" smtClean="0"/>
              <a:t> node onto stack</a:t>
            </a:r>
          </a:p>
          <a:p>
            <a:pPr>
              <a:buNone/>
            </a:pPr>
            <a:r>
              <a:rPr lang="en-US" dirty="0" smtClean="0"/>
              <a:t>Recursively search children</a:t>
            </a:r>
            <a:r>
              <a:rPr lang="en-US" baseline="30000" dirty="0" smtClean="0"/>
              <a:t>**</a:t>
            </a:r>
          </a:p>
          <a:p>
            <a:pPr lvl="2"/>
            <a:r>
              <a:rPr lang="en-US" dirty="0" smtClean="0"/>
              <a:t>Pop current search node off stack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Trim Test</a:t>
            </a:r>
            <a:r>
              <a:rPr lang="en-US" dirty="0" smtClean="0"/>
              <a:t> current node,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endParaRPr lang="en-US" dirty="0" smtClean="0"/>
          </a:p>
          <a:p>
            <a:pPr lvl="2"/>
            <a:r>
              <a:rPr lang="en-US" dirty="0" err="1" smtClean="0"/>
              <a:t>currDist</a:t>
            </a:r>
            <a:r>
              <a:rPr lang="en-US" dirty="0" smtClean="0"/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currNode.point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Update </a:t>
            </a:r>
            <a:r>
              <a:rPr lang="en-US" b="1" dirty="0" smtClean="0">
                <a:solidFill>
                  <a:srgbClr val="0070C0"/>
                </a:solidFill>
              </a:rPr>
              <a:t>Best</a:t>
            </a:r>
            <a:r>
              <a:rPr lang="en-US" dirty="0" smtClean="0"/>
              <a:t> distance, if </a:t>
            </a:r>
            <a:r>
              <a:rPr lang="en-US" dirty="0" err="1" smtClean="0"/>
              <a:t>currDist</a:t>
            </a:r>
            <a:r>
              <a:rPr lang="en-US" dirty="0" smtClean="0"/>
              <a:t> is closer</a:t>
            </a:r>
          </a:p>
          <a:p>
            <a:pPr lvl="2"/>
            <a:r>
              <a:rPr lang="en-US" dirty="0" smtClean="0"/>
              <a:t>Map left/right nodes </a:t>
            </a:r>
            <a:r>
              <a:rPr lang="en-US" dirty="0" smtClean="0">
                <a:cs typeface="Times New Roman"/>
              </a:rPr>
              <a:t>onto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endParaRPr lang="en-US" dirty="0" smtClean="0">
              <a:cs typeface="Times New Roman" pitchFamily="18" charset="0"/>
            </a:endParaRPr>
          </a:p>
          <a:p>
            <a:pPr lvl="2"/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Trim Test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&amp; Push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dirty="0" smtClean="0">
                <a:cs typeface="Times New Roman" pitchFamily="18" charset="0"/>
              </a:rPr>
              <a:t> node onto stack</a:t>
            </a:r>
            <a:endParaRPr lang="en-US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2"/>
            <a:r>
              <a:rPr lang="en-US" dirty="0" smtClean="0"/>
              <a:t>Push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/>
              <a:t> node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Point Location</a:t>
            </a:r>
          </a:p>
          <a:p>
            <a:pPr>
              <a:buNone/>
            </a:pPr>
            <a:r>
              <a:rPr lang="en-US" dirty="0" smtClean="0"/>
              <a:t>NN = </a:t>
            </a:r>
            <a:r>
              <a:rPr lang="en-US" b="1" dirty="0" smtClean="0">
                <a:solidFill>
                  <a:srgbClr val="0070C0"/>
                </a:solidFill>
              </a:rPr>
              <a:t>Best</a:t>
            </a:r>
            <a:r>
              <a:rPr lang="en-US" dirty="0" smtClean="0"/>
              <a:t> distance (Best index)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460794" y="2743200"/>
            <a:ext cx="2683206" cy="2438400"/>
            <a:chOff x="8776" y="3780"/>
            <a:chExt cx="2083" cy="189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8776" y="3780"/>
              <a:ext cx="2083" cy="1891"/>
            </a:xfrm>
            <a:prstGeom prst="roundRect">
              <a:avLst>
                <a:gd name="adj" fmla="val 16667"/>
              </a:avLst>
            </a:prstGeom>
            <a:solidFill>
              <a:srgbClr val="DAEEF3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 flipH="1">
              <a:off x="9761" y="4320"/>
              <a:ext cx="23" cy="13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>
              <a:off x="9312" y="4632"/>
              <a:ext cx="238" cy="265"/>
            </a:xfrm>
            <a:prstGeom prst="straightConnector1">
              <a:avLst/>
            </a:prstGeom>
            <a:noFill/>
            <a:ln w="19050">
              <a:solidFill>
                <a:srgbClr val="974706"/>
              </a:solidFill>
              <a:round/>
              <a:headEnd/>
              <a:tailEnd/>
            </a:ln>
          </p:spPr>
        </p:cxn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490" y="4841"/>
              <a:ext cx="119" cy="11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9188" y="4543"/>
              <a:ext cx="716" cy="697"/>
            </a:xfrm>
            <a:prstGeom prst="ellipse">
              <a:avLst/>
            </a:prstGeom>
            <a:noFill/>
            <a:ln w="15875" cap="rnd">
              <a:solidFill>
                <a:srgbClr val="E36C0A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861" y="4140"/>
              <a:ext cx="90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cs typeface="Arial" pitchFamily="34" charset="0"/>
                </a:rPr>
                <a:t>Onside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784" y="4140"/>
              <a:ext cx="102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cs typeface="Arial" pitchFamily="34" charset="0"/>
                </a:rPr>
                <a:t>Offside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>
              <a:off x="9188" y="5240"/>
              <a:ext cx="716" cy="1"/>
            </a:xfrm>
            <a:prstGeom prst="straightConnector1">
              <a:avLst/>
            </a:prstGeom>
            <a:noFill/>
            <a:ln w="19050">
              <a:solidFill>
                <a:srgbClr val="E36C0A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>
              <a:off x="9761" y="5388"/>
              <a:ext cx="1043" cy="1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>
              <a:off x="9904" y="4543"/>
              <a:ext cx="1" cy="1025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9132" y="3780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Trim Test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943600" y="5257800"/>
            <a:ext cx="32004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child cell with query 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leftover child cell.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No 1D overlap </a:t>
            </a:r>
            <a:r>
              <a:rPr lang="en-US" dirty="0" smtClean="0">
                <a:solidFill>
                  <a:srgbClr val="7030A0"/>
                </a:solidFill>
                <a:latin typeface="Times New Roman"/>
                <a:cs typeface="Times New Roman"/>
              </a:rPr>
              <a:t>→ safe to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discard the entire sub-tree.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705600" y="152400"/>
            <a:ext cx="2286000" cy="2286000"/>
            <a:chOff x="6705600" y="152400"/>
            <a:chExt cx="2286000" cy="2286000"/>
          </a:xfrm>
        </p:grpSpPr>
        <p:grpSp>
          <p:nvGrpSpPr>
            <p:cNvPr id="94" name="Group 93"/>
            <p:cNvGrpSpPr/>
            <p:nvPr/>
          </p:nvGrpSpPr>
          <p:grpSpPr>
            <a:xfrm>
              <a:off x="6705600" y="152400"/>
              <a:ext cx="2286000" cy="2286000"/>
              <a:chOff x="6705600" y="152400"/>
              <a:chExt cx="2286000" cy="2286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6705600" y="152400"/>
                <a:ext cx="2286000" cy="2286000"/>
                <a:chOff x="6705600" y="152400"/>
                <a:chExt cx="2286000" cy="22860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6705600" y="152400"/>
                  <a:ext cx="2286000" cy="2286000"/>
                  <a:chOff x="6553200" y="228600"/>
                  <a:chExt cx="2286000" cy="228600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553200" y="228600"/>
                    <a:ext cx="2286000" cy="2286000"/>
                    <a:chOff x="6629400" y="0"/>
                    <a:chExt cx="2286000" cy="2286000"/>
                  </a:xfrm>
                </p:grpSpPr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6629400" y="0"/>
                      <a:ext cx="2286000" cy="22860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858000" y="228600"/>
                      <a:ext cx="1828800" cy="1828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3" name="Straight Connector 22"/>
                  <p:cNvCxnSpPr/>
                  <p:nvPr/>
                </p:nvCxnSpPr>
                <p:spPr>
                  <a:xfrm rot="5400000">
                    <a:off x="7086600" y="1371600"/>
                    <a:ext cx="1828800" cy="0"/>
                  </a:xfrm>
                  <a:prstGeom prst="line">
                    <a:avLst/>
                  </a:prstGeom>
                  <a:ln w="635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6781800" y="1600200"/>
                    <a:ext cx="12192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001000" y="914400"/>
                    <a:ext cx="6096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5400000">
                    <a:off x="6667500" y="1028700"/>
                    <a:ext cx="11430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>
                    <a:off x="7200900" y="19431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7696200" y="1600200"/>
                    <a:ext cx="13716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5400000">
                    <a:off x="8001000" y="685800"/>
                    <a:ext cx="4572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781800" y="9144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7239000" y="1219200"/>
                    <a:ext cx="762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6781800" y="2057400"/>
                    <a:ext cx="762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543800" y="18288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8001000" y="1981200"/>
                    <a:ext cx="381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8382000" y="1371600"/>
                    <a:ext cx="2286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8001000" y="762000"/>
                    <a:ext cx="2286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8229600" y="609600"/>
                    <a:ext cx="381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/>
                <p:cNvSpPr/>
                <p:nvPr/>
              </p:nvSpPr>
              <p:spPr>
                <a:xfrm>
                  <a:off x="6934200" y="1447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534400" y="762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315200" y="533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620000" y="1981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8458200" y="1600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8305800" y="457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162800" y="762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620000" y="1066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239000" y="1905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24800" y="1676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29600" y="1828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610600" y="1219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229600" y="6096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534400" y="457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7467600" y="1600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8077200" y="914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077200" y="9144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4676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>
            <a:off x="8077200" y="914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534400" y="7620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29400" y="762000"/>
            <a:ext cx="1828800" cy="1828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7494541" y="1039859"/>
            <a:ext cx="685800" cy="587282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315200" y="5334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010400" y="1143000"/>
            <a:ext cx="1066800" cy="1066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010400" y="1524000"/>
            <a:ext cx="533400" cy="1524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924800" y="16764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429500" y="1790700"/>
            <a:ext cx="381000" cy="1524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86600" y="1219200"/>
            <a:ext cx="914400" cy="9144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39000" y="1905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239000" y="19050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rot="5400000" flipH="1" flipV="1">
            <a:off x="7494541" y="1039859"/>
            <a:ext cx="685800" cy="587282"/>
          </a:xfrm>
          <a:prstGeom prst="line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10400" y="1524000"/>
            <a:ext cx="533400" cy="1524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62800" y="1295400"/>
            <a:ext cx="762000" cy="7620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rot="16200000" flipH="1">
            <a:off x="7429500" y="1790700"/>
            <a:ext cx="381000" cy="1524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7277100" y="1714500"/>
            <a:ext cx="304800" cy="2286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934200" y="381000"/>
            <a:ext cx="1828800" cy="1143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381000"/>
            <a:ext cx="1066800" cy="1828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153400" y="381000"/>
            <a:ext cx="609600" cy="1828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924800" y="1676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315200" y="533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534400" y="76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219200" y="4876800"/>
            <a:ext cx="4419600" cy="1905000"/>
            <a:chOff x="1143000" y="4419600"/>
            <a:chExt cx="4419600" cy="1905000"/>
          </a:xfrm>
        </p:grpSpPr>
        <p:sp>
          <p:nvSpPr>
            <p:cNvPr id="114" name="Rounded Rectangle 113"/>
            <p:cNvSpPr/>
            <p:nvPr/>
          </p:nvSpPr>
          <p:spPr>
            <a:xfrm>
              <a:off x="1143000" y="4419600"/>
              <a:ext cx="4419600" cy="1905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Search Times</a:t>
              </a: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Best:</a:t>
              </a: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Expected: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Worst: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6561" name="Object 1"/>
            <p:cNvGraphicFramePr>
              <a:graphicFrameLocks noChangeAspect="1"/>
            </p:cNvGraphicFramePr>
            <p:nvPr/>
          </p:nvGraphicFramePr>
          <p:xfrm>
            <a:off x="2667000" y="5029200"/>
            <a:ext cx="2032000" cy="431800"/>
          </p:xfrm>
          <a:graphic>
            <a:graphicData uri="http://schemas.openxmlformats.org/presentationml/2006/ole">
              <p:oleObj spid="_x0000_s66561" name="Equation" r:id="rId4" imgW="1015920" imgH="215640" progId="Equation.3">
                <p:embed/>
              </p:oleObj>
            </a:graphicData>
          </a:graphic>
        </p:graphicFrame>
        <p:graphicFrame>
          <p:nvGraphicFramePr>
            <p:cNvPr id="66562" name="Object 2"/>
            <p:cNvGraphicFramePr>
              <a:graphicFrameLocks noChangeAspect="1"/>
            </p:cNvGraphicFramePr>
            <p:nvPr/>
          </p:nvGraphicFramePr>
          <p:xfrm>
            <a:off x="2667000" y="5715000"/>
            <a:ext cx="2032000" cy="457200"/>
          </p:xfrm>
          <a:graphic>
            <a:graphicData uri="http://schemas.openxmlformats.org/presentationml/2006/ole">
              <p:oleObj spid="_x0000_s66562" name="Equation" r:id="rId5" imgW="1015920" imgH="228600" progId="Equation.3">
                <p:embed/>
              </p:oleObj>
            </a:graphicData>
          </a:graphic>
        </p:graphicFrame>
      </p:grpSp>
      <p:sp>
        <p:nvSpPr>
          <p:cNvPr id="118" name="TextBox 117"/>
          <p:cNvSpPr txBox="1"/>
          <p:nvPr/>
        </p:nvSpPr>
        <p:spPr>
          <a:xfrm>
            <a:off x="152400" y="1447800"/>
            <a:ext cx="461665" cy="44933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aseline="30000" dirty="0" smtClean="0"/>
              <a:t>** </a:t>
            </a:r>
            <a:r>
              <a:rPr lang="en-US" dirty="0" smtClean="0"/>
              <a:t>Based on </a:t>
            </a:r>
            <a:r>
              <a:rPr lang="en-US" dirty="0" err="1" smtClean="0"/>
              <a:t>Arya’s</a:t>
            </a:r>
            <a:r>
              <a:rPr lang="en-US" dirty="0" smtClean="0"/>
              <a:t> Efficient NN kd-tree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0" grpId="0" animBg="1"/>
      <p:bldP spid="69" grpId="0" animBg="1"/>
      <p:bldP spid="69" grpId="1" animBg="1"/>
      <p:bldP spid="70" grpId="0" animBg="1"/>
      <p:bldP spid="59" grpId="0" animBg="1"/>
      <p:bldP spid="59" grpId="1" animBg="1"/>
      <p:bldP spid="81" grpId="0" animBg="1"/>
      <p:bldP spid="91" grpId="0" animBg="1"/>
      <p:bldP spid="87" grpId="0" animBg="1"/>
      <p:bldP spid="71" grpId="0" animBg="1"/>
      <p:bldP spid="71" grpId="1" animBg="1"/>
      <p:bldP spid="99" grpId="0" animBg="1"/>
      <p:bldP spid="88" grpId="0" animBg="1"/>
      <p:bldP spid="95" grpId="0" animBg="1"/>
      <p:bldP spid="78" grpId="0" animBg="1"/>
      <p:bldP spid="90" grpId="0" animBg="1"/>
      <p:bldP spid="90" grpId="1" animBg="1"/>
      <p:bldP spid="100" grpId="0" animBg="1"/>
      <p:bldP spid="98" grpId="0" animBg="1"/>
      <p:bldP spid="101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838200"/>
          </a:xfrm>
        </p:spPr>
        <p:txBody>
          <a:bodyPr/>
          <a:lstStyle/>
          <a:p>
            <a:r>
              <a:rPr lang="en-US" b="1" dirty="0" smtClean="0"/>
              <a:t>GTX 285 Architecture</a:t>
            </a:r>
            <a:endParaRPr lang="en-US" b="1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1143000" y="2819400"/>
            <a:ext cx="1692177" cy="2362201"/>
            <a:chOff x="1143000" y="2133599"/>
            <a:chExt cx="1692177" cy="2362201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2133599"/>
              <a:ext cx="838200" cy="2362201"/>
              <a:chOff x="1752600" y="2438400"/>
              <a:chExt cx="838200" cy="2362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52600" y="2438400"/>
                <a:ext cx="838200" cy="2362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28800" y="25146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25146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28194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09800" y="28194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1242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31242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28800" y="34290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34290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828800" y="3733800"/>
                <a:ext cx="6858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Double</a:t>
                </a:r>
                <a:endParaRPr 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28800" y="4038600"/>
                <a:ext cx="685800" cy="685800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Shared Memory</a:t>
                </a:r>
                <a:endParaRPr 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057400" y="2743200"/>
              <a:ext cx="777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GPU </a:t>
              </a:r>
            </a:p>
            <a:p>
              <a:r>
                <a:rPr lang="en-US" b="1" dirty="0" smtClean="0"/>
                <a:t>Core</a:t>
              </a:r>
              <a:endParaRPr lang="en-US" b="1" dirty="0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371600" y="914400"/>
            <a:ext cx="5177577" cy="1447800"/>
            <a:chOff x="1066800" y="914400"/>
            <a:chExt cx="5177577" cy="1447800"/>
          </a:xfrm>
        </p:grpSpPr>
        <p:grpSp>
          <p:nvGrpSpPr>
            <p:cNvPr id="18" name="Group 17"/>
            <p:cNvGrpSpPr/>
            <p:nvPr/>
          </p:nvGrpSpPr>
          <p:grpSpPr>
            <a:xfrm>
              <a:off x="1066800" y="914400"/>
              <a:ext cx="4152900" cy="1447800"/>
              <a:chOff x="304800" y="5029200"/>
              <a:chExt cx="4152900" cy="1447800"/>
            </a:xfrm>
          </p:grpSpPr>
          <p:grpSp>
            <p:nvGrpSpPr>
              <p:cNvPr id="19" name="Group 70"/>
              <p:cNvGrpSpPr/>
              <p:nvPr/>
            </p:nvGrpSpPr>
            <p:grpSpPr>
              <a:xfrm>
                <a:off x="3048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362" name="Rectangle 361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3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88" name="Rectangle 2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Rectangle 2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Rectangle 2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Rectangle 2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Rectangle 2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Rectangle 2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Rectangle 2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Rectangle 2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Rectangle 28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Rectangle 2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8" name="Rectangle 3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64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77" name="Rectangle 37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Rectangle 5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Rectangle 5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Rectangle 5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65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0" name="Group 72"/>
              <p:cNvGrpSpPr/>
              <p:nvPr/>
            </p:nvGrpSpPr>
            <p:grpSpPr>
              <a:xfrm>
                <a:off x="11430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51" name="Rectangle 35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7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40" name="Rectangle 8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Rectangle 8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8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29" name="Rectangle 3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9" name="Rectangle 8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1" name="Group 110"/>
              <p:cNvGrpSpPr/>
              <p:nvPr/>
            </p:nvGrpSpPr>
            <p:grpSpPr>
              <a:xfrm>
                <a:off x="19812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9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90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03" name="Rectangle 12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91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92" name="Rectangle 2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Rectangle 12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02" name="Rectangle 12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2" name="Group 148"/>
              <p:cNvGrpSpPr/>
              <p:nvPr/>
            </p:nvGrpSpPr>
            <p:grpSpPr>
              <a:xfrm>
                <a:off x="28194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53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54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16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16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5" name="Rectangle 16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3" name="Group 186"/>
              <p:cNvGrpSpPr/>
              <p:nvPr/>
            </p:nvGrpSpPr>
            <p:grpSpPr>
              <a:xfrm>
                <a:off x="3048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6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7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1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1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4" name="Group 224"/>
              <p:cNvGrpSpPr/>
              <p:nvPr/>
            </p:nvGrpSpPr>
            <p:grpSpPr>
              <a:xfrm>
                <a:off x="11430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79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80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5" name="Group 262"/>
              <p:cNvGrpSpPr/>
              <p:nvPr/>
            </p:nvGrpSpPr>
            <p:grpSpPr>
              <a:xfrm>
                <a:off x="19812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66" name="Rectangle 1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42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43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6" name="Group 300"/>
              <p:cNvGrpSpPr/>
              <p:nvPr/>
            </p:nvGrpSpPr>
            <p:grpSpPr>
              <a:xfrm>
                <a:off x="28194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5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6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7" name="Group 338"/>
              <p:cNvGrpSpPr/>
              <p:nvPr/>
            </p:nvGrpSpPr>
            <p:grpSpPr>
              <a:xfrm>
                <a:off x="36576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8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9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8" name="Group 376"/>
              <p:cNvGrpSpPr/>
              <p:nvPr/>
            </p:nvGrpSpPr>
            <p:grpSpPr>
              <a:xfrm>
                <a:off x="36576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1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402" name="TextBox 401"/>
            <p:cNvSpPr txBox="1"/>
            <p:nvPr/>
          </p:nvSpPr>
          <p:spPr>
            <a:xfrm>
              <a:off x="5334000" y="1295400"/>
              <a:ext cx="910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GPU </a:t>
              </a:r>
            </a:p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447800" y="5867400"/>
            <a:ext cx="1276758" cy="646331"/>
            <a:chOff x="1219200" y="990600"/>
            <a:chExt cx="1276758" cy="646331"/>
          </a:xfrm>
        </p:grpSpPr>
        <p:sp>
          <p:nvSpPr>
            <p:cNvPr id="403" name="Rectangle 402"/>
            <p:cNvSpPr/>
            <p:nvPr/>
          </p:nvSpPr>
          <p:spPr>
            <a:xfrm>
              <a:off x="1219200" y="1143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1600200" y="990600"/>
              <a:ext cx="895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SIMD</a:t>
              </a:r>
            </a:p>
            <a:p>
              <a:r>
                <a:rPr lang="en-US" sz="1200" b="1" dirty="0" smtClean="0"/>
                <a:t>Thread </a:t>
              </a:r>
            </a:p>
            <a:p>
              <a:r>
                <a:rPr lang="en-US" sz="1200" b="1" dirty="0" smtClean="0"/>
                <a:t>Processor</a:t>
              </a:r>
              <a:endParaRPr lang="en-US" sz="1200" b="1" dirty="0"/>
            </a:p>
          </p:txBody>
        </p:sp>
      </p:grpSp>
      <p:sp>
        <p:nvSpPr>
          <p:cNvPr id="415" name="Rounded Rectangle 414"/>
          <p:cNvSpPr/>
          <p:nvPr/>
        </p:nvSpPr>
        <p:spPr>
          <a:xfrm>
            <a:off x="3200400" y="2362200"/>
            <a:ext cx="5867400" cy="426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Device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 GPU Cores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240</a:t>
            </a:r>
            <a:r>
              <a:rPr lang="en-US" dirty="0" smtClean="0">
                <a:solidFill>
                  <a:schemeClr val="tx1"/>
                </a:solidFill>
              </a:rPr>
              <a:t> total thread processors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GB on-board 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solidFill>
                  <a:schemeClr val="tx1"/>
                </a:solidFill>
              </a:rPr>
              <a:t> KB constant memory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GPU Core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Thread processers per 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double precision unit per 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 KB shared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8,192</a:t>
            </a:r>
            <a:r>
              <a:rPr lang="en-US" dirty="0" smtClean="0">
                <a:solidFill>
                  <a:schemeClr val="tx1"/>
                </a:solidFill>
              </a:rPr>
              <a:t> shared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solidFill>
                  <a:schemeClr val="tx1"/>
                </a:solidFill>
              </a:rPr>
              <a:t>-bit registers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Thread Processor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Shares resources (memory, registers) in same core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399" name="Straight Connector 398"/>
          <p:cNvCxnSpPr>
            <a:stCxn id="228" idx="2"/>
            <a:endCxn id="6" idx="0"/>
          </p:cNvCxnSpPr>
          <p:nvPr/>
        </p:nvCxnSpPr>
        <p:spPr>
          <a:xfrm rot="16200000" flipH="1">
            <a:off x="1282496" y="2539796"/>
            <a:ext cx="514964" cy="44244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403" idx="0"/>
            <a:endCxn id="6" idx="2"/>
          </p:cNvCxnSpPr>
          <p:nvPr/>
        </p:nvCxnSpPr>
        <p:spPr>
          <a:xfrm rot="16200000" flipV="1">
            <a:off x="1162051" y="5581651"/>
            <a:ext cx="838199" cy="3810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58674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Execution Model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0" y="2895600"/>
            <a:ext cx="381000" cy="1295400"/>
            <a:chOff x="1752600" y="2438400"/>
            <a:chExt cx="838200" cy="2362200"/>
          </a:xfrm>
        </p:grpSpPr>
        <p:sp>
          <p:nvSpPr>
            <p:cNvPr id="17" name="Rectangle 16"/>
            <p:cNvSpPr/>
            <p:nvPr/>
          </p:nvSpPr>
          <p:spPr>
            <a:xfrm>
              <a:off x="1752600" y="2438400"/>
              <a:ext cx="838200" cy="2362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28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28800" y="3733800"/>
              <a:ext cx="6858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8800" y="4038600"/>
              <a:ext cx="685800" cy="6858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4000" y="3124200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GPU </a:t>
            </a:r>
          </a:p>
          <a:p>
            <a:r>
              <a:rPr lang="en-US" b="1" dirty="0" smtClean="0"/>
              <a:t>Core</a:t>
            </a:r>
            <a:endParaRPr lang="en-US" b="1" dirty="0"/>
          </a:p>
        </p:txBody>
      </p:sp>
      <p:grpSp>
        <p:nvGrpSpPr>
          <p:cNvPr id="664" name="Group 663"/>
          <p:cNvGrpSpPr/>
          <p:nvPr/>
        </p:nvGrpSpPr>
        <p:grpSpPr>
          <a:xfrm>
            <a:off x="1752600" y="5029200"/>
            <a:ext cx="1638300" cy="1447800"/>
            <a:chOff x="1752600" y="5029200"/>
            <a:chExt cx="1638300" cy="1447800"/>
          </a:xfrm>
        </p:grpSpPr>
        <p:grpSp>
          <p:nvGrpSpPr>
            <p:cNvPr id="111" name="Group 110"/>
            <p:cNvGrpSpPr/>
            <p:nvPr/>
          </p:nvGrpSpPr>
          <p:grpSpPr>
            <a:xfrm>
              <a:off x="1752600" y="5029200"/>
              <a:ext cx="800100" cy="685800"/>
              <a:chOff x="3581400" y="2438400"/>
              <a:chExt cx="1600200" cy="13716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4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5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2590800" y="5029200"/>
              <a:ext cx="800100" cy="685800"/>
              <a:chOff x="3581400" y="2438400"/>
              <a:chExt cx="1600200" cy="13716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2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1752600" y="5791200"/>
              <a:ext cx="800100" cy="685800"/>
              <a:chOff x="3581400" y="2438400"/>
              <a:chExt cx="1600200" cy="13716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5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66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67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01" name="Group 300"/>
            <p:cNvGrpSpPr/>
            <p:nvPr/>
          </p:nvGrpSpPr>
          <p:grpSpPr>
            <a:xfrm>
              <a:off x="2590800" y="5791200"/>
              <a:ext cx="800100" cy="685800"/>
              <a:chOff x="3581400" y="2438400"/>
              <a:chExt cx="1600200" cy="13716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28" name="Rectangle 32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4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5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06" name="Rectangle 30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446" name="Group 445"/>
          <p:cNvGrpSpPr/>
          <p:nvPr/>
        </p:nvGrpSpPr>
        <p:grpSpPr>
          <a:xfrm>
            <a:off x="3886200" y="3200400"/>
            <a:ext cx="457200" cy="581891"/>
            <a:chOff x="5410200" y="1524000"/>
            <a:chExt cx="838200" cy="1066800"/>
          </a:xfrm>
        </p:grpSpPr>
        <p:sp>
          <p:nvSpPr>
            <p:cNvPr id="445" name="Rectangle 444"/>
            <p:cNvSpPr/>
            <p:nvPr/>
          </p:nvSpPr>
          <p:spPr>
            <a:xfrm>
              <a:off x="5410200" y="1524000"/>
              <a:ext cx="8382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/>
            <p:cNvSpPr/>
            <p:nvPr/>
          </p:nvSpPr>
          <p:spPr>
            <a:xfrm>
              <a:off x="54864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55626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56388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59436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57912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Freeform 440"/>
            <p:cNvSpPr/>
            <p:nvPr/>
          </p:nvSpPr>
          <p:spPr>
            <a:xfrm>
              <a:off x="58674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57150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60198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Freeform 443"/>
          <p:cNvSpPr/>
          <p:nvPr/>
        </p:nvSpPr>
        <p:spPr>
          <a:xfrm>
            <a:off x="4038600" y="1676400"/>
            <a:ext cx="152400" cy="533400"/>
          </a:xfrm>
          <a:custGeom>
            <a:avLst/>
            <a:gdLst>
              <a:gd name="connsiteX0" fmla="*/ 0 w 269631"/>
              <a:gd name="connsiteY0" fmla="*/ 0 h 914400"/>
              <a:gd name="connsiteX1" fmla="*/ 265723 w 269631"/>
              <a:gd name="connsiteY1" fmla="*/ 296984 h 914400"/>
              <a:gd name="connsiteX2" fmla="*/ 23446 w 269631"/>
              <a:gd name="connsiteY2" fmla="*/ 523631 h 914400"/>
              <a:gd name="connsiteX3" fmla="*/ 265723 w 269631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914400">
                <a:moveTo>
                  <a:pt x="0" y="0"/>
                </a:moveTo>
                <a:cubicBezTo>
                  <a:pt x="130907" y="104856"/>
                  <a:pt x="261815" y="209712"/>
                  <a:pt x="265723" y="296984"/>
                </a:cubicBezTo>
                <a:cubicBezTo>
                  <a:pt x="269631" y="384256"/>
                  <a:pt x="23446" y="420728"/>
                  <a:pt x="23446" y="523631"/>
                </a:cubicBezTo>
                <a:cubicBezTo>
                  <a:pt x="23446" y="626534"/>
                  <a:pt x="157610" y="844062"/>
                  <a:pt x="265723" y="91440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8" name="Group 647"/>
          <p:cNvGrpSpPr/>
          <p:nvPr/>
        </p:nvGrpSpPr>
        <p:grpSpPr>
          <a:xfrm>
            <a:off x="3886200" y="5029200"/>
            <a:ext cx="1295400" cy="1589810"/>
            <a:chOff x="4876800" y="1143000"/>
            <a:chExt cx="3352800" cy="4114800"/>
          </a:xfrm>
        </p:grpSpPr>
        <p:sp>
          <p:nvSpPr>
            <p:cNvPr id="568" name="Rectangle 567"/>
            <p:cNvSpPr/>
            <p:nvPr/>
          </p:nvSpPr>
          <p:spPr>
            <a:xfrm>
              <a:off x="4876800" y="1143000"/>
              <a:ext cx="3352800" cy="4114800"/>
            </a:xfrm>
            <a:prstGeom prst="rect">
              <a:avLst/>
            </a:prstGeom>
            <a:solidFill>
              <a:srgbClr val="38FFA7"/>
            </a:solidFill>
            <a:ln>
              <a:solidFill>
                <a:srgbClr val="38F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8" name="Group 447"/>
            <p:cNvGrpSpPr/>
            <p:nvPr/>
          </p:nvGrpSpPr>
          <p:grpSpPr>
            <a:xfrm>
              <a:off x="4953000" y="1219200"/>
              <a:ext cx="838200" cy="1066800"/>
              <a:chOff x="5410200" y="1524000"/>
              <a:chExt cx="838200" cy="1066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Freeform 44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Freeform 45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reeform 45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Freeform 45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Freeform 45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5867400" y="1219200"/>
              <a:ext cx="838200" cy="1066800"/>
              <a:chOff x="5410200" y="1524000"/>
              <a:chExt cx="838200" cy="1066800"/>
            </a:xfrm>
          </p:grpSpPr>
          <p:sp>
            <p:nvSpPr>
              <p:cNvPr id="459" name="Rectangle 45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 46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Freeform 46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Freeform 46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Freeform 46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Freeform 46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4953000" y="2362200"/>
              <a:ext cx="838200" cy="1066800"/>
              <a:chOff x="5410200" y="1524000"/>
              <a:chExt cx="838200" cy="10668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Freeform 47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Freeform 47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Freeform 47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Freeform 47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Freeform 47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5867400" y="2362200"/>
              <a:ext cx="838200" cy="1066800"/>
              <a:chOff x="5410200" y="1524000"/>
              <a:chExt cx="838200" cy="10668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Freeform 47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Freeform 48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Freeform 48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Freeform 48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Freeform 48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7315200" y="1219200"/>
              <a:ext cx="838200" cy="1066800"/>
              <a:chOff x="5410200" y="1524000"/>
              <a:chExt cx="838200" cy="10668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Freeform 49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Freeform 50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Freeform 50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Freeform 50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Freeform 50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Freeform 50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reeform 50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Freeform 50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8" name="Group 517"/>
            <p:cNvGrpSpPr/>
            <p:nvPr/>
          </p:nvGrpSpPr>
          <p:grpSpPr>
            <a:xfrm>
              <a:off x="7315200" y="2362200"/>
              <a:ext cx="838200" cy="1066800"/>
              <a:chOff x="5410200" y="1524000"/>
              <a:chExt cx="838200" cy="1066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Freeform 51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Freeform 52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Freeform 52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Freeform 52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Freeform 52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7315200" y="4114800"/>
              <a:ext cx="838200" cy="1066800"/>
              <a:chOff x="5410200" y="1524000"/>
              <a:chExt cx="838200" cy="10668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Freeform 57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 57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Freeform 57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Freeform 57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Freeform 57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Freeform 57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Freeform 57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Freeform 57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5867400" y="4114800"/>
              <a:ext cx="838200" cy="1066800"/>
              <a:chOff x="5410200" y="1524000"/>
              <a:chExt cx="838200" cy="1066800"/>
            </a:xfrm>
          </p:grpSpPr>
          <p:sp>
            <p:nvSpPr>
              <p:cNvPr id="590" name="Rectangle 58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Freeform 59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Freeform 59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Freeform 59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Freeform 59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4953000" y="4114800"/>
              <a:ext cx="838200" cy="1066800"/>
              <a:chOff x="5410200" y="1524000"/>
              <a:chExt cx="838200" cy="1066800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Freeform 60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Freeform 60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Freeform 60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Freeform 60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5334000" y="3581400"/>
              <a:ext cx="76200" cy="381000"/>
              <a:chOff x="5334000" y="3657600"/>
              <a:chExt cx="76200" cy="381000"/>
            </a:xfrm>
          </p:grpSpPr>
          <p:sp>
            <p:nvSpPr>
              <p:cNvPr id="616" name="Oval 615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>
              <a:off x="6172200" y="3581400"/>
              <a:ext cx="76200" cy="381000"/>
              <a:chOff x="5334000" y="3657600"/>
              <a:chExt cx="76200" cy="381000"/>
            </a:xfrm>
          </p:grpSpPr>
          <p:sp>
            <p:nvSpPr>
              <p:cNvPr id="621" name="Oval 620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7696200" y="3581400"/>
              <a:ext cx="76200" cy="381000"/>
              <a:chOff x="5334000" y="3657600"/>
              <a:chExt cx="76200" cy="381000"/>
            </a:xfrm>
          </p:grpSpPr>
          <p:sp>
            <p:nvSpPr>
              <p:cNvPr id="625" name="Oval 624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6781800" y="1676400"/>
              <a:ext cx="381000" cy="76200"/>
              <a:chOff x="6858000" y="1676400"/>
              <a:chExt cx="381000" cy="76200"/>
            </a:xfrm>
          </p:grpSpPr>
          <p:sp>
            <p:nvSpPr>
              <p:cNvPr id="632" name="Oval 631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6781800" y="2819400"/>
              <a:ext cx="381000" cy="76200"/>
              <a:chOff x="6858000" y="1676400"/>
              <a:chExt cx="381000" cy="76200"/>
            </a:xfrm>
          </p:grpSpPr>
          <p:sp>
            <p:nvSpPr>
              <p:cNvPr id="637" name="Oval 636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6781800" y="4572000"/>
              <a:ext cx="381000" cy="76200"/>
              <a:chOff x="6858000" y="1676400"/>
              <a:chExt cx="381000" cy="76200"/>
            </a:xfrm>
          </p:grpSpPr>
          <p:sp>
            <p:nvSpPr>
              <p:cNvPr id="641" name="Oval 640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>
              <a:off x="6781800" y="3581400"/>
              <a:ext cx="381000" cy="381000"/>
              <a:chOff x="5486400" y="5638800"/>
              <a:chExt cx="381000" cy="381000"/>
            </a:xfrm>
          </p:grpSpPr>
          <p:sp>
            <p:nvSpPr>
              <p:cNvPr id="644" name="Oval 643"/>
              <p:cNvSpPr/>
              <p:nvPr/>
            </p:nvSpPr>
            <p:spPr>
              <a:xfrm>
                <a:off x="5638800" y="579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54864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57912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9" name="TextBox 648"/>
          <p:cNvSpPr txBox="1"/>
          <p:nvPr/>
        </p:nvSpPr>
        <p:spPr>
          <a:xfrm>
            <a:off x="4267200" y="464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Grid</a:t>
            </a:r>
            <a:endParaRPr lang="en-US" b="1" dirty="0"/>
          </a:p>
        </p:txBody>
      </p:sp>
      <p:sp>
        <p:nvSpPr>
          <p:cNvPr id="650" name="TextBox 649"/>
          <p:cNvSpPr txBox="1"/>
          <p:nvPr/>
        </p:nvSpPr>
        <p:spPr>
          <a:xfrm>
            <a:off x="4419600" y="31242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</a:t>
            </a:r>
          </a:p>
          <a:p>
            <a:r>
              <a:rPr lang="en-US" b="1" dirty="0" smtClean="0"/>
              <a:t>Block</a:t>
            </a:r>
            <a:endParaRPr lang="en-US" b="1" dirty="0"/>
          </a:p>
        </p:txBody>
      </p:sp>
      <p:cxnSp>
        <p:nvCxnSpPr>
          <p:cNvPr id="652" name="Straight Connector 651"/>
          <p:cNvCxnSpPr/>
          <p:nvPr/>
        </p:nvCxnSpPr>
        <p:spPr>
          <a:xfrm rot="5400000">
            <a:off x="800100" y="3771900"/>
            <a:ext cx="571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/>
          <p:cNvSpPr txBox="1"/>
          <p:nvPr/>
        </p:nvSpPr>
        <p:spPr>
          <a:xfrm>
            <a:off x="4419600" y="175260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654" name="Rectangle 653"/>
          <p:cNvSpPr/>
          <p:nvPr/>
        </p:nvSpPr>
        <p:spPr>
          <a:xfrm>
            <a:off x="2286000" y="1828800"/>
            <a:ext cx="304800" cy="2286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/>
          <p:cNvSpPr txBox="1"/>
          <p:nvPr/>
        </p:nvSpPr>
        <p:spPr>
          <a:xfrm>
            <a:off x="1066800" y="1600200"/>
            <a:ext cx="125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</a:t>
            </a:r>
          </a:p>
          <a:p>
            <a:r>
              <a:rPr lang="en-US" b="1" dirty="0" smtClean="0"/>
              <a:t>Processor</a:t>
            </a:r>
            <a:endParaRPr lang="en-US" b="1" dirty="0"/>
          </a:p>
        </p:txBody>
      </p:sp>
      <p:sp>
        <p:nvSpPr>
          <p:cNvPr id="656" name="TextBox 655"/>
          <p:cNvSpPr txBox="1"/>
          <p:nvPr/>
        </p:nvSpPr>
        <p:spPr>
          <a:xfrm>
            <a:off x="1828800" y="4648200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GPU Device</a:t>
            </a:r>
            <a:endParaRPr lang="en-US" b="1" dirty="0"/>
          </a:p>
        </p:txBody>
      </p:sp>
      <p:sp>
        <p:nvSpPr>
          <p:cNvPr id="659" name="TextBox 658"/>
          <p:cNvSpPr txBox="1"/>
          <p:nvPr/>
        </p:nvSpPr>
        <p:spPr>
          <a:xfrm>
            <a:off x="1676400" y="838200"/>
            <a:ext cx="152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Hardware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60" name="TextBox 659"/>
          <p:cNvSpPr txBox="1"/>
          <p:nvPr/>
        </p:nvSpPr>
        <p:spPr>
          <a:xfrm>
            <a:off x="3810000" y="838200"/>
            <a:ext cx="13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Software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5638800" y="1600200"/>
            <a:ext cx="230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Threads</a:t>
            </a:r>
            <a:r>
              <a:rPr lang="en-US" dirty="0" smtClean="0"/>
              <a:t> are executed </a:t>
            </a:r>
          </a:p>
          <a:p>
            <a:r>
              <a:rPr lang="en-US" dirty="0" smtClean="0"/>
              <a:t>by thread processors</a:t>
            </a:r>
            <a:endParaRPr lang="en-US" dirty="0"/>
          </a:p>
        </p:txBody>
      </p:sp>
      <p:sp>
        <p:nvSpPr>
          <p:cNvPr id="663" name="TextBox 662"/>
          <p:cNvSpPr txBox="1"/>
          <p:nvPr/>
        </p:nvSpPr>
        <p:spPr>
          <a:xfrm>
            <a:off x="5562600" y="2667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Threads blocks </a:t>
            </a:r>
            <a:r>
              <a:rPr lang="en-US" sz="1400" dirty="0" smtClean="0"/>
              <a:t>executed on GPU cores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Thread blocks start &amp; stay with initial core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Thread block finishes when all threads finish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Multiple blocks get mapped to each core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One GPU core can execute several blocks concurrently depending on resources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Syncing of threads within a block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Maximum 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512 </a:t>
            </a:r>
            <a:r>
              <a:rPr lang="en-US" sz="1400" dirty="0" smtClean="0"/>
              <a:t>threads per thread block</a:t>
            </a:r>
          </a:p>
        </p:txBody>
      </p:sp>
      <p:cxnSp>
        <p:nvCxnSpPr>
          <p:cNvPr id="665" name="Straight Connector 664"/>
          <p:cNvCxnSpPr/>
          <p:nvPr/>
        </p:nvCxnSpPr>
        <p:spPr>
          <a:xfrm>
            <a:off x="990600" y="25146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>
            <a:off x="1295400" y="46482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 rot="5400000">
            <a:off x="2628900" y="3771900"/>
            <a:ext cx="571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990600" y="14478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Box 672"/>
          <p:cNvSpPr txBox="1"/>
          <p:nvPr/>
        </p:nvSpPr>
        <p:spPr>
          <a:xfrm>
            <a:off x="5562600" y="4724400"/>
            <a:ext cx="347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kernel is launched 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dirty="0" smtClean="0"/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1D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dirty="0" smtClean="0"/>
              <a:t> of thread blocks</a:t>
            </a:r>
          </a:p>
        </p:txBody>
      </p:sp>
      <p:sp>
        <p:nvSpPr>
          <p:cNvPr id="674" name="TextBox 673"/>
          <p:cNvSpPr txBox="1"/>
          <p:nvPr/>
        </p:nvSpPr>
        <p:spPr>
          <a:xfrm>
            <a:off x="5562600" y="5486400"/>
            <a:ext cx="288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kernel can execute</a:t>
            </a:r>
          </a:p>
          <a:p>
            <a:r>
              <a:rPr lang="en-US" dirty="0" smtClean="0"/>
              <a:t>on a GPU device at a time.</a:t>
            </a:r>
          </a:p>
        </p:txBody>
      </p:sp>
      <p:sp>
        <p:nvSpPr>
          <p:cNvPr id="675" name="Rectangle 674"/>
          <p:cNvSpPr/>
          <p:nvPr/>
        </p:nvSpPr>
        <p:spPr>
          <a:xfrm>
            <a:off x="5554106" y="6248400"/>
            <a:ext cx="3589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Syncing across blocks not supported</a:t>
            </a:r>
          </a:p>
        </p:txBody>
      </p:sp>
      <p:sp>
        <p:nvSpPr>
          <p:cNvPr id="676" name="TextBox 675"/>
          <p:cNvSpPr txBox="1"/>
          <p:nvPr/>
        </p:nvSpPr>
        <p:spPr>
          <a:xfrm>
            <a:off x="5715000" y="83820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Notes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44" grpId="0" animBg="1"/>
      <p:bldP spid="649" grpId="0"/>
      <p:bldP spid="650" grpId="0"/>
      <p:bldP spid="653" grpId="0"/>
      <p:bldP spid="654" grpId="0" animBg="1"/>
      <p:bldP spid="655" grpId="0"/>
      <p:bldP spid="656" grpId="0"/>
      <p:bldP spid="661" grpId="0"/>
      <p:bldP spid="663" grpId="0"/>
      <p:bldP spid="673" grpId="0"/>
      <p:bldP spid="674" grpId="0"/>
      <p:bldP spid="67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2334</TotalTime>
  <Words>1780</Words>
  <Application>Microsoft Office PowerPoint</Application>
  <PresentationFormat>On-screen Show (4:3)</PresentationFormat>
  <Paragraphs>394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Solstice</vt:lpstr>
      <vt:lpstr>Equation</vt:lpstr>
      <vt:lpstr>GPU Nearest Neighbor Searches using a Minimal kd-tree</vt:lpstr>
      <vt:lpstr>NN Search Types</vt:lpstr>
      <vt:lpstr>NN search Solutions</vt:lpstr>
      <vt:lpstr>NN Searches on GPU</vt:lpstr>
      <vt:lpstr>kd-tree</vt:lpstr>
      <vt:lpstr>Building a kd-tree</vt:lpstr>
      <vt:lpstr>Searching a kd-tree</vt:lpstr>
      <vt:lpstr>GTX 285 Architecture</vt:lpstr>
      <vt:lpstr>Execution Model</vt:lpstr>
      <vt:lpstr>GPU Hardware Limits  and Design Choices</vt:lpstr>
      <vt:lpstr>kd-tree Design Choices</vt:lpstr>
      <vt:lpstr>Left Balanced  Tree / Array</vt:lpstr>
      <vt:lpstr>Optimal Thread Block Size</vt:lpstr>
      <vt:lpstr>Increasing n,m;  Increasing k</vt:lpstr>
      <vt:lpstr>Results GPU: GTX 285 using CUDA 2.3 CPU:  Intel I7-920 @ 2.4 Ghz</vt:lpstr>
      <vt:lpstr>Future Directions</vt:lpstr>
      <vt:lpstr>Thank You</vt:lpstr>
      <vt:lpstr>Appendix A: CPU Host Scaffolding</vt:lpstr>
      <vt:lpstr>Appendix B: Minimal Data Structures</vt:lpstr>
      <vt:lpstr>Appendix C:   More Search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Nearest Neighbor Searches using a Minimal kd-tree</dc:title>
  <dc:creator>Shawn</dc:creator>
  <cp:lastModifiedBy>Shawn</cp:lastModifiedBy>
  <cp:revision>193</cp:revision>
  <dcterms:created xsi:type="dcterms:W3CDTF">2010-06-07T17:02:04Z</dcterms:created>
  <dcterms:modified xsi:type="dcterms:W3CDTF">2010-06-11T14:18:37Z</dcterms:modified>
</cp:coreProperties>
</file>