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9cfad77c6b304b90" Type="http://schemas.microsoft.com/office/2006/relationships/txt" Target="udata/data.dat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4"/>
  </p:notesMasterIdLst>
  <p:sldIdLst>
    <p:sldId id="256" r:id="rId2"/>
    <p:sldId id="312" r:id="rId3"/>
    <p:sldId id="314" r:id="rId4"/>
    <p:sldId id="315" r:id="rId5"/>
    <p:sldId id="316" r:id="rId6"/>
    <p:sldId id="317" r:id="rId7"/>
    <p:sldId id="327" r:id="rId8"/>
    <p:sldId id="319" r:id="rId9"/>
    <p:sldId id="321" r:id="rId10"/>
    <p:sldId id="322" r:id="rId11"/>
    <p:sldId id="323" r:id="rId12"/>
    <p:sldId id="313" r:id="rId13"/>
  </p:sldIdLst>
  <p:sldSz cx="9144000" cy="6858000" type="screen4x3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tan Dong" initials="TD" lastIdx="1" clrIdx="0">
    <p:extLst/>
  </p:cmAuthor>
  <p:cmAuthor id="2" name="Tristan Dong" initials="TD [2]" lastIdx="1" clrIdx="1">
    <p:extLst/>
  </p:cmAuthor>
  <p:cmAuthor id="3" name="Tristan Dong" initials="TD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64"/>
  </p:normalViewPr>
  <p:slideViewPr>
    <p:cSldViewPr snapToGrid="0" snapToObjects="1">
      <p:cViewPr varScale="1">
        <p:scale>
          <a:sx n="144" d="100"/>
          <a:sy n="144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12-18T20:20:53.435" idx="1">
    <p:pos x="5782" y="16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F61EA-3DFB-F448-83B1-4E8930B59391}" type="datetimeFigureOut">
              <a:rPr kumimoji="1" lang="zh-CN" altLang="en-US" smtClean="0"/>
              <a:t>2019/1/2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2C22-FB79-1943-BB2C-88E53605B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0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2C22-FB79-1943-BB2C-88E53605B8E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1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87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1/2/19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1/2/19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n.rx.js.org/manual/overview.html#h21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intro.html" TargetMode="External"/><Relationship Id="rId7" Type="http://schemas.openxmlformats.org/officeDocument/2006/relationships/hyperlink" Target="https://segmentfault.com/a/1190000014956260?utm_source=channel-hottest#articleHeader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n.rx.js.org/" TargetMode="External"/><Relationship Id="rId5" Type="http://schemas.openxmlformats.org/officeDocument/2006/relationships/hyperlink" Target="https://github.com/ReactiveX/rxjs" TargetMode="External"/><Relationship Id="rId4" Type="http://schemas.openxmlformats.org/officeDocument/2006/relationships/hyperlink" Target="https://www.jianshu.com/p/8651f15c705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应用部分3-02"/>
          <p:cNvPicPr/>
          <p:nvPr/>
        </p:nvPicPr>
        <p:blipFill>
          <a:blip r:embed="rId3"/>
          <a:stretch>
            <a:fillRect/>
          </a:stretch>
        </p:blipFill>
        <p:spPr>
          <a:xfrm>
            <a:off x="-22320" y="-17640"/>
            <a:ext cx="9166320" cy="6875640"/>
          </a:xfrm>
          <a:prstGeom prst="rect">
            <a:avLst/>
          </a:prstGeom>
          <a:ln w="12600"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465480" y="2141400"/>
            <a:ext cx="8190720" cy="761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altLang="zh-CN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636600" y="2141400"/>
            <a:ext cx="8190720" cy="761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1127280" y="2843760"/>
            <a:ext cx="8190720" cy="761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34920" y="-97653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5" y="254359"/>
            <a:ext cx="387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Observable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4945" y="1142398"/>
            <a:ext cx="8234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 </a:t>
            </a:r>
            <a:r>
              <a:rPr lang="en" altLang="zh-CN" dirty="0"/>
              <a:t>Observable </a:t>
            </a:r>
            <a:r>
              <a:rPr lang="zh-CN" altLang="en-US" dirty="0"/>
              <a:t>执行可能会是无限的，并且观察者通常希望能在有限的时间内中止执行，所以我们需要一个 </a:t>
            </a:r>
            <a:r>
              <a:rPr lang="en" altLang="zh-CN" dirty="0"/>
              <a:t>API </a:t>
            </a:r>
            <a:r>
              <a:rPr lang="zh-CN" altLang="en-US" dirty="0"/>
              <a:t>来取消执行。因为每个执行都是其对应观察者专属的，一旦观察者完成接收值，它必须要一种方法来停止执行，以避免浪费计算能力或内存资源。</a:t>
            </a:r>
          </a:p>
          <a:p>
            <a:r>
              <a:rPr lang="zh-CN" altLang="en-US" dirty="0"/>
              <a:t>当调用了 </a:t>
            </a:r>
            <a:r>
              <a:rPr lang="en" altLang="zh-CN" dirty="0" err="1"/>
              <a:t>observable.subscribe</a:t>
            </a:r>
            <a:r>
              <a:rPr lang="en" altLang="zh-CN" dirty="0"/>
              <a:t> </a:t>
            </a:r>
            <a:r>
              <a:rPr lang="zh-CN" altLang="en" dirty="0"/>
              <a:t>，</a:t>
            </a:r>
            <a:r>
              <a:rPr lang="zh-CN" altLang="en-US" dirty="0"/>
              <a:t>观察者会被附加到新创建的 </a:t>
            </a:r>
            <a:r>
              <a:rPr lang="en" altLang="zh-CN" dirty="0"/>
              <a:t>Observable </a:t>
            </a:r>
            <a:r>
              <a:rPr lang="zh-CN" altLang="en-US" dirty="0"/>
              <a:t>执行中。这个调用还返回一个对象，即 </a:t>
            </a:r>
            <a:r>
              <a:rPr lang="en" altLang="zh-CN" dirty="0"/>
              <a:t>Subscription (</a:t>
            </a:r>
            <a:r>
              <a:rPr lang="zh-CN" altLang="en-US" dirty="0"/>
              <a:t>订阅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 err="1">
                <a:solidFill>
                  <a:schemeClr val="accent5"/>
                </a:solidFill>
              </a:rPr>
              <a:t>var</a:t>
            </a:r>
            <a:r>
              <a:rPr lang="en" altLang="zh-CN" dirty="0">
                <a:solidFill>
                  <a:schemeClr val="accent5"/>
                </a:solidFill>
              </a:rPr>
              <a:t> </a:t>
            </a:r>
            <a:r>
              <a:rPr lang="en" altLang="zh-CN" dirty="0"/>
              <a:t>subscription = </a:t>
            </a:r>
            <a:r>
              <a:rPr lang="en" altLang="zh-CN" dirty="0" err="1">
                <a:solidFill>
                  <a:schemeClr val="accent2"/>
                </a:solidFill>
              </a:rPr>
              <a:t>observable</a:t>
            </a:r>
            <a:r>
              <a:rPr lang="en" altLang="zh-CN" dirty="0" err="1"/>
              <a:t>.</a:t>
            </a:r>
            <a:r>
              <a:rPr lang="en" altLang="zh-CN" dirty="0" err="1">
                <a:solidFill>
                  <a:schemeClr val="accent4"/>
                </a:solidFill>
              </a:rPr>
              <a:t>subscribe</a:t>
            </a:r>
            <a:r>
              <a:rPr lang="en" altLang="zh-CN" dirty="0">
                <a:solidFill>
                  <a:schemeClr val="accent4"/>
                </a:solidFill>
              </a:rPr>
              <a:t>(</a:t>
            </a:r>
            <a:r>
              <a:rPr lang="en" altLang="zh-CN" dirty="0"/>
              <a:t>x =&gt; </a:t>
            </a:r>
            <a:r>
              <a:rPr lang="en" altLang="zh-CN" dirty="0" err="1"/>
              <a:t>console.log</a:t>
            </a:r>
            <a:r>
              <a:rPr lang="en" altLang="zh-CN" dirty="0"/>
              <a:t>(x)</a:t>
            </a:r>
            <a:r>
              <a:rPr lang="en" altLang="zh-CN" dirty="0">
                <a:solidFill>
                  <a:schemeClr val="accent4"/>
                </a:solidFill>
              </a:rPr>
              <a:t>)</a:t>
            </a:r>
            <a:r>
              <a:rPr lang="en" altLang="zh-CN" dirty="0"/>
              <a:t>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1D6D0C-EFD0-9F43-BE4F-EB9EA80C2921}"/>
              </a:ext>
            </a:extLst>
          </p:cNvPr>
          <p:cNvSpPr txBox="1"/>
          <p:nvPr/>
        </p:nvSpPr>
        <p:spPr>
          <a:xfrm>
            <a:off x="363984" y="3866911"/>
            <a:ext cx="7812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subscription </a:t>
            </a:r>
            <a:r>
              <a:rPr lang="zh-CN" altLang="en-US" dirty="0"/>
              <a:t>表示进行中的执行；</a:t>
            </a:r>
            <a:endParaRPr lang="en-US" altLang="zh-CN" dirty="0"/>
          </a:p>
          <a:p>
            <a:r>
              <a:rPr lang="en" altLang="zh-CN" dirty="0"/>
              <a:t>Subscription </a:t>
            </a:r>
            <a:r>
              <a:rPr lang="zh-CN" altLang="en-US" dirty="0"/>
              <a:t>基本上只有一个 </a:t>
            </a:r>
            <a:r>
              <a:rPr lang="en" altLang="zh-CN" dirty="0"/>
              <a:t>unsubscribe() </a:t>
            </a:r>
            <a:r>
              <a:rPr lang="zh-CN" altLang="en-US" dirty="0"/>
              <a:t>函数，这个函数用来释放资源或去取消 </a:t>
            </a:r>
            <a:r>
              <a:rPr lang="en" altLang="zh-CN" dirty="0"/>
              <a:t>Observable </a:t>
            </a:r>
            <a:r>
              <a:rPr lang="zh-CN" altLang="en-US" dirty="0"/>
              <a:t>执行。</a:t>
            </a:r>
            <a:endParaRPr kumimoji="1" lang="en-US" altLang="zh-CN" dirty="0"/>
          </a:p>
          <a:p>
            <a:r>
              <a:rPr lang="zh-CN" altLang="en-US" dirty="0"/>
              <a:t>使用 </a:t>
            </a:r>
            <a:r>
              <a:rPr lang="en" altLang="zh-CN" dirty="0" err="1"/>
              <a:t>subscription.</a:t>
            </a:r>
            <a:r>
              <a:rPr lang="en" altLang="zh-CN" dirty="0" err="1">
                <a:solidFill>
                  <a:schemeClr val="accent4"/>
                </a:solidFill>
              </a:rPr>
              <a:t>unsubscribe</a:t>
            </a:r>
            <a:r>
              <a:rPr lang="en" altLang="zh-CN" dirty="0">
                <a:solidFill>
                  <a:schemeClr val="accent4"/>
                </a:solidFill>
              </a:rPr>
              <a:t>()</a:t>
            </a:r>
            <a:r>
              <a:rPr lang="en" altLang="zh-CN" dirty="0"/>
              <a:t> </a:t>
            </a:r>
            <a:r>
              <a:rPr lang="zh-CN" altLang="en-US" dirty="0"/>
              <a:t>你可以取消进行中的执行：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>
                <a:latin typeface="Kalam"/>
              </a:rPr>
              <a:t>当你订阅了 </a:t>
            </a:r>
            <a:r>
              <a:rPr lang="en" altLang="zh-CN" dirty="0">
                <a:latin typeface="Kalam"/>
              </a:rPr>
              <a:t>Observable</a:t>
            </a:r>
            <a:r>
              <a:rPr lang="zh-CN" altLang="en" dirty="0">
                <a:latin typeface="Kalam"/>
              </a:rPr>
              <a:t>，</a:t>
            </a:r>
            <a:r>
              <a:rPr lang="zh-CN" altLang="en-US" dirty="0">
                <a:latin typeface="Kalam"/>
              </a:rPr>
              <a:t>你会得到一个 </a:t>
            </a:r>
            <a:r>
              <a:rPr lang="en" altLang="zh-CN" dirty="0">
                <a:latin typeface="Kalam"/>
              </a:rPr>
              <a:t>Subscription </a:t>
            </a:r>
            <a:r>
              <a:rPr lang="zh-CN" altLang="en" dirty="0">
                <a:latin typeface="Kalam"/>
              </a:rPr>
              <a:t>，</a:t>
            </a:r>
            <a:r>
              <a:rPr lang="zh-CN" altLang="en-US" dirty="0">
                <a:latin typeface="Kalam"/>
              </a:rPr>
              <a:t>它表示进行中的执行。只要调用 </a:t>
            </a:r>
            <a:r>
              <a:rPr lang="en" altLang="zh-CN" dirty="0"/>
              <a:t>unsubscribe()</a:t>
            </a:r>
            <a:r>
              <a:rPr lang="en" altLang="zh-CN" dirty="0">
                <a:latin typeface="Kalam"/>
              </a:rPr>
              <a:t> </a:t>
            </a:r>
            <a:r>
              <a:rPr lang="zh-CN" altLang="en-US" dirty="0">
                <a:latin typeface="Kalam"/>
              </a:rPr>
              <a:t>方法就可以取消执行。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0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34920" y="254359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6" y="254359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F244BC-008B-834A-ABA9-AD617F9BA1AE}"/>
              </a:ext>
            </a:extLst>
          </p:cNvPr>
          <p:cNvSpPr txBox="1"/>
          <p:nvPr/>
        </p:nvSpPr>
        <p:spPr>
          <a:xfrm>
            <a:off x="807868" y="2015231"/>
            <a:ext cx="719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</a:t>
            </a:r>
            <a:r>
              <a:rPr kumimoji="1" lang="en" altLang="zh-CN" dirty="0" err="1">
                <a:hlinkClick r:id="rId3"/>
              </a:rPr>
              <a:t>cn.rx.js.org</a:t>
            </a:r>
            <a:r>
              <a:rPr kumimoji="1" lang="en" altLang="zh-CN" dirty="0">
                <a:hlinkClick r:id="rId3"/>
              </a:rPr>
              <a:t>/manual/overview.html#h213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78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应用部分3-02"/>
          <p:cNvPicPr/>
          <p:nvPr/>
        </p:nvPicPr>
        <p:blipFill>
          <a:blip r:embed="rId2"/>
          <a:stretch>
            <a:fillRect/>
          </a:stretch>
        </p:blipFill>
        <p:spPr>
          <a:xfrm>
            <a:off x="-22320" y="0"/>
            <a:ext cx="9166320" cy="687564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2"/>
          <p:cNvSpPr/>
          <p:nvPr/>
        </p:nvSpPr>
        <p:spPr>
          <a:xfrm>
            <a:off x="3109295" y="2007553"/>
            <a:ext cx="2517840" cy="723921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altLang="zh-CN" sz="4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微软雅黑" panose="020B0503020204020204" pitchFamily="34" charset="-122"/>
              </a:rPr>
              <a:t>Thanks</a:t>
            </a:r>
            <a:endParaRPr lang="en-US" altLang="zh-CN" sz="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636600" y="2141400"/>
            <a:ext cx="8190720" cy="761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CustomShape 1"/>
          <p:cNvSpPr/>
          <p:nvPr/>
        </p:nvSpPr>
        <p:spPr>
          <a:xfrm>
            <a:off x="1127280" y="2843760"/>
            <a:ext cx="8190720" cy="761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7123600" y="4432814"/>
            <a:ext cx="1703720" cy="45622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zh-CN" altLang="en-US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微软雅黑" panose="020B0503020204020204" pitchFamily="34" charset="-122"/>
              </a:rPr>
              <a:t>提报前端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0" name="应用部分3-0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722820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42692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34920" y="0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6" y="254359"/>
            <a:ext cx="2826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/>
              <a:t>什么是</a:t>
            </a:r>
            <a:r>
              <a:rPr lang="en-US" altLang="zh-CN" sz="2800" b="1" dirty="0" err="1"/>
              <a:t>RxJS</a:t>
            </a:r>
            <a:r>
              <a:rPr lang="zh-CN" altLang="en-US" sz="2800" dirty="0"/>
              <a:t>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2918" y="1031938"/>
            <a:ext cx="7336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RxJS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ReactiveX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编程理念的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版本。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ReactiveX</a:t>
            </a:r>
            <a:r>
              <a:rPr kumimoji="1" lang="zh-CN" altLang="en-US" dirty="0"/>
              <a:t>来自微软，它是一种针对异步数据流的编程。</a:t>
            </a:r>
            <a:endParaRPr kumimoji="1" lang="en-US" altLang="zh-CN" dirty="0"/>
          </a:p>
          <a:p>
            <a:r>
              <a:rPr kumimoji="1" lang="zh-CN" altLang="en-US" dirty="0"/>
              <a:t>简单来说，它将一切数据，包括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请求，</a:t>
            </a:r>
            <a:r>
              <a:rPr kumimoji="1" lang="en-US" altLang="zh-CN" dirty="0"/>
              <a:t>DOM</a:t>
            </a:r>
            <a:r>
              <a:rPr kumimoji="1" lang="zh-CN" altLang="en-US" dirty="0"/>
              <a:t>事件或者普通数据等包装成流的形式，然后用强大丰富的操作符对流进行处理，使你能以同步编程的方式处理异步数据，并组合不同的操作符来轻松优雅的实现你所需要的功能。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AF5452-C87A-41CB-B153-E4C6FD0999FC}"/>
              </a:ext>
            </a:extLst>
          </p:cNvPr>
          <p:cNvSpPr txBox="1"/>
          <p:nvPr/>
        </p:nvSpPr>
        <p:spPr>
          <a:xfrm>
            <a:off x="1169860" y="3457136"/>
            <a:ext cx="7578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ReacttiveX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http://reactivex.io/intro.html</a:t>
            </a:r>
            <a:r>
              <a:rPr lang="zh-CN" altLang="en-US" dirty="0"/>
              <a:t>（英文原版）</a:t>
            </a:r>
            <a:endParaRPr lang="en-US" altLang="zh-CN" dirty="0"/>
          </a:p>
          <a:p>
            <a:r>
              <a:rPr lang="en-US" altLang="zh-CN" dirty="0"/>
              <a:t>	      </a:t>
            </a:r>
            <a:r>
              <a:rPr lang="en-US" altLang="zh-CN" dirty="0">
                <a:hlinkClick r:id="rId4"/>
              </a:rPr>
              <a:t>https://www.jianshu.com/p/8651f15c7054</a:t>
            </a:r>
            <a:r>
              <a:rPr lang="zh-CN" altLang="en-US" dirty="0"/>
              <a:t>（中文版简介）</a:t>
            </a:r>
            <a:endParaRPr lang="en-US" altLang="zh-CN" dirty="0"/>
          </a:p>
          <a:p>
            <a:r>
              <a:rPr lang="en-US" altLang="zh-CN" dirty="0" err="1"/>
              <a:t>RxJS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https://github.com/ReactiveX/rxjs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hlinkClick r:id="rId6"/>
              </a:rPr>
              <a:t>https://cn.rx.js.org/</a:t>
            </a:r>
            <a:r>
              <a:rPr lang="en-US" altLang="zh-CN" dirty="0"/>
              <a:t>  </a:t>
            </a:r>
            <a:r>
              <a:rPr lang="zh-CN" altLang="en-US" dirty="0"/>
              <a:t>（中文版，非最新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A5937A-8A7F-4AEE-BA73-6E2DA6B54E72}"/>
              </a:ext>
            </a:extLst>
          </p:cNvPr>
          <p:cNvSpPr txBox="1"/>
          <p:nvPr/>
        </p:nvSpPr>
        <p:spPr>
          <a:xfrm>
            <a:off x="642918" y="2918869"/>
            <a:ext cx="469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支持连接</a:t>
            </a:r>
          </a:p>
        </p:txBody>
      </p:sp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A2B2390B-49EB-4250-AEC1-720EE34152C4}"/>
              </a:ext>
            </a:extLst>
          </p:cNvPr>
          <p:cNvSpPr/>
          <p:nvPr/>
        </p:nvSpPr>
        <p:spPr>
          <a:xfrm>
            <a:off x="1735809" y="2994424"/>
            <a:ext cx="317715" cy="2092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82944B-DD64-4669-B8EC-183322DEC0D9}"/>
              </a:ext>
            </a:extLst>
          </p:cNvPr>
          <p:cNvSpPr txBox="1"/>
          <p:nvPr/>
        </p:nvSpPr>
        <p:spPr>
          <a:xfrm>
            <a:off x="867904" y="5036949"/>
            <a:ext cx="765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升级到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6 </a:t>
            </a:r>
            <a:r>
              <a:rPr lang="zh-CN" alt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需要注意的地方</a:t>
            </a:r>
            <a:endParaRPr lang="en-US" altLang="zh-CN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https://segmentfault.com/a/1190000014956260?utm_source=channel-hottest#articleHeader5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38725" y="43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6" y="25435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哪些大厂在用</a:t>
            </a:r>
          </a:p>
        </p:txBody>
      </p:sp>
      <p:pic>
        <p:nvPicPr>
          <p:cNvPr id="2050" name="Picture 2" descr="https://segmentfault.com/img/bVXtzg?w=754&amp;h=378">
            <a:extLst>
              <a:ext uri="{FF2B5EF4-FFF2-40B4-BE49-F238E27FC236}">
                <a16:creationId xmlns:a16="http://schemas.microsoft.com/office/drawing/2014/main" id="{E24343C6-4B42-4C40-956E-382A49CEE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9" y="2026406"/>
            <a:ext cx="71818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C51586-2BD4-4452-9E2F-C39DF4906436}"/>
              </a:ext>
            </a:extLst>
          </p:cNvPr>
          <p:cNvSpPr txBox="1"/>
          <p:nvPr/>
        </p:nvSpPr>
        <p:spPr>
          <a:xfrm>
            <a:off x="1073706" y="1031895"/>
            <a:ext cx="695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ReactiveX</a:t>
            </a:r>
            <a:r>
              <a:rPr lang="zh-CN" altLang="en-US" dirty="0"/>
              <a:t>由微软于</a:t>
            </a:r>
            <a:r>
              <a:rPr lang="en-US" altLang="zh-CN" dirty="0"/>
              <a:t>2012</a:t>
            </a:r>
            <a:r>
              <a:rPr lang="zh-CN" altLang="en-US" dirty="0"/>
              <a:t>年开源，目前各语言库由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ReactiveX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组织</a:t>
            </a:r>
            <a:r>
              <a:rPr lang="zh-CN" altLang="en-US" dirty="0"/>
              <a:t>维护。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RxJS</a:t>
            </a:r>
            <a:r>
              <a:rPr lang="zh-CN" altLang="en-US" dirty="0"/>
              <a:t>在</a:t>
            </a:r>
            <a:r>
              <a:rPr lang="en-US" altLang="zh-CN" dirty="0"/>
              <a:t>GitHub</a:t>
            </a:r>
            <a:r>
              <a:rPr lang="zh-CN" altLang="en-US" dirty="0"/>
              <a:t>上已有</a:t>
            </a:r>
            <a:r>
              <a:rPr lang="en-US" altLang="zh-CN" dirty="0"/>
              <a:t>8782</a:t>
            </a:r>
            <a:r>
              <a:rPr lang="zh-CN" altLang="en-US" dirty="0"/>
              <a:t>个</a:t>
            </a:r>
            <a:r>
              <a:rPr lang="en-US" altLang="zh-CN" dirty="0"/>
              <a:t>star</a:t>
            </a:r>
            <a:r>
              <a:rPr lang="zh-CN" altLang="en-US" dirty="0"/>
              <a:t>，目前最新版本为</a:t>
            </a:r>
            <a:r>
              <a:rPr lang="en-US" altLang="zh-CN" dirty="0"/>
              <a:t>v6</a:t>
            </a:r>
            <a:r>
              <a:rPr lang="zh-CN" altLang="en-US" dirty="0"/>
              <a:t>，并持续开发维护中，其中官方测试用例共计</a:t>
            </a:r>
            <a:r>
              <a:rPr lang="en-US" altLang="zh-CN" dirty="0"/>
              <a:t>2699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180196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34920" y="0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6" y="254359"/>
            <a:ext cx="330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Promise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6909" y="1140148"/>
            <a:ext cx="529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Observable </a:t>
            </a:r>
            <a:r>
              <a:rPr lang="zh-CN" altLang="en-US" dirty="0"/>
              <a:t>可以认为是加强版的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它们之间是可以通过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RxJS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互相转换的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7F8E4E-6FA8-40F7-B55A-BAFC31B7246C}"/>
              </a:ext>
            </a:extLst>
          </p:cNvPr>
          <p:cNvSpPr txBox="1"/>
          <p:nvPr/>
        </p:nvSpPr>
        <p:spPr>
          <a:xfrm>
            <a:off x="578136" y="2149048"/>
            <a:ext cx="826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ob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chemeClr val="accent4"/>
                </a:solidFill>
              </a:rPr>
              <a:t>fromPromise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en-US" altLang="zh-CN" dirty="0" err="1"/>
              <a:t>somePromise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Promise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转为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Observable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const</a:t>
            </a:r>
            <a:r>
              <a:rPr lang="en-US" altLang="zh-CN" dirty="0"/>
              <a:t> promise =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someObservable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chemeClr val="accent4"/>
                </a:solidFill>
              </a:rPr>
              <a:t>toPromise</a:t>
            </a:r>
            <a:r>
              <a:rPr lang="en-US" altLang="zh-CN" dirty="0">
                <a:solidFill>
                  <a:schemeClr val="accent4"/>
                </a:solidFill>
              </a:rPr>
              <a:t>()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Observable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转为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7570E9-1C82-F749-AD21-8F24C9811547}"/>
              </a:ext>
            </a:extLst>
          </p:cNvPr>
          <p:cNvSpPr txBox="1"/>
          <p:nvPr/>
        </p:nvSpPr>
        <p:spPr>
          <a:xfrm>
            <a:off x="667820" y="3513762"/>
            <a:ext cx="7880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accent6"/>
                </a:solidFill>
              </a:rPr>
              <a:t>Promise</a:t>
            </a:r>
          </a:p>
          <a:p>
            <a:pPr lvl="1"/>
            <a:r>
              <a:rPr lang="zh-CN" altLang="en-US" dirty="0"/>
              <a:t>返回单个值</a:t>
            </a:r>
          </a:p>
          <a:p>
            <a:pPr lvl="1"/>
            <a:r>
              <a:rPr lang="zh-CN" altLang="en-US" dirty="0"/>
              <a:t>不可取消的</a:t>
            </a:r>
          </a:p>
          <a:p>
            <a:r>
              <a:rPr lang="en" altLang="zh-CN" dirty="0">
                <a:solidFill>
                  <a:schemeClr val="accent2"/>
                </a:solidFill>
              </a:rPr>
              <a:t>Observable</a:t>
            </a:r>
          </a:p>
          <a:p>
            <a:pPr lvl="1"/>
            <a:r>
              <a:rPr lang="zh-CN" altLang="en-US" dirty="0"/>
              <a:t>随着时间的推移发出多个值</a:t>
            </a:r>
          </a:p>
          <a:p>
            <a:pPr lvl="1"/>
            <a:r>
              <a:rPr lang="zh-CN" altLang="en-US" dirty="0"/>
              <a:t>可以取消的</a:t>
            </a:r>
          </a:p>
          <a:p>
            <a:pPr lvl="1"/>
            <a:r>
              <a:rPr lang="zh-CN" altLang="en-US" dirty="0"/>
              <a:t>支持 </a:t>
            </a:r>
            <a:r>
              <a:rPr lang="en" altLang="zh-CN" dirty="0"/>
              <a:t>map</a:t>
            </a:r>
            <a:r>
              <a:rPr lang="zh-CN" altLang="en" dirty="0"/>
              <a:t>、</a:t>
            </a:r>
            <a:r>
              <a:rPr lang="en" altLang="zh-CN" dirty="0"/>
              <a:t>filter</a:t>
            </a:r>
            <a:r>
              <a:rPr lang="zh-CN" altLang="en" dirty="0"/>
              <a:t>、</a:t>
            </a:r>
            <a:r>
              <a:rPr lang="en" altLang="zh-CN" dirty="0"/>
              <a:t>reduce </a:t>
            </a:r>
            <a:r>
              <a:rPr lang="zh-CN" altLang="en-US" dirty="0"/>
              <a:t>等操作符</a:t>
            </a:r>
          </a:p>
          <a:p>
            <a:pPr lvl="1"/>
            <a:r>
              <a:rPr lang="zh-CN" altLang="en-US" dirty="0"/>
              <a:t>延迟执行，当订阅的时候才会开始执行</a:t>
            </a:r>
          </a:p>
        </p:txBody>
      </p:sp>
    </p:spTree>
    <p:extLst>
      <p:ext uri="{BB962C8B-B14F-4D97-AF65-F5344CB8AC3E}">
        <p14:creationId xmlns:p14="http://schemas.microsoft.com/office/powerpoint/2010/main" val="18924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189903" y="223497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6" y="254359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407" y="1403498"/>
            <a:ext cx="159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Operator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5AA5D3-32DB-4611-984D-CF5AF6118C66}"/>
              </a:ext>
            </a:extLst>
          </p:cNvPr>
          <p:cNvSpPr txBox="1"/>
          <p:nvPr/>
        </p:nvSpPr>
        <p:spPr>
          <a:xfrm>
            <a:off x="557939" y="3552286"/>
            <a:ext cx="779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accent1"/>
                </a:solidFill>
              </a:rPr>
              <a:t>const</a:t>
            </a:r>
            <a:r>
              <a:rPr lang="pt-BR" altLang="zh-CN" dirty="0"/>
              <a:t> </a:t>
            </a:r>
            <a:r>
              <a:rPr lang="pt-BR" altLang="zh-CN" dirty="0">
                <a:solidFill>
                  <a:schemeClr val="accent2">
                    <a:lumMod val="75000"/>
                  </a:schemeClr>
                </a:solidFill>
              </a:rPr>
              <a:t>ob</a:t>
            </a:r>
            <a:r>
              <a:rPr lang="pt-BR" altLang="zh-CN" dirty="0"/>
              <a:t> = </a:t>
            </a:r>
            <a:r>
              <a:rPr lang="pt-BR" altLang="zh-CN" dirty="0">
                <a:solidFill>
                  <a:schemeClr val="accent6">
                    <a:lumMod val="75000"/>
                  </a:schemeClr>
                </a:solidFill>
              </a:rPr>
              <a:t>Observable</a:t>
            </a:r>
            <a:r>
              <a:rPr lang="pt-BR" altLang="zh-CN" dirty="0"/>
              <a:t>.</a:t>
            </a:r>
            <a:r>
              <a:rPr lang="pt-BR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interval(</a:t>
            </a:r>
            <a:r>
              <a:rPr lang="pt-BR" altLang="zh-CN" dirty="0"/>
              <a:t>1000</a:t>
            </a:r>
            <a:r>
              <a:rPr lang="pt-BR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pt-BR" altLang="zh-CN" dirty="0"/>
              <a:t>;</a:t>
            </a:r>
          </a:p>
          <a:p>
            <a:r>
              <a:rPr lang="pt-BR" altLang="zh-CN" dirty="0">
                <a:solidFill>
                  <a:schemeClr val="accent2">
                    <a:lumMod val="75000"/>
                  </a:schemeClr>
                </a:solidFill>
              </a:rPr>
              <a:t>ob.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take(</a:t>
            </a:r>
            <a:r>
              <a:rPr lang="pt-BR" altLang="zh-CN" dirty="0"/>
              <a:t>3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pt-BR" altLang="zh-CN" dirty="0"/>
              <a:t>.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map(</a:t>
            </a:r>
            <a:r>
              <a:rPr lang="pt-BR" altLang="zh-CN" dirty="0"/>
              <a:t>n =&gt; n * 2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pt-BR" altLang="zh-CN" dirty="0"/>
              <a:t>.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filter(</a:t>
            </a:r>
            <a:r>
              <a:rPr lang="pt-BR" altLang="zh-CN" dirty="0"/>
              <a:t>n =&gt; n &gt; 2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pt-BR" altLang="zh-CN" dirty="0"/>
              <a:t>;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6E4567-F6F1-454E-BF26-9079C4315515}"/>
              </a:ext>
            </a:extLst>
          </p:cNvPr>
          <p:cNvSpPr txBox="1"/>
          <p:nvPr/>
        </p:nvSpPr>
        <p:spPr>
          <a:xfrm>
            <a:off x="495946" y="4498383"/>
            <a:ext cx="7857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第一步代码我们通过类方法</a:t>
            </a:r>
            <a:r>
              <a:rPr lang="en-US" altLang="zh-CN" dirty="0">
                <a:solidFill>
                  <a:schemeClr val="accent4"/>
                </a:solidFill>
              </a:rPr>
              <a:t>interval</a:t>
            </a:r>
            <a:r>
              <a:rPr lang="zh-CN" altLang="en-US" dirty="0"/>
              <a:t>创建了一个</a:t>
            </a:r>
            <a:r>
              <a:rPr lang="en-US" altLang="zh-CN" dirty="0">
                <a:solidFill>
                  <a:schemeClr val="accent2"/>
                </a:solidFill>
              </a:rPr>
              <a:t>Observable</a:t>
            </a:r>
            <a:r>
              <a:rPr lang="zh-CN" altLang="en-US" dirty="0"/>
              <a:t>序列，</a:t>
            </a:r>
            <a:r>
              <a:rPr lang="en-US" altLang="zh-CN" dirty="0" err="1">
                <a:solidFill>
                  <a:schemeClr val="accent2"/>
                </a:solidFill>
              </a:rPr>
              <a:t>ob</a:t>
            </a:r>
            <a:r>
              <a:rPr lang="zh-CN" altLang="en-US" dirty="0"/>
              <a:t>作为源会每隔</a:t>
            </a:r>
            <a:r>
              <a:rPr lang="en-US" altLang="zh-CN" dirty="0"/>
              <a:t>1000ms</a:t>
            </a:r>
            <a:r>
              <a:rPr lang="zh-CN" altLang="en-US" dirty="0"/>
              <a:t>发射一个递增的数据，即</a:t>
            </a:r>
            <a:r>
              <a:rPr lang="en-US" altLang="zh-CN" dirty="0"/>
              <a:t>0 -&gt; 1 -&gt; 2</a:t>
            </a:r>
            <a:r>
              <a:rPr lang="zh-CN" altLang="en-US" dirty="0"/>
              <a:t>。第二步我们使用操作符对流进行处理，</a:t>
            </a:r>
            <a:r>
              <a:rPr lang="en-US" altLang="zh-CN" dirty="0">
                <a:solidFill>
                  <a:schemeClr val="accent4"/>
                </a:solidFill>
              </a:rPr>
              <a:t>take(3)</a:t>
            </a:r>
            <a:r>
              <a:rPr lang="zh-CN" altLang="en-US" dirty="0"/>
              <a:t>表示只取源发射的前</a:t>
            </a:r>
            <a:r>
              <a:rPr lang="en-US" altLang="zh-CN" dirty="0"/>
              <a:t>3</a:t>
            </a:r>
            <a:r>
              <a:rPr lang="zh-CN" altLang="en-US" dirty="0"/>
              <a:t>个数据，取完第三个后关闭源的发射；</a:t>
            </a:r>
            <a:r>
              <a:rPr lang="en-US" altLang="zh-CN" dirty="0">
                <a:solidFill>
                  <a:schemeClr val="accent4"/>
                </a:solidFill>
              </a:rPr>
              <a:t>map</a:t>
            </a:r>
            <a:r>
              <a:rPr lang="zh-CN" altLang="en-US" dirty="0"/>
              <a:t>表示将流中的数据进行映射处理，这里我们将数据翻倍；</a:t>
            </a:r>
            <a:r>
              <a:rPr lang="en-US" altLang="zh-CN" dirty="0"/>
              <a:t>filter</a:t>
            </a:r>
            <a:r>
              <a:rPr lang="zh-CN" altLang="en-US" dirty="0"/>
              <a:t>表示过滤掉出符合条件的数据，根据上一步</a:t>
            </a:r>
            <a:r>
              <a:rPr lang="en-US" altLang="zh-CN" dirty="0">
                <a:solidFill>
                  <a:schemeClr val="accent4"/>
                </a:solidFill>
              </a:rPr>
              <a:t>map</a:t>
            </a:r>
            <a:r>
              <a:rPr lang="zh-CN" altLang="en-US" dirty="0"/>
              <a:t>的结果，只有第二和第三个数据会留下来。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0CDA7-62DB-45BC-9F7C-C6E28EC11B19}"/>
              </a:ext>
            </a:extLst>
          </p:cNvPr>
          <p:cNvSpPr txBox="1"/>
          <p:nvPr/>
        </p:nvSpPr>
        <p:spPr>
          <a:xfrm>
            <a:off x="597808" y="3033071"/>
            <a:ext cx="60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Observable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(</a:t>
            </a:r>
            <a:r>
              <a:rPr lang="zh-CN" altLang="en-US" dirty="0"/>
              <a:t>可观察序列）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4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116238" y="-1270861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6" y="254359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8E5113-5A8C-46DF-BE7B-04E151FBF06B}"/>
              </a:ext>
            </a:extLst>
          </p:cNvPr>
          <p:cNvSpPr txBox="1"/>
          <p:nvPr/>
        </p:nvSpPr>
        <p:spPr>
          <a:xfrm>
            <a:off x="674176" y="1982293"/>
            <a:ext cx="52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subscribe</a:t>
            </a:r>
            <a:r>
              <a:rPr lang="zh-CN" altLang="en-US" dirty="0"/>
              <a:t>（发布</a:t>
            </a:r>
            <a:r>
              <a:rPr lang="en-US" altLang="zh-CN" dirty="0"/>
              <a:t>/</a:t>
            </a:r>
            <a:r>
              <a:rPr lang="zh-CN" altLang="en-US" dirty="0"/>
              <a:t>订阅模式）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DD0757-CE83-440F-84EB-3BB530963BDC}"/>
              </a:ext>
            </a:extLst>
          </p:cNvPr>
          <p:cNvSpPr txBox="1"/>
          <p:nvPr/>
        </p:nvSpPr>
        <p:spPr>
          <a:xfrm>
            <a:off x="674176" y="2394107"/>
            <a:ext cx="77956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accent1"/>
                </a:solidFill>
              </a:rPr>
              <a:t>const</a:t>
            </a:r>
            <a:r>
              <a:rPr lang="pt-BR" altLang="zh-CN" dirty="0"/>
              <a:t> </a:t>
            </a:r>
            <a:r>
              <a:rPr lang="pt-BR" altLang="zh-CN" dirty="0">
                <a:solidFill>
                  <a:schemeClr val="accent2">
                    <a:lumMod val="75000"/>
                  </a:schemeClr>
                </a:solidFill>
              </a:rPr>
              <a:t>ob</a:t>
            </a:r>
            <a:r>
              <a:rPr lang="pt-BR" altLang="zh-CN" dirty="0"/>
              <a:t> = </a:t>
            </a:r>
            <a:r>
              <a:rPr lang="pt-BR" altLang="zh-CN" dirty="0">
                <a:solidFill>
                  <a:schemeClr val="accent6">
                    <a:lumMod val="75000"/>
                  </a:schemeClr>
                </a:solidFill>
              </a:rPr>
              <a:t>Observable</a:t>
            </a:r>
            <a:r>
              <a:rPr lang="pt-BR" altLang="zh-CN" dirty="0"/>
              <a:t>.</a:t>
            </a:r>
            <a:r>
              <a:rPr lang="pt-BR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interval(</a:t>
            </a:r>
            <a:r>
              <a:rPr lang="pt-BR" altLang="zh-CN" dirty="0"/>
              <a:t>1000</a:t>
            </a:r>
            <a:r>
              <a:rPr lang="pt-BR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pt-BR" altLang="zh-CN" dirty="0"/>
              <a:t>;</a:t>
            </a:r>
          </a:p>
          <a:p>
            <a:r>
              <a:rPr lang="pt-BR" altLang="zh-CN" dirty="0">
                <a:solidFill>
                  <a:schemeClr val="accent2">
                    <a:lumMod val="75000"/>
                  </a:schemeClr>
                </a:solidFill>
              </a:rPr>
              <a:t>ob.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take(</a:t>
            </a:r>
            <a:r>
              <a:rPr lang="pt-BR" altLang="zh-CN" dirty="0"/>
              <a:t>3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pt-BR" altLang="zh-CN" dirty="0"/>
              <a:t>.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map(</a:t>
            </a:r>
            <a:r>
              <a:rPr lang="pt-BR" altLang="zh-CN" dirty="0"/>
              <a:t>n =&gt; n * 2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pt-BR" altLang="zh-CN" dirty="0"/>
              <a:t>.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filter(</a:t>
            </a:r>
            <a:r>
              <a:rPr lang="pt-BR" altLang="zh-CN" dirty="0"/>
              <a:t>n =&gt; n &gt; 2</a:t>
            </a:r>
            <a:r>
              <a:rPr lang="pt-BR" altLang="zh-CN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.subscribe(</a:t>
            </a:r>
            <a:r>
              <a:rPr lang="en-US" altLang="zh-CN" dirty="0"/>
              <a:t>n=&gt;console.log(n)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pt-BR" altLang="zh-CN" dirty="0"/>
              <a:t>;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C7E23E-029A-4D0E-B2FD-501BB39CB4E6}"/>
              </a:ext>
            </a:extLst>
          </p:cNvPr>
          <p:cNvSpPr txBox="1"/>
          <p:nvPr/>
        </p:nvSpPr>
        <p:spPr>
          <a:xfrm>
            <a:off x="588936" y="2983424"/>
            <a:ext cx="803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上面我们已经使用同步编程创建好了一个流的处理过程，但此时</a:t>
            </a:r>
            <a:r>
              <a:rPr lang="en-US" altLang="zh-CN" dirty="0" err="1">
                <a:solidFill>
                  <a:schemeClr val="accent2"/>
                </a:solidFill>
              </a:rPr>
              <a:t>ob</a:t>
            </a:r>
            <a:r>
              <a:rPr lang="zh-CN" altLang="en-US" dirty="0"/>
              <a:t>作为源并不会立刻发射数据，如果我们在</a:t>
            </a:r>
            <a:r>
              <a:rPr lang="en-US" altLang="zh-CN" dirty="0">
                <a:solidFill>
                  <a:schemeClr val="accent4"/>
                </a:solidFill>
              </a:rPr>
              <a:t>map</a:t>
            </a:r>
            <a:r>
              <a:rPr lang="zh-CN" altLang="en-US" dirty="0"/>
              <a:t>中打印</a:t>
            </a:r>
            <a:r>
              <a:rPr lang="en-US" altLang="zh-CN" dirty="0"/>
              <a:t>n</a:t>
            </a:r>
            <a:r>
              <a:rPr lang="zh-CN" altLang="en-US" dirty="0"/>
              <a:t>是不会得到任何输出的，因为</a:t>
            </a:r>
            <a:r>
              <a:rPr lang="en-US" altLang="zh-CN" dirty="0" err="1"/>
              <a:t>ob</a:t>
            </a:r>
            <a:r>
              <a:rPr lang="zh-CN" altLang="en-US" dirty="0"/>
              <a:t>作为</a:t>
            </a:r>
            <a:r>
              <a:rPr lang="en-US" altLang="zh-CN" dirty="0">
                <a:solidFill>
                  <a:schemeClr val="accent2"/>
                </a:solidFill>
              </a:rPr>
              <a:t>Observable</a:t>
            </a:r>
            <a:r>
              <a:rPr lang="zh-CN" altLang="en-US" dirty="0"/>
              <a:t>序列必须被“订阅”才能够触发上述过程，也就是</a:t>
            </a:r>
            <a:r>
              <a:rPr lang="en-US" altLang="zh-CN" dirty="0">
                <a:solidFill>
                  <a:schemeClr val="accent4"/>
                </a:solidFill>
              </a:rPr>
              <a:t>subscribe</a:t>
            </a:r>
            <a:r>
              <a:rPr lang="zh-CN" altLang="en-US" dirty="0"/>
              <a:t>（发布</a:t>
            </a:r>
            <a:r>
              <a:rPr lang="en-US" altLang="zh-CN" dirty="0"/>
              <a:t>/</a:t>
            </a:r>
            <a:r>
              <a:rPr lang="zh-CN" altLang="en-US" dirty="0"/>
              <a:t>订阅模式）。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9D9891-F559-4D55-8201-1CD24FCD6E5C}"/>
              </a:ext>
            </a:extLst>
          </p:cNvPr>
          <p:cNvSpPr txBox="1"/>
          <p:nvPr/>
        </p:nvSpPr>
        <p:spPr>
          <a:xfrm>
            <a:off x="674176" y="4773070"/>
            <a:ext cx="79506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结果：</a:t>
            </a:r>
          </a:p>
          <a:p>
            <a:r>
              <a:rPr lang="en-US" altLang="zh-CN" dirty="0"/>
              <a:t>2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秒</a:t>
            </a:r>
          </a:p>
          <a:p>
            <a:r>
              <a:rPr lang="en-US" altLang="zh-CN" dirty="0"/>
              <a:t>4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201441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34920" y="254359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94946" y="254359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C5002C-241E-457F-82DE-97CC0D8BB537}"/>
              </a:ext>
            </a:extLst>
          </p:cNvPr>
          <p:cNvSpPr txBox="1"/>
          <p:nvPr/>
        </p:nvSpPr>
        <p:spPr>
          <a:xfrm>
            <a:off x="532303" y="3429000"/>
            <a:ext cx="8353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ob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chemeClr val="accent4"/>
                </a:solidFill>
              </a:rPr>
              <a:t>subscribe</a:t>
            </a:r>
            <a:r>
              <a:rPr lang="en-US" altLang="zh-CN" dirty="0">
                <a:solidFill>
                  <a:schemeClr val="accent4"/>
                </a:solidFill>
              </a:rPr>
              <a:t>(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4"/>
                </a:solidFill>
              </a:rPr>
              <a:t>next</a:t>
            </a:r>
            <a:r>
              <a:rPr lang="en-US" altLang="zh-CN" dirty="0"/>
              <a:t>: d =&gt; </a:t>
            </a:r>
            <a:r>
              <a:rPr lang="en-US" altLang="zh-CN" dirty="0">
                <a:solidFill>
                  <a:schemeClr val="accent2"/>
                </a:solidFill>
              </a:rPr>
              <a:t>console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chemeClr val="accent5"/>
                </a:solidFill>
              </a:rPr>
              <a:t>log(</a:t>
            </a:r>
            <a:r>
              <a:rPr lang="en-US" altLang="zh-CN" dirty="0"/>
              <a:t>d</a:t>
            </a:r>
            <a:r>
              <a:rPr lang="en-US" altLang="zh-CN" dirty="0">
                <a:solidFill>
                  <a:schemeClr val="accent5"/>
                </a:solidFill>
              </a:rPr>
              <a:t>)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4"/>
                </a:solidFill>
              </a:rPr>
              <a:t>error</a:t>
            </a:r>
            <a:r>
              <a:rPr lang="en-US" altLang="zh-CN" dirty="0"/>
              <a:t>: err =&gt; </a:t>
            </a:r>
            <a:r>
              <a:rPr lang="en-US" altLang="zh-CN" dirty="0" err="1">
                <a:solidFill>
                  <a:schemeClr val="accent2"/>
                </a:solidFill>
              </a:rPr>
              <a:t>console</a:t>
            </a:r>
            <a:r>
              <a:rPr lang="en-US" altLang="zh-CN" dirty="0" err="1"/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error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err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4"/>
                </a:solidFill>
              </a:rPr>
              <a:t>complete</a:t>
            </a:r>
            <a:r>
              <a:rPr lang="en-US" altLang="zh-CN" dirty="0"/>
              <a:t>: () =&gt; </a:t>
            </a:r>
            <a:r>
              <a:rPr lang="en-US" altLang="zh-CN" dirty="0">
                <a:solidFill>
                  <a:schemeClr val="accent2"/>
                </a:solidFill>
              </a:rPr>
              <a:t>console</a:t>
            </a:r>
            <a:r>
              <a:rPr lang="en-US" altLang="zh-CN" dirty="0"/>
              <a:t>.</a:t>
            </a:r>
            <a:r>
              <a:rPr lang="en-US" altLang="zh-CN" dirty="0">
                <a:solidFill>
                  <a:schemeClr val="accent5"/>
                </a:solidFill>
              </a:rPr>
              <a:t>log(</a:t>
            </a:r>
            <a:r>
              <a:rPr lang="en-US" altLang="zh-CN" dirty="0"/>
              <a:t>'end of the stream</a:t>
            </a:r>
            <a:r>
              <a:rPr lang="en-US" altLang="zh-CN" dirty="0">
                <a:solidFill>
                  <a:schemeClr val="accent5"/>
                </a:solidFill>
              </a:rPr>
              <a:t>')</a:t>
            </a:r>
          </a:p>
          <a:p>
            <a:r>
              <a:rPr lang="en-US" altLang="zh-CN" dirty="0"/>
              <a:t>}</a:t>
            </a:r>
            <a:r>
              <a:rPr lang="en-US" altLang="zh-CN" dirty="0">
                <a:solidFill>
                  <a:schemeClr val="accent4"/>
                </a:solidFill>
              </a:rPr>
              <a:t>)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091E44-ACDB-46DA-A605-9EBCFC249473}"/>
              </a:ext>
            </a:extLst>
          </p:cNvPr>
          <p:cNvSpPr txBox="1"/>
          <p:nvPr/>
        </p:nvSpPr>
        <p:spPr>
          <a:xfrm>
            <a:off x="534691" y="2376372"/>
            <a:ext cx="589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上面代码中我们给</a:t>
            </a:r>
            <a:r>
              <a:rPr lang="en-US" altLang="zh-CN" sz="1600" dirty="0">
                <a:solidFill>
                  <a:schemeClr val="accent2"/>
                </a:solidFill>
              </a:rPr>
              <a:t>subscribe</a:t>
            </a:r>
            <a:r>
              <a:rPr lang="zh-CN" altLang="en-US" sz="1600" dirty="0"/>
              <a:t>传入了一个函数，这其实是一种简写，</a:t>
            </a:r>
            <a:r>
              <a:rPr lang="en-US" altLang="zh-CN" sz="1600" dirty="0">
                <a:solidFill>
                  <a:schemeClr val="accent2"/>
                </a:solidFill>
              </a:rPr>
              <a:t>subscribe</a:t>
            </a:r>
            <a:r>
              <a:rPr lang="zh-CN" altLang="en-US" sz="1600" dirty="0"/>
              <a:t>完整的函数签名如下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EA4F1E-A7A9-4FA8-9E22-AF15564B60B7}"/>
              </a:ext>
            </a:extLst>
          </p:cNvPr>
          <p:cNvSpPr txBox="1"/>
          <p:nvPr/>
        </p:nvSpPr>
        <p:spPr>
          <a:xfrm>
            <a:off x="534691" y="1472339"/>
            <a:ext cx="5680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Observer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观察者）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4CA4EA-E8A5-4E8D-B433-D3024CAFFD64}"/>
              </a:ext>
            </a:extLst>
          </p:cNvPr>
          <p:cNvSpPr txBox="1"/>
          <p:nvPr/>
        </p:nvSpPr>
        <p:spPr>
          <a:xfrm>
            <a:off x="542441" y="4930699"/>
            <a:ext cx="8066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直接给</a:t>
            </a:r>
            <a:r>
              <a:rPr lang="en-US" altLang="zh-CN" dirty="0"/>
              <a:t>subscribe</a:t>
            </a:r>
            <a:r>
              <a:rPr lang="zh-CN" altLang="en-US" dirty="0"/>
              <a:t>传入一个函数会被当做是</a:t>
            </a:r>
            <a:r>
              <a:rPr lang="en-US" altLang="zh-CN" dirty="0"/>
              <a:t>next</a:t>
            </a:r>
            <a:r>
              <a:rPr lang="zh-CN" altLang="en-US" dirty="0"/>
              <a:t>函数。这个完整的包含</a:t>
            </a:r>
            <a:r>
              <a:rPr lang="en-US" altLang="zh-CN" dirty="0"/>
              <a:t>3</a:t>
            </a:r>
            <a:r>
              <a:rPr lang="zh-CN" altLang="en-US" dirty="0"/>
              <a:t>个函数的对象被称为</a:t>
            </a:r>
            <a:r>
              <a:rPr lang="en-US" altLang="zh-CN" dirty="0"/>
              <a:t>observer</a:t>
            </a:r>
            <a:r>
              <a:rPr lang="zh-CN" altLang="en-US" dirty="0"/>
              <a:t>（观察者），表示的是对序列结果的处理方式。</a:t>
            </a:r>
            <a:r>
              <a:rPr lang="en-US" altLang="zh-CN" dirty="0"/>
              <a:t>next</a:t>
            </a:r>
            <a:r>
              <a:rPr lang="zh-CN" altLang="en-US" dirty="0"/>
              <a:t>表示数据正常流动，没有出现异常；</a:t>
            </a:r>
            <a:r>
              <a:rPr lang="en-US" altLang="zh-CN" dirty="0"/>
              <a:t>error</a:t>
            </a:r>
            <a:r>
              <a:rPr lang="zh-CN" altLang="en-US" dirty="0"/>
              <a:t>表示流中出错，可能是运行出错，</a:t>
            </a:r>
            <a:r>
              <a:rPr lang="en-US" altLang="zh-CN" dirty="0"/>
              <a:t>http</a:t>
            </a:r>
            <a:r>
              <a:rPr lang="zh-CN" altLang="en-US" dirty="0"/>
              <a:t>报错等等；</a:t>
            </a:r>
            <a:r>
              <a:rPr lang="en-US" altLang="zh-CN" dirty="0"/>
              <a:t>complete</a:t>
            </a:r>
            <a:r>
              <a:rPr lang="zh-CN" altLang="en-US" dirty="0"/>
              <a:t>表示流结束，不再发射新的数据。在一个流的生命周期中，</a:t>
            </a:r>
            <a:r>
              <a:rPr lang="en-US" altLang="zh-CN" dirty="0"/>
              <a:t>error</a:t>
            </a:r>
            <a:r>
              <a:rPr lang="zh-CN" altLang="en-US" dirty="0"/>
              <a:t>和</a:t>
            </a:r>
            <a:r>
              <a:rPr lang="en-US" altLang="zh-CN" dirty="0"/>
              <a:t>complete</a:t>
            </a:r>
            <a:r>
              <a:rPr lang="zh-CN" altLang="en-US" dirty="0"/>
              <a:t>只会触发其中一个，可以有多个</a:t>
            </a:r>
            <a:r>
              <a:rPr lang="en-US" altLang="zh-CN" dirty="0"/>
              <a:t>next</a:t>
            </a:r>
            <a:r>
              <a:rPr lang="zh-CN" altLang="en-US" dirty="0"/>
              <a:t>（表示多次发射数据），直到</a:t>
            </a:r>
            <a:r>
              <a:rPr lang="en-US" altLang="zh-CN" dirty="0"/>
              <a:t>complete</a:t>
            </a:r>
            <a:r>
              <a:rPr lang="zh-CN" altLang="en-US" dirty="0"/>
              <a:t>或者</a:t>
            </a:r>
            <a:r>
              <a:rPr lang="en-US" altLang="zh-CN" dirty="0"/>
              <a:t>error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531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3178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62851E-82A0-D344-90B1-82FBFE7F5AA9}"/>
              </a:ext>
            </a:extLst>
          </p:cNvPr>
          <p:cNvSpPr txBox="1"/>
          <p:nvPr/>
        </p:nvSpPr>
        <p:spPr>
          <a:xfrm>
            <a:off x="656948" y="1393794"/>
            <a:ext cx="798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与流行的说法正好相反，</a:t>
            </a:r>
            <a:r>
              <a:rPr lang="en" altLang="zh-CN" dirty="0">
                <a:solidFill>
                  <a:schemeClr val="accent2"/>
                </a:solidFill>
              </a:rPr>
              <a:t>Observables</a:t>
            </a:r>
            <a:r>
              <a:rPr lang="en" altLang="zh-CN" dirty="0"/>
              <a:t> </a:t>
            </a:r>
            <a:r>
              <a:rPr lang="zh-CN" altLang="en-US" dirty="0"/>
              <a:t>既不像 </a:t>
            </a:r>
            <a:r>
              <a:rPr lang="en" altLang="zh-CN" dirty="0" err="1"/>
              <a:t>EventEmitters</a:t>
            </a:r>
            <a:r>
              <a:rPr lang="zh-CN" altLang="en" dirty="0"/>
              <a:t>，</a:t>
            </a:r>
            <a:r>
              <a:rPr lang="zh-CN" altLang="en-US" dirty="0"/>
              <a:t>也不像多个值的 </a:t>
            </a:r>
            <a:r>
              <a:rPr lang="en" altLang="zh-CN" dirty="0"/>
              <a:t>Promises </a:t>
            </a:r>
            <a:r>
              <a:rPr lang="zh-CN" altLang="en" dirty="0"/>
              <a:t>。</a:t>
            </a:r>
            <a:r>
              <a:rPr lang="zh-CN" altLang="en-US" dirty="0"/>
              <a:t>在某些情况下，即当使用 </a:t>
            </a:r>
            <a:r>
              <a:rPr lang="en" altLang="zh-CN" dirty="0" err="1"/>
              <a:t>RxJS</a:t>
            </a:r>
            <a:r>
              <a:rPr lang="en" altLang="zh-CN" dirty="0"/>
              <a:t> </a:t>
            </a:r>
            <a:r>
              <a:rPr lang="zh-CN" altLang="en-US" dirty="0"/>
              <a:t>的 </a:t>
            </a:r>
            <a:r>
              <a:rPr lang="en" altLang="zh-CN" dirty="0"/>
              <a:t>Subjects </a:t>
            </a:r>
            <a:r>
              <a:rPr lang="zh-CN" altLang="en-US" dirty="0"/>
              <a:t>进行多播时， </a:t>
            </a:r>
            <a:r>
              <a:rPr lang="en" altLang="zh-CN" dirty="0"/>
              <a:t>Observables </a:t>
            </a:r>
            <a:r>
              <a:rPr lang="zh-CN" altLang="en-US" dirty="0"/>
              <a:t>的行为可能会比较像 </a:t>
            </a:r>
            <a:r>
              <a:rPr lang="en" altLang="zh-CN" dirty="0" err="1"/>
              <a:t>EventEmitters</a:t>
            </a:r>
            <a:r>
              <a:rPr lang="zh-CN" altLang="en" dirty="0"/>
              <a:t>，</a:t>
            </a:r>
            <a:r>
              <a:rPr lang="zh-CN" altLang="en-US" dirty="0"/>
              <a:t>但通常情况下 </a:t>
            </a:r>
            <a:r>
              <a:rPr lang="en" altLang="zh-CN" dirty="0"/>
              <a:t>Observables </a:t>
            </a:r>
            <a:r>
              <a:rPr lang="zh-CN" altLang="en-US" dirty="0"/>
              <a:t>的行为并不像 </a:t>
            </a:r>
            <a:r>
              <a:rPr lang="en" altLang="zh-CN" dirty="0" err="1"/>
              <a:t>EventEmitters</a:t>
            </a:r>
            <a:r>
              <a:rPr lang="en" altLang="zh-CN" dirty="0"/>
              <a:t> </a:t>
            </a:r>
            <a:r>
              <a:rPr lang="zh-CN" altLang="en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69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应用部分3-05"/>
          <p:cNvPicPr/>
          <p:nvPr/>
        </p:nvPicPr>
        <p:blipFill>
          <a:blip r:embed="rId2"/>
          <a:stretch>
            <a:fillRect/>
          </a:stretch>
        </p:blipFill>
        <p:spPr>
          <a:xfrm>
            <a:off x="-34920" y="0"/>
            <a:ext cx="9178920" cy="6875640"/>
          </a:xfrm>
          <a:prstGeom prst="rect">
            <a:avLst/>
          </a:prstGeom>
          <a:ln w="12600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FFF4CD-F7F0-CE44-9E8B-FB808FC8B33F}"/>
              </a:ext>
            </a:extLst>
          </p:cNvPr>
          <p:cNvSpPr txBox="1"/>
          <p:nvPr/>
        </p:nvSpPr>
        <p:spPr>
          <a:xfrm>
            <a:off x="1003177" y="1704513"/>
            <a:ext cx="6374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accent2"/>
                </a:solidFill>
              </a:rPr>
              <a:t>Observable</a:t>
            </a:r>
            <a:r>
              <a:rPr lang="en" altLang="zh-CN" dirty="0"/>
              <a:t> </a:t>
            </a:r>
            <a:r>
              <a:rPr lang="zh-CN" altLang="en-US" dirty="0"/>
              <a:t>的核心关注点：</a:t>
            </a:r>
          </a:p>
          <a:p>
            <a:r>
              <a:rPr lang="zh-CN" altLang="en-US" b="1" dirty="0"/>
              <a:t>创建</a:t>
            </a:r>
            <a:r>
              <a:rPr lang="zh-CN" altLang="en-US" dirty="0"/>
              <a:t> </a:t>
            </a:r>
            <a:r>
              <a:rPr lang="en" altLang="zh-CN" dirty="0">
                <a:solidFill>
                  <a:schemeClr val="accent2"/>
                </a:solidFill>
              </a:rPr>
              <a:t>Observables</a:t>
            </a:r>
          </a:p>
          <a:p>
            <a:r>
              <a:rPr lang="zh-CN" altLang="en-US" b="1" dirty="0"/>
              <a:t>订阅</a:t>
            </a:r>
            <a:r>
              <a:rPr lang="zh-CN" altLang="en-US" dirty="0"/>
              <a:t> </a:t>
            </a:r>
            <a:r>
              <a:rPr lang="en" altLang="zh-CN" dirty="0">
                <a:solidFill>
                  <a:schemeClr val="accent2"/>
                </a:solidFill>
              </a:rPr>
              <a:t>Observables</a:t>
            </a:r>
          </a:p>
          <a:p>
            <a:r>
              <a:rPr lang="zh-CN" altLang="en-US" b="1" dirty="0"/>
              <a:t>执行</a:t>
            </a:r>
            <a:r>
              <a:rPr lang="zh-CN" altLang="en-US" dirty="0"/>
              <a:t> </a:t>
            </a:r>
            <a:r>
              <a:rPr lang="en" altLang="zh-CN" dirty="0">
                <a:solidFill>
                  <a:schemeClr val="accent2"/>
                </a:solidFill>
              </a:rPr>
              <a:t>Observables</a:t>
            </a:r>
          </a:p>
          <a:p>
            <a:r>
              <a:rPr lang="zh-CN" altLang="en-US" b="1" dirty="0"/>
              <a:t>清理</a:t>
            </a:r>
            <a:r>
              <a:rPr lang="zh-CN" altLang="en-US" dirty="0"/>
              <a:t> </a:t>
            </a:r>
            <a:r>
              <a:rPr lang="en" altLang="zh-CN" dirty="0">
                <a:solidFill>
                  <a:schemeClr val="accent2"/>
                </a:solidFill>
              </a:rPr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7936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12649</TotalTime>
  <Words>929</Words>
  <Application>Microsoft Macintosh PowerPoint</Application>
  <PresentationFormat>全屏显示(4:3)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DengXian Light</vt:lpstr>
      <vt:lpstr>微软雅黑</vt:lpstr>
      <vt:lpstr>Kalam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 Li</dc:creator>
  <cp:lastModifiedBy>Li Yu</cp:lastModifiedBy>
  <cp:revision>433</cp:revision>
  <dcterms:created xsi:type="dcterms:W3CDTF">2018-01-30T12:08:00Z</dcterms:created>
  <dcterms:modified xsi:type="dcterms:W3CDTF">2019-01-03T09:39:39Z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KSOProductBuildVer">
    <vt:lpwstr>2052-10.1.0.7106</vt:lpwstr>
  </property>
  <property fmtid="{D5CDD505-2E9C-101B-9397-08002B2CF9AE}" pid="6" name="LinksUpToDate">
    <vt:bool>true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14</vt:i4>
  </property>
</Properties>
</file>