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notesMasterIdLst>
    <p:notesMasterId r:id="rId84"/>
  </p:notesMasterIdLst>
  <p:sldIdLst>
    <p:sldId id="256" r:id="rId3"/>
    <p:sldId id="257" r:id="rId4"/>
    <p:sldId id="344" r:id="rId5"/>
    <p:sldId id="372" r:id="rId6"/>
    <p:sldId id="345" r:id="rId7"/>
    <p:sldId id="346" r:id="rId8"/>
    <p:sldId id="347" r:id="rId9"/>
    <p:sldId id="487" r:id="rId10"/>
    <p:sldId id="360" r:id="rId11"/>
    <p:sldId id="351" r:id="rId12"/>
    <p:sldId id="364" r:id="rId13"/>
    <p:sldId id="373" r:id="rId14"/>
    <p:sldId id="352" r:id="rId15"/>
    <p:sldId id="366" r:id="rId16"/>
    <p:sldId id="259" r:id="rId17"/>
    <p:sldId id="260" r:id="rId18"/>
    <p:sldId id="261" r:id="rId19"/>
    <p:sldId id="374" r:id="rId20"/>
    <p:sldId id="368" r:id="rId21"/>
    <p:sldId id="269" r:id="rId22"/>
    <p:sldId id="369" r:id="rId23"/>
    <p:sldId id="271" r:id="rId24"/>
    <p:sldId id="475" r:id="rId25"/>
    <p:sldId id="370" r:id="rId26"/>
    <p:sldId id="278" r:id="rId27"/>
    <p:sldId id="279" r:id="rId28"/>
    <p:sldId id="280" r:id="rId29"/>
    <p:sldId id="281" r:id="rId30"/>
    <p:sldId id="282" r:id="rId31"/>
    <p:sldId id="283" r:id="rId32"/>
    <p:sldId id="376" r:id="rId33"/>
    <p:sldId id="477" r:id="rId34"/>
    <p:sldId id="286" r:id="rId35"/>
    <p:sldId id="382" r:id="rId36"/>
    <p:sldId id="288" r:id="rId37"/>
    <p:sldId id="289" r:id="rId38"/>
    <p:sldId id="383" r:id="rId39"/>
    <p:sldId id="291" r:id="rId40"/>
    <p:sldId id="292" r:id="rId41"/>
    <p:sldId id="375" r:id="rId42"/>
    <p:sldId id="293" r:id="rId43"/>
    <p:sldId id="294" r:id="rId44"/>
    <p:sldId id="295" r:id="rId45"/>
    <p:sldId id="296" r:id="rId46"/>
    <p:sldId id="297" r:id="rId47"/>
    <p:sldId id="298" r:id="rId48"/>
    <p:sldId id="302" r:id="rId49"/>
    <p:sldId id="388" r:id="rId50"/>
    <p:sldId id="353" r:id="rId51"/>
    <p:sldId id="308" r:id="rId52"/>
    <p:sldId id="311" r:id="rId53"/>
    <p:sldId id="312" r:id="rId54"/>
    <p:sldId id="397" r:id="rId55"/>
    <p:sldId id="402" r:id="rId56"/>
    <p:sldId id="315" r:id="rId57"/>
    <p:sldId id="316" r:id="rId58"/>
    <p:sldId id="317" r:id="rId59"/>
    <p:sldId id="418" r:id="rId60"/>
    <p:sldId id="319" r:id="rId61"/>
    <p:sldId id="320" r:id="rId62"/>
    <p:sldId id="321" r:id="rId63"/>
    <p:sldId id="322" r:id="rId64"/>
    <p:sldId id="429" r:id="rId65"/>
    <p:sldId id="354" r:id="rId66"/>
    <p:sldId id="324" r:id="rId67"/>
    <p:sldId id="325" r:id="rId68"/>
    <p:sldId id="438" r:id="rId69"/>
    <p:sldId id="328" r:id="rId70"/>
    <p:sldId id="441" r:id="rId71"/>
    <p:sldId id="449" r:id="rId72"/>
    <p:sldId id="331" r:id="rId73"/>
    <p:sldId id="333" r:id="rId74"/>
    <p:sldId id="453" r:id="rId75"/>
    <p:sldId id="355" r:id="rId76"/>
    <p:sldId id="337" r:id="rId77"/>
    <p:sldId id="458" r:id="rId78"/>
    <p:sldId id="339" r:id="rId79"/>
    <p:sldId id="464" r:id="rId80"/>
    <p:sldId id="341" r:id="rId81"/>
    <p:sldId id="342" r:id="rId82"/>
    <p:sldId id="467" r:id="rId83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68330" autoAdjust="0"/>
  </p:normalViewPr>
  <p:slideViewPr>
    <p:cSldViewPr snapToGrid="0">
      <p:cViewPr varScale="1">
        <p:scale>
          <a:sx n="51" d="100"/>
          <a:sy n="51" d="100"/>
        </p:scale>
        <p:origin x="16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363" cy="513509"/>
          </a:xfrm>
          <a:prstGeom prst="rect">
            <a:avLst/>
          </a:prstGeom>
        </p:spPr>
        <p:txBody>
          <a:bodyPr vert="horz" lIns="99033" tIns="49517" rIns="99033" bIns="4951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3509"/>
          </a:xfrm>
          <a:prstGeom prst="rect">
            <a:avLst/>
          </a:prstGeom>
        </p:spPr>
        <p:txBody>
          <a:bodyPr vert="horz" lIns="99033" tIns="49517" rIns="99033" bIns="49517" rtlCol="0"/>
          <a:lstStyle>
            <a:lvl1pPr algn="r">
              <a:defRPr sz="1300"/>
            </a:lvl1pPr>
          </a:lstStyle>
          <a:p>
            <a:fld id="{BA1B5F8B-A421-402D-BD50-AED65D1D8948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3" tIns="49517" rIns="99033" bIns="4951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33" tIns="49517" rIns="99033" bIns="4951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9"/>
            <a:ext cx="3076363" cy="513506"/>
          </a:xfrm>
          <a:prstGeom prst="rect">
            <a:avLst/>
          </a:prstGeom>
        </p:spPr>
        <p:txBody>
          <a:bodyPr vert="horz" lIns="99033" tIns="49517" rIns="99033" bIns="4951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9"/>
            <a:ext cx="3076363" cy="513506"/>
          </a:xfrm>
          <a:prstGeom prst="rect">
            <a:avLst/>
          </a:prstGeom>
        </p:spPr>
        <p:txBody>
          <a:bodyPr vert="horz" lIns="99033" tIns="49517" rIns="99033" bIns="49517" rtlCol="0" anchor="b"/>
          <a:lstStyle>
            <a:lvl1pPr algn="r">
              <a:defRPr sz="1300"/>
            </a:lvl1pPr>
          </a:lstStyle>
          <a:p>
            <a:fld id="{656C61CE-634D-4F64-ACD8-85A675627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FFDBD1CC-6C77-44A4-BD8E-2EEDE25F7357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4927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dirty="0">
              <a:latin typeface="+mj-ea"/>
            </a:endParaRPr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6C780C22-CAEA-4620-B384-D11F2F4DEF1E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10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819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6C780C22-CAEA-4620-B384-D11F2F4DEF1E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11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202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12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799598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8F00E44F-6DFE-4AD2-92C7-10CE6E32A13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13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en-US" altLang="zh-CN" sz="13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9673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7B930F5C-30C6-41CE-A452-D9757D35B075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14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57334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0ACFA51B-45BB-4693-98AD-EF7DD0C59CE6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15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7729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398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F7AF2AAE-1693-4DB7-920B-565FD7F9192E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17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sz="3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7182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18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252462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90325">
              <a:defRPr/>
            </a:pPr>
            <a:endParaRPr lang="zh-CN" altLang="en-US" sz="13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5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924117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D6664094-7D8F-4F3E-BB43-3E459270284D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20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5" y="4861441"/>
            <a:ext cx="5206153" cy="460557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GB" altLang="zh-CN" sz="900" dirty="0"/>
          </a:p>
        </p:txBody>
      </p:sp>
    </p:spTree>
    <p:extLst>
      <p:ext uri="{BB962C8B-B14F-4D97-AF65-F5344CB8AC3E}">
        <p14:creationId xmlns:p14="http://schemas.microsoft.com/office/powerpoint/2010/main" val="2722909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90325">
              <a:defRPr/>
            </a:pPr>
            <a:endParaRPr lang="zh-CN" altLang="en-US" sz="13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57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777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1A8EE03B-E08E-405C-A75A-4DAED66B341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23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sz="3000" dirty="0">
              <a:solidFill>
                <a:srgbClr val="C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19423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F077AA77-12FB-4A88-999B-1842729AFA22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24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405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E90AD0C5-2525-423B-A561-D577BDF8B78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25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47582" indent="-247582">
              <a:lnSpc>
                <a:spcPct val="80000"/>
              </a:lnSpc>
            </a:pPr>
            <a:endParaRPr lang="en-US" altLang="zh-CN" sz="900" dirty="0"/>
          </a:p>
        </p:txBody>
      </p:sp>
    </p:spTree>
    <p:extLst>
      <p:ext uri="{BB962C8B-B14F-4D97-AF65-F5344CB8AC3E}">
        <p14:creationId xmlns:p14="http://schemas.microsoft.com/office/powerpoint/2010/main" val="1704995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79EB383F-9786-4552-B873-9F99D373F235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26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9012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79EB383F-9786-4552-B873-9F99D373F235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27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sz="2600" dirty="0">
              <a:solidFill>
                <a:srgbClr val="C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9933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0308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67B3CC7-F451-4F93-BBF6-DF905EFD3737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29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336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8F00E44F-6DFE-4AD2-92C7-10CE6E32A13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en-US" altLang="zh-CN" sz="13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57279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97CAA5B0-5EB2-4391-AFB0-6B102E5CAC7A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30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sz="29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92802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C707F-F830-4E1D-B99C-CCC304124487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5029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7667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CE413C32-6D29-4B72-9F7D-B198D25AB63E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33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sz="3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610063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A0057DC9-08D1-4BD8-A045-CA3DC5F161E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34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974018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88D1E38F-2DD6-45FC-A7AE-4571E2096340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35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70717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9CB43DC4-C2CC-43D3-ABB4-EFF9A7011F4E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36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sz="3600" dirty="0">
              <a:solidFill>
                <a:srgbClr val="0070C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326766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DD9EB44B-877A-4DBC-B385-7F6C9205684B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37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sz="13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06419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33527631-0271-4343-B08A-4A0542B96E6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38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sz="3000" dirty="0">
              <a:solidFill>
                <a:srgbClr val="7030A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40002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3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13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en-US" altLang="zh-CN" sz="3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05614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40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375132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90325">
              <a:defRPr/>
            </a:pPr>
            <a:endParaRPr lang="zh-CN" altLang="en-US" sz="32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5508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90325">
              <a:defRPr/>
            </a:pPr>
            <a:endParaRPr lang="zh-CN" altLang="en-US" sz="36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425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90325">
              <a:defRPr/>
            </a:pPr>
            <a:endParaRPr lang="zh-CN" altLang="en-US" sz="36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3125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7670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3708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90325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137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r>
              <a:rPr lang="zh-CN" altLang="en-US" sz="3000" dirty="0">
                <a:latin typeface="+mj-ea"/>
              </a:rPr>
              <a:t>测试：请列举在哪些计算机技术中应用了语言的翻译或变换。</a:t>
            </a:r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ECD42D6A-D8BD-49AA-B38D-0DD166F42441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47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8221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48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0555381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8F00E44F-6DFE-4AD2-92C7-10CE6E32A13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49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sz="13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794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8F00E44F-6DFE-4AD2-92C7-10CE6E32A13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en-US" altLang="zh-CN" sz="13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76409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903929F3-0293-4FC1-9C58-62975BC85AF9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50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3211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90325">
              <a:defRPr/>
            </a:pPr>
            <a:endParaRPr lang="zh-CN" altLang="en-US" sz="36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417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0CAB14A4-4566-4963-A57B-600793C742D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52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sz="2600" dirty="0">
              <a:solidFill>
                <a:srgbClr val="7030A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64390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8CDD4649-04B0-4DF4-BF36-63DD6007B900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53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90325">
              <a:defRPr/>
            </a:pP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0094922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54296CBD-8362-4CCA-8F7C-186EF0430572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54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90325"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22360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3DFFFDEF-82E1-45BA-89B0-8B80EADC318F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55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68635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5268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325">
              <a:defRPr/>
            </a:pPr>
            <a:endParaRPr lang="zh-CN" altLang="en-US" sz="1300" dirty="0">
              <a:solidFill>
                <a:srgbClr val="7030A0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6011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1566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9F99640F-8EA3-4F92-8D19-4FEE64AD1C69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59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90325">
              <a:defRPr/>
            </a:pPr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21379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3077969E-9848-4BE6-876B-AD103E9EC2BE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sz="1300" dirty="0">
              <a:solidFill>
                <a:srgbClr val="C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74337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325">
              <a:defRPr/>
            </a:pPr>
            <a:endParaRPr lang="zh-CN" altLang="en-US" sz="13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8584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325">
              <a:defRPr/>
            </a:pPr>
            <a:endParaRPr lang="en-US" altLang="zh-CN" sz="13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847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310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310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9B49F063-7055-45BE-95F2-478CAB438C9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62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40940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63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00369300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8F00E44F-6DFE-4AD2-92C7-10CE6E32A13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64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35753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227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CD110720-BB6B-46A0-833E-C2940240C049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66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31447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878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CD110720-BB6B-46A0-833E-C2940240C049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68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zh-CN" sz="13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276338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325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16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90325">
              <a:defRPr/>
            </a:pPr>
            <a:endParaRPr lang="zh-CN" altLang="en-US" sz="3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8780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CD110720-BB6B-46A0-833E-C2940240C049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70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90325">
              <a:defRPr/>
            </a:pP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8302620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3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2290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35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AE209CD8-6D78-4578-88BE-284E64411A1B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72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590234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73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51170641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8F00E44F-6DFE-4AD2-92C7-10CE6E32A13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74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90325">
              <a:defRPr/>
            </a:pP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23478917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325"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79391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90325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7718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81393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325">
              <a:defRPr/>
            </a:pPr>
            <a:endParaRPr lang="en-US" altLang="zh-CN" sz="13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58628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092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90325">
              <a:defRPr/>
            </a:pPr>
            <a:endParaRPr lang="zh-CN" altLang="en-US" sz="13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66065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11831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8F00E44F-6DFE-4AD2-92C7-10CE6E32A13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81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90325">
              <a:defRPr/>
            </a:pPr>
            <a:endParaRPr lang="zh-CN" altLang="en-US" sz="3600" dirty="0">
              <a:solidFill>
                <a:srgbClr val="7030A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3806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325"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19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ctr">
            <a:noAutofit/>
          </a:bodyPr>
          <a:lstStyle>
            <a:lvl1pPr algn="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ctr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9DED-7116-441B-A0DF-F992E77604B5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84DC-2974-46BE-B453-8C9BE47C97D5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6146-A22E-46BB-9695-B52DB1332B17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59CA-9846-45FF-98E9-141CFFE3E3E4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87AB-DA9E-4D3B-A3E5-2538A8970EF1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338C-0163-4341-B646-736093F497CE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81AA-4B36-43ED-93DF-772BC41D56D4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2DBD-725E-4A4D-92BC-5A958102AA5E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ctr">
            <a:noAutofit/>
          </a:bodyPr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6"/>
            <a:ext cx="5825202" cy="1096899"/>
          </a:xfrm>
        </p:spPr>
        <p:txBody>
          <a:bodyPr anchor="ctr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9DED-7116-441B-A0DF-F992E77604B5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2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0C5-5541-430E-99A8-78E4E676FFB6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43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70"/>
            <a:ext cx="6447501" cy="1826581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ctr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1DF7-B517-4A34-B334-EDDDC558C397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5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0C5-5541-430E-99A8-78E4E676FFB6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2" y="2160589"/>
            <a:ext cx="3138026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2F0A-A2EE-4F7E-B069-111E4459EB83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8067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0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0" y="2737248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8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9" y="2737248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7F7A-1362-41D5-8176-78E6544A0C39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943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6AC9-C91B-41F0-A54D-0045A783293D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71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D182-882D-42BD-ABCD-288C7FEE4331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895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7" y="514927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442F-5C83-46DB-AA07-F3D54F35D450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601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2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3604-B7F7-4C3D-A324-B0ACF3C73506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052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84DC-2974-46BE-B453-8C9BE47C97D5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510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6146-A22E-46BB-9695-B52DB1332B17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44206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59CA-9846-45FF-98E9-141CFFE3E3E4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71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87AB-DA9E-4D3B-A3E5-2538A8970EF1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82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ctr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1DF7-B517-4A34-B334-EDDDC558C397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338C-0163-4341-B646-736093F497CE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95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81AA-4B36-43ED-93DF-772BC41D56D4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566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6" y="609602"/>
            <a:ext cx="978557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609600"/>
            <a:ext cx="5295113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2DBD-725E-4A4D-92BC-5A958102AA5E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4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2F0A-A2EE-4F7E-B069-111E4459EB83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7F7A-1362-41D5-8176-78E6544A0C39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6AC9-C91B-41F0-A54D-0045A783293D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D182-882D-42BD-ABCD-288C7FEE4331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442F-5C83-46DB-AA07-F3D54F35D450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3604-B7F7-4C3D-A324-B0ACF3C73506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5826298" cy="953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23259"/>
            <a:ext cx="5826297" cy="4218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3129" y="6041362"/>
            <a:ext cx="79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D656F-08AF-403B-80AE-3B33FE0D851C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3897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56090" y="6041363"/>
            <a:ext cx="10852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6468349" y="0"/>
            <a:ext cx="2685485" cy="686646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bg1"/>
                </a:solidFill>
              </a:rPr>
              <a:t>视频区域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6411897" y="0"/>
            <a:ext cx="27321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7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1823259"/>
            <a:ext cx="7887600" cy="435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27600" y="6357602"/>
            <a:ext cx="308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D656F-08AF-403B-80AE-3B33FE0D851C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000" y="6357602"/>
            <a:ext cx="205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8400" y="6357602"/>
            <a:ext cx="205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6468350" y="0"/>
            <a:ext cx="2685485" cy="686646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bg1"/>
                </a:solidFill>
              </a:rPr>
              <a:t>视频区域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6468349" y="0"/>
            <a:ext cx="2685485" cy="686646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bg1"/>
                </a:solidFill>
              </a:rPr>
              <a:t>视频区域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411897" y="0"/>
            <a:ext cx="27321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36373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en.wikipedia.org/wiki/File:Edsger_Wybe_Dijkstra.jpg" TargetMode="External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5" Type="http://schemas.openxmlformats.org/officeDocument/2006/relationships/image" Target="../media/image19.jpeg"/><Relationship Id="rId10" Type="http://schemas.openxmlformats.org/officeDocument/2006/relationships/image" Target="../media/image14.jpeg"/><Relationship Id="rId19" Type="http://schemas.openxmlformats.org/officeDocument/2006/relationships/image" Target="../media/image23.png"/><Relationship Id="rId4" Type="http://schemas.openxmlformats.org/officeDocument/2006/relationships/image" Target="../media/image10.png"/><Relationship Id="rId9" Type="http://schemas.openxmlformats.org/officeDocument/2006/relationships/hyperlink" Target="http://en.wikipedia.org/wiki/File:Alan_Kay2.jpg" TargetMode="External"/><Relationship Id="rId1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image" Target="../media/image30.jpeg"/><Relationship Id="rId3" Type="http://schemas.openxmlformats.org/officeDocument/2006/relationships/hyperlink" Target="http://img.bimg.126.net/photo/AqYp9iTT9GJ7cZQTy_klZQ==/2844023164684975227.jpg" TargetMode="External"/><Relationship Id="rId7" Type="http://schemas.openxmlformats.org/officeDocument/2006/relationships/hyperlink" Target="http://img.bimg.126.net/photo/j-DkvhRt2l0Imsp7W6pChA==/3110298492653203031.jpg" TargetMode="External"/><Relationship Id="rId12" Type="http://schemas.openxmlformats.org/officeDocument/2006/relationships/image" Target="../media/image29.jpeg"/><Relationship Id="rId17" Type="http://schemas.openxmlformats.org/officeDocument/2006/relationships/image" Target="../media/image34.jpe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33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jpeg"/><Relationship Id="rId11" Type="http://schemas.openxmlformats.org/officeDocument/2006/relationships/image" Target="../media/image28.jpeg"/><Relationship Id="rId5" Type="http://schemas.openxmlformats.org/officeDocument/2006/relationships/hyperlink" Target="http://img.bimg.126.net/photo/lw6bjiy6eEz6WK-cLfjs9g==/1764848103976374986.jpg" TargetMode="External"/><Relationship Id="rId15" Type="http://schemas.openxmlformats.org/officeDocument/2006/relationships/image" Target="../media/image32.jpeg"/><Relationship Id="rId10" Type="http://schemas.openxmlformats.org/officeDocument/2006/relationships/image" Target="../media/image27.jpeg"/><Relationship Id="rId4" Type="http://schemas.openxmlformats.org/officeDocument/2006/relationships/image" Target="../media/image24.jpeg"/><Relationship Id="rId9" Type="http://schemas.openxmlformats.org/officeDocument/2006/relationships/hyperlink" Target="http://img.bimg.126.net/photo/v_Pj2-pSA1D4vE1_s4YCqQ==/1765129578953085628.jpg" TargetMode="External"/><Relationship Id="rId1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编译原理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王  挺</a:t>
            </a:r>
            <a:endParaRPr lang="en-US" altLang="zh-CN" dirty="0" smtClean="0"/>
          </a:p>
          <a:p>
            <a:r>
              <a:rPr lang="zh-CN" altLang="en-US" dirty="0" smtClean="0"/>
              <a:t>国防科学技术大学计算机学院</a:t>
            </a:r>
          </a:p>
          <a:p>
            <a:r>
              <a:rPr lang="en-US" altLang="zh-CN" dirty="0" smtClean="0"/>
              <a:t>Email:  tingwang@nudt.edu.cn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7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测试：</a:t>
            </a:r>
            <a:r>
              <a:rPr lang="zh-CN" altLang="en-US" dirty="0" smtClean="0"/>
              <a:t>编译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解释</a:t>
            </a:r>
          </a:p>
        </p:txBody>
      </p:sp>
      <p:pic>
        <p:nvPicPr>
          <p:cNvPr id="21" name="Picture 3" descr="j019538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205" y="2999225"/>
            <a:ext cx="1436706" cy="1466698"/>
          </a:xfrm>
        </p:spPr>
      </p:pic>
      <p:pic>
        <p:nvPicPr>
          <p:cNvPr id="22" name="Picture 4" descr="j029198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70" y="3142313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6" descr="BD06639_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104" y="3239678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2946101" y="3847878"/>
            <a:ext cx="736600" cy="321733"/>
          </a:xfrm>
          <a:prstGeom prst="rightArrow">
            <a:avLst>
              <a:gd name="adj1" fmla="val 50000"/>
              <a:gd name="adj2" fmla="val 5491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auto">
          <a:xfrm>
            <a:off x="5437996" y="3847878"/>
            <a:ext cx="738716" cy="321733"/>
          </a:xfrm>
          <a:prstGeom prst="rightArrow">
            <a:avLst>
              <a:gd name="adj1" fmla="val 50000"/>
              <a:gd name="adj2" fmla="val 5507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7" name="Documents"/>
          <p:cNvSpPr>
            <a:spLocks noEditPoints="1" noChangeArrowheads="1"/>
          </p:cNvSpPr>
          <p:nvPr/>
        </p:nvSpPr>
        <p:spPr bwMode="auto">
          <a:xfrm>
            <a:off x="2896887" y="2806410"/>
            <a:ext cx="673100" cy="939800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0" tIns="0" rIns="0" bIns="0" anchor="ctr" anchorCtr="1"/>
          <a:lstStyle/>
          <a:p>
            <a:pPr>
              <a:defRPr/>
            </a:pPr>
            <a:r>
              <a:rPr lang="zh-CN" altLang="en-US" sz="2400" dirty="0"/>
              <a:t>英文</a:t>
            </a:r>
            <a:endParaRPr lang="zh-CN" altLang="en-GB" sz="2400" dirty="0"/>
          </a:p>
        </p:txBody>
      </p:sp>
      <p:sp>
        <p:nvSpPr>
          <p:cNvPr id="28" name="Documents"/>
          <p:cNvSpPr>
            <a:spLocks noEditPoints="1" noChangeArrowheads="1"/>
          </p:cNvSpPr>
          <p:nvPr/>
        </p:nvSpPr>
        <p:spPr bwMode="auto">
          <a:xfrm>
            <a:off x="5442710" y="2798010"/>
            <a:ext cx="673100" cy="939800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0" tIns="0" rIns="0" bIns="0" anchor="ctr" anchorCtr="1"/>
          <a:lstStyle/>
          <a:p>
            <a:pPr>
              <a:defRPr/>
            </a:pPr>
            <a:r>
              <a:rPr lang="zh-CN" altLang="en-US" sz="2400" dirty="0"/>
              <a:t>中文</a:t>
            </a:r>
            <a:endParaRPr lang="zh-CN" altLang="en-GB" sz="2400" dirty="0"/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3285690" y="5053764"/>
            <a:ext cx="2300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en-US" altLang="zh-CN" sz="2400" dirty="0"/>
              <a:t>A.</a:t>
            </a:r>
            <a:r>
              <a:rPr kumimoji="1" lang="zh-CN" altLang="en-US" sz="2400" dirty="0"/>
              <a:t>编译</a:t>
            </a:r>
            <a:r>
              <a:rPr kumimoji="1" lang="en-US" altLang="zh-CN" sz="2400" dirty="0"/>
              <a:t>		B.</a:t>
            </a:r>
            <a:r>
              <a:rPr kumimoji="1" lang="zh-CN" altLang="en-US" sz="2400" dirty="0"/>
              <a:t>解释</a:t>
            </a:r>
          </a:p>
        </p:txBody>
      </p:sp>
    </p:spTree>
    <p:extLst>
      <p:ext uri="{BB962C8B-B14F-4D97-AF65-F5344CB8AC3E}">
        <p14:creationId xmlns:p14="http://schemas.microsoft.com/office/powerpoint/2010/main" val="372959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测试：</a:t>
            </a:r>
            <a:r>
              <a:rPr lang="zh-CN" altLang="en-US" dirty="0" smtClean="0"/>
              <a:t>编译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解释</a:t>
            </a:r>
          </a:p>
        </p:txBody>
      </p:sp>
      <p:pic>
        <p:nvPicPr>
          <p:cNvPr id="23" name="Picture 5" descr="j030125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346" y="3075420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1" descr="j019538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447" y="3079454"/>
            <a:ext cx="1440000" cy="146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2" descr="j029198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750" y="3075420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AutoShape 13"/>
          <p:cNvSpPr>
            <a:spLocks noChangeArrowheads="1"/>
          </p:cNvSpPr>
          <p:nvPr/>
        </p:nvSpPr>
        <p:spPr bwMode="auto">
          <a:xfrm>
            <a:off x="2755206" y="3875158"/>
            <a:ext cx="736600" cy="323851"/>
          </a:xfrm>
          <a:prstGeom prst="rightArrow">
            <a:avLst>
              <a:gd name="adj1" fmla="val 50000"/>
              <a:gd name="adj2" fmla="val 5455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32" name="AutoShape 14"/>
          <p:cNvSpPr>
            <a:spLocks noChangeArrowheads="1"/>
          </p:cNvSpPr>
          <p:nvPr/>
        </p:nvSpPr>
        <p:spPr bwMode="auto">
          <a:xfrm>
            <a:off x="5283354" y="3875160"/>
            <a:ext cx="736600" cy="323849"/>
          </a:xfrm>
          <a:prstGeom prst="rightArrow">
            <a:avLst>
              <a:gd name="adj1" fmla="val 50000"/>
              <a:gd name="adj2" fmla="val 5455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33" name="Documents"/>
          <p:cNvSpPr>
            <a:spLocks noEditPoints="1" noChangeArrowheads="1"/>
          </p:cNvSpPr>
          <p:nvPr/>
        </p:nvSpPr>
        <p:spPr bwMode="auto">
          <a:xfrm>
            <a:off x="2706754" y="2846060"/>
            <a:ext cx="672000" cy="940800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0" tIns="0" rIns="0" bIns="0" anchor="ctr" anchorCtr="1"/>
          <a:lstStyle/>
          <a:p>
            <a:pPr>
              <a:defRPr/>
            </a:pPr>
            <a:r>
              <a:rPr lang="zh-CN" altLang="en-US" sz="2400" dirty="0"/>
              <a:t>英文</a:t>
            </a:r>
            <a:endParaRPr lang="zh-CN" altLang="en-GB" sz="2400" dirty="0"/>
          </a:p>
        </p:txBody>
      </p:sp>
      <p:sp>
        <p:nvSpPr>
          <p:cNvPr id="35" name="AutoShape 19"/>
          <p:cNvSpPr>
            <a:spLocks noChangeArrowheads="1"/>
          </p:cNvSpPr>
          <p:nvPr/>
        </p:nvSpPr>
        <p:spPr bwMode="auto">
          <a:xfrm>
            <a:off x="5374786" y="2694852"/>
            <a:ext cx="850900" cy="928093"/>
          </a:xfrm>
          <a:prstGeom prst="cloudCallout">
            <a:avLst>
              <a:gd name="adj1" fmla="val -89272"/>
              <a:gd name="adj2" fmla="val 3305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dirty="0"/>
              <a:t>中文</a:t>
            </a:r>
            <a:endParaRPr lang="zh-CN" altLang="en-GB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082252" y="0"/>
            <a:ext cx="3585749" cy="6858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lvl="1" defTabSz="914400"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3239016" y="4888013"/>
            <a:ext cx="2300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en-US" altLang="zh-CN" sz="2400" dirty="0"/>
              <a:t>A.</a:t>
            </a:r>
            <a:r>
              <a:rPr kumimoji="1" lang="zh-CN" altLang="en-US" sz="2400" dirty="0"/>
              <a:t>编译</a:t>
            </a:r>
            <a:r>
              <a:rPr kumimoji="1" lang="en-US" altLang="zh-CN" sz="2400" dirty="0"/>
              <a:t>		B.</a:t>
            </a:r>
            <a:r>
              <a:rPr kumimoji="1" lang="zh-CN" altLang="en-US" sz="2400" dirty="0"/>
              <a:t>解释</a:t>
            </a:r>
          </a:p>
        </p:txBody>
      </p:sp>
    </p:spTree>
    <p:extLst>
      <p:ext uri="{BB962C8B-B14F-4D97-AF65-F5344CB8AC3E}">
        <p14:creationId xmlns:p14="http://schemas.microsoft.com/office/powerpoint/2010/main" val="31574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 nodeType="clickPar">
                      <p:stCondLst>
                        <p:cond delay="0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 nodeType="clickPar">
                      <p:stCondLst>
                        <p:cond delay="0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5" grpId="0" animBg="1"/>
      <p:bldP spid="35" grpId="1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编译原理</a:t>
            </a:r>
            <a:endParaRPr lang="en-GB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引论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计算思维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95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引论</a:t>
            </a:r>
            <a:endParaRPr lang="zh-CN" altLang="en-GB" dirty="0" smtClean="0"/>
          </a:p>
        </p:txBody>
      </p:sp>
      <p:sp>
        <p:nvSpPr>
          <p:cNvPr id="921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zh-CN" altLang="en-US" dirty="0" smtClean="0"/>
              <a:t>编译程序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accent2"/>
                </a:solidFill>
              </a:rPr>
              <a:t>为什么要</a:t>
            </a:r>
            <a:r>
              <a:rPr lang="zh-CN" altLang="en-US" dirty="0" smtClean="0">
                <a:solidFill>
                  <a:schemeClr val="accent2"/>
                </a:solidFill>
              </a:rPr>
              <a:t>学习编译原理</a:t>
            </a:r>
            <a:endParaRPr lang="zh-CN" altLang="en-US" dirty="0">
              <a:solidFill>
                <a:schemeClr val="accent2"/>
              </a:solidFill>
            </a:endParaRPr>
          </a:p>
          <a:p>
            <a:r>
              <a:rPr lang="zh-CN" altLang="en-US" dirty="0"/>
              <a:t>编译过程</a:t>
            </a:r>
            <a:endParaRPr lang="zh-CN" altLang="en-GB" dirty="0"/>
          </a:p>
          <a:p>
            <a:r>
              <a:rPr lang="zh-CN" altLang="en-US" dirty="0"/>
              <a:t>编译程序的结构</a:t>
            </a:r>
          </a:p>
          <a:p>
            <a:r>
              <a:rPr lang="zh-CN" altLang="en-US" dirty="0" smtClean="0"/>
              <a:t>编译程序</a:t>
            </a:r>
            <a:r>
              <a:rPr lang="zh-CN" altLang="en-US" dirty="0"/>
              <a:t>的</a:t>
            </a:r>
            <a:r>
              <a:rPr lang="zh-CN" altLang="en-US" dirty="0" smtClean="0"/>
              <a:t>生成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68347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学习目的</a:t>
            </a:r>
          </a:p>
        </p:txBody>
      </p:sp>
      <p:sp>
        <p:nvSpPr>
          <p:cNvPr id="11469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 smtClean="0"/>
              <a:t>从计算机科学</a:t>
            </a:r>
            <a:r>
              <a:rPr lang="zh-CN" altLang="en-US" dirty="0" smtClean="0"/>
              <a:t>与技术</a:t>
            </a:r>
            <a:r>
              <a:rPr lang="zh-CN" altLang="en-GB" dirty="0" smtClean="0"/>
              <a:t>中学什么？</a:t>
            </a:r>
          </a:p>
          <a:p>
            <a:pPr lvl="1"/>
            <a:r>
              <a:rPr lang="zh-CN" altLang="en-GB" dirty="0" smtClean="0"/>
              <a:t>理解计算系统</a:t>
            </a:r>
          </a:p>
          <a:p>
            <a:pPr lvl="1"/>
            <a:r>
              <a:rPr lang="zh-CN" altLang="en-GB" dirty="0" smtClean="0"/>
              <a:t>设计计算系统</a:t>
            </a:r>
            <a:endParaRPr lang="en-GB" altLang="zh-CN" dirty="0" smtClean="0"/>
          </a:p>
          <a:p>
            <a:pPr lvl="1"/>
            <a:r>
              <a:rPr lang="zh-CN" altLang="en-GB" dirty="0" smtClean="0"/>
              <a:t>训练计算思维</a:t>
            </a:r>
            <a:r>
              <a:rPr lang="en-GB" altLang="zh-CN" dirty="0" smtClean="0"/>
              <a:t>(Computational Thinking)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82252" y="0"/>
            <a:ext cx="3585749" cy="6858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lvl="1" defTabSz="914400">
              <a:defRPr/>
            </a:pPr>
            <a:endParaRPr lang="zh-CN" altLang="en-US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939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dirty="0" smtClean="0"/>
              <a:t>计算思维</a:t>
            </a:r>
            <a:endParaRPr lang="en-GB" altLang="zh-CN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 smtClean="0"/>
              <a:t>计算思维基本概念</a:t>
            </a:r>
          </a:p>
          <a:p>
            <a:pPr lvl="1"/>
            <a:r>
              <a:rPr lang="en-GB" altLang="zh-CN" dirty="0" smtClean="0"/>
              <a:t>Jeannette M. Wing, Computational Thinking, Communications of ACM, Vol.49, No.3, 2006, pp.33-35.</a:t>
            </a:r>
          </a:p>
          <a:p>
            <a:pPr lvl="1"/>
            <a:r>
              <a:rPr lang="zh-CN" altLang="en-GB" dirty="0" smtClean="0"/>
              <a:t>被认为是近十年来产生的最具有基础性、长期性的学术思想，成为</a:t>
            </a:r>
            <a:r>
              <a:rPr lang="en-GB" altLang="zh-CN" dirty="0" smtClean="0"/>
              <a:t>21</a:t>
            </a:r>
            <a:r>
              <a:rPr lang="zh-CN" altLang="en-GB" dirty="0" smtClean="0"/>
              <a:t>世纪计算机科学研究</a:t>
            </a:r>
            <a:r>
              <a:rPr lang="zh-CN" altLang="en-US" dirty="0" smtClean="0"/>
              <a:t>和教育</a:t>
            </a:r>
            <a:r>
              <a:rPr lang="zh-CN" altLang="en-GB" dirty="0" smtClean="0"/>
              <a:t>的热点</a:t>
            </a:r>
          </a:p>
          <a:p>
            <a:pPr lvl="1"/>
            <a:endParaRPr lang="en-GB" altLang="zh-CN" dirty="0"/>
          </a:p>
        </p:txBody>
      </p:sp>
      <p:pic>
        <p:nvPicPr>
          <p:cNvPr id="6149" name="Picture 5" descr="wi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285" y="4597519"/>
            <a:ext cx="1536700" cy="194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235" y="4597518"/>
            <a:ext cx="1536700" cy="1949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4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smtClean="0"/>
              <a:t>计算思维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 smtClean="0"/>
              <a:t>计算思维是什么</a:t>
            </a:r>
            <a:r>
              <a:rPr lang="en-US" altLang="zh-CN" dirty="0" smtClean="0"/>
              <a:t>[J. </a:t>
            </a:r>
            <a:r>
              <a:rPr lang="en-GB" altLang="zh-CN" dirty="0" smtClean="0"/>
              <a:t>Wing, 2006</a:t>
            </a:r>
            <a:r>
              <a:rPr lang="en-US" altLang="zh-CN" dirty="0" smtClean="0"/>
              <a:t>]</a:t>
            </a:r>
            <a:endParaRPr lang="zh-CN" altLang="en-GB" dirty="0" smtClean="0"/>
          </a:p>
          <a:p>
            <a:pPr lvl="1"/>
            <a:r>
              <a:rPr lang="zh-CN" altLang="en-GB" dirty="0" smtClean="0">
                <a:solidFill>
                  <a:schemeClr val="accent2"/>
                </a:solidFill>
              </a:rPr>
              <a:t>计算思维</a:t>
            </a:r>
            <a:r>
              <a:rPr lang="zh-CN" altLang="en-GB" dirty="0" smtClean="0"/>
              <a:t>是运用计算机科学的基础概念去求解问题、设计系统和理解人类的行为，它包括了一系列广泛的计算机科学的思维方法 </a:t>
            </a:r>
          </a:p>
          <a:p>
            <a:pPr lvl="1"/>
            <a:r>
              <a:rPr lang="zh-CN" altLang="en-GB" dirty="0" smtClean="0"/>
              <a:t>计算思维和阅读、写作和算术一样，是</a:t>
            </a:r>
            <a:r>
              <a:rPr lang="en-GB" altLang="zh-CN" dirty="0" smtClean="0"/>
              <a:t>21</a:t>
            </a:r>
            <a:r>
              <a:rPr lang="zh-CN" altLang="en-GB" dirty="0" smtClean="0"/>
              <a:t>世纪每个人的基本技能，而不仅仅属于计算机科学家</a:t>
            </a:r>
          </a:p>
          <a:p>
            <a:pPr lvl="1"/>
            <a:r>
              <a:rPr lang="zh-CN" altLang="en-GB" dirty="0" smtClean="0"/>
              <a:t>计算思维在生物、物理、化学、经济学、统计学等其他学科中的影响已经显现 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84883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smtClean="0"/>
              <a:t>计算思维</a:t>
            </a:r>
            <a:endParaRPr lang="en-GB" altLang="zh-CN" smtClean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GB" dirty="0" smtClean="0"/>
              <a:t>包括一系列广泛的计算机科学的思维方法</a:t>
            </a:r>
          </a:p>
          <a:p>
            <a:pPr lvl="1"/>
            <a:r>
              <a:rPr lang="zh-CN" altLang="en-GB" dirty="0" smtClean="0"/>
              <a:t>抽象</a:t>
            </a:r>
          </a:p>
          <a:p>
            <a:pPr lvl="1"/>
            <a:r>
              <a:rPr lang="zh-CN" altLang="en-GB" dirty="0" smtClean="0"/>
              <a:t>自动化</a:t>
            </a:r>
          </a:p>
          <a:p>
            <a:pPr lvl="1"/>
            <a:r>
              <a:rPr lang="zh-CN" altLang="en-GB" dirty="0" smtClean="0"/>
              <a:t>问题分解</a:t>
            </a:r>
          </a:p>
          <a:p>
            <a:pPr lvl="1"/>
            <a:r>
              <a:rPr lang="zh-CN" altLang="en-GB" dirty="0" smtClean="0"/>
              <a:t>递归</a:t>
            </a:r>
          </a:p>
          <a:p>
            <a:pPr lvl="1"/>
            <a:r>
              <a:rPr lang="zh-CN" altLang="en-GB" dirty="0" smtClean="0"/>
              <a:t>权衡</a:t>
            </a:r>
          </a:p>
          <a:p>
            <a:pPr lvl="1"/>
            <a:r>
              <a:rPr lang="zh-CN" altLang="en-GB" dirty="0" smtClean="0"/>
              <a:t>保护、冗余、容错、纠错和恢复</a:t>
            </a:r>
          </a:p>
          <a:p>
            <a:pPr lvl="1"/>
            <a:r>
              <a:rPr lang="zh-CN" altLang="en-GB" dirty="0" smtClean="0"/>
              <a:t>利用启发式推理来寻求解答</a:t>
            </a:r>
          </a:p>
          <a:p>
            <a:pPr lvl="1"/>
            <a:r>
              <a:rPr lang="zh-CN" altLang="en-GB" dirty="0" smtClean="0"/>
              <a:t>在不确定情况下的规划、学习和调度</a:t>
            </a:r>
          </a:p>
          <a:p>
            <a:pPr lvl="1"/>
            <a:r>
              <a:rPr lang="en-US" altLang="zh-CN" dirty="0" smtClean="0"/>
              <a:t>...</a:t>
            </a:r>
            <a:endParaRPr lang="en-GB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082252" y="0"/>
            <a:ext cx="3585749" cy="6858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lvl="1" defTabSz="914400">
              <a:defRPr/>
            </a:pP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010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编译原理</a:t>
            </a:r>
            <a:endParaRPr lang="en-GB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引论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编译与计算思维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57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CM Turing Award: The Turing Bow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562" y="4288394"/>
            <a:ext cx="337375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关于编译理论与技术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编译理论与技术</a:t>
            </a:r>
          </a:p>
          <a:p>
            <a:pPr lvl="1"/>
            <a:r>
              <a:rPr lang="zh-CN" altLang="en-US" dirty="0" smtClean="0"/>
              <a:t>计算机科学与技术中</a:t>
            </a:r>
            <a:r>
              <a:rPr lang="zh-CN" altLang="en-US" dirty="0" smtClean="0">
                <a:solidFill>
                  <a:schemeClr val="accent2"/>
                </a:solidFill>
              </a:rPr>
              <a:t>理论和实践相结合</a:t>
            </a:r>
            <a:r>
              <a:rPr lang="zh-CN" altLang="en-US" dirty="0" smtClean="0"/>
              <a:t>的最好典范</a:t>
            </a:r>
            <a:r>
              <a:rPr lang="zh-CN" altLang="en-GB" dirty="0" smtClean="0"/>
              <a:t> </a:t>
            </a:r>
          </a:p>
          <a:p>
            <a:r>
              <a:rPr lang="en-US" altLang="zh-CN" dirty="0" smtClean="0"/>
              <a:t>ACM </a:t>
            </a:r>
            <a:r>
              <a:rPr lang="zh-CN" altLang="en-US" dirty="0" smtClean="0"/>
              <a:t>图灵奖</a:t>
            </a:r>
          </a:p>
          <a:p>
            <a:pPr lvl="1"/>
            <a:r>
              <a:rPr lang="zh-CN" altLang="en-US" dirty="0" smtClean="0"/>
              <a:t>授予在计算机技术领域作出突出贡献的科学家</a:t>
            </a:r>
          </a:p>
          <a:p>
            <a:pPr lvl="1"/>
            <a:r>
              <a:rPr lang="zh-CN" altLang="en-US" dirty="0" smtClean="0"/>
              <a:t>程序设计语言、编译相关的获奖者是最多的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412354" y="4393620"/>
            <a:ext cx="4905756" cy="2464380"/>
            <a:chOff x="1760391" y="4401591"/>
            <a:chExt cx="4905756" cy="246438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0391" y="4401591"/>
              <a:ext cx="4905756" cy="21717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2021058" y="6496639"/>
              <a:ext cx="4031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http://amturing.acm.org/bysubject.cfm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433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编译原理</a:t>
            </a:r>
            <a:endParaRPr lang="en-GB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引论</a:t>
            </a:r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900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mtClean="0"/>
              <a:t>ACM</a:t>
            </a:r>
            <a:r>
              <a:rPr lang="zh-CN" altLang="en-GB" smtClean="0"/>
              <a:t>图灵奖</a:t>
            </a:r>
            <a:endParaRPr lang="en-GB" altLang="zh-CN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30000" y="1823259"/>
            <a:ext cx="5719095" cy="4352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altLang="zh-CN" sz="1600" dirty="0" smtClean="0"/>
              <a:t>Alan J. Perlis (1966) -- ALGOL</a:t>
            </a:r>
          </a:p>
          <a:p>
            <a:pPr>
              <a:spcBef>
                <a:spcPts val="0"/>
              </a:spcBef>
            </a:pPr>
            <a:r>
              <a:rPr lang="en-GB" altLang="zh-CN" sz="1600" dirty="0" err="1" smtClean="0"/>
              <a:t>Edsger</a:t>
            </a:r>
            <a:r>
              <a:rPr lang="en-GB" altLang="zh-CN" sz="1600" dirty="0" smtClean="0"/>
              <a:t> </a:t>
            </a:r>
            <a:r>
              <a:rPr lang="en-GB" altLang="zh-CN" sz="1600" dirty="0" err="1" smtClean="0"/>
              <a:t>Wybe</a:t>
            </a:r>
            <a:r>
              <a:rPr lang="en-GB" altLang="zh-CN" sz="1600" dirty="0" smtClean="0"/>
              <a:t> </a:t>
            </a:r>
            <a:r>
              <a:rPr lang="en-GB" altLang="zh-CN" sz="1600" dirty="0" err="1" smtClean="0"/>
              <a:t>Dijkstra</a:t>
            </a:r>
            <a:r>
              <a:rPr lang="en-GB" altLang="zh-CN" sz="1600" dirty="0" smtClean="0"/>
              <a:t> (1972) -- ALGOL</a:t>
            </a:r>
          </a:p>
          <a:p>
            <a:pPr>
              <a:spcBef>
                <a:spcPts val="0"/>
              </a:spcBef>
            </a:pPr>
            <a:r>
              <a:rPr lang="en-GB" altLang="zh-CN" sz="1600" dirty="0" smtClean="0"/>
              <a:t>Michael O. Rabin &amp;  Dana S. Scott (1976) --</a:t>
            </a:r>
            <a:r>
              <a:rPr lang="zh-CN" altLang="en-GB" sz="1600" dirty="0" smtClean="0"/>
              <a:t>非确定自动机</a:t>
            </a:r>
            <a:endParaRPr lang="en-GB" altLang="zh-CN" sz="1600" dirty="0" smtClean="0"/>
          </a:p>
          <a:p>
            <a:pPr>
              <a:spcBef>
                <a:spcPts val="0"/>
              </a:spcBef>
            </a:pPr>
            <a:r>
              <a:rPr lang="en-GB" altLang="zh-CN" sz="1600" dirty="0" smtClean="0"/>
              <a:t>John W. Backus (1977) -- FORTRAN</a:t>
            </a:r>
          </a:p>
          <a:p>
            <a:pPr>
              <a:spcBef>
                <a:spcPts val="0"/>
              </a:spcBef>
            </a:pPr>
            <a:r>
              <a:rPr lang="en-GB" altLang="zh-CN" sz="1600" dirty="0" smtClean="0"/>
              <a:t>Kenneth Eugene Iverson (1979) -- </a:t>
            </a:r>
            <a:r>
              <a:rPr lang="en-GB" altLang="zh-CN" sz="1600" dirty="0" err="1" smtClean="0"/>
              <a:t>APL程序语言</a:t>
            </a:r>
            <a:endParaRPr lang="en-GB" altLang="zh-CN" sz="1600" dirty="0" smtClean="0"/>
          </a:p>
          <a:p>
            <a:pPr>
              <a:spcBef>
                <a:spcPts val="0"/>
              </a:spcBef>
            </a:pPr>
            <a:r>
              <a:rPr lang="en-GB" altLang="zh-CN" sz="1600" dirty="0" err="1" smtClean="0"/>
              <a:t>Niklaus</a:t>
            </a:r>
            <a:r>
              <a:rPr lang="en-GB" altLang="zh-CN" sz="1600" dirty="0" smtClean="0"/>
              <a:t> Wirth (1984) -- PASCAL</a:t>
            </a:r>
          </a:p>
          <a:p>
            <a:pPr>
              <a:spcBef>
                <a:spcPts val="0"/>
              </a:spcBef>
            </a:pPr>
            <a:r>
              <a:rPr lang="en-GB" altLang="zh-CN" sz="1600" dirty="0" smtClean="0"/>
              <a:t>John </a:t>
            </a:r>
            <a:r>
              <a:rPr lang="en-GB" altLang="zh-CN" sz="1600" dirty="0" err="1" smtClean="0"/>
              <a:t>Cocke</a:t>
            </a:r>
            <a:r>
              <a:rPr lang="en-GB" altLang="zh-CN" sz="1600" dirty="0" smtClean="0"/>
              <a:t> (1987) -- RISC &amp; </a:t>
            </a:r>
            <a:r>
              <a:rPr lang="en-GB" altLang="zh-CN" sz="1600" dirty="0" err="1" smtClean="0"/>
              <a:t>编译优化</a:t>
            </a:r>
            <a:endParaRPr lang="en-GB" altLang="zh-CN" sz="1600" dirty="0" smtClean="0"/>
          </a:p>
          <a:p>
            <a:pPr>
              <a:spcBef>
                <a:spcPts val="0"/>
              </a:spcBef>
            </a:pPr>
            <a:r>
              <a:rPr lang="en-GB" altLang="zh-CN" sz="1600" dirty="0" smtClean="0"/>
              <a:t>O. Dahl</a:t>
            </a:r>
            <a:r>
              <a:rPr lang="zh-CN" altLang="en-GB" sz="1600" dirty="0" smtClean="0"/>
              <a:t>，</a:t>
            </a:r>
            <a:r>
              <a:rPr lang="en-GB" altLang="zh-CN" sz="1600" dirty="0" err="1" smtClean="0"/>
              <a:t>K.Nygaard</a:t>
            </a:r>
            <a:r>
              <a:rPr lang="en-GB" altLang="zh-CN" sz="1600" dirty="0" smtClean="0"/>
              <a:t> (2001) -- </a:t>
            </a:r>
            <a:r>
              <a:rPr lang="en-GB" altLang="zh-CN" sz="1600" dirty="0" err="1" smtClean="0"/>
              <a:t>Simula</a:t>
            </a:r>
            <a:r>
              <a:rPr lang="zh-CN" altLang="en-GB" sz="1600" dirty="0" smtClean="0"/>
              <a:t>语言和</a:t>
            </a:r>
            <a:r>
              <a:rPr lang="en-GB" altLang="zh-CN" sz="1600" dirty="0" smtClean="0"/>
              <a:t>OO</a:t>
            </a:r>
            <a:r>
              <a:rPr lang="zh-CN" altLang="en-GB" sz="1600" dirty="0" smtClean="0"/>
              <a:t>概念</a:t>
            </a:r>
          </a:p>
          <a:p>
            <a:pPr>
              <a:spcBef>
                <a:spcPts val="0"/>
              </a:spcBef>
            </a:pPr>
            <a:r>
              <a:rPr lang="en-GB" altLang="zh-CN" sz="1600" dirty="0" smtClean="0"/>
              <a:t>Alan Kay(2003) -- </a:t>
            </a:r>
            <a:r>
              <a:rPr lang="en-GB" altLang="zh-CN" sz="1600" dirty="0" err="1" smtClean="0"/>
              <a:t>SmallTalk语言和面向对象程序设计</a:t>
            </a:r>
            <a:endParaRPr lang="zh-CN" altLang="en-GB" sz="1600" dirty="0" smtClean="0"/>
          </a:p>
          <a:p>
            <a:pPr>
              <a:spcBef>
                <a:spcPts val="0"/>
              </a:spcBef>
            </a:pPr>
            <a:r>
              <a:rPr lang="en-GB" altLang="zh-CN" sz="1600" dirty="0" smtClean="0"/>
              <a:t>Peter </a:t>
            </a:r>
            <a:r>
              <a:rPr lang="en-GB" altLang="zh-CN" sz="1600" dirty="0" err="1" smtClean="0"/>
              <a:t>Naur</a:t>
            </a:r>
            <a:r>
              <a:rPr lang="en-GB" altLang="zh-CN" sz="1600" dirty="0" smtClean="0"/>
              <a:t>(2005) -- ALGOL60以及编译设计</a:t>
            </a:r>
          </a:p>
          <a:p>
            <a:pPr>
              <a:spcBef>
                <a:spcPts val="0"/>
              </a:spcBef>
            </a:pPr>
            <a:r>
              <a:rPr lang="en-GB" altLang="zh-CN" sz="1600" dirty="0" smtClean="0"/>
              <a:t>Frances E. Allen(2006)-- </a:t>
            </a:r>
            <a:r>
              <a:rPr lang="zh-CN" altLang="en-GB" sz="1600" dirty="0" smtClean="0"/>
              <a:t>优化编译器</a:t>
            </a:r>
            <a:endParaRPr lang="en-GB" altLang="zh-CN" sz="1600" dirty="0" smtClean="0"/>
          </a:p>
          <a:p>
            <a:pPr>
              <a:spcBef>
                <a:spcPts val="0"/>
              </a:spcBef>
            </a:pPr>
            <a:r>
              <a:rPr lang="en-GB" altLang="zh-CN" sz="1600" dirty="0" smtClean="0"/>
              <a:t>Barbara </a:t>
            </a:r>
            <a:r>
              <a:rPr lang="en-GB" altLang="zh-CN" sz="1600" dirty="0" err="1" smtClean="0"/>
              <a:t>Liskov</a:t>
            </a:r>
            <a:r>
              <a:rPr lang="en-GB" altLang="zh-CN" sz="1600" dirty="0" smtClean="0"/>
              <a:t>(2008)--</a:t>
            </a:r>
            <a:r>
              <a:rPr lang="zh-CN" altLang="en-GB" sz="1600" dirty="0" smtClean="0"/>
              <a:t>编程语言和系统设计的实践与理论</a:t>
            </a:r>
            <a:endParaRPr lang="en-GB" altLang="zh-CN" sz="1600" dirty="0" smtClean="0"/>
          </a:p>
          <a:p>
            <a:pPr>
              <a:spcBef>
                <a:spcPts val="0"/>
              </a:spcBef>
            </a:pPr>
            <a:r>
              <a:rPr lang="en-US" altLang="zh-CN" sz="1600" dirty="0" smtClean="0"/>
              <a:t>…</a:t>
            </a:r>
            <a:endParaRPr lang="en-GB" altLang="zh-CN" sz="1600" dirty="0"/>
          </a:p>
        </p:txBody>
      </p:sp>
      <p:grpSp>
        <p:nvGrpSpPr>
          <p:cNvPr id="2" name="组合 1"/>
          <p:cNvGrpSpPr/>
          <p:nvPr/>
        </p:nvGrpSpPr>
        <p:grpSpPr>
          <a:xfrm>
            <a:off x="3051695" y="6692"/>
            <a:ext cx="1440000" cy="1681708"/>
            <a:chOff x="2463670" y="-1610305"/>
            <a:chExt cx="1080000" cy="1261281"/>
          </a:xfrm>
        </p:grpSpPr>
        <p:pic>
          <p:nvPicPr>
            <p:cNvPr id="16432" name="Picture 5" descr="013243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3670" y="-1610305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33" name="Text Box 6"/>
            <p:cNvSpPr txBox="1">
              <a:spLocks noChangeArrowheads="1"/>
            </p:cNvSpPr>
            <p:nvPr/>
          </p:nvSpPr>
          <p:spPr bwMode="auto">
            <a:xfrm>
              <a:off x="2600314" y="-502865"/>
              <a:ext cx="806711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Alan J. Perlis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36293" y="9183"/>
            <a:ext cx="1455992" cy="1679217"/>
            <a:chOff x="4781017" y="-1610305"/>
            <a:chExt cx="1091994" cy="1259413"/>
          </a:xfrm>
        </p:grpSpPr>
        <p:pic>
          <p:nvPicPr>
            <p:cNvPr id="16430" name="Picture 8" descr="070352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011" y="-1610305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31" name="Text Box 9"/>
            <p:cNvSpPr txBox="1">
              <a:spLocks noChangeArrowheads="1"/>
            </p:cNvSpPr>
            <p:nvPr/>
          </p:nvSpPr>
          <p:spPr bwMode="auto">
            <a:xfrm>
              <a:off x="4781017" y="-504733"/>
              <a:ext cx="1080000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John W. Backus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33275" y="5130271"/>
            <a:ext cx="1521312" cy="1747712"/>
            <a:chOff x="3098575" y="3849264"/>
            <a:chExt cx="1140984" cy="1310784"/>
          </a:xfrm>
        </p:grpSpPr>
        <p:pic>
          <p:nvPicPr>
            <p:cNvPr id="16428" name="Picture 11" descr="714325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2991" y="3849264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29" name="Text Box 12"/>
            <p:cNvSpPr txBox="1">
              <a:spLocks noChangeArrowheads="1"/>
            </p:cNvSpPr>
            <p:nvPr/>
          </p:nvSpPr>
          <p:spPr bwMode="auto">
            <a:xfrm>
              <a:off x="3098575" y="5006207"/>
              <a:ext cx="1140984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Donald E. Knuth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52079" y="9182"/>
            <a:ext cx="1503809" cy="1667464"/>
            <a:chOff x="3592856" y="-1610305"/>
            <a:chExt cx="1127857" cy="1250598"/>
          </a:xfrm>
        </p:grpSpPr>
        <p:sp>
          <p:nvSpPr>
            <p:cNvPr id="16426" name="Text Box 14"/>
            <p:cNvSpPr txBox="1">
              <a:spLocks noChangeArrowheads="1"/>
            </p:cNvSpPr>
            <p:nvPr/>
          </p:nvSpPr>
          <p:spPr bwMode="auto">
            <a:xfrm>
              <a:off x="3592856" y="-513548"/>
              <a:ext cx="1127857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 err="1">
                  <a:ea typeface="宋体" panose="02010600030101010101" pitchFamily="2" charset="-122"/>
                </a:rPr>
                <a:t>Edsger</a:t>
              </a:r>
              <a:r>
                <a:rPr lang="en-GB" altLang="zh-CN" sz="1333" b="1" dirty="0">
                  <a:ea typeface="宋体" panose="02010600030101010101" pitchFamily="2" charset="-122"/>
                </a:rPr>
                <a:t> W. </a:t>
              </a:r>
              <a:r>
                <a:rPr lang="en-GB" altLang="zh-CN" sz="1333" b="1" dirty="0" err="1">
                  <a:ea typeface="宋体" panose="02010600030101010101" pitchFamily="2" charset="-122"/>
                </a:rPr>
                <a:t>Dijkstra</a:t>
              </a:r>
              <a:endParaRPr lang="en-GB" altLang="zh-CN" sz="1333" b="1" dirty="0">
                <a:ea typeface="宋体" panose="02010600030101010101" pitchFamily="2" charset="-122"/>
              </a:endParaRPr>
            </a:p>
          </p:txBody>
        </p:sp>
        <p:pic>
          <p:nvPicPr>
            <p:cNvPr id="16427" name="Picture 15" descr="150px-Edsger_Wybe_Dijkstra">
              <a:hlinkClick r:id="rId6"/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4607" y="-1610305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130272"/>
            <a:ext cx="1440000" cy="1686638"/>
            <a:chOff x="6165898" y="233044"/>
            <a:chExt cx="1080000" cy="1264978"/>
          </a:xfrm>
        </p:grpSpPr>
        <p:sp>
          <p:nvSpPr>
            <p:cNvPr id="16424" name="Text Box 17"/>
            <p:cNvSpPr txBox="1">
              <a:spLocks noChangeArrowheads="1"/>
            </p:cNvSpPr>
            <p:nvPr/>
          </p:nvSpPr>
          <p:spPr bwMode="auto">
            <a:xfrm>
              <a:off x="6292934" y="1344181"/>
              <a:ext cx="820032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 err="1">
                  <a:ea typeface="宋体" panose="02010600030101010101" pitchFamily="2" charset="-122"/>
                </a:rPr>
                <a:t>Niklaus</a:t>
              </a:r>
              <a:r>
                <a:rPr lang="en-GB" altLang="zh-CN" sz="1333" b="1" dirty="0">
                  <a:ea typeface="宋体" panose="02010600030101010101" pitchFamily="2" charset="-122"/>
                </a:rPr>
                <a:t> Wirth</a:t>
              </a:r>
            </a:p>
          </p:txBody>
        </p:sp>
        <p:pic>
          <p:nvPicPr>
            <p:cNvPr id="16425" name="Picture 18" descr="9568135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5898" y="233044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7712247" y="5145522"/>
            <a:ext cx="1440000" cy="1682332"/>
            <a:chOff x="7732804" y="3860700"/>
            <a:chExt cx="1080000" cy="1261749"/>
          </a:xfrm>
        </p:grpSpPr>
        <p:sp>
          <p:nvSpPr>
            <p:cNvPr id="16422" name="Text Box 20"/>
            <p:cNvSpPr txBox="1">
              <a:spLocks noChangeArrowheads="1"/>
            </p:cNvSpPr>
            <p:nvPr/>
          </p:nvSpPr>
          <p:spPr bwMode="auto">
            <a:xfrm>
              <a:off x="7998690" y="4968608"/>
              <a:ext cx="548227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Alan Kay</a:t>
              </a:r>
            </a:p>
          </p:txBody>
        </p:sp>
        <p:pic>
          <p:nvPicPr>
            <p:cNvPr id="16423" name="Picture 21" descr="220px-Alan_Kay2">
              <a:hlinkClick r:id="rId9"/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804" y="3860700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组合 13"/>
          <p:cNvGrpSpPr/>
          <p:nvPr/>
        </p:nvGrpSpPr>
        <p:grpSpPr>
          <a:xfrm>
            <a:off x="3123573" y="5137898"/>
            <a:ext cx="1440000" cy="1717962"/>
            <a:chOff x="4291299" y="3854982"/>
            <a:chExt cx="1080000" cy="1288471"/>
          </a:xfrm>
        </p:grpSpPr>
        <p:sp>
          <p:nvSpPr>
            <p:cNvPr id="16420" name="Text Box 23"/>
            <p:cNvSpPr txBox="1">
              <a:spLocks noChangeArrowheads="1"/>
            </p:cNvSpPr>
            <p:nvPr/>
          </p:nvSpPr>
          <p:spPr bwMode="auto">
            <a:xfrm>
              <a:off x="4371959" y="4989612"/>
              <a:ext cx="925734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Barbara </a:t>
              </a:r>
              <a:r>
                <a:rPr lang="en-GB" altLang="zh-CN" sz="1333" b="1" dirty="0" err="1">
                  <a:ea typeface="宋体" panose="02010600030101010101" pitchFamily="2" charset="-122"/>
                </a:rPr>
                <a:t>Liskov</a:t>
              </a:r>
              <a:endParaRPr lang="en-GB" altLang="zh-CN" sz="1333" b="1" dirty="0">
                <a:ea typeface="宋体" panose="02010600030101010101" pitchFamily="2" charset="-122"/>
              </a:endParaRPr>
            </a:p>
          </p:txBody>
        </p:sp>
        <p:pic>
          <p:nvPicPr>
            <p:cNvPr id="16421" name="Picture 24" descr="resized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299" y="3854982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组合 16"/>
          <p:cNvGrpSpPr/>
          <p:nvPr/>
        </p:nvGrpSpPr>
        <p:grpSpPr>
          <a:xfrm>
            <a:off x="6157112" y="5145522"/>
            <a:ext cx="1440000" cy="1719056"/>
            <a:chOff x="6566453" y="3860700"/>
            <a:chExt cx="1080000" cy="1289292"/>
          </a:xfrm>
        </p:grpSpPr>
        <p:sp>
          <p:nvSpPr>
            <p:cNvPr id="16418" name="Text Box 26"/>
            <p:cNvSpPr txBox="1">
              <a:spLocks noChangeArrowheads="1"/>
            </p:cNvSpPr>
            <p:nvPr/>
          </p:nvSpPr>
          <p:spPr bwMode="auto">
            <a:xfrm>
              <a:off x="6787753" y="4996151"/>
              <a:ext cx="649217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Peter </a:t>
              </a:r>
              <a:r>
                <a:rPr lang="en-GB" altLang="zh-CN" sz="1333" b="1" dirty="0" err="1">
                  <a:ea typeface="宋体" panose="02010600030101010101" pitchFamily="2" charset="-122"/>
                </a:rPr>
                <a:t>Naur</a:t>
              </a:r>
              <a:endParaRPr lang="en-GB" altLang="zh-CN" sz="1333" b="1" dirty="0">
                <a:ea typeface="宋体" panose="02010600030101010101" pitchFamily="2" charset="-122"/>
              </a:endParaRPr>
            </a:p>
          </p:txBody>
        </p:sp>
        <p:pic>
          <p:nvPicPr>
            <p:cNvPr id="16419" name="Picture 27" descr="1024454"/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6453" y="3860700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4"/>
          <p:cNvGrpSpPr/>
          <p:nvPr/>
        </p:nvGrpSpPr>
        <p:grpSpPr>
          <a:xfrm>
            <a:off x="7659930" y="9182"/>
            <a:ext cx="1596591" cy="1679218"/>
            <a:chOff x="5923742" y="-1610305"/>
            <a:chExt cx="1197443" cy="1259413"/>
          </a:xfrm>
        </p:grpSpPr>
        <p:sp>
          <p:nvSpPr>
            <p:cNvPr id="16416" name="Text Box 29"/>
            <p:cNvSpPr txBox="1">
              <a:spLocks noChangeArrowheads="1"/>
            </p:cNvSpPr>
            <p:nvPr/>
          </p:nvSpPr>
          <p:spPr bwMode="auto">
            <a:xfrm>
              <a:off x="5923742" y="-504733"/>
              <a:ext cx="1197443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Kenneth E. Iverson</a:t>
              </a:r>
              <a:r>
                <a:rPr lang="en-GB" altLang="zh-CN" sz="1333" dirty="0">
                  <a:ea typeface="宋体" panose="02010600030101010101" pitchFamily="2" charset="-122"/>
                </a:rPr>
                <a:t> </a:t>
              </a:r>
            </a:p>
          </p:txBody>
        </p:sp>
        <p:pic>
          <p:nvPicPr>
            <p:cNvPr id="16417" name="Picture 30" descr="9147499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516" y="-1610305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4628491" y="3410401"/>
            <a:ext cx="1440000" cy="1699516"/>
            <a:chOff x="5078198" y="241209"/>
            <a:chExt cx="1080000" cy="1274637"/>
          </a:xfrm>
        </p:grpSpPr>
        <p:sp>
          <p:nvSpPr>
            <p:cNvPr id="16414" name="Text Box 32"/>
            <p:cNvSpPr txBox="1">
              <a:spLocks noChangeArrowheads="1"/>
            </p:cNvSpPr>
            <p:nvPr/>
          </p:nvSpPr>
          <p:spPr bwMode="auto">
            <a:xfrm>
              <a:off x="5255719" y="1362005"/>
              <a:ext cx="724958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John </a:t>
              </a:r>
              <a:r>
                <a:rPr lang="en-GB" altLang="zh-CN" sz="1333" b="1" dirty="0" err="1">
                  <a:ea typeface="宋体" panose="02010600030101010101" pitchFamily="2" charset="-122"/>
                </a:rPr>
                <a:t>Cocke</a:t>
              </a:r>
              <a:endParaRPr lang="en-GB" altLang="zh-CN" sz="1333" b="1" dirty="0">
                <a:ea typeface="宋体" panose="02010600030101010101" pitchFamily="2" charset="-122"/>
              </a:endParaRPr>
            </a:p>
          </p:txBody>
        </p:sp>
        <p:pic>
          <p:nvPicPr>
            <p:cNvPr id="16415" name="Picture 33" descr="2083115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8198" y="241209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组合 14"/>
          <p:cNvGrpSpPr/>
          <p:nvPr/>
        </p:nvGrpSpPr>
        <p:grpSpPr>
          <a:xfrm>
            <a:off x="4594010" y="5137896"/>
            <a:ext cx="1508811" cy="1748738"/>
            <a:chOff x="5394124" y="3854982"/>
            <a:chExt cx="1131608" cy="1311554"/>
          </a:xfrm>
        </p:grpSpPr>
        <p:pic>
          <p:nvPicPr>
            <p:cNvPr id="16412" name="Picture 35" descr="1012327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3441" y="3854982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13" name="Text Box 36"/>
            <p:cNvSpPr txBox="1">
              <a:spLocks noChangeArrowheads="1"/>
            </p:cNvSpPr>
            <p:nvPr/>
          </p:nvSpPr>
          <p:spPr bwMode="auto">
            <a:xfrm>
              <a:off x="5394124" y="4943445"/>
              <a:ext cx="1131608" cy="223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1333" b="1" dirty="0">
                  <a:ea typeface="宋体" panose="02010600030101010101" pitchFamily="2" charset="-122"/>
                </a:rPr>
                <a:t>Frances E. Allen</a:t>
              </a:r>
              <a:endParaRPr lang="en-GB" altLang="zh-CN" sz="1333" b="1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682143" y="1707500"/>
            <a:ext cx="1440000" cy="1744970"/>
            <a:chOff x="7380312" y="233044"/>
            <a:chExt cx="1080000" cy="1308728"/>
          </a:xfrm>
        </p:grpSpPr>
        <p:pic>
          <p:nvPicPr>
            <p:cNvPr id="16410" name="Picture 38" descr="6917600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233044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11" name="Text Box 39"/>
            <p:cNvSpPr txBox="1">
              <a:spLocks noChangeArrowheads="1"/>
            </p:cNvSpPr>
            <p:nvPr/>
          </p:nvSpPr>
          <p:spPr bwMode="auto">
            <a:xfrm>
              <a:off x="7603498" y="1318681"/>
              <a:ext cx="588142" cy="223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O. Dahl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52327" y="1707499"/>
            <a:ext cx="1440000" cy="1702902"/>
            <a:chOff x="6230198" y="241208"/>
            <a:chExt cx="1080000" cy="1277177"/>
          </a:xfrm>
        </p:grpSpPr>
        <p:pic>
          <p:nvPicPr>
            <p:cNvPr id="16408" name="Picture 41" descr="5916220"/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0198" y="241208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9" name="Text Box 42"/>
            <p:cNvSpPr txBox="1">
              <a:spLocks noChangeArrowheads="1"/>
            </p:cNvSpPr>
            <p:nvPr/>
          </p:nvSpPr>
          <p:spPr bwMode="auto">
            <a:xfrm>
              <a:off x="6380548" y="1295294"/>
              <a:ext cx="779300" cy="223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 err="1">
                  <a:ea typeface="宋体" panose="02010600030101010101" pitchFamily="2" charset="-122"/>
                </a:rPr>
                <a:t>K.Nygaard</a:t>
              </a:r>
              <a:endParaRPr lang="en-GB" altLang="zh-CN" sz="1333" b="1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596473" y="3435690"/>
            <a:ext cx="1611338" cy="1737454"/>
            <a:chOff x="781027" y="3849264"/>
            <a:chExt cx="1208504" cy="1303091"/>
          </a:xfrm>
        </p:grpSpPr>
        <p:pic>
          <p:nvPicPr>
            <p:cNvPr id="16406" name="Picture 44" descr="9681074"/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465" y="3849264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7" name="Text Box 45"/>
            <p:cNvSpPr txBox="1">
              <a:spLocks noChangeArrowheads="1"/>
            </p:cNvSpPr>
            <p:nvPr/>
          </p:nvSpPr>
          <p:spPr bwMode="auto">
            <a:xfrm>
              <a:off x="781027" y="4929264"/>
              <a:ext cx="1208504" cy="223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Michael O. Rabin 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152774" y="3439125"/>
            <a:ext cx="1440000" cy="1758531"/>
            <a:chOff x="1984399" y="3854176"/>
            <a:chExt cx="1080000" cy="1318898"/>
          </a:xfrm>
        </p:grpSpPr>
        <p:pic>
          <p:nvPicPr>
            <p:cNvPr id="16404" name="Picture 47" descr="3562254"/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399" y="3854176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5" name="Text Box 48"/>
            <p:cNvSpPr txBox="1">
              <a:spLocks noChangeArrowheads="1"/>
            </p:cNvSpPr>
            <p:nvPr/>
          </p:nvSpPr>
          <p:spPr bwMode="auto">
            <a:xfrm>
              <a:off x="2023540" y="4949984"/>
              <a:ext cx="1001717" cy="223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Dana S. Scott</a:t>
              </a:r>
              <a:r>
                <a:rPr lang="en-GB" altLang="zh-CN" sz="1333" dirty="0">
                  <a:ea typeface="宋体" panose="02010600030101010101" pitchFamily="2" charset="-12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61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关于编译理论与技术</a:t>
            </a:r>
            <a:endParaRPr lang="zh-CN" altLang="en-US" dirty="0" smtClean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编译理论与技术</a:t>
            </a:r>
          </a:p>
          <a:p>
            <a:pPr lvl="1"/>
            <a:r>
              <a:rPr lang="zh-CN" altLang="en-US" dirty="0" smtClean="0"/>
              <a:t>计算机科学与技术中</a:t>
            </a:r>
            <a:r>
              <a:rPr lang="zh-CN" altLang="en-US" dirty="0" smtClean="0">
                <a:solidFill>
                  <a:schemeClr val="accent2"/>
                </a:solidFill>
              </a:rPr>
              <a:t>理论和实践相结合</a:t>
            </a:r>
            <a:r>
              <a:rPr lang="zh-CN" altLang="en-US" dirty="0" smtClean="0"/>
              <a:t>的最好典范</a:t>
            </a:r>
            <a:r>
              <a:rPr lang="zh-CN" altLang="en-GB" dirty="0" smtClean="0"/>
              <a:t> </a:t>
            </a:r>
          </a:p>
          <a:p>
            <a:r>
              <a:rPr lang="zh-CN" altLang="en-US" dirty="0" smtClean="0"/>
              <a:t>体现了很多典型的</a:t>
            </a:r>
            <a:r>
              <a:rPr lang="zh-CN" altLang="en-US" dirty="0" smtClean="0">
                <a:solidFill>
                  <a:schemeClr val="accent2"/>
                </a:solidFill>
              </a:rPr>
              <a:t>计算思维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082252" y="0"/>
            <a:ext cx="3585749" cy="6858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lvl="1" defTabSz="914400">
              <a:defRPr/>
            </a:pP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952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smtClean="0"/>
              <a:t>计算思维 </a:t>
            </a:r>
            <a:r>
              <a:rPr lang="en-GB" altLang="zh-CN" smtClean="0"/>
              <a:t>vs.</a:t>
            </a:r>
            <a:r>
              <a:rPr lang="zh-CN" altLang="en-GB" smtClean="0"/>
              <a:t>编译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 smtClean="0"/>
              <a:t>抽象</a:t>
            </a:r>
            <a:r>
              <a:rPr lang="en-GB" altLang="zh-CN" dirty="0" smtClean="0"/>
              <a:t>(Abstraction)</a:t>
            </a:r>
          </a:p>
          <a:p>
            <a:pPr lvl="1"/>
            <a:r>
              <a:rPr lang="zh-CN" altLang="en-GB" dirty="0" smtClean="0"/>
              <a:t>忽略一个主题中与当前问题</a:t>
            </a:r>
            <a:r>
              <a:rPr lang="en-GB" altLang="zh-CN" dirty="0" smtClean="0"/>
              <a:t>(</a:t>
            </a:r>
            <a:r>
              <a:rPr lang="zh-CN" altLang="en-GB" dirty="0" smtClean="0"/>
              <a:t>或目标</a:t>
            </a:r>
            <a:r>
              <a:rPr lang="en-GB" altLang="zh-CN" dirty="0" smtClean="0"/>
              <a:t>)</a:t>
            </a:r>
            <a:r>
              <a:rPr lang="zh-CN" altLang="en-GB" dirty="0" smtClean="0"/>
              <a:t>无关的那些方面，以便更充分地注意与当前问题</a:t>
            </a:r>
            <a:r>
              <a:rPr lang="en-GB" altLang="zh-CN" dirty="0" smtClean="0"/>
              <a:t>(</a:t>
            </a:r>
            <a:r>
              <a:rPr lang="zh-CN" altLang="en-GB" dirty="0" smtClean="0"/>
              <a:t>或目标</a:t>
            </a:r>
            <a:r>
              <a:rPr lang="en-GB" altLang="zh-CN" dirty="0" smtClean="0"/>
              <a:t>)</a:t>
            </a:r>
            <a:r>
              <a:rPr lang="zh-CN" altLang="en-GB" dirty="0" smtClean="0"/>
              <a:t>有关的方面</a:t>
            </a:r>
          </a:p>
          <a:p>
            <a:pPr lvl="1"/>
            <a:r>
              <a:rPr lang="zh-CN" altLang="en-GB" dirty="0" smtClean="0"/>
              <a:t>从众多的事物中抽取出共同的、本质性的特征，舍弃其非本质的特征</a:t>
            </a:r>
          </a:p>
          <a:p>
            <a:pPr lvl="1"/>
            <a:r>
              <a:rPr lang="zh-CN" altLang="en-GB" dirty="0" smtClean="0"/>
              <a:t>是一种从个体把握一般、从现象把握本质的认知过程和思维方法</a:t>
            </a:r>
            <a:endParaRPr lang="zh-CN" altLang="en-GB" dirty="0"/>
          </a:p>
        </p:txBody>
      </p:sp>
    </p:spTree>
    <p:extLst>
      <p:ext uri="{BB962C8B-B14F-4D97-AF65-F5344CB8AC3E}">
        <p14:creationId xmlns:p14="http://schemas.microsoft.com/office/powerpoint/2010/main" val="32402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3140904" y="4948801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GB" altLang="zh-CN" sz="2400" dirty="0" err="1">
                <a:latin typeface="微软雅黑" panose="020B0503020204020204" pitchFamily="34" charset="-122"/>
                <a:cs typeface="创艺简中圆"/>
              </a:rPr>
              <a:t>毕加索《牛</a:t>
            </a:r>
            <a:r>
              <a:rPr lang="en-GB" altLang="zh-CN" sz="2400" dirty="0">
                <a:latin typeface="微软雅黑" panose="020B0503020204020204" pitchFamily="34" charset="-122"/>
                <a:cs typeface="创艺简中圆"/>
              </a:rPr>
              <a:t>》</a:t>
            </a:r>
          </a:p>
        </p:txBody>
      </p:sp>
      <p:pic>
        <p:nvPicPr>
          <p:cNvPr id="122883" name="Picture 3" descr="图案基础》教案： 第十课 动物图案 - 金鸽 - 朦胧月色的博客">
            <a:hlinkClick r:id="rId3"/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218" y="798333"/>
            <a:ext cx="1920000" cy="10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4" name="Picture 4" descr="图案基础》教案： 第十课 动物图案 - 金鸽 - 朦胧月色的博客">
            <a:hlinkClick r:id="rId5"/>
          </p:cNvPr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8" y="798333"/>
            <a:ext cx="1920000" cy="10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5" name="Picture 5" descr="图案基础》教案： 第十课 动物图案 - 金鸽 - 朦胧月色的博客">
            <a:hlinkClick r:id="rId7"/>
          </p:cNvPr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218" y="798333"/>
            <a:ext cx="1920000" cy="10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6" name="Picture 6" descr="图案基础》教案： 第十课 动物图案 - 金鸽 - 朦胧月色的博客">
            <a:hlinkClick r:id="rId9"/>
          </p:cNvPr>
          <p:cNvPicPr preferRelativeResize="0"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8" y="798333"/>
            <a:ext cx="1920000" cy="10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7" name="Picture 7" descr="图案基础》教案： 第十课 动物图案 - 金鸽 - 朦胧月色的博客"/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8" y="2238333"/>
            <a:ext cx="1920000" cy="10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8" name="Picture 8" descr="图案基础》教案： 第十课 动物图案 - 金鸽 - 朦胧月色的博客"/>
          <p:cNvPicPr preferRelativeResize="0"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218" y="2238333"/>
            <a:ext cx="1920000" cy="10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9" name="Picture 9" descr="图案基础》教案： 第十课 动物图案 - 金鸽 - 朦胧月色的博客"/>
          <p:cNvPicPr preferRelativeResize="0"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8" y="2238333"/>
            <a:ext cx="1920000" cy="10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90" name="Picture 10" descr="图案基础》教案： 第十课 动物图案 - 金鸽 - 朦胧月色的博客"/>
          <p:cNvPicPr preferRelativeResize="0"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218" y="2238333"/>
            <a:ext cx="1920000" cy="10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91" name="Picture 11" descr="图案基础》教案： 第十课 动物图案 - 金鸽 - 朦胧月色的博客"/>
          <p:cNvPicPr preferRelativeResize="0"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8" y="3678333"/>
            <a:ext cx="1920000" cy="10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93" name="Picture 13" descr="图案基础》教案： 第十课 动物图案 - 金鸽 - 朦胧月色的博客"/>
          <p:cNvPicPr preferRelativeResize="0">
            <a:picLocks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8" y="3678333"/>
            <a:ext cx="1920000" cy="10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2" descr="图案基础》教案： 第十课 动物图案 - 金鸽 - 朦胧月色的博客"/>
          <p:cNvPicPr preferRelativeResize="0"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218" y="3678333"/>
            <a:ext cx="1920000" cy="10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81218" y="5553007"/>
            <a:ext cx="7126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毕加索认为，画家的职责不是借助具体形象反映现实</a:t>
            </a:r>
            <a:r>
              <a:rPr lang="en-US" altLang="zh-CN" sz="2400" dirty="0">
                <a:latin typeface="+mj-ea"/>
                <a:ea typeface="+mj-ea"/>
              </a:rPr>
              <a:t>,</a:t>
            </a:r>
            <a:r>
              <a:rPr lang="zh-CN" altLang="en-US" sz="2400" dirty="0">
                <a:latin typeface="+mj-ea"/>
                <a:ea typeface="+mj-ea"/>
              </a:rPr>
              <a:t>而是以抽象的形象表达科学的真实。</a:t>
            </a:r>
          </a:p>
        </p:txBody>
      </p:sp>
    </p:spTree>
    <p:extLst>
      <p:ext uri="{BB962C8B-B14F-4D97-AF65-F5344CB8AC3E}">
        <p14:creationId xmlns:p14="http://schemas.microsoft.com/office/powerpoint/2010/main" val="252593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抽象的例子</a:t>
            </a:r>
            <a:endParaRPr lang="zh-CN" altLang="en-US" dirty="0" smtClean="0"/>
          </a:p>
        </p:txBody>
      </p:sp>
      <p:sp>
        <p:nvSpPr>
          <p:cNvPr id="24579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从抽象的观点看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0479" y="4022255"/>
            <a:ext cx="20390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质点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0712" y="4022253"/>
            <a:ext cx="20050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rgbClr val="0070C0"/>
                </a:solidFill>
                <a:latin typeface="+mj-ea"/>
                <a:ea typeface="+mj-ea"/>
              </a:rPr>
              <a:t>物理对象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0000" y="4802038"/>
            <a:ext cx="254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化学分子式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8454" y="4802036"/>
            <a:ext cx="1632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rgbClr val="0070C0"/>
                </a:solidFill>
                <a:latin typeface="+mj-ea"/>
                <a:ea typeface="+mj-ea"/>
              </a:rPr>
              <a:t>化合物</a:t>
            </a:r>
          </a:p>
        </p:txBody>
      </p:sp>
      <p:pic>
        <p:nvPicPr>
          <p:cNvPr id="12" name="Picture 13" descr="图案基础》教案： 第十课 动物图案 - 金鸽 - 朦胧月色的博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56" y="2747599"/>
            <a:ext cx="2224764" cy="119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http://www.liveanimalslist.com/mammals/images/ox-pictu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856" y="2736657"/>
            <a:ext cx="2257689" cy="1145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014898" y="3001728"/>
            <a:ext cx="8002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+mj-ea"/>
                <a:ea typeface="+mj-ea"/>
              </a:rPr>
              <a:t>是对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85217" y="3001728"/>
            <a:ext cx="1107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+mj-ea"/>
                <a:ea typeface="+mj-ea"/>
              </a:rPr>
              <a:t>的抽象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214" y="4029031"/>
            <a:ext cx="8002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+mj-ea"/>
                <a:ea typeface="+mj-ea"/>
              </a:rPr>
              <a:t>是对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7764" y="4031575"/>
            <a:ext cx="1107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+mj-ea"/>
                <a:ea typeface="+mj-ea"/>
              </a:rPr>
              <a:t>的抽象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17443" y="4802038"/>
            <a:ext cx="8002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+mj-ea"/>
                <a:ea typeface="+mj-ea"/>
              </a:rPr>
              <a:t>是对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7764" y="4793971"/>
            <a:ext cx="1107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+mj-ea"/>
                <a:ea typeface="+mj-ea"/>
              </a:rPr>
              <a:t>的抽象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031864" y="5563383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+mj-ea"/>
                <a:ea typeface="+mj-ea"/>
              </a:rPr>
              <a:t>计算机科学中的抽象？</a:t>
            </a:r>
          </a:p>
        </p:txBody>
      </p:sp>
    </p:spTree>
    <p:extLst>
      <p:ext uri="{BB962C8B-B14F-4D97-AF65-F5344CB8AC3E}">
        <p14:creationId xmlns:p14="http://schemas.microsoft.com/office/powerpoint/2010/main" val="185213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smtClean="0"/>
              <a:t>计算思维 </a:t>
            </a:r>
            <a:r>
              <a:rPr lang="en-GB" altLang="zh-CN" smtClean="0"/>
              <a:t>vs.</a:t>
            </a:r>
            <a:r>
              <a:rPr lang="zh-CN" altLang="en-GB" smtClean="0"/>
              <a:t>编译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smtClean="0"/>
              <a:t>抽象</a:t>
            </a:r>
            <a:r>
              <a:rPr lang="en-GB" altLang="zh-CN" smtClean="0"/>
              <a:t>(Abstraction)</a:t>
            </a:r>
          </a:p>
          <a:p>
            <a:pPr lvl="1"/>
            <a:r>
              <a:rPr lang="zh-CN" altLang="en-GB" smtClean="0"/>
              <a:t>图灵机</a:t>
            </a:r>
            <a:endParaRPr lang="zh-CN" altLang="en-GB" dirty="0"/>
          </a:p>
        </p:txBody>
      </p:sp>
      <p:pic>
        <p:nvPicPr>
          <p:cNvPr id="25605" name="Picture 4" descr="245e8bca47e5a9b9c91768c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604" y="2827930"/>
            <a:ext cx="4427057" cy="347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4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smtClean="0"/>
              <a:t>计算思维 </a:t>
            </a:r>
            <a:r>
              <a:rPr lang="en-GB" altLang="zh-CN" smtClean="0"/>
              <a:t>vs.</a:t>
            </a:r>
            <a:r>
              <a:rPr lang="zh-CN" altLang="en-GB" smtClean="0"/>
              <a:t>编译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 smtClean="0"/>
              <a:t>抽象</a:t>
            </a:r>
            <a:r>
              <a:rPr lang="en-GB" altLang="zh-CN" dirty="0" smtClean="0"/>
              <a:t>(Abstraction)</a:t>
            </a:r>
          </a:p>
          <a:p>
            <a:pPr lvl="1"/>
            <a:r>
              <a:rPr lang="zh-CN" altLang="en-GB" dirty="0" smtClean="0"/>
              <a:t>图灵机</a:t>
            </a:r>
          </a:p>
          <a:p>
            <a:pPr lvl="2"/>
            <a:r>
              <a:rPr lang="zh-CN" altLang="en-GB" dirty="0" smtClean="0"/>
              <a:t>一条无限长的纸带</a:t>
            </a:r>
          </a:p>
          <a:p>
            <a:pPr lvl="2"/>
            <a:r>
              <a:rPr lang="zh-CN" altLang="en-GB" dirty="0" smtClean="0"/>
              <a:t>一个读写头</a:t>
            </a:r>
          </a:p>
          <a:p>
            <a:pPr lvl="2"/>
            <a:r>
              <a:rPr lang="zh-CN" altLang="en-GB" dirty="0"/>
              <a:t>一个状态寄存器</a:t>
            </a:r>
          </a:p>
          <a:p>
            <a:pPr lvl="2"/>
            <a:r>
              <a:rPr lang="zh-CN" altLang="en-GB" dirty="0" smtClean="0"/>
              <a:t>一套控制读写头工作的规则</a:t>
            </a:r>
          </a:p>
        </p:txBody>
      </p:sp>
      <p:pic>
        <p:nvPicPr>
          <p:cNvPr id="7" name="Picture 4" descr="245e8bca47e5a9b9c91768c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62" y="4225125"/>
            <a:ext cx="3034728" cy="238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55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smtClean="0"/>
              <a:t>计算思维 </a:t>
            </a:r>
            <a:r>
              <a:rPr lang="en-GB" altLang="zh-CN" smtClean="0"/>
              <a:t>vs.</a:t>
            </a:r>
            <a:r>
              <a:rPr lang="zh-CN" altLang="en-GB" smtClean="0"/>
              <a:t>编译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 smtClean="0"/>
              <a:t>抽象</a:t>
            </a:r>
            <a:r>
              <a:rPr lang="en-GB" altLang="zh-CN" dirty="0" smtClean="0"/>
              <a:t>(Abstraction)</a:t>
            </a:r>
          </a:p>
          <a:p>
            <a:pPr lvl="1"/>
            <a:r>
              <a:rPr lang="zh-CN" altLang="en-GB" dirty="0" smtClean="0"/>
              <a:t>图灵机</a:t>
            </a:r>
          </a:p>
          <a:p>
            <a:pPr lvl="1"/>
            <a:r>
              <a:rPr lang="zh-CN" altLang="en-GB" dirty="0" smtClean="0"/>
              <a:t>邱奇</a:t>
            </a:r>
            <a:r>
              <a:rPr lang="en-GB" altLang="zh-CN" dirty="0" smtClean="0"/>
              <a:t>-</a:t>
            </a:r>
            <a:r>
              <a:rPr lang="zh-CN" altLang="en-GB" dirty="0" smtClean="0"/>
              <a:t>图灵论题</a:t>
            </a:r>
            <a:r>
              <a:rPr lang="en-GB" altLang="zh-CN" dirty="0" smtClean="0"/>
              <a:t>(The Church-Turing thesis)</a:t>
            </a:r>
            <a:endParaRPr lang="zh-CN" altLang="en-GB" dirty="0" smtClean="0"/>
          </a:p>
          <a:p>
            <a:pPr lvl="2"/>
            <a:r>
              <a:rPr lang="zh-CN" altLang="en-GB" dirty="0" smtClean="0"/>
              <a:t>所有计算或算法都可以由一台图灵机来执行</a:t>
            </a:r>
          </a:p>
          <a:p>
            <a:pPr lvl="1"/>
            <a:r>
              <a:rPr lang="zh-CN" altLang="en-GB" dirty="0" smtClean="0"/>
              <a:t>可计算</a:t>
            </a:r>
            <a:r>
              <a:rPr lang="en-GB" altLang="zh-CN" dirty="0" smtClean="0"/>
              <a:t>=</a:t>
            </a:r>
            <a:r>
              <a:rPr lang="zh-CN" altLang="en-GB" dirty="0" smtClean="0"/>
              <a:t>图灵可计算</a:t>
            </a:r>
            <a:endParaRPr lang="en-GB" altLang="zh-CN" dirty="0"/>
          </a:p>
        </p:txBody>
      </p:sp>
      <p:pic>
        <p:nvPicPr>
          <p:cNvPr id="7" name="Picture 4" descr="245e8bca47e5a9b9c91768c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62" y="4225125"/>
            <a:ext cx="3034728" cy="238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27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smtClean="0"/>
              <a:t>计算思维 </a:t>
            </a:r>
            <a:r>
              <a:rPr lang="en-GB" altLang="zh-CN" smtClean="0"/>
              <a:t>vs.</a:t>
            </a:r>
            <a:r>
              <a:rPr lang="zh-CN" altLang="en-GB" smtClean="0"/>
              <a:t>编译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 smtClean="0"/>
              <a:t>编译原理中的</a:t>
            </a:r>
            <a:r>
              <a:rPr lang="en-GB" altLang="zh-CN" dirty="0" smtClean="0"/>
              <a:t>"</a:t>
            </a:r>
            <a:r>
              <a:rPr lang="zh-CN" altLang="en-GB" dirty="0" smtClean="0">
                <a:solidFill>
                  <a:schemeClr val="accent2"/>
                </a:solidFill>
              </a:rPr>
              <a:t>抽象</a:t>
            </a:r>
            <a:r>
              <a:rPr lang="en-GB" altLang="zh-CN" dirty="0" smtClean="0"/>
              <a:t>"</a:t>
            </a:r>
            <a:endParaRPr lang="zh-CN" altLang="en-GB" dirty="0" smtClean="0"/>
          </a:p>
          <a:p>
            <a:pPr lvl="1"/>
            <a:r>
              <a:rPr lang="zh-CN" altLang="en-GB" dirty="0" smtClean="0"/>
              <a:t>有限自动机</a:t>
            </a:r>
          </a:p>
          <a:p>
            <a:pPr lvl="1"/>
            <a:r>
              <a:rPr lang="zh-CN" altLang="en-GB" dirty="0" smtClean="0"/>
              <a:t>形式文法</a:t>
            </a:r>
          </a:p>
          <a:p>
            <a:pPr lvl="1"/>
            <a:r>
              <a:rPr lang="en-US" altLang="zh-CN" dirty="0" smtClean="0"/>
              <a:t>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95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smtClean="0"/>
              <a:t>计算思维 </a:t>
            </a:r>
            <a:r>
              <a:rPr lang="en-GB" altLang="zh-CN" smtClean="0"/>
              <a:t>vs.</a:t>
            </a:r>
            <a:r>
              <a:rPr lang="zh-CN" altLang="en-GB" smtClean="0"/>
              <a:t>编译</a:t>
            </a:r>
            <a:endParaRPr lang="en-GB" altLang="zh-CN" smtClean="0"/>
          </a:p>
        </p:txBody>
      </p:sp>
      <p:sp>
        <p:nvSpPr>
          <p:cNvPr id="13619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自动化</a:t>
            </a:r>
            <a:r>
              <a:rPr lang="en-GB" altLang="zh-CN" dirty="0"/>
              <a:t>(</a:t>
            </a:r>
            <a:r>
              <a:rPr lang="en-US" altLang="zh-CN" dirty="0"/>
              <a:t>Automation</a:t>
            </a:r>
            <a:r>
              <a:rPr lang="en-GB" altLang="zh-CN" dirty="0"/>
              <a:t>)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将抽象思维的结果在计算机上实现，是一个将计算思维成果物化的过程，也是将理论成果应用于技术的实践</a:t>
            </a:r>
          </a:p>
          <a:p>
            <a:pPr lvl="1"/>
            <a:r>
              <a:rPr lang="zh-CN" altLang="en-US" dirty="0" smtClean="0"/>
              <a:t>自动化的思维方法不仅体现在编译程序本身的工作机制上，更体现在了编译程序的生成工具的研究和设计上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47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引论</a:t>
            </a:r>
            <a:endParaRPr lang="zh-CN" altLang="en-GB" dirty="0" smtClean="0"/>
          </a:p>
        </p:txBody>
      </p:sp>
      <p:sp>
        <p:nvSpPr>
          <p:cNvPr id="921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zh-CN" altLang="en-US" dirty="0" smtClean="0"/>
              <a:t>编译程序</a:t>
            </a:r>
            <a:endParaRPr lang="en-US" altLang="zh-CN" dirty="0" smtClean="0"/>
          </a:p>
          <a:p>
            <a:r>
              <a:rPr lang="zh-CN" altLang="en-US" dirty="0"/>
              <a:t>为什么要</a:t>
            </a:r>
            <a:r>
              <a:rPr lang="zh-CN" altLang="en-US" dirty="0" smtClean="0"/>
              <a:t>学习编译原理</a:t>
            </a:r>
            <a:endParaRPr lang="zh-CN" altLang="en-US" dirty="0"/>
          </a:p>
          <a:p>
            <a:r>
              <a:rPr lang="zh-CN" altLang="en-US" dirty="0"/>
              <a:t>编译过程</a:t>
            </a:r>
            <a:endParaRPr lang="zh-CN" altLang="en-GB" dirty="0"/>
          </a:p>
          <a:p>
            <a:r>
              <a:rPr lang="zh-CN" altLang="en-US" dirty="0"/>
              <a:t>编译程序的结构</a:t>
            </a:r>
          </a:p>
          <a:p>
            <a:r>
              <a:rPr lang="zh-CN" altLang="en-US" dirty="0" smtClean="0"/>
              <a:t>编译程序</a:t>
            </a:r>
            <a:r>
              <a:rPr lang="zh-CN" altLang="en-US" dirty="0"/>
              <a:t>的</a:t>
            </a:r>
            <a:r>
              <a:rPr lang="zh-CN" altLang="en-US" dirty="0" smtClean="0"/>
              <a:t>生成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621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dirty="0" smtClean="0"/>
              <a:t>计算思维 </a:t>
            </a:r>
            <a:r>
              <a:rPr lang="en-GB" altLang="zh-CN" dirty="0" smtClean="0"/>
              <a:t>vs.</a:t>
            </a:r>
            <a:r>
              <a:rPr lang="zh-CN" altLang="en-GB" dirty="0" smtClean="0"/>
              <a:t>编译</a:t>
            </a:r>
            <a:endParaRPr lang="en-GB" altLang="zh-CN" dirty="0" smtClean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编译原理中的</a:t>
            </a:r>
            <a:r>
              <a:rPr lang="en-GB" altLang="zh-CN" dirty="0" smtClean="0"/>
              <a:t>"</a:t>
            </a:r>
            <a:r>
              <a:rPr lang="zh-CN" altLang="en-US" dirty="0" smtClean="0">
                <a:solidFill>
                  <a:schemeClr val="tx1"/>
                </a:solidFill>
              </a:rPr>
              <a:t>自动化</a:t>
            </a:r>
            <a:r>
              <a:rPr lang="en-GB" altLang="zh-CN" dirty="0" smtClean="0"/>
              <a:t>“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有限自动机</a:t>
            </a:r>
          </a:p>
          <a:p>
            <a:pPr lvl="1"/>
            <a:r>
              <a:rPr lang="zh-CN" altLang="en-US" dirty="0" smtClean="0"/>
              <a:t>预测分析程序</a:t>
            </a:r>
          </a:p>
          <a:p>
            <a:pPr lvl="1"/>
            <a:r>
              <a:rPr lang="zh-CN" altLang="en-US" dirty="0" smtClean="0"/>
              <a:t>算符优先分析</a:t>
            </a:r>
          </a:p>
          <a:p>
            <a:pPr lvl="1"/>
            <a:r>
              <a:rPr lang="en-US" altLang="zh-CN" dirty="0" smtClean="0"/>
              <a:t>LR</a:t>
            </a:r>
            <a:r>
              <a:rPr lang="zh-CN" altLang="en-US" dirty="0" smtClean="0"/>
              <a:t>分析</a:t>
            </a:r>
          </a:p>
          <a:p>
            <a:pPr lvl="1"/>
            <a:r>
              <a:rPr lang="en-US" altLang="zh-CN" dirty="0" smtClean="0"/>
              <a:t>…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3859495" y="3999459"/>
            <a:ext cx="2144712" cy="1299709"/>
            <a:chOff x="4561531" y="2923948"/>
            <a:chExt cx="2144712" cy="1299709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4561531" y="2923948"/>
              <a:ext cx="2144712" cy="129970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kumimoji="1" lang="zh-CN" altLang="en-US" sz="2800" dirty="0">
                  <a:latin typeface="微软雅黑" panose="020B0503020204020204" pitchFamily="34" charset="-122"/>
                </a:rPr>
                <a:t>控制程序</a:t>
              </a:r>
            </a:p>
          </p:txBody>
        </p:sp>
        <p:sp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4862812" y="3538130"/>
              <a:ext cx="1543852" cy="460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zh-CN" altLang="en-US" sz="2400">
                  <a:solidFill>
                    <a:srgbClr val="C00000"/>
                  </a:solidFill>
                  <a:latin typeface="微软雅黑" panose="020B0503020204020204" pitchFamily="34" charset="-122"/>
                </a:rPr>
                <a:t>分析表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71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smtClean="0"/>
              <a:t>计算思维 </a:t>
            </a:r>
            <a:r>
              <a:rPr lang="en-GB" altLang="zh-CN" smtClean="0"/>
              <a:t>vs.</a:t>
            </a:r>
            <a:r>
              <a:rPr lang="zh-CN" altLang="en-GB" smtClean="0"/>
              <a:t>编译</a:t>
            </a:r>
            <a:endParaRPr lang="zh-CN" altLang="en-GB" dirty="0" smtClean="0"/>
          </a:p>
        </p:txBody>
      </p:sp>
      <p:sp>
        <p:nvSpPr>
          <p:cNvPr id="659459" name="Rectangle 3"/>
          <p:cNvSpPr>
            <a:spLocks noGrp="1" noChangeArrowheads="1"/>
          </p:cNvSpPr>
          <p:nvPr>
            <p:ph idx="1"/>
          </p:nvPr>
        </p:nvSpPr>
        <p:spPr>
          <a:xfrm>
            <a:off x="630000" y="1823259"/>
            <a:ext cx="4952231" cy="4352400"/>
          </a:xfrm>
        </p:spPr>
        <p:txBody>
          <a:bodyPr/>
          <a:lstStyle/>
          <a:p>
            <a:r>
              <a:rPr lang="zh-CN" altLang="en-GB" dirty="0" smtClean="0"/>
              <a:t>分解</a:t>
            </a:r>
            <a:r>
              <a:rPr lang="en-GB" altLang="zh-CN" dirty="0" smtClean="0"/>
              <a:t>(Decomposition)</a:t>
            </a:r>
            <a:endParaRPr lang="zh-CN" altLang="en-GB" dirty="0" smtClean="0"/>
          </a:p>
          <a:p>
            <a:pPr lvl="1"/>
            <a:r>
              <a:rPr lang="zh-CN" altLang="en-GB" dirty="0" smtClean="0"/>
              <a:t>将大规模的复杂问题分解成若干个较小规模的、更简单的问题加以解决</a:t>
            </a:r>
          </a:p>
          <a:p>
            <a:pPr lvl="2"/>
            <a:r>
              <a:rPr lang="zh-CN" altLang="en-GB" dirty="0" smtClean="0"/>
              <a:t>对问题本身的明确描述，并对问题解法作出全局性决策</a:t>
            </a:r>
          </a:p>
          <a:p>
            <a:pPr lvl="2"/>
            <a:r>
              <a:rPr lang="zh-CN" altLang="en-GB" dirty="0" smtClean="0"/>
              <a:t>把问题分解成相对独立的子问题</a:t>
            </a:r>
          </a:p>
          <a:p>
            <a:pPr lvl="2"/>
            <a:r>
              <a:rPr lang="zh-CN" altLang="en-GB" dirty="0" smtClean="0"/>
              <a:t>再以同样的方式对每个子问题进一步精确化，直到获得对问题的明确的解答 </a:t>
            </a:r>
            <a:endParaRPr lang="en-GB" altLang="zh-CN" dirty="0"/>
          </a:p>
        </p:txBody>
      </p:sp>
      <p:sp>
        <p:nvSpPr>
          <p:cNvPr id="659461" name="Rectangle 5"/>
          <p:cNvSpPr>
            <a:spLocks noChangeArrowheads="1"/>
          </p:cNvSpPr>
          <p:nvPr/>
        </p:nvSpPr>
        <p:spPr bwMode="auto">
          <a:xfrm>
            <a:off x="6520068" y="1823259"/>
            <a:ext cx="1481667" cy="51646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问题</a:t>
            </a:r>
            <a:endParaRPr lang="zh-CN" altLang="en-GB" sz="20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765119" y="3512477"/>
            <a:ext cx="1361662" cy="2639483"/>
            <a:chOff x="3655" y="1822"/>
            <a:chExt cx="799" cy="1663"/>
          </a:xfrm>
        </p:grpSpPr>
        <p:grpSp>
          <p:nvGrpSpPr>
            <p:cNvPr id="30744" name="Group 14"/>
            <p:cNvGrpSpPr>
              <a:grpSpLocks/>
            </p:cNvGrpSpPr>
            <p:nvPr/>
          </p:nvGrpSpPr>
          <p:grpSpPr bwMode="auto">
            <a:xfrm>
              <a:off x="3813" y="1822"/>
              <a:ext cx="500" cy="365"/>
              <a:chOff x="1248" y="3168"/>
              <a:chExt cx="1013" cy="432"/>
            </a:xfrm>
          </p:grpSpPr>
          <p:sp>
            <p:nvSpPr>
              <p:cNvPr id="30747" name="Line 15"/>
              <p:cNvSpPr>
                <a:spLocks noChangeShapeType="1"/>
              </p:cNvSpPr>
              <p:nvPr/>
            </p:nvSpPr>
            <p:spPr bwMode="auto">
              <a:xfrm>
                <a:off x="1740" y="316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0748" name="Line 16"/>
              <p:cNvSpPr>
                <a:spLocks noChangeShapeType="1"/>
              </p:cNvSpPr>
              <p:nvPr/>
            </p:nvSpPr>
            <p:spPr bwMode="auto">
              <a:xfrm>
                <a:off x="1248" y="3312"/>
                <a:ext cx="10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0749" name="Line 17"/>
              <p:cNvSpPr>
                <a:spLocks noChangeShapeType="1"/>
              </p:cNvSpPr>
              <p:nvPr/>
            </p:nvSpPr>
            <p:spPr bwMode="auto">
              <a:xfrm>
                <a:off x="1248" y="331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0750" name="Line 18"/>
              <p:cNvSpPr>
                <a:spLocks noChangeShapeType="1"/>
              </p:cNvSpPr>
              <p:nvPr/>
            </p:nvSpPr>
            <p:spPr bwMode="auto">
              <a:xfrm>
                <a:off x="2256" y="331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745" name="Rectangle 19"/>
            <p:cNvSpPr>
              <a:spLocks noChangeArrowheads="1"/>
            </p:cNvSpPr>
            <p:nvPr/>
          </p:nvSpPr>
          <p:spPr bwMode="auto">
            <a:xfrm>
              <a:off x="3655" y="2208"/>
              <a:ext cx="316" cy="127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0000" rIns="1200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更小的问题</a:t>
              </a:r>
              <a:endParaRPr lang="zh-CN" altLang="en-GB" sz="20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0746" name="Rectangle 20"/>
            <p:cNvSpPr>
              <a:spLocks noChangeArrowheads="1"/>
            </p:cNvSpPr>
            <p:nvPr/>
          </p:nvSpPr>
          <p:spPr bwMode="auto">
            <a:xfrm>
              <a:off x="4138" y="2208"/>
              <a:ext cx="316" cy="127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0000" rIns="1200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</a:rPr>
                <a:t>更小的问题</a:t>
              </a:r>
              <a:endParaRPr lang="zh-CN" altLang="en-GB" sz="200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7384648" y="3522798"/>
            <a:ext cx="1365887" cy="2639483"/>
            <a:chOff x="4752" y="1822"/>
            <a:chExt cx="799" cy="1663"/>
          </a:xfrm>
        </p:grpSpPr>
        <p:grpSp>
          <p:nvGrpSpPr>
            <p:cNvPr id="30737" name="Group 21"/>
            <p:cNvGrpSpPr>
              <a:grpSpLocks/>
            </p:cNvGrpSpPr>
            <p:nvPr/>
          </p:nvGrpSpPr>
          <p:grpSpPr bwMode="auto">
            <a:xfrm>
              <a:off x="4910" y="1822"/>
              <a:ext cx="500" cy="366"/>
              <a:chOff x="1248" y="3168"/>
              <a:chExt cx="1013" cy="432"/>
            </a:xfrm>
          </p:grpSpPr>
          <p:sp>
            <p:nvSpPr>
              <p:cNvPr id="30740" name="Line 22"/>
              <p:cNvSpPr>
                <a:spLocks noChangeShapeType="1"/>
              </p:cNvSpPr>
              <p:nvPr/>
            </p:nvSpPr>
            <p:spPr bwMode="auto">
              <a:xfrm>
                <a:off x="1740" y="316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0741" name="Line 23"/>
              <p:cNvSpPr>
                <a:spLocks noChangeShapeType="1"/>
              </p:cNvSpPr>
              <p:nvPr/>
            </p:nvSpPr>
            <p:spPr bwMode="auto">
              <a:xfrm>
                <a:off x="1248" y="3312"/>
                <a:ext cx="10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0742" name="Line 24"/>
              <p:cNvSpPr>
                <a:spLocks noChangeShapeType="1"/>
              </p:cNvSpPr>
              <p:nvPr/>
            </p:nvSpPr>
            <p:spPr bwMode="auto">
              <a:xfrm>
                <a:off x="1248" y="331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0743" name="Line 25"/>
              <p:cNvSpPr>
                <a:spLocks noChangeShapeType="1"/>
              </p:cNvSpPr>
              <p:nvPr/>
            </p:nvSpPr>
            <p:spPr bwMode="auto">
              <a:xfrm>
                <a:off x="2256" y="331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738" name="Rectangle 26"/>
            <p:cNvSpPr>
              <a:spLocks noChangeArrowheads="1"/>
            </p:cNvSpPr>
            <p:nvPr/>
          </p:nvSpPr>
          <p:spPr bwMode="auto">
            <a:xfrm>
              <a:off x="4752" y="2208"/>
              <a:ext cx="316" cy="127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0000" rIns="1200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更小的问题</a:t>
              </a:r>
              <a:endParaRPr lang="zh-CN" altLang="en-GB" sz="20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0739" name="Rectangle 27"/>
            <p:cNvSpPr>
              <a:spLocks noChangeArrowheads="1"/>
            </p:cNvSpPr>
            <p:nvPr/>
          </p:nvSpPr>
          <p:spPr bwMode="auto">
            <a:xfrm>
              <a:off x="5235" y="2208"/>
              <a:ext cx="316" cy="127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0000" rIns="1200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</a:rPr>
                <a:t>更小的问题</a:t>
              </a:r>
              <a:endParaRPr lang="zh-CN" altLang="en-GB" sz="200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5944601" y="2373813"/>
            <a:ext cx="2641306" cy="1123951"/>
            <a:chOff x="3700" y="1085"/>
            <a:chExt cx="1795" cy="708"/>
          </a:xfrm>
        </p:grpSpPr>
        <p:sp>
          <p:nvSpPr>
            <p:cNvPr id="30730" name="Rectangle 6"/>
            <p:cNvSpPr>
              <a:spLocks noChangeArrowheads="1"/>
            </p:cNvSpPr>
            <p:nvPr/>
          </p:nvSpPr>
          <p:spPr bwMode="auto">
            <a:xfrm>
              <a:off x="4795" y="1468"/>
              <a:ext cx="700" cy="3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子问题</a:t>
              </a:r>
              <a:endParaRPr lang="en-GB" altLang="zh-CN" sz="20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0731" name="Rectangle 7"/>
            <p:cNvSpPr>
              <a:spLocks noChangeArrowheads="1"/>
            </p:cNvSpPr>
            <p:nvPr/>
          </p:nvSpPr>
          <p:spPr bwMode="auto">
            <a:xfrm>
              <a:off x="3700" y="1468"/>
              <a:ext cx="699" cy="3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子问题</a:t>
              </a:r>
              <a:endParaRPr lang="en-GB" altLang="zh-CN" sz="20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30732" name="Group 36"/>
            <p:cNvGrpSpPr>
              <a:grpSpLocks/>
            </p:cNvGrpSpPr>
            <p:nvPr/>
          </p:nvGrpSpPr>
          <p:grpSpPr bwMode="auto">
            <a:xfrm>
              <a:off x="4051" y="1085"/>
              <a:ext cx="1104" cy="366"/>
              <a:chOff x="1248" y="3168"/>
              <a:chExt cx="1013" cy="432"/>
            </a:xfrm>
          </p:grpSpPr>
          <p:sp>
            <p:nvSpPr>
              <p:cNvPr id="30733" name="Line 37"/>
              <p:cNvSpPr>
                <a:spLocks noChangeShapeType="1"/>
              </p:cNvSpPr>
              <p:nvPr/>
            </p:nvSpPr>
            <p:spPr bwMode="auto">
              <a:xfrm>
                <a:off x="1740" y="316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0734" name="Line 38"/>
              <p:cNvSpPr>
                <a:spLocks noChangeShapeType="1"/>
              </p:cNvSpPr>
              <p:nvPr/>
            </p:nvSpPr>
            <p:spPr bwMode="auto">
              <a:xfrm>
                <a:off x="1248" y="3312"/>
                <a:ext cx="10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0735" name="Line 39"/>
              <p:cNvSpPr>
                <a:spLocks noChangeShapeType="1"/>
              </p:cNvSpPr>
              <p:nvPr/>
            </p:nvSpPr>
            <p:spPr bwMode="auto">
              <a:xfrm>
                <a:off x="1248" y="331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0736" name="Line 40"/>
              <p:cNvSpPr>
                <a:spLocks noChangeShapeType="1"/>
              </p:cNvSpPr>
              <p:nvPr/>
            </p:nvSpPr>
            <p:spPr bwMode="auto">
              <a:xfrm>
                <a:off x="2256" y="331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650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59" grpId="0" build="p"/>
      <p:bldP spid="65946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smtClean="0"/>
              <a:t>计算思维 </a:t>
            </a:r>
            <a:r>
              <a:rPr lang="en-GB" altLang="zh-CN" smtClean="0"/>
              <a:t>vs.</a:t>
            </a:r>
            <a:r>
              <a:rPr lang="zh-CN" altLang="en-GB" smtClean="0"/>
              <a:t>编译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smtClean="0"/>
              <a:t>分解</a:t>
            </a:r>
            <a:r>
              <a:rPr lang="en-GB" altLang="zh-CN" smtClean="0"/>
              <a:t>(Decomposition)</a:t>
            </a:r>
          </a:p>
          <a:p>
            <a:pPr lvl="1"/>
            <a:r>
              <a:rPr lang="zh-CN" altLang="en-GB" smtClean="0"/>
              <a:t>层次化管理</a:t>
            </a:r>
            <a:endParaRPr lang="zh-CN" altLang="en-GB" dirty="0"/>
          </a:p>
        </p:txBody>
      </p:sp>
      <p:grpSp>
        <p:nvGrpSpPr>
          <p:cNvPr id="8" name="组合 7"/>
          <p:cNvGrpSpPr/>
          <p:nvPr/>
        </p:nvGrpSpPr>
        <p:grpSpPr>
          <a:xfrm>
            <a:off x="1588789" y="3144982"/>
            <a:ext cx="4739572" cy="2793859"/>
            <a:chOff x="3118829" y="1466157"/>
            <a:chExt cx="4644772" cy="2728126"/>
          </a:xfrm>
        </p:grpSpPr>
        <p:sp>
          <p:nvSpPr>
            <p:cNvPr id="31749" name="Rectangle 11"/>
            <p:cNvSpPr>
              <a:spLocks noChangeArrowheads="1"/>
            </p:cNvSpPr>
            <p:nvPr/>
          </p:nvSpPr>
          <p:spPr bwMode="auto">
            <a:xfrm>
              <a:off x="4800770" y="1466157"/>
              <a:ext cx="1240948" cy="35456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</a:rPr>
                <a:t>校长</a:t>
              </a:r>
              <a:endParaRPr lang="zh-CN" altLang="en-GB" sz="200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750" name="Rectangle 12"/>
            <p:cNvSpPr>
              <a:spLocks noChangeArrowheads="1"/>
            </p:cNvSpPr>
            <p:nvPr/>
          </p:nvSpPr>
          <p:spPr bwMode="auto">
            <a:xfrm>
              <a:off x="4800770" y="2219600"/>
              <a:ext cx="1240948" cy="35456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</a:rPr>
                <a:t>副校长</a:t>
              </a:r>
              <a:endParaRPr lang="zh-CN" altLang="en-GB" sz="200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751" name="Rectangle 14"/>
            <p:cNvSpPr>
              <a:spLocks noChangeArrowheads="1"/>
            </p:cNvSpPr>
            <p:nvPr/>
          </p:nvSpPr>
          <p:spPr bwMode="auto">
            <a:xfrm>
              <a:off x="3205265" y="2219600"/>
              <a:ext cx="1240948" cy="35456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</a:rPr>
                <a:t>副校长</a:t>
              </a:r>
              <a:endParaRPr lang="zh-CN" altLang="en-GB" sz="200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752" name="Rectangle 15"/>
            <p:cNvSpPr>
              <a:spLocks noChangeArrowheads="1"/>
            </p:cNvSpPr>
            <p:nvPr/>
          </p:nvSpPr>
          <p:spPr bwMode="auto">
            <a:xfrm>
              <a:off x="6455368" y="2219600"/>
              <a:ext cx="1240948" cy="35456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</a:rPr>
                <a:t>副校长</a:t>
              </a:r>
              <a:endParaRPr lang="zh-CN" altLang="en-GB" sz="200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775" name="Line 16"/>
            <p:cNvSpPr>
              <a:spLocks noChangeShapeType="1"/>
            </p:cNvSpPr>
            <p:nvPr/>
          </p:nvSpPr>
          <p:spPr bwMode="auto">
            <a:xfrm>
              <a:off x="5391698" y="1820719"/>
              <a:ext cx="0" cy="3988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1776" name="Line 17"/>
            <p:cNvSpPr>
              <a:spLocks noChangeShapeType="1"/>
            </p:cNvSpPr>
            <p:nvPr/>
          </p:nvSpPr>
          <p:spPr bwMode="auto">
            <a:xfrm>
              <a:off x="3796192" y="1953679"/>
              <a:ext cx="32501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1777" name="Line 18"/>
            <p:cNvSpPr>
              <a:spLocks noChangeShapeType="1"/>
            </p:cNvSpPr>
            <p:nvPr/>
          </p:nvSpPr>
          <p:spPr bwMode="auto">
            <a:xfrm>
              <a:off x="3796192" y="1953679"/>
              <a:ext cx="0" cy="265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1778" name="Line 19"/>
            <p:cNvSpPr>
              <a:spLocks noChangeShapeType="1"/>
            </p:cNvSpPr>
            <p:nvPr/>
          </p:nvSpPr>
          <p:spPr bwMode="auto">
            <a:xfrm>
              <a:off x="7046295" y="1953679"/>
              <a:ext cx="0" cy="265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1771" name="Line 22"/>
            <p:cNvSpPr>
              <a:spLocks noChangeShapeType="1"/>
            </p:cNvSpPr>
            <p:nvPr/>
          </p:nvSpPr>
          <p:spPr bwMode="auto">
            <a:xfrm>
              <a:off x="3798278" y="2574162"/>
              <a:ext cx="0" cy="1329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1772" name="Line 23"/>
            <p:cNvSpPr>
              <a:spLocks noChangeShapeType="1"/>
            </p:cNvSpPr>
            <p:nvPr/>
          </p:nvSpPr>
          <p:spPr bwMode="auto">
            <a:xfrm>
              <a:off x="3367770" y="2707123"/>
              <a:ext cx="886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1773" name="Line 24"/>
            <p:cNvSpPr>
              <a:spLocks noChangeShapeType="1"/>
            </p:cNvSpPr>
            <p:nvPr/>
          </p:nvSpPr>
          <p:spPr bwMode="auto">
            <a:xfrm>
              <a:off x="3367770" y="2707123"/>
              <a:ext cx="0" cy="265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1774" name="Line 25"/>
            <p:cNvSpPr>
              <a:spLocks noChangeShapeType="1"/>
            </p:cNvSpPr>
            <p:nvPr/>
          </p:nvSpPr>
          <p:spPr bwMode="auto">
            <a:xfrm>
              <a:off x="4249786" y="2707123"/>
              <a:ext cx="0" cy="265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1755" name="Rectangle 27"/>
            <p:cNvSpPr>
              <a:spLocks noChangeArrowheads="1"/>
            </p:cNvSpPr>
            <p:nvPr/>
          </p:nvSpPr>
          <p:spPr bwMode="auto">
            <a:xfrm>
              <a:off x="3118829" y="2995203"/>
              <a:ext cx="504000" cy="11880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0000" rIns="1200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教务处</a:t>
              </a:r>
              <a:endParaRPr lang="zh-CN" altLang="en-GB" sz="20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756" name="Rectangle 28"/>
            <p:cNvSpPr>
              <a:spLocks noChangeArrowheads="1"/>
            </p:cNvSpPr>
            <p:nvPr/>
          </p:nvSpPr>
          <p:spPr bwMode="auto">
            <a:xfrm>
              <a:off x="3988374" y="2995203"/>
              <a:ext cx="504000" cy="11880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0000" rIns="1200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学生处</a:t>
              </a:r>
              <a:endParaRPr lang="zh-CN" altLang="en-GB" sz="20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767" name="Line 30"/>
            <p:cNvSpPr>
              <a:spLocks noChangeShapeType="1"/>
            </p:cNvSpPr>
            <p:nvPr/>
          </p:nvSpPr>
          <p:spPr bwMode="auto">
            <a:xfrm>
              <a:off x="5408556" y="2585243"/>
              <a:ext cx="0" cy="1329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1768" name="Line 31"/>
            <p:cNvSpPr>
              <a:spLocks noChangeShapeType="1"/>
            </p:cNvSpPr>
            <p:nvPr/>
          </p:nvSpPr>
          <p:spPr bwMode="auto">
            <a:xfrm>
              <a:off x="4978048" y="2718203"/>
              <a:ext cx="886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1769" name="Line 32"/>
            <p:cNvSpPr>
              <a:spLocks noChangeShapeType="1"/>
            </p:cNvSpPr>
            <p:nvPr/>
          </p:nvSpPr>
          <p:spPr bwMode="auto">
            <a:xfrm>
              <a:off x="4978048" y="2718203"/>
              <a:ext cx="0" cy="265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1770" name="Line 33"/>
            <p:cNvSpPr>
              <a:spLocks noChangeShapeType="1"/>
            </p:cNvSpPr>
            <p:nvPr/>
          </p:nvSpPr>
          <p:spPr bwMode="auto">
            <a:xfrm>
              <a:off x="5860064" y="2718203"/>
              <a:ext cx="0" cy="265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1758" name="Rectangle 34"/>
            <p:cNvSpPr>
              <a:spLocks noChangeArrowheads="1"/>
            </p:cNvSpPr>
            <p:nvPr/>
          </p:nvSpPr>
          <p:spPr bwMode="auto">
            <a:xfrm>
              <a:off x="4729107" y="3006283"/>
              <a:ext cx="504000" cy="11880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0000" rIns="1200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后勤处</a:t>
              </a:r>
              <a:endParaRPr lang="zh-CN" altLang="en-GB" sz="20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759" name="Rectangle 35"/>
            <p:cNvSpPr>
              <a:spLocks noChangeArrowheads="1"/>
            </p:cNvSpPr>
            <p:nvPr/>
          </p:nvSpPr>
          <p:spPr bwMode="auto">
            <a:xfrm>
              <a:off x="5611353" y="3006283"/>
              <a:ext cx="504000" cy="11880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0000" rIns="1200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</a:rPr>
                <a:t>基建处</a:t>
              </a:r>
              <a:endParaRPr lang="zh-CN" altLang="en-GB" sz="200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763" name="Line 37"/>
            <p:cNvSpPr>
              <a:spLocks noChangeShapeType="1"/>
            </p:cNvSpPr>
            <p:nvPr/>
          </p:nvSpPr>
          <p:spPr bwMode="auto">
            <a:xfrm>
              <a:off x="7063154" y="2574162"/>
              <a:ext cx="0" cy="1329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1764" name="Line 38"/>
            <p:cNvSpPr>
              <a:spLocks noChangeShapeType="1"/>
            </p:cNvSpPr>
            <p:nvPr/>
          </p:nvSpPr>
          <p:spPr bwMode="auto">
            <a:xfrm>
              <a:off x="6632646" y="2707123"/>
              <a:ext cx="886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1765" name="Line 39"/>
            <p:cNvSpPr>
              <a:spLocks noChangeShapeType="1"/>
            </p:cNvSpPr>
            <p:nvPr/>
          </p:nvSpPr>
          <p:spPr bwMode="auto">
            <a:xfrm>
              <a:off x="6632646" y="2707123"/>
              <a:ext cx="0" cy="265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1766" name="Line 40"/>
            <p:cNvSpPr>
              <a:spLocks noChangeShapeType="1"/>
            </p:cNvSpPr>
            <p:nvPr/>
          </p:nvSpPr>
          <p:spPr bwMode="auto">
            <a:xfrm>
              <a:off x="7514662" y="2707123"/>
              <a:ext cx="0" cy="265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1761" name="Rectangle 41"/>
            <p:cNvSpPr>
              <a:spLocks noChangeArrowheads="1"/>
            </p:cNvSpPr>
            <p:nvPr/>
          </p:nvSpPr>
          <p:spPr bwMode="auto">
            <a:xfrm>
              <a:off x="6390055" y="2995203"/>
              <a:ext cx="504000" cy="11880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0000" rIns="1200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人事处</a:t>
              </a:r>
              <a:endParaRPr lang="zh-CN" altLang="en-GB" sz="20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762" name="Rectangle 42"/>
            <p:cNvSpPr>
              <a:spLocks noChangeArrowheads="1"/>
            </p:cNvSpPr>
            <p:nvPr/>
          </p:nvSpPr>
          <p:spPr bwMode="auto">
            <a:xfrm>
              <a:off x="7259601" y="2995203"/>
              <a:ext cx="504000" cy="11880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0000" rIns="1200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招生处</a:t>
              </a:r>
              <a:endParaRPr lang="zh-CN" altLang="en-GB" sz="20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1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smtClean="0"/>
              <a:t>计算思维 </a:t>
            </a:r>
            <a:r>
              <a:rPr lang="en-GB" altLang="zh-CN" smtClean="0"/>
              <a:t>vs.</a:t>
            </a:r>
            <a:r>
              <a:rPr lang="zh-CN" altLang="en-GB" smtClean="0"/>
              <a:t>编译</a:t>
            </a:r>
            <a:endParaRPr lang="en-GB" altLang="zh-CN" dirty="0" smtClean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编译原理中的</a:t>
            </a:r>
            <a:r>
              <a:rPr lang="en-GB" altLang="zh-CN" dirty="0" smtClean="0"/>
              <a:t>"</a:t>
            </a:r>
            <a:r>
              <a:rPr lang="zh-CN" altLang="en-US" dirty="0" smtClean="0">
                <a:solidFill>
                  <a:schemeClr val="tx1"/>
                </a:solidFill>
              </a:rPr>
              <a:t>问题分解</a:t>
            </a:r>
            <a:r>
              <a:rPr lang="en-GB" altLang="zh-CN" dirty="0" smtClean="0"/>
              <a:t>"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为什么编译程序引入中间语言？</a:t>
            </a:r>
          </a:p>
          <a:p>
            <a:pPr lvl="1"/>
            <a:r>
              <a:rPr lang="zh-CN" altLang="en-US" dirty="0" smtClean="0"/>
              <a:t>为什么编译分成多个阶段？</a:t>
            </a:r>
          </a:p>
          <a:p>
            <a:pPr lvl="1"/>
            <a:r>
              <a:rPr lang="zh-CN" altLang="en-US" dirty="0" smtClean="0"/>
              <a:t>为什么分析过程分成多遍？</a:t>
            </a:r>
          </a:p>
          <a:p>
            <a:pPr lvl="1"/>
            <a:r>
              <a:rPr lang="en-US" altLang="zh-CN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0058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smtClean="0"/>
              <a:t>计算思维 </a:t>
            </a:r>
            <a:r>
              <a:rPr lang="en-GB" altLang="zh-CN" smtClean="0"/>
              <a:t>vs.</a:t>
            </a:r>
            <a:r>
              <a:rPr lang="zh-CN" altLang="en-GB" smtClean="0"/>
              <a:t>编译</a:t>
            </a:r>
            <a:endParaRPr lang="en-GB" altLang="zh-CN" smtClean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递归</a:t>
            </a:r>
            <a:r>
              <a:rPr lang="en-US" altLang="zh-CN" dirty="0"/>
              <a:t>(Recursion)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问题的解决依赖于类似问题的解决，只不过后者的复杂程度或规模较原来的问题更小</a:t>
            </a:r>
          </a:p>
          <a:p>
            <a:pPr lvl="1"/>
            <a:r>
              <a:rPr lang="zh-CN" altLang="en-US" dirty="0" smtClean="0"/>
              <a:t>一旦将问题的复杂程度和规模化简到足够小时，问题的解法其实非常简单 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852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smtClean="0"/>
              <a:t>计算思维 </a:t>
            </a:r>
            <a:r>
              <a:rPr lang="en-GB" altLang="zh-CN" smtClean="0"/>
              <a:t>vs.</a:t>
            </a:r>
            <a:r>
              <a:rPr lang="zh-CN" altLang="en-GB" smtClean="0"/>
              <a:t>编译</a:t>
            </a:r>
            <a:endParaRPr lang="en-GB" altLang="zh-CN" dirty="0" smtClean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编译原理中的</a:t>
            </a:r>
            <a:r>
              <a:rPr lang="en-GB" altLang="zh-CN" dirty="0" smtClean="0"/>
              <a:t>"</a:t>
            </a:r>
            <a:r>
              <a:rPr lang="zh-CN" altLang="en-US" dirty="0" smtClean="0">
                <a:solidFill>
                  <a:schemeClr val="tx1"/>
                </a:solidFill>
              </a:rPr>
              <a:t>递归</a:t>
            </a:r>
            <a:r>
              <a:rPr lang="en-GB" altLang="zh-CN" dirty="0" smtClean="0"/>
              <a:t>"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递归下降分析</a:t>
            </a:r>
          </a:p>
          <a:p>
            <a:pPr lvl="1"/>
            <a:r>
              <a:rPr lang="zh-CN" altLang="en-US" dirty="0" smtClean="0"/>
              <a:t>基于树遍历的属性计算</a:t>
            </a:r>
          </a:p>
          <a:p>
            <a:pPr lvl="1"/>
            <a:r>
              <a:rPr lang="zh-CN" altLang="en-US" dirty="0" smtClean="0"/>
              <a:t>语法制导翻译</a:t>
            </a:r>
          </a:p>
          <a:p>
            <a:pPr lvl="1"/>
            <a:r>
              <a:rPr lang="en-US" altLang="zh-CN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4834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smtClean="0"/>
              <a:t>计算思维 </a:t>
            </a:r>
            <a:r>
              <a:rPr lang="en-GB" altLang="zh-CN" smtClean="0"/>
              <a:t>vs.</a:t>
            </a:r>
            <a:r>
              <a:rPr lang="zh-CN" altLang="en-GB" smtClean="0"/>
              <a:t>编译</a:t>
            </a:r>
            <a:endParaRPr lang="en-GB" altLang="zh-CN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权衡</a:t>
            </a:r>
            <a:r>
              <a:rPr lang="en-US" altLang="zh-CN" dirty="0" smtClean="0"/>
              <a:t>(</a:t>
            </a:r>
            <a:r>
              <a:rPr lang="zh-CN" altLang="en-US" dirty="0" smtClean="0"/>
              <a:t>折衷</a:t>
            </a:r>
            <a:r>
              <a:rPr lang="en-US" altLang="zh-CN" dirty="0" smtClean="0"/>
              <a:t>, Tradeoff )</a:t>
            </a:r>
          </a:p>
          <a:p>
            <a:pPr lvl="1"/>
            <a:r>
              <a:rPr lang="zh-CN" altLang="en-US" dirty="0" smtClean="0"/>
              <a:t>理论可实现 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实际可实现</a:t>
            </a:r>
          </a:p>
          <a:p>
            <a:pPr lvl="1"/>
            <a:r>
              <a:rPr lang="zh-CN" altLang="en-US" dirty="0" smtClean="0"/>
              <a:t>理论研究重在探寻问题求解的方法，对于理论成果的研究运用又需要在能力和运用中作出权衡</a:t>
            </a:r>
          </a:p>
        </p:txBody>
      </p:sp>
    </p:spTree>
    <p:extLst>
      <p:ext uri="{BB962C8B-B14F-4D97-AF65-F5344CB8AC3E}">
        <p14:creationId xmlns:p14="http://schemas.microsoft.com/office/powerpoint/2010/main" val="49476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dirty="0" smtClean="0"/>
              <a:t>计算思维 </a:t>
            </a:r>
            <a:r>
              <a:rPr lang="en-GB" altLang="zh-CN" dirty="0" smtClean="0"/>
              <a:t>vs.</a:t>
            </a:r>
            <a:r>
              <a:rPr lang="zh-CN" altLang="en-GB" dirty="0" smtClean="0"/>
              <a:t>编译</a:t>
            </a:r>
            <a:endParaRPr lang="en-GB" altLang="zh-CN" dirty="0" smtClean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编译原理中的</a:t>
            </a:r>
            <a:r>
              <a:rPr lang="en-GB" altLang="zh-CN" dirty="0" smtClean="0"/>
              <a:t>"</a:t>
            </a:r>
            <a:r>
              <a:rPr lang="zh-CN" altLang="en-US" dirty="0" smtClean="0">
                <a:solidFill>
                  <a:schemeClr val="tx1"/>
                </a:solidFill>
              </a:rPr>
              <a:t>权衡</a:t>
            </a:r>
            <a:r>
              <a:rPr lang="en-GB" altLang="zh-CN" dirty="0" smtClean="0"/>
              <a:t>"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用上下文无关文法来描述和处理高级程序设计语言</a:t>
            </a:r>
          </a:p>
          <a:p>
            <a:pPr lvl="1"/>
            <a:r>
              <a:rPr lang="zh-CN" altLang="en-US" dirty="0" smtClean="0"/>
              <a:t>优化措施的选择</a:t>
            </a:r>
          </a:p>
          <a:p>
            <a:pPr lvl="1"/>
            <a:r>
              <a:rPr lang="en-US" altLang="zh-CN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3632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smtClean="0"/>
              <a:t>计算思维 </a:t>
            </a:r>
            <a:r>
              <a:rPr lang="en-GB" altLang="zh-CN" smtClean="0"/>
              <a:t>vs.</a:t>
            </a:r>
            <a:r>
              <a:rPr lang="zh-CN" altLang="en-GB" smtClean="0"/>
              <a:t>编译</a:t>
            </a:r>
            <a:endParaRPr lang="en-GB" altLang="zh-CN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 smtClean="0"/>
              <a:t>计算思维包括一系列计算机科学的思维方法</a:t>
            </a:r>
          </a:p>
          <a:p>
            <a:pPr lvl="1"/>
            <a:r>
              <a:rPr lang="zh-CN" altLang="en-GB" dirty="0" smtClean="0"/>
              <a:t>抽象</a:t>
            </a:r>
          </a:p>
          <a:p>
            <a:pPr lvl="1"/>
            <a:r>
              <a:rPr lang="zh-CN" altLang="en-GB" dirty="0" smtClean="0"/>
              <a:t>自动化</a:t>
            </a:r>
          </a:p>
          <a:p>
            <a:pPr lvl="1"/>
            <a:r>
              <a:rPr lang="zh-CN" altLang="en-GB" dirty="0" smtClean="0"/>
              <a:t>问题分解</a:t>
            </a:r>
          </a:p>
          <a:p>
            <a:pPr lvl="1"/>
            <a:r>
              <a:rPr lang="zh-CN" altLang="en-GB" dirty="0" smtClean="0"/>
              <a:t>递归</a:t>
            </a:r>
          </a:p>
          <a:p>
            <a:pPr lvl="1"/>
            <a:r>
              <a:rPr lang="zh-CN" altLang="en-GB" dirty="0" smtClean="0"/>
              <a:t>权衡</a:t>
            </a:r>
          </a:p>
          <a:p>
            <a:pPr lvl="1"/>
            <a:r>
              <a:rPr lang="en-GB" altLang="zh-CN" dirty="0" smtClean="0"/>
              <a:t>…</a:t>
            </a: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2788644" y="3647016"/>
            <a:ext cx="2077073" cy="1246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GB" sz="2400" dirty="0">
                <a:solidFill>
                  <a:schemeClr val="accent2"/>
                </a:solidFill>
              </a:rPr>
              <a:t>学习编译原理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GB" sz="2400" dirty="0">
                <a:solidFill>
                  <a:schemeClr val="accent2"/>
                </a:solidFill>
              </a:rPr>
              <a:t>训练计算思维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GB" sz="2400" dirty="0">
                <a:solidFill>
                  <a:schemeClr val="accent2"/>
                </a:solidFill>
              </a:rPr>
              <a:t>享受计算之美</a:t>
            </a:r>
            <a:endParaRPr lang="en-GB" altLang="zh-CN" sz="2400" dirty="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82252" y="0"/>
            <a:ext cx="3585749" cy="6858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lvl="1" defTabSz="914400">
              <a:defRPr/>
            </a:pPr>
            <a:endParaRPr lang="zh-CN" altLang="en-US" sz="28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545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学习编译原理的意义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学习编译程序构造原理，技术</a:t>
            </a:r>
          </a:p>
          <a:p>
            <a:pPr lvl="1"/>
            <a:r>
              <a:rPr lang="zh-CN" altLang="en-US" dirty="0">
                <a:latin typeface="+mj-ea"/>
              </a:rPr>
              <a:t>提高对计算机系统总体认识</a:t>
            </a:r>
            <a:endParaRPr lang="en-US" altLang="zh-CN" dirty="0">
              <a:latin typeface="+mj-ea"/>
            </a:endParaRPr>
          </a:p>
          <a:p>
            <a:pPr lvl="1"/>
            <a:r>
              <a:rPr lang="zh-CN" altLang="en-US" dirty="0" smtClean="0"/>
              <a:t>感悟计算思维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更好地理解“计算”</a:t>
            </a:r>
          </a:p>
          <a:p>
            <a:r>
              <a:rPr lang="zh-CN" altLang="en-US" dirty="0" smtClean="0"/>
              <a:t>更好地理解高级语言</a:t>
            </a:r>
          </a:p>
          <a:p>
            <a:r>
              <a:rPr lang="zh-CN" altLang="en-US" dirty="0" smtClean="0"/>
              <a:t>运用编译原理和方法构造实用工具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用“计算”的眼光看世界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用计算解决实际问题</a:t>
            </a:r>
          </a:p>
        </p:txBody>
      </p:sp>
    </p:spTree>
    <p:extLst>
      <p:ext uri="{BB962C8B-B14F-4D97-AF65-F5344CB8AC3E}">
        <p14:creationId xmlns:p14="http://schemas.microsoft.com/office/powerpoint/2010/main" val="362645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编译原理</a:t>
            </a:r>
            <a:endParaRPr lang="en-GB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引论</a:t>
            </a:r>
            <a:r>
              <a:rPr lang="en-US" altLang="zh-CN" dirty="0" smtClean="0"/>
              <a:t>——</a:t>
            </a:r>
            <a:r>
              <a:rPr lang="zh-CN" altLang="en-US" dirty="0"/>
              <a:t>什么是</a:t>
            </a:r>
            <a:r>
              <a:rPr lang="zh-CN" altLang="en-US" dirty="0" smtClean="0"/>
              <a:t>编译程序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59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编译原理</a:t>
            </a:r>
            <a:endParaRPr lang="en-GB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引论</a:t>
            </a:r>
            <a:r>
              <a:rPr lang="en-US" altLang="zh-CN" dirty="0" smtClean="0"/>
              <a:t>——</a:t>
            </a:r>
            <a:r>
              <a:rPr lang="zh-CN" altLang="en-US" dirty="0"/>
              <a:t>编译原理和方法的应用</a:t>
            </a:r>
          </a:p>
        </p:txBody>
      </p:sp>
    </p:spTree>
    <p:extLst>
      <p:ext uri="{BB962C8B-B14F-4D97-AF65-F5344CB8AC3E}">
        <p14:creationId xmlns:p14="http://schemas.microsoft.com/office/powerpoint/2010/main" val="2392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编译原理和方法的应用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Html/XML </a:t>
            </a:r>
            <a:r>
              <a:rPr lang="zh-CN" altLang="en-US" dirty="0" smtClean="0"/>
              <a:t>分析</a:t>
            </a:r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787" y="2678476"/>
            <a:ext cx="6576026" cy="381929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09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编译原理和方法的应用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Html/XML </a:t>
            </a:r>
            <a:r>
              <a:rPr lang="zh-CN" altLang="en-US" smtClean="0"/>
              <a:t>分析</a:t>
            </a:r>
          </a:p>
        </p:txBody>
      </p:sp>
      <p:pic>
        <p:nvPicPr>
          <p:cNvPr id="2150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181" y="2591496"/>
            <a:ext cx="6431238" cy="392533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76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编译原理和方法的应用</a:t>
            </a:r>
            <a:endParaRPr lang="zh-CN" altLang="en-US" dirty="0" smtClean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语言处理工具</a:t>
            </a:r>
          </a:p>
        </p:txBody>
      </p:sp>
      <p:pic>
        <p:nvPicPr>
          <p:cNvPr id="19354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0"/>
          <a:stretch>
            <a:fillRect/>
          </a:stretch>
        </p:blipFill>
        <p:spPr bwMode="auto">
          <a:xfrm>
            <a:off x="1076657" y="2559649"/>
            <a:ext cx="6994286" cy="4044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43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编译原理和方法的应用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语言处理工具</a:t>
            </a:r>
          </a:p>
        </p:txBody>
      </p:sp>
      <p:pic>
        <p:nvPicPr>
          <p:cNvPr id="1955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2"/>
          <a:stretch>
            <a:fillRect/>
          </a:stretch>
        </p:blipFill>
        <p:spPr bwMode="auto">
          <a:xfrm>
            <a:off x="1145228" y="2568951"/>
            <a:ext cx="6857143" cy="399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36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编译原理和方法的应用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语言处理工具</a:t>
            </a:r>
          </a:p>
        </p:txBody>
      </p:sp>
      <p:pic>
        <p:nvPicPr>
          <p:cNvPr id="1945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00" y="2536890"/>
            <a:ext cx="6940000" cy="4067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461075" y="570459"/>
            <a:ext cx="3585749" cy="6858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lvl="1" defTabSz="914400">
              <a:defRPr/>
            </a:pPr>
            <a:endParaRPr lang="zh-CN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625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编译原理和方法的应用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搜索引擎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48" y="2366010"/>
            <a:ext cx="6763703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请列举在哪些计算机技术中应用了语言的翻译或变换</a:t>
            </a:r>
          </a:p>
          <a:p>
            <a:pPr lvl="1"/>
            <a:r>
              <a:rPr lang="zh-CN" altLang="en-US" dirty="0" smtClean="0"/>
              <a:t>用户接口：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命令解释器， </a:t>
            </a:r>
            <a:r>
              <a:rPr lang="en-US" altLang="zh-CN" dirty="0" smtClean="0"/>
              <a:t>…</a:t>
            </a:r>
          </a:p>
          <a:p>
            <a:pPr lvl="1"/>
            <a:r>
              <a:rPr lang="zh-CN" altLang="en-US" dirty="0" smtClean="0"/>
              <a:t>查询语言：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XQuery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…</a:t>
            </a:r>
          </a:p>
          <a:p>
            <a:pPr lvl="1"/>
            <a:r>
              <a:rPr lang="zh-CN" altLang="en-US" dirty="0" smtClean="0"/>
              <a:t>网络协议：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SOAP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</a:p>
          <a:p>
            <a:pPr lvl="1"/>
            <a:r>
              <a:rPr lang="en-US" altLang="zh-CN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9927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编译原理</a:t>
            </a:r>
            <a:endParaRPr lang="en-GB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引论</a:t>
            </a:r>
            <a:r>
              <a:rPr lang="en-US" altLang="zh-CN" dirty="0" smtClean="0"/>
              <a:t>——</a:t>
            </a:r>
            <a:r>
              <a:rPr lang="zh-CN" altLang="en-US" dirty="0"/>
              <a:t>编译过程</a:t>
            </a:r>
          </a:p>
        </p:txBody>
      </p:sp>
    </p:spTree>
    <p:extLst>
      <p:ext uri="{BB962C8B-B14F-4D97-AF65-F5344CB8AC3E}">
        <p14:creationId xmlns:p14="http://schemas.microsoft.com/office/powerpoint/2010/main" val="108924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引论</a:t>
            </a:r>
            <a:endParaRPr lang="zh-CN" altLang="en-GB" dirty="0" smtClean="0"/>
          </a:p>
        </p:txBody>
      </p:sp>
      <p:sp>
        <p:nvSpPr>
          <p:cNvPr id="921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zh-CN" altLang="en-US" dirty="0" smtClean="0"/>
              <a:t>编译程序</a:t>
            </a:r>
            <a:endParaRPr lang="en-US" altLang="zh-CN" dirty="0" smtClean="0"/>
          </a:p>
          <a:p>
            <a:r>
              <a:rPr lang="zh-CN" altLang="en-US" dirty="0"/>
              <a:t>为什么要</a:t>
            </a:r>
            <a:r>
              <a:rPr lang="zh-CN" altLang="en-US" dirty="0" smtClean="0"/>
              <a:t>学习编译原理</a:t>
            </a:r>
            <a:endParaRPr lang="zh-CN" altLang="en-US" dirty="0"/>
          </a:p>
          <a:p>
            <a:r>
              <a:rPr lang="zh-CN" altLang="en-US" dirty="0">
                <a:solidFill>
                  <a:schemeClr val="accent2"/>
                </a:solidFill>
              </a:rPr>
              <a:t>编译过程</a:t>
            </a:r>
            <a:endParaRPr lang="zh-CN" altLang="en-GB" dirty="0">
              <a:solidFill>
                <a:schemeClr val="accent2"/>
              </a:solidFill>
            </a:endParaRPr>
          </a:p>
          <a:p>
            <a:r>
              <a:rPr lang="zh-CN" altLang="en-US" dirty="0"/>
              <a:t>编译程序的结构</a:t>
            </a:r>
          </a:p>
          <a:p>
            <a:r>
              <a:rPr lang="zh-CN" altLang="en-US" dirty="0" smtClean="0"/>
              <a:t>编译程序</a:t>
            </a:r>
            <a:r>
              <a:rPr lang="zh-CN" altLang="en-US" dirty="0"/>
              <a:t>的</a:t>
            </a:r>
            <a:r>
              <a:rPr lang="zh-CN" altLang="en-US" dirty="0" smtClean="0"/>
              <a:t>生成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40692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引论</a:t>
            </a:r>
            <a:endParaRPr lang="zh-CN" altLang="en-GB" dirty="0" smtClean="0"/>
          </a:p>
        </p:txBody>
      </p:sp>
      <p:sp>
        <p:nvSpPr>
          <p:cNvPr id="921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什么是</a:t>
            </a:r>
            <a:r>
              <a:rPr lang="zh-CN" altLang="en-US" dirty="0" smtClean="0">
                <a:solidFill>
                  <a:schemeClr val="accent2"/>
                </a:solidFill>
              </a:rPr>
              <a:t>编译程序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zh-CN" altLang="en-US" dirty="0"/>
              <a:t>为什么要</a:t>
            </a:r>
            <a:r>
              <a:rPr lang="zh-CN" altLang="en-US" dirty="0" smtClean="0"/>
              <a:t>学习编译原理</a:t>
            </a:r>
            <a:endParaRPr lang="zh-CN" altLang="en-US" dirty="0"/>
          </a:p>
          <a:p>
            <a:r>
              <a:rPr lang="zh-CN" altLang="en-US" dirty="0"/>
              <a:t>编译过程</a:t>
            </a:r>
            <a:endParaRPr lang="zh-CN" altLang="en-GB" dirty="0"/>
          </a:p>
          <a:p>
            <a:r>
              <a:rPr lang="zh-CN" altLang="en-US" dirty="0"/>
              <a:t>编译程序的结构</a:t>
            </a:r>
          </a:p>
          <a:p>
            <a:r>
              <a:rPr lang="zh-CN" altLang="en-US" dirty="0" smtClean="0"/>
              <a:t>编译程序</a:t>
            </a:r>
            <a:r>
              <a:rPr lang="zh-CN" altLang="en-US" dirty="0"/>
              <a:t>的</a:t>
            </a:r>
            <a:r>
              <a:rPr lang="zh-CN" altLang="en-US" dirty="0" smtClean="0"/>
              <a:t>生成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03614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Hello World</a:t>
            </a:r>
            <a:r>
              <a:rPr lang="zh-CN" altLang="en-US" smtClean="0"/>
              <a:t>！的背后</a:t>
            </a:r>
            <a:endParaRPr lang="zh-CN" altLang="en-US" dirty="0" smtClean="0"/>
          </a:p>
        </p:txBody>
      </p:sp>
      <p:pic>
        <p:nvPicPr>
          <p:cNvPr id="553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1930400"/>
            <a:ext cx="6732270" cy="459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5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编译过程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编译程序是怎样把高级语言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C++)</a:t>
            </a:r>
            <a:r>
              <a:rPr lang="zh-CN" altLang="en-US" dirty="0" smtClean="0"/>
              <a:t>翻译成低级语言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如机器指令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的？</a:t>
            </a:r>
          </a:p>
        </p:txBody>
      </p:sp>
    </p:spTree>
    <p:extLst>
      <p:ext uri="{BB962C8B-B14F-4D97-AF65-F5344CB8AC3E}">
        <p14:creationId xmlns:p14="http://schemas.microsoft.com/office/powerpoint/2010/main" val="125221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编译过程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30000" y="3248901"/>
            <a:ext cx="7768396" cy="3128751"/>
          </a:xfrm>
        </p:spPr>
        <p:txBody>
          <a:bodyPr/>
          <a:lstStyle/>
          <a:p>
            <a:r>
              <a:rPr lang="zh-CN" altLang="en-US" dirty="0" smtClean="0"/>
              <a:t>把英文翻译为中文 </a:t>
            </a:r>
          </a:p>
          <a:p>
            <a:pPr lvl="1"/>
            <a:r>
              <a:rPr lang="zh-CN" altLang="en-US" dirty="0" smtClean="0"/>
              <a:t>识别出句子中的一个个单词</a:t>
            </a:r>
          </a:p>
          <a:p>
            <a:pPr lvl="1"/>
            <a:r>
              <a:rPr lang="zh-CN" altLang="en-US" dirty="0" smtClean="0"/>
              <a:t>分析句子的语法结构</a:t>
            </a:r>
          </a:p>
          <a:p>
            <a:pPr lvl="1"/>
            <a:r>
              <a:rPr lang="zh-CN" altLang="en-US" dirty="0" smtClean="0"/>
              <a:t>根据句子的含义进行初步翻译</a:t>
            </a:r>
          </a:p>
          <a:p>
            <a:pPr lvl="1"/>
            <a:r>
              <a:rPr lang="zh-CN" altLang="en-US" dirty="0" smtClean="0"/>
              <a:t>对译文进行修饰</a:t>
            </a:r>
          </a:p>
          <a:p>
            <a:pPr lvl="1"/>
            <a:r>
              <a:rPr lang="zh-CN" altLang="en-US" dirty="0" smtClean="0"/>
              <a:t>写出最后的译文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5942903" y="2888730"/>
            <a:ext cx="2233304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667" dirty="0">
                <a:solidFill>
                  <a:srgbClr val="CC0000"/>
                </a:solidFill>
              </a:rPr>
              <a:t>编译程序工作</a:t>
            </a:r>
          </a:p>
          <a:p>
            <a:pPr algn="ctr" eaLnBrk="1" hangingPunct="1"/>
            <a:r>
              <a:rPr lang="zh-CN" altLang="en-US" sz="2667" dirty="0">
                <a:solidFill>
                  <a:srgbClr val="CC0000"/>
                </a:solidFill>
              </a:rPr>
              <a:t>的五个阶段</a:t>
            </a:r>
            <a:endParaRPr lang="en-GB" altLang="zh-CN" sz="2667" dirty="0">
              <a:solidFill>
                <a:srgbClr val="CC0000"/>
              </a:solidFill>
            </a:endParaRPr>
          </a:p>
        </p:txBody>
      </p:sp>
      <p:sp>
        <p:nvSpPr>
          <p:cNvPr id="16" name="AutoShape 4"/>
          <p:cNvSpPr>
            <a:spLocks/>
          </p:cNvSpPr>
          <p:nvPr/>
        </p:nvSpPr>
        <p:spPr bwMode="auto">
          <a:xfrm>
            <a:off x="5931555" y="3861627"/>
            <a:ext cx="2256000" cy="384000"/>
          </a:xfrm>
          <a:prstGeom prst="borderCallout1">
            <a:avLst>
              <a:gd name="adj1" fmla="val 96411"/>
              <a:gd name="adj2" fmla="val -1643"/>
              <a:gd name="adj3" fmla="val 94620"/>
              <a:gd name="adj4" fmla="val -197075"/>
            </a:avLst>
          </a:prstGeom>
          <a:ln>
            <a:headEnd type="none" w="med" len="med"/>
            <a:tailEnd type="non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GB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词法分析</a:t>
            </a:r>
          </a:p>
        </p:txBody>
      </p:sp>
      <p:sp>
        <p:nvSpPr>
          <p:cNvPr id="17" name="AutoShape 5"/>
          <p:cNvSpPr>
            <a:spLocks/>
          </p:cNvSpPr>
          <p:nvPr/>
        </p:nvSpPr>
        <p:spPr bwMode="auto">
          <a:xfrm>
            <a:off x="5931555" y="4328119"/>
            <a:ext cx="2256000" cy="384000"/>
          </a:xfrm>
          <a:prstGeom prst="borderCallout1">
            <a:avLst>
              <a:gd name="adj1" fmla="val 100841"/>
              <a:gd name="adj2" fmla="val -720"/>
              <a:gd name="adj3" fmla="val 101794"/>
              <a:gd name="adj4" fmla="val -197212"/>
            </a:avLst>
          </a:prstGeom>
          <a:ln>
            <a:headEnd type="none" w="med" len="med"/>
            <a:tailEnd type="non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GB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语法分析</a:t>
            </a:r>
          </a:p>
        </p:txBody>
      </p:sp>
      <p:sp>
        <p:nvSpPr>
          <p:cNvPr id="18" name="AutoShape 6"/>
          <p:cNvSpPr>
            <a:spLocks/>
          </p:cNvSpPr>
          <p:nvPr/>
        </p:nvSpPr>
        <p:spPr bwMode="auto">
          <a:xfrm>
            <a:off x="5931555" y="4847710"/>
            <a:ext cx="2256000" cy="384000"/>
          </a:xfrm>
          <a:prstGeom prst="borderCallout1">
            <a:avLst>
              <a:gd name="adj1" fmla="val 96411"/>
              <a:gd name="adj2" fmla="val -1335"/>
              <a:gd name="adj3" fmla="val 93616"/>
              <a:gd name="adj4" fmla="val -197237"/>
            </a:avLst>
          </a:prstGeom>
          <a:ln>
            <a:headEnd type="none" w="med" len="med"/>
            <a:tailEnd type="non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GB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中间代码产生</a:t>
            </a:r>
          </a:p>
        </p:txBody>
      </p:sp>
      <p:sp>
        <p:nvSpPr>
          <p:cNvPr id="19" name="AutoShape 7"/>
          <p:cNvSpPr>
            <a:spLocks/>
          </p:cNvSpPr>
          <p:nvPr/>
        </p:nvSpPr>
        <p:spPr bwMode="auto">
          <a:xfrm>
            <a:off x="5931555" y="5354099"/>
            <a:ext cx="2256000" cy="384000"/>
          </a:xfrm>
          <a:prstGeom prst="borderCallout1">
            <a:avLst>
              <a:gd name="adj1" fmla="val 96411"/>
              <a:gd name="adj2" fmla="val -1335"/>
              <a:gd name="adj3" fmla="val 98786"/>
              <a:gd name="adj4" fmla="val -197931"/>
            </a:avLst>
          </a:prstGeom>
          <a:ln>
            <a:headEnd type="none" w="med" len="med"/>
            <a:tailEnd type="non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GB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</a:p>
        </p:txBody>
      </p:sp>
      <p:sp>
        <p:nvSpPr>
          <p:cNvPr id="20" name="AutoShape 8"/>
          <p:cNvSpPr>
            <a:spLocks/>
          </p:cNvSpPr>
          <p:nvPr/>
        </p:nvSpPr>
        <p:spPr bwMode="auto">
          <a:xfrm>
            <a:off x="5931555" y="5839669"/>
            <a:ext cx="2256000" cy="384000"/>
          </a:xfrm>
          <a:prstGeom prst="borderCallout1">
            <a:avLst>
              <a:gd name="adj1" fmla="val 94934"/>
              <a:gd name="adj2" fmla="val -1028"/>
              <a:gd name="adj3" fmla="val 89449"/>
              <a:gd name="adj4" fmla="val -197586"/>
            </a:avLst>
          </a:prstGeom>
          <a:ln>
            <a:headEnd type="none" w="med" len="med"/>
            <a:tailEnd type="non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GB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目标代码产生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1863" y="1688400"/>
            <a:ext cx="3443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The compiler can </a:t>
            </a:r>
            <a:r>
              <a:rPr lang="en-US" altLang="zh-CN" dirty="0" smtClean="0">
                <a:latin typeface="+mj-ea"/>
                <a:ea typeface="+mj-ea"/>
              </a:rPr>
              <a:t>translate </a:t>
            </a:r>
            <a:r>
              <a:rPr lang="en-US" altLang="zh-CN" dirty="0">
                <a:latin typeface="+mj-ea"/>
                <a:ea typeface="+mj-ea"/>
              </a:rPr>
              <a:t>a program from source language to target language.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954768" y="1823664"/>
            <a:ext cx="344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编译程序能够把一个程序从源语言翻译成目标语言。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4165492" y="2019407"/>
            <a:ext cx="700645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74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2" autoUpdateAnimBg="0"/>
      <p:bldP spid="4105" grpId="0"/>
      <p:bldP spid="16" grpId="0" animBg="1"/>
      <p:bldP spid="17" grpId="0" animBg="1"/>
      <p:bldP spid="18" grpId="0" animBg="1"/>
      <p:bldP spid="19" grpId="0" animBg="1"/>
      <p:bldP spid="20" grpId="0" animBg="1"/>
      <p:bldP spid="2" grpId="0"/>
      <p:bldP spid="12" grpId="0"/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编译过程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词法分析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: </a:t>
            </a:r>
            <a:r>
              <a:rPr lang="zh-CN" altLang="en-US" dirty="0" smtClean="0"/>
              <a:t>输入源程序，对构成源程序的字符串进行扫描和分解，识别出单词符号</a:t>
            </a:r>
          </a:p>
          <a:p>
            <a:r>
              <a:rPr lang="zh-CN" altLang="en-US" dirty="0" smtClean="0"/>
              <a:t>依循的原则：构词规则</a:t>
            </a:r>
          </a:p>
          <a:p>
            <a:r>
              <a:rPr lang="zh-CN" altLang="en-US" dirty="0" smtClean="0"/>
              <a:t>描述工具：有限自动机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sz="2400" dirty="0"/>
              <a:t> for   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           :=        1       to      100         do</a:t>
            </a:r>
          </a:p>
          <a:p>
            <a:pPr marL="0" indent="0">
              <a:buNone/>
            </a:pPr>
            <a:r>
              <a:rPr lang="zh-CN" altLang="en-US" sz="2400" dirty="0"/>
              <a:t>基本字 标识符 赋值号 整常数 基本字 整常数  基本字 </a:t>
            </a:r>
          </a:p>
        </p:txBody>
      </p:sp>
    </p:spTree>
    <p:extLst>
      <p:ext uri="{BB962C8B-B14F-4D97-AF65-F5344CB8AC3E}">
        <p14:creationId xmlns:p14="http://schemas.microsoft.com/office/powerpoint/2010/main" val="109099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编译过程</a:t>
            </a:r>
            <a:r>
              <a:rPr lang="en-US" altLang="zh-CN" smtClean="0"/>
              <a:t>——</a:t>
            </a:r>
            <a:r>
              <a:rPr lang="zh-CN" altLang="en-US" smtClean="0"/>
              <a:t>语法分析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任务：在词法分析的基础上，根据语法规则把单词符号串分解成各类</a:t>
            </a:r>
            <a:r>
              <a:rPr lang="zh-CN" altLang="en-US" dirty="0" smtClean="0">
                <a:solidFill>
                  <a:schemeClr val="accent2"/>
                </a:solidFill>
              </a:rPr>
              <a:t>语法单位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chemeClr val="accent2"/>
                </a:solidFill>
              </a:rPr>
              <a:t>语法范畴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依循的原则：语法规则</a:t>
            </a:r>
          </a:p>
          <a:p>
            <a:r>
              <a:rPr lang="zh-CN" altLang="en-US" dirty="0" smtClean="0"/>
              <a:t>描述工具：上下文无关文法</a:t>
            </a:r>
          </a:p>
          <a:p>
            <a:pPr marL="0" indent="0" algn="ctr">
              <a:buNone/>
            </a:pPr>
            <a:r>
              <a:rPr lang="en-US" altLang="zh-CN" dirty="0" smtClean="0"/>
              <a:t>Z     :=  X    +    0.618   *    Y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634748" y="4694728"/>
            <a:ext cx="1723549" cy="46166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GB" altLang="zh-CN" sz="2400" dirty="0" err="1"/>
              <a:t>算术表达式</a:t>
            </a:r>
            <a:endParaRPr lang="en-GB" altLang="zh-CN" sz="2400" dirty="0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2112167" y="5463027"/>
            <a:ext cx="1723549" cy="46166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GB" altLang="zh-CN" sz="2400" dirty="0" err="1"/>
              <a:t>算术表达式</a:t>
            </a:r>
            <a:endParaRPr lang="en-GB" altLang="zh-CN" sz="2400" dirty="0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014477" y="6301831"/>
            <a:ext cx="1500732" cy="46166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GB" altLang="zh-CN" sz="2400" dirty="0"/>
              <a:t> </a:t>
            </a:r>
            <a:r>
              <a:rPr lang="en-GB" altLang="zh-CN" sz="2400" dirty="0" err="1"/>
              <a:t>赋值语句</a:t>
            </a:r>
            <a:endParaRPr lang="en-GB" altLang="zh-CN" sz="2400" dirty="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702957" y="4323329"/>
            <a:ext cx="1388533" cy="378841"/>
            <a:chOff x="1770" y="2750"/>
            <a:chExt cx="656" cy="272"/>
          </a:xfrm>
        </p:grpSpPr>
        <p:sp>
          <p:nvSpPr>
            <p:cNvPr id="61457" name="Line 11"/>
            <p:cNvSpPr>
              <a:spLocks noChangeShapeType="1"/>
            </p:cNvSpPr>
            <p:nvPr/>
          </p:nvSpPr>
          <p:spPr bwMode="auto">
            <a:xfrm>
              <a:off x="1770" y="2787"/>
              <a:ext cx="318" cy="22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1458" name="Line 12"/>
            <p:cNvSpPr>
              <a:spLocks noChangeShapeType="1"/>
            </p:cNvSpPr>
            <p:nvPr/>
          </p:nvSpPr>
          <p:spPr bwMode="auto">
            <a:xfrm flipH="1">
              <a:off x="2109" y="2750"/>
              <a:ext cx="136" cy="2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1459" name="Line 13"/>
            <p:cNvSpPr>
              <a:spLocks noChangeShapeType="1"/>
            </p:cNvSpPr>
            <p:nvPr/>
          </p:nvSpPr>
          <p:spPr bwMode="auto">
            <a:xfrm flipH="1">
              <a:off x="2109" y="2750"/>
              <a:ext cx="317" cy="2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358397" y="4406753"/>
            <a:ext cx="1276351" cy="1031157"/>
            <a:chOff x="1164" y="2750"/>
            <a:chExt cx="603" cy="725"/>
          </a:xfrm>
        </p:grpSpPr>
        <p:sp>
          <p:nvSpPr>
            <p:cNvPr id="61454" name="Line 16"/>
            <p:cNvSpPr>
              <a:spLocks noChangeShapeType="1"/>
            </p:cNvSpPr>
            <p:nvPr/>
          </p:nvSpPr>
          <p:spPr bwMode="auto">
            <a:xfrm>
              <a:off x="1164" y="2795"/>
              <a:ext cx="273" cy="6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1455" name="Line 17"/>
            <p:cNvSpPr>
              <a:spLocks noChangeShapeType="1"/>
            </p:cNvSpPr>
            <p:nvPr/>
          </p:nvSpPr>
          <p:spPr bwMode="auto">
            <a:xfrm>
              <a:off x="1429" y="2750"/>
              <a:ext cx="21" cy="72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1456" name="Line 18"/>
            <p:cNvSpPr>
              <a:spLocks noChangeShapeType="1"/>
            </p:cNvSpPr>
            <p:nvPr/>
          </p:nvSpPr>
          <p:spPr bwMode="auto">
            <a:xfrm flipH="1">
              <a:off x="1450" y="3203"/>
              <a:ext cx="317" cy="2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871611" y="4465383"/>
            <a:ext cx="1564217" cy="1836448"/>
            <a:chOff x="612" y="2750"/>
            <a:chExt cx="739" cy="1178"/>
          </a:xfrm>
        </p:grpSpPr>
        <p:sp>
          <p:nvSpPr>
            <p:cNvPr id="61451" name="Line 22"/>
            <p:cNvSpPr>
              <a:spLocks noChangeShapeType="1"/>
            </p:cNvSpPr>
            <p:nvPr/>
          </p:nvSpPr>
          <p:spPr bwMode="auto">
            <a:xfrm>
              <a:off x="612" y="2750"/>
              <a:ext cx="409" cy="117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1452" name="Line 23"/>
            <p:cNvSpPr>
              <a:spLocks noChangeShapeType="1"/>
            </p:cNvSpPr>
            <p:nvPr/>
          </p:nvSpPr>
          <p:spPr bwMode="auto">
            <a:xfrm>
              <a:off x="839" y="2795"/>
              <a:ext cx="195" cy="113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1453" name="Line 24"/>
            <p:cNvSpPr>
              <a:spLocks noChangeShapeType="1"/>
            </p:cNvSpPr>
            <p:nvPr/>
          </p:nvSpPr>
          <p:spPr bwMode="auto">
            <a:xfrm flipH="1">
              <a:off x="1034" y="3656"/>
              <a:ext cx="317" cy="2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26998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  <p:bldP spid="12295" grpId="0"/>
      <p:bldP spid="12297" grpId="0"/>
      <p:bldP spid="1229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编译过程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中间代码产生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任务：对各类语法单位按语言的</a:t>
            </a:r>
            <a:r>
              <a:rPr lang="zh-CN" altLang="en-US" sz="2400" dirty="0">
                <a:solidFill>
                  <a:schemeClr val="accent2"/>
                </a:solidFill>
              </a:rPr>
              <a:t>语义</a:t>
            </a:r>
            <a:r>
              <a:rPr lang="zh-CN" altLang="en-US" sz="2400" dirty="0"/>
              <a:t>进行初步翻译</a:t>
            </a:r>
          </a:p>
          <a:p>
            <a:r>
              <a:rPr lang="zh-CN" altLang="en-US" sz="2400" dirty="0"/>
              <a:t>依循的原则：语义规则</a:t>
            </a:r>
            <a:endParaRPr lang="en-US" altLang="zh-CN" sz="2400" dirty="0"/>
          </a:p>
          <a:p>
            <a:r>
              <a:rPr lang="zh-CN" altLang="en-US" sz="2400" dirty="0"/>
              <a:t>描述工具：属性文法</a:t>
            </a:r>
          </a:p>
          <a:p>
            <a:r>
              <a:rPr lang="zh-CN" altLang="en-US" sz="2400" dirty="0"/>
              <a:t>中间代码：三元式，四元式，树，</a:t>
            </a:r>
            <a:r>
              <a:rPr lang="en-US" altLang="zh-CN" sz="2400" dirty="0"/>
              <a:t>...</a:t>
            </a:r>
          </a:p>
          <a:p>
            <a:r>
              <a:rPr lang="en-US" altLang="zh-CN" sz="2400" dirty="0"/>
              <a:t>Z:=X + 0.618 * Y   </a:t>
            </a:r>
            <a:r>
              <a:rPr lang="zh-CN" altLang="en-US" sz="2400" dirty="0"/>
              <a:t>翻译成四元式为</a:t>
            </a:r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634106"/>
              </p:ext>
            </p:extLst>
          </p:nvPr>
        </p:nvGraphicFramePr>
        <p:xfrm>
          <a:off x="497005" y="4412212"/>
          <a:ext cx="807222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192"/>
                <a:gridCol w="1210748"/>
                <a:gridCol w="1210748"/>
                <a:gridCol w="1210748"/>
                <a:gridCol w="1384662"/>
                <a:gridCol w="22331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序号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OPR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OPN1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OPN2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RESULT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注释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0.618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T1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T1:=0.618</a:t>
                      </a:r>
                      <a:r>
                        <a:rPr lang="zh-CN" alt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altLang="zh-CN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T1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T2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T2:=X+T1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T2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Z:=T2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88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编译过程</a:t>
            </a:r>
            <a:r>
              <a:rPr lang="en-US" altLang="zh-CN" smtClean="0"/>
              <a:t>——</a:t>
            </a:r>
            <a:r>
              <a:rPr lang="zh-CN" altLang="en-US" smtClean="0"/>
              <a:t>优化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任务：对前阶段产生的中间代码进行加工变换，以期在最后阶段产生更高效的目标代码</a:t>
            </a:r>
          </a:p>
          <a:p>
            <a:r>
              <a:rPr lang="zh-CN" altLang="en-US" dirty="0" smtClean="0"/>
              <a:t>依循的原则：程序的等价变换规则</a:t>
            </a:r>
          </a:p>
          <a:p>
            <a:pPr marL="0" indent="0">
              <a:buNone/>
            </a:pP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1268" y="3498003"/>
            <a:ext cx="4480714" cy="26776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K:=1 TO 100 DO</a:t>
            </a: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  </a:t>
            </a: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X:=I+1;</a:t>
            </a: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 := I + 10 * K;</a:t>
            </a: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 := J + 10 * K;</a:t>
            </a: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742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编译过程：优化示例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521931"/>
              </p:ext>
            </p:extLst>
          </p:nvPr>
        </p:nvGraphicFramePr>
        <p:xfrm>
          <a:off x="630000" y="2022828"/>
          <a:ext cx="776763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176"/>
                <a:gridCol w="736270"/>
                <a:gridCol w="890649"/>
                <a:gridCol w="878774"/>
                <a:gridCol w="1246910"/>
                <a:gridCol w="3267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序号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OPR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OPN1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OPN2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RESULT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注释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 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K:=1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j&lt;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(100&lt;K) </a:t>
                      </a:r>
                      <a:r>
                        <a:rPr lang="en-US" altLang="zh-CN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goto</a:t>
                      </a:r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X:=I+1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T1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T1=10*K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T1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M:=I+T1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T2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T2=10*K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T2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N:=J+T2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K:=K+1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(9)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goto</a:t>
                      </a:r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(2)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2756" name="Cloud"/>
          <p:cNvSpPr>
            <a:spLocks noChangeAspect="1" noEditPoints="1" noChangeArrowheads="1"/>
          </p:cNvSpPr>
          <p:nvPr/>
        </p:nvSpPr>
        <p:spPr bwMode="auto">
          <a:xfrm>
            <a:off x="1729853" y="5346700"/>
            <a:ext cx="2886709" cy="15113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zh-CN" sz="2400" dirty="0">
                <a:solidFill>
                  <a:prstClr val="black"/>
                </a:solidFill>
                <a:latin typeface="+mj-ea"/>
                <a:ea typeface="+mj-ea"/>
              </a:rPr>
              <a:t>400</a:t>
            </a:r>
            <a:r>
              <a:rPr lang="zh-CN" altLang="en-GB" sz="2400" dirty="0">
                <a:solidFill>
                  <a:prstClr val="black"/>
                </a:solidFill>
                <a:latin typeface="+mj-ea"/>
                <a:ea typeface="+mj-ea"/>
              </a:rPr>
              <a:t>次加法</a:t>
            </a:r>
          </a:p>
          <a:p>
            <a:pPr algn="ctr"/>
            <a:r>
              <a:rPr lang="en-GB" altLang="zh-CN" sz="2400" dirty="0">
                <a:solidFill>
                  <a:prstClr val="black"/>
                </a:solidFill>
                <a:latin typeface="+mj-ea"/>
                <a:ea typeface="+mj-ea"/>
              </a:rPr>
              <a:t>200</a:t>
            </a:r>
            <a:r>
              <a:rPr lang="zh-CN" altLang="en-GB" sz="2400" dirty="0">
                <a:solidFill>
                  <a:prstClr val="black"/>
                </a:solidFill>
                <a:latin typeface="+mj-ea"/>
                <a:ea typeface="+mj-ea"/>
              </a:rPr>
              <a:t>次乘法</a:t>
            </a:r>
            <a:endParaRPr lang="en-GB" sz="24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892" y="0"/>
            <a:ext cx="3281761" cy="202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7754756"/>
              </p:ext>
            </p:extLst>
          </p:nvPr>
        </p:nvGraphicFramePr>
        <p:xfrm>
          <a:off x="749964" y="2127331"/>
          <a:ext cx="776763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176"/>
                <a:gridCol w="736270"/>
                <a:gridCol w="890649"/>
                <a:gridCol w="878774"/>
                <a:gridCol w="1246910"/>
                <a:gridCol w="3267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序号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OPR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OPN1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OPN2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RESULT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注释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X:=I+1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M:=I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N:=J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 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K:=1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j&lt;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(100&lt;K) </a:t>
                      </a:r>
                      <a:r>
                        <a:rPr lang="en-US" altLang="zh-CN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goto</a:t>
                      </a:r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M:=M+10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N:=N+10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K:=K+1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(9)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goto</a:t>
                      </a:r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(5)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892" y="0"/>
            <a:ext cx="3281761" cy="2022828"/>
          </a:xfrm>
          <a:prstGeom prst="rect">
            <a:avLst/>
          </a:prstGeom>
        </p:spPr>
      </p:pic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编译过程：</a:t>
            </a:r>
            <a:br>
              <a:rPr lang="zh-CN" altLang="en-US" dirty="0" smtClean="0"/>
            </a:br>
            <a:r>
              <a:rPr lang="zh-CN" altLang="en-US" dirty="0"/>
              <a:t>优化后</a:t>
            </a:r>
            <a:r>
              <a:rPr lang="zh-CN" altLang="en-US" dirty="0" smtClean="0"/>
              <a:t>的等价代码</a:t>
            </a:r>
            <a:endParaRPr lang="zh-CN" altLang="en-US" dirty="0"/>
          </a:p>
        </p:txBody>
      </p:sp>
      <p:sp>
        <p:nvSpPr>
          <p:cNvPr id="12" name="Cloud"/>
          <p:cNvSpPr>
            <a:spLocks noChangeAspect="1" noEditPoints="1" noChangeArrowheads="1"/>
          </p:cNvSpPr>
          <p:nvPr/>
        </p:nvSpPr>
        <p:spPr bwMode="auto">
          <a:xfrm>
            <a:off x="1693771" y="5213093"/>
            <a:ext cx="2886709" cy="15113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zh-CN" sz="2400" dirty="0">
                <a:solidFill>
                  <a:prstClr val="black"/>
                </a:solidFill>
                <a:latin typeface="+mj-ea"/>
                <a:ea typeface="+mj-ea"/>
              </a:rPr>
              <a:t>400</a:t>
            </a:r>
            <a:r>
              <a:rPr lang="zh-CN" altLang="en-GB" sz="2400" dirty="0">
                <a:solidFill>
                  <a:prstClr val="black"/>
                </a:solidFill>
                <a:latin typeface="+mj-ea"/>
                <a:ea typeface="+mj-ea"/>
              </a:rPr>
              <a:t>次加法</a:t>
            </a:r>
          </a:p>
          <a:p>
            <a:pPr algn="ctr"/>
            <a:r>
              <a:rPr lang="en-GB" altLang="zh-CN" sz="2400" dirty="0">
                <a:solidFill>
                  <a:prstClr val="black"/>
                </a:solidFill>
                <a:latin typeface="+mj-ea"/>
                <a:ea typeface="+mj-ea"/>
              </a:rPr>
              <a:t>200</a:t>
            </a:r>
            <a:r>
              <a:rPr lang="zh-CN" altLang="en-GB" sz="2400" dirty="0">
                <a:solidFill>
                  <a:prstClr val="black"/>
                </a:solidFill>
                <a:latin typeface="+mj-ea"/>
                <a:ea typeface="+mj-ea"/>
              </a:rPr>
              <a:t>次乘法</a:t>
            </a:r>
            <a:endParaRPr lang="en-GB" sz="24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1" name="Cloud"/>
          <p:cNvSpPr>
            <a:spLocks noChangeAspect="1" noEditPoints="1" noChangeArrowheads="1"/>
          </p:cNvSpPr>
          <p:nvPr/>
        </p:nvSpPr>
        <p:spPr bwMode="auto">
          <a:xfrm>
            <a:off x="2047339" y="5413443"/>
            <a:ext cx="2179573" cy="114108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prstClr val="black"/>
                </a:solidFill>
                <a:latin typeface="+mj-ea"/>
                <a:ea typeface="+mj-ea"/>
              </a:rPr>
              <a:t>301</a:t>
            </a:r>
            <a:r>
              <a:rPr lang="zh-CN" altLang="en-GB" sz="2000" dirty="0">
                <a:solidFill>
                  <a:prstClr val="black"/>
                </a:solidFill>
                <a:latin typeface="+mj-ea"/>
                <a:ea typeface="+mj-ea"/>
              </a:rPr>
              <a:t>次加法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082252" y="0"/>
            <a:ext cx="3585749" cy="6858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400">
              <a:defRPr/>
            </a:pP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009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编译过程</a:t>
            </a:r>
            <a:r>
              <a:rPr lang="en-US" altLang="zh-CN" smtClean="0"/>
              <a:t>——</a:t>
            </a:r>
            <a:r>
              <a:rPr lang="zh-CN" altLang="en-US" smtClean="0"/>
              <a:t>目标代码产生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: </a:t>
            </a:r>
            <a:r>
              <a:rPr lang="zh-CN" altLang="en-US" dirty="0" smtClean="0"/>
              <a:t>把中间代码变换成特定机器上的目标代码</a:t>
            </a:r>
          </a:p>
          <a:p>
            <a:r>
              <a:rPr lang="zh-CN" altLang="en-US" dirty="0" smtClean="0"/>
              <a:t>依赖于硬件系统结构和机器指令的含义</a:t>
            </a:r>
          </a:p>
          <a:p>
            <a:r>
              <a:rPr lang="zh-CN" altLang="en-US" dirty="0" smtClean="0"/>
              <a:t>目标代码三种形式</a:t>
            </a:r>
          </a:p>
          <a:p>
            <a:pPr lvl="1"/>
            <a:r>
              <a:rPr lang="zh-CN" altLang="en-US" dirty="0"/>
              <a:t>汇编指令代码</a:t>
            </a:r>
            <a:r>
              <a:rPr lang="en-US" altLang="zh-CN" dirty="0"/>
              <a:t>: </a:t>
            </a:r>
            <a:r>
              <a:rPr lang="zh-CN" altLang="en-US" dirty="0"/>
              <a:t>需要进行</a:t>
            </a:r>
            <a:r>
              <a:rPr lang="zh-CN" altLang="en-US" dirty="0" smtClean="0"/>
              <a:t>汇编</a:t>
            </a:r>
            <a:endParaRPr lang="en-US" altLang="zh-CN" dirty="0"/>
          </a:p>
          <a:p>
            <a:pPr lvl="1"/>
            <a:r>
              <a:rPr lang="zh-CN" altLang="en-US" dirty="0" smtClean="0"/>
              <a:t>绝对指令代码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可直接运行 </a:t>
            </a:r>
          </a:p>
          <a:p>
            <a:pPr lvl="1"/>
            <a:r>
              <a:rPr lang="zh-CN" altLang="en-US" dirty="0" smtClean="0"/>
              <a:t>可重新定位指令代码</a:t>
            </a:r>
            <a:r>
              <a:rPr lang="en-US" altLang="zh-CN" dirty="0" smtClean="0"/>
              <a:t>: </a:t>
            </a:r>
            <a:r>
              <a:rPr lang="zh-CN" altLang="en-US" dirty="0" smtClean="0"/>
              <a:t>需要连接</a:t>
            </a:r>
          </a:p>
        </p:txBody>
      </p:sp>
    </p:spTree>
    <p:extLst>
      <p:ext uri="{BB962C8B-B14F-4D97-AF65-F5344CB8AC3E}">
        <p14:creationId xmlns:p14="http://schemas.microsoft.com/office/powerpoint/2010/main" val="40925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介绍程序设计语言</a:t>
            </a:r>
            <a:r>
              <a:rPr lang="zh-CN" altLang="en-US" dirty="0">
                <a:solidFill>
                  <a:schemeClr val="accent2"/>
                </a:solidFill>
              </a:rPr>
              <a:t>编译程序构造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chemeClr val="accent2"/>
                </a:solidFill>
              </a:rPr>
              <a:t>基本原理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chemeClr val="accent2"/>
                </a:solidFill>
              </a:rPr>
              <a:t>基本实现技术</a:t>
            </a:r>
          </a:p>
          <a:p>
            <a:r>
              <a:rPr lang="zh-CN" altLang="en-US" dirty="0" smtClean="0"/>
              <a:t>什么是编译程序？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15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uiExpand="1" build="p" bldLvl="2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1234924" y="900915"/>
            <a:ext cx="1631951" cy="1155700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6000" rIns="96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微软雅黑" panose="020B0503020204020204" pitchFamily="34" charset="-122"/>
              </a:rPr>
              <a:t>模块</a:t>
            </a:r>
            <a:r>
              <a:rPr lang="en-US" altLang="zh-CN" sz="2400">
                <a:latin typeface="微软雅黑" panose="020B0503020204020204" pitchFamily="34" charset="-122"/>
              </a:rPr>
              <a:t>A</a:t>
            </a:r>
          </a:p>
          <a:p>
            <a:pPr algn="ctr" eaLnBrk="1" hangingPunct="1"/>
            <a:r>
              <a:rPr lang="en-US" altLang="zh-CN" sz="2400">
                <a:latin typeface="微软雅黑" panose="020B0503020204020204" pitchFamily="34" charset="-122"/>
              </a:rPr>
              <a:t>…</a:t>
            </a:r>
          </a:p>
          <a:p>
            <a:pPr algn="ctr" eaLnBrk="1" hangingPunct="1"/>
            <a:r>
              <a:rPr lang="en-US" altLang="zh-CN" sz="2400">
                <a:solidFill>
                  <a:srgbClr val="FF3300"/>
                </a:solidFill>
                <a:latin typeface="微软雅黑" panose="020B0503020204020204" pitchFamily="34" charset="-122"/>
              </a:rPr>
              <a:t>a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3539976" y="900915"/>
            <a:ext cx="1631949" cy="1155700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微软雅黑" panose="020B0503020204020204" pitchFamily="34" charset="-122"/>
              </a:rPr>
              <a:t>模块</a:t>
            </a:r>
            <a:r>
              <a:rPr lang="en-US" altLang="zh-CN" sz="2400">
                <a:latin typeface="微软雅黑" panose="020B0503020204020204" pitchFamily="34" charset="-122"/>
              </a:rPr>
              <a:t>B</a:t>
            </a:r>
          </a:p>
          <a:p>
            <a:pPr algn="ctr" eaLnBrk="1" hangingPunct="1"/>
            <a:r>
              <a:rPr lang="en-US" altLang="zh-CN" sz="2400">
                <a:latin typeface="微软雅黑" panose="020B0503020204020204" pitchFamily="34" charset="-122"/>
              </a:rPr>
              <a:t>…</a:t>
            </a:r>
          </a:p>
          <a:p>
            <a:pPr algn="ctr" eaLnBrk="1" hangingPunct="1"/>
            <a:r>
              <a:rPr lang="en-US" altLang="zh-CN" sz="2400">
                <a:solidFill>
                  <a:srgbClr val="FF3300"/>
                </a:solidFill>
                <a:latin typeface="微软雅黑" panose="020B0503020204020204" pitchFamily="34" charset="-122"/>
              </a:rPr>
              <a:t>b</a:t>
            </a: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5845025" y="900915"/>
            <a:ext cx="1631949" cy="1155700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微软雅黑" panose="020B0503020204020204" pitchFamily="34" charset="-122"/>
              </a:rPr>
              <a:t>模块</a:t>
            </a:r>
            <a:r>
              <a:rPr lang="en-US" altLang="zh-CN" sz="2400">
                <a:latin typeface="微软雅黑" panose="020B0503020204020204" pitchFamily="34" charset="-122"/>
              </a:rPr>
              <a:t>C</a:t>
            </a:r>
          </a:p>
          <a:p>
            <a:pPr algn="ctr" eaLnBrk="1" hangingPunct="1"/>
            <a:r>
              <a:rPr lang="en-US" altLang="zh-CN" sz="2400">
                <a:latin typeface="微软雅黑" panose="020B0503020204020204" pitchFamily="34" charset="-122"/>
              </a:rPr>
              <a:t>…</a:t>
            </a:r>
          </a:p>
          <a:p>
            <a:pPr algn="ctr" eaLnBrk="1" hangingPunct="1"/>
            <a:r>
              <a:rPr lang="en-US" altLang="zh-CN" sz="2400">
                <a:solidFill>
                  <a:srgbClr val="FF3300"/>
                </a:solidFill>
                <a:latin typeface="微软雅黑" panose="020B0503020204020204" pitchFamily="34" charset="-122"/>
              </a:rPr>
              <a:t>c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2045306" y="3997597"/>
            <a:ext cx="1631951" cy="1153584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6000" rIns="96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微软雅黑" panose="020B0503020204020204" pitchFamily="34" charset="-122"/>
              </a:rPr>
              <a:t>模块</a:t>
            </a:r>
            <a:r>
              <a:rPr lang="en-US" altLang="zh-CN" sz="2400">
                <a:latin typeface="微软雅黑" panose="020B0503020204020204" pitchFamily="34" charset="-122"/>
              </a:rPr>
              <a:t>A</a:t>
            </a:r>
          </a:p>
          <a:p>
            <a:pPr algn="ctr" eaLnBrk="1" hangingPunct="1"/>
            <a:r>
              <a:rPr lang="en-US" altLang="zh-CN" sz="2400">
                <a:latin typeface="微软雅黑" panose="020B0503020204020204" pitchFamily="34" charset="-122"/>
              </a:rPr>
              <a:t>…</a:t>
            </a:r>
          </a:p>
          <a:p>
            <a:pPr algn="ctr" eaLnBrk="1" hangingPunct="1"/>
            <a:r>
              <a:rPr lang="en-US" altLang="zh-CN" sz="2400">
                <a:solidFill>
                  <a:srgbClr val="FF3300"/>
                </a:solidFill>
                <a:latin typeface="微软雅黑" panose="020B0503020204020204" pitchFamily="34" charset="-122"/>
              </a:rPr>
              <a:t>a</a:t>
            </a:r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2045306" y="2846130"/>
            <a:ext cx="1631951" cy="1153584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微软雅黑" panose="020B0503020204020204" pitchFamily="34" charset="-122"/>
              </a:rPr>
              <a:t>模块</a:t>
            </a:r>
            <a:r>
              <a:rPr lang="en-US" altLang="zh-CN" sz="2400">
                <a:latin typeface="微软雅黑" panose="020B0503020204020204" pitchFamily="34" charset="-122"/>
              </a:rPr>
              <a:t>B</a:t>
            </a:r>
          </a:p>
          <a:p>
            <a:pPr algn="ctr" eaLnBrk="1" hangingPunct="1"/>
            <a:r>
              <a:rPr lang="en-US" altLang="zh-CN" sz="2400">
                <a:latin typeface="微软雅黑" panose="020B0503020204020204" pitchFamily="34" charset="-122"/>
              </a:rPr>
              <a:t>…</a:t>
            </a:r>
          </a:p>
          <a:p>
            <a:pPr algn="ctr" eaLnBrk="1" hangingPunct="1"/>
            <a:r>
              <a:rPr lang="en-US" altLang="zh-CN" sz="2400">
                <a:solidFill>
                  <a:srgbClr val="FF3300"/>
                </a:solidFill>
                <a:latin typeface="微软雅黑" panose="020B0503020204020204" pitchFamily="34" charset="-122"/>
              </a:rPr>
              <a:t>b</a:t>
            </a:r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2045306" y="5151183"/>
            <a:ext cx="1631951" cy="1153583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微软雅黑" panose="020B0503020204020204" pitchFamily="34" charset="-122"/>
              </a:rPr>
              <a:t>模块</a:t>
            </a:r>
            <a:r>
              <a:rPr lang="en-US" altLang="zh-CN" sz="2400">
                <a:latin typeface="微软雅黑" panose="020B0503020204020204" pitchFamily="34" charset="-122"/>
              </a:rPr>
              <a:t>C</a:t>
            </a:r>
          </a:p>
          <a:p>
            <a:pPr algn="ctr" eaLnBrk="1" hangingPunct="1"/>
            <a:r>
              <a:rPr lang="en-US" altLang="zh-CN" sz="2400">
                <a:latin typeface="微软雅黑" panose="020B0503020204020204" pitchFamily="34" charset="-122"/>
              </a:rPr>
              <a:t>…</a:t>
            </a:r>
          </a:p>
          <a:p>
            <a:pPr algn="ctr" eaLnBrk="1" hangingPunct="1"/>
            <a:r>
              <a:rPr lang="en-US" altLang="zh-CN" sz="2400">
                <a:solidFill>
                  <a:srgbClr val="FF3300"/>
                </a:solidFill>
                <a:latin typeface="微软雅黑" panose="020B0503020204020204" pitchFamily="34" charset="-122"/>
              </a:rPr>
              <a:t>c</a:t>
            </a:r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5021339" y="5149064"/>
            <a:ext cx="1631951" cy="1153584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6000" rIns="96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微软雅黑" panose="020B0503020204020204" pitchFamily="34" charset="-122"/>
              </a:rPr>
              <a:t>模块</a:t>
            </a:r>
            <a:r>
              <a:rPr lang="en-US" altLang="zh-CN" sz="2400">
                <a:latin typeface="微软雅黑" panose="020B0503020204020204" pitchFamily="34" charset="-122"/>
              </a:rPr>
              <a:t>A</a:t>
            </a:r>
          </a:p>
          <a:p>
            <a:pPr algn="ctr" eaLnBrk="1" hangingPunct="1"/>
            <a:r>
              <a:rPr lang="en-US" altLang="zh-CN" sz="2400">
                <a:latin typeface="微软雅黑" panose="020B0503020204020204" pitchFamily="34" charset="-122"/>
              </a:rPr>
              <a:t>…</a:t>
            </a:r>
          </a:p>
          <a:p>
            <a:pPr algn="ctr" eaLnBrk="1" hangingPunct="1"/>
            <a:r>
              <a:rPr lang="en-US" altLang="zh-CN" sz="2400">
                <a:solidFill>
                  <a:srgbClr val="FF3300"/>
                </a:solidFill>
                <a:latin typeface="微软雅黑" panose="020B0503020204020204" pitchFamily="34" charset="-122"/>
              </a:rPr>
              <a:t>a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5021339" y="3997597"/>
            <a:ext cx="1631951" cy="11535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/>
            <a:tailEnd type="non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dirty="0">
                <a:latin typeface="微软雅黑" panose="020B0503020204020204" pitchFamily="34" charset="-122"/>
              </a:rPr>
              <a:t>模块</a:t>
            </a:r>
            <a:r>
              <a:rPr lang="en-US" altLang="zh-CN" sz="2400" dirty="0">
                <a:latin typeface="微软雅黑" panose="020B0503020204020204" pitchFamily="34" charset="-122"/>
              </a:rPr>
              <a:t>D</a:t>
            </a:r>
          </a:p>
          <a:p>
            <a:pPr algn="ctr" eaLnBrk="1" hangingPunct="1"/>
            <a:r>
              <a:rPr lang="en-US" altLang="zh-CN" sz="2400" dirty="0">
                <a:latin typeface="微软雅黑" panose="020B0503020204020204" pitchFamily="34" charset="-122"/>
              </a:rPr>
              <a:t>…</a:t>
            </a:r>
          </a:p>
          <a:p>
            <a:pPr algn="ctr" eaLnBrk="1" hangingPunct="1"/>
            <a:endParaRPr lang="en-US" altLang="zh-CN" sz="2400" dirty="0">
              <a:solidFill>
                <a:srgbClr val="FF33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5021339" y="2846130"/>
            <a:ext cx="1631951" cy="1153584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dirty="0">
                <a:latin typeface="微软雅黑" panose="020B0503020204020204" pitchFamily="34" charset="-122"/>
              </a:rPr>
              <a:t>模块</a:t>
            </a:r>
            <a:r>
              <a:rPr lang="en-US" altLang="zh-CN" sz="2400" dirty="0">
                <a:latin typeface="微软雅黑" panose="020B0503020204020204" pitchFamily="34" charset="-122"/>
              </a:rPr>
              <a:t>C</a:t>
            </a:r>
          </a:p>
          <a:p>
            <a:pPr algn="ctr" eaLnBrk="1" hangingPunct="1"/>
            <a:r>
              <a:rPr lang="en-US" altLang="zh-CN" sz="2400" dirty="0">
                <a:latin typeface="微软雅黑" panose="020B0503020204020204" pitchFamily="34" charset="-122"/>
              </a:rPr>
              <a:t>…</a:t>
            </a:r>
          </a:p>
          <a:p>
            <a:pPr algn="ctr" eaLnBrk="1" hangingPunct="1"/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4330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1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1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nimBg="1"/>
      <p:bldP spid="71685" grpId="0" animBg="1"/>
      <p:bldP spid="71686" grpId="0" animBg="1"/>
      <p:bldP spid="71689" grpId="0" animBg="1"/>
      <p:bldP spid="71690" grpId="0" animBg="1"/>
      <p:bldP spid="71691" grpId="0" animBg="1"/>
      <p:bldP spid="71692" grpId="0" animBg="1"/>
      <p:bldP spid="71693" grpId="0" animBg="1"/>
      <p:bldP spid="7169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404515" y="3322717"/>
            <a:ext cx="3643946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0001  01  00  00000000 *</a:t>
            </a:r>
          </a:p>
          <a:p>
            <a:r>
              <a:rPr lang="en-US" altLang="zh-CN" sz="2400" dirty="0"/>
              <a:t>0011  01  10  00000010 </a:t>
            </a:r>
          </a:p>
          <a:p>
            <a:r>
              <a:rPr lang="en-US" altLang="zh-CN" sz="2400" dirty="0"/>
              <a:t>0100  01  00  00000100 *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编译过程</a:t>
            </a:r>
            <a:r>
              <a:rPr lang="en-US" altLang="zh-CN" smtClean="0"/>
              <a:t>——</a:t>
            </a:r>
            <a:r>
              <a:rPr lang="zh-CN" altLang="en-US" smtClean="0"/>
              <a:t>目标代码产生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:  b=a+2</a:t>
            </a:r>
            <a:endParaRPr lang="en-US" altLang="zh-CN" dirty="0" smtClean="0"/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4639888" y="2448472"/>
            <a:ext cx="1824567" cy="681567"/>
          </a:xfrm>
          <a:prstGeom prst="wedgeRectCallout">
            <a:avLst>
              <a:gd name="adj1" fmla="val -105483"/>
              <a:gd name="adj2" fmla="val 101358"/>
            </a:avLst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操作码</a:t>
            </a:r>
            <a:endParaRPr lang="zh-CN" altLang="en-GB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5813174" y="2448471"/>
            <a:ext cx="2110316" cy="681567"/>
          </a:xfrm>
          <a:prstGeom prst="wedgeRectCallout">
            <a:avLst>
              <a:gd name="adj1" fmla="val -114784"/>
              <a:gd name="adj2" fmla="val 83909"/>
            </a:avLst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寄存器操作数</a:t>
            </a:r>
            <a:endParaRPr lang="en-GB" altLang="zh-CN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1619675" y="2448471"/>
            <a:ext cx="2688167" cy="681567"/>
          </a:xfrm>
          <a:prstGeom prst="wedgeRectCallout">
            <a:avLst>
              <a:gd name="adj1" fmla="val 79910"/>
              <a:gd name="adj2" fmla="val 93335"/>
            </a:avLst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操作数标志</a:t>
            </a:r>
            <a:endParaRPr lang="zh-CN" altLang="en-GB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2012659" y="2448470"/>
            <a:ext cx="2688167" cy="681567"/>
          </a:xfrm>
          <a:prstGeom prst="wedgeRectCallout">
            <a:avLst>
              <a:gd name="adj1" fmla="val 105725"/>
              <a:gd name="adj2" fmla="val 96316"/>
            </a:avLst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第二操作数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地址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endParaRPr lang="en-GB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0000" y="3322717"/>
            <a:ext cx="1827744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MOV a, R1</a:t>
            </a:r>
          </a:p>
          <a:p>
            <a:r>
              <a:rPr lang="en-US" altLang="zh-CN" sz="2400" dirty="0"/>
              <a:t>ADD #2, R1</a:t>
            </a:r>
          </a:p>
          <a:p>
            <a:r>
              <a:rPr lang="en-US" altLang="zh-CN" sz="2400" dirty="0"/>
              <a:t>MOV R1, b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404515" y="5310448"/>
            <a:ext cx="3643946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0001  01  00  00001111</a:t>
            </a:r>
          </a:p>
          <a:p>
            <a:r>
              <a:rPr lang="en-US" altLang="zh-CN" sz="2400" dirty="0"/>
              <a:t>0011  01  10  00000010</a:t>
            </a:r>
          </a:p>
          <a:p>
            <a:r>
              <a:rPr lang="en-US" altLang="zh-CN" sz="2400" dirty="0"/>
              <a:t>0100  01  00  00010011 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395378" y="4637408"/>
            <a:ext cx="1839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L=00001111</a:t>
            </a:r>
          </a:p>
        </p:txBody>
      </p:sp>
      <p:sp>
        <p:nvSpPr>
          <p:cNvPr id="18" name="右箭头 17"/>
          <p:cNvSpPr/>
          <p:nvPr/>
        </p:nvSpPr>
        <p:spPr>
          <a:xfrm>
            <a:off x="2571129" y="3785578"/>
            <a:ext cx="720000" cy="27460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5400000">
            <a:off x="4866487" y="4779445"/>
            <a:ext cx="720000" cy="27460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66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3011" grpId="0" build="p" autoUpdateAnimBg="0"/>
      <p:bldP spid="43012" grpId="0" animBg="1"/>
      <p:bldP spid="43012" grpId="1" animBg="1"/>
      <p:bldP spid="43013" grpId="0" animBg="1"/>
      <p:bldP spid="43013" grpId="1" animBg="1"/>
      <p:bldP spid="43014" grpId="0" animBg="1"/>
      <p:bldP spid="43014" grpId="1" animBg="1"/>
      <p:bldP spid="43015" grpId="0" animBg="1"/>
      <p:bldP spid="43015" grpId="1" animBg="1"/>
      <p:bldP spid="11" grpId="0" animBg="1"/>
      <p:bldP spid="13" grpId="0" animBg="1"/>
      <p:bldP spid="17" grpId="0"/>
      <p:bldP spid="18" grpId="0" animBg="1"/>
      <p:bldP spid="2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可以直接运行的目标代码是（）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A.</a:t>
            </a:r>
            <a:r>
              <a:rPr lang="zh-CN" altLang="en-US" dirty="0"/>
              <a:t>汇编指令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B.</a:t>
            </a:r>
            <a:r>
              <a:rPr lang="zh-CN" altLang="en-US" dirty="0" smtClean="0"/>
              <a:t>可重新定位指令代码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C.</a:t>
            </a:r>
            <a:r>
              <a:rPr lang="zh-CN" altLang="en-US" dirty="0"/>
              <a:t>绝对指令</a:t>
            </a:r>
            <a:r>
              <a:rPr lang="zh-CN" altLang="en-US" dirty="0" smtClean="0"/>
              <a:t>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79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编译原理</a:t>
            </a:r>
            <a:endParaRPr lang="en-GB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引论</a:t>
            </a:r>
            <a:r>
              <a:rPr lang="en-US" altLang="zh-CN" dirty="0" smtClean="0"/>
              <a:t>——</a:t>
            </a:r>
            <a:r>
              <a:rPr lang="zh-CN" altLang="en-US" dirty="0"/>
              <a:t>编译程序的结构</a:t>
            </a:r>
          </a:p>
        </p:txBody>
      </p:sp>
    </p:spTree>
    <p:extLst>
      <p:ext uri="{BB962C8B-B14F-4D97-AF65-F5344CB8AC3E}">
        <p14:creationId xmlns:p14="http://schemas.microsoft.com/office/powerpoint/2010/main" val="241285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第一章 引论</a:t>
            </a:r>
            <a:endParaRPr lang="zh-CN" altLang="en-GB" dirty="0" smtClean="0"/>
          </a:p>
        </p:txBody>
      </p:sp>
      <p:sp>
        <p:nvSpPr>
          <p:cNvPr id="921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什么是编译程序</a:t>
            </a:r>
            <a:endParaRPr lang="en-US" altLang="zh-CN" dirty="0" smtClean="0"/>
          </a:p>
          <a:p>
            <a:r>
              <a:rPr lang="zh-CN" altLang="en-US" dirty="0" smtClean="0"/>
              <a:t>为什么要学习编译原理</a:t>
            </a:r>
          </a:p>
          <a:p>
            <a:r>
              <a:rPr lang="zh-CN" altLang="en-US" dirty="0" smtClean="0"/>
              <a:t>编译过程</a:t>
            </a:r>
            <a:endParaRPr lang="zh-CN" altLang="en-GB" dirty="0" smtClean="0"/>
          </a:p>
          <a:p>
            <a:r>
              <a:rPr lang="zh-CN" altLang="en-US" dirty="0" smtClean="0">
                <a:solidFill>
                  <a:schemeClr val="accent2"/>
                </a:solidFill>
              </a:rPr>
              <a:t>编译程序的结构</a:t>
            </a:r>
          </a:p>
          <a:p>
            <a:r>
              <a:rPr lang="zh-CN" altLang="en-US" dirty="0" smtClean="0"/>
              <a:t>编译程序的生成</a:t>
            </a:r>
            <a:endParaRPr lang="en-GB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082252" y="0"/>
            <a:ext cx="3585749" cy="6858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zh-CN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34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编译程序的结构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编译程序总框</a:t>
            </a:r>
          </a:p>
          <a:p>
            <a:r>
              <a:rPr lang="zh-CN" altLang="en-US" dirty="0" smtClean="0"/>
              <a:t>遍</a:t>
            </a:r>
            <a:endParaRPr lang="zh-CN" altLang="en-GB" dirty="0" smtClean="0"/>
          </a:p>
          <a:p>
            <a:r>
              <a:rPr lang="zh-CN" altLang="en-US" dirty="0" smtClean="0"/>
              <a:t>编译前端与后端</a:t>
            </a:r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082252" y="0"/>
            <a:ext cx="3585749" cy="6858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zh-CN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294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编译程序总</a:t>
            </a:r>
            <a:r>
              <a:rPr lang="zh-CN" altLang="en-US" dirty="0" smtClean="0"/>
              <a:t>框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 bwMode="auto">
          <a:xfrm>
            <a:off x="2560832" y="2091184"/>
            <a:ext cx="3653859" cy="456979"/>
          </a:xfrm>
          <a:prstGeom prst="roundRect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词法分析器</a:t>
            </a:r>
          </a:p>
        </p:txBody>
      </p:sp>
      <p:sp>
        <p:nvSpPr>
          <p:cNvPr id="44" name="圆角矩形 43"/>
          <p:cNvSpPr/>
          <p:nvPr/>
        </p:nvSpPr>
        <p:spPr bwMode="auto">
          <a:xfrm>
            <a:off x="2581746" y="3011258"/>
            <a:ext cx="3653859" cy="456979"/>
          </a:xfrm>
          <a:prstGeom prst="roundRect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语法分析器</a:t>
            </a:r>
          </a:p>
        </p:txBody>
      </p:sp>
      <p:sp>
        <p:nvSpPr>
          <p:cNvPr id="45" name="圆角矩形 44"/>
          <p:cNvSpPr/>
          <p:nvPr/>
        </p:nvSpPr>
        <p:spPr bwMode="auto">
          <a:xfrm>
            <a:off x="2581745" y="3930420"/>
            <a:ext cx="3653859" cy="456979"/>
          </a:xfrm>
          <a:prstGeom prst="roundRect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语义分析与中间代码生成器</a:t>
            </a:r>
          </a:p>
        </p:txBody>
      </p:sp>
      <p:sp>
        <p:nvSpPr>
          <p:cNvPr id="46" name="圆角矩形 45"/>
          <p:cNvSpPr/>
          <p:nvPr/>
        </p:nvSpPr>
        <p:spPr bwMode="auto">
          <a:xfrm>
            <a:off x="2581745" y="4844966"/>
            <a:ext cx="3653859" cy="456979"/>
          </a:xfrm>
          <a:prstGeom prst="roundRect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400" dirty="0">
                <a:latin typeface="+mj-ea"/>
                <a:ea typeface="+mj-ea"/>
              </a:rPr>
              <a:t>优化段</a:t>
            </a:r>
          </a:p>
        </p:txBody>
      </p:sp>
      <p:sp>
        <p:nvSpPr>
          <p:cNvPr id="47" name="圆角矩形 46"/>
          <p:cNvSpPr/>
          <p:nvPr/>
        </p:nvSpPr>
        <p:spPr bwMode="auto">
          <a:xfrm>
            <a:off x="2581745" y="5760881"/>
            <a:ext cx="3653859" cy="456979"/>
          </a:xfrm>
          <a:prstGeom prst="roundRect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目标代码生成器</a:t>
            </a:r>
          </a:p>
        </p:txBody>
      </p:sp>
      <p:sp>
        <p:nvSpPr>
          <p:cNvPr id="10" name="下箭头 9"/>
          <p:cNvSpPr/>
          <p:nvPr/>
        </p:nvSpPr>
        <p:spPr>
          <a:xfrm>
            <a:off x="4306129" y="2582422"/>
            <a:ext cx="162219" cy="4036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49" name="下箭头 48"/>
          <p:cNvSpPr/>
          <p:nvPr/>
        </p:nvSpPr>
        <p:spPr>
          <a:xfrm>
            <a:off x="4306129" y="3496442"/>
            <a:ext cx="162219" cy="4036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0" name="下箭头 49"/>
          <p:cNvSpPr/>
          <p:nvPr/>
        </p:nvSpPr>
        <p:spPr>
          <a:xfrm>
            <a:off x="4306129" y="4422652"/>
            <a:ext cx="162219" cy="4036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1" name="下箭头 50"/>
          <p:cNvSpPr/>
          <p:nvPr/>
        </p:nvSpPr>
        <p:spPr>
          <a:xfrm>
            <a:off x="4306129" y="5333496"/>
            <a:ext cx="162219" cy="4036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2" name="下箭头 51"/>
          <p:cNvSpPr/>
          <p:nvPr/>
        </p:nvSpPr>
        <p:spPr>
          <a:xfrm>
            <a:off x="4306129" y="6258056"/>
            <a:ext cx="162219" cy="4036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3" name="下箭头 52"/>
          <p:cNvSpPr/>
          <p:nvPr/>
        </p:nvSpPr>
        <p:spPr>
          <a:xfrm>
            <a:off x="4300012" y="1657832"/>
            <a:ext cx="162219" cy="4036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61910" y="258417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单词符号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4761911" y="160396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源程序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761910" y="4441702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中间代码</a:t>
            </a:r>
            <a:r>
              <a:rPr lang="en-US" altLang="zh-CN" sz="2000" dirty="0">
                <a:latin typeface="+mj-ea"/>
                <a:ea typeface="+mj-ea"/>
              </a:rPr>
              <a:t>(</a:t>
            </a:r>
            <a:r>
              <a:rPr lang="zh-CN" altLang="en-US" sz="2000" dirty="0">
                <a:latin typeface="+mj-ea"/>
                <a:ea typeface="+mj-ea"/>
              </a:rPr>
              <a:t>四元式</a:t>
            </a:r>
            <a:r>
              <a:rPr lang="en-US" altLang="zh-CN" sz="2000" dirty="0">
                <a:latin typeface="+mj-ea"/>
                <a:ea typeface="+mj-ea"/>
              </a:rPr>
              <a:t>)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769159" y="35446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语法单位</a:t>
            </a:r>
          </a:p>
          <a:p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761910" y="63054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目标代码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769159" y="5338711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</a:rPr>
              <a:t>中间代码</a:t>
            </a:r>
            <a:r>
              <a:rPr lang="en-US" altLang="zh-CN" sz="2000" dirty="0">
                <a:latin typeface="+mj-ea"/>
              </a:rPr>
              <a:t>(</a:t>
            </a:r>
            <a:r>
              <a:rPr lang="zh-CN" altLang="en-US" sz="2000" dirty="0">
                <a:latin typeface="+mj-ea"/>
              </a:rPr>
              <a:t>四元式</a:t>
            </a:r>
            <a:r>
              <a:rPr lang="en-US" altLang="zh-CN" sz="2000" dirty="0">
                <a:latin typeface="+mj-ea"/>
              </a:rPr>
              <a:t>)</a:t>
            </a:r>
            <a:endParaRPr lang="zh-CN" altLang="en-US" sz="2000" dirty="0">
              <a:latin typeface="+mj-ea"/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1216086" y="2077739"/>
            <a:ext cx="506000" cy="4140120"/>
          </a:xfrm>
          <a:prstGeom prst="roundRect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eaVert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/>
              <a:t>符号表管理</a:t>
            </a:r>
          </a:p>
        </p:txBody>
      </p:sp>
      <p:sp>
        <p:nvSpPr>
          <p:cNvPr id="62" name="圆角矩形 61"/>
          <p:cNvSpPr/>
          <p:nvPr/>
        </p:nvSpPr>
        <p:spPr bwMode="auto">
          <a:xfrm>
            <a:off x="7086533" y="2061440"/>
            <a:ext cx="506000" cy="4140120"/>
          </a:xfrm>
          <a:prstGeom prst="roundRect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eaVert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出错处理</a:t>
            </a:r>
          </a:p>
        </p:txBody>
      </p:sp>
      <p:sp>
        <p:nvSpPr>
          <p:cNvPr id="13" name="左右箭头 12"/>
          <p:cNvSpPr/>
          <p:nvPr/>
        </p:nvSpPr>
        <p:spPr>
          <a:xfrm>
            <a:off x="1795726" y="2205427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左右箭头 63"/>
          <p:cNvSpPr/>
          <p:nvPr/>
        </p:nvSpPr>
        <p:spPr>
          <a:xfrm>
            <a:off x="1801213" y="3125501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左右箭头 64"/>
          <p:cNvSpPr/>
          <p:nvPr/>
        </p:nvSpPr>
        <p:spPr>
          <a:xfrm>
            <a:off x="1795726" y="4039135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左右箭头 65"/>
          <p:cNvSpPr/>
          <p:nvPr/>
        </p:nvSpPr>
        <p:spPr>
          <a:xfrm>
            <a:off x="1823839" y="4959209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左右箭头 66"/>
          <p:cNvSpPr/>
          <p:nvPr/>
        </p:nvSpPr>
        <p:spPr>
          <a:xfrm>
            <a:off x="1795726" y="5875124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左右箭头 67"/>
          <p:cNvSpPr/>
          <p:nvPr/>
        </p:nvSpPr>
        <p:spPr>
          <a:xfrm>
            <a:off x="6300670" y="2211523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69" name="左右箭头 68"/>
          <p:cNvSpPr/>
          <p:nvPr/>
        </p:nvSpPr>
        <p:spPr>
          <a:xfrm>
            <a:off x="6306157" y="3131597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70" name="左右箭头 69"/>
          <p:cNvSpPr/>
          <p:nvPr/>
        </p:nvSpPr>
        <p:spPr>
          <a:xfrm>
            <a:off x="6300670" y="4045231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71" name="左右箭头 70"/>
          <p:cNvSpPr/>
          <p:nvPr/>
        </p:nvSpPr>
        <p:spPr>
          <a:xfrm>
            <a:off x="6328783" y="4965305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72" name="左右箭头 71"/>
          <p:cNvSpPr/>
          <p:nvPr/>
        </p:nvSpPr>
        <p:spPr>
          <a:xfrm>
            <a:off x="6300670" y="5881220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4604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10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11" grpId="0"/>
      <p:bldP spid="55" grpId="0"/>
      <p:bldP spid="56" grpId="0"/>
      <p:bldP spid="57" grpId="0"/>
      <p:bldP spid="58" grpId="0"/>
      <p:bldP spid="59" grpId="0"/>
      <p:bldP spid="61" grpId="0" animBg="1"/>
      <p:bldP spid="62" grpId="0" animBg="1"/>
      <p:bldP spid="1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出错处理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出错处理程序</a:t>
            </a:r>
          </a:p>
          <a:p>
            <a:pPr lvl="1"/>
            <a:r>
              <a:rPr lang="zh-CN" altLang="en-US" dirty="0" smtClean="0"/>
              <a:t>发现源程序中的错误，把有关错误信息报告给用户</a:t>
            </a:r>
          </a:p>
          <a:p>
            <a:r>
              <a:rPr lang="zh-CN" altLang="en-US" dirty="0" smtClean="0"/>
              <a:t>语法错误</a:t>
            </a:r>
          </a:p>
          <a:p>
            <a:pPr lvl="1"/>
            <a:r>
              <a:rPr lang="zh-CN" altLang="en-US" dirty="0" smtClean="0"/>
              <a:t>源程序中不符合语法（或词法）规则的错误</a:t>
            </a:r>
          </a:p>
          <a:p>
            <a:pPr lvl="1"/>
            <a:r>
              <a:rPr lang="zh-CN" altLang="en-US" dirty="0" smtClean="0"/>
              <a:t>非法字符、括号不匹配、缺少 ；、</a:t>
            </a:r>
            <a:r>
              <a:rPr lang="en-US" altLang="zh-CN" dirty="0" smtClean="0"/>
              <a:t>...</a:t>
            </a:r>
          </a:p>
          <a:p>
            <a:r>
              <a:rPr lang="zh-CN" altLang="en-US" dirty="0" smtClean="0"/>
              <a:t>语义错误</a:t>
            </a:r>
          </a:p>
          <a:p>
            <a:pPr lvl="1"/>
            <a:r>
              <a:rPr lang="zh-CN" altLang="en-US" dirty="0" smtClean="0"/>
              <a:t>源程序中不符合语义规则的错误</a:t>
            </a:r>
          </a:p>
          <a:p>
            <a:pPr lvl="1"/>
            <a:r>
              <a:rPr lang="zh-CN" altLang="en-US" dirty="0" smtClean="0"/>
              <a:t>说明错误、作用域错误、类型不一致、</a:t>
            </a:r>
            <a:r>
              <a:rPr lang="en-US" altLang="zh-CN" dirty="0" smtClean="0"/>
              <a:t>...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724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编译程序总</a:t>
            </a:r>
            <a:r>
              <a:rPr lang="zh-CN" altLang="en-US" dirty="0" smtClean="0"/>
              <a:t>框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 bwMode="auto">
          <a:xfrm>
            <a:off x="2560832" y="2091184"/>
            <a:ext cx="3653859" cy="456979"/>
          </a:xfrm>
          <a:prstGeom prst="roundRect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词法分析器</a:t>
            </a:r>
          </a:p>
        </p:txBody>
      </p:sp>
      <p:sp>
        <p:nvSpPr>
          <p:cNvPr id="34" name="圆角矩形 33"/>
          <p:cNvSpPr/>
          <p:nvPr/>
        </p:nvSpPr>
        <p:spPr bwMode="auto">
          <a:xfrm>
            <a:off x="2581746" y="3011258"/>
            <a:ext cx="3653859" cy="456979"/>
          </a:xfrm>
          <a:prstGeom prst="roundRect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语法分析器</a:t>
            </a:r>
          </a:p>
        </p:txBody>
      </p:sp>
      <p:sp>
        <p:nvSpPr>
          <p:cNvPr id="35" name="圆角矩形 34"/>
          <p:cNvSpPr/>
          <p:nvPr/>
        </p:nvSpPr>
        <p:spPr bwMode="auto">
          <a:xfrm>
            <a:off x="2581745" y="3930420"/>
            <a:ext cx="3653859" cy="456979"/>
          </a:xfrm>
          <a:prstGeom prst="roundRect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语义分析与中间代码生成器</a:t>
            </a:r>
          </a:p>
        </p:txBody>
      </p:sp>
      <p:sp>
        <p:nvSpPr>
          <p:cNvPr id="36" name="圆角矩形 35"/>
          <p:cNvSpPr/>
          <p:nvPr/>
        </p:nvSpPr>
        <p:spPr bwMode="auto">
          <a:xfrm>
            <a:off x="2581745" y="4844966"/>
            <a:ext cx="3653859" cy="456979"/>
          </a:xfrm>
          <a:prstGeom prst="roundRect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400" dirty="0">
                <a:latin typeface="+mj-ea"/>
                <a:ea typeface="+mj-ea"/>
              </a:rPr>
              <a:t>优化段</a:t>
            </a:r>
          </a:p>
        </p:txBody>
      </p:sp>
      <p:sp>
        <p:nvSpPr>
          <p:cNvPr id="37" name="圆角矩形 36"/>
          <p:cNvSpPr/>
          <p:nvPr/>
        </p:nvSpPr>
        <p:spPr bwMode="auto">
          <a:xfrm>
            <a:off x="2581745" y="5760881"/>
            <a:ext cx="3653859" cy="456979"/>
          </a:xfrm>
          <a:prstGeom prst="roundRect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目标代码生成器</a:t>
            </a:r>
          </a:p>
        </p:txBody>
      </p:sp>
      <p:sp>
        <p:nvSpPr>
          <p:cNvPr id="38" name="下箭头 37"/>
          <p:cNvSpPr/>
          <p:nvPr/>
        </p:nvSpPr>
        <p:spPr>
          <a:xfrm>
            <a:off x="4306129" y="2582422"/>
            <a:ext cx="162219" cy="4036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9" name="下箭头 38"/>
          <p:cNvSpPr/>
          <p:nvPr/>
        </p:nvSpPr>
        <p:spPr>
          <a:xfrm>
            <a:off x="4306129" y="3496442"/>
            <a:ext cx="162219" cy="4036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40" name="下箭头 39"/>
          <p:cNvSpPr/>
          <p:nvPr/>
        </p:nvSpPr>
        <p:spPr>
          <a:xfrm>
            <a:off x="4306129" y="4422652"/>
            <a:ext cx="162219" cy="4036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4306129" y="5333496"/>
            <a:ext cx="162219" cy="4036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42" name="下箭头 41"/>
          <p:cNvSpPr/>
          <p:nvPr/>
        </p:nvSpPr>
        <p:spPr>
          <a:xfrm>
            <a:off x="4306129" y="6258056"/>
            <a:ext cx="162219" cy="4036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48" name="下箭头 47"/>
          <p:cNvSpPr/>
          <p:nvPr/>
        </p:nvSpPr>
        <p:spPr>
          <a:xfrm>
            <a:off x="4300012" y="1657832"/>
            <a:ext cx="162219" cy="4036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761910" y="258417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单词符号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4761911" y="160396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源程序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4761910" y="4441702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中间代码</a:t>
            </a:r>
            <a:r>
              <a:rPr lang="en-US" altLang="zh-CN" sz="2000" dirty="0">
                <a:latin typeface="+mj-ea"/>
                <a:ea typeface="+mj-ea"/>
              </a:rPr>
              <a:t>(</a:t>
            </a:r>
            <a:r>
              <a:rPr lang="zh-CN" altLang="en-US" sz="2000" dirty="0">
                <a:latin typeface="+mj-ea"/>
                <a:ea typeface="+mj-ea"/>
              </a:rPr>
              <a:t>四元式</a:t>
            </a:r>
            <a:r>
              <a:rPr lang="en-US" altLang="zh-CN" sz="2000" dirty="0">
                <a:latin typeface="+mj-ea"/>
                <a:ea typeface="+mj-ea"/>
              </a:rPr>
              <a:t>)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769159" y="35446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语法单位</a:t>
            </a:r>
          </a:p>
          <a:p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761910" y="63054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目标代码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4769159" y="5338711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</a:rPr>
              <a:t>中间代码</a:t>
            </a:r>
            <a:r>
              <a:rPr lang="en-US" altLang="zh-CN" sz="2000" dirty="0">
                <a:latin typeface="+mj-ea"/>
              </a:rPr>
              <a:t>(</a:t>
            </a:r>
            <a:r>
              <a:rPr lang="zh-CN" altLang="en-US" sz="2000" dirty="0">
                <a:latin typeface="+mj-ea"/>
              </a:rPr>
              <a:t>四元式</a:t>
            </a:r>
            <a:r>
              <a:rPr lang="en-US" altLang="zh-CN" sz="2000" dirty="0">
                <a:latin typeface="+mj-ea"/>
              </a:rPr>
              <a:t>)</a:t>
            </a:r>
            <a:endParaRPr lang="zh-CN" altLang="en-US" sz="2000" dirty="0">
              <a:latin typeface="+mj-ea"/>
            </a:endParaRPr>
          </a:p>
        </p:txBody>
      </p:sp>
      <p:sp>
        <p:nvSpPr>
          <p:cNvPr id="76" name="圆角矩形 75"/>
          <p:cNvSpPr/>
          <p:nvPr/>
        </p:nvSpPr>
        <p:spPr bwMode="auto">
          <a:xfrm>
            <a:off x="1216086" y="2077739"/>
            <a:ext cx="506000" cy="4140120"/>
          </a:xfrm>
          <a:prstGeom prst="roundRect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eaVert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/>
              <a:t>符号表管理</a:t>
            </a:r>
          </a:p>
        </p:txBody>
      </p:sp>
      <p:sp>
        <p:nvSpPr>
          <p:cNvPr id="77" name="圆角矩形 76"/>
          <p:cNvSpPr/>
          <p:nvPr/>
        </p:nvSpPr>
        <p:spPr bwMode="auto">
          <a:xfrm>
            <a:off x="7086533" y="2061440"/>
            <a:ext cx="506000" cy="4140120"/>
          </a:xfrm>
          <a:prstGeom prst="roundRect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eaVert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出错处理</a:t>
            </a:r>
          </a:p>
        </p:txBody>
      </p:sp>
      <p:sp>
        <p:nvSpPr>
          <p:cNvPr id="78" name="左右箭头 77"/>
          <p:cNvSpPr/>
          <p:nvPr/>
        </p:nvSpPr>
        <p:spPr>
          <a:xfrm>
            <a:off x="1795726" y="2205427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右箭头 78"/>
          <p:cNvSpPr/>
          <p:nvPr/>
        </p:nvSpPr>
        <p:spPr>
          <a:xfrm>
            <a:off x="1801213" y="3125501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左右箭头 79"/>
          <p:cNvSpPr/>
          <p:nvPr/>
        </p:nvSpPr>
        <p:spPr>
          <a:xfrm>
            <a:off x="1795726" y="4039135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右箭头 80"/>
          <p:cNvSpPr/>
          <p:nvPr/>
        </p:nvSpPr>
        <p:spPr>
          <a:xfrm>
            <a:off x="1823839" y="4959209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左右箭头 81"/>
          <p:cNvSpPr/>
          <p:nvPr/>
        </p:nvSpPr>
        <p:spPr>
          <a:xfrm>
            <a:off x="1795726" y="5875124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左右箭头 82"/>
          <p:cNvSpPr/>
          <p:nvPr/>
        </p:nvSpPr>
        <p:spPr>
          <a:xfrm>
            <a:off x="6300670" y="2211523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84" name="左右箭头 83"/>
          <p:cNvSpPr/>
          <p:nvPr/>
        </p:nvSpPr>
        <p:spPr>
          <a:xfrm>
            <a:off x="6306157" y="3131597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85" name="左右箭头 84"/>
          <p:cNvSpPr/>
          <p:nvPr/>
        </p:nvSpPr>
        <p:spPr>
          <a:xfrm>
            <a:off x="6300670" y="4045231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86" name="左右箭头 85"/>
          <p:cNvSpPr/>
          <p:nvPr/>
        </p:nvSpPr>
        <p:spPr>
          <a:xfrm>
            <a:off x="6328783" y="4965305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87" name="左右箭头 86"/>
          <p:cNvSpPr/>
          <p:nvPr/>
        </p:nvSpPr>
        <p:spPr>
          <a:xfrm>
            <a:off x="6300670" y="5881220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77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</a:t>
            </a:r>
            <a:r>
              <a:rPr lang="en-US" altLang="zh-CN" dirty="0" smtClean="0"/>
              <a:t>(pass)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所谓</a:t>
            </a:r>
            <a:r>
              <a:rPr lang="en-US" altLang="zh-CN" dirty="0" smtClean="0"/>
              <a:t>"</a:t>
            </a:r>
            <a:r>
              <a:rPr lang="zh-CN" altLang="en-US" dirty="0" smtClean="0"/>
              <a:t>遍</a:t>
            </a:r>
            <a:r>
              <a:rPr lang="en-US" altLang="zh-CN" dirty="0" smtClean="0"/>
              <a:t>"</a:t>
            </a:r>
            <a:r>
              <a:rPr lang="zh-CN" altLang="en-US" dirty="0" smtClean="0"/>
              <a:t>， 就是对源程序或源程序的中间表示从头到尾扫描一次</a:t>
            </a:r>
          </a:p>
          <a:p>
            <a:r>
              <a:rPr lang="zh-CN" altLang="en-US" dirty="0" smtClean="0"/>
              <a:t>阶段与遍是不同的概念</a:t>
            </a:r>
          </a:p>
          <a:p>
            <a:pPr lvl="1"/>
            <a:r>
              <a:rPr lang="zh-CN" altLang="en-US" dirty="0" smtClean="0"/>
              <a:t>一遍可以由若干段组成</a:t>
            </a:r>
          </a:p>
          <a:p>
            <a:pPr lvl="1"/>
            <a:r>
              <a:rPr lang="zh-CN" altLang="en-US" dirty="0" smtClean="0"/>
              <a:t>一个阶段也可以分若干遍来完成</a:t>
            </a:r>
          </a:p>
        </p:txBody>
      </p:sp>
    </p:spTree>
    <p:extLst>
      <p:ext uri="{BB962C8B-B14F-4D97-AF65-F5344CB8AC3E}">
        <p14:creationId xmlns:p14="http://schemas.microsoft.com/office/powerpoint/2010/main" val="364098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翻译程序</a:t>
            </a:r>
            <a:r>
              <a:rPr lang="en-US" altLang="zh-CN" dirty="0"/>
              <a:t>(Translator)</a:t>
            </a:r>
            <a:endParaRPr lang="zh-CN" altLang="en-US" dirty="0"/>
          </a:p>
        </p:txBody>
      </p:sp>
      <p:sp>
        <p:nvSpPr>
          <p:cNvPr id="231433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把某一种语言程序</a:t>
            </a:r>
            <a:r>
              <a:rPr lang="en-US" altLang="zh-CN" dirty="0" smtClean="0"/>
              <a:t>(</a:t>
            </a:r>
            <a:r>
              <a:rPr lang="zh-CN" altLang="en-US" dirty="0" smtClean="0"/>
              <a:t>称为</a:t>
            </a:r>
            <a:r>
              <a:rPr lang="zh-CN" altLang="en-US" dirty="0" smtClean="0">
                <a:solidFill>
                  <a:schemeClr val="accent2"/>
                </a:solidFill>
              </a:rPr>
              <a:t>源语言程序</a:t>
            </a:r>
            <a:r>
              <a:rPr lang="en-US" altLang="zh-CN" dirty="0" smtClean="0"/>
              <a:t>)</a:t>
            </a:r>
            <a:r>
              <a:rPr lang="zh-CN" altLang="en-US" dirty="0" smtClean="0"/>
              <a:t>等价地转换成另一种语言程序</a:t>
            </a:r>
            <a:r>
              <a:rPr lang="en-US" altLang="zh-CN" dirty="0" smtClean="0"/>
              <a:t>(</a:t>
            </a:r>
            <a:r>
              <a:rPr lang="zh-CN" altLang="en-US" dirty="0" smtClean="0"/>
              <a:t>称为</a:t>
            </a:r>
            <a:r>
              <a:rPr lang="zh-CN" altLang="en-US" dirty="0" smtClean="0">
                <a:solidFill>
                  <a:schemeClr val="accent2"/>
                </a:solidFill>
              </a:rPr>
              <a:t>目标语言程序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的程序</a:t>
            </a:r>
          </a:p>
          <a:p>
            <a:endParaRPr lang="en-GB" altLang="zh-CN" dirty="0"/>
          </a:p>
        </p:txBody>
      </p:sp>
      <p:sp>
        <p:nvSpPr>
          <p:cNvPr id="231426" name="Line 2"/>
          <p:cNvSpPr>
            <a:spLocks noChangeShapeType="1"/>
          </p:cNvSpPr>
          <p:nvPr/>
        </p:nvSpPr>
        <p:spPr bwMode="auto">
          <a:xfrm>
            <a:off x="3773065" y="3987184"/>
            <a:ext cx="163195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1368531" y="3587136"/>
            <a:ext cx="2400300" cy="68791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</a:rPr>
              <a:t>源语言程序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5398664" y="3587136"/>
            <a:ext cx="2400300" cy="68791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</a:rPr>
              <a:t>目标语言程序</a:t>
            </a: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3341264" y="4797870"/>
            <a:ext cx="2400300" cy="690033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</a:rPr>
              <a:t>翻译程序</a:t>
            </a:r>
          </a:p>
        </p:txBody>
      </p:sp>
      <p:sp>
        <p:nvSpPr>
          <p:cNvPr id="231430" name="Line 6"/>
          <p:cNvSpPr>
            <a:spLocks noChangeShapeType="1"/>
          </p:cNvSpPr>
          <p:nvPr/>
        </p:nvSpPr>
        <p:spPr bwMode="auto">
          <a:xfrm flipV="1">
            <a:off x="4541414" y="3987186"/>
            <a:ext cx="0" cy="76835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3787881" y="3445318"/>
            <a:ext cx="152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latin typeface="微软雅黑" panose="020B0503020204020204" pitchFamily="34" charset="-122"/>
              </a:rPr>
              <a:t>翻译</a:t>
            </a:r>
          </a:p>
        </p:txBody>
      </p:sp>
    </p:spTree>
    <p:extLst>
      <p:ext uri="{BB962C8B-B14F-4D97-AF65-F5344CB8AC3E}">
        <p14:creationId xmlns:p14="http://schemas.microsoft.com/office/powerpoint/2010/main" val="344360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3" grpId="0" build="p"/>
      <p:bldP spid="231426" grpId="0" animBg="1"/>
      <p:bldP spid="231427" grpId="0" animBg="1"/>
      <p:bldP spid="231428" grpId="0" animBg="1"/>
      <p:bldP spid="231429" grpId="0" animBg="1"/>
      <p:bldP spid="231430" grpId="0" animBg="1"/>
      <p:bldP spid="23143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编译程序总</a:t>
            </a:r>
            <a:r>
              <a:rPr lang="zh-CN" altLang="en-US" dirty="0" smtClean="0"/>
              <a:t>框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 bwMode="auto">
          <a:xfrm>
            <a:off x="2560832" y="2091184"/>
            <a:ext cx="3653859" cy="456979"/>
          </a:xfrm>
          <a:prstGeom prst="roundRect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词法分析器</a:t>
            </a:r>
          </a:p>
        </p:txBody>
      </p:sp>
      <p:sp>
        <p:nvSpPr>
          <p:cNvPr id="34" name="圆角矩形 33"/>
          <p:cNvSpPr/>
          <p:nvPr/>
        </p:nvSpPr>
        <p:spPr bwMode="auto">
          <a:xfrm>
            <a:off x="2581746" y="3011258"/>
            <a:ext cx="3653859" cy="456979"/>
          </a:xfrm>
          <a:prstGeom prst="roundRect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语法分析器</a:t>
            </a:r>
          </a:p>
        </p:txBody>
      </p:sp>
      <p:sp>
        <p:nvSpPr>
          <p:cNvPr id="35" name="圆角矩形 34"/>
          <p:cNvSpPr/>
          <p:nvPr/>
        </p:nvSpPr>
        <p:spPr bwMode="auto">
          <a:xfrm>
            <a:off x="2581745" y="3930420"/>
            <a:ext cx="3653859" cy="456979"/>
          </a:xfrm>
          <a:prstGeom prst="roundRect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语义分析与中间代码生成器</a:t>
            </a:r>
          </a:p>
        </p:txBody>
      </p:sp>
      <p:sp>
        <p:nvSpPr>
          <p:cNvPr id="36" name="圆角矩形 35"/>
          <p:cNvSpPr/>
          <p:nvPr/>
        </p:nvSpPr>
        <p:spPr bwMode="auto">
          <a:xfrm>
            <a:off x="2581745" y="4844966"/>
            <a:ext cx="3653859" cy="456979"/>
          </a:xfrm>
          <a:prstGeom prst="roundRect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400" dirty="0">
                <a:latin typeface="+mj-ea"/>
                <a:ea typeface="+mj-ea"/>
              </a:rPr>
              <a:t>优化段</a:t>
            </a:r>
          </a:p>
        </p:txBody>
      </p:sp>
      <p:sp>
        <p:nvSpPr>
          <p:cNvPr id="37" name="圆角矩形 36"/>
          <p:cNvSpPr/>
          <p:nvPr/>
        </p:nvSpPr>
        <p:spPr bwMode="auto">
          <a:xfrm>
            <a:off x="2581745" y="5760881"/>
            <a:ext cx="3653859" cy="456979"/>
          </a:xfrm>
          <a:prstGeom prst="roundRect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目标代码生成器</a:t>
            </a:r>
          </a:p>
        </p:txBody>
      </p:sp>
      <p:sp>
        <p:nvSpPr>
          <p:cNvPr id="38" name="下箭头 37"/>
          <p:cNvSpPr/>
          <p:nvPr/>
        </p:nvSpPr>
        <p:spPr>
          <a:xfrm>
            <a:off x="4306129" y="2582422"/>
            <a:ext cx="162219" cy="4036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9" name="下箭头 38"/>
          <p:cNvSpPr/>
          <p:nvPr/>
        </p:nvSpPr>
        <p:spPr>
          <a:xfrm>
            <a:off x="4306129" y="3496442"/>
            <a:ext cx="162219" cy="4036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40" name="下箭头 39"/>
          <p:cNvSpPr/>
          <p:nvPr/>
        </p:nvSpPr>
        <p:spPr>
          <a:xfrm>
            <a:off x="4306129" y="4422652"/>
            <a:ext cx="162219" cy="4036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4306129" y="5333496"/>
            <a:ext cx="162219" cy="4036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42" name="下箭头 41"/>
          <p:cNvSpPr/>
          <p:nvPr/>
        </p:nvSpPr>
        <p:spPr>
          <a:xfrm>
            <a:off x="4306129" y="6258056"/>
            <a:ext cx="162219" cy="4036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48" name="下箭头 47"/>
          <p:cNvSpPr/>
          <p:nvPr/>
        </p:nvSpPr>
        <p:spPr>
          <a:xfrm>
            <a:off x="4300012" y="1657832"/>
            <a:ext cx="162219" cy="4036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761910" y="258417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单词符号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4761911" y="160396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源程序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4761910" y="4441702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中间代码</a:t>
            </a:r>
            <a:r>
              <a:rPr lang="en-US" altLang="zh-CN" sz="2000" dirty="0">
                <a:latin typeface="+mj-ea"/>
                <a:ea typeface="+mj-ea"/>
              </a:rPr>
              <a:t>(</a:t>
            </a:r>
            <a:r>
              <a:rPr lang="zh-CN" altLang="en-US" sz="2000" dirty="0">
                <a:latin typeface="+mj-ea"/>
                <a:ea typeface="+mj-ea"/>
              </a:rPr>
              <a:t>四元式</a:t>
            </a:r>
            <a:r>
              <a:rPr lang="en-US" altLang="zh-CN" sz="2000" dirty="0">
                <a:latin typeface="+mj-ea"/>
                <a:ea typeface="+mj-ea"/>
              </a:rPr>
              <a:t>)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769159" y="35446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语法单位</a:t>
            </a:r>
          </a:p>
          <a:p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761910" y="63054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目标代码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4769159" y="5338711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</a:rPr>
              <a:t>中间代码</a:t>
            </a:r>
            <a:r>
              <a:rPr lang="en-US" altLang="zh-CN" sz="2000" dirty="0">
                <a:latin typeface="+mj-ea"/>
              </a:rPr>
              <a:t>(</a:t>
            </a:r>
            <a:r>
              <a:rPr lang="zh-CN" altLang="en-US" sz="2000" dirty="0">
                <a:latin typeface="+mj-ea"/>
              </a:rPr>
              <a:t>四元式</a:t>
            </a:r>
            <a:r>
              <a:rPr lang="en-US" altLang="zh-CN" sz="2000" dirty="0">
                <a:latin typeface="+mj-ea"/>
              </a:rPr>
              <a:t>)</a:t>
            </a:r>
            <a:endParaRPr lang="zh-CN" altLang="en-US" sz="2000" dirty="0">
              <a:latin typeface="+mj-ea"/>
            </a:endParaRPr>
          </a:p>
        </p:txBody>
      </p:sp>
      <p:sp>
        <p:nvSpPr>
          <p:cNvPr id="76" name="圆角矩形 75"/>
          <p:cNvSpPr/>
          <p:nvPr/>
        </p:nvSpPr>
        <p:spPr bwMode="auto">
          <a:xfrm>
            <a:off x="1216086" y="2077739"/>
            <a:ext cx="506000" cy="4140120"/>
          </a:xfrm>
          <a:prstGeom prst="roundRect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eaVert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/>
              <a:t>符号表管理</a:t>
            </a:r>
          </a:p>
        </p:txBody>
      </p:sp>
      <p:sp>
        <p:nvSpPr>
          <p:cNvPr id="77" name="圆角矩形 76"/>
          <p:cNvSpPr/>
          <p:nvPr/>
        </p:nvSpPr>
        <p:spPr bwMode="auto">
          <a:xfrm>
            <a:off x="7086533" y="2061440"/>
            <a:ext cx="506000" cy="4140120"/>
          </a:xfrm>
          <a:prstGeom prst="roundRect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eaVert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出错处理</a:t>
            </a:r>
          </a:p>
        </p:txBody>
      </p:sp>
      <p:sp>
        <p:nvSpPr>
          <p:cNvPr id="78" name="左右箭头 77"/>
          <p:cNvSpPr/>
          <p:nvPr/>
        </p:nvSpPr>
        <p:spPr>
          <a:xfrm>
            <a:off x="1795726" y="2205427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右箭头 78"/>
          <p:cNvSpPr/>
          <p:nvPr/>
        </p:nvSpPr>
        <p:spPr>
          <a:xfrm>
            <a:off x="1801213" y="3125501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左右箭头 79"/>
          <p:cNvSpPr/>
          <p:nvPr/>
        </p:nvSpPr>
        <p:spPr>
          <a:xfrm>
            <a:off x="1795726" y="4039135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右箭头 80"/>
          <p:cNvSpPr/>
          <p:nvPr/>
        </p:nvSpPr>
        <p:spPr>
          <a:xfrm>
            <a:off x="1823839" y="4959209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左右箭头 81"/>
          <p:cNvSpPr/>
          <p:nvPr/>
        </p:nvSpPr>
        <p:spPr>
          <a:xfrm>
            <a:off x="1795726" y="5875124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左右箭头 82"/>
          <p:cNvSpPr/>
          <p:nvPr/>
        </p:nvSpPr>
        <p:spPr>
          <a:xfrm>
            <a:off x="6300670" y="2211523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84" name="左右箭头 83"/>
          <p:cNvSpPr/>
          <p:nvPr/>
        </p:nvSpPr>
        <p:spPr>
          <a:xfrm>
            <a:off x="6306157" y="3131597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85" name="左右箭头 84"/>
          <p:cNvSpPr/>
          <p:nvPr/>
        </p:nvSpPr>
        <p:spPr>
          <a:xfrm>
            <a:off x="6300670" y="4045231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86" name="左右箭头 85"/>
          <p:cNvSpPr/>
          <p:nvPr/>
        </p:nvSpPr>
        <p:spPr>
          <a:xfrm>
            <a:off x="6328783" y="4965305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87" name="左右箭头 86"/>
          <p:cNvSpPr/>
          <p:nvPr/>
        </p:nvSpPr>
        <p:spPr>
          <a:xfrm>
            <a:off x="6300670" y="5881220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01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编译前端与后端</a:t>
            </a:r>
          </a:p>
        </p:txBody>
      </p:sp>
      <p:sp>
        <p:nvSpPr>
          <p:cNvPr id="27665" name="Rectangle 17"/>
          <p:cNvSpPr>
            <a:spLocks noGrp="1" noChangeArrowheads="1"/>
          </p:cNvSpPr>
          <p:nvPr>
            <p:ph idx="1"/>
          </p:nvPr>
        </p:nvSpPr>
        <p:spPr>
          <a:xfrm>
            <a:off x="630000" y="2713653"/>
            <a:ext cx="8030674" cy="346200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zh-CN" altLang="en-US" dirty="0" smtClean="0"/>
              <a:t>编译前端</a:t>
            </a:r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与源语言有关，如词法分析，语法分析，语义分析与中间代码产生，与机器无关的优化</a:t>
            </a:r>
          </a:p>
          <a:p>
            <a:pPr>
              <a:spcBef>
                <a:spcPts val="600"/>
              </a:spcBef>
            </a:pPr>
            <a:r>
              <a:rPr lang="zh-CN" altLang="en-US" dirty="0" smtClean="0"/>
              <a:t>编译后端</a:t>
            </a:r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与目标机有关，与目标机有关的优化，目标代码产生</a:t>
            </a:r>
          </a:p>
          <a:p>
            <a:pPr>
              <a:spcBef>
                <a:spcPts val="600"/>
              </a:spcBef>
            </a:pPr>
            <a:r>
              <a:rPr lang="zh-CN" altLang="en-US" dirty="0" smtClean="0"/>
              <a:t>带来的好处</a:t>
            </a:r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程序逻辑结构清晰</a:t>
            </a:r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优化更充分，有利于移植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4294967295"/>
          </p:nvPr>
        </p:nvSpPr>
        <p:spPr>
          <a:xfrm>
            <a:off x="6988175" y="100013"/>
            <a:ext cx="2155825" cy="1417637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zh-CN" altLang="en-US" smtClean="0">
                <a:latin typeface="+mj-ea"/>
                <a:ea typeface="+mj-ea"/>
              </a:rPr>
              <a:t>计算思维</a:t>
            </a:r>
          </a:p>
          <a:p>
            <a:pPr lvl="1"/>
            <a:r>
              <a:rPr lang="zh-CN" altLang="en-US" smtClean="0">
                <a:latin typeface="+mj-ea"/>
                <a:ea typeface="+mj-ea"/>
              </a:rPr>
              <a:t>分解</a:t>
            </a:r>
          </a:p>
          <a:p>
            <a:pPr lvl="1"/>
            <a:r>
              <a:rPr lang="zh-CN" altLang="en-US" smtClean="0">
                <a:latin typeface="+mj-ea"/>
                <a:ea typeface="+mj-ea"/>
              </a:rPr>
              <a:t>权衡</a:t>
            </a:r>
          </a:p>
          <a:p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30000" y="1937993"/>
            <a:ext cx="7720071" cy="609600"/>
            <a:chOff x="624" y="1104"/>
            <a:chExt cx="4248" cy="384"/>
          </a:xfrm>
        </p:grpSpPr>
        <p:sp>
          <p:nvSpPr>
            <p:cNvPr id="78857" name="Rectangle 5"/>
            <p:cNvSpPr>
              <a:spLocks noChangeArrowheads="1"/>
            </p:cNvSpPr>
            <p:nvPr/>
          </p:nvSpPr>
          <p:spPr bwMode="auto">
            <a:xfrm>
              <a:off x="624" y="1104"/>
              <a:ext cx="1008" cy="384"/>
            </a:xfrm>
            <a:prstGeom prst="rect">
              <a:avLst/>
            </a:prstGeom>
            <a:ln>
              <a:headEnd type="none" w="lg" len="lg"/>
              <a:tailEnd type="none" w="lg" len="lg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</a:rPr>
                <a:t>源语言</a:t>
              </a:r>
            </a:p>
          </p:txBody>
        </p:sp>
        <p:sp>
          <p:nvSpPr>
            <p:cNvPr id="78858" name="Rectangle 6"/>
            <p:cNvSpPr>
              <a:spLocks noChangeArrowheads="1"/>
            </p:cNvSpPr>
            <p:nvPr/>
          </p:nvSpPr>
          <p:spPr bwMode="auto">
            <a:xfrm>
              <a:off x="2230" y="1104"/>
              <a:ext cx="1008" cy="384"/>
            </a:xfrm>
            <a:prstGeom prst="rect">
              <a:avLst/>
            </a:prstGeom>
            <a:ln>
              <a:headEnd type="none" w="lg" len="lg"/>
              <a:tailEnd type="none" w="lg" len="lg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</a:rPr>
                <a:t>中间语言</a:t>
              </a:r>
            </a:p>
          </p:txBody>
        </p:sp>
        <p:sp>
          <p:nvSpPr>
            <p:cNvPr id="78859" name="Rectangle 7"/>
            <p:cNvSpPr>
              <a:spLocks noChangeArrowheads="1"/>
            </p:cNvSpPr>
            <p:nvPr/>
          </p:nvSpPr>
          <p:spPr bwMode="auto">
            <a:xfrm>
              <a:off x="3864" y="1104"/>
              <a:ext cx="1008" cy="384"/>
            </a:xfrm>
            <a:prstGeom prst="rect">
              <a:avLst/>
            </a:prstGeom>
            <a:ln>
              <a:headEnd type="none" w="lg" len="lg"/>
              <a:tailEnd type="none" w="lg" len="lg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</a:rPr>
                <a:t>目标语言</a:t>
              </a:r>
            </a:p>
          </p:txBody>
        </p:sp>
        <p:sp>
          <p:nvSpPr>
            <p:cNvPr id="78860" name="Line 8"/>
            <p:cNvSpPr>
              <a:spLocks noChangeShapeType="1"/>
            </p:cNvSpPr>
            <p:nvPr/>
          </p:nvSpPr>
          <p:spPr bwMode="auto">
            <a:xfrm>
              <a:off x="1632" y="1296"/>
              <a:ext cx="5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78861" name="Line 9"/>
            <p:cNvSpPr>
              <a:spLocks noChangeShapeType="1"/>
            </p:cNvSpPr>
            <p:nvPr/>
          </p:nvSpPr>
          <p:spPr bwMode="auto">
            <a:xfrm>
              <a:off x="3258" y="1296"/>
              <a:ext cx="5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2285368" y="1709393"/>
            <a:ext cx="130848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 dirty="0">
                <a:latin typeface="微软雅黑" panose="020B0503020204020204" pitchFamily="34" charset="-122"/>
              </a:rPr>
              <a:t>前端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5294947" y="1709393"/>
            <a:ext cx="130848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 dirty="0">
                <a:latin typeface="微软雅黑" panose="020B0503020204020204" pitchFamily="34" charset="-122"/>
              </a:rPr>
              <a:t>后端</a:t>
            </a:r>
          </a:p>
        </p:txBody>
      </p:sp>
    </p:spTree>
    <p:extLst>
      <p:ext uri="{BB962C8B-B14F-4D97-AF65-F5344CB8AC3E}">
        <p14:creationId xmlns:p14="http://schemas.microsoft.com/office/powerpoint/2010/main" val="371023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6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6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6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5" grpId="0" build="p" bldLvl="2" autoUpdateAnimBg="0"/>
      <p:bldP spid="7" grpId="0" build="p" animBg="1"/>
      <p:bldP spid="27658" grpId="0" autoUpdateAnimBg="0"/>
      <p:bldP spid="27659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</a:t>
            </a:r>
            <a:r>
              <a:rPr lang="zh-CN" altLang="en-US" dirty="0"/>
              <a:t>指出</a:t>
            </a:r>
            <a:r>
              <a:rPr lang="zh-CN" altLang="en-US" dirty="0" smtClean="0"/>
              <a:t>编译过程和编译程序结构之间的关系</a:t>
            </a:r>
            <a:endParaRPr lang="en-US" altLang="zh-CN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21137" y="256760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dirty="0"/>
              <a:t>词法分析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78858" y="3360129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dirty="0"/>
              <a:t>语法分析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771081" y="4052627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dirty="0"/>
              <a:t>中间代码生成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328916" y="4745124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dirty="0"/>
              <a:t>优化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713362" y="5435804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dirty="0"/>
              <a:t>目标代码生成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822613" y="2569684"/>
            <a:ext cx="55399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C00000"/>
                </a:solidFill>
              </a:rPr>
              <a:t>编译前端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822613" y="4574704"/>
            <a:ext cx="55399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70C0"/>
                </a:solidFill>
              </a:rPr>
              <a:t>编译后端</a:t>
            </a:r>
          </a:p>
        </p:txBody>
      </p:sp>
      <p:cxnSp>
        <p:nvCxnSpPr>
          <p:cNvPr id="21" name="直接连接符 20"/>
          <p:cNvCxnSpPr>
            <a:cxnSpLocks noChangeShapeType="1"/>
            <a:stCxn id="5" idx="3"/>
            <a:endCxn id="18" idx="1"/>
          </p:cNvCxnSpPr>
          <p:nvPr/>
        </p:nvCxnSpPr>
        <p:spPr bwMode="auto">
          <a:xfrm>
            <a:off x="3436909" y="2798437"/>
            <a:ext cx="2385704" cy="432967"/>
          </a:xfrm>
          <a:prstGeom prst="line">
            <a:avLst/>
          </a:prstGeom>
          <a:ln>
            <a:headEnd/>
            <a:tailEnd type="none" w="lg" len="lg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 noChangeShapeType="1"/>
            <a:stCxn id="6" idx="3"/>
            <a:endCxn id="18" idx="1"/>
          </p:cNvCxnSpPr>
          <p:nvPr/>
        </p:nvCxnSpPr>
        <p:spPr bwMode="auto">
          <a:xfrm flipV="1">
            <a:off x="3494630" y="3231404"/>
            <a:ext cx="2327983" cy="359558"/>
          </a:xfrm>
          <a:prstGeom prst="line">
            <a:avLst/>
          </a:prstGeom>
          <a:ln>
            <a:headEnd/>
            <a:tailEnd type="none" w="lg" len="lg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cxnSpLocks noChangeShapeType="1"/>
            <a:stCxn id="12" idx="3"/>
            <a:endCxn id="18" idx="1"/>
          </p:cNvCxnSpPr>
          <p:nvPr/>
        </p:nvCxnSpPr>
        <p:spPr bwMode="auto">
          <a:xfrm flipV="1">
            <a:off x="3802406" y="3231404"/>
            <a:ext cx="2020207" cy="1052056"/>
          </a:xfrm>
          <a:prstGeom prst="line">
            <a:avLst/>
          </a:prstGeom>
          <a:ln>
            <a:headEnd/>
            <a:tailEnd type="none" w="lg" len="lg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cxnSpLocks noChangeShapeType="1"/>
            <a:stCxn id="13" idx="3"/>
            <a:endCxn id="19" idx="1"/>
          </p:cNvCxnSpPr>
          <p:nvPr/>
        </p:nvCxnSpPr>
        <p:spPr bwMode="auto">
          <a:xfrm>
            <a:off x="3129135" y="4975957"/>
            <a:ext cx="2693478" cy="260467"/>
          </a:xfrm>
          <a:prstGeom prst="line">
            <a:avLst/>
          </a:prstGeom>
          <a:ln>
            <a:headEnd/>
            <a:tailEnd type="none" w="lg" len="lg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cxnSpLocks noChangeShapeType="1"/>
            <a:stCxn id="13" idx="3"/>
            <a:endCxn id="18" idx="1"/>
          </p:cNvCxnSpPr>
          <p:nvPr/>
        </p:nvCxnSpPr>
        <p:spPr bwMode="auto">
          <a:xfrm flipV="1">
            <a:off x="3129135" y="3231404"/>
            <a:ext cx="2693478" cy="1744553"/>
          </a:xfrm>
          <a:prstGeom prst="line">
            <a:avLst/>
          </a:prstGeom>
          <a:ln>
            <a:headEnd/>
            <a:tailEnd type="none" w="lg" len="lg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cxnSpLocks noChangeShapeType="1"/>
            <a:stCxn id="14" idx="3"/>
            <a:endCxn id="19" idx="1"/>
          </p:cNvCxnSpPr>
          <p:nvPr/>
        </p:nvCxnSpPr>
        <p:spPr bwMode="auto">
          <a:xfrm flipV="1">
            <a:off x="3744687" y="5236424"/>
            <a:ext cx="2077926" cy="430213"/>
          </a:xfrm>
          <a:prstGeom prst="line">
            <a:avLst/>
          </a:prstGeom>
          <a:ln>
            <a:headEnd/>
            <a:tailEnd type="none" w="lg" len="lg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74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3" grpId="0"/>
      <p:bldP spid="14" grpId="0"/>
      <p:bldP spid="18" grpId="0"/>
      <p:bldP spid="1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编译原理</a:t>
            </a:r>
            <a:endParaRPr lang="en-GB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引论</a:t>
            </a:r>
            <a:r>
              <a:rPr lang="en-US" altLang="zh-CN" dirty="0" smtClean="0"/>
              <a:t>——</a:t>
            </a:r>
            <a:r>
              <a:rPr lang="zh-CN" altLang="en-US" dirty="0"/>
              <a:t>编译程序的</a:t>
            </a:r>
            <a:r>
              <a:rPr lang="zh-CN" altLang="en-US" dirty="0" smtClean="0"/>
              <a:t>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78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第一章 引论</a:t>
            </a:r>
            <a:endParaRPr lang="zh-CN" altLang="en-GB" smtClean="0"/>
          </a:p>
        </p:txBody>
      </p:sp>
      <p:sp>
        <p:nvSpPr>
          <p:cNvPr id="921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什么是编译程序？</a:t>
            </a:r>
            <a:endParaRPr lang="en-US" altLang="zh-CN" dirty="0" smtClean="0"/>
          </a:p>
          <a:p>
            <a:r>
              <a:rPr lang="zh-CN" altLang="en-US" dirty="0" smtClean="0"/>
              <a:t>为什么要学习编译原理？</a:t>
            </a:r>
          </a:p>
          <a:p>
            <a:r>
              <a:rPr lang="zh-CN" altLang="en-US" dirty="0" smtClean="0"/>
              <a:t>编译过程</a:t>
            </a:r>
            <a:endParaRPr lang="zh-CN" altLang="en-GB" dirty="0" smtClean="0"/>
          </a:p>
          <a:p>
            <a:r>
              <a:rPr lang="zh-CN" altLang="en-US" dirty="0" smtClean="0"/>
              <a:t>编译程序的结构</a:t>
            </a:r>
          </a:p>
          <a:p>
            <a:r>
              <a:rPr lang="zh-CN" altLang="en-US" dirty="0" smtClean="0">
                <a:solidFill>
                  <a:schemeClr val="accent2"/>
                </a:solidFill>
              </a:rPr>
              <a:t>编译程序的生成</a:t>
            </a:r>
            <a:endParaRPr lang="en-GB" altLang="zh-CN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82252" y="0"/>
            <a:ext cx="3585749" cy="6858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400">
              <a:defRPr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1354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编译程序生成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以汇编语言和机器语言为工具</a:t>
            </a:r>
          </a:p>
          <a:p>
            <a:pPr lvl="1"/>
            <a:r>
              <a:rPr lang="zh-CN" altLang="en-US" dirty="0" smtClean="0"/>
              <a:t>优点</a:t>
            </a:r>
            <a:r>
              <a:rPr lang="en-US" altLang="zh-CN" dirty="0" smtClean="0"/>
              <a:t>:  </a:t>
            </a:r>
            <a:r>
              <a:rPr lang="zh-CN" altLang="en-US" dirty="0" smtClean="0"/>
              <a:t>可以针对具体的机器，充分发挥计算机的系统功能；生成的程序效率高</a:t>
            </a:r>
          </a:p>
          <a:p>
            <a:pPr lvl="1"/>
            <a:r>
              <a:rPr lang="zh-CN" altLang="en-US" dirty="0" smtClean="0"/>
              <a:t>缺点</a:t>
            </a:r>
            <a:r>
              <a:rPr lang="en-US" altLang="zh-CN" dirty="0" smtClean="0"/>
              <a:t>:  </a:t>
            </a:r>
            <a:r>
              <a:rPr lang="zh-CN" altLang="en-US" dirty="0" smtClean="0"/>
              <a:t>程序难读、难写、易出错、难维护、生产的效率低</a:t>
            </a:r>
          </a:p>
        </p:txBody>
      </p:sp>
    </p:spTree>
    <p:extLst>
      <p:ext uri="{BB962C8B-B14F-4D97-AF65-F5344CB8AC3E}">
        <p14:creationId xmlns:p14="http://schemas.microsoft.com/office/powerpoint/2010/main" val="372994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bldLvl="2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编译程序生成</a:t>
            </a:r>
          </a:p>
        </p:txBody>
      </p:sp>
      <p:sp>
        <p:nvSpPr>
          <p:cNvPr id="8704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高级语言书写</a:t>
            </a:r>
          </a:p>
        </p:txBody>
      </p:sp>
      <p:sp>
        <p:nvSpPr>
          <p:cNvPr id="29704" name="Rectangle 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4127" y="4942093"/>
            <a:ext cx="7399338" cy="1368425"/>
          </a:xfrm>
        </p:spPr>
        <p:txBody>
          <a:bodyPr/>
          <a:lstStyle/>
          <a:p>
            <a:pPr lvl="1" eaLnBrk="1" hangingPunct="1"/>
            <a:r>
              <a:rPr kumimoji="1" lang="zh-CN" altLang="en-US" dirty="0" smtClean="0"/>
              <a:t>程序易读、易理解、容易维护、生产的效率高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153716" y="2576550"/>
            <a:ext cx="7363884" cy="2118791"/>
            <a:chOff x="2811" y="436"/>
            <a:chExt cx="3479" cy="1335"/>
          </a:xfrm>
        </p:grpSpPr>
        <p:sp>
          <p:nvSpPr>
            <p:cNvPr id="87047" name="Rectangle 10"/>
            <p:cNvSpPr>
              <a:spLocks noChangeArrowheads="1"/>
            </p:cNvSpPr>
            <p:nvPr/>
          </p:nvSpPr>
          <p:spPr bwMode="auto">
            <a:xfrm>
              <a:off x="3747" y="532"/>
              <a:ext cx="31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3200">
                  <a:latin typeface="+mj-ea"/>
                  <a:ea typeface="+mj-ea"/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87048" name="Freeform 11"/>
            <p:cNvSpPr>
              <a:spLocks/>
            </p:cNvSpPr>
            <p:nvPr/>
          </p:nvSpPr>
          <p:spPr bwMode="auto">
            <a:xfrm>
              <a:off x="3651" y="436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 sz="2400">
                <a:latin typeface="+mj-ea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87049" name="Rectangle 12"/>
            <p:cNvSpPr>
              <a:spLocks noChangeArrowheads="1"/>
            </p:cNvSpPr>
            <p:nvPr/>
          </p:nvSpPr>
          <p:spPr bwMode="auto">
            <a:xfrm>
              <a:off x="4694" y="532"/>
              <a:ext cx="349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3200" dirty="0">
                  <a:latin typeface="+mj-ea"/>
                  <a:ea typeface="+mj-ea"/>
                  <a:cs typeface="Courier New" panose="02070309020205020404" pitchFamily="49" charset="0"/>
                </a:rPr>
                <a:t>T</a:t>
              </a:r>
            </a:p>
          </p:txBody>
        </p:sp>
        <p:sp>
          <p:nvSpPr>
            <p:cNvPr id="87050" name="Rectangle 13"/>
            <p:cNvSpPr>
              <a:spLocks noChangeArrowheads="1"/>
            </p:cNvSpPr>
            <p:nvPr/>
          </p:nvSpPr>
          <p:spPr bwMode="auto">
            <a:xfrm>
              <a:off x="4083" y="106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3200">
                  <a:solidFill>
                    <a:srgbClr val="3333CC"/>
                  </a:solidFill>
                  <a:latin typeface="+mj-ea"/>
                  <a:ea typeface="+mj-ea"/>
                  <a:cs typeface="Courier New" panose="02070309020205020404" pitchFamily="49" charset="0"/>
                </a:rPr>
                <a:t>I</a:t>
              </a:r>
            </a:p>
          </p:txBody>
        </p:sp>
        <p:sp>
          <p:nvSpPr>
            <p:cNvPr id="87051" name="Text Box 14"/>
            <p:cNvSpPr txBox="1">
              <a:spLocks noChangeArrowheads="1"/>
            </p:cNvSpPr>
            <p:nvPr/>
          </p:nvSpPr>
          <p:spPr bwMode="auto">
            <a:xfrm>
              <a:off x="2811" y="1403"/>
              <a:ext cx="347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latin typeface="+mj-ea"/>
                  <a:ea typeface="+mj-ea"/>
                  <a:cs typeface="Courier New" panose="02070309020205020404" pitchFamily="49" charset="0"/>
                </a:rPr>
                <a:t>S </a:t>
              </a:r>
              <a:r>
                <a:rPr lang="zh-CN" altLang="en-US" sz="3200" dirty="0">
                  <a:latin typeface="+mj-ea"/>
                  <a:ea typeface="+mj-ea"/>
                  <a:cs typeface="Courier New" panose="02070309020205020404" pitchFamily="49" charset="0"/>
                </a:rPr>
                <a:t>源程序       </a:t>
              </a:r>
              <a:r>
                <a:rPr lang="en-US" altLang="zh-CN" sz="3200" dirty="0">
                  <a:latin typeface="+mj-ea"/>
                  <a:ea typeface="+mj-ea"/>
                  <a:cs typeface="Courier New" panose="02070309020205020404" pitchFamily="49" charset="0"/>
                </a:rPr>
                <a:t>T  </a:t>
              </a:r>
              <a:r>
                <a:rPr lang="zh-CN" altLang="en-US" sz="3200" dirty="0">
                  <a:latin typeface="+mj-ea"/>
                  <a:ea typeface="+mj-ea"/>
                  <a:cs typeface="Courier New" panose="02070309020205020404" pitchFamily="49" charset="0"/>
                </a:rPr>
                <a:t>目标程序     </a:t>
              </a:r>
              <a:r>
                <a:rPr lang="en-US" altLang="zh-CN" sz="3200" dirty="0">
                  <a:latin typeface="+mj-ea"/>
                  <a:ea typeface="+mj-ea"/>
                  <a:cs typeface="Courier New" panose="02070309020205020404" pitchFamily="49" charset="0"/>
                </a:rPr>
                <a:t>I </a:t>
              </a:r>
              <a:r>
                <a:rPr lang="zh-CN" altLang="en-US" sz="3200" dirty="0">
                  <a:latin typeface="+mj-ea"/>
                  <a:ea typeface="+mj-ea"/>
                  <a:cs typeface="Courier New" panose="02070309020205020404" pitchFamily="49" charset="0"/>
                </a:rPr>
                <a:t>实现语言 </a:t>
              </a:r>
              <a:endParaRPr lang="en-GB" altLang="zh-CN" sz="3200" dirty="0">
                <a:latin typeface="+mj-ea"/>
                <a:ea typeface="+mj-ea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74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4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编译程序生成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高级语言书写</a:t>
            </a:r>
          </a:p>
          <a:p>
            <a:pPr lvl="1"/>
            <a:r>
              <a:rPr lang="zh-CN" altLang="en-US" dirty="0" smtClean="0"/>
              <a:t>利用已有的某种语言的编译程序实现另一语言的编译程序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5914863" y="5714370"/>
            <a:ext cx="2783415" cy="865716"/>
          </a:xfrm>
          <a:prstGeom prst="rect">
            <a:avLst/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A机器上的L2语言编译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程序</a:t>
            </a:r>
            <a:endParaRPr lang="en-GB" altLang="zh-CN" sz="2400" dirty="0">
              <a:solidFill>
                <a:schemeClr val="bg1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718464" y="4188520"/>
            <a:ext cx="3048000" cy="1524000"/>
            <a:chOff x="2592" y="2304"/>
            <a:chExt cx="1440" cy="960"/>
          </a:xfrm>
        </p:grpSpPr>
        <p:sp>
          <p:nvSpPr>
            <p:cNvPr id="88084" name="Rectangle 5"/>
            <p:cNvSpPr>
              <a:spLocks noChangeArrowheads="1"/>
            </p:cNvSpPr>
            <p:nvPr/>
          </p:nvSpPr>
          <p:spPr bwMode="auto">
            <a:xfrm>
              <a:off x="2688" y="240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</a:rPr>
                <a:t>L1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语言</a:t>
              </a:r>
            </a:p>
          </p:txBody>
        </p:sp>
        <p:sp>
          <p:nvSpPr>
            <p:cNvPr id="88085" name="Freeform 9"/>
            <p:cNvSpPr>
              <a:spLocks/>
            </p:cNvSpPr>
            <p:nvPr/>
          </p:nvSpPr>
          <p:spPr bwMode="auto">
            <a:xfrm>
              <a:off x="2592" y="2304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8086" name="Rectangle 10"/>
            <p:cNvSpPr>
              <a:spLocks noChangeArrowheads="1"/>
            </p:cNvSpPr>
            <p:nvPr/>
          </p:nvSpPr>
          <p:spPr bwMode="auto">
            <a:xfrm>
              <a:off x="3408" y="240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</a:rPr>
                <a:t>A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88087" name="Rectangle 11"/>
            <p:cNvSpPr>
              <a:spLocks noChangeArrowheads="1"/>
            </p:cNvSpPr>
            <p:nvPr/>
          </p:nvSpPr>
          <p:spPr bwMode="auto">
            <a:xfrm>
              <a:off x="3024" y="2928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P1: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A</a:t>
              </a:r>
              <a:r>
                <a:rPr kumimoji="1"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代码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77997" y="3422287"/>
            <a:ext cx="3048000" cy="1524000"/>
            <a:chOff x="2592" y="2304"/>
            <a:chExt cx="1440" cy="960"/>
          </a:xfrm>
        </p:grpSpPr>
        <p:sp>
          <p:nvSpPr>
            <p:cNvPr id="88080" name="Rectangle 14"/>
            <p:cNvSpPr>
              <a:spLocks noChangeArrowheads="1"/>
            </p:cNvSpPr>
            <p:nvPr/>
          </p:nvSpPr>
          <p:spPr bwMode="auto">
            <a:xfrm>
              <a:off x="2688" y="240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</a:rPr>
                <a:t>L2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语言</a:t>
              </a:r>
            </a:p>
          </p:txBody>
        </p:sp>
        <p:sp>
          <p:nvSpPr>
            <p:cNvPr id="88081" name="Freeform 15"/>
            <p:cNvSpPr>
              <a:spLocks/>
            </p:cNvSpPr>
            <p:nvPr/>
          </p:nvSpPr>
          <p:spPr bwMode="auto">
            <a:xfrm>
              <a:off x="2592" y="2304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8082" name="Rectangle 16"/>
            <p:cNvSpPr>
              <a:spLocks noChangeArrowheads="1"/>
            </p:cNvSpPr>
            <p:nvPr/>
          </p:nvSpPr>
          <p:spPr bwMode="auto">
            <a:xfrm>
              <a:off x="3408" y="240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 dirty="0">
                  <a:latin typeface="微软雅黑" panose="020B0503020204020204" pitchFamily="34" charset="-122"/>
                </a:rPr>
                <a:t>A</a:t>
              </a:r>
              <a:r>
                <a:rPr kumimoji="1" lang="zh-CN" altLang="en-US" sz="2400" dirty="0">
                  <a:latin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88083" name="Rectangle 17"/>
            <p:cNvSpPr>
              <a:spLocks noChangeArrowheads="1"/>
            </p:cNvSpPr>
            <p:nvPr/>
          </p:nvSpPr>
          <p:spPr bwMode="auto">
            <a:xfrm>
              <a:off x="3024" y="2928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400" dirty="0">
                  <a:solidFill>
                    <a:schemeClr val="accent2"/>
                  </a:solidFill>
                  <a:latin typeface="微软雅黑" panose="020B0503020204020204" pitchFamily="34" charset="-122"/>
                </a:rPr>
                <a:t>P2: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400" dirty="0">
                  <a:solidFill>
                    <a:schemeClr val="accent2"/>
                  </a:solidFill>
                  <a:latin typeface="微软雅黑" panose="020B0503020204020204" pitchFamily="34" charset="-122"/>
                </a:rPr>
                <a:t>L1</a:t>
              </a:r>
              <a:r>
                <a:rPr kumimoji="1" lang="zh-CN" altLang="en-US" sz="2400" dirty="0">
                  <a:solidFill>
                    <a:schemeClr val="accent2"/>
                  </a:solidFill>
                  <a:latin typeface="微软雅黑" panose="020B0503020204020204" pitchFamily="34" charset="-122"/>
                </a:rPr>
                <a:t>语言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750464" y="3426520"/>
            <a:ext cx="3048000" cy="1524000"/>
            <a:chOff x="2592" y="2304"/>
            <a:chExt cx="1440" cy="960"/>
          </a:xfrm>
        </p:grpSpPr>
        <p:sp>
          <p:nvSpPr>
            <p:cNvPr id="88076" name="Rectangle 19"/>
            <p:cNvSpPr>
              <a:spLocks noChangeArrowheads="1"/>
            </p:cNvSpPr>
            <p:nvPr/>
          </p:nvSpPr>
          <p:spPr bwMode="auto">
            <a:xfrm>
              <a:off x="2688" y="240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 dirty="0">
                  <a:latin typeface="微软雅黑" panose="020B0503020204020204" pitchFamily="34" charset="-122"/>
                </a:rPr>
                <a:t>L2</a:t>
              </a:r>
              <a:r>
                <a:rPr kumimoji="1" lang="zh-CN" altLang="en-US" sz="2400" dirty="0">
                  <a:latin typeface="微软雅黑" panose="020B0503020204020204" pitchFamily="34" charset="-122"/>
                </a:rPr>
                <a:t>语言</a:t>
              </a:r>
            </a:p>
          </p:txBody>
        </p:sp>
        <p:sp>
          <p:nvSpPr>
            <p:cNvPr id="88077" name="Freeform 20"/>
            <p:cNvSpPr>
              <a:spLocks/>
            </p:cNvSpPr>
            <p:nvPr/>
          </p:nvSpPr>
          <p:spPr bwMode="auto">
            <a:xfrm>
              <a:off x="2592" y="2304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8078" name="Rectangle 21"/>
            <p:cNvSpPr>
              <a:spLocks noChangeArrowheads="1"/>
            </p:cNvSpPr>
            <p:nvPr/>
          </p:nvSpPr>
          <p:spPr bwMode="auto">
            <a:xfrm>
              <a:off x="3408" y="240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</a:rPr>
                <a:t>A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88079" name="Rectangle 22"/>
            <p:cNvSpPr>
              <a:spLocks noChangeArrowheads="1"/>
            </p:cNvSpPr>
            <p:nvPr/>
          </p:nvSpPr>
          <p:spPr bwMode="auto">
            <a:xfrm>
              <a:off x="3024" y="2928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P2: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A</a:t>
              </a:r>
              <a:r>
                <a:rPr kumimoji="1"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代码</a:t>
              </a:r>
            </a:p>
          </p:txBody>
        </p:sp>
      </p:grpSp>
      <p:sp>
        <p:nvSpPr>
          <p:cNvPr id="30745" name="AutoShape 25"/>
          <p:cNvSpPr>
            <a:spLocks noChangeArrowheads="1"/>
          </p:cNvSpPr>
          <p:nvPr/>
        </p:nvSpPr>
        <p:spPr bwMode="auto">
          <a:xfrm>
            <a:off x="686464" y="5663030"/>
            <a:ext cx="2609851" cy="895349"/>
          </a:xfrm>
          <a:prstGeom prst="wedgeRectCallout">
            <a:avLst>
              <a:gd name="adj1" fmla="val 69727"/>
              <a:gd name="adj2" fmla="val -56055"/>
            </a:avLst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机器上的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L1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语言编译程序</a:t>
            </a:r>
            <a:endParaRPr lang="zh-CN" altLang="en-GB" sz="2400" dirty="0">
              <a:solidFill>
                <a:schemeClr val="bg1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30746" name="AutoShape 26"/>
          <p:cNvSpPr>
            <a:spLocks noChangeArrowheads="1"/>
          </p:cNvSpPr>
          <p:nvPr/>
        </p:nvSpPr>
        <p:spPr bwMode="auto">
          <a:xfrm>
            <a:off x="5883079" y="5698618"/>
            <a:ext cx="2815199" cy="897467"/>
          </a:xfrm>
          <a:prstGeom prst="wedgeRectCallout">
            <a:avLst>
              <a:gd name="adj1" fmla="val -48399"/>
              <a:gd name="adj2" fmla="val -126524"/>
            </a:avLst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机器上的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L2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语言编译程序</a:t>
            </a:r>
            <a:endParaRPr lang="zh-CN" altLang="en-GB" sz="2400" dirty="0">
              <a:solidFill>
                <a:schemeClr val="bg1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70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  <p:bldP spid="30747" grpId="0" animBg="1"/>
      <p:bldP spid="30745" grpId="0" animBg="1"/>
      <p:bldP spid="3074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编译程序生成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移植方法</a:t>
            </a:r>
          </a:p>
          <a:p>
            <a:pPr lvl="1"/>
            <a:r>
              <a:rPr lang="zh-CN" altLang="en-US" dirty="0" smtClean="0"/>
              <a:t>把一种机器上的编译程序移植到另一种机器上</a:t>
            </a:r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4934550" y="5732028"/>
            <a:ext cx="2511123" cy="694695"/>
          </a:xfrm>
          <a:prstGeom prst="rect">
            <a:avLst/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4000" rIns="24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机器上的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L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语言编译程序</a:t>
            </a:r>
            <a:endParaRPr lang="en-GB" altLang="zh-CN" sz="2400" dirty="0">
              <a:solidFill>
                <a:schemeClr val="bg1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28654" y="4409988"/>
            <a:ext cx="2672079" cy="1417567"/>
            <a:chOff x="2592" y="2304"/>
            <a:chExt cx="1440" cy="960"/>
          </a:xfrm>
        </p:grpSpPr>
        <p:sp>
          <p:nvSpPr>
            <p:cNvPr id="89118" name="Rectangle 5"/>
            <p:cNvSpPr>
              <a:spLocks noChangeArrowheads="1"/>
            </p:cNvSpPr>
            <p:nvPr/>
          </p:nvSpPr>
          <p:spPr bwMode="auto">
            <a:xfrm>
              <a:off x="2688" y="240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</a:rPr>
                <a:t>L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语言</a:t>
              </a:r>
            </a:p>
          </p:txBody>
        </p:sp>
        <p:sp>
          <p:nvSpPr>
            <p:cNvPr id="89119" name="Freeform 6"/>
            <p:cNvSpPr>
              <a:spLocks/>
            </p:cNvSpPr>
            <p:nvPr/>
          </p:nvSpPr>
          <p:spPr bwMode="auto">
            <a:xfrm>
              <a:off x="2592" y="2304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 sz="2400"/>
            </a:p>
          </p:txBody>
        </p:sp>
        <p:sp>
          <p:nvSpPr>
            <p:cNvPr id="89120" name="Rectangle 7"/>
            <p:cNvSpPr>
              <a:spLocks noChangeArrowheads="1"/>
            </p:cNvSpPr>
            <p:nvPr/>
          </p:nvSpPr>
          <p:spPr bwMode="auto">
            <a:xfrm>
              <a:off x="3408" y="240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</a:rPr>
                <a:t>A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89121" name="Rectangle 8"/>
            <p:cNvSpPr>
              <a:spLocks noChangeArrowheads="1"/>
            </p:cNvSpPr>
            <p:nvPr/>
          </p:nvSpPr>
          <p:spPr bwMode="auto">
            <a:xfrm>
              <a:off x="3024" y="2928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400">
                  <a:latin typeface="微软雅黑" panose="020B0503020204020204" pitchFamily="34" charset="-122"/>
                </a:rPr>
                <a:t>P1: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400">
                  <a:latin typeface="微软雅黑" panose="020B0503020204020204" pitchFamily="34" charset="-122"/>
                </a:rPr>
                <a:t>A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代码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45466" y="3701205"/>
            <a:ext cx="2672079" cy="1417567"/>
            <a:chOff x="2592" y="2304"/>
            <a:chExt cx="1440" cy="960"/>
          </a:xfrm>
        </p:grpSpPr>
        <p:sp>
          <p:nvSpPr>
            <p:cNvPr id="89114" name="Rectangle 10"/>
            <p:cNvSpPr>
              <a:spLocks noChangeArrowheads="1"/>
            </p:cNvSpPr>
            <p:nvPr/>
          </p:nvSpPr>
          <p:spPr bwMode="auto">
            <a:xfrm>
              <a:off x="2688" y="240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</a:rPr>
                <a:t>L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语言</a:t>
              </a:r>
            </a:p>
          </p:txBody>
        </p:sp>
        <p:sp>
          <p:nvSpPr>
            <p:cNvPr id="89115" name="Freeform 11"/>
            <p:cNvSpPr>
              <a:spLocks/>
            </p:cNvSpPr>
            <p:nvPr/>
          </p:nvSpPr>
          <p:spPr bwMode="auto">
            <a:xfrm>
              <a:off x="2592" y="2304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 sz="2400"/>
            </a:p>
          </p:txBody>
        </p:sp>
        <p:sp>
          <p:nvSpPr>
            <p:cNvPr id="89116" name="Rectangle 12"/>
            <p:cNvSpPr>
              <a:spLocks noChangeArrowheads="1"/>
            </p:cNvSpPr>
            <p:nvPr/>
          </p:nvSpPr>
          <p:spPr bwMode="auto">
            <a:xfrm>
              <a:off x="3408" y="240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</a:rPr>
                <a:t>B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89117" name="Rectangle 13"/>
            <p:cNvSpPr>
              <a:spLocks noChangeArrowheads="1"/>
            </p:cNvSpPr>
            <p:nvPr/>
          </p:nvSpPr>
          <p:spPr bwMode="auto">
            <a:xfrm>
              <a:off x="3024" y="2928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400" dirty="0">
                  <a:solidFill>
                    <a:schemeClr val="accent2"/>
                  </a:solidFill>
                  <a:latin typeface="微软雅黑" panose="020B0503020204020204" pitchFamily="34" charset="-122"/>
                </a:rPr>
                <a:t>P2: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400" dirty="0">
                  <a:solidFill>
                    <a:schemeClr val="accent2"/>
                  </a:solidFill>
                  <a:latin typeface="微软雅黑" panose="020B0503020204020204" pitchFamily="34" charset="-122"/>
                </a:rPr>
                <a:t>L</a:t>
              </a:r>
              <a:r>
                <a:rPr kumimoji="1" lang="zh-CN" altLang="en-US" sz="2400" dirty="0">
                  <a:solidFill>
                    <a:schemeClr val="accent2"/>
                  </a:solidFill>
                  <a:latin typeface="微软雅黑" panose="020B0503020204020204" pitchFamily="34" charset="-122"/>
                </a:rPr>
                <a:t>语言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207900" y="3704047"/>
            <a:ext cx="2672079" cy="1417567"/>
            <a:chOff x="2592" y="2304"/>
            <a:chExt cx="1440" cy="960"/>
          </a:xfrm>
        </p:grpSpPr>
        <p:sp>
          <p:nvSpPr>
            <p:cNvPr id="89110" name="Rectangle 15"/>
            <p:cNvSpPr>
              <a:spLocks noChangeArrowheads="1"/>
            </p:cNvSpPr>
            <p:nvPr/>
          </p:nvSpPr>
          <p:spPr bwMode="auto">
            <a:xfrm>
              <a:off x="2688" y="240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</a:rPr>
                <a:t>L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语言</a:t>
              </a:r>
            </a:p>
          </p:txBody>
        </p:sp>
        <p:sp>
          <p:nvSpPr>
            <p:cNvPr id="89111" name="Freeform 16"/>
            <p:cNvSpPr>
              <a:spLocks/>
            </p:cNvSpPr>
            <p:nvPr/>
          </p:nvSpPr>
          <p:spPr bwMode="auto">
            <a:xfrm>
              <a:off x="2592" y="2304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 sz="2400"/>
            </a:p>
          </p:txBody>
        </p:sp>
        <p:sp>
          <p:nvSpPr>
            <p:cNvPr id="89112" name="Rectangle 17"/>
            <p:cNvSpPr>
              <a:spLocks noChangeArrowheads="1"/>
            </p:cNvSpPr>
            <p:nvPr/>
          </p:nvSpPr>
          <p:spPr bwMode="auto">
            <a:xfrm>
              <a:off x="3408" y="240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</a:rPr>
                <a:t>B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89113" name="Rectangle 18"/>
            <p:cNvSpPr>
              <a:spLocks noChangeArrowheads="1"/>
            </p:cNvSpPr>
            <p:nvPr/>
          </p:nvSpPr>
          <p:spPr bwMode="auto">
            <a:xfrm>
              <a:off x="3024" y="2928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P2: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A</a:t>
              </a:r>
              <a:r>
                <a:rPr kumimoji="1"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代码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428654" y="2987987"/>
            <a:ext cx="2672079" cy="1417567"/>
            <a:chOff x="2592" y="2304"/>
            <a:chExt cx="1440" cy="960"/>
          </a:xfrm>
        </p:grpSpPr>
        <p:sp>
          <p:nvSpPr>
            <p:cNvPr id="89106" name="Rectangle 20"/>
            <p:cNvSpPr>
              <a:spLocks noChangeArrowheads="1"/>
            </p:cNvSpPr>
            <p:nvPr/>
          </p:nvSpPr>
          <p:spPr bwMode="auto">
            <a:xfrm>
              <a:off x="2688" y="240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</a:rPr>
                <a:t>L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语言</a:t>
              </a:r>
            </a:p>
          </p:txBody>
        </p:sp>
        <p:sp>
          <p:nvSpPr>
            <p:cNvPr id="89107" name="Freeform 21"/>
            <p:cNvSpPr>
              <a:spLocks/>
            </p:cNvSpPr>
            <p:nvPr/>
          </p:nvSpPr>
          <p:spPr bwMode="auto">
            <a:xfrm>
              <a:off x="2592" y="2304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 sz="2400"/>
            </a:p>
          </p:txBody>
        </p:sp>
        <p:sp>
          <p:nvSpPr>
            <p:cNvPr id="89108" name="Rectangle 22"/>
            <p:cNvSpPr>
              <a:spLocks noChangeArrowheads="1"/>
            </p:cNvSpPr>
            <p:nvPr/>
          </p:nvSpPr>
          <p:spPr bwMode="auto">
            <a:xfrm>
              <a:off x="3408" y="240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</a:rPr>
                <a:t>B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89109" name="Rectangle 23"/>
            <p:cNvSpPr>
              <a:spLocks noChangeArrowheads="1"/>
            </p:cNvSpPr>
            <p:nvPr/>
          </p:nvSpPr>
          <p:spPr bwMode="auto">
            <a:xfrm>
              <a:off x="3024" y="2928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400" dirty="0">
                  <a:solidFill>
                    <a:schemeClr val="accent2"/>
                  </a:solidFill>
                  <a:latin typeface="微软雅黑" panose="020B0503020204020204" pitchFamily="34" charset="-122"/>
                </a:rPr>
                <a:t>P2: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400" dirty="0">
                  <a:solidFill>
                    <a:schemeClr val="accent2"/>
                  </a:solidFill>
                  <a:latin typeface="微软雅黑" panose="020B0503020204020204" pitchFamily="34" charset="-122"/>
                </a:rPr>
                <a:t>L</a:t>
              </a:r>
              <a:r>
                <a:rPr kumimoji="1" lang="zh-CN" altLang="en-US" sz="2400" dirty="0">
                  <a:solidFill>
                    <a:schemeClr val="accent2"/>
                  </a:solidFill>
                  <a:latin typeface="微软雅黑" panose="020B0503020204020204" pitchFamily="34" charset="-122"/>
                </a:rPr>
                <a:t>语言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987146" y="2996475"/>
            <a:ext cx="2672079" cy="1417567"/>
            <a:chOff x="2592" y="2304"/>
            <a:chExt cx="1440" cy="960"/>
          </a:xfrm>
        </p:grpSpPr>
        <p:sp>
          <p:nvSpPr>
            <p:cNvPr id="89102" name="Rectangle 25"/>
            <p:cNvSpPr>
              <a:spLocks noChangeArrowheads="1"/>
            </p:cNvSpPr>
            <p:nvPr/>
          </p:nvSpPr>
          <p:spPr bwMode="auto">
            <a:xfrm>
              <a:off x="2688" y="240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</a:rPr>
                <a:t>L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语言</a:t>
              </a:r>
            </a:p>
          </p:txBody>
        </p:sp>
        <p:sp>
          <p:nvSpPr>
            <p:cNvPr id="89103" name="Freeform 26"/>
            <p:cNvSpPr>
              <a:spLocks/>
            </p:cNvSpPr>
            <p:nvPr/>
          </p:nvSpPr>
          <p:spPr bwMode="auto">
            <a:xfrm>
              <a:off x="2592" y="2304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 sz="2400"/>
            </a:p>
          </p:txBody>
        </p:sp>
        <p:sp>
          <p:nvSpPr>
            <p:cNvPr id="89104" name="Rectangle 27"/>
            <p:cNvSpPr>
              <a:spLocks noChangeArrowheads="1"/>
            </p:cNvSpPr>
            <p:nvPr/>
          </p:nvSpPr>
          <p:spPr bwMode="auto">
            <a:xfrm>
              <a:off x="3408" y="240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</a:rPr>
                <a:t>B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89105" name="Rectangle 28"/>
            <p:cNvSpPr>
              <a:spLocks noChangeArrowheads="1"/>
            </p:cNvSpPr>
            <p:nvPr/>
          </p:nvSpPr>
          <p:spPr bwMode="auto">
            <a:xfrm>
              <a:off x="3024" y="2928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P2: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B</a:t>
              </a:r>
              <a:r>
                <a:rPr kumimoji="1"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代码</a:t>
              </a:r>
            </a:p>
          </p:txBody>
        </p:sp>
      </p:grpSp>
      <p:sp>
        <p:nvSpPr>
          <p:cNvPr id="52254" name="AutoShape 30"/>
          <p:cNvSpPr>
            <a:spLocks noChangeArrowheads="1"/>
          </p:cNvSpPr>
          <p:nvPr/>
        </p:nvSpPr>
        <p:spPr bwMode="auto">
          <a:xfrm>
            <a:off x="630085" y="5969311"/>
            <a:ext cx="2511123" cy="720174"/>
          </a:xfrm>
          <a:prstGeom prst="wedgeRectCallout">
            <a:avLst>
              <a:gd name="adj1" fmla="val 58139"/>
              <a:gd name="adj2" fmla="val -81294"/>
            </a:avLst>
          </a:prstGeom>
          <a:ln>
            <a:headEnd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机器上的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L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语言编译程序</a:t>
            </a:r>
            <a:endParaRPr lang="zh-CN" altLang="en-GB" sz="2400" dirty="0">
              <a:solidFill>
                <a:schemeClr val="bg1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52255" name="AutoShape 31"/>
          <p:cNvSpPr>
            <a:spLocks noChangeArrowheads="1"/>
          </p:cNvSpPr>
          <p:nvPr/>
        </p:nvSpPr>
        <p:spPr bwMode="auto">
          <a:xfrm>
            <a:off x="4933518" y="5720354"/>
            <a:ext cx="2511123" cy="720174"/>
          </a:xfrm>
          <a:prstGeom prst="wedgeRectCallout">
            <a:avLst>
              <a:gd name="adj1" fmla="val 41453"/>
              <a:gd name="adj2" fmla="val -225117"/>
            </a:avLst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机器上的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L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语言编译程序</a:t>
            </a:r>
            <a:endParaRPr lang="zh-CN" altLang="en-GB" sz="2400" dirty="0">
              <a:solidFill>
                <a:schemeClr val="bg1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90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6" grpId="0" animBg="1"/>
      <p:bldP spid="52254" grpId="0" animBg="1"/>
      <p:bldP spid="5225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4" name="Oval 40"/>
          <p:cNvSpPr>
            <a:spLocks noChangeArrowheads="1"/>
          </p:cNvSpPr>
          <p:nvPr/>
        </p:nvSpPr>
        <p:spPr bwMode="auto">
          <a:xfrm>
            <a:off x="2151180" y="2445176"/>
            <a:ext cx="3960000" cy="3960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en-US" altLang="zh-CN" sz="2400" dirty="0">
                <a:latin typeface="微软雅黑" panose="020B0503020204020204" pitchFamily="34" charset="-122"/>
              </a:rPr>
              <a:t>L=L</a:t>
            </a:r>
            <a:r>
              <a:rPr kumimoji="1" lang="en-US" altLang="zh-CN" sz="2400" baseline="-25000" dirty="0">
                <a:latin typeface="微软雅黑" panose="020B0503020204020204" pitchFamily="34" charset="-122"/>
              </a:rPr>
              <a:t>1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+L</a:t>
            </a:r>
            <a:r>
              <a:rPr kumimoji="1" lang="en-US" altLang="zh-CN" sz="2400" baseline="-25000" dirty="0">
                <a:latin typeface="微软雅黑" panose="020B0503020204020204" pitchFamily="34" charset="-122"/>
              </a:rPr>
              <a:t>2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+...+L</a:t>
            </a:r>
            <a:r>
              <a:rPr kumimoji="1" lang="en-US" altLang="zh-CN" sz="2400" baseline="-25000" dirty="0">
                <a:latin typeface="微软雅黑" panose="020B0503020204020204" pitchFamily="34" charset="-122"/>
              </a:rPr>
              <a:t>n</a:t>
            </a:r>
          </a:p>
          <a:p>
            <a:pPr algn="ctr" eaLnBrk="1" hangingPunct="1"/>
            <a:endParaRPr kumimoji="1" lang="en-US" altLang="zh-CN" sz="2400" baseline="-25000" dirty="0">
              <a:latin typeface="微软雅黑" panose="020B0503020204020204" pitchFamily="34" charset="-122"/>
            </a:endParaRPr>
          </a:p>
          <a:p>
            <a:pPr algn="ctr" eaLnBrk="1" hangingPunct="1"/>
            <a:endParaRPr kumimoji="1" lang="en-US" altLang="zh-CN" sz="2400" baseline="-25000" dirty="0">
              <a:latin typeface="微软雅黑" panose="020B0503020204020204" pitchFamily="34" charset="-122"/>
            </a:endParaRPr>
          </a:p>
          <a:p>
            <a:pPr algn="ctr" eaLnBrk="1" hangingPunct="1"/>
            <a:endParaRPr kumimoji="1" lang="en-US" altLang="zh-CN" sz="2400" baseline="-25000" dirty="0">
              <a:latin typeface="微软雅黑" panose="020B0503020204020204" pitchFamily="34" charset="-122"/>
            </a:endParaRPr>
          </a:p>
          <a:p>
            <a:pPr algn="ctr" eaLnBrk="1" hangingPunct="1"/>
            <a:endParaRPr kumimoji="1" lang="en-US" altLang="zh-CN" sz="2400" baseline="-25000" dirty="0">
              <a:latin typeface="微软雅黑" panose="020B0503020204020204" pitchFamily="34" charset="-122"/>
            </a:endParaRPr>
          </a:p>
          <a:p>
            <a:pPr algn="ctr" eaLnBrk="1" hangingPunct="1"/>
            <a:endParaRPr kumimoji="1" lang="en-US" altLang="zh-CN" sz="2400" baseline="-25000" dirty="0">
              <a:latin typeface="微软雅黑" panose="020B0503020204020204" pitchFamily="34" charset="-122"/>
            </a:endParaRPr>
          </a:p>
          <a:p>
            <a:pPr algn="ctr" eaLnBrk="1" hangingPunct="1"/>
            <a:endParaRPr kumimoji="1" lang="en-US" altLang="zh-CN" sz="2400" baseline="-25000" dirty="0">
              <a:latin typeface="微软雅黑" panose="020B0503020204020204" pitchFamily="34" charset="-122"/>
            </a:endParaRPr>
          </a:p>
          <a:p>
            <a:pPr algn="ctr" eaLnBrk="1" hangingPunct="1"/>
            <a:endParaRPr kumimoji="1" lang="en-US" altLang="zh-CN" sz="2400" baseline="-25000" dirty="0">
              <a:latin typeface="微软雅黑" panose="020B0503020204020204" pitchFamily="34" charset="-122"/>
            </a:endParaRPr>
          </a:p>
          <a:p>
            <a:pPr algn="ctr" eaLnBrk="1" hangingPunct="1"/>
            <a:endParaRPr kumimoji="1" lang="en-US" altLang="zh-CN" sz="2400" baseline="-25000" dirty="0">
              <a:latin typeface="微软雅黑" panose="020B0503020204020204" pitchFamily="34" charset="-122"/>
            </a:endParaRPr>
          </a:p>
          <a:p>
            <a:pPr algn="ctr" eaLnBrk="1" hangingPunct="1"/>
            <a:endParaRPr kumimoji="1" lang="en-US" altLang="zh-CN" sz="2400" dirty="0">
              <a:latin typeface="微软雅黑" panose="020B0503020204020204" pitchFamily="34" charset="-122"/>
            </a:endParaRPr>
          </a:p>
          <a:p>
            <a:pPr algn="ctr" eaLnBrk="1" hangingPunct="1"/>
            <a:endParaRPr kumimoji="1" lang="en-US" altLang="zh-CN" sz="2400" dirty="0">
              <a:latin typeface="微软雅黑" panose="020B0503020204020204" pitchFamily="34" charset="-122"/>
            </a:endParaRPr>
          </a:p>
          <a:p>
            <a:pPr algn="ctr" eaLnBrk="1" hangingPunct="1"/>
            <a:endParaRPr kumimoji="1" lang="en-US" altLang="zh-CN" sz="2400" dirty="0">
              <a:latin typeface="微软雅黑" panose="020B0503020204020204" pitchFamily="34" charset="-122"/>
            </a:endParaRP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编译程序生成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/>
                </a:solidFill>
              </a:rPr>
              <a:t>自编译方式</a:t>
            </a:r>
            <a:endParaRPr lang="zh-CN" altLang="en-US" dirty="0" smtClean="0"/>
          </a:p>
        </p:txBody>
      </p:sp>
      <p:sp>
        <p:nvSpPr>
          <p:cNvPr id="31785" name="Oval 41"/>
          <p:cNvSpPr>
            <a:spLocks noChangeArrowheads="1"/>
          </p:cNvSpPr>
          <p:nvPr/>
        </p:nvSpPr>
        <p:spPr bwMode="auto">
          <a:xfrm>
            <a:off x="2691180" y="3084218"/>
            <a:ext cx="2880000" cy="2880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en-US" altLang="zh-CN" sz="3200" baseline="-25000" dirty="0">
                <a:latin typeface="微软雅黑" panose="020B0503020204020204" pitchFamily="34" charset="-122"/>
                <a:cs typeface="Times New Roman" panose="02020603050405020304" pitchFamily="18" charset="0"/>
                <a:sym typeface="MT Extra" panose="05050102010205020202" pitchFamily="18" charset="2"/>
              </a:rPr>
              <a:t>…</a:t>
            </a:r>
          </a:p>
          <a:p>
            <a:pPr algn="ctr" eaLnBrk="1" hangingPunct="1"/>
            <a:endParaRPr kumimoji="1" lang="en-US" altLang="zh-CN" sz="3200" baseline="-25000" dirty="0">
              <a:latin typeface="微软雅黑" panose="020B0503020204020204" pitchFamily="34" charset="-122"/>
              <a:cs typeface="Times New Roman" panose="02020603050405020304" pitchFamily="18" charset="0"/>
              <a:sym typeface="MT Extra" panose="05050102010205020202" pitchFamily="18" charset="2"/>
            </a:endParaRPr>
          </a:p>
          <a:p>
            <a:pPr algn="ctr" eaLnBrk="1" hangingPunct="1"/>
            <a:endParaRPr kumimoji="1" lang="en-US" altLang="zh-CN" sz="3200" baseline="-25000" dirty="0">
              <a:latin typeface="微软雅黑" panose="020B0503020204020204" pitchFamily="34" charset="-122"/>
              <a:cs typeface="Times New Roman" panose="02020603050405020304" pitchFamily="18" charset="0"/>
              <a:sym typeface="MT Extra" panose="05050102010205020202" pitchFamily="18" charset="2"/>
            </a:endParaRPr>
          </a:p>
          <a:p>
            <a:pPr algn="ctr" eaLnBrk="1" hangingPunct="1"/>
            <a:endParaRPr kumimoji="1" lang="en-US" altLang="zh-CN" sz="3200" baseline="-25000" dirty="0">
              <a:latin typeface="微软雅黑" panose="020B0503020204020204" pitchFamily="34" charset="-122"/>
              <a:cs typeface="Times New Roman" panose="02020603050405020304" pitchFamily="18" charset="0"/>
              <a:sym typeface="MT Extra" panose="05050102010205020202" pitchFamily="18" charset="2"/>
            </a:endParaRPr>
          </a:p>
          <a:p>
            <a:pPr algn="ctr" eaLnBrk="1" hangingPunct="1"/>
            <a:endParaRPr kumimoji="1" lang="en-US" altLang="zh-CN" sz="3200" baseline="-25000" dirty="0">
              <a:latin typeface="微软雅黑" panose="020B0503020204020204" pitchFamily="34" charset="-122"/>
              <a:cs typeface="Times New Roman" panose="02020603050405020304" pitchFamily="18" charset="0"/>
              <a:sym typeface="MT Extra" panose="05050102010205020202" pitchFamily="18" charset="2"/>
            </a:endParaRPr>
          </a:p>
          <a:p>
            <a:pPr algn="ctr" eaLnBrk="1" hangingPunct="1"/>
            <a:endParaRPr kumimoji="1" lang="en-US" altLang="zh-CN" sz="3200" baseline="-25000" dirty="0">
              <a:latin typeface="微软雅黑" panose="020B0503020204020204" pitchFamily="34" charset="-122"/>
              <a:cs typeface="Times New Roman" panose="02020603050405020304" pitchFamily="18" charset="0"/>
              <a:sym typeface="MT Extra" panose="05050102010205020202" pitchFamily="18" charset="2"/>
            </a:endParaRPr>
          </a:p>
          <a:p>
            <a:pPr algn="ctr" eaLnBrk="1" hangingPunct="1"/>
            <a:endParaRPr kumimoji="1" lang="en-US" altLang="zh-CN" sz="3200" baseline="-25000" dirty="0">
              <a:latin typeface="微软雅黑" panose="020B0503020204020204" pitchFamily="34" charset="-122"/>
              <a:cs typeface="Times New Roman" panose="02020603050405020304" pitchFamily="18" charset="0"/>
              <a:sym typeface="MT Extra" panose="05050102010205020202" pitchFamily="18" charset="2"/>
            </a:endParaRPr>
          </a:p>
          <a:p>
            <a:pPr algn="ctr" eaLnBrk="1" hangingPunct="1"/>
            <a:endParaRPr kumimoji="1" lang="en-US" altLang="zh-CN" sz="3200" baseline="-25000" dirty="0">
              <a:latin typeface="微软雅黑" panose="020B0503020204020204" pitchFamily="34" charset="-122"/>
              <a:cs typeface="Times New Roman" panose="02020603050405020304" pitchFamily="18" charset="0"/>
              <a:sym typeface="MT Extra" panose="05050102010205020202" pitchFamily="18" charset="2"/>
            </a:endParaRPr>
          </a:p>
          <a:p>
            <a:pPr algn="ctr" eaLnBrk="1" hangingPunct="1"/>
            <a:endParaRPr kumimoji="1" lang="en-US" altLang="zh-CN" sz="3200" baseline="-25000" dirty="0">
              <a:latin typeface="微软雅黑" panose="020B0503020204020204" pitchFamily="34" charset="-122"/>
              <a:cs typeface="Times New Roman" panose="02020603050405020304" pitchFamily="18" charset="0"/>
              <a:sym typeface="MT Extra" panose="05050102010205020202" pitchFamily="18" charset="2"/>
            </a:endParaRPr>
          </a:p>
          <a:p>
            <a:pPr algn="ctr" eaLnBrk="1" hangingPunct="1"/>
            <a:r>
              <a:rPr kumimoji="1" lang="en-US" altLang="zh-CN" sz="3200" baseline="-25000" dirty="0">
                <a:latin typeface="微软雅黑" panose="020B0503020204020204" pitchFamily="34" charset="-122"/>
                <a:cs typeface="Times New Roman" panose="02020603050405020304" pitchFamily="18" charset="0"/>
                <a:sym typeface="MT Extra" panose="05050102010205020202" pitchFamily="18" charset="2"/>
              </a:rPr>
              <a:t>`</a:t>
            </a:r>
          </a:p>
        </p:txBody>
      </p:sp>
      <p:sp>
        <p:nvSpPr>
          <p:cNvPr id="31783" name="Oval 39"/>
          <p:cNvSpPr>
            <a:spLocks noChangeArrowheads="1"/>
          </p:cNvSpPr>
          <p:nvPr/>
        </p:nvSpPr>
        <p:spPr bwMode="auto">
          <a:xfrm>
            <a:off x="3231180" y="3624218"/>
            <a:ext cx="1800000" cy="1800000"/>
          </a:xfrm>
          <a:prstGeom prst="ellipse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en-US" altLang="zh-CN" sz="2400" dirty="0">
                <a:latin typeface="微软雅黑" panose="020B0503020204020204" pitchFamily="34" charset="-122"/>
              </a:rPr>
              <a:t>L</a:t>
            </a:r>
            <a:r>
              <a:rPr kumimoji="1" lang="en-US" altLang="zh-CN" sz="2400" baseline="-25000" dirty="0">
                <a:latin typeface="微软雅黑" panose="020B0503020204020204" pitchFamily="34" charset="-122"/>
              </a:rPr>
              <a:t>1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+L</a:t>
            </a:r>
            <a:r>
              <a:rPr kumimoji="1" lang="en-US" altLang="zh-CN" sz="2400" baseline="-25000" dirty="0">
                <a:latin typeface="微软雅黑" panose="020B0503020204020204" pitchFamily="34" charset="-122"/>
              </a:rPr>
              <a:t>2</a:t>
            </a:r>
          </a:p>
          <a:p>
            <a:pPr algn="ctr" eaLnBrk="1" hangingPunct="1"/>
            <a:endParaRPr kumimoji="1" lang="en-US" altLang="zh-CN" sz="2400" baseline="-25000" dirty="0">
              <a:latin typeface="微软雅黑" panose="020B0503020204020204" pitchFamily="34" charset="-122"/>
            </a:endParaRPr>
          </a:p>
          <a:p>
            <a:pPr algn="ctr" eaLnBrk="1" hangingPunct="1"/>
            <a:endParaRPr kumimoji="1" lang="en-US" altLang="zh-CN" sz="2400" baseline="-25000" dirty="0">
              <a:latin typeface="微软雅黑" panose="020B0503020204020204" pitchFamily="34" charset="-122"/>
            </a:endParaRPr>
          </a:p>
          <a:p>
            <a:pPr algn="ctr" eaLnBrk="1" hangingPunct="1"/>
            <a:endParaRPr kumimoji="1" lang="en-US" altLang="zh-CN" sz="2400" baseline="-25000" dirty="0">
              <a:latin typeface="微软雅黑" panose="020B0503020204020204" pitchFamily="34" charset="-122"/>
            </a:endParaRPr>
          </a:p>
          <a:p>
            <a:pPr algn="ctr" eaLnBrk="1" hangingPunct="1"/>
            <a:endParaRPr kumimoji="1" lang="en-US" altLang="zh-CN" sz="2400" baseline="-25000" dirty="0">
              <a:latin typeface="微软雅黑" panose="020B0503020204020204" pitchFamily="34" charset="-122"/>
            </a:endParaRPr>
          </a:p>
          <a:p>
            <a:pPr algn="ctr" eaLnBrk="1" hangingPunct="1"/>
            <a:endParaRPr kumimoji="1" lang="en-US" altLang="zh-CN" sz="2400" baseline="-25000" dirty="0">
              <a:latin typeface="微软雅黑" panose="020B0503020204020204" pitchFamily="34" charset="-122"/>
            </a:endParaRPr>
          </a:p>
        </p:txBody>
      </p:sp>
      <p:sp>
        <p:nvSpPr>
          <p:cNvPr id="31781" name="Oval 37"/>
          <p:cNvSpPr>
            <a:spLocks noChangeArrowheads="1"/>
          </p:cNvSpPr>
          <p:nvPr/>
        </p:nvSpPr>
        <p:spPr bwMode="auto">
          <a:xfrm>
            <a:off x="3771180" y="4286676"/>
            <a:ext cx="720000" cy="72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latin typeface="微软雅黑" panose="020B0503020204020204" pitchFamily="34" charset="-122"/>
              </a:rPr>
              <a:t>L</a:t>
            </a:r>
            <a:r>
              <a:rPr kumimoji="1" lang="en-US" altLang="zh-CN" sz="2400" baseline="-25000">
                <a:latin typeface="微软雅黑" panose="020B0503020204020204" pitchFamily="34" charset="-122"/>
              </a:rPr>
              <a:t>1</a:t>
            </a:r>
            <a:endParaRPr kumimoji="1" lang="en-US" altLang="zh-CN" sz="240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58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1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1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1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1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1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1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84" grpId="0" animBg="1" autoUpdateAnimBg="0"/>
      <p:bldP spid="31785" grpId="0" animBg="1" autoUpdateAnimBg="0"/>
      <p:bldP spid="31783" grpId="0" animBg="1" autoUpdateAnimBg="0"/>
      <p:bldP spid="3178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dirty="0"/>
              <a:t>编译程序</a:t>
            </a:r>
            <a:r>
              <a:rPr lang="en-GB" altLang="zh-CN" dirty="0"/>
              <a:t>(Compiler)</a:t>
            </a:r>
          </a:p>
        </p:txBody>
      </p:sp>
      <p:sp>
        <p:nvSpPr>
          <p:cNvPr id="232460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 smtClean="0"/>
              <a:t>把某一种</a:t>
            </a:r>
            <a:r>
              <a:rPr lang="zh-CN" altLang="en-GB" dirty="0" smtClean="0">
                <a:solidFill>
                  <a:schemeClr val="accent2"/>
                </a:solidFill>
              </a:rPr>
              <a:t>高级语言程序</a:t>
            </a:r>
            <a:r>
              <a:rPr lang="zh-CN" altLang="en-GB" dirty="0" smtClean="0"/>
              <a:t>等价地转换成另一种</a:t>
            </a:r>
            <a:r>
              <a:rPr lang="zh-CN" altLang="en-GB" dirty="0" smtClean="0">
                <a:solidFill>
                  <a:schemeClr val="accent2"/>
                </a:solidFill>
              </a:rPr>
              <a:t>低级语言程序</a:t>
            </a:r>
            <a:r>
              <a:rPr lang="en-GB" altLang="zh-CN" dirty="0" smtClean="0"/>
              <a:t>(</a:t>
            </a:r>
            <a:r>
              <a:rPr lang="zh-CN" altLang="en-GB" dirty="0" smtClean="0"/>
              <a:t>如汇编语言或机器语言程序</a:t>
            </a:r>
            <a:r>
              <a:rPr lang="en-GB" altLang="zh-CN" dirty="0" smtClean="0"/>
              <a:t>)</a:t>
            </a:r>
            <a:r>
              <a:rPr lang="zh-CN" altLang="en-GB" dirty="0" smtClean="0"/>
              <a:t>的程序</a:t>
            </a:r>
            <a:endParaRPr lang="zh-CN" altLang="en-GB" dirty="0"/>
          </a:p>
        </p:txBody>
      </p:sp>
      <p:sp>
        <p:nvSpPr>
          <p:cNvPr id="232450" name="Line 2"/>
          <p:cNvSpPr>
            <a:spLocks noChangeShapeType="1"/>
          </p:cNvSpPr>
          <p:nvPr/>
        </p:nvSpPr>
        <p:spPr bwMode="auto">
          <a:xfrm>
            <a:off x="2657199" y="3383888"/>
            <a:ext cx="115358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504551" y="3040989"/>
            <a:ext cx="2112433" cy="69214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</a:rPr>
              <a:t>高级语言程序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3829834" y="3040989"/>
            <a:ext cx="2110317" cy="69214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</a:rPr>
              <a:t>机器语言程序</a:t>
            </a: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7180517" y="3009239"/>
            <a:ext cx="1485900" cy="692151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ts val="5467"/>
              </a:spcBef>
            </a:pPr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</a:rPr>
              <a:t>结果</a:t>
            </a:r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2197884" y="4200922"/>
            <a:ext cx="2110316" cy="69214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</a:rPr>
              <a:t>编译程序</a:t>
            </a:r>
          </a:p>
        </p:txBody>
      </p:sp>
      <p:sp>
        <p:nvSpPr>
          <p:cNvPr id="232455" name="Line 7"/>
          <p:cNvSpPr>
            <a:spLocks noChangeShapeType="1"/>
          </p:cNvSpPr>
          <p:nvPr/>
        </p:nvSpPr>
        <p:spPr bwMode="auto">
          <a:xfrm>
            <a:off x="5993067" y="3383888"/>
            <a:ext cx="115146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32456" name="Line 8"/>
          <p:cNvSpPr>
            <a:spLocks noChangeShapeType="1"/>
          </p:cNvSpPr>
          <p:nvPr/>
        </p:nvSpPr>
        <p:spPr bwMode="auto">
          <a:xfrm flipV="1">
            <a:off x="3251983" y="3383888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2456117" y="2850488"/>
            <a:ext cx="152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 dirty="0">
                <a:latin typeface="微软雅黑" panose="020B0503020204020204" pitchFamily="34" charset="-122"/>
              </a:rPr>
              <a:t>翻译</a:t>
            </a:r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5789866" y="2774288"/>
            <a:ext cx="152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latin typeface="微软雅黑" panose="020B0503020204020204" pitchFamily="34" charset="-122"/>
              </a:rPr>
              <a:t>运行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563318" y="5009887"/>
            <a:ext cx="5954282" cy="153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 eaLnBrk="1" hangingPunct="1">
              <a:buNone/>
            </a:pPr>
            <a:r>
              <a:rPr lang="zh-CN" altLang="en-GB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诊断编译程序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/>
              <a:t>Diagnostic Compiler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GB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indent="0" eaLnBrk="1" hangingPunct="1">
              <a:buNone/>
            </a:pPr>
            <a:r>
              <a:rPr lang="zh-CN" altLang="en-GB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优化编译程序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/>
              <a:t>Optimizing Compiler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GB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indent="0" eaLnBrk="1" hangingPunct="1">
              <a:buNone/>
            </a:pPr>
            <a:r>
              <a:rPr lang="zh-CN" altLang="en-GB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交叉编译程序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/>
              <a:t>Cross Compiler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GB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indent="0" eaLnBrk="1" hangingPunct="1">
              <a:buNone/>
            </a:pPr>
            <a:r>
              <a:rPr lang="zh-CN" altLang="en-GB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可变目标编译程序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/>
              <a:t>Retargetable</a:t>
            </a:r>
            <a:r>
              <a:rPr lang="en-US" altLang="zh-CN" sz="2400" dirty="0"/>
              <a:t> Compiler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GB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en-GB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181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0" grpId="0" build="p"/>
      <p:bldP spid="232450" grpId="0" animBg="1"/>
      <p:bldP spid="232451" grpId="0" animBg="1"/>
      <p:bldP spid="232452" grpId="0" animBg="1"/>
      <p:bldP spid="232453" grpId="0" animBg="1"/>
      <p:bldP spid="232454" grpId="0" animBg="1"/>
      <p:bldP spid="232455" grpId="0" animBg="1"/>
      <p:bldP spid="232456" grpId="0" animBg="1"/>
      <p:bldP spid="232457" grpId="0"/>
      <p:bldP spid="232458" grpId="0"/>
      <p:bldP spid="16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编译程序生成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编译程序自动产生</a:t>
            </a:r>
          </a:p>
          <a:p>
            <a:pPr lvl="1"/>
            <a:r>
              <a:rPr lang="zh-CN" altLang="en-US" dirty="0" smtClean="0"/>
              <a:t>编译程序</a:t>
            </a:r>
            <a:r>
              <a:rPr lang="en-US" altLang="zh-CN" dirty="0" smtClean="0"/>
              <a:t>-</a:t>
            </a:r>
            <a:r>
              <a:rPr lang="zh-CN" altLang="en-US" dirty="0" smtClean="0"/>
              <a:t>编译程序，编译程序产生器，编译程序书写系统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LEX</a:t>
            </a:r>
            <a:r>
              <a:rPr lang="zh-CN" altLang="en-US" dirty="0" smtClean="0"/>
              <a:t>：词法分析程序产生器</a:t>
            </a:r>
          </a:p>
          <a:p>
            <a:pPr lvl="1"/>
            <a:r>
              <a:rPr lang="en-US" altLang="zh-CN" dirty="0" smtClean="0"/>
              <a:t>YACC</a:t>
            </a:r>
            <a:r>
              <a:rPr lang="zh-CN" altLang="en-US" dirty="0" smtClean="0"/>
              <a:t>：语法分析程序产生器</a:t>
            </a:r>
          </a:p>
          <a:p>
            <a:pPr lvl="1"/>
            <a:endParaRPr lang="zh-CN" altLang="en-US" dirty="0" smtClean="0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507365" y="4616890"/>
            <a:ext cx="1841826" cy="15019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</a:rPr>
              <a:t>编译程序</a:t>
            </a:r>
          </a:p>
          <a:p>
            <a:pPr algn="ctr" eaLnBrk="1" hangingPunct="1"/>
            <a:r>
              <a:rPr kumimoji="1"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</a:rPr>
              <a:t>自动产生器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007745" y="4382189"/>
            <a:ext cx="2433841" cy="914246"/>
            <a:chOff x="384" y="1872"/>
            <a:chExt cx="1776" cy="672"/>
          </a:xfrm>
        </p:grpSpPr>
        <p:sp>
          <p:nvSpPr>
            <p:cNvPr id="91151" name="Rectangle 8"/>
            <p:cNvSpPr>
              <a:spLocks noChangeArrowheads="1"/>
            </p:cNvSpPr>
            <p:nvPr/>
          </p:nvSpPr>
          <p:spPr bwMode="auto">
            <a:xfrm>
              <a:off x="432" y="1872"/>
              <a:ext cx="16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L</a:t>
              </a:r>
              <a:r>
                <a:rPr kumimoji="1"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语言的语法描述</a:t>
              </a:r>
            </a:p>
          </p:txBody>
        </p:sp>
        <p:sp>
          <p:nvSpPr>
            <p:cNvPr id="91152" name="Rectangle 9"/>
            <p:cNvSpPr>
              <a:spLocks noChangeArrowheads="1"/>
            </p:cNvSpPr>
            <p:nvPr/>
          </p:nvSpPr>
          <p:spPr bwMode="auto">
            <a:xfrm>
              <a:off x="432" y="2208"/>
              <a:ext cx="16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语义描述</a:t>
              </a:r>
            </a:p>
          </p:txBody>
        </p:sp>
        <p:sp>
          <p:nvSpPr>
            <p:cNvPr id="91153" name="Line 12"/>
            <p:cNvSpPr>
              <a:spLocks noChangeShapeType="1"/>
            </p:cNvSpPr>
            <p:nvPr/>
          </p:nvSpPr>
          <p:spPr bwMode="auto">
            <a:xfrm>
              <a:off x="384" y="220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 sz="2400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007745" y="5448989"/>
            <a:ext cx="2433841" cy="914246"/>
            <a:chOff x="384" y="2640"/>
            <a:chExt cx="1776" cy="672"/>
          </a:xfrm>
        </p:grpSpPr>
        <p:sp>
          <p:nvSpPr>
            <p:cNvPr id="91148" name="Rectangle 10"/>
            <p:cNvSpPr>
              <a:spLocks noChangeArrowheads="1"/>
            </p:cNvSpPr>
            <p:nvPr/>
          </p:nvSpPr>
          <p:spPr bwMode="auto">
            <a:xfrm>
              <a:off x="432" y="2640"/>
              <a:ext cx="16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目标语言</a:t>
              </a:r>
            </a:p>
          </p:txBody>
        </p:sp>
        <p:sp>
          <p:nvSpPr>
            <p:cNvPr id="91149" name="Rectangle 11"/>
            <p:cNvSpPr>
              <a:spLocks noChangeArrowheads="1"/>
            </p:cNvSpPr>
            <p:nvPr/>
          </p:nvSpPr>
          <p:spPr bwMode="auto">
            <a:xfrm>
              <a:off x="384" y="2976"/>
              <a:ext cx="16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或机器描述</a:t>
              </a:r>
            </a:p>
          </p:txBody>
        </p:sp>
        <p:sp>
          <p:nvSpPr>
            <p:cNvPr id="91150" name="Line 13"/>
            <p:cNvSpPr>
              <a:spLocks noChangeShapeType="1"/>
            </p:cNvSpPr>
            <p:nvPr/>
          </p:nvSpPr>
          <p:spPr bwMode="auto">
            <a:xfrm>
              <a:off x="384" y="297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 sz="2400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414970" y="4860899"/>
            <a:ext cx="2565400" cy="1240763"/>
            <a:chOff x="3504" y="2160"/>
            <a:chExt cx="1872" cy="912"/>
          </a:xfrm>
        </p:grpSpPr>
        <p:sp>
          <p:nvSpPr>
            <p:cNvPr id="91146" name="Line 14"/>
            <p:cNvSpPr>
              <a:spLocks noChangeShapeType="1"/>
            </p:cNvSpPr>
            <p:nvPr/>
          </p:nvSpPr>
          <p:spPr bwMode="auto">
            <a:xfrm>
              <a:off x="3504" y="2544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 sz="2400"/>
            </a:p>
          </p:txBody>
        </p:sp>
        <p:sp>
          <p:nvSpPr>
            <p:cNvPr id="91147" name="Rectangle 15"/>
            <p:cNvSpPr>
              <a:spLocks noChangeArrowheads="1"/>
            </p:cNvSpPr>
            <p:nvPr/>
          </p:nvSpPr>
          <p:spPr bwMode="auto">
            <a:xfrm>
              <a:off x="4368" y="2160"/>
              <a:ext cx="1008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L</a:t>
              </a:r>
              <a:r>
                <a:rPr kumimoji="1" lang="zh-CN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语言的</a:t>
              </a:r>
            </a:p>
            <a:p>
              <a:pPr algn="ctr" eaLnBrk="1" hangingPunct="1"/>
              <a:r>
                <a:rPr kumimoji="1" lang="zh-CN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编译程序</a:t>
              </a:r>
              <a:endParaRPr kumimoji="1"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853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  <p:bldP spid="32775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  <a:endParaRPr lang="zh-CN" altLang="en-GB" dirty="0" smtClean="0"/>
          </a:p>
        </p:txBody>
      </p:sp>
      <p:sp>
        <p:nvSpPr>
          <p:cNvPr id="921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课程概述</a:t>
            </a:r>
          </a:p>
          <a:p>
            <a:pPr lvl="1"/>
            <a:r>
              <a:rPr lang="zh-CN" altLang="en-US" dirty="0" smtClean="0"/>
              <a:t>内容、意义</a:t>
            </a:r>
            <a:endParaRPr lang="zh-CN" altLang="en-GB" dirty="0" smtClean="0"/>
          </a:p>
          <a:p>
            <a:r>
              <a:rPr lang="zh-CN" altLang="en-GB" dirty="0" smtClean="0"/>
              <a:t>什么是编译程序</a:t>
            </a:r>
          </a:p>
          <a:p>
            <a:pPr lvl="1"/>
            <a:r>
              <a:rPr lang="zh-CN" altLang="en-GB" dirty="0" smtClean="0"/>
              <a:t>翻译、编译、解释</a:t>
            </a:r>
          </a:p>
          <a:p>
            <a:r>
              <a:rPr lang="zh-CN" altLang="en-GB" dirty="0" smtClean="0"/>
              <a:t>编译基本过程</a:t>
            </a:r>
          </a:p>
          <a:p>
            <a:r>
              <a:rPr lang="zh-CN" altLang="en-US" dirty="0" smtClean="0"/>
              <a:t>编译程序的结构</a:t>
            </a:r>
            <a:endParaRPr lang="zh-CN" altLang="en-GB" dirty="0" smtClean="0"/>
          </a:p>
          <a:p>
            <a:pPr lvl="1"/>
            <a:r>
              <a:rPr lang="zh-CN" altLang="en-GB" dirty="0" smtClean="0"/>
              <a:t>阶段、遍、前端</a:t>
            </a:r>
            <a:r>
              <a:rPr lang="en-GB" altLang="zh-CN" dirty="0" smtClean="0"/>
              <a:t>/</a:t>
            </a:r>
            <a:r>
              <a:rPr lang="zh-CN" altLang="en-GB" dirty="0" smtClean="0"/>
              <a:t>后端</a:t>
            </a:r>
          </a:p>
          <a:p>
            <a:r>
              <a:rPr lang="zh-CN" altLang="en-US" dirty="0" smtClean="0"/>
              <a:t>编译程序生成的几种方法</a:t>
            </a:r>
            <a:endParaRPr lang="en-GB" altLang="zh-CN" dirty="0" smtClean="0"/>
          </a:p>
          <a:p>
            <a:endParaRPr lang="zh-CN" alt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7082252" y="0"/>
            <a:ext cx="3585749" cy="6858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400">
              <a:defRPr/>
            </a:pP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785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解释程序</a:t>
            </a:r>
            <a:r>
              <a:rPr lang="en-US" altLang="zh-CN" dirty="0"/>
              <a:t>(Interpreter)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把源语言写的</a:t>
            </a:r>
            <a:r>
              <a:rPr lang="zh-CN" altLang="en-US" dirty="0" smtClean="0">
                <a:solidFill>
                  <a:schemeClr val="accent2"/>
                </a:solidFill>
              </a:rPr>
              <a:t>源程序</a:t>
            </a:r>
            <a:r>
              <a:rPr lang="zh-CN" altLang="en-US" dirty="0" smtClean="0"/>
              <a:t>作为输入，但不产生目标程序，而是</a:t>
            </a:r>
            <a:r>
              <a:rPr lang="zh-CN" altLang="en-US" dirty="0" smtClean="0">
                <a:solidFill>
                  <a:schemeClr val="accent2"/>
                </a:solidFill>
              </a:rPr>
              <a:t>边解释边执行</a:t>
            </a:r>
            <a:r>
              <a:rPr lang="zh-CN" altLang="en-US" dirty="0" smtClean="0"/>
              <a:t>源程序</a:t>
            </a:r>
          </a:p>
          <a:p>
            <a:endParaRPr lang="en-GB" altLang="zh-CN" dirty="0"/>
          </a:p>
        </p:txBody>
      </p:sp>
      <p:sp>
        <p:nvSpPr>
          <p:cNvPr id="12" name="Line 2"/>
          <p:cNvSpPr>
            <a:spLocks noChangeShapeType="1"/>
          </p:cNvSpPr>
          <p:nvPr/>
        </p:nvSpPr>
        <p:spPr bwMode="auto">
          <a:xfrm>
            <a:off x="3600984" y="4003541"/>
            <a:ext cx="163195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196449" y="3603491"/>
            <a:ext cx="2400300" cy="687917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</a:rPr>
              <a:t>源语言程序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226583" y="3603491"/>
            <a:ext cx="2400300" cy="687917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</a:rPr>
              <a:t>结果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161840" y="4613143"/>
            <a:ext cx="2400300" cy="690033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</a:rPr>
              <a:t>解释程序</a:t>
            </a: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 flipV="1">
            <a:off x="4361992" y="4003540"/>
            <a:ext cx="7343" cy="60960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615799" y="3461674"/>
            <a:ext cx="152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latin typeface="微软雅黑" panose="020B0503020204020204" pitchFamily="34" charset="-122"/>
              </a:rPr>
              <a:t>解释执行</a:t>
            </a:r>
          </a:p>
        </p:txBody>
      </p:sp>
    </p:spTree>
    <p:extLst>
      <p:ext uri="{BB962C8B-B14F-4D97-AF65-F5344CB8AC3E}">
        <p14:creationId xmlns:p14="http://schemas.microsoft.com/office/powerpoint/2010/main" val="66512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theme/theme1.xml><?xml version="1.0" encoding="utf-8"?>
<a:theme xmlns:a="http://schemas.openxmlformats.org/drawingml/2006/main" name="平面(MOOC)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OC-PPT模板" id="{52A9F7C9-966B-4A8B-A1C7-6E16B2577468}" vid="{3D64D331-574C-4511-9C06-47C9CEF20C92}"/>
    </a:ext>
  </a:extLst>
</a:theme>
</file>

<file path=ppt/theme/theme2.xml><?xml version="1.0" encoding="utf-8"?>
<a:theme xmlns:a="http://schemas.openxmlformats.org/drawingml/2006/main" name="1_平面(MOOC)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模板.potx" id="{A33CC757-0FAD-41EB-9DF9-374DE9D8B4E5}" vid="{C8BDB2BB-7FF4-4F3F-B653-F0C3A76AB4A3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MOOC-PPT模板</Template>
  <TotalTime>2610</TotalTime>
  <Words>2886</Words>
  <Application>Microsoft Office PowerPoint</Application>
  <PresentationFormat>全屏显示(4:3)</PresentationFormat>
  <Paragraphs>818</Paragraphs>
  <Slides>81</Slides>
  <Notes>81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81</vt:i4>
      </vt:variant>
    </vt:vector>
  </HeadingPairs>
  <TitlesOfParts>
    <vt:vector size="95" baseType="lpstr">
      <vt:lpstr>创艺简中圆</vt:lpstr>
      <vt:lpstr>黑体</vt:lpstr>
      <vt:lpstr>华文行楷</vt:lpstr>
      <vt:lpstr>宋体</vt:lpstr>
      <vt:lpstr>微软雅黑</vt:lpstr>
      <vt:lpstr>Arial</vt:lpstr>
      <vt:lpstr>Calibri</vt:lpstr>
      <vt:lpstr>Courier New</vt:lpstr>
      <vt:lpstr>MT Extra</vt:lpstr>
      <vt:lpstr>Times New Roman</vt:lpstr>
      <vt:lpstr>Wingdings</vt:lpstr>
      <vt:lpstr>Wingdings 3</vt:lpstr>
      <vt:lpstr>平面(MOOC)</vt:lpstr>
      <vt:lpstr>1_平面(MOOC)</vt:lpstr>
      <vt:lpstr>编译原理</vt:lpstr>
      <vt:lpstr>编译原理</vt:lpstr>
      <vt:lpstr>引论</vt:lpstr>
      <vt:lpstr>编译原理</vt:lpstr>
      <vt:lpstr>引论</vt:lpstr>
      <vt:lpstr>课程内容</vt:lpstr>
      <vt:lpstr>翻译程序(Translator)</vt:lpstr>
      <vt:lpstr>编译程序(Compiler)</vt:lpstr>
      <vt:lpstr>解释程序(Interpreter)</vt:lpstr>
      <vt:lpstr>测试：编译 vs. 解释</vt:lpstr>
      <vt:lpstr>测试：编译 vs. 解释</vt:lpstr>
      <vt:lpstr>编译原理</vt:lpstr>
      <vt:lpstr>引论</vt:lpstr>
      <vt:lpstr>学习目的</vt:lpstr>
      <vt:lpstr>计算思维</vt:lpstr>
      <vt:lpstr>计算思维</vt:lpstr>
      <vt:lpstr>计算思维</vt:lpstr>
      <vt:lpstr>编译原理</vt:lpstr>
      <vt:lpstr>关于编译理论与技术</vt:lpstr>
      <vt:lpstr>ACM图灵奖</vt:lpstr>
      <vt:lpstr>关于编译理论与技术</vt:lpstr>
      <vt:lpstr>计算思维 vs.编译</vt:lpstr>
      <vt:lpstr>PowerPoint 演示文稿</vt:lpstr>
      <vt:lpstr>抽象的例子</vt:lpstr>
      <vt:lpstr>计算思维 vs.编译</vt:lpstr>
      <vt:lpstr>计算思维 vs.编译</vt:lpstr>
      <vt:lpstr>计算思维 vs.编译</vt:lpstr>
      <vt:lpstr>计算思维 vs.编译</vt:lpstr>
      <vt:lpstr>计算思维 vs.编译</vt:lpstr>
      <vt:lpstr>计算思维 vs.编译</vt:lpstr>
      <vt:lpstr>计算思维 vs.编译</vt:lpstr>
      <vt:lpstr>计算思维 vs.编译</vt:lpstr>
      <vt:lpstr>计算思维 vs.编译</vt:lpstr>
      <vt:lpstr>计算思维 vs.编译</vt:lpstr>
      <vt:lpstr>计算思维 vs.编译</vt:lpstr>
      <vt:lpstr>计算思维 vs.编译</vt:lpstr>
      <vt:lpstr>计算思维 vs.编译</vt:lpstr>
      <vt:lpstr>计算思维 vs.编译</vt:lpstr>
      <vt:lpstr>学习编译原理的意义</vt:lpstr>
      <vt:lpstr>编译原理</vt:lpstr>
      <vt:lpstr>编译原理和方法的应用</vt:lpstr>
      <vt:lpstr>编译原理和方法的应用</vt:lpstr>
      <vt:lpstr>编译原理和方法的应用</vt:lpstr>
      <vt:lpstr>编译原理和方法的应用</vt:lpstr>
      <vt:lpstr>编译原理和方法的应用</vt:lpstr>
      <vt:lpstr>编译原理和方法的应用</vt:lpstr>
      <vt:lpstr>测试</vt:lpstr>
      <vt:lpstr>编译原理</vt:lpstr>
      <vt:lpstr>引论</vt:lpstr>
      <vt:lpstr>Hello World！的背后</vt:lpstr>
      <vt:lpstr>编译过程</vt:lpstr>
      <vt:lpstr>编译过程</vt:lpstr>
      <vt:lpstr>编译过程——词法分析</vt:lpstr>
      <vt:lpstr>编译过程——语法分析</vt:lpstr>
      <vt:lpstr>编译过程——中间代码产生</vt:lpstr>
      <vt:lpstr>编译过程——优化</vt:lpstr>
      <vt:lpstr>编译过程：优化示例</vt:lpstr>
      <vt:lpstr>编译过程： 优化后的等价代码</vt:lpstr>
      <vt:lpstr>编译过程——目标代码产生</vt:lpstr>
      <vt:lpstr>PowerPoint 演示文稿</vt:lpstr>
      <vt:lpstr>编译过程——目标代码产生</vt:lpstr>
      <vt:lpstr>测试</vt:lpstr>
      <vt:lpstr>编译原理</vt:lpstr>
      <vt:lpstr>第一章 引论</vt:lpstr>
      <vt:lpstr>编译程序的结构</vt:lpstr>
      <vt:lpstr>编译程序总框</vt:lpstr>
      <vt:lpstr>出错处理</vt:lpstr>
      <vt:lpstr>编译程序总框</vt:lpstr>
      <vt:lpstr>遍(pass)</vt:lpstr>
      <vt:lpstr>编译程序总框</vt:lpstr>
      <vt:lpstr>编译前端与后端</vt:lpstr>
      <vt:lpstr>测试</vt:lpstr>
      <vt:lpstr>编译原理</vt:lpstr>
      <vt:lpstr>第一章 引论</vt:lpstr>
      <vt:lpstr>编译程序生成</vt:lpstr>
      <vt:lpstr>编译程序生成</vt:lpstr>
      <vt:lpstr>编译程序生成</vt:lpstr>
      <vt:lpstr>编译程序生成</vt:lpstr>
      <vt:lpstr>编译程序生成</vt:lpstr>
      <vt:lpstr>编译程序生成</vt:lpstr>
      <vt:lpstr>小结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Ting Wang</dc:creator>
  <cp:lastModifiedBy>Wang</cp:lastModifiedBy>
  <cp:revision>239</cp:revision>
  <cp:lastPrinted>2018-09-19T13:56:50Z</cp:lastPrinted>
  <dcterms:created xsi:type="dcterms:W3CDTF">2016-03-17T03:50:07Z</dcterms:created>
  <dcterms:modified xsi:type="dcterms:W3CDTF">2018-09-19T13:58:26Z</dcterms:modified>
</cp:coreProperties>
</file>