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4"/>
  </p:notesMasterIdLst>
  <p:sldIdLst>
    <p:sldId id="345" r:id="rId2"/>
    <p:sldId id="346" r:id="rId3"/>
    <p:sldId id="347" r:id="rId4"/>
    <p:sldId id="349" r:id="rId5"/>
    <p:sldId id="479" r:id="rId6"/>
    <p:sldId id="353" r:id="rId7"/>
    <p:sldId id="354" r:id="rId8"/>
    <p:sldId id="355" r:id="rId9"/>
    <p:sldId id="356" r:id="rId10"/>
    <p:sldId id="357" r:id="rId11"/>
    <p:sldId id="358" r:id="rId12"/>
    <p:sldId id="366" r:id="rId13"/>
    <p:sldId id="371" r:id="rId14"/>
    <p:sldId id="376" r:id="rId15"/>
    <p:sldId id="377" r:id="rId16"/>
    <p:sldId id="378" r:id="rId17"/>
    <p:sldId id="379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9" r:id="rId33"/>
    <p:sldId id="400" r:id="rId34"/>
    <p:sldId id="401" r:id="rId35"/>
    <p:sldId id="403" r:id="rId36"/>
    <p:sldId id="405" r:id="rId37"/>
    <p:sldId id="408" r:id="rId38"/>
    <p:sldId id="409" r:id="rId39"/>
    <p:sldId id="410" r:id="rId40"/>
    <p:sldId id="411" r:id="rId41"/>
    <p:sldId id="412" r:id="rId42"/>
    <p:sldId id="416" r:id="rId43"/>
    <p:sldId id="417" r:id="rId44"/>
    <p:sldId id="418" r:id="rId45"/>
    <p:sldId id="419" r:id="rId46"/>
    <p:sldId id="420" r:id="rId47"/>
    <p:sldId id="424" r:id="rId48"/>
    <p:sldId id="425" r:id="rId49"/>
    <p:sldId id="426" r:id="rId50"/>
    <p:sldId id="427" r:id="rId51"/>
    <p:sldId id="433" r:id="rId52"/>
    <p:sldId id="434" r:id="rId53"/>
    <p:sldId id="437" r:id="rId54"/>
    <p:sldId id="438" r:id="rId55"/>
    <p:sldId id="444" r:id="rId56"/>
    <p:sldId id="446" r:id="rId57"/>
    <p:sldId id="448" r:id="rId58"/>
    <p:sldId id="450" r:id="rId59"/>
    <p:sldId id="451" r:id="rId60"/>
    <p:sldId id="455" r:id="rId61"/>
    <p:sldId id="456" r:id="rId62"/>
    <p:sldId id="457" r:id="rId63"/>
    <p:sldId id="458" r:id="rId64"/>
    <p:sldId id="460" r:id="rId65"/>
    <p:sldId id="466" r:id="rId66"/>
    <p:sldId id="468" r:id="rId67"/>
    <p:sldId id="469" r:id="rId68"/>
    <p:sldId id="471" r:id="rId69"/>
    <p:sldId id="473" r:id="rId70"/>
    <p:sldId id="474" r:id="rId71"/>
    <p:sldId id="475" r:id="rId72"/>
    <p:sldId id="478" r:id="rId73"/>
  </p:sldIdLst>
  <p:sldSz cx="9144000" cy="6858000" type="screen4x3"/>
  <p:notesSz cx="6400800" cy="8686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68330" autoAdjust="0"/>
  </p:normalViewPr>
  <p:slideViewPr>
    <p:cSldViewPr snapToGrid="0">
      <p:cViewPr varScale="1">
        <p:scale>
          <a:sx n="51" d="100"/>
          <a:sy n="51" d="100"/>
        </p:scale>
        <p:origin x="16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BA1B5F8B-A421-402D-BD50-AED65D1D8948}" type="datetimeFigureOut">
              <a:rPr lang="zh-CN" altLang="en-US" smtClean="0"/>
              <a:t>2018/9/19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11" tIns="43106" rIns="86211" bIns="4310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80522"/>
            <a:ext cx="5120640" cy="3420428"/>
          </a:xfrm>
          <a:prstGeom prst="rect">
            <a:avLst/>
          </a:prstGeom>
        </p:spPr>
        <p:txBody>
          <a:bodyPr vert="horz" lIns="86211" tIns="43106" rIns="86211" bIns="43106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656C61CE-634D-4F64-ACD8-85A675627E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83841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066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23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0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4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1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0CA3D-B8BC-46A0-8C53-5D94296863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055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57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0EE5427-7106-422E-A1C4-AF931613DAD6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6786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E79543-D59A-42DE-A7A5-E459349F7521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23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095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2000" dirty="0">
              <a:solidFill>
                <a:srgbClr val="7030A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7352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4315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9200F9-DBF6-423D-9549-880B21049696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4732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55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C95065-A711-4130-833E-B7FC4B2ACF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defRPr/>
            </a:pPr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1717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8347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113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44828D-FA59-4F31-90ED-A36318D92B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GB" altLang="zh-CN" dirty="0" smtClean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3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C2A2C-2546-48A9-BFFA-5806D0638E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1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A1DBAE-2462-4149-BCE1-CA4C9B5E05EF}" type="slidenum">
              <a:rPr lang="en-US" altLang="zh-CN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707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30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5993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5414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37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02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203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94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036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9FC5C3-C54C-4B95-B869-06C141AE519B}" type="slidenum">
              <a:rPr lang="en-US" altLang="zh-CN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4194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defTabSz="646584">
              <a:defRPr/>
            </a:pPr>
            <a:endParaRPr lang="en-US" altLang="zh-CN" sz="2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19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64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902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56F8E0-C70B-4AB9-9328-4DF8A21C36DC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646584">
              <a:defRPr/>
            </a:pPr>
            <a:endParaRPr lang="zh-CN" altLang="en-US" sz="1000" dirty="0">
              <a:solidFill>
                <a:srgbClr val="C0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02930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3AC46B-F7E4-4205-9059-4C38C19847D4}" type="slidenum">
              <a:rPr lang="en-US" altLang="zh-CN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43026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137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一般来说，程序设计语言都会提供一些基本的数据类型，也就是初等数据类型。</a:t>
            </a:r>
          </a:p>
          <a:p>
            <a:pPr marL="0" lvl="1" defTabSz="862112">
              <a:defRPr/>
            </a:pPr>
            <a:r>
              <a:rPr lang="zh-CN" altLang="en-US" sz="1100" dirty="0">
                <a:latin typeface="+mj-ea"/>
              </a:rPr>
              <a:t>比如说有数值类型，包括整型、实型、复数、双精度等。以整型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【</a:t>
            </a:r>
            <a:r>
              <a:rPr lang="zh-CN" altLang="en-US" sz="1100" dirty="0">
                <a:solidFill>
                  <a:srgbClr val="C00000"/>
                </a:solidFill>
                <a:latin typeface="+mj-ea"/>
              </a:rPr>
              <a:t>标记</a:t>
            </a:r>
            <a:r>
              <a:rPr lang="en-US" altLang="zh-CN" sz="1100" dirty="0">
                <a:solidFill>
                  <a:srgbClr val="C00000"/>
                </a:solidFill>
                <a:latin typeface="+mj-ea"/>
              </a:rPr>
              <a:t>】</a:t>
            </a:r>
            <a:r>
              <a:rPr lang="zh-CN" altLang="en-US" sz="1100" dirty="0">
                <a:latin typeface="+mj-ea"/>
              </a:rPr>
              <a:t>为例，它的数据对象是整数，受计算机物理实现的限制，整型的数据对象不是无限的，是一个有限集合，是数学上整数集合的子集。还有一点要注意，程序设计语言定义数据类型时，通常还会给出这些数据类型能够参加的运算，如</a:t>
            </a:r>
            <a:r>
              <a:rPr lang="en-US" altLang="zh-CN" sz="1100" dirty="0">
                <a:latin typeface="+mj-ea"/>
              </a:rPr>
              <a:t>+</a:t>
            </a:r>
            <a:r>
              <a:rPr lang="zh-CN" altLang="en-US" sz="1100" dirty="0">
                <a:latin typeface="+mj-ea"/>
              </a:rPr>
              <a:t>，</a:t>
            </a:r>
            <a:r>
              <a:rPr lang="en-US" altLang="zh-CN" sz="1100" dirty="0">
                <a:latin typeface="+mj-ea"/>
              </a:rPr>
              <a:t>-</a:t>
            </a:r>
            <a:r>
              <a:rPr lang="zh-CN" altLang="en-US" sz="1100" dirty="0">
                <a:latin typeface="+mj-ea"/>
              </a:rPr>
              <a:t>，*，</a:t>
            </a:r>
            <a:r>
              <a:rPr lang="en-US" altLang="zh-CN" sz="1100" dirty="0">
                <a:latin typeface="+mj-ea"/>
              </a:rPr>
              <a:t>/</a:t>
            </a:r>
            <a:r>
              <a:rPr lang="zh-CN" altLang="en-US" sz="1100" dirty="0">
                <a:latin typeface="+mj-ea"/>
              </a:rPr>
              <a:t>等。</a:t>
            </a:r>
          </a:p>
          <a:p>
            <a:r>
              <a:rPr lang="zh-CN" altLang="en-US" sz="2300" dirty="0">
                <a:latin typeface="+mj-ea"/>
              </a:rPr>
              <a:t>逻辑类型也是常见的数据类型，只有</a:t>
            </a:r>
            <a:r>
              <a:rPr lang="en-US" altLang="zh-CN" sz="2300" dirty="0">
                <a:latin typeface="+mj-ea"/>
              </a:rPr>
              <a:t>true</a:t>
            </a:r>
            <a:r>
              <a:rPr lang="zh-CN" altLang="en-US" sz="2300" dirty="0">
                <a:latin typeface="+mj-ea"/>
              </a:rPr>
              <a:t>、</a:t>
            </a:r>
            <a:r>
              <a:rPr lang="en-US" altLang="zh-CN" sz="2300" dirty="0">
                <a:latin typeface="+mj-ea"/>
              </a:rPr>
              <a:t>false</a:t>
            </a:r>
            <a:r>
              <a:rPr lang="zh-CN" altLang="en-US" sz="2300" dirty="0">
                <a:latin typeface="+mj-ea"/>
              </a:rPr>
              <a:t>两个数据对象，能够参加的运算包括布尔运算：∨，∧，┑等。</a:t>
            </a:r>
          </a:p>
          <a:p>
            <a:r>
              <a:rPr lang="zh-CN" altLang="en-US" sz="2300" dirty="0">
                <a:solidFill>
                  <a:srgbClr val="C00000"/>
                </a:solidFill>
                <a:latin typeface="+mj-ea"/>
              </a:rPr>
              <a:t>程序语言一般还会提供字符类型，使得程序员能够方便地表达和处理符号数据。</a:t>
            </a:r>
          </a:p>
          <a:p>
            <a:r>
              <a:rPr lang="zh-CN" altLang="en-US" sz="2300" dirty="0">
                <a:solidFill>
                  <a:srgbClr val="0070C0"/>
                </a:solidFill>
                <a:latin typeface="+mj-ea"/>
              </a:rPr>
              <a:t>此外，很多语言还提供指针类型。</a:t>
            </a:r>
          </a:p>
          <a:p>
            <a:pPr marL="0" lvl="1" defTabSz="862112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527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486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E486BB-0087-4A05-98D2-7AE4B882B541}" type="slidenum">
              <a:rPr lang="en-US" altLang="zh-CN" smtClean="0"/>
              <a:pPr>
                <a:spcBef>
                  <a:spcPct val="0"/>
                </a:spcBef>
              </a:pPr>
              <a:t>44</a:t>
            </a:fld>
            <a:endParaRPr lang="en-US" altLang="zh-CN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4346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45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1283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EB86B-ADBF-4220-A70A-9B182561F697}" type="slidenum">
              <a:rPr lang="en-US" altLang="zh-CN" smtClean="0"/>
              <a:pPr>
                <a:spcBef>
                  <a:spcPct val="0"/>
                </a:spcBef>
              </a:pPr>
              <a:t>46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945500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5979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B3CC45-2C93-4714-AC1B-16D5C17BE264}" type="slidenum">
              <a:rPr lang="en-US" altLang="zh-CN" smtClean="0"/>
              <a:pPr>
                <a:spcBef>
                  <a:spcPct val="0"/>
                </a:spcBef>
              </a:pPr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972019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459CBC-2AAD-4C24-BBB2-8C8BFE11B8FE}" type="slidenum">
              <a:rPr lang="en-US" altLang="zh-CN" smtClean="0"/>
              <a:pPr>
                <a:spcBef>
                  <a:spcPct val="0"/>
                </a:spcBef>
              </a:pPr>
              <a:t>49</a:t>
            </a:fld>
            <a:endParaRPr lang="en-US" altLang="zh-CN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5334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D6664094-7D8F-4F3E-BB43-3E459270284D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6188" y="1085850"/>
            <a:ext cx="3908425" cy="2932113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441" y="4126230"/>
            <a:ext cx="469392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GB" altLang="zh-CN" sz="800" dirty="0"/>
          </a:p>
        </p:txBody>
      </p:sp>
    </p:spTree>
    <p:extLst>
      <p:ext uri="{BB962C8B-B14F-4D97-AF65-F5344CB8AC3E}">
        <p14:creationId xmlns:p14="http://schemas.microsoft.com/office/powerpoint/2010/main" val="19938456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61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11AF70-90D0-4ACA-92D9-DE0B0490C18E}" type="slidenum">
              <a:rPr lang="en-US" altLang="zh-CN" smtClean="0"/>
              <a:pPr>
                <a:spcBef>
                  <a:spcPct val="0"/>
                </a:spcBef>
              </a:pPr>
              <a:t>51</a:t>
            </a:fld>
            <a:endParaRPr lang="en-US" altLang="zh-CN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879560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609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B2D61F-7DC9-4D32-96C2-794A3041F951}" type="slidenum">
              <a:rPr lang="en-US" altLang="zh-CN" smtClean="0"/>
              <a:pPr>
                <a:spcBef>
                  <a:spcPct val="0"/>
                </a:spcBef>
              </a:pPr>
              <a:t>53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64866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DBF481-E0BA-45FF-A953-57134346C559}" type="slidenum">
              <a:rPr lang="en-US" altLang="zh-CN" smtClean="0"/>
              <a:pPr>
                <a:spcBef>
                  <a:spcPct val="0"/>
                </a:spcBef>
              </a:pPr>
              <a:t>54</a:t>
            </a:fld>
            <a:endParaRPr lang="en-US" altLang="zh-CN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1852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286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029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748964-F216-4088-881F-78C464D51670}" type="slidenum">
              <a:rPr lang="en-US" altLang="zh-CN" smtClean="0"/>
              <a:pPr>
                <a:spcBef>
                  <a:spcPct val="0"/>
                </a:spcBef>
              </a:pPr>
              <a:t>57</a:t>
            </a:fld>
            <a:endParaRPr lang="en-US" altLang="zh-CN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62112">
              <a:lnSpc>
                <a:spcPct val="80000"/>
              </a:lnSpc>
              <a:defRPr/>
            </a:pPr>
            <a:endParaRPr lang="en-GB" altLang="zh-CN" sz="800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36545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659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46584">
              <a:defRPr/>
            </a:pPr>
            <a:endParaRPr lang="en-US" altLang="zh-CN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129D5F3-C342-4D06-BF23-97EE0D4E7084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167534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720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4636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97747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5F539C-D3B1-48C6-A9D1-9907434037AB}" type="slidenum">
              <a:rPr lang="en-US" altLang="zh-CN" smtClean="0"/>
              <a:pPr>
                <a:spcBef>
                  <a:spcPct val="0"/>
                </a:spcBef>
              </a:pPr>
              <a:t>63</a:t>
            </a:fld>
            <a:endParaRPr lang="en-US" altLang="zh-CN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138804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06054B-CDD4-4113-91FC-58EB572EB3F2}" type="slidenum">
              <a:rPr lang="en-US" altLang="zh-CN" smtClean="0"/>
              <a:pPr>
                <a:spcBef>
                  <a:spcPct val="0"/>
                </a:spcBef>
              </a:pPr>
              <a:t>64</a:t>
            </a:fld>
            <a:endParaRPr lang="en-US" altLang="zh-CN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258924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E9DDA7-4F65-4A84-A281-4B5191CF0525}" type="slidenum">
              <a:rPr lang="en-US" altLang="zh-CN" smtClean="0"/>
              <a:pPr>
                <a:spcBef>
                  <a:spcPct val="0"/>
                </a:spcBef>
              </a:pPr>
              <a:t>65</a:t>
            </a:fld>
            <a:endParaRPr lang="en-US" altLang="zh-CN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solidFill>
                <a:srgbClr val="0070C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72725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9839A7-AAAE-4D2C-94E9-AC3373796054}" type="slidenum">
              <a:rPr lang="en-US" altLang="zh-CN" smtClean="0"/>
              <a:pPr>
                <a:spcBef>
                  <a:spcPct val="0"/>
                </a:spcBef>
              </a:pPr>
              <a:t>66</a:t>
            </a:fld>
            <a:endParaRPr lang="en-US" altLang="zh-CN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728501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00466" indent="-26941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7640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08697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39753" indent="-215528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EF8FE4-6407-4B9F-B876-9BFF1CA209E2}" type="slidenum">
              <a:rPr lang="en-US" altLang="zh-CN" smtClean="0"/>
              <a:pPr>
                <a:spcBef>
                  <a:spcPct val="0"/>
                </a:spcBef>
              </a:pPr>
              <a:t>67</a:t>
            </a:fld>
            <a:endParaRPr lang="en-US" altLang="zh-CN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438372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1439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100" dirty="0">
                <a:solidFill>
                  <a:schemeClr val="accent2"/>
                </a:solidFill>
                <a:latin typeface="+mj-ea"/>
              </a:rPr>
              <a:t>从功能上说，语句大体可分执行性语句和说明性语句两大类。</a:t>
            </a:r>
          </a:p>
          <a:p>
            <a:r>
              <a:rPr lang="zh-CN" altLang="en-US" sz="2100" dirty="0">
                <a:solidFill>
                  <a:srgbClr val="0070C0"/>
                </a:solidFill>
                <a:latin typeface="+mj-ea"/>
              </a:rPr>
              <a:t>执行语句用来描述程序的动作，如前面介绍的赋值语句和控制语句等</a:t>
            </a:r>
          </a:p>
          <a:p>
            <a:r>
              <a:rPr lang="zh-CN" altLang="en-US" sz="2100" dirty="0">
                <a:solidFill>
                  <a:srgbClr val="7030A0"/>
                </a:solidFill>
                <a:latin typeface="+mj-ea"/>
              </a:rPr>
              <a:t>除了执行语句，程序中还有说明语句，如前面介绍名字的部分提到的，说明语句用来定义名字的性质，定义各种不同数据类型的变量或运算。</a:t>
            </a:r>
          </a:p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570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38686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62112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137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fld id="{4D2479A3-4298-49EF-83A0-3FD5C55812F3}" type="slidenum"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862112">
              <a:defRPr/>
            </a:pPr>
            <a:endParaRPr lang="en-US" altLang="zh-CN" sz="2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80315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06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701535-F33A-47A2-96D5-7B813A5A3E59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33082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00466" indent="-26941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77640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08697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939753" indent="-21552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70809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801865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32921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63977" indent="-21552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82F0DE-76C3-4D2C-868F-F9C97D928374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080" y="4126230"/>
            <a:ext cx="5120640" cy="39090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2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ctr">
            <a:noAutofit/>
          </a:bodyPr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4"/>
            <a:ext cx="5825202" cy="1096899"/>
          </a:xfrm>
        </p:spPr>
        <p:txBody>
          <a:bodyPr anchor="ctr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9DED-7116-441B-A0DF-F992E77604B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B84DC-2974-46BE-B453-8C9BE47C97D5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6146-A22E-46BB-9695-B52DB1332B1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59CA-9846-45FF-98E9-141CFFE3E3E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87AB-DA9E-4D3B-A3E5-2538A8970EF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338C-0163-4341-B646-736093F497C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81AA-4B36-43ED-93DF-772BC41D56D4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609600"/>
            <a:ext cx="978557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609600"/>
            <a:ext cx="5295113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2DBD-725E-4A4D-92BC-5A958102AA5E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0C5-5541-430E-99A8-78E4E676FFB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68"/>
            <a:ext cx="6447501" cy="1826581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ctr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1DF7-B517-4A34-B334-EDDDC558C397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2160589"/>
            <a:ext cx="3138026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2F0A-A2EE-4F7E-B069-111E4459EB83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737246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737246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7F7A-1362-41D5-8176-78E6544A0C39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6AC9-C91B-41F0-A54D-0045A783293D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D182-882D-42BD-ABCD-288C7FEE4331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514925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442F-5C83-46DB-AA07-F3D54F35D450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53604-B7F7-4C3D-A324-B0ACF3C73506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00" y="1823259"/>
            <a:ext cx="7887600" cy="435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7600" y="6357600"/>
            <a:ext cx="308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656F-08AF-403B-80AE-3B33FE0D851C}" type="datetime1">
              <a:rPr lang="en-US" altLang="zh-CN" smtClean="0"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8400" y="6357600"/>
            <a:ext cx="205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6468349" y="0"/>
            <a:ext cx="2685485" cy="686646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</a:rPr>
              <a:t>视频区域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Edsger_Wybe_Dijkstra.jpg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hyperlink" Target="http://en.wikipedia.org/wiki/File:Alan_Kay2.jpg" TargetMode="External"/><Relationship Id="rId1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编译原理</a:t>
            </a:r>
            <a:endParaRPr lang="en-GB" altLang="zh-CN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讲 高级程序设计语言概述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6866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程序语言的定义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</a:p>
          <a:p>
            <a:r>
              <a:rPr lang="zh-CN" altLang="en-US" dirty="0" smtClean="0"/>
              <a:t>语义</a:t>
            </a:r>
          </a:p>
          <a:p>
            <a:r>
              <a:rPr lang="zh-CN" altLang="en-US" dirty="0" smtClean="0"/>
              <a:t>语用</a:t>
            </a:r>
          </a:p>
        </p:txBody>
      </p:sp>
    </p:spTree>
    <p:extLst>
      <p:ext uri="{BB962C8B-B14F-4D97-AF65-F5344CB8AC3E}">
        <p14:creationId xmlns:p14="http://schemas.microsoft.com/office/powerpoint/2010/main" val="315497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程序本质上是一定字符集上的字符串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语法</a:t>
            </a:r>
            <a:r>
              <a:rPr lang="zh-CN" altLang="en-US" dirty="0" smtClean="0"/>
              <a:t>：一组规则</a:t>
            </a:r>
            <a:r>
              <a:rPr lang="zh-CN" altLang="en-US" noProof="1" smtClean="0"/>
              <a:t>，</a:t>
            </a:r>
            <a:r>
              <a:rPr lang="zh-CN" altLang="en-US" dirty="0" smtClean="0"/>
              <a:t>用它可以形成和产生一个</a:t>
            </a:r>
            <a:r>
              <a:rPr lang="zh-CN" altLang="en-US" dirty="0" smtClean="0">
                <a:solidFill>
                  <a:schemeClr val="accent1"/>
                </a:solidFill>
              </a:rPr>
              <a:t>合式</a:t>
            </a:r>
            <a:r>
              <a:rPr lang="en-US" altLang="zh-CN" dirty="0" smtClean="0">
                <a:solidFill>
                  <a:schemeClr val="accent1"/>
                </a:solidFill>
              </a:rPr>
              <a:t>(well-formed)</a:t>
            </a:r>
            <a:r>
              <a:rPr lang="zh-CN" altLang="en-US" dirty="0" smtClean="0"/>
              <a:t>的程序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939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</a:p>
        </p:txBody>
      </p:sp>
      <p:sp>
        <p:nvSpPr>
          <p:cNvPr id="2048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词法规则</a:t>
            </a:r>
            <a:r>
              <a:rPr lang="zh-CN" altLang="en-US" dirty="0" smtClean="0"/>
              <a:t>：单词符号的形成规则</a:t>
            </a:r>
          </a:p>
          <a:p>
            <a:pPr lvl="1"/>
            <a:r>
              <a:rPr lang="zh-CN" altLang="en-US" dirty="0" smtClean="0"/>
              <a:t>单词符号是语言中具有独立意义的最基本结构</a:t>
            </a:r>
          </a:p>
          <a:p>
            <a:pPr lvl="1"/>
            <a:r>
              <a:rPr lang="zh-CN" altLang="en-US" dirty="0" smtClean="0"/>
              <a:t>一般包括：常数、标识符、基本字、算符、界符等</a:t>
            </a:r>
          </a:p>
          <a:p>
            <a:pPr lvl="1"/>
            <a:r>
              <a:rPr lang="zh-CN" altLang="en-US" dirty="0" smtClean="0"/>
              <a:t>描述工具：有限自动机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语法规则</a:t>
            </a:r>
            <a:r>
              <a:rPr lang="zh-CN" altLang="en-US" dirty="0" smtClean="0"/>
              <a:t>：语法单位的形成规则</a:t>
            </a:r>
          </a:p>
          <a:p>
            <a:pPr lvl="1"/>
            <a:r>
              <a:rPr lang="zh-CN" altLang="en-US" dirty="0" smtClean="0"/>
              <a:t>语法单位通常包括：表达式、语句、分程序、过程、函数、程序等</a:t>
            </a:r>
            <a:r>
              <a:rPr lang="en-US" altLang="zh-CN" dirty="0" smtClean="0"/>
              <a:t>;</a:t>
            </a:r>
          </a:p>
          <a:p>
            <a:pPr lvl="1"/>
            <a:r>
              <a:rPr lang="zh-CN" altLang="en-US" dirty="0" smtClean="0"/>
              <a:t>描述工具：上下文无关文法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865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  <a:endParaRPr lang="zh-CN" altLang="en-US" dirty="0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  	</a:t>
            </a:r>
            <a:r>
              <a:rPr lang="en-US" altLang="zh-CN" dirty="0" err="1" smtClean="0"/>
              <a:t>E→i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E→E+E</a:t>
            </a:r>
          </a:p>
          <a:p>
            <a:pPr marL="0" indent="0">
              <a:buNone/>
            </a:pPr>
            <a:r>
              <a:rPr lang="en-US" altLang="zh-CN" dirty="0" smtClean="0"/>
              <a:t>	E→E*E</a:t>
            </a:r>
          </a:p>
          <a:p>
            <a:pPr marL="0" indent="0">
              <a:buNone/>
            </a:pPr>
            <a:r>
              <a:rPr lang="en-US" altLang="zh-CN" dirty="0" smtClean="0"/>
              <a:t>	E→(E)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语法规则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chemeClr val="accent2"/>
                </a:solidFill>
              </a:rPr>
              <a:t>词法规则</a:t>
            </a:r>
            <a:r>
              <a:rPr lang="zh-CN" altLang="en-US" dirty="0" smtClean="0"/>
              <a:t>定义了程序的形式结构</a:t>
            </a:r>
          </a:p>
          <a:p>
            <a:r>
              <a:rPr lang="zh-CN" altLang="en-US" dirty="0" smtClean="0"/>
              <a:t>定义语法单位的意义属于</a:t>
            </a:r>
            <a:r>
              <a:rPr lang="zh-CN" altLang="en-US" dirty="0" smtClean="0">
                <a:solidFill>
                  <a:schemeClr val="accent2"/>
                </a:solidFill>
              </a:rPr>
              <a:t>语义</a:t>
            </a:r>
            <a:r>
              <a:rPr lang="zh-CN" altLang="en-US" dirty="0" smtClean="0"/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4079559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语义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语义</a:t>
            </a:r>
          </a:p>
          <a:p>
            <a:pPr lvl="1"/>
            <a:r>
              <a:rPr lang="zh-CN" altLang="en-US" dirty="0" smtClean="0"/>
              <a:t>一组规则</a:t>
            </a:r>
            <a:r>
              <a:rPr lang="zh-CN" altLang="en-US" noProof="1" smtClean="0"/>
              <a:t>，</a:t>
            </a:r>
            <a:r>
              <a:rPr lang="zh-CN" altLang="en-US" dirty="0" smtClean="0"/>
              <a:t>用它可以定义一个程序的意义</a:t>
            </a:r>
          </a:p>
          <a:p>
            <a:r>
              <a:rPr lang="zh-CN" altLang="en-US" dirty="0" smtClean="0"/>
              <a:t>描述方法</a:t>
            </a:r>
          </a:p>
          <a:p>
            <a:pPr lvl="1"/>
            <a:r>
              <a:rPr lang="zh-CN" altLang="en-US" dirty="0" smtClean="0"/>
              <a:t>自然语言描述</a:t>
            </a:r>
          </a:p>
          <a:p>
            <a:pPr lvl="2"/>
            <a:r>
              <a:rPr lang="zh-CN" altLang="en-US" dirty="0" smtClean="0"/>
              <a:t>二义性</a:t>
            </a:r>
            <a:r>
              <a:rPr lang="zh-CN" altLang="en-US" dirty="0"/>
              <a:t>、</a:t>
            </a:r>
            <a:r>
              <a:rPr lang="zh-CN" altLang="en-US" dirty="0" smtClean="0"/>
              <a:t>隐藏错误和不完整性</a:t>
            </a:r>
          </a:p>
          <a:p>
            <a:pPr lvl="1"/>
            <a:r>
              <a:rPr lang="zh-CN" altLang="en-US" dirty="0" smtClean="0"/>
              <a:t>形式描述</a:t>
            </a:r>
          </a:p>
          <a:p>
            <a:pPr lvl="2"/>
            <a:r>
              <a:rPr lang="zh-CN" altLang="en-US" dirty="0" smtClean="0"/>
              <a:t> 操作语义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指称语义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 </a:t>
            </a:r>
            <a:r>
              <a:rPr lang="zh-CN" altLang="en-US" dirty="0" smtClean="0"/>
              <a:t>代数语义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89981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</a:t>
            </a:r>
            <a:endParaRPr lang="zh-CN" altLang="en-GB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下面哪</a:t>
            </a:r>
            <a:r>
              <a:rPr lang="zh-CN" altLang="en-US" dirty="0" smtClean="0"/>
              <a:t>些属于程序语言的语义定义</a:t>
            </a:r>
            <a:r>
              <a:rPr lang="zh-CN" altLang="en-GB" dirty="0" smtClean="0"/>
              <a:t>？ </a:t>
            </a:r>
            <a:r>
              <a:rPr lang="en-GB" altLang="zh-CN" dirty="0" smtClean="0"/>
              <a:t>(    )</a:t>
            </a:r>
          </a:p>
          <a:p>
            <a:pPr marL="0" indent="0">
              <a:buNone/>
            </a:pPr>
            <a:r>
              <a:rPr lang="en-GB" altLang="en-GB" dirty="0" smtClean="0"/>
              <a:t>A. </a:t>
            </a:r>
            <a:r>
              <a:rPr lang="zh-CN" altLang="en-US" dirty="0" smtClean="0"/>
              <a:t>表达式中圆括号必须匹配</a:t>
            </a:r>
            <a:endParaRPr lang="en-GB" altLang="en-GB" dirty="0" smtClean="0"/>
          </a:p>
          <a:p>
            <a:pPr marL="0" indent="0">
              <a:buNone/>
            </a:pPr>
            <a:r>
              <a:rPr lang="en-GB" altLang="en-GB" dirty="0" smtClean="0"/>
              <a:t>B. </a:t>
            </a:r>
            <a:r>
              <a:rPr lang="zh-CN" altLang="en-US" dirty="0" smtClean="0"/>
              <a:t>类的声明必须以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开头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GB" dirty="0" smtClean="0"/>
              <a:t>C. </a:t>
            </a:r>
            <a:r>
              <a:rPr lang="zh-CN" altLang="en-US" dirty="0" smtClean="0"/>
              <a:t>关于函数调用时参数传递方法的描述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en-GB" dirty="0" smtClean="0"/>
              <a:t>D. </a:t>
            </a:r>
            <a:r>
              <a:rPr lang="zh-CN" altLang="en-US" dirty="0" smtClean="0"/>
              <a:t>函数体必须用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语句结尾</a:t>
            </a:r>
            <a:endParaRPr lang="en-GB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246305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程序语言的基本功能和层次结构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</a:t>
            </a:r>
            <a:r>
              <a:rPr lang="zh-CN" altLang="en-US" dirty="0"/>
              <a:t>，本质上说是描述一定数据的处理过程</a:t>
            </a:r>
          </a:p>
          <a:p>
            <a:r>
              <a:rPr lang="zh-CN" altLang="en-US" dirty="0" smtClean="0"/>
              <a:t>程序语言的基本功能</a:t>
            </a:r>
          </a:p>
          <a:p>
            <a:pPr lvl="1"/>
            <a:r>
              <a:rPr lang="zh-CN" altLang="en-US" dirty="0" smtClean="0"/>
              <a:t>描述数据和对数据的运算</a:t>
            </a:r>
          </a:p>
        </p:txBody>
      </p:sp>
    </p:spTree>
    <p:extLst>
      <p:ext uri="{BB962C8B-B14F-4D97-AF65-F5344CB8AC3E}">
        <p14:creationId xmlns:p14="http://schemas.microsoft.com/office/powerpoint/2010/main" val="1657388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程序的层次结构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程序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子程序或分程序、过程、函数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语句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表达式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|</a:t>
            </a:r>
          </a:p>
          <a:p>
            <a:pPr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数据引用   </a:t>
            </a:r>
            <a:r>
              <a:rPr lang="zh-CN" altLang="en-US" dirty="0" smtClean="0">
                <a:latin typeface="宋体" panose="02010600030101010101" pitchFamily="2" charset="-122"/>
              </a:rPr>
              <a:t>运算符   </a:t>
            </a:r>
            <a:r>
              <a:rPr lang="zh-CN" altLang="en-US" dirty="0">
                <a:latin typeface="宋体" panose="02010600030101010101" pitchFamily="2" charset="-122"/>
              </a:rPr>
              <a:t>函数</a:t>
            </a:r>
            <a:r>
              <a:rPr lang="zh-CN" altLang="en-US" dirty="0" smtClean="0">
                <a:latin typeface="宋体" panose="02010600030101010101" pitchFamily="2" charset="-122"/>
              </a:rPr>
              <a:t>调用</a:t>
            </a:r>
            <a:endParaRPr lang="zh-CN" altLang="en-US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622301" y="2361615"/>
            <a:ext cx="5826297" cy="316357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778437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程序语言成分的逻辑和实现意义 </a:t>
            </a:r>
          </a:p>
        </p:txBody>
      </p:sp>
      <p:sp>
        <p:nvSpPr>
          <p:cNvPr id="97285" name="Rectangle 10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抽象的逻辑的意义</a:t>
            </a:r>
          </a:p>
          <a:p>
            <a:pPr lvl="1"/>
            <a:r>
              <a:rPr lang="zh-CN" altLang="en-US" dirty="0" smtClean="0"/>
              <a:t>数学意义 </a:t>
            </a:r>
          </a:p>
          <a:p>
            <a:r>
              <a:rPr lang="zh-CN" altLang="en-US" dirty="0" smtClean="0"/>
              <a:t>计算机实现的意义</a:t>
            </a:r>
          </a:p>
          <a:p>
            <a:pPr lvl="1"/>
            <a:r>
              <a:rPr lang="zh-CN" altLang="en-US" dirty="0" smtClean="0"/>
              <a:t>具体实现</a:t>
            </a:r>
          </a:p>
        </p:txBody>
      </p:sp>
      <p:sp>
        <p:nvSpPr>
          <p:cNvPr id="97286" name="AutoShape 1030"/>
          <p:cNvSpPr>
            <a:spLocks noChangeArrowheads="1"/>
          </p:cNvSpPr>
          <p:nvPr/>
        </p:nvSpPr>
        <p:spPr bwMode="auto">
          <a:xfrm>
            <a:off x="4186632" y="3316152"/>
            <a:ext cx="3102442" cy="922478"/>
          </a:xfrm>
          <a:prstGeom prst="wedgeRectCallout">
            <a:avLst>
              <a:gd name="adj1" fmla="val -84244"/>
              <a:gd name="adj2" fmla="val -48865"/>
            </a:avLst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chemeClr val="bg1"/>
                </a:solidFill>
                <a:latin typeface="+mj-ea"/>
                <a:ea typeface="+mj-ea"/>
              </a:rPr>
              <a:t>计算思维与数学思维的不同</a:t>
            </a:r>
            <a:endParaRPr lang="en-GB" altLang="zh-CN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20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build="p"/>
      <p:bldP spid="9728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9355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zh-CN" altLang="en-US" dirty="0" smtClean="0"/>
              <a:t>程序设计语言</a:t>
            </a:r>
            <a:r>
              <a:rPr lang="zh-CN" altLang="en-US" dirty="0"/>
              <a:t>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常用的高级程序设计语言</a:t>
            </a:r>
            <a:endParaRPr lang="en-US" altLang="zh-CN" dirty="0" smtClean="0"/>
          </a:p>
          <a:p>
            <a:r>
              <a:rPr lang="zh-CN" altLang="en-US" dirty="0" smtClean="0"/>
              <a:t>程序设计语言的定义</a:t>
            </a:r>
          </a:p>
          <a:p>
            <a:r>
              <a:rPr lang="zh-CN" altLang="en-US" dirty="0" smtClean="0"/>
              <a:t>高级</a:t>
            </a:r>
            <a:r>
              <a:rPr lang="zh-CN" altLang="en-US" dirty="0"/>
              <a:t>程序设计语言的</a:t>
            </a:r>
            <a:r>
              <a:rPr lang="zh-CN" altLang="en-US" dirty="0" smtClean="0"/>
              <a:t>一般特性</a:t>
            </a:r>
          </a:p>
        </p:txBody>
      </p:sp>
    </p:spTree>
    <p:extLst>
      <p:ext uri="{BB962C8B-B14F-4D97-AF65-F5344CB8AC3E}">
        <p14:creationId xmlns:p14="http://schemas.microsoft.com/office/powerpoint/2010/main" val="14610989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zh-CN" altLang="en-US" dirty="0" smtClean="0"/>
              <a:t>程序设计语言</a:t>
            </a:r>
            <a:r>
              <a:rPr lang="zh-CN" altLang="en-US" dirty="0"/>
              <a:t>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常用的高级程序设计语言</a:t>
            </a:r>
            <a:endParaRPr lang="en-US" altLang="zh-CN" dirty="0" smtClean="0"/>
          </a:p>
          <a:p>
            <a:r>
              <a:rPr lang="zh-CN" altLang="en-US" dirty="0"/>
              <a:t>程序设计语言的定义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高级程序设计语言的一般特性</a:t>
            </a:r>
          </a:p>
        </p:txBody>
      </p:sp>
    </p:spTree>
    <p:extLst>
      <p:ext uri="{BB962C8B-B14F-4D97-AF65-F5344CB8AC3E}">
        <p14:creationId xmlns:p14="http://schemas.microsoft.com/office/powerpoint/2010/main" val="2705130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高级语言的一般特性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高级语言的分类</a:t>
            </a:r>
          </a:p>
          <a:p>
            <a:r>
              <a:rPr lang="zh-CN" altLang="en-US" smtClean="0"/>
              <a:t>程序结构</a:t>
            </a:r>
          </a:p>
          <a:p>
            <a:r>
              <a:rPr lang="zh-CN" altLang="en-US" smtClean="0"/>
              <a:t>数据结构与操作</a:t>
            </a:r>
          </a:p>
          <a:p>
            <a:r>
              <a:rPr lang="zh-CN" altLang="en-US" smtClean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824619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高级语言的分类</a:t>
            </a:r>
          </a:p>
        </p:txBody>
      </p:sp>
    </p:spTree>
    <p:extLst>
      <p:ext uri="{BB962C8B-B14F-4D97-AF65-F5344CB8AC3E}">
        <p14:creationId xmlns:p14="http://schemas.microsoft.com/office/powerpoint/2010/main" val="6835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高级语言的一般特性 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高级语言的分类</a:t>
            </a:r>
          </a:p>
          <a:p>
            <a:r>
              <a:rPr lang="zh-CN" altLang="en-US" dirty="0" smtClean="0"/>
              <a:t>程序结构</a:t>
            </a:r>
          </a:p>
          <a:p>
            <a:r>
              <a:rPr lang="zh-CN" altLang="en-US" dirty="0" smtClean="0"/>
              <a:t>数据结构与操作</a:t>
            </a:r>
          </a:p>
          <a:p>
            <a:r>
              <a:rPr lang="zh-CN" altLang="en-US" dirty="0" smtClean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20080478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高级语言的分类 </a:t>
            </a:r>
            <a:endParaRPr lang="zh-CN" altLang="en-US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强制式语言</a:t>
            </a:r>
            <a:r>
              <a:rPr lang="en-US" altLang="zh-CN" smtClean="0"/>
              <a:t>(Imperative Languge)/</a:t>
            </a:r>
            <a:r>
              <a:rPr lang="zh-CN" altLang="en-US" smtClean="0"/>
              <a:t>过程式语言</a:t>
            </a:r>
          </a:p>
          <a:p>
            <a:r>
              <a:rPr lang="zh-CN" altLang="en-US" smtClean="0"/>
              <a:t>应用式语言</a:t>
            </a:r>
            <a:r>
              <a:rPr lang="en-US" altLang="zh-CN" smtClean="0"/>
              <a:t>(Applicative Language)</a:t>
            </a:r>
          </a:p>
          <a:p>
            <a:r>
              <a:rPr lang="zh-CN" altLang="en-US" smtClean="0"/>
              <a:t>基于规则的语言</a:t>
            </a:r>
            <a:r>
              <a:rPr lang="en-US" altLang="zh-CN" smtClean="0"/>
              <a:t>( Rule-based Language)</a:t>
            </a:r>
          </a:p>
          <a:p>
            <a:r>
              <a:rPr lang="zh-CN" altLang="en-US" smtClean="0"/>
              <a:t>面向对象语言</a:t>
            </a:r>
            <a:r>
              <a:rPr lang="en-US" altLang="zh-CN" smtClean="0"/>
              <a:t>(Object-Oriented Language)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75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强制式语言</a:t>
            </a:r>
            <a:r>
              <a:rPr lang="en-US" altLang="zh-CN" dirty="0" smtClean="0"/>
              <a:t>(Imperative </a:t>
            </a:r>
            <a:r>
              <a:rPr lang="en-US" altLang="zh-CN" dirty="0" err="1" smtClean="0"/>
              <a:t>Languge</a:t>
            </a:r>
            <a:r>
              <a:rPr lang="en-US" altLang="zh-CN" dirty="0" smtClean="0"/>
              <a:t>)/</a:t>
            </a:r>
            <a:r>
              <a:rPr lang="zh-CN" altLang="en-US" dirty="0" smtClean="0">
                <a:solidFill>
                  <a:schemeClr val="accent2"/>
                </a:solidFill>
              </a:rPr>
              <a:t>过程式语言</a:t>
            </a:r>
          </a:p>
          <a:p>
            <a:pPr lvl="1"/>
            <a:r>
              <a:rPr lang="zh-CN" altLang="en-US" dirty="0" smtClean="0"/>
              <a:t>命令驱动，面向语句</a:t>
            </a:r>
          </a:p>
          <a:p>
            <a:pPr lvl="1"/>
            <a:r>
              <a:rPr lang="en-US" altLang="zh-CN" dirty="0" smtClean="0"/>
              <a:t>FORTRAN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Ada </a:t>
            </a:r>
          </a:p>
        </p:txBody>
      </p:sp>
    </p:spTree>
    <p:extLst>
      <p:ext uri="{BB962C8B-B14F-4D97-AF65-F5344CB8AC3E}">
        <p14:creationId xmlns:p14="http://schemas.microsoft.com/office/powerpoint/2010/main" val="3041632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强制式语言</a:t>
            </a:r>
            <a:r>
              <a:rPr lang="en-US" altLang="zh-CN" dirty="0" smtClean="0"/>
              <a:t>(Imperative </a:t>
            </a:r>
            <a:r>
              <a:rPr lang="en-US" altLang="zh-CN" dirty="0" err="1" smtClean="0"/>
              <a:t>Languge</a:t>
            </a:r>
            <a:r>
              <a:rPr lang="en-US" altLang="zh-CN" dirty="0" smtClean="0"/>
              <a:t>)/</a:t>
            </a:r>
            <a:r>
              <a:rPr lang="zh-CN" altLang="en-US" dirty="0" smtClean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应用式语言</a:t>
            </a:r>
            <a:r>
              <a:rPr lang="en-US" altLang="zh-CN" dirty="0" smtClean="0"/>
              <a:t>(Applicative Language)</a:t>
            </a:r>
          </a:p>
          <a:p>
            <a:pPr lvl="1"/>
            <a:r>
              <a:rPr lang="zh-CN" altLang="en-US" dirty="0" smtClean="0"/>
              <a:t>注重程序所表示的功能，而不是一个语句接一个语句地执行</a:t>
            </a:r>
          </a:p>
          <a:p>
            <a:pPr lvl="1"/>
            <a:r>
              <a:rPr lang="en-US" altLang="zh-CN" dirty="0" smtClean="0"/>
              <a:t>LISP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ML </a:t>
            </a:r>
          </a:p>
        </p:txBody>
      </p:sp>
    </p:spTree>
    <p:extLst>
      <p:ext uri="{BB962C8B-B14F-4D97-AF65-F5344CB8AC3E}">
        <p14:creationId xmlns:p14="http://schemas.microsoft.com/office/powerpoint/2010/main" val="3660158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强制式语言</a:t>
            </a:r>
            <a:r>
              <a:rPr lang="en-US" altLang="zh-CN" dirty="0" smtClean="0"/>
              <a:t>(Imperative </a:t>
            </a:r>
            <a:r>
              <a:rPr lang="en-US" altLang="zh-CN" dirty="0" err="1" smtClean="0"/>
              <a:t>Languge</a:t>
            </a:r>
            <a:r>
              <a:rPr lang="en-US" altLang="zh-CN" dirty="0" smtClean="0"/>
              <a:t>)/</a:t>
            </a:r>
            <a:r>
              <a:rPr lang="zh-CN" altLang="en-US" dirty="0" smtClean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应用式语言</a:t>
            </a:r>
            <a:r>
              <a:rPr lang="en-US" altLang="zh-CN" dirty="0" smtClean="0"/>
              <a:t>(Applicative Language)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 smtClean="0"/>
              <a:t>( Rule-based Language)</a:t>
            </a:r>
          </a:p>
          <a:p>
            <a:pPr lvl="1"/>
            <a:r>
              <a:rPr lang="zh-CN" altLang="en-US" dirty="0" smtClean="0"/>
              <a:t>检查一定的条件，当它满足值，则执行适当的动作</a:t>
            </a:r>
          </a:p>
          <a:p>
            <a:pPr lvl="1"/>
            <a:r>
              <a:rPr lang="en-US" altLang="zh-CN" dirty="0" smtClean="0"/>
              <a:t>Prolog </a:t>
            </a:r>
          </a:p>
        </p:txBody>
      </p:sp>
    </p:spTree>
    <p:extLst>
      <p:ext uri="{BB962C8B-B14F-4D97-AF65-F5344CB8AC3E}">
        <p14:creationId xmlns:p14="http://schemas.microsoft.com/office/powerpoint/2010/main" val="3234761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高级语言的分类 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强制式语言</a:t>
            </a:r>
            <a:r>
              <a:rPr lang="en-US" altLang="zh-CN" dirty="0" smtClean="0"/>
              <a:t>(Imperative </a:t>
            </a:r>
            <a:r>
              <a:rPr lang="en-US" altLang="zh-CN" dirty="0" err="1" smtClean="0"/>
              <a:t>Languge</a:t>
            </a:r>
            <a:r>
              <a:rPr lang="en-US" altLang="zh-CN" dirty="0" smtClean="0"/>
              <a:t>)/</a:t>
            </a:r>
            <a:r>
              <a:rPr lang="zh-CN" altLang="en-US" dirty="0" smtClean="0">
                <a:solidFill>
                  <a:schemeClr val="accent2"/>
                </a:solidFill>
              </a:rPr>
              <a:t>过程式语言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应用式语言</a:t>
            </a:r>
            <a:r>
              <a:rPr lang="en-US" altLang="zh-CN" dirty="0" smtClean="0"/>
              <a:t>(Applicative Language)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基于规则的语言</a:t>
            </a:r>
            <a:r>
              <a:rPr lang="en-US" altLang="zh-CN" dirty="0" smtClean="0"/>
              <a:t>( Rule-based Language)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面向对象语言</a:t>
            </a:r>
            <a:r>
              <a:rPr lang="en-US" altLang="zh-CN" dirty="0" smtClean="0"/>
              <a:t>(Object-Oriented Language)</a:t>
            </a:r>
          </a:p>
          <a:p>
            <a:pPr lvl="1"/>
            <a:r>
              <a:rPr lang="zh-CN" altLang="en-US" dirty="0" smtClean="0"/>
              <a:t>封装、继承和多态性</a:t>
            </a:r>
          </a:p>
          <a:p>
            <a:pPr lvl="1"/>
            <a:r>
              <a:rPr lang="en-US" altLang="zh-CN" dirty="0" smtClean="0"/>
              <a:t>Smalltalk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 </a:t>
            </a:r>
          </a:p>
        </p:txBody>
      </p:sp>
    </p:spTree>
    <p:extLst>
      <p:ext uri="{BB962C8B-B14F-4D97-AF65-F5344CB8AC3E}">
        <p14:creationId xmlns:p14="http://schemas.microsoft.com/office/powerpoint/2010/main" val="1020928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程序结构</a:t>
            </a:r>
          </a:p>
        </p:txBody>
      </p:sp>
    </p:spTree>
    <p:extLst>
      <p:ext uri="{BB962C8B-B14F-4D97-AF65-F5344CB8AC3E}">
        <p14:creationId xmlns:p14="http://schemas.microsoft.com/office/powerpoint/2010/main" val="8584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常用的高级程序设计语言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397817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高级语言的分类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程序结构</a:t>
            </a:r>
          </a:p>
          <a:p>
            <a:r>
              <a:rPr lang="zh-CN" altLang="en-US" dirty="0" smtClean="0"/>
              <a:t>数据结构与操作</a:t>
            </a:r>
          </a:p>
          <a:p>
            <a:r>
              <a:rPr lang="zh-CN" altLang="en-US" dirty="0" smtClean="0"/>
              <a:t>语句与控制结构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9695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程序结构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idx="1"/>
          </p:nvPr>
        </p:nvSpPr>
        <p:spPr>
          <a:xfrm>
            <a:off x="235131" y="1607749"/>
            <a:ext cx="4785948" cy="316357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dirty="0" smtClean="0"/>
              <a:t>FORTRAN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一个程序由一个主程序段和若干辅程序段组成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辅程序段可以是子程序、函数段或数据块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每个</a:t>
            </a:r>
            <a:r>
              <a:rPr lang="zh-CN" altLang="en-US" dirty="0" smtClean="0"/>
              <a:t>程序段由一系列</a:t>
            </a:r>
            <a:r>
              <a:rPr lang="zh-CN" altLang="en-US" dirty="0"/>
              <a:t>的说明语句和执行语句组成，各段可以独立编译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/>
              <a:t>模块结构，没有嵌套和递归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noProof="1"/>
              <a:t>各程序段中的名字相互独立</a:t>
            </a:r>
            <a:r>
              <a:rPr lang="zh-CN" altLang="en-US" dirty="0"/>
              <a:t>，同一个标识符在不同的程序段中代表不同的名字</a:t>
            </a:r>
          </a:p>
          <a:p>
            <a:pPr>
              <a:spcBef>
                <a:spcPts val="600"/>
              </a:spcBef>
            </a:pPr>
            <a:endParaRPr lang="en-US" altLang="zh-CN" sz="3200" dirty="0" smtClean="0"/>
          </a:p>
        </p:txBody>
      </p:sp>
      <p:sp>
        <p:nvSpPr>
          <p:cNvPr id="9" name="Rectangle 1026"/>
          <p:cNvSpPr>
            <a:spLocks noChangeArrowheads="1"/>
          </p:cNvSpPr>
          <p:nvPr/>
        </p:nvSpPr>
        <p:spPr bwMode="auto">
          <a:xfrm>
            <a:off x="6485402" y="1848937"/>
            <a:ext cx="2658598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PROGRAM …</a:t>
            </a:r>
          </a:p>
          <a:p>
            <a:pPr lvl="1"/>
            <a:r>
              <a:rPr kumimoji="1" lang="en-US" altLang="zh-CN" sz="2400" b="1" dirty="0">
                <a:solidFill>
                  <a:schemeClr val="accent4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4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4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SUBROUTINE …</a:t>
            </a:r>
          </a:p>
          <a:p>
            <a:pPr lvl="1"/>
            <a:r>
              <a:rPr kumimoji="1" lang="en-US" altLang="zh-CN" sz="24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end</a:t>
            </a:r>
          </a:p>
          <a:p>
            <a:pPr lvl="1">
              <a:spcBef>
                <a:spcPct val="50000"/>
              </a:spcBef>
            </a:pPr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FUNCTION …</a:t>
            </a:r>
          </a:p>
          <a:p>
            <a:pPr lvl="1"/>
            <a:r>
              <a:rPr kumimoji="1" lang="en-US" altLang="zh-CN" sz="24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…</a:t>
            </a:r>
            <a:endParaRPr kumimoji="1" lang="en-US" altLang="zh-CN" sz="2400" b="1" noProof="1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lvl="1"/>
            <a:r>
              <a:rPr kumimoji="1" lang="en-US" altLang="zh-CN" sz="2400" b="1" noProof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end</a:t>
            </a:r>
            <a:endParaRPr kumimoji="1" lang="en-US" altLang="zh-CN" sz="24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auto">
          <a:xfrm>
            <a:off x="3818221" y="1515364"/>
            <a:ext cx="2538413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线形标注 1(带强调线) 10"/>
          <p:cNvSpPr/>
          <p:nvPr/>
        </p:nvSpPr>
        <p:spPr>
          <a:xfrm flipH="1">
            <a:off x="5133703" y="2124583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主程序</a:t>
            </a:r>
          </a:p>
        </p:txBody>
      </p:sp>
      <p:sp>
        <p:nvSpPr>
          <p:cNvPr id="12" name="线形标注 1(带强调线) 11"/>
          <p:cNvSpPr/>
          <p:nvPr/>
        </p:nvSpPr>
        <p:spPr>
          <a:xfrm flipH="1">
            <a:off x="5133703" y="3432066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1</a:t>
            </a:r>
          </a:p>
        </p:txBody>
      </p:sp>
      <p:sp>
        <p:nvSpPr>
          <p:cNvPr id="13" name="线形标注 1(带强调线) 12"/>
          <p:cNvSpPr/>
          <p:nvPr/>
        </p:nvSpPr>
        <p:spPr>
          <a:xfrm flipH="1">
            <a:off x="5133703" y="4739548"/>
            <a:ext cx="1329362" cy="552203"/>
          </a:xfrm>
          <a:prstGeom prst="accentCallout1">
            <a:avLst>
              <a:gd name="adj1" fmla="val -33829"/>
              <a:gd name="adj2" fmla="val -6043"/>
              <a:gd name="adj3" fmla="val 146371"/>
              <a:gd name="adj4" fmla="val -5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辅程序</a:t>
            </a:r>
            <a:r>
              <a:rPr lang="en-US" altLang="zh-CN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9198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build="p"/>
      <p:bldP spid="9" grpId="0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  <a:endParaRPr lang="en-GB" altLang="zh-CN" smtClean="0"/>
          </a:p>
        </p:txBody>
      </p:sp>
      <p:sp>
        <p:nvSpPr>
          <p:cNvPr id="3687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noProof="1" smtClean="0"/>
              <a:t>PASCAL</a:t>
            </a:r>
          </a:p>
          <a:p>
            <a:pPr lvl="1"/>
            <a:r>
              <a:rPr lang="en-US" altLang="zh-CN" dirty="0" smtClean="0"/>
              <a:t>PASCAL</a:t>
            </a:r>
            <a:r>
              <a:rPr lang="zh-CN" altLang="en-US" dirty="0" smtClean="0"/>
              <a:t>程序本身可以看成是一个操作系统调用的过程，过程可以嵌套和递归</a:t>
            </a:r>
          </a:p>
          <a:p>
            <a:pPr lvl="1"/>
            <a:r>
              <a:rPr lang="zh-CN" altLang="en-US" dirty="0" smtClean="0"/>
              <a:t>一个</a:t>
            </a:r>
            <a:r>
              <a:rPr lang="en-US" altLang="zh-CN" dirty="0" smtClean="0"/>
              <a:t>PASCAL</a:t>
            </a:r>
            <a:r>
              <a:rPr lang="zh-CN" altLang="en-US" dirty="0" smtClean="0"/>
              <a:t>过程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423132" y="3884860"/>
            <a:ext cx="5878532" cy="1938992"/>
          </a:xfrm>
          <a:prstGeom prst="rect">
            <a:avLst/>
          </a:prstGeom>
          <a:ln>
            <a:headEnd/>
            <a:tailEnd type="non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过程头；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说明段（由一系列的说明语句组成）；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执行体（由一系列的执行语句组成）；</a:t>
            </a:r>
          </a:p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207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作用域</a:t>
            </a:r>
            <a:endParaRPr lang="en-GB" altLang="zh-CN" dirty="0" smtClean="0"/>
          </a:p>
        </p:txBody>
      </p:sp>
      <p:sp>
        <p:nvSpPr>
          <p:cNvPr id="37896" name="Rectangle 103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同一个标识符在不同过程中代表不同的名字</a:t>
            </a:r>
          </a:p>
          <a:p>
            <a:r>
              <a:rPr lang="zh-CN" altLang="en-US" noProof="1" smtClean="0">
                <a:solidFill>
                  <a:schemeClr val="accent2"/>
                </a:solidFill>
              </a:rPr>
              <a:t>作用域</a:t>
            </a:r>
            <a:r>
              <a:rPr lang="zh-CN" altLang="en-US" noProof="1" smtClean="0"/>
              <a:t>：一个名字能被使用的区域范围</a:t>
            </a:r>
          </a:p>
          <a:p>
            <a:r>
              <a:rPr lang="zh-CN" altLang="en-US" noProof="1" smtClean="0"/>
              <a:t>名字作用域规则</a:t>
            </a:r>
            <a:r>
              <a:rPr lang="en-US" altLang="zh-CN" dirty="0" smtClean="0"/>
              <a:t>——</a:t>
            </a:r>
            <a:r>
              <a:rPr lang="en-US" altLang="en-US" noProof="1" smtClean="0"/>
              <a:t>"</a:t>
            </a:r>
            <a:r>
              <a:rPr lang="zh-CN" altLang="en-US" noProof="1" smtClean="0">
                <a:solidFill>
                  <a:schemeClr val="accent2"/>
                </a:solidFill>
              </a:rPr>
              <a:t>最近嵌套原则</a:t>
            </a:r>
            <a:r>
              <a:rPr lang="zh-CN" altLang="en-US" noProof="1" smtClean="0"/>
              <a:t>"</a:t>
            </a:r>
            <a:endParaRPr lang="zh-CN" altLang="zh-CN" noProof="1" smtClean="0"/>
          </a:p>
        </p:txBody>
      </p:sp>
    </p:spTree>
    <p:extLst>
      <p:ext uri="{BB962C8B-B14F-4D97-AF65-F5344CB8AC3E}">
        <p14:creationId xmlns:p14="http://schemas.microsoft.com/office/powerpoint/2010/main" val="2449297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最近嵌套原则</a:t>
            </a:r>
            <a:endParaRPr lang="zh-CN" altLang="en-GB" dirty="0" smtClean="0"/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4930066" cy="4352400"/>
          </a:xfrm>
        </p:spPr>
        <p:txBody>
          <a:bodyPr>
            <a:normAutofit lnSpcReduction="10000"/>
          </a:bodyPr>
          <a:lstStyle/>
          <a:p>
            <a:r>
              <a:rPr lang="zh-CN" altLang="en-US" noProof="1" smtClean="0"/>
              <a:t>一个在子程序</a:t>
            </a:r>
            <a:r>
              <a:rPr lang="en-US" altLang="zh-CN" smtClean="0"/>
              <a:t>B1</a:t>
            </a:r>
            <a:r>
              <a:rPr lang="zh-CN" altLang="en-US" smtClean="0"/>
              <a:t>中说明的名字</a:t>
            </a:r>
            <a:r>
              <a:rPr lang="en-US" altLang="zh-CN" smtClean="0"/>
              <a:t>X</a:t>
            </a:r>
            <a:r>
              <a:rPr lang="zh-CN" altLang="en-US" smtClean="0"/>
              <a:t>只在</a:t>
            </a:r>
            <a:r>
              <a:rPr lang="en-US" altLang="zh-CN" smtClean="0"/>
              <a:t>B1</a:t>
            </a:r>
            <a:r>
              <a:rPr lang="zh-CN" altLang="en-US" smtClean="0"/>
              <a:t>中有效（局部于</a:t>
            </a:r>
            <a:r>
              <a:rPr lang="en-US" altLang="zh-CN" smtClean="0"/>
              <a:t>B1</a:t>
            </a:r>
            <a:r>
              <a:rPr lang="zh-CN" altLang="en-US" smtClean="0"/>
              <a:t>）</a:t>
            </a:r>
          </a:p>
          <a:p>
            <a:r>
              <a:rPr lang="zh-CN" altLang="en-US" smtClean="0"/>
              <a:t>如果</a:t>
            </a:r>
            <a:r>
              <a:rPr lang="en-US" altLang="zh-CN" smtClean="0"/>
              <a:t>B2</a:t>
            </a:r>
            <a:r>
              <a:rPr lang="zh-CN" altLang="en-US" smtClean="0"/>
              <a:t>是</a:t>
            </a:r>
            <a:r>
              <a:rPr lang="en-US" altLang="zh-CN" smtClean="0"/>
              <a:t>B1</a:t>
            </a:r>
            <a:r>
              <a:rPr lang="zh-CN" altLang="en-US" smtClean="0"/>
              <a:t>的一个内层子程序且</a:t>
            </a:r>
            <a:r>
              <a:rPr lang="en-US" altLang="zh-CN" smtClean="0"/>
              <a:t>B2</a:t>
            </a:r>
            <a:r>
              <a:rPr lang="zh-CN" altLang="en-US" smtClean="0"/>
              <a:t>中对标识符</a:t>
            </a:r>
            <a:r>
              <a:rPr lang="en-US" altLang="zh-CN" smtClean="0"/>
              <a:t>X</a:t>
            </a:r>
            <a:r>
              <a:rPr lang="zh-CN" altLang="en-US" smtClean="0"/>
              <a:t>没有新的说明，则原来的名字</a:t>
            </a:r>
            <a:r>
              <a:rPr lang="en-US" altLang="zh-CN" smtClean="0"/>
              <a:t>X</a:t>
            </a:r>
            <a:r>
              <a:rPr lang="zh-CN" altLang="en-US" smtClean="0"/>
              <a:t>在</a:t>
            </a:r>
            <a:r>
              <a:rPr lang="en-US" altLang="zh-CN" smtClean="0"/>
              <a:t>B2</a:t>
            </a:r>
            <a:r>
              <a:rPr lang="zh-CN" altLang="en-US" smtClean="0"/>
              <a:t>中仍然有效</a:t>
            </a:r>
          </a:p>
          <a:p>
            <a:r>
              <a:rPr lang="zh-CN" altLang="en-US" smtClean="0"/>
              <a:t>如果</a:t>
            </a:r>
            <a:r>
              <a:rPr lang="en-US" altLang="zh-CN" smtClean="0"/>
              <a:t>B2</a:t>
            </a:r>
            <a:r>
              <a:rPr lang="zh-CN" altLang="en-US" smtClean="0"/>
              <a:t>对</a:t>
            </a:r>
            <a:r>
              <a:rPr lang="en-US" altLang="zh-CN" smtClean="0"/>
              <a:t>X</a:t>
            </a:r>
            <a:r>
              <a:rPr lang="zh-CN" altLang="en-US" smtClean="0"/>
              <a:t>重新作了说明，那么，</a:t>
            </a:r>
            <a:r>
              <a:rPr lang="en-US" altLang="zh-CN" smtClean="0"/>
              <a:t>B2</a:t>
            </a:r>
            <a:r>
              <a:rPr lang="zh-CN" altLang="en-US" smtClean="0"/>
              <a:t>对</a:t>
            </a:r>
            <a:r>
              <a:rPr lang="en-US" altLang="zh-CN" smtClean="0"/>
              <a:t>X</a:t>
            </a:r>
            <a:r>
              <a:rPr lang="zh-CN" altLang="en-US" smtClean="0"/>
              <a:t>的任何引用都是指重新说明过的这个</a:t>
            </a:r>
            <a:r>
              <a:rPr lang="en-US" altLang="zh-CN" smtClean="0"/>
              <a:t>X</a:t>
            </a:r>
            <a:endParaRPr lang="en-US" altLang="zh-CN" dirty="0"/>
          </a:p>
        </p:txBody>
      </p:sp>
      <p:sp>
        <p:nvSpPr>
          <p:cNvPr id="309253" name="Freeform 5"/>
          <p:cNvSpPr>
            <a:spLocks/>
          </p:cNvSpPr>
          <p:nvPr/>
        </p:nvSpPr>
        <p:spPr bwMode="auto">
          <a:xfrm>
            <a:off x="6001788" y="2181646"/>
            <a:ext cx="1458516" cy="376832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7328144" y="2006623"/>
            <a:ext cx="625079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58" name="Rectangle 10"/>
          <p:cNvSpPr>
            <a:spLocks noChangeArrowheads="1"/>
          </p:cNvSpPr>
          <p:nvPr/>
        </p:nvSpPr>
        <p:spPr bwMode="auto">
          <a:xfrm>
            <a:off x="6055366" y="2195148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 dirty="0">
                <a:solidFill>
                  <a:srgbClr val="0000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kumimoji="1" lang="en-US" altLang="zh-CN" dirty="0">
              <a:solidFill>
                <a:srgbClr val="0000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5" name="Freeform 17"/>
          <p:cNvSpPr>
            <a:spLocks/>
          </p:cNvSpPr>
          <p:nvPr/>
        </p:nvSpPr>
        <p:spPr bwMode="auto">
          <a:xfrm>
            <a:off x="6187526" y="3544672"/>
            <a:ext cx="901303" cy="1594488"/>
          </a:xfrm>
          <a:custGeom>
            <a:avLst/>
            <a:gdLst>
              <a:gd name="T0" fmla="*/ 2147483647 w 240"/>
              <a:gd name="T1" fmla="*/ 0 h 1632"/>
              <a:gd name="T2" fmla="*/ 0 w 240"/>
              <a:gd name="T3" fmla="*/ 0 h 1632"/>
              <a:gd name="T4" fmla="*/ 0 w 240"/>
              <a:gd name="T5" fmla="*/ 2147483647 h 1632"/>
              <a:gd name="T6" fmla="*/ 2147483647 w 240"/>
              <a:gd name="T7" fmla="*/ 2147483647 h 1632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1632"/>
              <a:gd name="T14" fmla="*/ 240 w 240"/>
              <a:gd name="T15" fmla="*/ 1632 h 16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1632">
                <a:moveTo>
                  <a:pt x="240" y="0"/>
                </a:moveTo>
                <a:lnTo>
                  <a:pt x="0" y="0"/>
                </a:lnTo>
                <a:lnTo>
                  <a:pt x="0" y="1632"/>
                </a:lnTo>
                <a:lnTo>
                  <a:pt x="240" y="163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9266" name="Rectangle 18"/>
          <p:cNvSpPr>
            <a:spLocks noChangeArrowheads="1"/>
          </p:cNvSpPr>
          <p:nvPr/>
        </p:nvSpPr>
        <p:spPr bwMode="auto">
          <a:xfrm>
            <a:off x="6949526" y="3364887"/>
            <a:ext cx="62507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10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endParaRPr kumimoji="1"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267" name="Rectangle 19"/>
          <p:cNvSpPr>
            <a:spLocks noChangeArrowheads="1"/>
          </p:cNvSpPr>
          <p:nvPr/>
        </p:nvSpPr>
        <p:spPr bwMode="auto">
          <a:xfrm>
            <a:off x="6163713" y="3627064"/>
            <a:ext cx="62388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100">
                <a:solidFill>
                  <a:srgbClr val="CC0000"/>
                </a:solidFill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309268" name="Rectangle 20"/>
          <p:cNvSpPr>
            <a:spLocks noChangeArrowheads="1"/>
          </p:cNvSpPr>
          <p:nvPr/>
        </p:nvSpPr>
        <p:spPr bwMode="auto">
          <a:xfrm>
            <a:off x="6341116" y="2519000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69" name="Rectangle 21"/>
          <p:cNvSpPr>
            <a:spLocks noChangeArrowheads="1"/>
          </p:cNvSpPr>
          <p:nvPr/>
        </p:nvSpPr>
        <p:spPr bwMode="auto">
          <a:xfrm>
            <a:off x="6348260" y="3290626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  <p:sp>
        <p:nvSpPr>
          <p:cNvPr id="309271" name="Rectangle 23"/>
          <p:cNvSpPr>
            <a:spLocks noChangeArrowheads="1"/>
          </p:cNvSpPr>
          <p:nvPr/>
        </p:nvSpPr>
        <p:spPr bwMode="auto">
          <a:xfrm>
            <a:off x="6349450" y="5247506"/>
            <a:ext cx="623888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</p:txBody>
      </p:sp>
      <p:sp>
        <p:nvSpPr>
          <p:cNvPr id="309272" name="Rectangle 24"/>
          <p:cNvSpPr>
            <a:spLocks noChangeArrowheads="1"/>
          </p:cNvSpPr>
          <p:nvPr/>
        </p:nvSpPr>
        <p:spPr bwMode="auto">
          <a:xfrm>
            <a:off x="6349450" y="3291817"/>
            <a:ext cx="623888" cy="167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00D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●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CC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115270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  <p:bldP spid="309253" grpId="0" animBg="1"/>
      <p:bldP spid="309256" grpId="0"/>
      <p:bldP spid="309258" grpId="0"/>
      <p:bldP spid="309265" grpId="0" animBg="1"/>
      <p:bldP spid="309266" grpId="0"/>
      <p:bldP spid="309267" grpId="0"/>
      <p:bldP spid="309268" grpId="0"/>
      <p:bldP spid="309269" grpId="0"/>
      <p:bldP spid="309271" grpId="0"/>
      <p:bldP spid="3092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784610" y="1122389"/>
            <a:ext cx="2770458" cy="4615949"/>
          </a:xfrm>
        </p:spPr>
        <p:txBody>
          <a:bodyPr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18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18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18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9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18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05701" y="1009325"/>
            <a:ext cx="78470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A(real)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89596" y="1414334"/>
            <a:ext cx="571500" cy="2265760"/>
            <a:chOff x="2784" y="432"/>
            <a:chExt cx="480" cy="2064"/>
          </a:xfrm>
        </p:grpSpPr>
        <p:sp>
          <p:nvSpPr>
            <p:cNvPr id="36893" name="Line 4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4" name="Line 5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5" name="Line 6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53877" y="5027444"/>
            <a:ext cx="642938" cy="523875"/>
            <a:chOff x="2880" y="3744"/>
            <a:chExt cx="384" cy="576"/>
          </a:xfrm>
        </p:grpSpPr>
        <p:sp>
          <p:nvSpPr>
            <p:cNvPr id="36890" name="Line 9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1" name="Line 10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92" name="Line 11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298050" y="1012999"/>
            <a:ext cx="77027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latin typeface="+mj-ea"/>
                <a:ea typeface="+mj-ea"/>
              </a:rPr>
              <a:t>B(real)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31279" y="1414333"/>
            <a:ext cx="457200" cy="685800"/>
            <a:chOff x="2880" y="3744"/>
            <a:chExt cx="384" cy="576"/>
          </a:xfrm>
        </p:grpSpPr>
        <p:sp>
          <p:nvSpPr>
            <p:cNvPr id="36887" name="Line 15"/>
            <p:cNvSpPr>
              <a:spLocks noChangeShapeType="1"/>
            </p:cNvSpPr>
            <p:nvPr/>
          </p:nvSpPr>
          <p:spPr bwMode="auto">
            <a:xfrm>
              <a:off x="2880" y="3744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8" name="Line 16"/>
            <p:cNvSpPr>
              <a:spLocks noChangeShapeType="1"/>
            </p:cNvSpPr>
            <p:nvPr/>
          </p:nvSpPr>
          <p:spPr bwMode="auto">
            <a:xfrm>
              <a:off x="3072" y="3744"/>
              <a:ext cx="0" cy="57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9" name="Line 17"/>
            <p:cNvSpPr>
              <a:spLocks noChangeShapeType="1"/>
            </p:cNvSpPr>
            <p:nvPr/>
          </p:nvSpPr>
          <p:spPr bwMode="auto">
            <a:xfrm>
              <a:off x="2880" y="432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75321" y="3370094"/>
            <a:ext cx="571500" cy="2181225"/>
            <a:chOff x="2784" y="432"/>
            <a:chExt cx="480" cy="2064"/>
          </a:xfrm>
        </p:grpSpPr>
        <p:sp>
          <p:nvSpPr>
            <p:cNvPr id="36884" name="Line 19"/>
            <p:cNvSpPr>
              <a:spLocks noChangeShapeType="1"/>
            </p:cNvSpPr>
            <p:nvPr/>
          </p:nvSpPr>
          <p:spPr bwMode="auto">
            <a:xfrm>
              <a:off x="2832" y="432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5" name="Line 20"/>
            <p:cNvSpPr>
              <a:spLocks noChangeShapeType="1"/>
            </p:cNvSpPr>
            <p:nvPr/>
          </p:nvSpPr>
          <p:spPr bwMode="auto">
            <a:xfrm>
              <a:off x="3024" y="432"/>
              <a:ext cx="0" cy="206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>
              <a:off x="2784" y="2496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6123146" y="1009325"/>
            <a:ext cx="85151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B(</a:t>
            </a:r>
            <a:r>
              <a:rPr kumimoji="1" lang="en-US" altLang="zh-CN" sz="1500" dirty="0" err="1">
                <a:solidFill>
                  <a:schemeClr val="accent2"/>
                </a:solidFill>
                <a:latin typeface="+mj-ea"/>
                <a:ea typeface="+mj-ea"/>
              </a:rPr>
              <a:t>bool</a:t>
            </a:r>
            <a:r>
              <a:rPr kumimoji="1" lang="en-US" altLang="zh-CN" sz="1500" dirty="0">
                <a:solidFill>
                  <a:schemeClr val="accent2"/>
                </a:solidFill>
                <a:latin typeface="+mj-ea"/>
                <a:ea typeface="+mj-ea"/>
              </a:rPr>
              <a:t>)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297420" y="2104602"/>
            <a:ext cx="457200" cy="1257300"/>
            <a:chOff x="4560" y="1200"/>
            <a:chExt cx="384" cy="1056"/>
          </a:xfrm>
        </p:grpSpPr>
        <p:sp>
          <p:nvSpPr>
            <p:cNvPr id="36881" name="Line 24"/>
            <p:cNvSpPr>
              <a:spLocks noChangeShapeType="1"/>
            </p:cNvSpPr>
            <p:nvPr/>
          </p:nvSpPr>
          <p:spPr bwMode="auto">
            <a:xfrm>
              <a:off x="4560" y="1200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2" name="Line 25"/>
            <p:cNvSpPr>
              <a:spLocks noChangeShapeType="1"/>
            </p:cNvSpPr>
            <p:nvPr/>
          </p:nvSpPr>
          <p:spPr bwMode="auto">
            <a:xfrm>
              <a:off x="4752" y="1200"/>
              <a:ext cx="0" cy="1056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3" name="Line 26"/>
            <p:cNvSpPr>
              <a:spLocks noChangeShapeType="1"/>
            </p:cNvSpPr>
            <p:nvPr/>
          </p:nvSpPr>
          <p:spPr bwMode="auto">
            <a:xfrm>
              <a:off x="4560" y="2256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4215584" y="1012999"/>
            <a:ext cx="11031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A(integer)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515903" y="3682474"/>
            <a:ext cx="457200" cy="1247775"/>
            <a:chOff x="5376" y="2448"/>
            <a:chExt cx="384" cy="1200"/>
          </a:xfrm>
        </p:grpSpPr>
        <p:sp>
          <p:nvSpPr>
            <p:cNvPr id="36878" name="Line 35"/>
            <p:cNvSpPr>
              <a:spLocks noChangeShapeType="1"/>
            </p:cNvSpPr>
            <p:nvPr/>
          </p:nvSpPr>
          <p:spPr bwMode="auto">
            <a:xfrm>
              <a:off x="5376" y="24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79" name="Line 36"/>
            <p:cNvSpPr>
              <a:spLocks noChangeShapeType="1"/>
            </p:cNvSpPr>
            <p:nvPr/>
          </p:nvSpPr>
          <p:spPr bwMode="auto">
            <a:xfrm>
              <a:off x="5568" y="2448"/>
              <a:ext cx="0" cy="120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6880" name="Line 37"/>
            <p:cNvSpPr>
              <a:spLocks noChangeShapeType="1"/>
            </p:cNvSpPr>
            <p:nvPr/>
          </p:nvSpPr>
          <p:spPr bwMode="auto">
            <a:xfrm>
              <a:off x="5376" y="3648"/>
              <a:ext cx="384" cy="0"/>
            </a:xfrm>
            <a:prstGeom prst="line">
              <a:avLst/>
            </a:prstGeom>
            <a:noFill/>
            <a:ln w="38100" cap="sq">
              <a:solidFill>
                <a:schemeClr val="accent3">
                  <a:lumMod val="75000"/>
                </a:schemeClr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3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6328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 autoUpdateAnimBg="0"/>
      <p:bldP spid="56323" grpId="0" autoUpdateAnimBg="0"/>
      <p:bldP spid="56333" grpId="0" autoUpdateAnimBg="0"/>
      <p:bldP spid="56342" grpId="0" autoUpdateAnimBg="0"/>
      <p:bldP spid="563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 smtClean="0"/>
              <a:t>测试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1688399"/>
            <a:ext cx="3436983" cy="4216011"/>
          </a:xfrm>
        </p:spPr>
        <p:txBody>
          <a:bodyPr>
            <a:no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program main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 A, B:real;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procedure P1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 var B:boolean;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C0504D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C0504D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C0504D"/>
                </a:solidFill>
                <a:latin typeface="Courier New" panose="02070309020205020404" pitchFamily="49" charset="0"/>
              </a:rPr>
              <a:t> 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procedure P2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  var A:integer;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		</a:t>
            </a:r>
            <a:r>
              <a:rPr lang="en-US" altLang="zh-CN" sz="2000" b="1" dirty="0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srgbClr val="9BBB59">
                  <a:lumMod val="75000"/>
                </a:srgbClr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srgbClr val="9BBB59">
                    <a:lumMod val="75000"/>
                  </a:srgbClr>
                </a:solidFill>
                <a:latin typeface="Courier New" panose="02070309020205020404" pitchFamily="49" charset="0"/>
              </a:rPr>
              <a:t>  end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begin</a:t>
            </a: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 	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…</a:t>
            </a:r>
            <a:endParaRPr lang="en-US" altLang="zh-CN" sz="2000" b="1" noProof="1">
              <a:solidFill>
                <a:prstClr val="black"/>
              </a:solidFill>
              <a:latin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noProof="1">
                <a:solidFill>
                  <a:prstClr val="black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240671" name="Rectangle 31"/>
          <p:cNvSpPr>
            <a:spLocks noChangeArrowheads="1"/>
          </p:cNvSpPr>
          <p:nvPr/>
        </p:nvSpPr>
        <p:spPr bwMode="auto">
          <a:xfrm>
            <a:off x="4156821" y="2387250"/>
            <a:ext cx="29601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zh-CN" sz="2400" dirty="0">
                <a:ea typeface="微软雅黑" panose="020B0503020204020204" pitchFamily="34" charset="-122"/>
              </a:rPr>
              <a:t>P2</a:t>
            </a:r>
            <a:r>
              <a:rPr lang="zh-CN" altLang="en-GB" sz="2400" dirty="0">
                <a:ea typeface="微软雅黑" panose="020B0503020204020204" pitchFamily="34" charset="-122"/>
              </a:rPr>
              <a:t>的代码能够调用</a:t>
            </a:r>
            <a:r>
              <a:rPr lang="en-GB" altLang="zh-CN" sz="2400" dirty="0">
                <a:ea typeface="微软雅黑" panose="020B0503020204020204" pitchFamily="34" charset="-122"/>
              </a:rPr>
              <a:t>P1</a:t>
            </a:r>
            <a:r>
              <a:rPr lang="zh-CN" altLang="en-GB" sz="2400" dirty="0">
                <a:ea typeface="微软雅黑" panose="020B0503020204020204" pitchFamily="34" charset="-122"/>
              </a:rPr>
              <a:t>吗？ </a:t>
            </a:r>
            <a:endParaRPr lang="en-GB" altLang="zh-CN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A.	 </a:t>
            </a:r>
            <a:r>
              <a:rPr lang="zh-CN" altLang="en-GB" sz="2400" dirty="0">
                <a:ea typeface="微软雅黑" panose="020B0503020204020204" pitchFamily="34" charset="-122"/>
              </a:rPr>
              <a:t>可以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B.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不可以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GB" altLang="en-GB" sz="2400" dirty="0">
                <a:ea typeface="微软雅黑" panose="020B0503020204020204" pitchFamily="34" charset="-122"/>
              </a:rPr>
              <a:t>C.</a:t>
            </a:r>
            <a:r>
              <a:rPr lang="en-GB" altLang="zh-CN" sz="2400" dirty="0">
                <a:ea typeface="微软雅黑" panose="020B0503020204020204" pitchFamily="34" charset="-122"/>
              </a:rPr>
              <a:t> </a:t>
            </a:r>
            <a:r>
              <a:rPr lang="zh-CN" altLang="en-GB" sz="2400" dirty="0">
                <a:ea typeface="微软雅黑" panose="020B0503020204020204" pitchFamily="34" charset="-122"/>
              </a:rPr>
              <a:t>说不清</a:t>
            </a:r>
            <a:endParaRPr lang="en-GB" altLang="en-GB" sz="24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GB" sz="24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8478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程序结构</a:t>
            </a:r>
            <a:endParaRPr lang="en-GB" altLang="zh-CN" smtClean="0"/>
          </a:p>
        </p:txBody>
      </p:sp>
      <p:sp>
        <p:nvSpPr>
          <p:cNvPr id="69638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endParaRPr lang="en-US" altLang="zh-CN" noProof="1" smtClean="0"/>
          </a:p>
          <a:p>
            <a:pPr lvl="1"/>
            <a:r>
              <a:rPr lang="zh-CN" altLang="en-US" dirty="0" smtClean="0"/>
              <a:t>面向对象的高级语言</a:t>
            </a:r>
          </a:p>
          <a:p>
            <a:pPr lvl="2"/>
            <a:r>
              <a:rPr lang="zh-CN" altLang="en-US" dirty="0" smtClean="0"/>
              <a:t>类（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）</a:t>
            </a:r>
          </a:p>
          <a:p>
            <a:pPr lvl="2"/>
            <a:r>
              <a:rPr lang="zh-CN" altLang="en-US" dirty="0" smtClean="0"/>
              <a:t>继承</a:t>
            </a:r>
            <a:r>
              <a:rPr lang="en-US" altLang="zh-CN" dirty="0" smtClean="0"/>
              <a:t>(Inheritance)</a:t>
            </a:r>
          </a:p>
          <a:p>
            <a:pPr lvl="2"/>
            <a:r>
              <a:rPr lang="zh-CN" altLang="en-US" dirty="0" smtClean="0"/>
              <a:t>多态性</a:t>
            </a:r>
            <a:r>
              <a:rPr lang="en-US" altLang="zh-CN" dirty="0" smtClean="0"/>
              <a:t>(Polymorphism)</a:t>
            </a:r>
            <a:r>
              <a:rPr lang="zh-CN" altLang="en-US" dirty="0" smtClean="0"/>
              <a:t>和动态绑定</a:t>
            </a:r>
            <a:r>
              <a:rPr lang="en-US" altLang="zh-CN" dirty="0" smtClean="0"/>
              <a:t>(Dynamic binding)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lvl="2" defTabSz="685800">
              <a:defRPr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693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</a:t>
            </a:r>
            <a:r>
              <a:rPr lang="zh-CN" altLang="en-US" smtClean="0"/>
              <a:t>程序示例</a:t>
            </a:r>
            <a:endParaRPr lang="zh-CN" altLang="en-US" dirty="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color;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door;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public </a:t>
            </a:r>
            <a:r>
              <a:rPr lang="en-US" altLang="zh-CN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b="1" dirty="0">
              <a:solidFill>
                <a:prstClr val="black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lvl="0" algn="just">
              <a:lnSpc>
                <a:spcPct val="70000"/>
              </a:lnSpc>
              <a:spcBef>
                <a:spcPct val="0"/>
              </a:spcBef>
              <a:buClr>
                <a:srgbClr val="4F81BD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8001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数据结构与操作</a:t>
            </a:r>
          </a:p>
        </p:txBody>
      </p:sp>
    </p:spTree>
    <p:extLst>
      <p:ext uri="{BB962C8B-B14F-4D97-AF65-F5344CB8AC3E}">
        <p14:creationId xmlns:p14="http://schemas.microsoft.com/office/powerpoint/2010/main" val="273011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</a:t>
            </a:r>
            <a:r>
              <a:rPr lang="zh-CN" altLang="en-US" dirty="0" smtClean="0"/>
              <a:t>高级程序设计语言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5648" y="4555425"/>
            <a:ext cx="1479947" cy="1894285"/>
            <a:chOff x="4195" y="2659"/>
            <a:chExt cx="1243" cy="1591"/>
          </a:xfrm>
        </p:grpSpPr>
        <p:pic>
          <p:nvPicPr>
            <p:cNvPr id="10247" name="Picture 5" descr="013243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2659"/>
              <a:ext cx="120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8" name="Text Box 6"/>
            <p:cNvSpPr txBox="1">
              <a:spLocks noChangeArrowheads="1"/>
            </p:cNvSpPr>
            <p:nvPr/>
          </p:nvSpPr>
          <p:spPr bwMode="auto">
            <a:xfrm>
              <a:off x="4269" y="3979"/>
              <a:ext cx="116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GB" altLang="zh-CN" sz="1500" b="1" dirty="0">
                  <a:latin typeface="+mn-lt"/>
                  <a:ea typeface="+mj-ea"/>
                </a:rPr>
                <a:t>Alan J. Perlis</a:t>
              </a:r>
            </a:p>
          </p:txBody>
        </p:sp>
      </p:grpSp>
      <p:sp>
        <p:nvSpPr>
          <p:cNvPr id="238599" name="AutoShape 7"/>
          <p:cNvSpPr>
            <a:spLocks noChangeArrowheads="1"/>
          </p:cNvSpPr>
          <p:nvPr/>
        </p:nvSpPr>
        <p:spPr bwMode="auto">
          <a:xfrm>
            <a:off x="6257109" y="1136469"/>
            <a:ext cx="2481942" cy="3096297"/>
          </a:xfrm>
          <a:prstGeom prst="wedgeRoundRectCallout">
            <a:avLst>
              <a:gd name="adj1" fmla="val -3277"/>
              <a:gd name="adj2" fmla="val 6507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/>
          <a:lstStyle/>
          <a:p>
            <a:pPr algn="ctr"/>
            <a:r>
              <a:rPr lang="en-GB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language that doesn't affect the way you think about programming, is not worth knowing.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95609"/>
              </p:ext>
            </p:extLst>
          </p:nvPr>
        </p:nvGraphicFramePr>
        <p:xfrm>
          <a:off x="766308" y="2083279"/>
          <a:ext cx="5059726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436"/>
                <a:gridCol w="3481290"/>
              </a:tblGrid>
              <a:tr h="34290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 smtClean="0"/>
                        <a:t>语言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zh-CN" altLang="en-US" sz="2400" kern="1200" dirty="0" smtClean="0"/>
                        <a:t>特点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altLang="zh-CN" sz="2400" kern="1200" dirty="0" smtClean="0">
                          <a:latin typeface="+mj-ea"/>
                          <a:ea typeface="+mj-ea"/>
                        </a:rPr>
                        <a:t>FORTRAN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zh-CN" altLang="en-US" sz="2400" kern="1200" dirty="0" smtClean="0">
                          <a:latin typeface="+mj-ea"/>
                          <a:ea typeface="+mj-ea"/>
                        </a:rPr>
                        <a:t>数值计算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COBOL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事务处理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PASCAL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结构化程序设计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LISP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函数式程序设计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PROLOG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逻辑程序设计</a:t>
                      </a:r>
                      <a:endParaRPr lang="zh-CN" altLang="en-US" sz="24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C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系统程序设计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Smalltalk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面向对象程序设计</a:t>
                      </a:r>
                      <a:endParaRPr lang="en-US" altLang="zh-CN" sz="24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Java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latin typeface="+mj-ea"/>
                          <a:ea typeface="+mj-ea"/>
                        </a:rPr>
                        <a:t>Internet</a:t>
                      </a:r>
                      <a:r>
                        <a:rPr lang="zh-CN" altLang="en-US" sz="2400" dirty="0" smtClean="0">
                          <a:latin typeface="+mj-ea"/>
                          <a:ea typeface="+mj-ea"/>
                        </a:rPr>
                        <a:t>应用，可移植性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j-ea"/>
                          <a:ea typeface="+mj-ea"/>
                        </a:rPr>
                        <a:t>Python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>
                          <a:latin typeface="+mj-ea"/>
                          <a:ea typeface="+mj-ea"/>
                        </a:rPr>
                        <a:t>解释型</a:t>
                      </a:r>
                      <a:endParaRPr lang="zh-CN" altLang="en-US" sz="2400" b="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347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高级语言的一般特性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高级语言的分类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程序结构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数据结构与操作</a:t>
            </a:r>
          </a:p>
          <a:p>
            <a:r>
              <a:rPr lang="zh-CN" altLang="en-US" dirty="0" smtClean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50491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0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数据类型与操作 </a:t>
            </a:r>
          </a:p>
        </p:txBody>
      </p:sp>
      <p:sp>
        <p:nvSpPr>
          <p:cNvPr id="99333" name="Rectangle 205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数据类型通常包括三要素</a:t>
            </a:r>
          </a:p>
          <a:p>
            <a:pPr lvl="1"/>
            <a:r>
              <a:rPr lang="zh-CN" altLang="en-US" dirty="0" smtClean="0"/>
              <a:t>用于区别这种类型数据对象的</a:t>
            </a:r>
            <a:r>
              <a:rPr lang="zh-CN" altLang="en-US" dirty="0" smtClean="0">
                <a:solidFill>
                  <a:schemeClr val="accent2"/>
                </a:solidFill>
              </a:rPr>
              <a:t>属性</a:t>
            </a:r>
          </a:p>
          <a:p>
            <a:pPr lvl="1"/>
            <a:r>
              <a:rPr lang="zh-CN" altLang="en-US" dirty="0" smtClean="0"/>
              <a:t>这种类型的数据对象可以具有的</a:t>
            </a:r>
            <a:r>
              <a:rPr lang="zh-CN" altLang="en-US" dirty="0" smtClean="0">
                <a:solidFill>
                  <a:schemeClr val="accent2"/>
                </a:solidFill>
              </a:rPr>
              <a:t>值</a:t>
            </a:r>
          </a:p>
          <a:p>
            <a:pPr lvl="1"/>
            <a:r>
              <a:rPr lang="zh-CN" altLang="en-US" dirty="0" smtClean="0"/>
              <a:t>可以作用于这种类型的数据对象的</a:t>
            </a:r>
            <a:r>
              <a:rPr lang="zh-CN" altLang="en-US" dirty="0" smtClean="0">
                <a:solidFill>
                  <a:schemeClr val="accent2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2257451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数据类型与操作 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初等数据类型</a:t>
            </a:r>
          </a:p>
          <a:p>
            <a:pPr lvl="1"/>
            <a:r>
              <a:rPr lang="zh-CN" altLang="en-US" dirty="0" smtClean="0"/>
              <a:t>数值类型</a:t>
            </a:r>
          </a:p>
          <a:p>
            <a:pPr lvl="2"/>
            <a:r>
              <a:rPr lang="zh-CN" altLang="en-US" dirty="0" smtClean="0"/>
              <a:t>整型、实型、复数、双精度</a:t>
            </a:r>
          </a:p>
          <a:p>
            <a:pPr lvl="2"/>
            <a:r>
              <a:rPr lang="zh-CN" altLang="en-US" dirty="0" smtClean="0"/>
              <a:t>运算：</a:t>
            </a:r>
            <a:r>
              <a:rPr lang="en-US" altLang="zh-CN" dirty="0" smtClean="0"/>
              <a:t>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</a:t>
            </a:r>
            <a:r>
              <a:rPr lang="zh-CN" altLang="en-US" dirty="0" smtClean="0"/>
              <a:t>，*，</a:t>
            </a:r>
            <a:r>
              <a:rPr lang="en-US" altLang="zh-CN" dirty="0" smtClean="0"/>
              <a:t>/</a:t>
            </a:r>
            <a:r>
              <a:rPr lang="zh-CN" altLang="en-US" dirty="0" smtClean="0"/>
              <a:t>等</a:t>
            </a:r>
          </a:p>
          <a:p>
            <a:pPr lvl="1"/>
            <a:r>
              <a:rPr lang="zh-CN" altLang="en-US" dirty="0" smtClean="0"/>
              <a:t>逻辑类型</a:t>
            </a:r>
          </a:p>
          <a:p>
            <a:pPr lvl="2"/>
            <a:r>
              <a:rPr lang="en-US" altLang="zh-CN" dirty="0" smtClean="0"/>
              <a:t>true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false</a:t>
            </a:r>
          </a:p>
          <a:p>
            <a:pPr lvl="2"/>
            <a:r>
              <a:rPr lang="zh-CN" altLang="en-US" dirty="0" smtClean="0"/>
              <a:t>布尔运算：∨，∧，┑等</a:t>
            </a:r>
          </a:p>
          <a:p>
            <a:pPr lvl="1"/>
            <a:r>
              <a:rPr lang="zh-CN" altLang="en-US" dirty="0" smtClean="0"/>
              <a:t>字符类型：符号处理</a:t>
            </a:r>
          </a:p>
          <a:p>
            <a:pPr lvl="1"/>
            <a:r>
              <a:rPr lang="zh-CN" altLang="en-US" dirty="0" smtClean="0"/>
              <a:t>指针类型</a:t>
            </a:r>
          </a:p>
        </p:txBody>
      </p:sp>
    </p:spTree>
    <p:extLst>
      <p:ext uri="{BB962C8B-B14F-4D97-AF65-F5344CB8AC3E}">
        <p14:creationId xmlns:p14="http://schemas.microsoft.com/office/powerpoint/2010/main" val="3809234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标识符与名字</a:t>
            </a:r>
          </a:p>
        </p:txBody>
      </p:sp>
    </p:spTree>
    <p:extLst>
      <p:ext uri="{BB962C8B-B14F-4D97-AF65-F5344CB8AC3E}">
        <p14:creationId xmlns:p14="http://schemas.microsoft.com/office/powerpoint/2010/main" val="324265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测试：标识符与名字</a:t>
            </a:r>
            <a:endParaRPr lang="zh-CN" altLang="en-GB" smtClean="0"/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下面哪种说法正确？ </a:t>
            </a:r>
            <a:r>
              <a:rPr lang="en-GB" altLang="zh-CN" dirty="0" smtClean="0"/>
              <a:t>(    )</a:t>
            </a:r>
          </a:p>
          <a:p>
            <a:pPr marL="0" indent="0">
              <a:buNone/>
            </a:pPr>
            <a:r>
              <a:rPr lang="en-GB" altLang="en-GB" dirty="0" smtClean="0"/>
              <a:t>A.	</a:t>
            </a:r>
            <a:r>
              <a:rPr lang="zh-CN" altLang="en-GB" dirty="0" smtClean="0"/>
              <a:t>标识符是语义概念，名字是语法概念</a:t>
            </a:r>
            <a:endParaRPr lang="en-GB" altLang="en-GB" dirty="0" smtClean="0"/>
          </a:p>
          <a:p>
            <a:pPr marL="0" indent="0">
              <a:buNone/>
            </a:pPr>
            <a:r>
              <a:rPr lang="en-GB" altLang="en-GB" dirty="0" smtClean="0"/>
              <a:t>B.</a:t>
            </a:r>
            <a:r>
              <a:rPr lang="en-GB" altLang="zh-CN" dirty="0" smtClean="0"/>
              <a:t> 	</a:t>
            </a:r>
            <a:r>
              <a:rPr lang="zh-CN" altLang="en-GB" dirty="0" smtClean="0"/>
              <a:t>标识符是语法概念，名字是语义概念</a:t>
            </a:r>
            <a:endParaRPr lang="en-GB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36435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标识符</a:t>
            </a:r>
          </a:p>
          <a:p>
            <a:pPr lvl="1"/>
            <a:r>
              <a:rPr lang="zh-CN" altLang="en-US" dirty="0" smtClean="0"/>
              <a:t>以字母开头的</a:t>
            </a:r>
            <a:r>
              <a:rPr lang="zh-CN" altLang="en-US" noProof="1" smtClean="0"/>
              <a:t>，</a:t>
            </a:r>
            <a:r>
              <a:rPr lang="zh-CN" altLang="en-US" dirty="0" smtClean="0"/>
              <a:t>由字母数字组成的字符串</a:t>
            </a:r>
            <a:endParaRPr lang="en-US" altLang="zh-CN" dirty="0" smtClean="0"/>
          </a:p>
          <a:p>
            <a:r>
              <a:rPr lang="zh-CN" altLang="en-US" dirty="0" smtClean="0"/>
              <a:t>名字</a:t>
            </a:r>
          </a:p>
          <a:p>
            <a:pPr lvl="1"/>
            <a:r>
              <a:rPr lang="zh-CN" altLang="en-US" dirty="0" smtClean="0"/>
              <a:t>标识程序中的对象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0740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Jordan</a:t>
            </a:r>
          </a:p>
        </p:txBody>
      </p:sp>
      <p:pic>
        <p:nvPicPr>
          <p:cNvPr id="107543" name="Picture 23" descr="200304160808_31798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29" y="2550760"/>
            <a:ext cx="2636242" cy="3163490"/>
          </a:xfrm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394564" y="3323438"/>
            <a:ext cx="2593181" cy="1619250"/>
            <a:chOff x="1338" y="981"/>
            <a:chExt cx="2904" cy="1452"/>
          </a:xfrm>
        </p:grpSpPr>
        <p:pic>
          <p:nvPicPr>
            <p:cNvPr id="74764" name="Picture 17" descr="Jordanfla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5" y="1026"/>
              <a:ext cx="1407" cy="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765" name="Picture 15" descr="Jordanma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981"/>
              <a:ext cx="1451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2665776" y="1884853"/>
            <a:ext cx="1728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4"/>
                </a:solidFill>
                <a:latin typeface="+mj-ea"/>
                <a:ea typeface="+mj-ea"/>
              </a:rPr>
              <a:t>标识符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177870" y="1557430"/>
            <a:ext cx="1403747" cy="1187055"/>
            <a:chOff x="2608" y="145"/>
            <a:chExt cx="1179" cy="997"/>
          </a:xfrm>
        </p:grpSpPr>
        <p:sp>
          <p:nvSpPr>
            <p:cNvPr id="74762" name="AutoShape 29"/>
            <p:cNvSpPr>
              <a:spLocks noChangeArrowheads="1"/>
            </p:cNvSpPr>
            <p:nvPr/>
          </p:nvSpPr>
          <p:spPr bwMode="auto">
            <a:xfrm>
              <a:off x="2608" y="527"/>
              <a:ext cx="1179" cy="227"/>
            </a:xfrm>
            <a:prstGeom prst="rightArrow">
              <a:avLst>
                <a:gd name="adj1" fmla="val 50000"/>
                <a:gd name="adj2" fmla="val 12984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74761" name="Text Box 28"/>
            <p:cNvSpPr txBox="1">
              <a:spLocks noChangeArrowheads="1"/>
            </p:cNvSpPr>
            <p:nvPr/>
          </p:nvSpPr>
          <p:spPr bwMode="auto">
            <a:xfrm>
              <a:off x="2620" y="145"/>
              <a:ext cx="11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dirty="0">
                  <a:latin typeface="微软雅黑" panose="020B0503020204020204" pitchFamily="34" charset="-122"/>
                </a:rPr>
                <a:t>binding</a:t>
              </a:r>
              <a:endParaRPr lang="en-GB" altLang="zh-CN" sz="2400" dirty="0">
                <a:latin typeface="微软雅黑" panose="020B0503020204020204" pitchFamily="34" charset="-122"/>
              </a:endParaRPr>
            </a:p>
          </p:txBody>
        </p:sp>
        <p:sp>
          <p:nvSpPr>
            <p:cNvPr id="74763" name="Text Box 30"/>
            <p:cNvSpPr txBox="1">
              <a:spLocks noChangeArrowheads="1"/>
            </p:cNvSpPr>
            <p:nvPr/>
          </p:nvSpPr>
          <p:spPr bwMode="auto">
            <a:xfrm>
              <a:off x="2807" y="754"/>
              <a:ext cx="67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微软雅黑" panose="020B0503020204020204" pitchFamily="34" charset="-122"/>
                </a:rPr>
                <a:t>绑定</a:t>
              </a:r>
              <a:endParaRPr lang="zh-CN" altLang="en-GB" sz="2400">
                <a:latin typeface="微软雅黑" panose="020B0503020204020204" pitchFamily="34" charset="-122"/>
              </a:endParaRPr>
            </a:p>
          </p:txBody>
        </p:sp>
      </p:grpSp>
      <p:sp>
        <p:nvSpPr>
          <p:cNvPr id="107552" name="Text Box 32"/>
          <p:cNvSpPr txBox="1">
            <a:spLocks noChangeArrowheads="1"/>
          </p:cNvSpPr>
          <p:nvPr/>
        </p:nvSpPr>
        <p:spPr bwMode="auto">
          <a:xfrm>
            <a:off x="5636387" y="1903903"/>
            <a:ext cx="9179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latin typeface="+mj-ea"/>
                <a:ea typeface="+mj-ea"/>
              </a:rPr>
              <a:t>名字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950" i="1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526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5" grpId="0"/>
      <p:bldP spid="1075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标识符与名字</a:t>
            </a:r>
            <a:endParaRPr lang="zh-CN" altLang="en-US" dirty="0" smtClean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名字的意义和属性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值：单元中的内容</a:t>
            </a:r>
          </a:p>
          <a:p>
            <a:pPr lvl="1"/>
            <a:r>
              <a:rPr lang="zh-CN" altLang="en-US" dirty="0" smtClean="0"/>
              <a:t>属性：类型和作用域</a:t>
            </a:r>
            <a:endParaRPr lang="en-US" altLang="zh-CN" dirty="0" smtClean="0"/>
          </a:p>
          <a:p>
            <a:r>
              <a:rPr lang="zh-CN" altLang="en-US" dirty="0" smtClean="0"/>
              <a:t>名字的说明方式</a:t>
            </a:r>
          </a:p>
          <a:p>
            <a:pPr lvl="1"/>
            <a:r>
              <a:rPr lang="zh-CN" altLang="en-US" dirty="0" smtClean="0"/>
              <a:t>由说明语句来明确规定的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int</a:t>
            </a:r>
            <a:r>
              <a:rPr lang="en-US" altLang="zh-CN" dirty="0" smtClean="0"/>
              <a:t> score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隐含说明</a:t>
            </a:r>
          </a:p>
          <a:p>
            <a:pPr lvl="2"/>
            <a:r>
              <a:rPr lang="en-US" altLang="zh-CN" dirty="0" smtClean="0"/>
              <a:t>FORTRAN </a:t>
            </a:r>
            <a:r>
              <a:rPr lang="zh-CN" altLang="en-US" dirty="0" smtClean="0"/>
              <a:t>以</a:t>
            </a:r>
            <a:r>
              <a:rPr lang="en-US" altLang="zh-CN" dirty="0" smtClean="0"/>
              <a:t>I,J,K,…N</a:t>
            </a:r>
            <a:r>
              <a:rPr lang="zh-CN" altLang="en-US" dirty="0" smtClean="0"/>
              <a:t>为首的名字代表整型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否则为实型</a:t>
            </a:r>
          </a:p>
          <a:p>
            <a:pPr lvl="1"/>
            <a:r>
              <a:rPr lang="zh-CN" altLang="en-US" dirty="0" smtClean="0"/>
              <a:t>动态确定</a:t>
            </a:r>
          </a:p>
          <a:p>
            <a:pPr lvl="2"/>
            <a:r>
              <a:rPr lang="zh-CN" altLang="en-US" dirty="0" smtClean="0"/>
              <a:t>走到哪里，是什么，算什么 </a:t>
            </a:r>
          </a:p>
        </p:txBody>
      </p:sp>
    </p:spTree>
    <p:extLst>
      <p:ext uri="{BB962C8B-B14F-4D97-AF65-F5344CB8AC3E}">
        <p14:creationId xmlns:p14="http://schemas.microsoft.com/office/powerpoint/2010/main" val="2369590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下面说法的是错误的是</a:t>
            </a:r>
            <a:r>
              <a:rPr lang="en-US" altLang="zh-CN" dirty="0" smtClean="0"/>
              <a:t>(   )</a:t>
            </a:r>
          </a:p>
          <a:p>
            <a:pPr marL="0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名字的绑定</a:t>
            </a:r>
            <a:r>
              <a:rPr lang="en-US" altLang="zh-CN" dirty="0" smtClean="0"/>
              <a:t>(</a:t>
            </a:r>
            <a:r>
              <a:rPr lang="en-AU" altLang="zh-CN" dirty="0" smtClean="0"/>
              <a:t>binding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是指将标识符与所代表的程序数据或代码进行关联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B.</a:t>
            </a:r>
            <a:r>
              <a:rPr lang="zh-CN" altLang="en-US" dirty="0" smtClean="0"/>
              <a:t>名字的绑定总是发生在编译过程中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C.</a:t>
            </a:r>
            <a:r>
              <a:rPr lang="zh-CN" altLang="en-US" dirty="0" smtClean="0"/>
              <a:t>名字的绑定可以发生在运行过程中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你能举几个静态绑定和动态绑定例子吗？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56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标识符与名字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标识符</a:t>
            </a:r>
          </a:p>
          <a:p>
            <a:pPr lvl="1"/>
            <a:r>
              <a:rPr lang="zh-CN" altLang="en-US" dirty="0" smtClean="0"/>
              <a:t>以字母开头的</a:t>
            </a:r>
            <a:r>
              <a:rPr lang="zh-CN" altLang="en-US" noProof="1" smtClean="0"/>
              <a:t>，</a:t>
            </a:r>
            <a:r>
              <a:rPr lang="zh-CN" altLang="en-US" dirty="0" smtClean="0"/>
              <a:t>由字母数字组成的字符串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标识符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chemeClr val="accent2"/>
                </a:solidFill>
              </a:rPr>
              <a:t>名字</a:t>
            </a:r>
            <a:r>
              <a:rPr lang="zh-CN" altLang="en-US" dirty="0" smtClean="0"/>
              <a:t>两者有本质区别</a:t>
            </a:r>
          </a:p>
          <a:p>
            <a:pPr lvl="1"/>
            <a:r>
              <a:rPr lang="zh-CN" altLang="en-US" dirty="0" smtClean="0"/>
              <a:t>标识符是语法概念</a:t>
            </a:r>
          </a:p>
          <a:p>
            <a:pPr lvl="1"/>
            <a:r>
              <a:rPr lang="zh-CN" altLang="en-US" dirty="0" smtClean="0"/>
              <a:t>名字有确切的意义和属性</a:t>
            </a:r>
          </a:p>
        </p:txBody>
      </p:sp>
    </p:spTree>
    <p:extLst>
      <p:ext uri="{BB962C8B-B14F-4D97-AF65-F5344CB8AC3E}">
        <p14:creationId xmlns:p14="http://schemas.microsoft.com/office/powerpoint/2010/main" val="2437744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mtClean="0"/>
              <a:t>ACM</a:t>
            </a:r>
            <a:r>
              <a:rPr lang="zh-CN" altLang="en-GB" smtClean="0"/>
              <a:t>图灵奖</a:t>
            </a:r>
            <a:endParaRPr lang="en-GB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0000" y="1823259"/>
            <a:ext cx="5719095" cy="435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altLang="zh-CN" sz="1600" dirty="0" smtClean="0"/>
              <a:t>Alan J. Perlis (1966)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err="1" smtClean="0"/>
              <a:t>Edsger</a:t>
            </a:r>
            <a:r>
              <a:rPr lang="en-GB" altLang="zh-CN" sz="1600" dirty="0" smtClean="0"/>
              <a:t> </a:t>
            </a:r>
            <a:r>
              <a:rPr lang="en-GB" altLang="zh-CN" sz="1600" dirty="0" err="1" smtClean="0"/>
              <a:t>Wybe</a:t>
            </a:r>
            <a:r>
              <a:rPr lang="en-GB" altLang="zh-CN" sz="1600" dirty="0" smtClean="0"/>
              <a:t> </a:t>
            </a:r>
            <a:r>
              <a:rPr lang="en-GB" altLang="zh-CN" sz="1600" dirty="0" err="1" smtClean="0"/>
              <a:t>Dijkstra</a:t>
            </a:r>
            <a:r>
              <a:rPr lang="en-GB" altLang="zh-CN" sz="1600" dirty="0" smtClean="0"/>
              <a:t> (1972) -- ALGOL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Michael O. Rabin &amp;  Dana S. Scott (1976) --</a:t>
            </a:r>
            <a:r>
              <a:rPr lang="zh-CN" altLang="en-GB" sz="1600" dirty="0" smtClean="0"/>
              <a:t>非确定自动机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John W. Backus (1977) -- FORTRAN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Kenneth Eugene Iverson (1979) -- </a:t>
            </a:r>
            <a:r>
              <a:rPr lang="en-GB" altLang="zh-CN" sz="1600" dirty="0" err="1" smtClean="0"/>
              <a:t>APL程序语言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err="1" smtClean="0"/>
              <a:t>Niklaus</a:t>
            </a:r>
            <a:r>
              <a:rPr lang="en-GB" altLang="zh-CN" sz="1600" dirty="0" smtClean="0"/>
              <a:t> Wirth (1984) -- PASCAL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John </a:t>
            </a:r>
            <a:r>
              <a:rPr lang="en-GB" altLang="zh-CN" sz="1600" dirty="0" err="1" smtClean="0"/>
              <a:t>Cocke</a:t>
            </a:r>
            <a:r>
              <a:rPr lang="en-GB" altLang="zh-CN" sz="1600" dirty="0" smtClean="0"/>
              <a:t> (1987) -- RISC &amp; </a:t>
            </a:r>
            <a:r>
              <a:rPr lang="en-GB" altLang="zh-CN" sz="1600" dirty="0" err="1" smtClean="0"/>
              <a:t>编译优化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O. Dahl</a:t>
            </a:r>
            <a:r>
              <a:rPr lang="zh-CN" altLang="en-GB" sz="1600" dirty="0" smtClean="0"/>
              <a:t>，</a:t>
            </a:r>
            <a:r>
              <a:rPr lang="en-GB" altLang="zh-CN" sz="1600" dirty="0" err="1" smtClean="0"/>
              <a:t>K.Nygaard</a:t>
            </a:r>
            <a:r>
              <a:rPr lang="en-GB" altLang="zh-CN" sz="1600" dirty="0" smtClean="0"/>
              <a:t> (2001) -- </a:t>
            </a:r>
            <a:r>
              <a:rPr lang="en-GB" altLang="zh-CN" sz="1600" dirty="0" err="1" smtClean="0"/>
              <a:t>Simula</a:t>
            </a:r>
            <a:r>
              <a:rPr lang="zh-CN" altLang="en-GB" sz="1600" dirty="0" smtClean="0"/>
              <a:t>语言和</a:t>
            </a:r>
            <a:r>
              <a:rPr lang="en-GB" altLang="zh-CN" sz="1600" dirty="0" smtClean="0"/>
              <a:t>OO</a:t>
            </a:r>
            <a:r>
              <a:rPr lang="zh-CN" altLang="en-GB" sz="1600" dirty="0" smtClean="0"/>
              <a:t>概念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Alan Kay(2003) -- </a:t>
            </a:r>
            <a:r>
              <a:rPr lang="en-GB" altLang="zh-CN" sz="1600" dirty="0" err="1" smtClean="0"/>
              <a:t>SmallTalk语言和面向对象程序设计</a:t>
            </a:r>
            <a:endParaRPr lang="zh-CN" altLang="en-GB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Peter </a:t>
            </a:r>
            <a:r>
              <a:rPr lang="en-GB" altLang="zh-CN" sz="1600" dirty="0" err="1" smtClean="0"/>
              <a:t>Naur</a:t>
            </a:r>
            <a:r>
              <a:rPr lang="en-GB" altLang="zh-CN" sz="1600" dirty="0" smtClean="0"/>
              <a:t>(2005) -- ALGOL60以及编译设计</a:t>
            </a:r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Frances E. Allen(2006)-- </a:t>
            </a:r>
            <a:r>
              <a:rPr lang="zh-CN" altLang="en-GB" sz="1600" dirty="0" smtClean="0"/>
              <a:t>优化编译器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GB" altLang="zh-CN" sz="1600" dirty="0" smtClean="0"/>
              <a:t>Barbara </a:t>
            </a:r>
            <a:r>
              <a:rPr lang="en-GB" altLang="zh-CN" sz="1600" dirty="0" err="1" smtClean="0"/>
              <a:t>Liskov</a:t>
            </a:r>
            <a:r>
              <a:rPr lang="en-GB" altLang="zh-CN" sz="1600" dirty="0" smtClean="0"/>
              <a:t>(2008)--</a:t>
            </a:r>
            <a:r>
              <a:rPr lang="zh-CN" altLang="en-GB" sz="1600" dirty="0" smtClean="0"/>
              <a:t>编程语言和系统设计的实践与理论</a:t>
            </a:r>
            <a:endParaRPr lang="en-GB" altLang="zh-CN" sz="1600" dirty="0" smtClean="0"/>
          </a:p>
          <a:p>
            <a:pPr>
              <a:spcBef>
                <a:spcPts val="0"/>
              </a:spcBef>
            </a:pPr>
            <a:r>
              <a:rPr lang="en-US" altLang="zh-CN" sz="1600" dirty="0" smtClean="0"/>
              <a:t>…</a:t>
            </a:r>
            <a:endParaRPr lang="en-GB" altLang="zh-CN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051695" y="6692"/>
            <a:ext cx="1440000" cy="1681708"/>
            <a:chOff x="2463670" y="-1610305"/>
            <a:chExt cx="1080000" cy="1261281"/>
          </a:xfrm>
        </p:grpSpPr>
        <p:pic>
          <p:nvPicPr>
            <p:cNvPr id="16432" name="Picture 5" descr="013243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3670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3" name="Text Box 6"/>
            <p:cNvSpPr txBox="1">
              <a:spLocks noChangeArrowheads="1"/>
            </p:cNvSpPr>
            <p:nvPr/>
          </p:nvSpPr>
          <p:spPr bwMode="auto">
            <a:xfrm>
              <a:off x="2600314" y="-502865"/>
              <a:ext cx="806711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J. Perlis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36293" y="9183"/>
            <a:ext cx="1455992" cy="1679217"/>
            <a:chOff x="4781017" y="-1610305"/>
            <a:chExt cx="1091994" cy="1259413"/>
          </a:xfrm>
        </p:grpSpPr>
        <p:pic>
          <p:nvPicPr>
            <p:cNvPr id="16430" name="Picture 8" descr="07035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3011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1" name="Text Box 9"/>
            <p:cNvSpPr txBox="1">
              <a:spLocks noChangeArrowheads="1"/>
            </p:cNvSpPr>
            <p:nvPr/>
          </p:nvSpPr>
          <p:spPr bwMode="auto">
            <a:xfrm>
              <a:off x="4781017" y="-504733"/>
              <a:ext cx="1080000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W. Backus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33275" y="5130271"/>
            <a:ext cx="1521312" cy="1747712"/>
            <a:chOff x="3098575" y="3849264"/>
            <a:chExt cx="1140984" cy="1310784"/>
          </a:xfrm>
        </p:grpSpPr>
        <p:pic>
          <p:nvPicPr>
            <p:cNvPr id="16428" name="Picture 11" descr="714325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991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29" name="Text Box 12"/>
            <p:cNvSpPr txBox="1">
              <a:spLocks noChangeArrowheads="1"/>
            </p:cNvSpPr>
            <p:nvPr/>
          </p:nvSpPr>
          <p:spPr bwMode="auto">
            <a:xfrm>
              <a:off x="3098575" y="5006207"/>
              <a:ext cx="114098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Donald E. Knuth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52079" y="9182"/>
            <a:ext cx="1503809" cy="1667464"/>
            <a:chOff x="3592856" y="-1610305"/>
            <a:chExt cx="1127857" cy="1250598"/>
          </a:xfrm>
        </p:grpSpPr>
        <p:sp>
          <p:nvSpPr>
            <p:cNvPr id="16426" name="Text Box 14"/>
            <p:cNvSpPr txBox="1">
              <a:spLocks noChangeArrowheads="1"/>
            </p:cNvSpPr>
            <p:nvPr/>
          </p:nvSpPr>
          <p:spPr bwMode="auto">
            <a:xfrm>
              <a:off x="3592856" y="-513548"/>
              <a:ext cx="112785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Edsger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W.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Dijkstra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7" name="Picture 15" descr="150px-Edsger_Wybe_Dijkstra">
              <a:hlinkClick r:id="rId6"/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4607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0" y="5130272"/>
            <a:ext cx="1440000" cy="1686638"/>
            <a:chOff x="6165898" y="233044"/>
            <a:chExt cx="1080000" cy="1264978"/>
          </a:xfrm>
        </p:grpSpPr>
        <p:sp>
          <p:nvSpPr>
            <p:cNvPr id="16424" name="Text Box 17"/>
            <p:cNvSpPr txBox="1">
              <a:spLocks noChangeArrowheads="1"/>
            </p:cNvSpPr>
            <p:nvPr/>
          </p:nvSpPr>
          <p:spPr bwMode="auto">
            <a:xfrm>
              <a:off x="6292934" y="1344181"/>
              <a:ext cx="820032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Niklaus</a:t>
              </a:r>
              <a:r>
                <a:rPr lang="en-GB" altLang="zh-CN" sz="1333" b="1" dirty="0">
                  <a:ea typeface="宋体" panose="02010600030101010101" pitchFamily="2" charset="-122"/>
                </a:rPr>
                <a:t> Wirth</a:t>
              </a:r>
            </a:p>
          </p:txBody>
        </p:sp>
        <p:pic>
          <p:nvPicPr>
            <p:cNvPr id="16425" name="Picture 18" descr="956813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898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712247" y="5145522"/>
            <a:ext cx="1440000" cy="1682332"/>
            <a:chOff x="7732804" y="3860700"/>
            <a:chExt cx="1080000" cy="1261749"/>
          </a:xfrm>
        </p:grpSpPr>
        <p:sp>
          <p:nvSpPr>
            <p:cNvPr id="16422" name="Text Box 20"/>
            <p:cNvSpPr txBox="1">
              <a:spLocks noChangeArrowheads="1"/>
            </p:cNvSpPr>
            <p:nvPr/>
          </p:nvSpPr>
          <p:spPr bwMode="auto">
            <a:xfrm>
              <a:off x="7998690" y="4968608"/>
              <a:ext cx="54822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Alan Kay</a:t>
              </a:r>
            </a:p>
          </p:txBody>
        </p:sp>
        <p:pic>
          <p:nvPicPr>
            <p:cNvPr id="16423" name="Picture 21" descr="220px-Alan_Kay2">
              <a:hlinkClick r:id="rId9"/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804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3123573" y="5137898"/>
            <a:ext cx="1440000" cy="1717962"/>
            <a:chOff x="4291299" y="3854982"/>
            <a:chExt cx="1080000" cy="1288471"/>
          </a:xfrm>
        </p:grpSpPr>
        <p:sp>
          <p:nvSpPr>
            <p:cNvPr id="16420" name="Text Box 23"/>
            <p:cNvSpPr txBox="1">
              <a:spLocks noChangeArrowheads="1"/>
            </p:cNvSpPr>
            <p:nvPr/>
          </p:nvSpPr>
          <p:spPr bwMode="auto">
            <a:xfrm>
              <a:off x="4371959" y="4989612"/>
              <a:ext cx="925734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Barbara 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Liskov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21" name="Picture 24" descr="resized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299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6157112" y="5145522"/>
            <a:ext cx="1440000" cy="1719056"/>
            <a:chOff x="6566453" y="3860700"/>
            <a:chExt cx="1080000" cy="1289292"/>
          </a:xfrm>
        </p:grpSpPr>
        <p:sp>
          <p:nvSpPr>
            <p:cNvPr id="16418" name="Text Box 26"/>
            <p:cNvSpPr txBox="1">
              <a:spLocks noChangeArrowheads="1"/>
            </p:cNvSpPr>
            <p:nvPr/>
          </p:nvSpPr>
          <p:spPr bwMode="auto">
            <a:xfrm>
              <a:off x="6787753" y="4996151"/>
              <a:ext cx="649217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Peter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Naur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9" name="Picture 27" descr="1024454"/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6453" y="38607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7659930" y="9182"/>
            <a:ext cx="1596591" cy="1679218"/>
            <a:chOff x="5923742" y="-1610305"/>
            <a:chExt cx="1197443" cy="1259413"/>
          </a:xfrm>
        </p:grpSpPr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5923742" y="-504733"/>
              <a:ext cx="1197443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Kenneth E. Iverson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  <p:pic>
          <p:nvPicPr>
            <p:cNvPr id="16417" name="Picture 30" descr="9147499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516" y="-1610305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7"/>
          <p:cNvGrpSpPr/>
          <p:nvPr/>
        </p:nvGrpSpPr>
        <p:grpSpPr>
          <a:xfrm>
            <a:off x="4628491" y="3410401"/>
            <a:ext cx="1440000" cy="1699516"/>
            <a:chOff x="5078198" y="241209"/>
            <a:chExt cx="1080000" cy="1274637"/>
          </a:xfrm>
        </p:grpSpPr>
        <p:sp>
          <p:nvSpPr>
            <p:cNvPr id="16414" name="Text Box 32"/>
            <p:cNvSpPr txBox="1">
              <a:spLocks noChangeArrowheads="1"/>
            </p:cNvSpPr>
            <p:nvPr/>
          </p:nvSpPr>
          <p:spPr bwMode="auto">
            <a:xfrm>
              <a:off x="5255719" y="1362005"/>
              <a:ext cx="724958" cy="153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John </a:t>
              </a:r>
              <a:r>
                <a:rPr lang="en-GB" altLang="zh-CN" sz="1333" b="1" dirty="0" err="1">
                  <a:ea typeface="宋体" panose="02010600030101010101" pitchFamily="2" charset="-122"/>
                </a:rPr>
                <a:t>Cocke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  <p:pic>
          <p:nvPicPr>
            <p:cNvPr id="16415" name="Picture 33" descr="2083115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198" y="241209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4594010" y="5137896"/>
            <a:ext cx="1508811" cy="1748738"/>
            <a:chOff x="5394124" y="3854982"/>
            <a:chExt cx="1131608" cy="1311554"/>
          </a:xfrm>
        </p:grpSpPr>
        <p:pic>
          <p:nvPicPr>
            <p:cNvPr id="16412" name="Picture 35" descr="1012327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3441" y="3854982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3" name="Text Box 36"/>
            <p:cNvSpPr txBox="1">
              <a:spLocks noChangeArrowheads="1"/>
            </p:cNvSpPr>
            <p:nvPr/>
          </p:nvSpPr>
          <p:spPr bwMode="auto">
            <a:xfrm>
              <a:off x="5394124" y="4943445"/>
              <a:ext cx="1131608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US" altLang="zh-CN" sz="1333" b="1" dirty="0">
                  <a:ea typeface="宋体" panose="02010600030101010101" pitchFamily="2" charset="-122"/>
                </a:rPr>
                <a:t>Frances E. Allen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82143" y="1707500"/>
            <a:ext cx="1440000" cy="1744970"/>
            <a:chOff x="7380312" y="233044"/>
            <a:chExt cx="1080000" cy="1308728"/>
          </a:xfrm>
        </p:grpSpPr>
        <p:pic>
          <p:nvPicPr>
            <p:cNvPr id="16410" name="Picture 38" descr="6917600"/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23304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1" name="Text Box 39"/>
            <p:cNvSpPr txBox="1">
              <a:spLocks noChangeArrowheads="1"/>
            </p:cNvSpPr>
            <p:nvPr/>
          </p:nvSpPr>
          <p:spPr bwMode="auto">
            <a:xfrm>
              <a:off x="7603498" y="1318681"/>
              <a:ext cx="588142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O. Dahl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52327" y="1707499"/>
            <a:ext cx="1440000" cy="1702902"/>
            <a:chOff x="6230198" y="241208"/>
            <a:chExt cx="1080000" cy="1277177"/>
          </a:xfrm>
        </p:grpSpPr>
        <p:pic>
          <p:nvPicPr>
            <p:cNvPr id="16408" name="Picture 41" descr="5916220"/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0198" y="241208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9" name="Text Box 42"/>
            <p:cNvSpPr txBox="1">
              <a:spLocks noChangeArrowheads="1"/>
            </p:cNvSpPr>
            <p:nvPr/>
          </p:nvSpPr>
          <p:spPr bwMode="auto">
            <a:xfrm>
              <a:off x="6380548" y="1295294"/>
              <a:ext cx="779300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 err="1">
                  <a:ea typeface="宋体" panose="02010600030101010101" pitchFamily="2" charset="-122"/>
                </a:rPr>
                <a:t>K.Nygaard</a:t>
              </a:r>
              <a:endParaRPr lang="en-GB" altLang="zh-CN" sz="1333" b="1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6473" y="3435690"/>
            <a:ext cx="1611338" cy="1737454"/>
            <a:chOff x="781027" y="3849264"/>
            <a:chExt cx="1208504" cy="1303091"/>
          </a:xfrm>
        </p:grpSpPr>
        <p:pic>
          <p:nvPicPr>
            <p:cNvPr id="16406" name="Picture 44" descr="9681074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465" y="3849264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7" name="Text Box 45"/>
            <p:cNvSpPr txBox="1">
              <a:spLocks noChangeArrowheads="1"/>
            </p:cNvSpPr>
            <p:nvPr/>
          </p:nvSpPr>
          <p:spPr bwMode="auto">
            <a:xfrm>
              <a:off x="781027" y="4929264"/>
              <a:ext cx="1208504" cy="223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Michael O. Rabin 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52774" y="3439125"/>
            <a:ext cx="1440000" cy="1758531"/>
            <a:chOff x="1984399" y="3854176"/>
            <a:chExt cx="1080000" cy="1318898"/>
          </a:xfrm>
        </p:grpSpPr>
        <p:pic>
          <p:nvPicPr>
            <p:cNvPr id="16404" name="Picture 47" descr="3562254"/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4399" y="3854176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05" name="Text Box 48"/>
            <p:cNvSpPr txBox="1">
              <a:spLocks noChangeArrowheads="1"/>
            </p:cNvSpPr>
            <p:nvPr/>
          </p:nvSpPr>
          <p:spPr bwMode="auto">
            <a:xfrm>
              <a:off x="2023540" y="4949984"/>
              <a:ext cx="1001717" cy="22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/>
              <a:r>
                <a:rPr lang="en-GB" altLang="zh-CN" sz="1333" b="1" dirty="0">
                  <a:ea typeface="宋体" panose="02010600030101010101" pitchFamily="2" charset="-122"/>
                </a:rPr>
                <a:t>Dana S. Scott</a:t>
              </a:r>
              <a:r>
                <a:rPr lang="en-GB" altLang="zh-CN" sz="1333" dirty="0">
                  <a:ea typeface="宋体" panose="02010600030101010101" pitchFamily="2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6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20953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数据结构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</a:p>
          <a:p>
            <a:pPr lvl="1"/>
            <a:r>
              <a:rPr lang="zh-CN" altLang="en-US" dirty="0" smtClean="0"/>
              <a:t>逻辑上，数组是由同一类型数据组成的某种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维矩形结构，沿着每一维的距离，称为</a:t>
            </a:r>
            <a:r>
              <a:rPr lang="zh-CN" altLang="en-US" dirty="0" smtClean="0">
                <a:solidFill>
                  <a:schemeClr val="accent2"/>
                </a:solidFill>
              </a:rPr>
              <a:t>下标</a:t>
            </a:r>
          </a:p>
          <a:p>
            <a:pPr lvl="1"/>
            <a:r>
              <a:rPr lang="zh-CN" altLang="en-US" dirty="0" smtClean="0"/>
              <a:t>数组可变与不可变</a:t>
            </a:r>
          </a:p>
          <a:p>
            <a:pPr lvl="2"/>
            <a:r>
              <a:rPr lang="zh-CN" altLang="en-US" dirty="0" smtClean="0"/>
              <a:t>编译时能否确定其存贮空间的大小</a:t>
            </a:r>
          </a:p>
          <a:p>
            <a:pPr lvl="1"/>
            <a:r>
              <a:rPr lang="zh-CN" altLang="en-US" dirty="0" smtClean="0"/>
              <a:t>访问</a:t>
            </a:r>
          </a:p>
          <a:p>
            <a:pPr lvl="2"/>
            <a:r>
              <a:rPr lang="zh-CN" altLang="en-US" dirty="0" smtClean="0"/>
              <a:t>给出数组名和下标值，如</a:t>
            </a:r>
            <a:r>
              <a:rPr lang="en-US" altLang="zh-CN" dirty="0"/>
              <a:t>A[10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 j]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存放方式</a:t>
            </a:r>
          </a:p>
          <a:p>
            <a:pPr lvl="2"/>
            <a:r>
              <a:rPr lang="zh-CN" altLang="en-US" dirty="0" smtClean="0"/>
              <a:t>按行存放</a:t>
            </a:r>
            <a:r>
              <a:rPr lang="en-US" altLang="zh-CN" dirty="0" smtClean="0"/>
              <a:t>,</a:t>
            </a:r>
            <a:r>
              <a:rPr lang="zh-CN" altLang="en-US" dirty="0" smtClean="0"/>
              <a:t>按列存放</a:t>
            </a:r>
          </a:p>
        </p:txBody>
      </p:sp>
    </p:spTree>
    <p:extLst>
      <p:ext uri="{BB962C8B-B14F-4D97-AF65-F5344CB8AC3E}">
        <p14:creationId xmlns:p14="http://schemas.microsoft.com/office/powerpoint/2010/main" val="168467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数组元素地址计算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en-US" altLang="zh-CN" dirty="0" smtClean="0"/>
              <a:t>A[10,20]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A[1</a:t>
            </a:r>
            <a:r>
              <a:rPr lang="en-US" altLang="zh-CN" noProof="1" smtClean="0"/>
              <a:t>，</a:t>
            </a:r>
            <a:r>
              <a:rPr lang="en-US" altLang="zh-CN" dirty="0" smtClean="0"/>
              <a:t>1]</a:t>
            </a:r>
            <a:r>
              <a:rPr lang="zh-CN" altLang="en-US" dirty="0" smtClean="0"/>
              <a:t>的地址为</a:t>
            </a:r>
            <a:r>
              <a:rPr lang="en-US" altLang="zh-CN" dirty="0" smtClean="0"/>
              <a:t>a</a:t>
            </a:r>
            <a:r>
              <a:rPr lang="en-US" altLang="zh-CN" noProof="1" smtClean="0"/>
              <a:t>，</a:t>
            </a:r>
            <a:r>
              <a:rPr lang="zh-CN" altLang="en-US" dirty="0"/>
              <a:t>每个</a:t>
            </a:r>
            <a:r>
              <a:rPr lang="zh-CN" altLang="en-US" dirty="0" smtClean="0"/>
              <a:t>元素占</a:t>
            </a:r>
            <a:r>
              <a:rPr lang="en-US" altLang="zh-CN" dirty="0" smtClean="0"/>
              <a:t>1</a:t>
            </a:r>
            <a:r>
              <a:rPr lang="zh-CN" altLang="en-US" dirty="0" smtClean="0"/>
              <a:t>字节，</a:t>
            </a:r>
            <a:r>
              <a:rPr lang="zh-CN" altLang="en-US" noProof="1" smtClean="0"/>
              <a:t>各维下标从1开始，</a:t>
            </a:r>
            <a:r>
              <a:rPr lang="zh-CN" altLang="en-US" dirty="0" smtClean="0"/>
              <a:t>按行存放，那么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noProof="1" smtClean="0"/>
              <a:t>，</a:t>
            </a:r>
            <a:r>
              <a:rPr lang="en-US" altLang="zh-CN" dirty="0" smtClean="0"/>
              <a:t>j]</a:t>
            </a:r>
            <a:r>
              <a:rPr lang="zh-CN" altLang="en-US" dirty="0" smtClean="0"/>
              <a:t>地址为：</a:t>
            </a:r>
          </a:p>
          <a:p>
            <a:pPr marL="0" indent="0" algn="ctr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a+(i-1)*20+(j-1)</a:t>
            </a:r>
          </a:p>
          <a:p>
            <a:r>
              <a:rPr lang="zh-CN" altLang="en-US" dirty="0" smtClean="0"/>
              <a:t>通用的数组元素地址计算公式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12548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数组元素地址计算</a:t>
            </a:r>
            <a:endParaRPr lang="zh-CN" alt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维数组，按行存放，每个元素宽度为</a:t>
            </a:r>
            <a:r>
              <a:rPr lang="en-US" altLang="zh-CN" dirty="0" smtClean="0"/>
              <a:t>w</a:t>
            </a:r>
          </a:p>
          <a:p>
            <a:pPr lvl="1"/>
            <a:r>
              <a:rPr lang="en-US" altLang="zh-CN" dirty="0" err="1" smtClean="0"/>
              <a:t>low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 的下界</a:t>
            </a:r>
          </a:p>
          <a:p>
            <a:pPr lvl="1"/>
            <a:r>
              <a:rPr lang="en-US" altLang="zh-CN" dirty="0" err="1" smtClean="0"/>
              <a:t>up</a:t>
            </a:r>
            <a:r>
              <a:rPr lang="en-US" altLang="zh-CN" baseline="-25000" dirty="0" err="1" smtClean="0"/>
              <a:t>i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 的上界</a:t>
            </a:r>
          </a:p>
          <a:p>
            <a:pPr lvl="1"/>
            <a:r>
              <a:rPr lang="en-US" altLang="zh-CN" dirty="0" err="1" smtClean="0"/>
              <a:t>n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zh-CN" altLang="en-US" dirty="0" smtClean="0"/>
              <a:t>为第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维 可取值的个数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up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low</a:t>
            </a:r>
            <a:r>
              <a:rPr lang="en-US" altLang="zh-CN" baseline="-25000" dirty="0" err="1"/>
              <a:t>i</a:t>
            </a:r>
            <a:r>
              <a:rPr lang="en-US" altLang="zh-CN" dirty="0" smtClean="0"/>
              <a:t> + 1), </a:t>
            </a:r>
          </a:p>
          <a:p>
            <a:pPr lvl="1"/>
            <a:r>
              <a:rPr lang="en-US" altLang="zh-CN" dirty="0" smtClean="0"/>
              <a:t>base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的第一个元素相对地址</a:t>
            </a:r>
          </a:p>
          <a:p>
            <a:r>
              <a:rPr lang="zh-CN" altLang="en-US" dirty="0" smtClean="0"/>
              <a:t>元素</a:t>
            </a:r>
            <a:r>
              <a:rPr lang="en-US" altLang="zh-CN" dirty="0" smtClean="0"/>
              <a:t>A[i</a:t>
            </a:r>
            <a:r>
              <a:rPr lang="en-US" altLang="zh-CN" sz="1800" baseline="-25000" dirty="0"/>
              <a:t>1</a:t>
            </a:r>
            <a:r>
              <a:rPr lang="en-US" altLang="zh-CN" dirty="0" smtClean="0"/>
              <a:t>,i</a:t>
            </a:r>
            <a:r>
              <a:rPr lang="en-US" altLang="zh-CN" sz="1800" baseline="-25000" dirty="0"/>
              <a:t>2</a:t>
            </a:r>
            <a:r>
              <a:rPr lang="en-US" altLang="zh-CN" dirty="0" smtClean="0"/>
              <a:t>,…,</a:t>
            </a:r>
            <a:r>
              <a:rPr lang="en-US" altLang="zh-CN" dirty="0" err="1" smtClean="0"/>
              <a:t>i</a:t>
            </a:r>
            <a:r>
              <a:rPr lang="en-US" altLang="zh-CN" sz="1800" baseline="-25000" dirty="0" err="1"/>
              <a:t>k</a:t>
            </a:r>
            <a:r>
              <a:rPr lang="en-US" altLang="zh-CN" dirty="0" smtClean="0"/>
              <a:t>]</a:t>
            </a:r>
            <a:r>
              <a:rPr lang="zh-CN" altLang="en-US" dirty="0" smtClean="0"/>
              <a:t>相对地址公式 </a:t>
            </a:r>
          </a:p>
          <a:p>
            <a:pPr marL="342900" lvl="1" indent="0">
              <a:buNone/>
            </a:pPr>
            <a:r>
              <a:rPr lang="en-US" altLang="zh-CN" dirty="0" smtClean="0"/>
              <a:t>((…i</a:t>
            </a:r>
            <a:r>
              <a:rPr lang="en-US" altLang="zh-CN" sz="1500" baseline="-25000" dirty="0"/>
              <a:t>1</a:t>
            </a:r>
            <a:r>
              <a:rPr lang="en-US" altLang="zh-CN" dirty="0" smtClean="0"/>
              <a:t> n</a:t>
            </a:r>
            <a:r>
              <a:rPr lang="en-US" altLang="zh-CN" sz="1500" baseline="-25000" dirty="0"/>
              <a:t>2</a:t>
            </a:r>
            <a:r>
              <a:rPr lang="en-US" altLang="zh-CN" dirty="0" smtClean="0"/>
              <a:t>+i</a:t>
            </a:r>
            <a:r>
              <a:rPr lang="en-US" altLang="zh-CN" sz="1500" baseline="-25000" dirty="0"/>
              <a:t>2</a:t>
            </a:r>
            <a:r>
              <a:rPr lang="en-US" altLang="zh-CN" dirty="0" smtClean="0"/>
              <a:t>)n</a:t>
            </a:r>
            <a:r>
              <a:rPr lang="en-US" altLang="zh-CN" sz="1500" baseline="-25000" dirty="0"/>
              <a:t>3</a:t>
            </a:r>
            <a:r>
              <a:rPr lang="en-US" altLang="zh-CN" dirty="0" smtClean="0"/>
              <a:t>+i</a:t>
            </a:r>
            <a:r>
              <a:rPr lang="en-US" altLang="zh-CN" sz="1500" baseline="-25000" dirty="0"/>
              <a:t>3</a:t>
            </a:r>
            <a:r>
              <a:rPr lang="en-US" altLang="zh-CN" dirty="0" smtClean="0"/>
              <a:t>)…)</a:t>
            </a:r>
            <a:r>
              <a:rPr lang="en-US" altLang="zh-CN" dirty="0" err="1" smtClean="0"/>
              <a:t>n</a:t>
            </a:r>
            <a:r>
              <a:rPr lang="en-US" altLang="zh-CN" sz="1500" baseline="-25000" dirty="0" err="1"/>
              <a:t>k</a:t>
            </a:r>
            <a:r>
              <a:rPr lang="en-US" altLang="zh-CN" dirty="0" err="1" smtClean="0"/>
              <a:t>+i</a:t>
            </a:r>
            <a:r>
              <a:rPr lang="en-US" altLang="zh-CN" sz="1500" baseline="-25000" dirty="0" err="1"/>
              <a:t>k</a:t>
            </a:r>
            <a:r>
              <a:rPr lang="en-US" altLang="zh-CN" dirty="0" smtClean="0"/>
              <a:t>)×w +</a:t>
            </a:r>
          </a:p>
          <a:p>
            <a:pPr marL="342900" lvl="1" indent="0">
              <a:buNone/>
            </a:pPr>
            <a:r>
              <a:rPr lang="en-US" altLang="zh-CN" dirty="0" smtClean="0">
                <a:solidFill>
                  <a:schemeClr val="accent2"/>
                </a:solidFill>
              </a:rPr>
              <a:t>base-</a:t>
            </a:r>
            <a:r>
              <a:rPr lang="en-US" altLang="zh-CN" dirty="0" smtClean="0">
                <a:solidFill>
                  <a:schemeClr val="accent1"/>
                </a:solidFill>
              </a:rPr>
              <a:t>((…((low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1</a:t>
            </a:r>
            <a:r>
              <a:rPr lang="en-US" altLang="zh-CN" dirty="0" smtClean="0">
                <a:solidFill>
                  <a:schemeClr val="accent1"/>
                </a:solidFill>
              </a:rPr>
              <a:t> 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 smtClean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2</a:t>
            </a:r>
            <a:r>
              <a:rPr lang="en-US" altLang="zh-CN" dirty="0" smtClean="0">
                <a:solidFill>
                  <a:schemeClr val="accent1"/>
                </a:solidFill>
              </a:rPr>
              <a:t>)n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 smtClean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>
                <a:solidFill>
                  <a:schemeClr val="accent1"/>
                </a:solidFill>
              </a:rPr>
              <a:t>3</a:t>
            </a:r>
            <a:r>
              <a:rPr lang="en-US" altLang="zh-CN" dirty="0" smtClean="0">
                <a:solidFill>
                  <a:schemeClr val="accent1"/>
                </a:solidFill>
              </a:rPr>
              <a:t>)…)</a:t>
            </a:r>
            <a:r>
              <a:rPr lang="en-US" altLang="zh-CN" dirty="0" err="1" smtClean="0">
                <a:solidFill>
                  <a:schemeClr val="accent1"/>
                </a:solidFill>
              </a:rPr>
              <a:t>n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 err="1" smtClean="0">
                <a:solidFill>
                  <a:schemeClr val="accent1"/>
                </a:solidFill>
              </a:rPr>
              <a:t>+low</a:t>
            </a:r>
            <a:r>
              <a:rPr lang="en-US" altLang="zh-CN" sz="1500" baseline="-25000" dirty="0" err="1">
                <a:solidFill>
                  <a:schemeClr val="accent1"/>
                </a:solidFill>
              </a:rPr>
              <a:t>k</a:t>
            </a:r>
            <a:r>
              <a:rPr lang="en-US" altLang="zh-CN" dirty="0" smtClean="0">
                <a:solidFill>
                  <a:schemeClr val="accent1"/>
                </a:solidFill>
              </a:rPr>
              <a:t>)×w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cxnSp>
        <p:nvCxnSpPr>
          <p:cNvPr id="60" name="直接连接符 59"/>
          <p:cNvCxnSpPr/>
          <p:nvPr/>
        </p:nvCxnSpPr>
        <p:spPr>
          <a:xfrm flipV="1">
            <a:off x="1922616" y="5857720"/>
            <a:ext cx="5652000" cy="89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373353" y="5868510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Con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12716" y="5385015"/>
            <a:ext cx="3780000" cy="29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6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内情向量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内情向量</a:t>
            </a:r>
          </a:p>
          <a:p>
            <a:pPr lvl="1"/>
            <a:r>
              <a:rPr lang="zh-CN" altLang="en-US" dirty="0"/>
              <a:t>登记</a:t>
            </a:r>
            <a:r>
              <a:rPr lang="zh-CN" altLang="en-US" dirty="0" smtClean="0"/>
              <a:t>维数，各维的上、下限，首地址，以及数组（元素）的类型等信息</a:t>
            </a:r>
          </a:p>
        </p:txBody>
      </p:sp>
      <p:graphicFrame>
        <p:nvGraphicFramePr>
          <p:cNvPr id="2465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65401"/>
              </p:ext>
            </p:extLst>
          </p:nvPr>
        </p:nvGraphicFramePr>
        <p:xfrm>
          <a:off x="1524775" y="3411030"/>
          <a:ext cx="3618311" cy="26060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06104"/>
                <a:gridCol w="1206103"/>
                <a:gridCol w="120610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GB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GB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altLang="zh-CN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low</a:t>
                      </a:r>
                      <a:r>
                        <a:rPr kumimoji="0" lang="en-US" altLang="zh-CN" sz="24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up</a:t>
                      </a:r>
                      <a:r>
                        <a:rPr kumimoji="0" lang="en-US" altLang="zh-CN" sz="2400" u="none" strike="noStrike" cap="none" normalizeH="0" baseline="-2500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n</a:t>
                      </a:r>
                      <a:r>
                        <a:rPr kumimoji="0" lang="en-US" altLang="zh-CN" sz="24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Con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GB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base</a:t>
                      </a:r>
                      <a:endParaRPr kumimoji="0" lang="en-GB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微软雅黑" pitchFamily="34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21131" y="1155665"/>
            <a:ext cx="6779623" cy="1354217"/>
            <a:chOff x="2560319" y="811237"/>
            <a:chExt cx="6779623" cy="1354217"/>
          </a:xfrm>
        </p:grpSpPr>
        <p:sp>
          <p:nvSpPr>
            <p:cNvPr id="82978" name="Text Box 6"/>
            <p:cNvSpPr txBox="1">
              <a:spLocks noChangeArrowheads="1"/>
            </p:cNvSpPr>
            <p:nvPr/>
          </p:nvSpPr>
          <p:spPr bwMode="auto">
            <a:xfrm>
              <a:off x="2560319" y="811237"/>
              <a:ext cx="6779623" cy="1354217"/>
            </a:xfrm>
            <a:prstGeom prst="rect">
              <a:avLst/>
            </a:prstGeom>
            <a:ln>
              <a:noFill/>
              <a:headEnd/>
              <a:tailEnd type="none" w="lg" len="lg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ea typeface="宋体" panose="02010600030101010101" pitchFamily="2" charset="-122"/>
                </a:rPr>
                <a:t>((…i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ea typeface="宋体" panose="02010600030101010101" pitchFamily="2" charset="-122"/>
                </a:rPr>
                <a:t>+i</a:t>
              </a:r>
              <a:r>
                <a:rPr lang="en-US" altLang="zh-CN" sz="2400" baseline="-30000" dirty="0" err="1"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ea typeface="宋体" panose="02010600030101010101" pitchFamily="2" charset="-122"/>
                </a:rPr>
                <a:t>)×w +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chemeClr val="accent2"/>
                  </a:solidFill>
                  <a:ea typeface="宋体" panose="02010600030101010101" pitchFamily="2" charset="-122"/>
                </a:rPr>
                <a:t>base-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((…((low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 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)n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3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)…)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n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+low</a:t>
              </a:r>
              <a:r>
                <a:rPr lang="en-US" altLang="zh-CN" sz="2400" baseline="-30000" dirty="0" err="1">
                  <a:solidFill>
                    <a:schemeClr val="accent1"/>
                  </a:solidFill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solidFill>
                    <a:schemeClr val="accent1"/>
                  </a:solidFill>
                  <a:ea typeface="宋体" panose="02010600030101010101" pitchFamily="2" charset="-122"/>
                </a:rPr>
                <a:t>)×w</a:t>
              </a:r>
            </a:p>
            <a:p>
              <a:pPr eaLnBrk="1" hangingPunct="1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altLang="zh-CN" sz="2400" dirty="0">
                  <a:solidFill>
                    <a:srgbClr val="0000D0"/>
                  </a:solidFill>
                  <a:ea typeface="宋体" panose="02010600030101010101" pitchFamily="2" charset="-122"/>
                </a:rPr>
                <a:t>                                   </a:t>
              </a:r>
              <a:r>
                <a:rPr lang="en-US" altLang="zh-CN" sz="2400" dirty="0" smtClean="0">
                  <a:solidFill>
                    <a:srgbClr val="0000D0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sz="2400" dirty="0" smtClean="0">
                  <a:solidFill>
                    <a:schemeClr val="accent1"/>
                  </a:solidFill>
                  <a:ea typeface="宋体" panose="02010600030101010101" pitchFamily="2" charset="-122"/>
                </a:rPr>
                <a:t>Con</a:t>
              </a:r>
              <a:endParaRPr lang="en-GB" altLang="zh-CN" sz="2400" dirty="0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979" name="Line 7"/>
            <p:cNvSpPr>
              <a:spLocks noChangeShapeType="1"/>
            </p:cNvSpPr>
            <p:nvPr/>
          </p:nvSpPr>
          <p:spPr bwMode="auto">
            <a:xfrm>
              <a:off x="3470422" y="1662729"/>
              <a:ext cx="5652000" cy="0"/>
            </a:xfrm>
            <a:prstGeom prst="line">
              <a:avLst/>
            </a:prstGeom>
            <a:ln>
              <a:headEnd/>
              <a:tailEnd type="none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 sz="1600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702403" y="1270806"/>
              <a:ext cx="3852000" cy="1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98704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记录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dirty="0" smtClean="0"/>
              <a:t>由已知类型的数据组合在一起的一种结构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/>
              <a:t>记录或者结构的元素，也叫做</a:t>
            </a:r>
            <a:r>
              <a:rPr lang="zh-CN" altLang="en-US" sz="2400" dirty="0" smtClean="0"/>
              <a:t>域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field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marL="342900" lvl="1" indent="0">
              <a:spcBef>
                <a:spcPts val="600"/>
              </a:spcBef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record {  char name[20];   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 smtClean="0"/>
              <a:t>    	     integer  </a:t>
            </a:r>
            <a:r>
              <a:rPr lang="en-US" altLang="zh-CN" dirty="0"/>
              <a:t>age</a:t>
            </a:r>
            <a:r>
              <a:rPr lang="en-US" altLang="zh-CN" dirty="0" smtClean="0"/>
              <a:t>; 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 smtClean="0"/>
              <a:t>    	     </a:t>
            </a:r>
            <a:r>
              <a:rPr lang="en-US" altLang="zh-CN" dirty="0" err="1" smtClean="0"/>
              <a:t>bool</a:t>
            </a:r>
            <a:r>
              <a:rPr lang="en-US" altLang="zh-CN" dirty="0" smtClean="0"/>
              <a:t>  </a:t>
            </a:r>
            <a:r>
              <a:rPr lang="en-US" altLang="zh-CN" dirty="0"/>
              <a:t>married</a:t>
            </a:r>
            <a:r>
              <a:rPr lang="en-US" altLang="zh-CN" dirty="0" smtClean="0"/>
              <a:t>;</a:t>
            </a:r>
          </a:p>
          <a:p>
            <a:pPr marL="342900" lvl="1" indent="0">
              <a:spcBef>
                <a:spcPts val="600"/>
              </a:spcBef>
              <a:buNone/>
            </a:pPr>
            <a:r>
              <a:rPr lang="en-US" altLang="zh-CN" dirty="0" smtClean="0"/>
              <a:t> 	} 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访问：复合名 </a:t>
            </a:r>
            <a:r>
              <a:rPr lang="en-US" altLang="zh-CN" sz="2400" dirty="0" smtClean="0"/>
              <a:t>cards[k].</a:t>
            </a:r>
            <a:r>
              <a:rPr lang="en-US" altLang="zh-CN" sz="2400" dirty="0"/>
              <a:t>name</a:t>
            </a:r>
            <a:endParaRPr lang="en-US" altLang="zh-CN" sz="2400" dirty="0" smtClean="0"/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存储：连续存放</a:t>
            </a:r>
          </a:p>
          <a:p>
            <a:pPr>
              <a:spcBef>
                <a:spcPts val="600"/>
              </a:spcBef>
            </a:pPr>
            <a:r>
              <a:rPr lang="zh-CN" altLang="en-US" sz="2400" dirty="0" smtClean="0"/>
              <a:t>域的地址计算</a:t>
            </a:r>
          </a:p>
          <a:p>
            <a:pPr lvl="1">
              <a:spcBef>
                <a:spcPts val="600"/>
              </a:spcBef>
            </a:pPr>
            <a:r>
              <a:rPr lang="zh-CN" altLang="en-US" dirty="0" smtClean="0"/>
              <a:t>相对于记录结构起点的相对数</a:t>
            </a:r>
            <a:r>
              <a:rPr lang="en-US" altLang="zh-CN" dirty="0" smtClean="0"/>
              <a:t>OFFSET</a:t>
            </a:r>
          </a:p>
        </p:txBody>
      </p:sp>
      <p:sp>
        <p:nvSpPr>
          <p:cNvPr id="25604" name="Text Box 1028"/>
          <p:cNvSpPr txBox="1">
            <a:spLocks noChangeArrowheads="1"/>
          </p:cNvSpPr>
          <p:nvPr/>
        </p:nvSpPr>
        <p:spPr bwMode="auto">
          <a:xfrm>
            <a:off x="1320593" y="4064774"/>
            <a:ext cx="1890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</a:rPr>
              <a:t>cards[1000]</a:t>
            </a:r>
            <a:endParaRPr lang="en-GB" altLang="zh-CN" sz="2400" dirty="0">
              <a:solidFill>
                <a:schemeClr val="accent2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981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 autoUpdateAnimBg="0"/>
      <p:bldP spid="2560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字符串、表格、栈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字符串：符号处理、公式处理</a:t>
            </a:r>
          </a:p>
          <a:p>
            <a:r>
              <a:rPr lang="zh-CN" altLang="en-US" dirty="0" smtClean="0"/>
              <a:t>表格：本质上是一种记录结构</a:t>
            </a:r>
          </a:p>
          <a:p>
            <a:r>
              <a:rPr lang="zh-CN" altLang="en-US" dirty="0" smtClean="0"/>
              <a:t>线性表：一组顺序化的记录结构</a:t>
            </a:r>
          </a:p>
          <a:p>
            <a:r>
              <a:rPr lang="zh-CN" altLang="en-US" dirty="0" smtClean="0"/>
              <a:t>栈：一种线性表，后进先出，</a:t>
            </a:r>
            <a:r>
              <a:rPr lang="en-US" altLang="zh-CN" dirty="0" smtClean="0"/>
              <a:t>POP, PUSH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10356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</a:t>
            </a:r>
            <a:endParaRPr lang="zh-CN" altLang="en-US"/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抽象数据类型</a:t>
            </a:r>
            <a:r>
              <a:rPr lang="en-US" altLang="zh-CN" sz="2400" dirty="0"/>
              <a:t>(</a:t>
            </a:r>
            <a:r>
              <a:rPr lang="en-GB" altLang="zh-CN" sz="2400" dirty="0"/>
              <a:t>Abstract Data Type)</a:t>
            </a:r>
          </a:p>
          <a:p>
            <a:pPr lvl="1"/>
            <a:r>
              <a:rPr lang="en-GB" altLang="zh-CN" sz="2100" dirty="0"/>
              <a:t>A set of data values and associated operations that are precisely specified independent of any particular implementation.</a:t>
            </a:r>
          </a:p>
          <a:p>
            <a:pPr lvl="1"/>
            <a:r>
              <a:rPr lang="zh-CN" altLang="en-US" sz="2100" dirty="0">
                <a:latin typeface="+mj-ea"/>
              </a:rPr>
              <a:t>抽象数据类型由数据集合、及其相关的操作组成，这些操作有明确的定义，而且定义不依赖于具体的实现。</a:t>
            </a:r>
            <a:endParaRPr lang="en-GB" altLang="zh-CN" sz="2100" dirty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444510" y="5519738"/>
            <a:ext cx="483459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GB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美国标准与技术研究院</a:t>
            </a: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NIST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1350" dirty="0">
                <a:solidFill>
                  <a:srgbClr val="0070C0"/>
                </a:solidFill>
                <a:latin typeface="微软雅黑" panose="020B0503020204020204" pitchFamily="34" charset="-122"/>
              </a:rPr>
              <a:t> http://www.nist.gov/dads/HTML/abstractDataType.html</a:t>
            </a:r>
          </a:p>
        </p:txBody>
      </p:sp>
    </p:spTree>
    <p:extLst>
      <p:ext uri="{BB962C8B-B14F-4D97-AF65-F5344CB8AC3E}">
        <p14:creationId xmlns:p14="http://schemas.microsoft.com/office/powerpoint/2010/main" val="3418521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抽象数据类型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一个抽象数据类型包括</a:t>
            </a:r>
          </a:p>
          <a:p>
            <a:pPr lvl="1"/>
            <a:r>
              <a:rPr lang="zh-CN" altLang="en-US" dirty="0" smtClean="0"/>
              <a:t>数据对象集合</a:t>
            </a:r>
          </a:p>
          <a:p>
            <a:pPr lvl="1"/>
            <a:r>
              <a:rPr lang="zh-CN" altLang="en-US" dirty="0" smtClean="0"/>
              <a:t>作用于这些数据对象的抽象运算的集合</a:t>
            </a:r>
          </a:p>
          <a:p>
            <a:pPr lvl="1"/>
            <a:r>
              <a:rPr lang="zh-CN" altLang="en-US" dirty="0" smtClean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 smtClean="0"/>
              <a:t>程序设计语言对抽象数据类型的支持</a:t>
            </a:r>
          </a:p>
          <a:p>
            <a:pPr lvl="1"/>
            <a:r>
              <a:rPr lang="en-US" altLang="zh-CN" dirty="0" smtClean="0"/>
              <a:t>Ada</a:t>
            </a:r>
            <a:r>
              <a:rPr lang="zh-CN" altLang="en-US" dirty="0" smtClean="0"/>
              <a:t>通过程序包</a:t>
            </a:r>
            <a:r>
              <a:rPr lang="en-US" altLang="zh-CN" dirty="0" smtClean="0"/>
              <a:t>(package)</a:t>
            </a:r>
            <a:r>
              <a:rPr lang="zh-CN" altLang="en-US" dirty="0" smtClean="0"/>
              <a:t>提供了数据封装的支持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629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50"/>
          <p:cNvSpPr>
            <a:spLocks noGrp="1" noChangeArrowheads="1"/>
          </p:cNvSpPr>
          <p:nvPr>
            <p:ph idx="4294967295"/>
          </p:nvPr>
        </p:nvSpPr>
        <p:spPr>
          <a:xfrm>
            <a:off x="1467303" y="1643398"/>
            <a:ext cx="6021000" cy="2119745"/>
          </a:xfr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27000" tIns="54000" rIns="27000" bIns="54000" rtlCol="0">
            <a:norm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package STACKS is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ELEM is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type STACK is limited private;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push (S: in out STACK; E: in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procedure pop (S: in out STACK; E: out ELEM);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  …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50" b="1" dirty="0">
                <a:solidFill>
                  <a:schemeClr val="tx1"/>
                </a:solidFill>
                <a:latin typeface="Courier New" panose="02070309020205020404" pitchFamily="49" charset="0"/>
              </a:rPr>
              <a:t>end STACK;</a:t>
            </a:r>
          </a:p>
        </p:txBody>
      </p:sp>
      <p:sp>
        <p:nvSpPr>
          <p:cNvPr id="66563" name="Rectangle 2051"/>
          <p:cNvSpPr>
            <a:spLocks noChangeArrowheads="1"/>
          </p:cNvSpPr>
          <p:nvPr/>
        </p:nvSpPr>
        <p:spPr bwMode="auto">
          <a:xfrm>
            <a:off x="1467303" y="3763142"/>
            <a:ext cx="6021000" cy="280868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27000" tIns="54000" rIns="27000" bIns="5400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package body STACKS is 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push(S: in out STACK; E: in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push;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procedure pop (S: in out STACK; E: out ELEM);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begin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……</a:t>
            </a:r>
            <a:r>
              <a:rPr lang="zh-CN" altLang="en-US" sz="1650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实现细节</a:t>
            </a: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 pop;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5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</a:rPr>
              <a:t>end; </a:t>
            </a:r>
          </a:p>
        </p:txBody>
      </p:sp>
      <p:sp>
        <p:nvSpPr>
          <p:cNvPr id="66564" name="Text Box 2052"/>
          <p:cNvSpPr txBox="1">
            <a:spLocks noChangeArrowheads="1"/>
          </p:cNvSpPr>
          <p:nvPr/>
        </p:nvSpPr>
        <p:spPr bwMode="auto">
          <a:xfrm>
            <a:off x="6129267" y="1643397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规范说明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6565" name="Text Box 2053"/>
          <p:cNvSpPr txBox="1">
            <a:spLocks noChangeArrowheads="1"/>
          </p:cNvSpPr>
          <p:nvPr/>
        </p:nvSpPr>
        <p:spPr bwMode="auto">
          <a:xfrm>
            <a:off x="5928871" y="6009794"/>
            <a:ext cx="12618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accent2"/>
                </a:solidFill>
                <a:ea typeface="微软雅黑" panose="020B0503020204020204" pitchFamily="34" charset="-122"/>
              </a:rPr>
              <a:t>程序包体</a:t>
            </a:r>
            <a:endParaRPr lang="en-GB" altLang="zh-CN" sz="21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700" dirty="0">
              <a:latin typeface="+mj-ea"/>
              <a:ea typeface="+mj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30000" y="363600"/>
            <a:ext cx="7887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/>
              <a:t>ADA </a:t>
            </a:r>
            <a:r>
              <a:rPr lang="zh-CN" altLang="en-US" dirty="0"/>
              <a:t>程序示例</a:t>
            </a:r>
          </a:p>
        </p:txBody>
      </p:sp>
    </p:spTree>
    <p:extLst>
      <p:ext uri="{BB962C8B-B14F-4D97-AF65-F5344CB8AC3E}">
        <p14:creationId xmlns:p14="http://schemas.microsoft.com/office/powerpoint/2010/main" val="630721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  <p:bldP spid="665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 smtClean="0"/>
              <a:t>高级程序设计语言的优点</a:t>
            </a:r>
            <a:endParaRPr lang="en-GB" altLang="zh-CN" dirty="0" smtClean="0"/>
          </a:p>
        </p:txBody>
      </p:sp>
      <p:sp>
        <p:nvSpPr>
          <p:cNvPr id="2058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相对</a:t>
            </a:r>
            <a:r>
              <a:rPr lang="zh-CN" altLang="en-US" dirty="0" smtClean="0"/>
              <a:t>机器语言或汇编语言</a:t>
            </a:r>
            <a:r>
              <a:rPr lang="zh-CN" altLang="en-US" noProof="1" smtClean="0"/>
              <a:t>，高级程序设计语言</a:t>
            </a:r>
            <a:endParaRPr lang="zh-CN" altLang="en-US" dirty="0" smtClean="0"/>
          </a:p>
          <a:p>
            <a:pPr lvl="1" eaLnBrk="1" hangingPunct="1"/>
            <a:r>
              <a:rPr lang="zh-CN" altLang="en-US" dirty="0"/>
              <a:t>更</a:t>
            </a:r>
            <a:r>
              <a:rPr lang="zh-CN" altLang="en-US" dirty="0" smtClean="0"/>
              <a:t>接近于数学语言和工程语言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更直观、自然和易于理解</a:t>
            </a:r>
          </a:p>
          <a:p>
            <a:pPr lvl="1" eaLnBrk="1" hangingPunct="1"/>
            <a:r>
              <a:rPr lang="zh-CN" altLang="en-US" dirty="0" smtClean="0"/>
              <a:t>更容易验证其正确性、改错</a:t>
            </a:r>
          </a:p>
          <a:p>
            <a:pPr lvl="1" eaLnBrk="1" hangingPunct="1"/>
            <a:r>
              <a:rPr lang="zh-CN" altLang="en-US" dirty="0" smtClean="0"/>
              <a:t>编写程序的效率更高</a:t>
            </a:r>
          </a:p>
          <a:p>
            <a:pPr lvl="1" eaLnBrk="1" hangingPunct="1"/>
            <a:r>
              <a:rPr lang="zh-CN" altLang="en-US" dirty="0" smtClean="0"/>
              <a:t>更容易移植</a:t>
            </a:r>
          </a:p>
        </p:txBody>
      </p:sp>
    </p:spTree>
    <p:extLst>
      <p:ext uri="{BB962C8B-B14F-4D97-AF65-F5344CB8AC3E}">
        <p14:creationId xmlns:p14="http://schemas.microsoft.com/office/powerpoint/2010/main" val="172662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1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抽象数据类型 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一个抽象数据类型包括</a:t>
            </a:r>
          </a:p>
          <a:p>
            <a:pPr lvl="1"/>
            <a:r>
              <a:rPr lang="zh-CN" altLang="en-US" dirty="0" smtClean="0"/>
              <a:t>数据对象集合</a:t>
            </a:r>
          </a:p>
          <a:p>
            <a:pPr lvl="1"/>
            <a:r>
              <a:rPr lang="zh-CN" altLang="en-US" dirty="0" smtClean="0"/>
              <a:t>作用于这些数据对象的抽象运算的集合</a:t>
            </a:r>
          </a:p>
          <a:p>
            <a:pPr lvl="1"/>
            <a:r>
              <a:rPr lang="zh-CN" altLang="en-US" dirty="0" smtClean="0"/>
              <a:t>这种类型对象的封装，即，除了使用类型中所定义的运算外，用户不能对这些对象进行操作</a:t>
            </a:r>
          </a:p>
          <a:p>
            <a:r>
              <a:rPr lang="zh-CN" altLang="en-US" dirty="0" smtClean="0"/>
              <a:t>程序设计语言对抽象数据类型的支持</a:t>
            </a:r>
          </a:p>
          <a:p>
            <a:pPr lvl="1"/>
            <a:r>
              <a:rPr lang="en-US" altLang="zh-CN" dirty="0" smtClean="0"/>
              <a:t>Ada</a:t>
            </a:r>
            <a:r>
              <a:rPr lang="zh-CN" altLang="en-US" dirty="0" smtClean="0"/>
              <a:t>通过程序包</a:t>
            </a:r>
            <a:r>
              <a:rPr lang="en-US" altLang="zh-CN" dirty="0" smtClean="0"/>
              <a:t>(package)</a:t>
            </a:r>
            <a:r>
              <a:rPr lang="zh-CN" altLang="en-US" dirty="0" smtClean="0"/>
              <a:t>提供了数据封装的支持</a:t>
            </a:r>
          </a:p>
          <a:p>
            <a:pPr lvl="1"/>
            <a:r>
              <a:rPr lang="en-US" altLang="zh-CN" dirty="0" smtClean="0"/>
              <a:t>Smalltalk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通过类</a:t>
            </a:r>
            <a:r>
              <a:rPr lang="en-US" altLang="zh-CN" dirty="0" smtClean="0"/>
              <a:t>(Class)</a:t>
            </a:r>
            <a:r>
              <a:rPr lang="zh-CN" altLang="en-US" dirty="0" smtClean="0"/>
              <a:t>对抽象数据类型提供支持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4994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bldLvl="2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程序示例</a:t>
            </a:r>
            <a:endParaRPr lang="zh-CN" altLang="en-US" dirty="0"/>
          </a:p>
        </p:txBody>
      </p:sp>
      <p:sp>
        <p:nvSpPr>
          <p:cNvPr id="43011" name="Rectangle 1026"/>
          <p:cNvSpPr>
            <a:spLocks noGrp="1" noChangeArrowheads="1"/>
          </p:cNvSpPr>
          <p:nvPr>
            <p:ph idx="1"/>
          </p:nvPr>
        </p:nvSpPr>
        <p:spPr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Car{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color_number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door_number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speed;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push_break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add_oil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Trash_Car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extends car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double amount;</a:t>
            </a:r>
          </a:p>
          <a:p>
            <a:pPr algn="just">
              <a:lnSpc>
                <a:spcPct val="7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public </a:t>
            </a:r>
            <a:r>
              <a:rPr lang="en-US" altLang="zh-CN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fill_trash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( ) {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</a:rPr>
              <a:t>…</a:t>
            </a:r>
            <a:endParaRPr lang="en-US" altLang="zh-CN" sz="2400" b="1" dirty="0">
              <a:solidFill>
                <a:schemeClr val="tx1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 eaLnBrk="1" hangingPunct="1">
              <a:lnSpc>
                <a:spcPct val="7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565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42134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高级语言的一般特性 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高级语言的分类</a:t>
            </a:r>
          </a:p>
          <a:p>
            <a:r>
              <a:rPr lang="zh-CN" altLang="en-US" dirty="0" smtClean="0"/>
              <a:t>程序结构</a:t>
            </a:r>
          </a:p>
          <a:p>
            <a:r>
              <a:rPr lang="zh-CN" altLang="en-US" dirty="0" smtClean="0"/>
              <a:t>数据结构与操作</a:t>
            </a:r>
          </a:p>
          <a:p>
            <a:r>
              <a:rPr lang="zh-CN" altLang="en-US" dirty="0" smtClean="0">
                <a:solidFill>
                  <a:schemeClr val="accent2"/>
                </a:solidFill>
              </a:rPr>
              <a:t>语句与控制结构</a:t>
            </a:r>
          </a:p>
        </p:txBody>
      </p:sp>
    </p:spTree>
    <p:extLst>
      <p:ext uri="{BB962C8B-B14F-4D97-AF65-F5344CB8AC3E}">
        <p14:creationId xmlns:p14="http://schemas.microsoft.com/office/powerpoint/2010/main" val="3314850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语句与控制结构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表达式</a:t>
            </a:r>
          </a:p>
          <a:p>
            <a:pPr lvl="1"/>
            <a:r>
              <a:rPr lang="zh-CN" altLang="en-US" dirty="0" smtClean="0"/>
              <a:t>表达式由运算量（也称操作数，即数据引用或函数调用）和</a:t>
            </a:r>
            <a:r>
              <a:rPr lang="zh-CN" altLang="en-US" dirty="0"/>
              <a:t>算符（</a:t>
            </a:r>
            <a:r>
              <a:rPr lang="zh-CN" altLang="en-US" dirty="0" smtClean="0"/>
              <a:t>运算符，操作符）组成</a:t>
            </a:r>
          </a:p>
          <a:p>
            <a:pPr lvl="1"/>
            <a:r>
              <a:rPr lang="zh-CN" altLang="en-US" dirty="0" smtClean="0"/>
              <a:t>形式：中缀、前缀、后缀</a:t>
            </a:r>
          </a:p>
          <a:p>
            <a:pPr marL="342900" lvl="1" indent="0">
              <a:buNone/>
            </a:pPr>
            <a:r>
              <a:rPr lang="zh-CN" altLang="en-US" dirty="0" smtClean="0"/>
              <a:t>              </a:t>
            </a:r>
            <a:r>
              <a:rPr lang="en-US" altLang="zh-CN" dirty="0" smtClean="0"/>
              <a:t>X*Y      -A       P↑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p-&gt;</a:t>
            </a:r>
          </a:p>
          <a:p>
            <a:pPr lvl="1"/>
            <a:r>
              <a:rPr lang="zh-CN" altLang="en-US" dirty="0" smtClean="0"/>
              <a:t>表达式形成规则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变量</a:t>
            </a:r>
            <a:r>
              <a:rPr lang="zh-CN" altLang="zh-CN" dirty="0"/>
              <a:t>（包括下标变量）、常数是表达式。</a:t>
            </a:r>
          </a:p>
          <a:p>
            <a:pPr lvl="2"/>
            <a:r>
              <a:rPr lang="zh-CN" altLang="zh-CN" dirty="0" smtClean="0"/>
              <a:t>若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为表达式，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是一个二元算符，则</a:t>
            </a:r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en-US" altLang="zh-CN" baseline="-25000" dirty="0"/>
              <a:t>2</a:t>
            </a:r>
            <a:r>
              <a:rPr lang="zh-CN" altLang="zh-CN" dirty="0"/>
              <a:t>是</a:t>
            </a:r>
            <a:r>
              <a:rPr lang="zh-CN" altLang="zh-CN" dirty="0" smtClean="0"/>
              <a:t>表达式。</a:t>
            </a:r>
            <a:endParaRPr lang="zh-CN" altLang="zh-CN" dirty="0"/>
          </a:p>
          <a:p>
            <a:pPr lvl="2"/>
            <a:r>
              <a:rPr lang="zh-CN" altLang="zh-CN" dirty="0" smtClean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为一元算符，则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en-US" altLang="zh-CN" dirty="0"/>
              <a:t>E</a:t>
            </a:r>
            <a:r>
              <a:rPr lang="zh-CN" altLang="zh-CN" dirty="0"/>
              <a:t>（或</a:t>
            </a:r>
            <a:r>
              <a:rPr lang="en-US" altLang="zh-CN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</a:t>
            </a:r>
            <a:r>
              <a:rPr lang="zh-CN" altLang="zh-CN" dirty="0"/>
              <a:t>）是表达式。</a:t>
            </a:r>
          </a:p>
          <a:p>
            <a:pPr lvl="2"/>
            <a:r>
              <a:rPr lang="zh-CN" altLang="zh-CN" dirty="0" smtClean="0"/>
              <a:t>若</a:t>
            </a:r>
            <a:r>
              <a:rPr lang="en-US" altLang="zh-CN" dirty="0"/>
              <a:t>E</a:t>
            </a:r>
            <a:r>
              <a:rPr lang="zh-CN" altLang="zh-CN" dirty="0"/>
              <a:t>是表达式，则（</a:t>
            </a:r>
            <a:r>
              <a:rPr lang="en-US" altLang="zh-CN" dirty="0"/>
              <a:t>E</a:t>
            </a:r>
            <a:r>
              <a:rPr lang="zh-CN" altLang="zh-CN" dirty="0"/>
              <a:t>）是表达式。</a:t>
            </a:r>
          </a:p>
          <a:p>
            <a:pPr lvl="2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931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算符的优先次序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一般的规定</a:t>
            </a:r>
          </a:p>
          <a:p>
            <a:pPr lvl="1"/>
            <a:r>
              <a:rPr lang="en-US" altLang="zh-CN" dirty="0" smtClean="0"/>
              <a:t>PASCAL</a:t>
            </a:r>
            <a:r>
              <a:rPr lang="en-US" altLang="zh-CN" noProof="1" smtClean="0"/>
              <a:t>：</a:t>
            </a:r>
            <a:r>
              <a:rPr lang="zh-CN" altLang="en-US" noProof="1" smtClean="0"/>
              <a:t>左结合</a:t>
            </a:r>
            <a:r>
              <a:rPr lang="en-US" altLang="zh-CN" dirty="0" smtClean="0"/>
              <a:t>A+B+C=(A+B)+C</a:t>
            </a:r>
          </a:p>
          <a:p>
            <a:pPr lvl="1"/>
            <a:r>
              <a:rPr lang="en-US" altLang="zh-CN" dirty="0" smtClean="0"/>
              <a:t>FORTRAN</a:t>
            </a:r>
            <a:r>
              <a:rPr lang="zh-CN" altLang="en-US" dirty="0" smtClean="0"/>
              <a:t>：对于满足左、右结合的算符可任取一种，如</a:t>
            </a:r>
            <a:r>
              <a:rPr lang="en-US" altLang="zh-CN" dirty="0" smtClean="0"/>
              <a:t>A+B+C</a:t>
            </a:r>
            <a:r>
              <a:rPr lang="zh-CN" altLang="en-US" dirty="0" smtClean="0"/>
              <a:t>就可以处理成</a:t>
            </a:r>
            <a:r>
              <a:rPr lang="en-US" altLang="zh-CN" dirty="0" smtClean="0"/>
              <a:t>(A+B)+C</a:t>
            </a:r>
            <a:r>
              <a:rPr lang="zh-CN" altLang="en-US" dirty="0" smtClean="0"/>
              <a:t>，也可以处理成</a:t>
            </a:r>
            <a:r>
              <a:rPr lang="en-US" altLang="zh-CN" dirty="0" smtClean="0"/>
              <a:t>A+(B+C)</a:t>
            </a:r>
          </a:p>
          <a:p>
            <a:r>
              <a:rPr lang="zh-CN" altLang="en-US" dirty="0" smtClean="0"/>
              <a:t>注意两点</a:t>
            </a:r>
          </a:p>
          <a:p>
            <a:pPr lvl="1"/>
            <a:r>
              <a:rPr lang="zh-CN" altLang="en-US" dirty="0" smtClean="0"/>
              <a:t>代数性质能引用到什么程度视具体的语言而定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在数学上成立的代数性质在计算机上未必完全成立</a:t>
            </a:r>
            <a:endParaRPr lang="en-US" altLang="zh-CN" dirty="0" smtClean="0"/>
          </a:p>
          <a:p>
            <a:pPr lvl="2"/>
            <a:r>
              <a:rPr lang="en-US" altLang="zh-CN" dirty="0"/>
              <a:t>A + B = B +A</a:t>
            </a:r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4792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赋值语句</a:t>
            </a:r>
          </a:p>
          <a:p>
            <a:pPr lvl="1"/>
            <a:r>
              <a:rPr lang="en-US" altLang="zh-CN" dirty="0" smtClean="0"/>
              <a:t>A := B  </a:t>
            </a:r>
          </a:p>
          <a:p>
            <a:pPr lvl="1"/>
            <a:r>
              <a:rPr lang="zh-CN" altLang="en-US" dirty="0" smtClean="0"/>
              <a:t>名字</a:t>
            </a:r>
            <a:r>
              <a:rPr lang="zh-CN" altLang="en-US" dirty="0"/>
              <a:t>的</a:t>
            </a:r>
            <a:r>
              <a:rPr lang="zh-CN" altLang="en-US" dirty="0" smtClean="0">
                <a:solidFill>
                  <a:schemeClr val="accent2"/>
                </a:solidFill>
              </a:rPr>
              <a:t>左值</a:t>
            </a:r>
            <a:r>
              <a:rPr lang="zh-CN" altLang="en-US" dirty="0" smtClean="0"/>
              <a:t>：该名字代表的存储单元的</a:t>
            </a:r>
            <a:r>
              <a:rPr lang="zh-CN" altLang="en-US" dirty="0" smtClean="0">
                <a:solidFill>
                  <a:schemeClr val="accent2"/>
                </a:solidFill>
              </a:rPr>
              <a:t>地址</a:t>
            </a:r>
            <a:endParaRPr lang="en-US" altLang="zh-CN" dirty="0" smtClean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名字的</a:t>
            </a:r>
            <a:r>
              <a:rPr lang="zh-CN" altLang="en-US" dirty="0" smtClean="0">
                <a:solidFill>
                  <a:schemeClr val="accent2"/>
                </a:solidFill>
              </a:rPr>
              <a:t>右值</a:t>
            </a:r>
            <a:r>
              <a:rPr lang="zh-CN" altLang="en-US" dirty="0"/>
              <a:t>：该名字代表</a:t>
            </a:r>
            <a:r>
              <a:rPr lang="zh-CN" altLang="en-US" dirty="0" smtClean="0"/>
              <a:t>的存贮单元的</a:t>
            </a:r>
            <a:r>
              <a:rPr lang="zh-CN" altLang="en-US" dirty="0" smtClean="0">
                <a:solidFill>
                  <a:schemeClr val="accent2"/>
                </a:solidFill>
              </a:rPr>
              <a:t>内容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5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测试：左值与右值</a:t>
            </a:r>
            <a:r>
              <a:rPr lang="zh-CN" altLang="en-GB" dirty="0" smtClean="0"/>
              <a:t> 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在</a:t>
            </a:r>
            <a:r>
              <a:rPr lang="en-GB" altLang="zh-CN" dirty="0" smtClean="0"/>
              <a:t>C</a:t>
            </a:r>
            <a:r>
              <a:rPr lang="zh-CN" altLang="en-GB" dirty="0" smtClean="0"/>
              <a:t>语言中，下面选项只具有右值、不具有左值的是 </a:t>
            </a:r>
            <a:r>
              <a:rPr lang="en-GB" altLang="zh-CN" dirty="0" smtClean="0"/>
              <a:t>(    )</a:t>
            </a:r>
            <a:r>
              <a:rPr lang="zh-CN" altLang="en-GB" dirty="0" smtClean="0"/>
              <a:t>。</a:t>
            </a:r>
          </a:p>
          <a:p>
            <a:pPr marL="0" indent="0">
              <a:buNone/>
            </a:pPr>
            <a:r>
              <a:rPr lang="en-GB" altLang="en-GB" dirty="0" smtClean="0"/>
              <a:t>A.	</a:t>
            </a:r>
            <a:r>
              <a:rPr lang="zh-CN" altLang="en-GB" dirty="0" smtClean="0"/>
              <a:t>变量</a:t>
            </a:r>
          </a:p>
          <a:p>
            <a:pPr marL="0" indent="0">
              <a:buNone/>
            </a:pPr>
            <a:r>
              <a:rPr lang="en-GB" altLang="en-GB" dirty="0" smtClean="0"/>
              <a:t>B.</a:t>
            </a:r>
            <a:r>
              <a:rPr lang="en-GB" altLang="zh-CN" dirty="0" smtClean="0"/>
              <a:t> 	</a:t>
            </a:r>
            <a:r>
              <a:rPr lang="zh-CN" altLang="en-GB" dirty="0" smtClean="0"/>
              <a:t>下标变量</a:t>
            </a:r>
          </a:p>
          <a:p>
            <a:pPr marL="0" indent="0">
              <a:buNone/>
            </a:pPr>
            <a:r>
              <a:rPr lang="en-GB" altLang="zh-CN" dirty="0" smtClean="0"/>
              <a:t>C. 	 a + 5</a:t>
            </a:r>
          </a:p>
          <a:p>
            <a:pPr marL="0" indent="0">
              <a:buNone/>
            </a:pPr>
            <a:r>
              <a:rPr lang="en-GB" altLang="zh-CN" dirty="0" smtClean="0"/>
              <a:t>D.	</a:t>
            </a:r>
            <a:r>
              <a:rPr lang="zh-CN" altLang="en-GB" dirty="0" smtClean="0"/>
              <a:t>指针变量</a:t>
            </a:r>
            <a:r>
              <a:rPr lang="en-GB" altLang="zh-CN" dirty="0" smtClean="0"/>
              <a:t>P</a:t>
            </a:r>
          </a:p>
          <a:p>
            <a:pPr marL="0" indent="0">
              <a:buNone/>
            </a:pPr>
            <a:r>
              <a:rPr lang="en-GB" altLang="zh-CN" dirty="0" smtClean="0"/>
              <a:t>E. 	*P  (P</a:t>
            </a:r>
            <a:r>
              <a:rPr lang="zh-CN" altLang="en-GB" dirty="0" smtClean="0"/>
              <a:t>是指针变量</a:t>
            </a:r>
            <a:r>
              <a:rPr lang="en-GB" altLang="zh-CN" dirty="0" smtClean="0"/>
              <a:t>)</a:t>
            </a:r>
            <a:endParaRPr lang="zh-CN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8860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</a:t>
            </a:r>
            <a:endParaRPr lang="en-GB" altLang="zh-CN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控制语句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944347" y="2555172"/>
            <a:ext cx="2903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无条件转移语句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goto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L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4481115" y="2555171"/>
            <a:ext cx="368402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条件语句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if  B  then S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if  B  then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else  S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endParaRPr kumimoji="1" lang="en-US" altLang="zh-CN" sz="240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</a:pPr>
            <a:endParaRPr kumimoji="1"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44347" y="3428101"/>
            <a:ext cx="48708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循环语句 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while B do S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repeat S until B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      for i:=E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step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until E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3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 do S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44347" y="5039694"/>
            <a:ext cx="3384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过程调用语句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      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call P(X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X</a:t>
            </a:r>
            <a:r>
              <a:rPr kumimoji="1" lang="en-US" altLang="zh-CN" sz="2400" baseline="-25000" dirty="0">
                <a:latin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, ... ,</a:t>
            </a:r>
            <a:r>
              <a:rPr kumimoji="1" lang="en-US" altLang="zh-CN" sz="2400" dirty="0" err="1">
                <a:latin typeface="微软雅黑" panose="020B0503020204020204" pitchFamily="34" charset="-122"/>
              </a:rPr>
              <a:t>X</a:t>
            </a:r>
            <a:r>
              <a:rPr kumimoji="1" lang="en-US" altLang="zh-CN" sz="2400" baseline="-25000" dirty="0" err="1">
                <a:latin typeface="微软雅黑" panose="020B0503020204020204" pitchFamily="34" charset="-122"/>
              </a:rPr>
              <a:t>n</a:t>
            </a:r>
            <a:r>
              <a:rPr kumimoji="1" lang="en-US" altLang="zh-CN" sz="2400" dirty="0">
                <a:latin typeface="微软雅黑" panose="020B0503020204020204" pitchFamily="34" charset="-122"/>
              </a:rPr>
              <a:t>)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481115" y="5039694"/>
            <a:ext cx="20103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77825" indent="-3778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chemeClr val="tx2"/>
              </a:buClr>
            </a:pPr>
            <a:r>
              <a:rPr kumimoji="1" lang="zh-CN" altLang="en-US" sz="2400" dirty="0">
                <a:latin typeface="微软雅黑" panose="020B0503020204020204" pitchFamily="34" charset="-122"/>
              </a:rPr>
              <a:t>返回语句 </a:t>
            </a:r>
          </a:p>
          <a:p>
            <a:pPr marL="0" indent="0">
              <a:spcBef>
                <a:spcPct val="0"/>
              </a:spcBef>
              <a:buClr>
                <a:schemeClr val="tx2"/>
              </a:buClr>
              <a:buSzTx/>
              <a:buNone/>
            </a:pPr>
            <a:r>
              <a:rPr kumimoji="1" lang="en-US" altLang="zh-CN" sz="2400" dirty="0">
                <a:latin typeface="微软雅黑" panose="020B0503020204020204" pitchFamily="34" charset="-122"/>
              </a:rPr>
              <a:t>	return (E)</a:t>
            </a:r>
          </a:p>
        </p:txBody>
      </p:sp>
    </p:spTree>
    <p:extLst>
      <p:ext uri="{BB962C8B-B14F-4D97-AF65-F5344CB8AC3E}">
        <p14:creationId xmlns:p14="http://schemas.microsoft.com/office/powerpoint/2010/main" val="4233216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utoUpdateAnimBg="0"/>
      <p:bldP spid="32779" grpId="0" autoUpdateAnimBg="0"/>
      <p:bldP spid="32780" grpId="0" autoUpdateAnimBg="0"/>
      <p:bldP spid="32781" grpId="0" autoUpdateAnimBg="0"/>
      <p:bldP spid="32782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语句的分类</a:t>
            </a:r>
            <a:endParaRPr lang="en-GB" altLang="zh-C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执行语句：</a:t>
            </a:r>
            <a:r>
              <a:rPr lang="zh-CN" altLang="zh-CN" dirty="0"/>
              <a:t>描述程序的动作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说明语句：定义各种不同数据类型的变量或运算，定义名字的性质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25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873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/>
              <a:t>程序设计语言的定义</a:t>
            </a:r>
          </a:p>
        </p:txBody>
      </p:sp>
    </p:spTree>
    <p:extLst>
      <p:ext uri="{BB962C8B-B14F-4D97-AF65-F5344CB8AC3E}">
        <p14:creationId xmlns:p14="http://schemas.microsoft.com/office/powerpoint/2010/main" val="22219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语句的分类</a:t>
            </a:r>
            <a:endParaRPr lang="en-GB" altLang="zh-CN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形式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简单句：不包含其他语句成分的基本句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A = B + C ;</a:t>
            </a:r>
          </a:p>
          <a:p>
            <a:pPr marL="685800" lvl="2" indent="0">
              <a:buNone/>
            </a:pPr>
            <a:r>
              <a:rPr lang="en-US" altLang="zh-CN" dirty="0" err="1" smtClean="0"/>
              <a:t>goto</a:t>
            </a:r>
            <a:r>
              <a:rPr lang="en-US" altLang="zh-CN" dirty="0" smtClean="0"/>
              <a:t> 105 ;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复合句：句中有句的语句</a:t>
            </a:r>
            <a:endParaRPr lang="en-US" altLang="zh-CN" dirty="0" smtClean="0"/>
          </a:p>
          <a:p>
            <a:pPr marL="685800" lvl="2" indent="0">
              <a:buNone/>
            </a:pPr>
            <a:r>
              <a:rPr lang="en-US" altLang="zh-CN" dirty="0" smtClean="0"/>
              <a:t>while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&gt;= 0)  {</a:t>
            </a:r>
          </a:p>
          <a:p>
            <a:pPr marL="685800" lvl="2" indent="0">
              <a:buNone/>
            </a:pPr>
            <a:r>
              <a:rPr lang="en-US" altLang="zh-CN" dirty="0" smtClean="0"/>
              <a:t>     j 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* 10;</a:t>
            </a:r>
          </a:p>
          <a:p>
            <a:pPr marL="685800" lvl="2" indent="0">
              <a:buNone/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++;</a:t>
            </a:r>
          </a:p>
          <a:p>
            <a:pPr marL="685800" lvl="2" indent="0">
              <a:buNone/>
            </a:pPr>
            <a:r>
              <a:rPr lang="en-US" altLang="zh-CN" dirty="0" smtClean="0"/>
              <a:t>}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396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编译原理</a:t>
            </a:r>
            <a:endParaRPr lang="en-GB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高级程序设计语言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——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7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GB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程序语言的定义</a:t>
            </a:r>
          </a:p>
          <a:p>
            <a:pPr lvl="1"/>
            <a:r>
              <a:rPr lang="zh-CN" altLang="en-US" dirty="0" smtClean="0"/>
              <a:t>语法</a:t>
            </a:r>
          </a:p>
          <a:p>
            <a:pPr lvl="1"/>
            <a:r>
              <a:rPr lang="zh-CN" altLang="en-US" dirty="0" smtClean="0"/>
              <a:t>语义</a:t>
            </a:r>
          </a:p>
          <a:p>
            <a:pPr lvl="1"/>
            <a:r>
              <a:rPr lang="zh-CN" altLang="en-US" dirty="0" smtClean="0"/>
              <a:t>程序语言的功能</a:t>
            </a:r>
          </a:p>
          <a:p>
            <a:r>
              <a:rPr lang="zh-CN" altLang="en-US" dirty="0" smtClean="0"/>
              <a:t>高级语言的一般特性</a:t>
            </a:r>
            <a:endParaRPr lang="zh-CN" altLang="en-GB" dirty="0" smtClean="0"/>
          </a:p>
          <a:p>
            <a:pPr lvl="1"/>
            <a:r>
              <a:rPr lang="zh-CN" altLang="en-GB" dirty="0" smtClean="0"/>
              <a:t>高级语言的分类</a:t>
            </a:r>
          </a:p>
          <a:p>
            <a:pPr lvl="1"/>
            <a:r>
              <a:rPr lang="zh-CN" altLang="en-GB" dirty="0" smtClean="0"/>
              <a:t>程序结构</a:t>
            </a:r>
          </a:p>
          <a:p>
            <a:pPr lvl="1"/>
            <a:r>
              <a:rPr lang="zh-CN" altLang="en-GB" dirty="0" smtClean="0"/>
              <a:t>数据结构与操作</a:t>
            </a:r>
          </a:p>
          <a:p>
            <a:pPr lvl="1"/>
            <a:r>
              <a:rPr lang="zh-CN" altLang="en-GB" dirty="0" smtClean="0"/>
              <a:t>语句与控制结构</a:t>
            </a:r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86896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高级</a:t>
            </a:r>
            <a:r>
              <a:rPr lang="zh-CN" altLang="en-US" dirty="0" smtClean="0"/>
              <a:t>程序设计语言</a:t>
            </a:r>
            <a:r>
              <a:rPr lang="zh-CN" altLang="en-US" dirty="0"/>
              <a:t>概述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 smtClean="0"/>
              <a:t>常用的高级程序设计语言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程序设计语言的定义</a:t>
            </a:r>
          </a:p>
          <a:p>
            <a:r>
              <a:rPr lang="zh-CN" altLang="en-US" dirty="0" smtClean="0"/>
              <a:t>高级</a:t>
            </a:r>
            <a:r>
              <a:rPr lang="zh-CN" altLang="en-US" dirty="0"/>
              <a:t>程序设计语言的</a:t>
            </a:r>
            <a:r>
              <a:rPr lang="zh-CN" altLang="en-US" dirty="0" smtClean="0"/>
              <a:t>一般特性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00800" y="857250"/>
            <a:ext cx="2743200" cy="51435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194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endParaRPr lang="zh-CN" altLang="en-GB" dirty="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GB" dirty="0" smtClean="0"/>
              <a:t>下面哪种说法正确？ </a:t>
            </a:r>
            <a:r>
              <a:rPr lang="en-GB" altLang="zh-CN" dirty="0" smtClean="0"/>
              <a:t>(    )</a:t>
            </a:r>
          </a:p>
          <a:p>
            <a:pPr marL="0" indent="0">
              <a:buNone/>
            </a:pPr>
            <a:r>
              <a:rPr lang="en-GB" altLang="en-GB" dirty="0" smtClean="0"/>
              <a:t>A.	</a:t>
            </a:r>
            <a:r>
              <a:rPr lang="zh-CN" altLang="en-GB" dirty="0" smtClean="0"/>
              <a:t>标识符是语义概念，名字是语法概念</a:t>
            </a:r>
            <a:endParaRPr lang="en-GB" altLang="en-GB" dirty="0" smtClean="0"/>
          </a:p>
          <a:p>
            <a:pPr marL="0" indent="0">
              <a:buNone/>
            </a:pPr>
            <a:r>
              <a:rPr lang="en-GB" altLang="en-GB" dirty="0" smtClean="0"/>
              <a:t>B.</a:t>
            </a:r>
            <a:r>
              <a:rPr lang="en-GB" altLang="zh-CN" dirty="0" smtClean="0"/>
              <a:t> 	</a:t>
            </a:r>
            <a:r>
              <a:rPr lang="zh-CN" altLang="en-GB" dirty="0" smtClean="0"/>
              <a:t>标识符是语法概念，名字是语义概念</a:t>
            </a:r>
            <a:endParaRPr lang="en-GB" altLang="en-GB" dirty="0" smtClean="0"/>
          </a:p>
        </p:txBody>
      </p:sp>
    </p:spTree>
    <p:extLst>
      <p:ext uri="{BB962C8B-B14F-4D97-AF65-F5344CB8AC3E}">
        <p14:creationId xmlns:p14="http://schemas.microsoft.com/office/powerpoint/2010/main" val="6939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(MOOC)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OC-PPT模板" id="{52A9F7C9-966B-4A8B-A1C7-6E16B2577468}" vid="{3D64D331-574C-4511-9C06-47C9CEF20C9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MOOC-PPT模板</Template>
  <TotalTime>2588</TotalTime>
  <Words>2856</Words>
  <Application>Microsoft Office PowerPoint</Application>
  <PresentationFormat>全屏显示(4:3)</PresentationFormat>
  <Paragraphs>666</Paragraphs>
  <Slides>72</Slides>
  <Notes>72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黑体</vt:lpstr>
      <vt:lpstr>宋体</vt:lpstr>
      <vt:lpstr>微软雅黑</vt:lpstr>
      <vt:lpstr>Arial</vt:lpstr>
      <vt:lpstr>Calibri</vt:lpstr>
      <vt:lpstr>Courier New</vt:lpstr>
      <vt:lpstr>MT Extra</vt:lpstr>
      <vt:lpstr>Symbol</vt:lpstr>
      <vt:lpstr>Times New Roman</vt:lpstr>
      <vt:lpstr>Wingdings</vt:lpstr>
      <vt:lpstr>Wingdings 3</vt:lpstr>
      <vt:lpstr>平面(MOOC)</vt:lpstr>
      <vt:lpstr>编译原理</vt:lpstr>
      <vt:lpstr>高级程序设计语言概述</vt:lpstr>
      <vt:lpstr>编译原理</vt:lpstr>
      <vt:lpstr>常用的高级程序设计语言</vt:lpstr>
      <vt:lpstr>ACM图灵奖</vt:lpstr>
      <vt:lpstr>高级程序设计语言的优点</vt:lpstr>
      <vt:lpstr>编译原理</vt:lpstr>
      <vt:lpstr>高级程序设计语言概述</vt:lpstr>
      <vt:lpstr>测试</vt:lpstr>
      <vt:lpstr>程序语言的定义</vt:lpstr>
      <vt:lpstr>语法</vt:lpstr>
      <vt:lpstr>语法</vt:lpstr>
      <vt:lpstr>语法</vt:lpstr>
      <vt:lpstr>语义</vt:lpstr>
      <vt:lpstr>测试</vt:lpstr>
      <vt:lpstr>程序语言的基本功能和层次结构</vt:lpstr>
      <vt:lpstr>程序的层次结构</vt:lpstr>
      <vt:lpstr>程序语言成分的逻辑和实现意义 </vt:lpstr>
      <vt:lpstr>编译原理</vt:lpstr>
      <vt:lpstr>高级程序设计语言概述</vt:lpstr>
      <vt:lpstr>高级语言的一般特性 </vt:lpstr>
      <vt:lpstr>编译原理</vt:lpstr>
      <vt:lpstr>高级语言的一般特性 </vt:lpstr>
      <vt:lpstr>高级语言的分类 </vt:lpstr>
      <vt:lpstr>高级语言的分类 </vt:lpstr>
      <vt:lpstr>高级语言的分类 </vt:lpstr>
      <vt:lpstr>高级语言的分类 </vt:lpstr>
      <vt:lpstr>高级语言的分类 </vt:lpstr>
      <vt:lpstr>编译原理</vt:lpstr>
      <vt:lpstr>高级语言的一般特性 </vt:lpstr>
      <vt:lpstr>程序结构</vt:lpstr>
      <vt:lpstr>程序结构</vt:lpstr>
      <vt:lpstr>作用域</vt:lpstr>
      <vt:lpstr>最近嵌套原则</vt:lpstr>
      <vt:lpstr>PowerPoint 演示文稿</vt:lpstr>
      <vt:lpstr>测试</vt:lpstr>
      <vt:lpstr>程序结构</vt:lpstr>
      <vt:lpstr>JAVA 程序示例</vt:lpstr>
      <vt:lpstr>编译原理</vt:lpstr>
      <vt:lpstr>高级语言的一般特性 </vt:lpstr>
      <vt:lpstr>数据类型与操作 </vt:lpstr>
      <vt:lpstr>数据类型与操作 </vt:lpstr>
      <vt:lpstr>编译原理</vt:lpstr>
      <vt:lpstr>测试：标识符与名字</vt:lpstr>
      <vt:lpstr>标识符与名字</vt:lpstr>
      <vt:lpstr>Jordan</vt:lpstr>
      <vt:lpstr>标识符与名字</vt:lpstr>
      <vt:lpstr>测试</vt:lpstr>
      <vt:lpstr>标识符与名字</vt:lpstr>
      <vt:lpstr>编译原理</vt:lpstr>
      <vt:lpstr>数据结构</vt:lpstr>
      <vt:lpstr>数组元素地址计算</vt:lpstr>
      <vt:lpstr>数组元素地址计算</vt:lpstr>
      <vt:lpstr>内情向量</vt:lpstr>
      <vt:lpstr>记录</vt:lpstr>
      <vt:lpstr>字符串、表格、栈</vt:lpstr>
      <vt:lpstr>抽象数据类型</vt:lpstr>
      <vt:lpstr>抽象数据类型 </vt:lpstr>
      <vt:lpstr>PowerPoint 演示文稿</vt:lpstr>
      <vt:lpstr>抽象数据类型 </vt:lpstr>
      <vt:lpstr>JAVA 程序示例</vt:lpstr>
      <vt:lpstr>编译原理</vt:lpstr>
      <vt:lpstr>高级语言的一般特性 </vt:lpstr>
      <vt:lpstr>语句与控制结构</vt:lpstr>
      <vt:lpstr>算符的优先次序</vt:lpstr>
      <vt:lpstr>语句</vt:lpstr>
      <vt:lpstr>测试：左值与右值 </vt:lpstr>
      <vt:lpstr>语句</vt:lpstr>
      <vt:lpstr>语句的分类</vt:lpstr>
      <vt:lpstr>语句的分类</vt:lpstr>
      <vt:lpstr>编译原理</vt:lpstr>
      <vt:lpstr>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Ting Wang</dc:creator>
  <cp:lastModifiedBy>Wang</cp:lastModifiedBy>
  <cp:revision>229</cp:revision>
  <cp:lastPrinted>2018-09-19T14:04:24Z</cp:lastPrinted>
  <dcterms:created xsi:type="dcterms:W3CDTF">2016-03-17T03:50:07Z</dcterms:created>
  <dcterms:modified xsi:type="dcterms:W3CDTF">2018-09-19T14:04:30Z</dcterms:modified>
</cp:coreProperties>
</file>