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75" r:id="rId2"/>
  </p:sldMasterIdLst>
  <p:sldIdLst>
    <p:sldId id="25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7" r:id="rId17"/>
    <p:sldId id="306" r:id="rId18"/>
    <p:sldId id="311" r:id="rId19"/>
    <p:sldId id="316" r:id="rId20"/>
    <p:sldId id="308" r:id="rId21"/>
    <p:sldId id="312" r:id="rId22"/>
    <p:sldId id="313" r:id="rId23"/>
    <p:sldId id="314" r:id="rId24"/>
    <p:sldId id="315" r:id="rId25"/>
    <p:sldId id="317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2284" y="511176"/>
            <a:ext cx="14393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Verdana" panose="020B060403050404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796943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114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685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2015/11/16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897DD4-6371-4BB5-8838-9210C3B17974}" type="datetimeFigureOut">
              <a:rPr lang="zh-CN" altLang="en-US" smtClean="0"/>
              <a:t>2015/11/16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16BA0-9505-4DC7-AC22-0DF242C2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2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66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00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199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4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9363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6690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5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5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3711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14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38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566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90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00097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21715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61" y="105100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1778000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4656667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/>
        </p:nvSpPr>
        <p:spPr bwMode="auto">
          <a:xfrm>
            <a:off x="1775885" y="3859620"/>
            <a:ext cx="51523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ea typeface="华文细黑" panose="02010600040101010101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anose="02010600040101010101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anose="02010600040101010101" pitchFamily="2" charset="-122"/>
              </a:rPr>
              <a:t>中国大陆许可协议</a:t>
            </a:r>
            <a:r>
              <a:rPr lang="zh-CN" altLang="en-US" sz="1200">
                <a:ea typeface="华文细黑" panose="02010600040101010101" pitchFamily="2" charset="-122"/>
              </a:rPr>
              <a:t>进行许可。</a:t>
            </a:r>
          </a:p>
        </p:txBody>
      </p:sp>
      <p:pic>
        <p:nvPicPr>
          <p:cNvPr id="2054" name="Picture 14" descr="png-005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2347914"/>
            <a:ext cx="96096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ng-00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2347914"/>
            <a:ext cx="9609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16"/>
          <p:cNvGrpSpPr>
            <a:grpSpLocks/>
          </p:cNvGrpSpPr>
          <p:nvPr/>
        </p:nvGrpSpPr>
        <p:grpSpPr bwMode="auto">
          <a:xfrm>
            <a:off x="5615518" y="2347913"/>
            <a:ext cx="960967" cy="647700"/>
            <a:chOff x="3923" y="2102"/>
            <a:chExt cx="454" cy="447"/>
          </a:xfrm>
        </p:grpSpPr>
        <p:pic>
          <p:nvPicPr>
            <p:cNvPr id="2069" name="Picture 17" descr="soft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18" descr="soft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24">
            <a:hlinkClick r:id="rId19"/>
          </p:cNvPr>
          <p:cNvSpPr>
            <a:spLocks noChangeArrowheads="1"/>
          </p:cNvSpPr>
          <p:nvPr/>
        </p:nvSpPr>
        <p:spPr bwMode="auto">
          <a:xfrm>
            <a:off x="1778000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专业交流</a:t>
            </a:r>
          </a:p>
        </p:txBody>
      </p:sp>
      <p:sp>
        <p:nvSpPr>
          <p:cNvPr id="2058" name="Rectangle 25">
            <a:hlinkClick r:id="rId19"/>
          </p:cNvPr>
          <p:cNvSpPr>
            <a:spLocks noChangeArrowheads="1"/>
          </p:cNvSpPr>
          <p:nvPr/>
        </p:nvSpPr>
        <p:spPr bwMode="auto">
          <a:xfrm>
            <a:off x="4656667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模板超市</a:t>
            </a:r>
          </a:p>
        </p:txBody>
      </p:sp>
      <p:sp>
        <p:nvSpPr>
          <p:cNvPr id="2059" name="Rectangle 26">
            <a:hlinkClick r:id="rId19"/>
          </p:cNvPr>
          <p:cNvSpPr>
            <a:spLocks noChangeArrowheads="1"/>
          </p:cNvSpPr>
          <p:nvPr/>
        </p:nvSpPr>
        <p:spPr bwMode="auto">
          <a:xfrm>
            <a:off x="7537451" y="3068639"/>
            <a:ext cx="28786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solidFill>
                  <a:srgbClr val="5F5F5F"/>
                </a:solidFill>
                <a:ea typeface="华文细黑" panose="02010600040101010101" pitchFamily="2" charset="-122"/>
              </a:rPr>
              <a:t>设计服务</a:t>
            </a:r>
          </a:p>
        </p:txBody>
      </p:sp>
      <p:sp>
        <p:nvSpPr>
          <p:cNvPr id="2060" name="Rectangle 28"/>
          <p:cNvSpPr>
            <a:spLocks noChangeArrowheads="1"/>
          </p:cNvSpPr>
          <p:nvPr/>
        </p:nvSpPr>
        <p:spPr bwMode="auto">
          <a:xfrm>
            <a:off x="1775885" y="4188253"/>
            <a:ext cx="86402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anose="02010600040101010101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anose="02010600040101010101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1" name="Rectangle 7">
            <a:hlinkClick r:id="rId20"/>
          </p:cNvPr>
          <p:cNvSpPr>
            <a:spLocks noChangeArrowheads="1"/>
          </p:cNvSpPr>
          <p:nvPr/>
        </p:nvSpPr>
        <p:spPr bwMode="auto">
          <a:xfrm>
            <a:off x="4656667" y="2276475"/>
            <a:ext cx="2880784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2" name="Rectangle 7">
            <a:hlinkClick r:id="rId13"/>
          </p:cNvPr>
          <p:cNvSpPr>
            <a:spLocks noChangeArrowheads="1"/>
          </p:cNvSpPr>
          <p:nvPr/>
        </p:nvSpPr>
        <p:spPr bwMode="auto">
          <a:xfrm>
            <a:off x="7537451" y="2276475"/>
            <a:ext cx="287866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3" name="Rectangle 7">
            <a:hlinkClick r:id="rId19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775885" y="2276475"/>
            <a:ext cx="2880783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anose="02010600040101010101" pitchFamily="2" charset="-122"/>
            </a:endParaRPr>
          </a:p>
        </p:txBody>
      </p:sp>
      <p:sp>
        <p:nvSpPr>
          <p:cNvPr id="2064" name="Text Box 32">
            <a:hlinkClick r:id="rId14"/>
          </p:cNvPr>
          <p:cNvSpPr txBox="1">
            <a:spLocks noChangeArrowheads="1"/>
          </p:cNvSpPr>
          <p:nvPr/>
        </p:nvSpPr>
        <p:spPr bwMode="auto">
          <a:xfrm>
            <a:off x="1775884" y="5056189"/>
            <a:ext cx="143933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anose="02010600040101010101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anose="02010600040101010101" pitchFamily="2" charset="-122"/>
            </a:endParaRPr>
          </a:p>
        </p:txBody>
      </p:sp>
      <p:grpSp>
        <p:nvGrpSpPr>
          <p:cNvPr id="2065" name="Group 35"/>
          <p:cNvGrpSpPr>
            <a:grpSpLocks/>
          </p:cNvGrpSpPr>
          <p:nvPr/>
        </p:nvGrpSpPr>
        <p:grpSpPr bwMode="auto">
          <a:xfrm>
            <a:off x="1775885" y="1125538"/>
            <a:ext cx="5761567" cy="576262"/>
            <a:chOff x="612" y="799"/>
            <a:chExt cx="3402" cy="454"/>
          </a:xfrm>
        </p:grpSpPr>
        <p:pic>
          <p:nvPicPr>
            <p:cNvPr id="2066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Picture 9" descr="logo"/>
            <p:cNvPicPr>
              <a:picLocks noChangeAspect="1" noChangeArrowheads="1"/>
            </p:cNvPicPr>
            <p:nvPr userDrawn="1"/>
          </p:nvPicPr>
          <p:blipFill>
            <a:blip r:embed="rId22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559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95749"/>
            <a:ext cx="12192000" cy="1229471"/>
          </a:xfrm>
        </p:spPr>
        <p:txBody>
          <a:bodyPr/>
          <a:lstStyle/>
          <a:p>
            <a:r>
              <a:rPr lang="en-US" altLang="zh-CN" sz="4000" dirty="0"/>
              <a:t>Locality-Driven Dynamic GPU Cache Bypassing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6072"/>
            <a:ext cx="9144000" cy="1291728"/>
          </a:xfrm>
        </p:spPr>
        <p:txBody>
          <a:bodyPr/>
          <a:lstStyle/>
          <a:p>
            <a:r>
              <a:rPr lang="en-US" altLang="zh-CN" dirty="0" err="1" smtClean="0"/>
              <a:t>Weiguang</a:t>
            </a:r>
            <a:r>
              <a:rPr lang="en-US" altLang="zh-CN" dirty="0" smtClean="0"/>
              <a:t> Yang</a:t>
            </a:r>
            <a:endParaRPr lang="en-US" altLang="zh-CN" dirty="0"/>
          </a:p>
          <a:p>
            <a:r>
              <a:rPr lang="en-US" altLang="zh-CN" dirty="0" smtClean="0"/>
              <a:t>2015-11-17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3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8186738" y="62833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Garamond" panose="02020404030301010803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CCEEA9E0-AAAE-4FFB-91DC-EE0AF879E031}" type="slidenum">
              <a:rPr lang="en-US" altLang="zh-CN" sz="1600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zh-CN" sz="1600">
              <a:latin typeface="Garamond" panose="02020404030301010803" pitchFamily="18" charset="0"/>
            </a:endParaRPr>
          </a:p>
        </p:txBody>
      </p:sp>
      <p:grpSp>
        <p:nvGrpSpPr>
          <p:cNvPr id="106" name="Group 50"/>
          <p:cNvGrpSpPr>
            <a:grpSpLocks/>
          </p:cNvGrpSpPr>
          <p:nvPr/>
        </p:nvGrpSpPr>
        <p:grpSpPr bwMode="auto">
          <a:xfrm>
            <a:off x="750888" y="1485084"/>
            <a:ext cx="1477962" cy="5356227"/>
            <a:chOff x="369455" y="1171281"/>
            <a:chExt cx="1477818" cy="5357096"/>
          </a:xfrm>
        </p:grpSpPr>
        <p:grpSp>
          <p:nvGrpSpPr>
            <p:cNvPr id="156" name="Group 48"/>
            <p:cNvGrpSpPr>
              <a:grpSpLocks/>
            </p:cNvGrpSpPr>
            <p:nvPr/>
          </p:nvGrpSpPr>
          <p:grpSpPr bwMode="auto">
            <a:xfrm>
              <a:off x="369455" y="1171281"/>
              <a:ext cx="1477818" cy="2678548"/>
              <a:chOff x="554182" y="1985841"/>
              <a:chExt cx="1477818" cy="2678548"/>
            </a:xfrm>
          </p:grpSpPr>
          <p:grpSp>
            <p:nvGrpSpPr>
              <p:cNvPr id="180" name="Group 14"/>
              <p:cNvGrpSpPr>
                <a:grpSpLocks/>
              </p:cNvGrpSpPr>
              <p:nvPr/>
            </p:nvGrpSpPr>
            <p:grpSpPr bwMode="auto">
              <a:xfrm>
                <a:off x="554182" y="1985841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9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8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9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20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9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9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81" name="Group 15"/>
              <p:cNvGrpSpPr>
                <a:grpSpLocks/>
              </p:cNvGrpSpPr>
              <p:nvPr/>
            </p:nvGrpSpPr>
            <p:grpSpPr bwMode="auto">
              <a:xfrm>
                <a:off x="554182" y="3325115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82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9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83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8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8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  <p:grpSp>
          <p:nvGrpSpPr>
            <p:cNvPr id="157" name="Group 49"/>
            <p:cNvGrpSpPr>
              <a:grpSpLocks/>
            </p:cNvGrpSpPr>
            <p:nvPr/>
          </p:nvGrpSpPr>
          <p:grpSpPr bwMode="auto">
            <a:xfrm>
              <a:off x="369455" y="3849829"/>
              <a:ext cx="1477818" cy="2678548"/>
              <a:chOff x="2433782" y="3512702"/>
              <a:chExt cx="1477818" cy="2678548"/>
            </a:xfrm>
          </p:grpSpPr>
          <p:grpSp>
            <p:nvGrpSpPr>
              <p:cNvPr id="158" name="Group 26"/>
              <p:cNvGrpSpPr>
                <a:grpSpLocks/>
              </p:cNvGrpSpPr>
              <p:nvPr/>
            </p:nvGrpSpPr>
            <p:grpSpPr bwMode="auto">
              <a:xfrm>
                <a:off x="2433782" y="3512702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7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7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7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7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  <p:grpSp>
            <p:nvGrpSpPr>
              <p:cNvPr id="159" name="Group 37"/>
              <p:cNvGrpSpPr>
                <a:grpSpLocks/>
              </p:cNvGrpSpPr>
              <p:nvPr/>
            </p:nvGrpSpPr>
            <p:grpSpPr bwMode="auto">
              <a:xfrm>
                <a:off x="2433782" y="4851976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60" name="Group 8"/>
                <p:cNvGrpSpPr>
                  <a:grpSpLocks/>
                </p:cNvGrpSpPr>
                <p:nvPr/>
              </p:nvGrpSpPr>
              <p:grpSpPr bwMode="auto"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  <p:grpSp>
              <p:nvGrpSpPr>
                <p:cNvPr id="161" name="Group 9"/>
                <p:cNvGrpSpPr>
                  <a:grpSpLocks/>
                </p:cNvGrpSpPr>
                <p:nvPr/>
              </p:nvGrpSpPr>
              <p:grpSpPr bwMode="auto"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6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  <p:sp>
                <p:nvSpPr>
                  <p:cNvPr id="16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zh-CN" sz="1800"/>
                  </a:p>
                </p:txBody>
              </p:sp>
            </p:grpSp>
          </p:grpSp>
        </p:grpSp>
      </p:grpSp>
      <p:grpSp>
        <p:nvGrpSpPr>
          <p:cNvPr id="107" name="Group 59"/>
          <p:cNvGrpSpPr>
            <a:grpSpLocks/>
          </p:cNvGrpSpPr>
          <p:nvPr/>
        </p:nvGrpSpPr>
        <p:grpSpPr bwMode="auto">
          <a:xfrm>
            <a:off x="4883150" y="3171025"/>
            <a:ext cx="1477963" cy="1338260"/>
            <a:chOff x="2544619" y="2612161"/>
            <a:chExt cx="1477818" cy="1339274"/>
          </a:xfrm>
        </p:grpSpPr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9" name="Rectangle 52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0" name="Rectangle 53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1" name="Rectangle 54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3" name="Rectangle 56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4" name="Rectangle 57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55" name="Rectangle 58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08" name="TextBox 60"/>
          <p:cNvSpPr txBox="1">
            <a:spLocks noChangeArrowheads="1"/>
          </p:cNvSpPr>
          <p:nvPr/>
        </p:nvSpPr>
        <p:spPr bwMode="auto">
          <a:xfrm>
            <a:off x="5059363" y="2755106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Tag store</a:t>
            </a:r>
          </a:p>
        </p:txBody>
      </p:sp>
      <p:grpSp>
        <p:nvGrpSpPr>
          <p:cNvPr id="109" name="Group 61"/>
          <p:cNvGrpSpPr>
            <a:grpSpLocks/>
          </p:cNvGrpSpPr>
          <p:nvPr/>
        </p:nvGrpSpPr>
        <p:grpSpPr bwMode="auto">
          <a:xfrm>
            <a:off x="6781800" y="3166277"/>
            <a:ext cx="1477963" cy="1339854"/>
            <a:chOff x="2544619" y="2612161"/>
            <a:chExt cx="1477818" cy="1339274"/>
          </a:xfrm>
        </p:grpSpPr>
        <p:sp>
          <p:nvSpPr>
            <p:cNvPr id="140" name="Rectangle 62"/>
            <p:cNvSpPr>
              <a:spLocks noChangeArrowheads="1"/>
            </p:cNvSpPr>
            <p:nvPr/>
          </p:nvSpPr>
          <p:spPr bwMode="auto">
            <a:xfrm>
              <a:off x="2544619" y="2612161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1" name="Rectangle 63"/>
            <p:cNvSpPr>
              <a:spLocks noChangeArrowheads="1"/>
            </p:cNvSpPr>
            <p:nvPr/>
          </p:nvSpPr>
          <p:spPr bwMode="auto">
            <a:xfrm>
              <a:off x="2544619" y="278303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2" name="Rectangle 64"/>
            <p:cNvSpPr>
              <a:spLocks noChangeArrowheads="1"/>
            </p:cNvSpPr>
            <p:nvPr/>
          </p:nvSpPr>
          <p:spPr bwMode="auto">
            <a:xfrm>
              <a:off x="2544619" y="2949288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3" name="Rectangle 65"/>
            <p:cNvSpPr>
              <a:spLocks noChangeArrowheads="1"/>
            </p:cNvSpPr>
            <p:nvPr/>
          </p:nvSpPr>
          <p:spPr bwMode="auto">
            <a:xfrm>
              <a:off x="2544619" y="3115543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4" name="Rectangle 66"/>
            <p:cNvSpPr>
              <a:spLocks noChangeArrowheads="1"/>
            </p:cNvSpPr>
            <p:nvPr/>
          </p:nvSpPr>
          <p:spPr bwMode="auto">
            <a:xfrm>
              <a:off x="2544619" y="328641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5" name="Rectangle 67"/>
            <p:cNvSpPr>
              <a:spLocks noChangeArrowheads="1"/>
            </p:cNvSpPr>
            <p:nvPr/>
          </p:nvSpPr>
          <p:spPr bwMode="auto">
            <a:xfrm>
              <a:off x="2544619" y="345267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6" name="Rectangle 68"/>
            <p:cNvSpPr>
              <a:spLocks noChangeArrowheads="1"/>
            </p:cNvSpPr>
            <p:nvPr/>
          </p:nvSpPr>
          <p:spPr bwMode="auto">
            <a:xfrm>
              <a:off x="2544619" y="3618925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147" name="Rectangle 69"/>
            <p:cNvSpPr>
              <a:spLocks noChangeArrowheads="1"/>
            </p:cNvSpPr>
            <p:nvPr/>
          </p:nvSpPr>
          <p:spPr bwMode="auto">
            <a:xfrm>
              <a:off x="2544619" y="3785180"/>
              <a:ext cx="1477818" cy="166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</p:grpSp>
      <p:sp>
        <p:nvSpPr>
          <p:cNvPr id="110" name="TextBox 70"/>
          <p:cNvSpPr txBox="1">
            <a:spLocks noChangeArrowheads="1"/>
          </p:cNvSpPr>
          <p:nvPr/>
        </p:nvSpPr>
        <p:spPr bwMode="auto">
          <a:xfrm>
            <a:off x="6929438" y="2750344"/>
            <a:ext cx="124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 store</a:t>
            </a:r>
          </a:p>
        </p:txBody>
      </p:sp>
      <p:sp>
        <p:nvSpPr>
          <p:cNvPr id="111" name="Rectangle 71"/>
          <p:cNvSpPr>
            <a:spLocks noChangeArrowheads="1"/>
          </p:cNvSpPr>
          <p:nvPr/>
        </p:nvSpPr>
        <p:spPr bwMode="auto">
          <a:xfrm>
            <a:off x="2622550" y="2801144"/>
            <a:ext cx="1477963" cy="333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12" name="TextBox 72"/>
          <p:cNvSpPr txBox="1">
            <a:spLocks noChangeArrowheads="1"/>
          </p:cNvSpPr>
          <p:nvPr/>
        </p:nvSpPr>
        <p:spPr bwMode="auto">
          <a:xfrm>
            <a:off x="3511550" y="3188494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Address</a:t>
            </a:r>
          </a:p>
        </p:txBody>
      </p:sp>
      <p:cxnSp>
        <p:nvCxnSpPr>
          <p:cNvPr id="113" name="Straight Connector 74"/>
          <p:cNvCxnSpPr>
            <a:cxnSpLocks noChangeShapeType="1"/>
          </p:cNvCxnSpPr>
          <p:nvPr/>
        </p:nvCxnSpPr>
        <p:spPr bwMode="auto">
          <a:xfrm rot="5400000">
            <a:off x="3392488" y="2967831"/>
            <a:ext cx="3317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75"/>
          <p:cNvCxnSpPr>
            <a:cxnSpLocks noChangeShapeType="1"/>
          </p:cNvCxnSpPr>
          <p:nvPr/>
        </p:nvCxnSpPr>
        <p:spPr bwMode="auto">
          <a:xfrm rot="5400000">
            <a:off x="2856706" y="2967038"/>
            <a:ext cx="333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78"/>
          <p:cNvSpPr txBox="1">
            <a:spLocks noChangeArrowheads="1"/>
          </p:cNvSpPr>
          <p:nvPr/>
        </p:nvSpPr>
        <p:spPr bwMode="auto">
          <a:xfrm>
            <a:off x="2517775" y="2450306"/>
            <a:ext cx="43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16" name="TextBox 80"/>
          <p:cNvSpPr txBox="1">
            <a:spLocks noChangeArrowheads="1"/>
          </p:cNvSpPr>
          <p:nvPr/>
        </p:nvSpPr>
        <p:spPr bwMode="auto">
          <a:xfrm>
            <a:off x="2978150" y="246459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17" name="TextBox 81"/>
          <p:cNvSpPr txBox="1">
            <a:spLocks noChangeArrowheads="1"/>
          </p:cNvSpPr>
          <p:nvPr/>
        </p:nvSpPr>
        <p:spPr bwMode="auto">
          <a:xfrm>
            <a:off x="3590925" y="2464594"/>
            <a:ext cx="117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sp>
        <p:nvSpPr>
          <p:cNvPr id="118" name="TextBox 82"/>
          <p:cNvSpPr txBox="1">
            <a:spLocks noChangeArrowheads="1"/>
          </p:cNvSpPr>
          <p:nvPr/>
        </p:nvSpPr>
        <p:spPr bwMode="auto">
          <a:xfrm>
            <a:off x="3557588" y="2801144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19" name="TextBox 83"/>
          <p:cNvSpPr txBox="1">
            <a:spLocks noChangeArrowheads="1"/>
          </p:cNvSpPr>
          <p:nvPr/>
        </p:nvSpPr>
        <p:spPr bwMode="auto">
          <a:xfrm>
            <a:off x="3024188" y="2799556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3 bits</a:t>
            </a:r>
          </a:p>
        </p:txBody>
      </p:sp>
      <p:sp>
        <p:nvSpPr>
          <p:cNvPr id="120" name="TextBox 84"/>
          <p:cNvSpPr txBox="1">
            <a:spLocks noChangeArrowheads="1"/>
          </p:cNvSpPr>
          <p:nvPr/>
        </p:nvSpPr>
        <p:spPr bwMode="auto">
          <a:xfrm>
            <a:off x="2622550" y="2817019"/>
            <a:ext cx="382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2b</a:t>
            </a:r>
          </a:p>
        </p:txBody>
      </p:sp>
      <p:cxnSp>
        <p:nvCxnSpPr>
          <p:cNvPr id="121" name="Straight Connector 95"/>
          <p:cNvCxnSpPr>
            <a:cxnSpLocks noChangeShapeType="1"/>
          </p:cNvCxnSpPr>
          <p:nvPr/>
        </p:nvCxnSpPr>
        <p:spPr bwMode="auto">
          <a:xfrm rot="5400000">
            <a:off x="4579144" y="3840162"/>
            <a:ext cx="1339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Box 96"/>
          <p:cNvSpPr txBox="1">
            <a:spLocks noChangeArrowheads="1"/>
          </p:cNvSpPr>
          <p:nvPr/>
        </p:nvSpPr>
        <p:spPr bwMode="auto">
          <a:xfrm>
            <a:off x="4943475" y="4302919"/>
            <a:ext cx="287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V</a:t>
            </a:r>
          </a:p>
        </p:txBody>
      </p:sp>
      <p:sp>
        <p:nvSpPr>
          <p:cNvPr id="123" name="TextBox 97"/>
          <p:cNvSpPr txBox="1">
            <a:spLocks noChangeArrowheads="1"/>
          </p:cNvSpPr>
          <p:nvPr/>
        </p:nvSpPr>
        <p:spPr bwMode="auto">
          <a:xfrm>
            <a:off x="5556250" y="4293394"/>
            <a:ext cx="39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cs typeface="Arial" panose="020B0604020202020204" pitchFamily="34" charset="0"/>
              </a:rPr>
              <a:t>tag</a:t>
            </a:r>
          </a:p>
        </p:txBody>
      </p:sp>
      <p:sp>
        <p:nvSpPr>
          <p:cNvPr id="124" name="Rectangle 98"/>
          <p:cNvSpPr>
            <a:spLocks noChangeArrowheads="1"/>
          </p:cNvSpPr>
          <p:nvPr/>
        </p:nvSpPr>
        <p:spPr bwMode="auto">
          <a:xfrm>
            <a:off x="5329238" y="4925219"/>
            <a:ext cx="625475" cy="33813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125" name="TextBox 99"/>
          <p:cNvSpPr txBox="1">
            <a:spLocks noChangeArrowheads="1"/>
          </p:cNvSpPr>
          <p:nvPr/>
        </p:nvSpPr>
        <p:spPr bwMode="auto">
          <a:xfrm>
            <a:off x="5427663" y="4902994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2000">
                <a:cs typeface="Arial" panose="020B0604020202020204" pitchFamily="34" charset="0"/>
              </a:rPr>
              <a:t>=?</a:t>
            </a:r>
          </a:p>
        </p:txBody>
      </p:sp>
      <p:cxnSp>
        <p:nvCxnSpPr>
          <p:cNvPr id="126" name="Straight Arrow Connector 101"/>
          <p:cNvCxnSpPr>
            <a:cxnSpLocks noChangeShapeType="1"/>
          </p:cNvCxnSpPr>
          <p:nvPr/>
        </p:nvCxnSpPr>
        <p:spPr bwMode="auto">
          <a:xfrm rot="5400000">
            <a:off x="5457032" y="4721225"/>
            <a:ext cx="419100" cy="1587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06"/>
          <p:cNvCxnSpPr>
            <a:cxnSpLocks noChangeShapeType="1"/>
          </p:cNvCxnSpPr>
          <p:nvPr/>
        </p:nvCxnSpPr>
        <p:spPr bwMode="auto">
          <a:xfrm>
            <a:off x="5086350" y="4506119"/>
            <a:ext cx="469900" cy="423862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16"/>
          <p:cNvCxnSpPr>
            <a:cxnSpLocks noChangeShapeType="1"/>
          </p:cNvCxnSpPr>
          <p:nvPr/>
        </p:nvCxnSpPr>
        <p:spPr bwMode="auto">
          <a:xfrm rot="5400000">
            <a:off x="7292182" y="4721225"/>
            <a:ext cx="419100" cy="1587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9" name="Freeform 48"/>
          <p:cNvSpPr>
            <a:spLocks/>
          </p:cNvSpPr>
          <p:nvPr/>
        </p:nvSpPr>
        <p:spPr bwMode="auto">
          <a:xfrm>
            <a:off x="6610350" y="4926806"/>
            <a:ext cx="1797050" cy="320675"/>
          </a:xfrm>
          <a:custGeom>
            <a:avLst/>
            <a:gdLst>
              <a:gd name="T0" fmla="*/ 2147483647 w 1132"/>
              <a:gd name="T1" fmla="*/ 0 h 202"/>
              <a:gd name="T2" fmla="*/ 2147483647 w 1132"/>
              <a:gd name="T3" fmla="*/ 2147483647 h 202"/>
              <a:gd name="T4" fmla="*/ 2147483647 w 1132"/>
              <a:gd name="T5" fmla="*/ 2147483647 h 202"/>
              <a:gd name="T6" fmla="*/ 0 w 1132"/>
              <a:gd name="T7" fmla="*/ 0 h 202"/>
              <a:gd name="T8" fmla="*/ 2147483647 w 1132"/>
              <a:gd name="T9" fmla="*/ 0 h 2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2"/>
              <a:gd name="T16" fmla="*/ 0 h 202"/>
              <a:gd name="T17" fmla="*/ 1132 w 1132"/>
              <a:gd name="T18" fmla="*/ 202 h 2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0" name="Text Box 61"/>
          <p:cNvSpPr txBox="1">
            <a:spLocks noChangeArrowheads="1"/>
          </p:cNvSpPr>
          <p:nvPr/>
        </p:nvSpPr>
        <p:spPr bwMode="auto">
          <a:xfrm>
            <a:off x="7158038" y="4902994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MUX</a:t>
            </a:r>
          </a:p>
        </p:txBody>
      </p:sp>
      <p:cxnSp>
        <p:nvCxnSpPr>
          <p:cNvPr id="131" name="Straight Arrow Connector 121"/>
          <p:cNvCxnSpPr>
            <a:cxnSpLocks noChangeShapeType="1"/>
          </p:cNvCxnSpPr>
          <p:nvPr/>
        </p:nvCxnSpPr>
        <p:spPr bwMode="auto">
          <a:xfrm rot="10800000">
            <a:off x="8178800" y="5087144"/>
            <a:ext cx="5238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122"/>
          <p:cNvSpPr txBox="1">
            <a:spLocks noChangeArrowheads="1"/>
          </p:cNvSpPr>
          <p:nvPr/>
        </p:nvSpPr>
        <p:spPr bwMode="auto">
          <a:xfrm>
            <a:off x="8345488" y="4779169"/>
            <a:ext cx="1179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400">
                <a:cs typeface="Arial" panose="020B0604020202020204" pitchFamily="34" charset="0"/>
              </a:rPr>
              <a:t>byte in block</a:t>
            </a:r>
          </a:p>
        </p:txBody>
      </p:sp>
      <p:cxnSp>
        <p:nvCxnSpPr>
          <p:cNvPr id="133" name="Straight Arrow Connector 99"/>
          <p:cNvCxnSpPr>
            <a:cxnSpLocks noChangeShapeType="1"/>
          </p:cNvCxnSpPr>
          <p:nvPr/>
        </p:nvCxnSpPr>
        <p:spPr bwMode="auto">
          <a:xfrm rot="16200000" flipH="1">
            <a:off x="5534819" y="5397500"/>
            <a:ext cx="263525" cy="1587"/>
          </a:xfrm>
          <a:prstGeom prst="straightConnector1">
            <a:avLst/>
          </a:prstGeom>
          <a:ln>
            <a:solidFill>
              <a:srgbClr val="FF0000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Arrow Connector 100"/>
          <p:cNvCxnSpPr>
            <a:cxnSpLocks noChangeShapeType="1"/>
          </p:cNvCxnSpPr>
          <p:nvPr/>
        </p:nvCxnSpPr>
        <p:spPr bwMode="auto">
          <a:xfrm rot="16200000" flipH="1">
            <a:off x="7370762" y="5376069"/>
            <a:ext cx="265113" cy="158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5" name="TextBox 102"/>
          <p:cNvSpPr txBox="1">
            <a:spLocks noChangeArrowheads="1"/>
          </p:cNvSpPr>
          <p:nvPr/>
        </p:nvSpPr>
        <p:spPr bwMode="auto">
          <a:xfrm>
            <a:off x="5784850" y="5401469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Hit?</a:t>
            </a:r>
          </a:p>
        </p:txBody>
      </p:sp>
      <p:sp>
        <p:nvSpPr>
          <p:cNvPr id="136" name="TextBox 103"/>
          <p:cNvSpPr txBox="1">
            <a:spLocks noChangeArrowheads="1"/>
          </p:cNvSpPr>
          <p:nvPr/>
        </p:nvSpPr>
        <p:spPr bwMode="auto">
          <a:xfrm>
            <a:off x="7583488" y="5401469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zh-CN" sz="1800"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137" name="肘形连接符 136"/>
          <p:cNvCxnSpPr>
            <a:endCxn id="124" idx="1"/>
          </p:cNvCxnSpPr>
          <p:nvPr/>
        </p:nvCxnSpPr>
        <p:spPr bwMode="auto">
          <a:xfrm>
            <a:off x="3212335" y="3158140"/>
            <a:ext cx="2116903" cy="1936148"/>
          </a:xfrm>
          <a:prstGeom prst="bentConnector3">
            <a:avLst>
              <a:gd name="adj1" fmla="val 56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 bwMode="auto">
          <a:xfrm>
            <a:off x="2759075" y="3147410"/>
            <a:ext cx="2512015" cy="2096898"/>
          </a:xfrm>
          <a:prstGeom prst="bentConnector3">
            <a:avLst>
              <a:gd name="adj1" fmla="val 442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118" idx="3"/>
            <a:endCxn id="144" idx="1"/>
          </p:cNvCxnSpPr>
          <p:nvPr/>
        </p:nvCxnSpPr>
        <p:spPr bwMode="auto">
          <a:xfrm>
            <a:off x="4170363" y="2955132"/>
            <a:ext cx="2611437" cy="968845"/>
          </a:xfrm>
          <a:prstGeom prst="bentConnector3">
            <a:avLst>
              <a:gd name="adj1" fmla="val 1793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五边形 103"/>
          <p:cNvSpPr/>
          <p:nvPr/>
        </p:nvSpPr>
        <p:spPr>
          <a:xfrm>
            <a:off x="750626" y="981075"/>
            <a:ext cx="2200537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review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096000" y="981075"/>
            <a:ext cx="0" cy="3123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67692" y="1323975"/>
            <a:ext cx="2743200" cy="463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Cache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5817" y="1323975"/>
            <a:ext cx="3439391" cy="463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44217"/>
              </p:ext>
            </p:extLst>
          </p:nvPr>
        </p:nvGraphicFramePr>
        <p:xfrm>
          <a:off x="609600" y="3088793"/>
          <a:ext cx="5063836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45327"/>
                <a:gridCol w="935182"/>
                <a:gridCol w="16833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LRU counter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56858"/>
              </p:ext>
            </p:extLst>
          </p:nvPr>
        </p:nvGraphicFramePr>
        <p:xfrm>
          <a:off x="6355773" y="2232157"/>
          <a:ext cx="5063836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5251"/>
                <a:gridCol w="1077667"/>
                <a:gridCol w="887559"/>
                <a:gridCol w="12633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300355" y="28470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i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CN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altLang="zh-CN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(6-bit)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 the reference frequency (reuse) accumulated for the address. </a:t>
            </a:r>
            <a:endParaRPr lang="en-US" altLang="zh-CN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(2-bit)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connects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tag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entry with a data line in the data store using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pointer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record the data line’s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06537" y="52548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Line</a:t>
            </a:r>
            <a:r>
              <a:rPr lang="en-US" altLang="zh-CN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indicating how many free lines are available for use in the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40773" y="4125190"/>
            <a:ext cx="5486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2005445" y="5153892"/>
            <a:ext cx="1548246" cy="73482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09" y="1304447"/>
            <a:ext cx="9263941" cy="5257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Operation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49205"/>
              </p:ext>
            </p:extLst>
          </p:nvPr>
        </p:nvGraphicFramePr>
        <p:xfrm>
          <a:off x="464125" y="1806129"/>
          <a:ext cx="3629892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23111"/>
                <a:gridCol w="862446"/>
                <a:gridCol w="538726"/>
                <a:gridCol w="9056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Tag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>
            <a:off x="6660570" y="1756064"/>
            <a:ext cx="10391" cy="28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 flipV="1">
            <a:off x="4914900" y="2483426"/>
            <a:ext cx="633846" cy="301337"/>
          </a:xfrm>
          <a:prstGeom prst="bentConnector3">
            <a:avLst>
              <a:gd name="adj1" fmla="val 1008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>
            <a:off x="3379286" y="3618920"/>
            <a:ext cx="857322" cy="425384"/>
          </a:xfrm>
          <a:prstGeom prst="bentConnector3">
            <a:avLst>
              <a:gd name="adj1" fmla="val -575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6200000" flipH="1">
            <a:off x="5520386" y="3637035"/>
            <a:ext cx="921763" cy="324715"/>
          </a:xfrm>
          <a:prstGeom prst="bentConnector3">
            <a:avLst>
              <a:gd name="adj1" fmla="val 1433"/>
            </a:avLst>
          </a:prstGeom>
          <a:ln>
            <a:solidFill>
              <a:srgbClr val="B489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>
            <a:off x="7779537" y="2464373"/>
            <a:ext cx="831063" cy="464565"/>
          </a:xfrm>
          <a:prstGeom prst="bentConnector3">
            <a:avLst>
              <a:gd name="adj1" fmla="val 9871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0800000" flipV="1">
            <a:off x="7058025" y="3212305"/>
            <a:ext cx="297656" cy="290513"/>
          </a:xfrm>
          <a:prstGeom prst="bentConnector3">
            <a:avLst>
              <a:gd name="adj1" fmla="val 1028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>
            <a:off x="9791700" y="3212305"/>
            <a:ext cx="381000" cy="290513"/>
          </a:xfrm>
          <a:prstGeom prst="bentConnector3">
            <a:avLst>
              <a:gd name="adj1" fmla="val 975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 rot="10800000" flipV="1">
            <a:off x="8827294" y="3831610"/>
            <a:ext cx="347662" cy="259377"/>
          </a:xfrm>
          <a:prstGeom prst="bentConnector3">
            <a:avLst>
              <a:gd name="adj1" fmla="val 9863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11068030" y="3936403"/>
            <a:ext cx="428664" cy="219075"/>
          </a:xfrm>
          <a:prstGeom prst="bentConnector3">
            <a:avLst>
              <a:gd name="adj1" fmla="val 3893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Decoupled L1D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 L1D :  SM Dueling</a:t>
            </a:r>
          </a:p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64" y="1881554"/>
            <a:ext cx="8934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1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 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Architecture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 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Bypass all memory accesses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Profiled-BYPASS 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L1 Bypass(software filter)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MRPB 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pipeline stall, Bypass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PDP-Best 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static PDP-Bypass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609600" y="981075"/>
            <a:ext cx="1511300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1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087083"/>
            <a:ext cx="7716765" cy="47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2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10" y="1662208"/>
            <a:ext cx="8364033" cy="47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3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L1D hit rate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431924"/>
            <a:ext cx="6972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4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replacement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03" y="1498979"/>
            <a:ext cx="8970304" cy="50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5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Shaping Cache-Friendly Memory Access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48" y="1544898"/>
            <a:ext cx="7838073" cy="50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Menu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CBWT review</a:t>
            </a:r>
          </a:p>
          <a:p>
            <a:r>
              <a:rPr lang="en-US" altLang="zh-CN" sz="2800" dirty="0"/>
              <a:t>Locality-Driven Dynamic GPU Cache Bypassing</a:t>
            </a:r>
            <a:endParaRPr lang="en-US" altLang="zh-CN" sz="2800" dirty="0" smtClean="0"/>
          </a:p>
          <a:p>
            <a:r>
              <a:rPr lang="en-US" altLang="zh-CN" sz="2800" dirty="0" smtClean="0"/>
              <a:t>Background</a:t>
            </a:r>
          </a:p>
          <a:p>
            <a:r>
              <a:rPr lang="en-US" altLang="zh-CN" sz="2800" dirty="0" smtClean="0"/>
              <a:t>GPU cache inefficiency</a:t>
            </a:r>
          </a:p>
          <a:p>
            <a:r>
              <a:rPr lang="en-US" altLang="zh-CN" sz="2800" dirty="0" smtClean="0"/>
              <a:t>Decoupled L1D</a:t>
            </a:r>
          </a:p>
          <a:p>
            <a:r>
              <a:rPr lang="en-US" altLang="zh-CN" sz="2800" dirty="0" smtClean="0"/>
              <a:t>Experiment</a:t>
            </a:r>
          </a:p>
          <a:p>
            <a:r>
              <a:rPr lang="en-US" altLang="zh-CN" sz="2800" dirty="0" smtClean="0"/>
              <a:t>Design Space Exploration &amp;&amp; Sensitivity to L1 D-cache Sizes &amp;&amp;</a:t>
            </a:r>
          </a:p>
          <a:p>
            <a:pPr marL="0" indent="0">
              <a:buNone/>
            </a:pPr>
            <a:r>
              <a:rPr lang="en-US" altLang="zh-CN" sz="2800" dirty="0" smtClean="0"/>
              <a:t>Sensitivity to Warp Scheduling Policies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 6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Alleviating Various Contention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8" y="1706325"/>
            <a:ext cx="11749681" cy="45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Design Space </a:t>
            </a:r>
            <a:r>
              <a:rPr lang="en-US" altLang="zh-CN" b="1" dirty="0" smtClean="0"/>
              <a:t>Exploration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619250"/>
            <a:ext cx="12182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Sensitivity to L1 D-cache Sizes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improvements over the baseline, even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a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cache size (128KB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0" y="1622208"/>
            <a:ext cx="62960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Sensitivity to Warp Scheduling Policies</a:t>
            </a: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further performance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gains with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warp scheduling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10" y="1588438"/>
            <a:ext cx="8063293" cy="425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64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CBWT review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" y="6141079"/>
            <a:ext cx="10186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Xuhao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"Adaptive Cache Management for Energy-Efficient GPU Computing."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47th Annual IEEE/ACM International Symposium on Microarchitecture (MICRO)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IEEE Computer Society, 2014:343-355.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32513" y="1419367"/>
            <a:ext cx="3330053" cy="955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Massively parallel, throughput-oriented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476466" y="1760561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95584" y="1644554"/>
            <a:ext cx="6196082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contention / Cache pollution / Cache inefficiency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0208525" y="2331044"/>
            <a:ext cx="300251" cy="92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830101" y="3650362"/>
            <a:ext cx="2756847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Bypass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0800000">
            <a:off x="7888407" y="3957643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31311" y="3841636"/>
            <a:ext cx="2920620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congestion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3507476" y="3957643"/>
            <a:ext cx="1078173" cy="317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18617" y="3720513"/>
            <a:ext cx="2756847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Warp throttling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CCWS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1494431" y="2897486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203511" y="2930542"/>
            <a:ext cx="1078173" cy="317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99649" y="288976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41239" y="290453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solve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6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Locality-Driven Dynamic GPU Cache Bypassing</a:t>
            </a:r>
            <a:endParaRPr lang="zh-CN" altLang="en-US" b="1" dirty="0"/>
          </a:p>
        </p:txBody>
      </p:sp>
      <p:sp>
        <p:nvSpPr>
          <p:cNvPr id="4" name="右箭头 3"/>
          <p:cNvSpPr/>
          <p:nvPr/>
        </p:nvSpPr>
        <p:spPr>
          <a:xfrm>
            <a:off x="4476466" y="1760561"/>
            <a:ext cx="805218" cy="30025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95584" y="1644554"/>
            <a:ext cx="6196082" cy="5322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contention / Cache pollution / Cache inefficiency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32513" y="1419367"/>
            <a:ext cx="3330053" cy="9553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Massively parallel, throughput-oriented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30184" y="3180858"/>
            <a:ext cx="2856932" cy="79157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Bypass(Decoupled L1D )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0208525" y="2208212"/>
            <a:ext cx="300251" cy="928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37230" y="3944110"/>
            <a:ext cx="5677469" cy="6956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hot cache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4052" y="4813785"/>
            <a:ext cx="9464724" cy="1122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Decoupled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with high reuse and short reuse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distances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the L1 D-cache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546" y="6142663"/>
            <a:ext cx="1155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Song, S. L., Dai, H.,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Sidelnik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K. S., &amp; Zhou, H. (2015). Locality-Driven Dynamic GPU Cache Bypassing. Proceedings of the 29th ACM on International Conference on Supercomputing - ICS ’15 (Vol. 1, pp. 67-77).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06" y="555626"/>
            <a:ext cx="6090529" cy="6200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4989" y="1487605"/>
            <a:ext cx="2975212" cy="9416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Bypass path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989" y="2852381"/>
            <a:ext cx="2975212" cy="9416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L1D cache path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496334" y="3575713"/>
            <a:ext cx="13894" cy="15421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95833" y="4626591"/>
            <a:ext cx="4549" cy="5049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291346" y="2659799"/>
            <a:ext cx="22146" cy="24581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039498" y="2934269"/>
            <a:ext cx="8298" cy="3889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50" y="981075"/>
            <a:ext cx="6067425" cy="4760510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750626" y="981075"/>
            <a:ext cx="3275463" cy="49288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343" y="1733266"/>
            <a:ext cx="3398293" cy="9689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Taken the </a:t>
            </a:r>
            <a:r>
              <a:rPr lang="en-US" altLang="zh-CN" b="1" dirty="0">
                <a:solidFill>
                  <a:schemeClr val="tx1"/>
                </a:solidFill>
              </a:rPr>
              <a:t>Bypass Path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VS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all taking the </a:t>
            </a:r>
            <a:r>
              <a:rPr lang="en-US" altLang="zh-CN" b="1" dirty="0">
                <a:solidFill>
                  <a:schemeClr val="tx1"/>
                </a:solidFill>
              </a:rPr>
              <a:t>L1 D-Path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553" y="3081992"/>
            <a:ext cx="4809208" cy="9689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improvement is greater 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1 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Unfriendly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559553" y="4157762"/>
            <a:ext cx="4809208" cy="7898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whose IPC values are not impacted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classified as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Insensitive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553" y="5112889"/>
            <a:ext cx="4809208" cy="78987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 improvement is less than 1 are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Friendly (CF):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9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memory requests for the majority of CNF applications </a:t>
            </a:r>
            <a:r>
              <a:rPr lang="en-US" altLang="zh-CN" dirty="0" smtClean="0"/>
              <a:t>are </a:t>
            </a:r>
            <a:r>
              <a:rPr lang="en-US" altLang="zh-CN" dirty="0"/>
              <a:t>only reused less </a:t>
            </a:r>
            <a:r>
              <a:rPr lang="en-US" altLang="zh-CN" dirty="0" smtClean="0"/>
              <a:t>than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three </a:t>
            </a:r>
            <a:r>
              <a:rPr lang="en-US" altLang="zh-CN" sz="2400" b="1" dirty="0">
                <a:solidFill>
                  <a:srgbClr val="C00000"/>
                </a:solidFill>
              </a:rPr>
              <a:t>times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endParaRPr lang="en-US" altLang="zh-CN" sz="2400" b="1" dirty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59" y="1830386"/>
            <a:ext cx="8237491" cy="44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reuse distances </a:t>
            </a:r>
            <a:r>
              <a:rPr lang="en-US" altLang="zh-CN" dirty="0"/>
              <a:t>are relatively </a:t>
            </a:r>
            <a:r>
              <a:rPr lang="en-US" altLang="zh-CN" sz="2800" b="1" dirty="0">
                <a:solidFill>
                  <a:srgbClr val="C00000"/>
                </a:solidFill>
              </a:rPr>
              <a:t>high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552007"/>
            <a:ext cx="65627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GPU cache </a:t>
            </a:r>
            <a:r>
              <a:rPr lang="en-US" altLang="zh-CN" b="1" dirty="0" smtClean="0"/>
              <a:t>inefficiency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/>
              <a:t>Hit rate and data reuse, </a:t>
            </a:r>
            <a:r>
              <a:rPr lang="en-US" altLang="zh-CN" sz="1800" b="1" dirty="0" smtClean="0"/>
              <a:t>CNF VS CF</a:t>
            </a:r>
            <a:endParaRPr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6" y="1471630"/>
            <a:ext cx="9848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PPT助手_模板_704</Template>
  <TotalTime>799</TotalTime>
  <Words>522</Words>
  <Application>Microsoft Office PowerPoint</Application>
  <PresentationFormat>宽屏</PresentationFormat>
  <Paragraphs>142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MS PGothic</vt:lpstr>
      <vt:lpstr>黑体</vt:lpstr>
      <vt:lpstr>华文细黑</vt:lpstr>
      <vt:lpstr>宋体</vt:lpstr>
      <vt:lpstr>Arial</vt:lpstr>
      <vt:lpstr>Garamond</vt:lpstr>
      <vt:lpstr>Times New Roman</vt:lpstr>
      <vt:lpstr>Verdana</vt:lpstr>
      <vt:lpstr>上海Nordri专业商务幻灯演示设计</vt:lpstr>
      <vt:lpstr>NordriDesign</vt:lpstr>
      <vt:lpstr>Locality-Driven Dynamic GPU Cache Bypassing</vt:lpstr>
      <vt:lpstr>Menu</vt:lpstr>
      <vt:lpstr>CBWT review</vt:lpstr>
      <vt:lpstr>Locality-Driven Dynamic GPU Cache Bypassing</vt:lpstr>
      <vt:lpstr>Background</vt:lpstr>
      <vt:lpstr>GPU cache inefficiency</vt:lpstr>
      <vt:lpstr>GPU cache inefficiency</vt:lpstr>
      <vt:lpstr>GPU cache inefficiency</vt:lpstr>
      <vt:lpstr>GPU cache inefficiency</vt:lpstr>
      <vt:lpstr>Decoupled L1D</vt:lpstr>
      <vt:lpstr>Decoupled L1D</vt:lpstr>
      <vt:lpstr>Decoupled L1D</vt:lpstr>
      <vt:lpstr>Decoupled L1D</vt:lpstr>
      <vt:lpstr>Experiment 1</vt:lpstr>
      <vt:lpstr>Experiment 1</vt:lpstr>
      <vt:lpstr>Experiment 2</vt:lpstr>
      <vt:lpstr>Experiment 3</vt:lpstr>
      <vt:lpstr>Experiment 4</vt:lpstr>
      <vt:lpstr>Experiment 5</vt:lpstr>
      <vt:lpstr>Experiment 6</vt:lpstr>
      <vt:lpstr>Design Space Exploration</vt:lpstr>
      <vt:lpstr>Sensitivity to L1 D-cache Sizes</vt:lpstr>
      <vt:lpstr>Sensitivity to Warp Scheduling Policies</vt:lpstr>
      <vt:lpstr>Thinking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杨伟光</cp:lastModifiedBy>
  <cp:revision>1055</cp:revision>
  <dcterms:created xsi:type="dcterms:W3CDTF">2015-04-17T01:47:57Z</dcterms:created>
  <dcterms:modified xsi:type="dcterms:W3CDTF">2015-11-16T10:18:46Z</dcterms:modified>
</cp:coreProperties>
</file>