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76A2-B91A-4958-A982-8619920E6414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38D2D-FB75-4C17-9023-2322AFD1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9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D2D-FB75-4C17-9023-2322AFD106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D45E-5471-4E70-AA29-2E72D2017511}" type="datetime1">
              <a:rPr lang="zh-CN" altLang="en-US" smtClean="0"/>
              <a:t>2014/6/12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5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4A82-3FB3-4272-8877-87288553F344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35A8-0811-4106-B198-8B0551C9DBAA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5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17F2-11CF-4FB7-B367-451A2FBB558E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4B96-ABF1-4F68-BA9D-91FD66146E91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8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CB77-6833-4E34-A0CE-2E0EDA0C7123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0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A75-0DC2-4B66-A385-292F69723626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24D3-1016-4AA7-A491-BB40BD44D1D9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2815-05F7-477B-8099-8B747B5A8719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8F2-B623-4496-AC93-741A624B5999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6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32AA-A8CE-40C5-95CE-F8515CCFF311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GPU-</a:t>
            </a:r>
            <a:r>
              <a:rPr lang="zh-CN" altLang="en-US" dirty="0"/>
              <a:t>线程调度算法简介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44848" y="5698475"/>
            <a:ext cx="2915798" cy="81800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dirty="0" smtClean="0"/>
              <a:t>By-</a:t>
            </a:r>
            <a:r>
              <a:rPr lang="zh-CN" altLang="en-US" dirty="0" smtClean="0"/>
              <a:t>杨伟光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2014-06-12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1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5400000">
            <a:off x="714766" y="2063533"/>
            <a:ext cx="3809895" cy="2444494"/>
            <a:chOff x="2346280" y="2992831"/>
            <a:chExt cx="4451440" cy="2856120"/>
          </a:xfrm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2346280" y="3979558"/>
              <a:ext cx="4451440" cy="1465666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CCEDC7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1pPr>
              <a:lvl2pPr marL="4572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2pPr>
              <a:lvl3pPr marL="9144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3pPr>
              <a:lvl4pPr marL="13716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4pPr>
              <a:lvl5pPr marL="18288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021801" y="2992831"/>
              <a:ext cx="3116260" cy="2856120"/>
              <a:chOff x="2823686" y="2992831"/>
              <a:chExt cx="3116260" cy="2856120"/>
            </a:xfrm>
          </p:grpSpPr>
          <p:grpSp>
            <p:nvGrpSpPr>
              <p:cNvPr id="32" name="Group 6"/>
              <p:cNvGrpSpPr>
                <a:grpSpLocks/>
              </p:cNvGrpSpPr>
              <p:nvPr/>
            </p:nvGrpSpPr>
            <p:grpSpPr bwMode="auto">
              <a:xfrm>
                <a:off x="2823686" y="3005538"/>
                <a:ext cx="3116260" cy="2843413"/>
                <a:chOff x="3107" y="2795"/>
                <a:chExt cx="1089" cy="994"/>
              </a:xfrm>
            </p:grpSpPr>
            <p:sp>
              <p:nvSpPr>
                <p:cNvPr id="34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3332" y="3607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CCEDC7">
                        <a:alpha val="29999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>
                  <a:defPPr>
                    <a:defRPr lang="zh-CN"/>
                  </a:defPPr>
                  <a:lvl1pPr algn="r" rtl="0" fontAlgn="ctr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rgbClr val="5F5F5F"/>
                      </a:solidFill>
                      <a:latin typeface="黑体" pitchFamily="2" charset="-122"/>
                      <a:ea typeface="黑体" pitchFamily="2" charset="-122"/>
                      <a:cs typeface="+mn-cs"/>
                    </a:defRPr>
                  </a:lvl1pPr>
                  <a:lvl2pPr marL="457200" algn="r" rtl="0" fontAlgn="ctr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rgbClr val="5F5F5F"/>
                      </a:solidFill>
                      <a:latin typeface="黑体" pitchFamily="2" charset="-122"/>
                      <a:ea typeface="黑体" pitchFamily="2" charset="-122"/>
                      <a:cs typeface="+mn-cs"/>
                    </a:defRPr>
                  </a:lvl2pPr>
                  <a:lvl3pPr marL="914400" algn="r" rtl="0" fontAlgn="ctr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rgbClr val="5F5F5F"/>
                      </a:solidFill>
                      <a:latin typeface="黑体" pitchFamily="2" charset="-122"/>
                      <a:ea typeface="黑体" pitchFamily="2" charset="-122"/>
                      <a:cs typeface="+mn-cs"/>
                    </a:defRPr>
                  </a:lvl3pPr>
                  <a:lvl4pPr marL="1371600" algn="r" rtl="0" fontAlgn="ctr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rgbClr val="5F5F5F"/>
                      </a:solidFill>
                      <a:latin typeface="黑体" pitchFamily="2" charset="-122"/>
                      <a:ea typeface="黑体" pitchFamily="2" charset="-122"/>
                      <a:cs typeface="+mn-cs"/>
                    </a:defRPr>
                  </a:lvl4pPr>
                  <a:lvl5pPr marL="1828800" algn="r" rtl="0" fontAlgn="ctr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rgbClr val="5F5F5F"/>
                      </a:solidFill>
                      <a:latin typeface="黑体" pitchFamily="2" charset="-122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rgbClr val="5F5F5F"/>
                      </a:solidFill>
                      <a:latin typeface="黑体" pitchFamily="2" charset="-122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rgbClr val="5F5F5F"/>
                      </a:solidFill>
                      <a:latin typeface="黑体" pitchFamily="2" charset="-122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rgbClr val="5F5F5F"/>
                      </a:solidFill>
                      <a:latin typeface="黑体" pitchFamily="2" charset="-122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rgbClr val="5F5F5F"/>
                      </a:solidFill>
                      <a:latin typeface="黑体" pitchFamily="2" charset="-122"/>
                      <a:ea typeface="黑体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</a:endParaRPr>
                </a:p>
              </p:txBody>
            </p:sp>
            <p:grpSp>
              <p:nvGrpSpPr>
                <p:cNvPr id="35" name="Group 10"/>
                <p:cNvGrpSpPr>
                  <a:grpSpLocks/>
                </p:cNvGrpSpPr>
                <p:nvPr/>
              </p:nvGrpSpPr>
              <p:grpSpPr bwMode="auto">
                <a:xfrm>
                  <a:off x="3107" y="2795"/>
                  <a:ext cx="1089" cy="681"/>
                  <a:chOff x="1610" y="2838"/>
                  <a:chExt cx="1089" cy="681"/>
                </a:xfrm>
              </p:grpSpPr>
              <p:sp>
                <p:nvSpPr>
                  <p:cNvPr id="36" name="Freeform 11"/>
                  <p:cNvSpPr>
                    <a:spLocks/>
                  </p:cNvSpPr>
                  <p:nvPr/>
                </p:nvSpPr>
                <p:spPr bwMode="auto">
                  <a:xfrm>
                    <a:off x="1610" y="2838"/>
                    <a:ext cx="1089" cy="681"/>
                  </a:xfrm>
                  <a:custGeom>
                    <a:avLst/>
                    <a:gdLst>
                      <a:gd name="T0" fmla="*/ 637 w 1862"/>
                      <a:gd name="T1" fmla="*/ 318 h 1164"/>
                      <a:gd name="T2" fmla="*/ 635 w 1862"/>
                      <a:gd name="T3" fmla="*/ 326 h 1164"/>
                      <a:gd name="T4" fmla="*/ 630 w 1862"/>
                      <a:gd name="T5" fmla="*/ 335 h 1164"/>
                      <a:gd name="T6" fmla="*/ 622 w 1862"/>
                      <a:gd name="T7" fmla="*/ 342 h 1164"/>
                      <a:gd name="T8" fmla="*/ 612 w 1862"/>
                      <a:gd name="T9" fmla="*/ 349 h 1164"/>
                      <a:gd name="T10" fmla="*/ 582 w 1862"/>
                      <a:gd name="T11" fmla="*/ 363 h 1164"/>
                      <a:gd name="T12" fmla="*/ 543 w 1862"/>
                      <a:gd name="T13" fmla="*/ 374 h 1164"/>
                      <a:gd name="T14" fmla="*/ 497 w 1862"/>
                      <a:gd name="T15" fmla="*/ 385 h 1164"/>
                      <a:gd name="T16" fmla="*/ 443 w 1862"/>
                      <a:gd name="T17" fmla="*/ 391 h 1164"/>
                      <a:gd name="T18" fmla="*/ 382 w 1862"/>
                      <a:gd name="T19" fmla="*/ 396 h 1164"/>
                      <a:gd name="T20" fmla="*/ 318 w 1862"/>
                      <a:gd name="T21" fmla="*/ 398 h 1164"/>
                      <a:gd name="T22" fmla="*/ 286 w 1862"/>
                      <a:gd name="T23" fmla="*/ 398 h 1164"/>
                      <a:gd name="T24" fmla="*/ 223 w 1862"/>
                      <a:gd name="T25" fmla="*/ 394 h 1164"/>
                      <a:gd name="T26" fmla="*/ 167 w 1862"/>
                      <a:gd name="T27" fmla="*/ 388 h 1164"/>
                      <a:gd name="T28" fmla="*/ 116 w 1862"/>
                      <a:gd name="T29" fmla="*/ 380 h 1164"/>
                      <a:gd name="T30" fmla="*/ 73 w 1862"/>
                      <a:gd name="T31" fmla="*/ 369 h 1164"/>
                      <a:gd name="T32" fmla="*/ 39 w 1862"/>
                      <a:gd name="T33" fmla="*/ 357 h 1164"/>
                      <a:gd name="T34" fmla="*/ 19 w 1862"/>
                      <a:gd name="T35" fmla="*/ 346 h 1164"/>
                      <a:gd name="T36" fmla="*/ 11 w 1862"/>
                      <a:gd name="T37" fmla="*/ 338 h 1164"/>
                      <a:gd name="T38" fmla="*/ 4 w 1862"/>
                      <a:gd name="T39" fmla="*/ 331 h 1164"/>
                      <a:gd name="T40" fmla="*/ 1 w 1862"/>
                      <a:gd name="T41" fmla="*/ 322 h 1164"/>
                      <a:gd name="T42" fmla="*/ 0 w 1862"/>
                      <a:gd name="T43" fmla="*/ 318 h 1164"/>
                      <a:gd name="T44" fmla="*/ 1 w 1862"/>
                      <a:gd name="T45" fmla="*/ 286 h 1164"/>
                      <a:gd name="T46" fmla="*/ 6 w 1862"/>
                      <a:gd name="T47" fmla="*/ 254 h 1164"/>
                      <a:gd name="T48" fmla="*/ 15 w 1862"/>
                      <a:gd name="T49" fmla="*/ 224 h 1164"/>
                      <a:gd name="T50" fmla="*/ 25 w 1862"/>
                      <a:gd name="T51" fmla="*/ 194 h 1164"/>
                      <a:gd name="T52" fmla="*/ 39 w 1862"/>
                      <a:gd name="T53" fmla="*/ 166 h 1164"/>
                      <a:gd name="T54" fmla="*/ 54 w 1862"/>
                      <a:gd name="T55" fmla="*/ 140 h 1164"/>
                      <a:gd name="T56" fmla="*/ 73 w 1862"/>
                      <a:gd name="T57" fmla="*/ 116 h 1164"/>
                      <a:gd name="T58" fmla="*/ 93 w 1862"/>
                      <a:gd name="T59" fmla="*/ 93 h 1164"/>
                      <a:gd name="T60" fmla="*/ 116 w 1862"/>
                      <a:gd name="T61" fmla="*/ 73 h 1164"/>
                      <a:gd name="T62" fmla="*/ 140 w 1862"/>
                      <a:gd name="T63" fmla="*/ 54 h 1164"/>
                      <a:gd name="T64" fmla="*/ 167 w 1862"/>
                      <a:gd name="T65" fmla="*/ 39 h 1164"/>
                      <a:gd name="T66" fmla="*/ 194 w 1862"/>
                      <a:gd name="T67" fmla="*/ 25 h 1164"/>
                      <a:gd name="T68" fmla="*/ 223 w 1862"/>
                      <a:gd name="T69" fmla="*/ 15 h 1164"/>
                      <a:gd name="T70" fmla="*/ 254 w 1862"/>
                      <a:gd name="T71" fmla="*/ 6 h 1164"/>
                      <a:gd name="T72" fmla="*/ 286 w 1862"/>
                      <a:gd name="T73" fmla="*/ 1 h 1164"/>
                      <a:gd name="T74" fmla="*/ 318 w 1862"/>
                      <a:gd name="T75" fmla="*/ 0 h 1164"/>
                      <a:gd name="T76" fmla="*/ 335 w 1862"/>
                      <a:gd name="T77" fmla="*/ 0 h 1164"/>
                      <a:gd name="T78" fmla="*/ 367 w 1862"/>
                      <a:gd name="T79" fmla="*/ 4 h 1164"/>
                      <a:gd name="T80" fmla="*/ 398 w 1862"/>
                      <a:gd name="T81" fmla="*/ 9 h 1164"/>
                      <a:gd name="T82" fmla="*/ 428 w 1862"/>
                      <a:gd name="T83" fmla="*/ 19 h 1164"/>
                      <a:gd name="T84" fmla="*/ 456 w 1862"/>
                      <a:gd name="T85" fmla="*/ 32 h 1164"/>
                      <a:gd name="T86" fmla="*/ 484 w 1862"/>
                      <a:gd name="T87" fmla="*/ 46 h 1164"/>
                      <a:gd name="T88" fmla="*/ 509 w 1862"/>
                      <a:gd name="T89" fmla="*/ 63 h 1164"/>
                      <a:gd name="T90" fmla="*/ 532 w 1862"/>
                      <a:gd name="T91" fmla="*/ 83 h 1164"/>
                      <a:gd name="T92" fmla="*/ 554 w 1862"/>
                      <a:gd name="T93" fmla="*/ 104 h 1164"/>
                      <a:gd name="T94" fmla="*/ 573 w 1862"/>
                      <a:gd name="T95" fmla="*/ 128 h 1164"/>
                      <a:gd name="T96" fmla="*/ 590 w 1862"/>
                      <a:gd name="T97" fmla="*/ 153 h 1164"/>
                      <a:gd name="T98" fmla="*/ 605 w 1862"/>
                      <a:gd name="T99" fmla="*/ 180 h 1164"/>
                      <a:gd name="T100" fmla="*/ 618 w 1862"/>
                      <a:gd name="T101" fmla="*/ 209 h 1164"/>
                      <a:gd name="T102" fmla="*/ 626 w 1862"/>
                      <a:gd name="T103" fmla="*/ 239 h 1164"/>
                      <a:gd name="T104" fmla="*/ 633 w 1862"/>
                      <a:gd name="T105" fmla="*/ 270 h 1164"/>
                      <a:gd name="T106" fmla="*/ 636 w 1862"/>
                      <a:gd name="T107" fmla="*/ 302 h 1164"/>
                      <a:gd name="T108" fmla="*/ 637 w 1862"/>
                      <a:gd name="T109" fmla="*/ 318 h 116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62"/>
                      <a:gd name="T166" fmla="*/ 0 h 1164"/>
                      <a:gd name="T167" fmla="*/ 1862 w 1862"/>
                      <a:gd name="T168" fmla="*/ 1164 h 116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62" h="1164">
                        <a:moveTo>
                          <a:pt x="1862" y="930"/>
                        </a:moveTo>
                        <a:lnTo>
                          <a:pt x="1862" y="930"/>
                        </a:lnTo>
                        <a:lnTo>
                          <a:pt x="1860" y="942"/>
                        </a:lnTo>
                        <a:lnTo>
                          <a:pt x="1856" y="954"/>
                        </a:lnTo>
                        <a:lnTo>
                          <a:pt x="1850" y="966"/>
                        </a:lnTo>
                        <a:lnTo>
                          <a:pt x="1842" y="978"/>
                        </a:lnTo>
                        <a:lnTo>
                          <a:pt x="1832" y="988"/>
                        </a:lnTo>
                        <a:lnTo>
                          <a:pt x="1820" y="1000"/>
                        </a:lnTo>
                        <a:lnTo>
                          <a:pt x="1806" y="1010"/>
                        </a:lnTo>
                        <a:lnTo>
                          <a:pt x="1788" y="1020"/>
                        </a:lnTo>
                        <a:lnTo>
                          <a:pt x="1750" y="1042"/>
                        </a:lnTo>
                        <a:lnTo>
                          <a:pt x="1702" y="1060"/>
                        </a:lnTo>
                        <a:lnTo>
                          <a:pt x="1650" y="1078"/>
                        </a:lnTo>
                        <a:lnTo>
                          <a:pt x="1588" y="1094"/>
                        </a:lnTo>
                        <a:lnTo>
                          <a:pt x="1522" y="1110"/>
                        </a:lnTo>
                        <a:lnTo>
                          <a:pt x="1452" y="1124"/>
                        </a:lnTo>
                        <a:lnTo>
                          <a:pt x="1374" y="1134"/>
                        </a:lnTo>
                        <a:lnTo>
                          <a:pt x="1294" y="1144"/>
                        </a:lnTo>
                        <a:lnTo>
                          <a:pt x="1208" y="1152"/>
                        </a:lnTo>
                        <a:lnTo>
                          <a:pt x="1118" y="1158"/>
                        </a:lnTo>
                        <a:lnTo>
                          <a:pt x="1026" y="1162"/>
                        </a:lnTo>
                        <a:lnTo>
                          <a:pt x="930" y="1164"/>
                        </a:lnTo>
                        <a:lnTo>
                          <a:pt x="836" y="1162"/>
                        </a:lnTo>
                        <a:lnTo>
                          <a:pt x="744" y="1158"/>
                        </a:lnTo>
                        <a:lnTo>
                          <a:pt x="654" y="1152"/>
                        </a:lnTo>
                        <a:lnTo>
                          <a:pt x="568" y="1144"/>
                        </a:lnTo>
                        <a:lnTo>
                          <a:pt x="488" y="1134"/>
                        </a:lnTo>
                        <a:lnTo>
                          <a:pt x="410" y="1124"/>
                        </a:lnTo>
                        <a:lnTo>
                          <a:pt x="338" y="1110"/>
                        </a:lnTo>
                        <a:lnTo>
                          <a:pt x="272" y="1094"/>
                        </a:lnTo>
                        <a:lnTo>
                          <a:pt x="212" y="1078"/>
                        </a:lnTo>
                        <a:lnTo>
                          <a:pt x="158" y="1060"/>
                        </a:lnTo>
                        <a:lnTo>
                          <a:pt x="112" y="1042"/>
                        </a:lnTo>
                        <a:lnTo>
                          <a:pt x="74" y="1020"/>
                        </a:lnTo>
                        <a:lnTo>
                          <a:pt x="56" y="1010"/>
                        </a:lnTo>
                        <a:lnTo>
                          <a:pt x="42" y="1000"/>
                        </a:lnTo>
                        <a:lnTo>
                          <a:pt x="30" y="988"/>
                        </a:lnTo>
                        <a:lnTo>
                          <a:pt x="18" y="978"/>
                        </a:lnTo>
                        <a:lnTo>
                          <a:pt x="10" y="966"/>
                        </a:lnTo>
                        <a:lnTo>
                          <a:pt x="4" y="954"/>
                        </a:lnTo>
                        <a:lnTo>
                          <a:pt x="2" y="942"/>
                        </a:lnTo>
                        <a:lnTo>
                          <a:pt x="0" y="930"/>
                        </a:lnTo>
                        <a:lnTo>
                          <a:pt x="2" y="882"/>
                        </a:lnTo>
                        <a:lnTo>
                          <a:pt x="4" y="836"/>
                        </a:lnTo>
                        <a:lnTo>
                          <a:pt x="10" y="788"/>
                        </a:lnTo>
                        <a:lnTo>
                          <a:pt x="18" y="742"/>
                        </a:lnTo>
                        <a:lnTo>
                          <a:pt x="30" y="698"/>
                        </a:lnTo>
                        <a:lnTo>
                          <a:pt x="42" y="654"/>
                        </a:lnTo>
                        <a:lnTo>
                          <a:pt x="56" y="610"/>
                        </a:lnTo>
                        <a:lnTo>
                          <a:pt x="74" y="568"/>
                        </a:lnTo>
                        <a:lnTo>
                          <a:pt x="92" y="526"/>
                        </a:lnTo>
                        <a:lnTo>
                          <a:pt x="112" y="486"/>
                        </a:lnTo>
                        <a:lnTo>
                          <a:pt x="134" y="448"/>
                        </a:lnTo>
                        <a:lnTo>
                          <a:pt x="158" y="410"/>
                        </a:lnTo>
                        <a:lnTo>
                          <a:pt x="184" y="374"/>
                        </a:lnTo>
                        <a:lnTo>
                          <a:pt x="212" y="338"/>
                        </a:lnTo>
                        <a:lnTo>
                          <a:pt x="242" y="304"/>
                        </a:lnTo>
                        <a:lnTo>
                          <a:pt x="272" y="272"/>
                        </a:lnTo>
                        <a:lnTo>
                          <a:pt x="304" y="242"/>
                        </a:lnTo>
                        <a:lnTo>
                          <a:pt x="338" y="212"/>
                        </a:lnTo>
                        <a:lnTo>
                          <a:pt x="374" y="184"/>
                        </a:lnTo>
                        <a:lnTo>
                          <a:pt x="410" y="158"/>
                        </a:lnTo>
                        <a:lnTo>
                          <a:pt x="448" y="134"/>
                        </a:lnTo>
                        <a:lnTo>
                          <a:pt x="488" y="112"/>
                        </a:lnTo>
                        <a:lnTo>
                          <a:pt x="528" y="92"/>
                        </a:lnTo>
                        <a:lnTo>
                          <a:pt x="568" y="72"/>
                        </a:lnTo>
                        <a:lnTo>
                          <a:pt x="610" y="56"/>
                        </a:lnTo>
                        <a:lnTo>
                          <a:pt x="654" y="42"/>
                        </a:lnTo>
                        <a:lnTo>
                          <a:pt x="698" y="28"/>
                        </a:lnTo>
                        <a:lnTo>
                          <a:pt x="744" y="18"/>
                        </a:lnTo>
                        <a:lnTo>
                          <a:pt x="790" y="10"/>
                        </a:lnTo>
                        <a:lnTo>
                          <a:pt x="836" y="4"/>
                        </a:lnTo>
                        <a:lnTo>
                          <a:pt x="882" y="0"/>
                        </a:lnTo>
                        <a:lnTo>
                          <a:pt x="930" y="0"/>
                        </a:lnTo>
                        <a:lnTo>
                          <a:pt x="978" y="0"/>
                        </a:lnTo>
                        <a:lnTo>
                          <a:pt x="1026" y="4"/>
                        </a:lnTo>
                        <a:lnTo>
                          <a:pt x="1072" y="10"/>
                        </a:lnTo>
                        <a:lnTo>
                          <a:pt x="1118" y="18"/>
                        </a:lnTo>
                        <a:lnTo>
                          <a:pt x="1164" y="28"/>
                        </a:lnTo>
                        <a:lnTo>
                          <a:pt x="1208" y="42"/>
                        </a:lnTo>
                        <a:lnTo>
                          <a:pt x="1250" y="56"/>
                        </a:lnTo>
                        <a:lnTo>
                          <a:pt x="1294" y="72"/>
                        </a:lnTo>
                        <a:lnTo>
                          <a:pt x="1334" y="92"/>
                        </a:lnTo>
                        <a:lnTo>
                          <a:pt x="1374" y="112"/>
                        </a:lnTo>
                        <a:lnTo>
                          <a:pt x="1414" y="134"/>
                        </a:lnTo>
                        <a:lnTo>
                          <a:pt x="1452" y="158"/>
                        </a:lnTo>
                        <a:lnTo>
                          <a:pt x="1488" y="184"/>
                        </a:lnTo>
                        <a:lnTo>
                          <a:pt x="1522" y="212"/>
                        </a:lnTo>
                        <a:lnTo>
                          <a:pt x="1556" y="242"/>
                        </a:lnTo>
                        <a:lnTo>
                          <a:pt x="1588" y="272"/>
                        </a:lnTo>
                        <a:lnTo>
                          <a:pt x="1620" y="304"/>
                        </a:lnTo>
                        <a:lnTo>
                          <a:pt x="1650" y="338"/>
                        </a:lnTo>
                        <a:lnTo>
                          <a:pt x="1676" y="374"/>
                        </a:lnTo>
                        <a:lnTo>
                          <a:pt x="1702" y="410"/>
                        </a:lnTo>
                        <a:lnTo>
                          <a:pt x="1726" y="448"/>
                        </a:lnTo>
                        <a:lnTo>
                          <a:pt x="1750" y="486"/>
                        </a:lnTo>
                        <a:lnTo>
                          <a:pt x="1770" y="526"/>
                        </a:lnTo>
                        <a:lnTo>
                          <a:pt x="1788" y="568"/>
                        </a:lnTo>
                        <a:lnTo>
                          <a:pt x="1806" y="610"/>
                        </a:lnTo>
                        <a:lnTo>
                          <a:pt x="1820" y="654"/>
                        </a:lnTo>
                        <a:lnTo>
                          <a:pt x="1832" y="698"/>
                        </a:lnTo>
                        <a:lnTo>
                          <a:pt x="1842" y="742"/>
                        </a:lnTo>
                        <a:lnTo>
                          <a:pt x="1850" y="788"/>
                        </a:lnTo>
                        <a:lnTo>
                          <a:pt x="1856" y="836"/>
                        </a:lnTo>
                        <a:lnTo>
                          <a:pt x="1860" y="882"/>
                        </a:lnTo>
                        <a:lnTo>
                          <a:pt x="1862" y="93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1pPr>
                    <a:lvl2pPr marL="457200" algn="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2pPr>
                    <a:lvl3pPr marL="914400" algn="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3pPr>
                    <a:lvl4pPr marL="1371600" algn="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4pPr>
                    <a:lvl5pPr marL="1828800" algn="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35" y="2976"/>
                    <a:ext cx="183" cy="18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CCEDC7">
                          <a:alpha val="50000"/>
                        </a:sysClr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1pPr>
                    <a:lvl2pPr marL="457200" algn="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2pPr>
                    <a:lvl3pPr marL="914400" algn="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3pPr>
                    <a:lvl4pPr marL="1371600" algn="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4pPr>
                    <a:lvl5pPr marL="1828800" algn="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rgbClr val="5F5F5F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2928467" y="2992831"/>
                <a:ext cx="2917825" cy="1054100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r" rtl="0" fontAlgn="ctr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5F5F5F"/>
                    </a:solidFill>
                    <a:latin typeface="黑体" pitchFamily="2" charset="-122"/>
                    <a:ea typeface="黑体" pitchFamily="2" charset="-122"/>
                    <a:cs typeface="+mn-cs"/>
                  </a:defRPr>
                </a:lvl1pPr>
                <a:lvl2pPr marL="457200" algn="r" rtl="0" fontAlgn="ctr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5F5F5F"/>
                    </a:solidFill>
                    <a:latin typeface="黑体" pitchFamily="2" charset="-122"/>
                    <a:ea typeface="黑体" pitchFamily="2" charset="-122"/>
                    <a:cs typeface="+mn-cs"/>
                  </a:defRPr>
                </a:lvl2pPr>
                <a:lvl3pPr marL="914400" algn="r" rtl="0" fontAlgn="ctr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5F5F5F"/>
                    </a:solidFill>
                    <a:latin typeface="黑体" pitchFamily="2" charset="-122"/>
                    <a:ea typeface="黑体" pitchFamily="2" charset="-122"/>
                    <a:cs typeface="+mn-cs"/>
                  </a:defRPr>
                </a:lvl3pPr>
                <a:lvl4pPr marL="1371600" algn="r" rtl="0" fontAlgn="ctr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5F5F5F"/>
                    </a:solidFill>
                    <a:latin typeface="黑体" pitchFamily="2" charset="-122"/>
                    <a:ea typeface="黑体" pitchFamily="2" charset="-122"/>
                    <a:cs typeface="+mn-cs"/>
                  </a:defRPr>
                </a:lvl4pPr>
                <a:lvl5pPr marL="1828800" algn="r" rtl="0" fontAlgn="ctr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5F5F5F"/>
                    </a:solidFill>
                    <a:latin typeface="黑体" pitchFamily="2" charset="-122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5F5F5F"/>
                    </a:solidFill>
                    <a:latin typeface="黑体" pitchFamily="2" charset="-122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5F5F5F"/>
                    </a:solidFill>
                    <a:latin typeface="黑体" pitchFamily="2" charset="-122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5F5F5F"/>
                    </a:solidFill>
                    <a:latin typeface="黑体" pitchFamily="2" charset="-122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5F5F5F"/>
                    </a:solidFill>
                    <a:latin typeface="黑体" pitchFamily="2" charset="-122"/>
                    <a:ea typeface="黑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3378007" y="2006127"/>
            <a:ext cx="850041" cy="2559304"/>
            <a:chOff x="2133507" y="1933869"/>
            <a:chExt cx="993179" cy="2990263"/>
          </a:xfrm>
        </p:grpSpPr>
        <p:sp>
          <p:nvSpPr>
            <p:cNvPr id="39" name="AutoShape 15"/>
            <p:cNvSpPr>
              <a:spLocks noChangeArrowheads="1"/>
            </p:cNvSpPr>
            <p:nvPr/>
          </p:nvSpPr>
          <p:spPr bwMode="auto">
            <a:xfrm rot="3600000">
              <a:off x="2709571" y="2740629"/>
              <a:ext cx="457200" cy="377031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1pPr>
              <a:lvl2pPr marL="4572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2pPr>
              <a:lvl3pPr marL="9144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3pPr>
              <a:lvl4pPr marL="13716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4pPr>
              <a:lvl5pPr marL="18288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ysClr val="window" lastClr="CCEDC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 rot="1800000">
              <a:off x="2133507" y="1933869"/>
              <a:ext cx="457200" cy="377031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1pPr>
              <a:lvl2pPr marL="4572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2pPr>
              <a:lvl3pPr marL="9144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3pPr>
              <a:lvl4pPr marL="13716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4pPr>
              <a:lvl5pPr marL="18288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ysClr val="window" lastClr="CCEDC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AutoShape 15"/>
            <p:cNvSpPr>
              <a:spLocks noChangeArrowheads="1"/>
            </p:cNvSpPr>
            <p:nvPr/>
          </p:nvSpPr>
          <p:spPr bwMode="auto">
            <a:xfrm rot="7200000">
              <a:off x="2709571" y="3740341"/>
              <a:ext cx="457200" cy="377031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1pPr>
              <a:lvl2pPr marL="4572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2pPr>
              <a:lvl3pPr marL="9144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3pPr>
              <a:lvl4pPr marL="13716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4pPr>
              <a:lvl5pPr marL="18288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ysClr val="window" lastClr="CCEDC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" name="AutoShape 15"/>
            <p:cNvSpPr>
              <a:spLocks noChangeArrowheads="1"/>
            </p:cNvSpPr>
            <p:nvPr/>
          </p:nvSpPr>
          <p:spPr bwMode="auto">
            <a:xfrm rot="9000000">
              <a:off x="2133507" y="4547101"/>
              <a:ext cx="457200" cy="377031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1pPr>
              <a:lvl2pPr marL="4572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2pPr>
              <a:lvl3pPr marL="9144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3pPr>
              <a:lvl4pPr marL="13716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4pPr>
              <a:lvl5pPr marL="1828800" algn="r" rtl="0" fontAlgn="ctr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F5F5F"/>
                  </a:solidFill>
                  <a:latin typeface="黑体" pitchFamily="2" charset="-122"/>
                  <a:ea typeface="黑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ysClr val="window" lastClr="CCEDC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3987132" y="1697130"/>
            <a:ext cx="5022667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Round-robin</a:t>
            </a:r>
            <a:r>
              <a:rPr lang="zh-CN" altLang="en-US" b="1" kern="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kern="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RR</a:t>
            </a:r>
            <a:r>
              <a:rPr lang="zh-CN" altLang="en-US" b="1" kern="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kern="0" dirty="0">
              <a:solidFill>
                <a:sysClr val="window" lastClr="CCEDC7">
                  <a:lumMod val="50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3789570" y="1673568"/>
            <a:ext cx="649463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sp>
        <p:nvSpPr>
          <p:cNvPr id="45" name="矩形 44"/>
          <p:cNvSpPr/>
          <p:nvPr/>
        </p:nvSpPr>
        <p:spPr>
          <a:xfrm>
            <a:off x="4553546" y="2580390"/>
            <a:ext cx="4456253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Two-Level</a:t>
            </a:r>
            <a:r>
              <a:rPr lang="zh-CN" altLang="en-US" b="1" kern="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kern="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TL</a:t>
            </a:r>
            <a:r>
              <a:rPr lang="zh-CN" altLang="en-US" b="1" kern="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kern="0" dirty="0">
              <a:solidFill>
                <a:sysClr val="window" lastClr="CCEDC7">
                  <a:lumMod val="50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4355984" y="2556828"/>
            <a:ext cx="649463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7" name="矩形 46"/>
          <p:cNvSpPr/>
          <p:nvPr/>
        </p:nvSpPr>
        <p:spPr>
          <a:xfrm>
            <a:off x="4553546" y="3463649"/>
            <a:ext cx="4456253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zh-CN" altLang="en-US" b="1" kern="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endParaRPr lang="zh-CN" altLang="en-US" kern="0" dirty="0">
              <a:solidFill>
                <a:sysClr val="window" lastClr="CCEDC7">
                  <a:lumMod val="50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AutoShape 4"/>
          <p:cNvSpPr>
            <a:spLocks noChangeArrowheads="1"/>
          </p:cNvSpPr>
          <p:nvPr/>
        </p:nvSpPr>
        <p:spPr bwMode="auto">
          <a:xfrm>
            <a:off x="4355984" y="3440087"/>
            <a:ext cx="649463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49" name="矩形 48"/>
          <p:cNvSpPr/>
          <p:nvPr/>
        </p:nvSpPr>
        <p:spPr>
          <a:xfrm>
            <a:off x="3986646" y="4346908"/>
            <a:ext cx="5022667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进度</a:t>
            </a:r>
            <a:endParaRPr lang="zh-CN" altLang="en-US" kern="0" dirty="0">
              <a:solidFill>
                <a:sysClr val="window" lastClr="CCEDC7">
                  <a:lumMod val="50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3789084" y="4323346"/>
            <a:ext cx="649463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r" rtl="0" fontAlgn="ctr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Round-robin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5" y="1713616"/>
            <a:ext cx="10710158" cy="17784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147" y="1397705"/>
            <a:ext cx="895350" cy="415290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4666" y="4297799"/>
            <a:ext cx="10710158" cy="18791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Disadvantage</a:t>
            </a:r>
          </a:p>
          <a:p>
            <a:pPr marL="0" indent="0">
              <a:buNone/>
            </a:pPr>
            <a:r>
              <a:rPr lang="en-US" altLang="zh-CN" dirty="0" smtClean="0"/>
              <a:t>       most of the warps arrive at a long-latency memory operation roughly at the same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1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Two-Level(TL)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3" y="1876975"/>
            <a:ext cx="10707624" cy="17870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147" y="1397705"/>
            <a:ext cx="895350" cy="415290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4666" y="4297799"/>
            <a:ext cx="10710158" cy="11335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Disadvantage</a:t>
            </a:r>
          </a:p>
          <a:p>
            <a:pPr marL="0" indent="0">
              <a:buNone/>
            </a:pPr>
            <a:r>
              <a:rPr lang="en-US" altLang="zh-CN" dirty="0" smtClean="0"/>
              <a:t>(1)Unable to effectively incorporate data prefetching mechanisms.</a:t>
            </a:r>
          </a:p>
        </p:txBody>
      </p:sp>
      <p:sp>
        <p:nvSpPr>
          <p:cNvPr id="10" name="矩形 9"/>
          <p:cNvSpPr/>
          <p:nvPr/>
        </p:nvSpPr>
        <p:spPr>
          <a:xfrm>
            <a:off x="225683" y="5436365"/>
            <a:ext cx="6736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(2) Switch fetch group spend too much time?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7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深入</a:t>
            </a:r>
            <a:r>
              <a:rPr lang="zh-CN" altLang="en-US" dirty="0"/>
              <a:t>掌握</a:t>
            </a:r>
            <a:r>
              <a:rPr lang="en-US" altLang="zh-CN" dirty="0"/>
              <a:t>GPGPU</a:t>
            </a:r>
            <a:r>
              <a:rPr lang="zh-CN" altLang="en-US" dirty="0"/>
              <a:t>的工作原理</a:t>
            </a:r>
          </a:p>
          <a:p>
            <a:r>
              <a:rPr lang="zh-CN" altLang="en-US" dirty="0" smtClean="0"/>
              <a:t>认识</a:t>
            </a:r>
            <a:r>
              <a:rPr lang="en-US" altLang="zh-CN" dirty="0"/>
              <a:t>GPGPU</a:t>
            </a:r>
            <a:r>
              <a:rPr lang="zh-CN" altLang="en-US" dirty="0"/>
              <a:t>实验工具</a:t>
            </a:r>
          </a:p>
          <a:p>
            <a:r>
              <a:rPr lang="zh-CN" altLang="en-US" dirty="0" smtClean="0"/>
              <a:t>试读</a:t>
            </a:r>
            <a:r>
              <a:rPr lang="zh-CN" altLang="en-US" dirty="0"/>
              <a:t>一些论文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查阅文献、如何开展研究工作</a:t>
            </a:r>
          </a:p>
          <a:p>
            <a:r>
              <a:rPr lang="zh-CN" altLang="en-US" dirty="0" smtClean="0"/>
              <a:t>读</a:t>
            </a:r>
            <a:r>
              <a:rPr lang="zh-CN" altLang="en-US" dirty="0"/>
              <a:t>论文、做试验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把成果写成论文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128" y="1825625"/>
            <a:ext cx="8004672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深入掌握</a:t>
            </a:r>
            <a:r>
              <a:rPr lang="en-US" altLang="zh-CN" dirty="0">
                <a:solidFill>
                  <a:srgbClr val="0070C0"/>
                </a:solidFill>
              </a:rPr>
              <a:t>GPGPU</a:t>
            </a:r>
            <a:r>
              <a:rPr lang="zh-CN" altLang="en-US" dirty="0">
                <a:solidFill>
                  <a:srgbClr val="0070C0"/>
                </a:solidFill>
              </a:rPr>
              <a:t>的工作原理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认识</a:t>
            </a:r>
            <a:r>
              <a:rPr lang="en-US" altLang="zh-CN" dirty="0">
                <a:solidFill>
                  <a:srgbClr val="0070C0"/>
                </a:solidFill>
              </a:rPr>
              <a:t>GPGPU</a:t>
            </a:r>
            <a:r>
              <a:rPr lang="zh-CN" altLang="en-US" dirty="0">
                <a:solidFill>
                  <a:srgbClr val="0070C0"/>
                </a:solidFill>
              </a:rPr>
              <a:t>实验工具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试读一些论文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如何查阅文献、如何开展研究工作</a:t>
            </a:r>
          </a:p>
          <a:p>
            <a:r>
              <a:rPr lang="zh-CN" altLang="en-US" dirty="0"/>
              <a:t>读论文、做试验</a:t>
            </a:r>
          </a:p>
          <a:p>
            <a:r>
              <a:rPr lang="zh-CN" altLang="en-US" dirty="0"/>
              <a:t>如何把成果写成论文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6695272" y="777464"/>
            <a:ext cx="5496728" cy="958467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CUDA C BEST PRACTICES GUIDE</a:t>
            </a:r>
          </a:p>
          <a:p>
            <a:pPr algn="ctr"/>
            <a:r>
              <a:rPr lang="en-US" altLang="zh-CN" dirty="0" smtClean="0"/>
              <a:t>NVIDIA’s Next Generation CUDA Compute Architecture 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 rot="16200000">
            <a:off x="1327990" y="1133612"/>
            <a:ext cx="1130819" cy="2352771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GPGPU-</a:t>
            </a:r>
            <a:r>
              <a:rPr lang="en-US" altLang="zh-CN" dirty="0" err="1" smtClean="0"/>
              <a:t>Sim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学会使用</a:t>
            </a:r>
            <a:r>
              <a:rPr lang="en-US" altLang="zh-CN" dirty="0" err="1" smtClean="0"/>
              <a:t>AerialVision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17014" y="3088673"/>
            <a:ext cx="2717541" cy="2177390"/>
            <a:chOff x="717014" y="3088673"/>
            <a:chExt cx="2717541" cy="2177390"/>
          </a:xfrm>
        </p:grpSpPr>
        <p:sp>
          <p:nvSpPr>
            <p:cNvPr id="13" name="圆角矩形 12"/>
            <p:cNvSpPr/>
            <p:nvPr/>
          </p:nvSpPr>
          <p:spPr>
            <a:xfrm>
              <a:off x="717014" y="3327094"/>
              <a:ext cx="2488894" cy="19389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目前完整阅读的论文有四篇英文论文</a:t>
              </a:r>
              <a:endParaRPr lang="en-US" altLang="zh-CN" dirty="0" smtClean="0"/>
            </a:p>
            <a:p>
              <a:r>
                <a:rPr lang="zh-CN" altLang="en-US" dirty="0"/>
                <a:t>不</a:t>
              </a:r>
              <a:r>
                <a:rPr lang="zh-CN" altLang="en-US" dirty="0" smtClean="0"/>
                <a:t>完整阅读的论文有三篇英文和一篇中文论文</a:t>
              </a:r>
              <a:endParaRPr lang="zh-CN" altLang="en-US" dirty="0"/>
            </a:p>
          </p:txBody>
        </p:sp>
        <p:sp>
          <p:nvSpPr>
            <p:cNvPr id="14" name="左箭头 13"/>
            <p:cNvSpPr/>
            <p:nvPr/>
          </p:nvSpPr>
          <p:spPr>
            <a:xfrm rot="19357703">
              <a:off x="3048964" y="3088673"/>
              <a:ext cx="385591" cy="29745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95272" y="3954611"/>
            <a:ext cx="5004641" cy="2401739"/>
            <a:chOff x="6695272" y="3954611"/>
            <a:chExt cx="5004641" cy="2401739"/>
          </a:xfrm>
        </p:grpSpPr>
        <p:sp>
          <p:nvSpPr>
            <p:cNvPr id="16" name="椭圆 15"/>
            <p:cNvSpPr/>
            <p:nvPr/>
          </p:nvSpPr>
          <p:spPr>
            <a:xfrm>
              <a:off x="6695272" y="4032173"/>
              <a:ext cx="5004641" cy="23241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根据</a:t>
              </a:r>
              <a:r>
                <a:rPr lang="en-US" altLang="zh-CN" dirty="0" smtClean="0"/>
                <a:t>idea</a:t>
              </a:r>
              <a:r>
                <a:rPr lang="zh-CN" altLang="en-US" dirty="0" smtClean="0"/>
                <a:t>，开始阅读</a:t>
              </a:r>
              <a:r>
                <a:rPr lang="en-US" altLang="zh-CN" dirty="0" smtClean="0"/>
                <a:t>GPGPU-</a:t>
              </a:r>
              <a:r>
                <a:rPr lang="en-US" altLang="zh-CN" dirty="0" err="1" smtClean="0"/>
                <a:t>sim</a:t>
              </a:r>
              <a:r>
                <a:rPr lang="zh-CN" altLang="en-US" dirty="0" smtClean="0"/>
                <a:t>的源码，为了能够更好的理解</a:t>
              </a:r>
              <a:r>
                <a:rPr lang="en-US" altLang="zh-CN" dirty="0" smtClean="0"/>
                <a:t>GPU</a:t>
              </a:r>
              <a:r>
                <a:rPr lang="zh-CN" altLang="en-US" dirty="0" smtClean="0"/>
                <a:t>的底层原理。</a:t>
              </a:r>
              <a:endParaRPr lang="en-US" altLang="zh-CN" dirty="0" smtClean="0"/>
            </a:p>
          </p:txBody>
        </p:sp>
        <p:sp>
          <p:nvSpPr>
            <p:cNvPr id="18" name="下箭头 17"/>
            <p:cNvSpPr/>
            <p:nvPr/>
          </p:nvSpPr>
          <p:spPr>
            <a:xfrm rot="19099217">
              <a:off x="6801849" y="3954611"/>
              <a:ext cx="344506" cy="4516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0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纠结于读</a:t>
            </a:r>
            <a:r>
              <a:rPr lang="zh-CN" altLang="en-US" dirty="0" smtClean="0"/>
              <a:t>工程还是读工学；读工学的话是否读博；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4000" dirty="0" smtClean="0"/>
              <a:t>做研究</a:t>
            </a:r>
            <a:r>
              <a:rPr lang="zh-CN" altLang="en-US" sz="4000" dirty="0" smtClean="0"/>
              <a:t>，快乐么？</a:t>
            </a:r>
            <a:endParaRPr lang="en-US" altLang="zh-CN" sz="4000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9985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谢谢老师和学长的指导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3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239</Words>
  <Application>Microsoft Office PowerPoint</Application>
  <PresentationFormat>宽屏</PresentationFormat>
  <Paragraphs>61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黑体</vt:lpstr>
      <vt:lpstr>Arial</vt:lpstr>
      <vt:lpstr>Calibri</vt:lpstr>
      <vt:lpstr>Calibri Light</vt:lpstr>
      <vt:lpstr>Office 主题</vt:lpstr>
      <vt:lpstr>GPU-线程调度算法简介</vt:lpstr>
      <vt:lpstr>PowerPoint 演示文稿</vt:lpstr>
      <vt:lpstr>Round-robin（RR）</vt:lpstr>
      <vt:lpstr>Two-Level(TL)</vt:lpstr>
      <vt:lpstr>思路</vt:lpstr>
      <vt:lpstr>进度</vt:lpstr>
      <vt:lpstr>Question</vt:lpstr>
      <vt:lpstr>谢谢老师和学长的指导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杨伟光</cp:lastModifiedBy>
  <cp:revision>148</cp:revision>
  <dcterms:created xsi:type="dcterms:W3CDTF">2014-06-12T00:14:07Z</dcterms:created>
  <dcterms:modified xsi:type="dcterms:W3CDTF">2014-06-12T04:46:51Z</dcterms:modified>
</cp:coreProperties>
</file>