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5" r:id="rId5"/>
    <p:sldId id="266" r:id="rId6"/>
    <p:sldId id="267" r:id="rId7"/>
    <p:sldId id="268" r:id="rId8"/>
    <p:sldId id="269" r:id="rId9"/>
    <p:sldId id="261" r:id="rId10"/>
    <p:sldId id="270" r:id="rId11"/>
    <p:sldId id="262" r:id="rId12"/>
    <p:sldId id="271" r:id="rId13"/>
    <p:sldId id="263" r:id="rId14"/>
    <p:sldId id="26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287ED3"/>
    <a:srgbClr val="0EA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5" autoAdjust="0"/>
    <p:restoredTop sz="94660"/>
  </p:normalViewPr>
  <p:slideViewPr>
    <p:cSldViewPr snapToGrid="0">
      <p:cViewPr varScale="1">
        <p:scale>
          <a:sx n="87" d="100"/>
          <a:sy n="87" d="100"/>
        </p:scale>
        <p:origin x="1128" y="96"/>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80053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54775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11153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83585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65954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5557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391618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407099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59276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141547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951DD6C-B849-4788-9E8B-BB62B40D8BDB}" type="datetimeFigureOut">
              <a:rPr lang="zh-CN" altLang="en-US" smtClean="0"/>
              <a:t>2014/8/19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7630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1DD6C-B849-4788-9E8B-BB62B40D8BDB}" type="datetimeFigureOut">
              <a:rPr lang="zh-CN" altLang="en-US" smtClean="0"/>
              <a:t>2014/8/19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1760E-C466-40ED-AAED-BA54BF39944D}" type="slidenum">
              <a:rPr lang="zh-CN" altLang="en-US" smtClean="0"/>
              <a:t>‹#›</a:t>
            </a:fld>
            <a:endParaRPr lang="zh-CN" altLang="en-US"/>
          </a:p>
        </p:txBody>
      </p:sp>
    </p:spTree>
    <p:extLst>
      <p:ext uri="{BB962C8B-B14F-4D97-AF65-F5344CB8AC3E}">
        <p14:creationId xmlns:p14="http://schemas.microsoft.com/office/powerpoint/2010/main" val="2935275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flipH="1">
            <a:off x="0" y="2010372"/>
            <a:ext cx="9351440" cy="2676714"/>
            <a:chOff x="1130606" y="1477567"/>
            <a:chExt cx="6157780" cy="2100013"/>
          </a:xfrm>
        </p:grpSpPr>
        <p:sp>
          <p:nvSpPr>
            <p:cNvPr id="21" name="填充层"/>
            <p:cNvSpPr>
              <a:spLocks/>
            </p:cNvSpPr>
            <p:nvPr/>
          </p:nvSpPr>
          <p:spPr bwMode="auto">
            <a:xfrm>
              <a:off x="2123727" y="1664534"/>
              <a:ext cx="4356000" cy="1268413"/>
            </a:xfrm>
            <a:custGeom>
              <a:avLst/>
              <a:gdLst>
                <a:gd name="T0" fmla="*/ 60 w 2600"/>
                <a:gd name="T1" fmla="*/ 737 h 748"/>
                <a:gd name="T2" fmla="*/ 0 w 2600"/>
                <a:gd name="T3" fmla="*/ 113 h 748"/>
                <a:gd name="T4" fmla="*/ 96 w 2600"/>
                <a:gd name="T5" fmla="*/ 49 h 748"/>
                <a:gd name="T6" fmla="*/ 204 w 2600"/>
                <a:gd name="T7" fmla="*/ 49 h 748"/>
                <a:gd name="T8" fmla="*/ 284 w 2600"/>
                <a:gd name="T9" fmla="*/ 25 h 748"/>
                <a:gd name="T10" fmla="*/ 276 w 2600"/>
                <a:gd name="T11" fmla="*/ 45 h 748"/>
                <a:gd name="T12" fmla="*/ 280 w 2600"/>
                <a:gd name="T13" fmla="*/ 45 h 748"/>
                <a:gd name="T14" fmla="*/ 588 w 2600"/>
                <a:gd name="T15" fmla="*/ 29 h 748"/>
                <a:gd name="T16" fmla="*/ 848 w 2600"/>
                <a:gd name="T17" fmla="*/ 17 h 748"/>
                <a:gd name="T18" fmla="*/ 1044 w 2600"/>
                <a:gd name="T19" fmla="*/ 33 h 748"/>
                <a:gd name="T20" fmla="*/ 1300 w 2600"/>
                <a:gd name="T21" fmla="*/ 45 h 748"/>
                <a:gd name="T22" fmla="*/ 1512 w 2600"/>
                <a:gd name="T23" fmla="*/ 49 h 748"/>
                <a:gd name="T24" fmla="*/ 1700 w 2600"/>
                <a:gd name="T25" fmla="*/ 77 h 748"/>
                <a:gd name="T26" fmla="*/ 2008 w 2600"/>
                <a:gd name="T27" fmla="*/ 97 h 748"/>
                <a:gd name="T28" fmla="*/ 2104 w 2600"/>
                <a:gd name="T29" fmla="*/ 89 h 748"/>
                <a:gd name="T30" fmla="*/ 2600 w 2600"/>
                <a:gd name="T31" fmla="*/ 149 h 748"/>
                <a:gd name="T32" fmla="*/ 2460 w 2600"/>
                <a:gd name="T33" fmla="*/ 577 h 748"/>
                <a:gd name="T34" fmla="*/ 2352 w 2600"/>
                <a:gd name="T35" fmla="*/ 633 h 748"/>
                <a:gd name="T36" fmla="*/ 2420 w 2600"/>
                <a:gd name="T37" fmla="*/ 645 h 748"/>
                <a:gd name="T38" fmla="*/ 2428 w 2600"/>
                <a:gd name="T39" fmla="*/ 649 h 748"/>
                <a:gd name="T40" fmla="*/ 2412 w 2600"/>
                <a:gd name="T41" fmla="*/ 681 h 748"/>
                <a:gd name="T42" fmla="*/ 2128 w 2600"/>
                <a:gd name="T43" fmla="*/ 669 h 748"/>
                <a:gd name="T44" fmla="*/ 1676 w 2600"/>
                <a:gd name="T45" fmla="*/ 705 h 748"/>
                <a:gd name="T46" fmla="*/ 1704 w 2600"/>
                <a:gd name="T47" fmla="*/ 709 h 748"/>
                <a:gd name="T48" fmla="*/ 1488 w 2600"/>
                <a:gd name="T49" fmla="*/ 685 h 748"/>
                <a:gd name="T50" fmla="*/ 60 w 2600"/>
                <a:gd name="T51" fmla="*/ 737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0" h="748">
                  <a:moveTo>
                    <a:pt x="60" y="737"/>
                  </a:moveTo>
                  <a:cubicBezTo>
                    <a:pt x="40" y="529"/>
                    <a:pt x="20" y="321"/>
                    <a:pt x="0" y="113"/>
                  </a:cubicBezTo>
                  <a:cubicBezTo>
                    <a:pt x="46" y="100"/>
                    <a:pt x="61" y="63"/>
                    <a:pt x="96" y="49"/>
                  </a:cubicBezTo>
                  <a:cubicBezTo>
                    <a:pt x="132" y="49"/>
                    <a:pt x="168" y="49"/>
                    <a:pt x="204" y="49"/>
                  </a:cubicBezTo>
                  <a:cubicBezTo>
                    <a:pt x="231" y="41"/>
                    <a:pt x="257" y="33"/>
                    <a:pt x="284" y="25"/>
                  </a:cubicBezTo>
                  <a:cubicBezTo>
                    <a:pt x="281" y="32"/>
                    <a:pt x="279" y="38"/>
                    <a:pt x="276" y="45"/>
                  </a:cubicBezTo>
                  <a:cubicBezTo>
                    <a:pt x="277" y="45"/>
                    <a:pt x="279" y="45"/>
                    <a:pt x="280" y="45"/>
                  </a:cubicBezTo>
                  <a:cubicBezTo>
                    <a:pt x="347" y="22"/>
                    <a:pt x="480" y="52"/>
                    <a:pt x="588" y="29"/>
                  </a:cubicBezTo>
                  <a:cubicBezTo>
                    <a:pt x="661" y="14"/>
                    <a:pt x="754" y="0"/>
                    <a:pt x="848" y="17"/>
                  </a:cubicBezTo>
                  <a:cubicBezTo>
                    <a:pt x="913" y="22"/>
                    <a:pt x="979" y="28"/>
                    <a:pt x="1044" y="33"/>
                  </a:cubicBezTo>
                  <a:cubicBezTo>
                    <a:pt x="1125" y="22"/>
                    <a:pt x="1225" y="33"/>
                    <a:pt x="1300" y="45"/>
                  </a:cubicBezTo>
                  <a:cubicBezTo>
                    <a:pt x="1371" y="46"/>
                    <a:pt x="1441" y="48"/>
                    <a:pt x="1512" y="49"/>
                  </a:cubicBezTo>
                  <a:cubicBezTo>
                    <a:pt x="1575" y="59"/>
                    <a:pt x="1648" y="68"/>
                    <a:pt x="1700" y="77"/>
                  </a:cubicBezTo>
                  <a:cubicBezTo>
                    <a:pt x="1793" y="93"/>
                    <a:pt x="1908" y="75"/>
                    <a:pt x="2008" y="97"/>
                  </a:cubicBezTo>
                  <a:cubicBezTo>
                    <a:pt x="2040" y="94"/>
                    <a:pt x="2072" y="92"/>
                    <a:pt x="2104" y="89"/>
                  </a:cubicBezTo>
                  <a:cubicBezTo>
                    <a:pt x="2219" y="106"/>
                    <a:pt x="2531" y="78"/>
                    <a:pt x="2600" y="149"/>
                  </a:cubicBezTo>
                  <a:cubicBezTo>
                    <a:pt x="2553" y="292"/>
                    <a:pt x="2507" y="434"/>
                    <a:pt x="2460" y="577"/>
                  </a:cubicBezTo>
                  <a:cubicBezTo>
                    <a:pt x="2424" y="596"/>
                    <a:pt x="2388" y="614"/>
                    <a:pt x="2352" y="633"/>
                  </a:cubicBezTo>
                  <a:cubicBezTo>
                    <a:pt x="2373" y="633"/>
                    <a:pt x="2407" y="635"/>
                    <a:pt x="2420" y="645"/>
                  </a:cubicBezTo>
                  <a:cubicBezTo>
                    <a:pt x="2423" y="646"/>
                    <a:pt x="2425" y="648"/>
                    <a:pt x="2428" y="649"/>
                  </a:cubicBezTo>
                  <a:cubicBezTo>
                    <a:pt x="2410" y="667"/>
                    <a:pt x="2408" y="656"/>
                    <a:pt x="2412" y="681"/>
                  </a:cubicBezTo>
                  <a:cubicBezTo>
                    <a:pt x="2301" y="686"/>
                    <a:pt x="2214" y="713"/>
                    <a:pt x="2128" y="669"/>
                  </a:cubicBezTo>
                  <a:cubicBezTo>
                    <a:pt x="2094" y="741"/>
                    <a:pt x="1768" y="670"/>
                    <a:pt x="1676" y="705"/>
                  </a:cubicBezTo>
                  <a:cubicBezTo>
                    <a:pt x="1685" y="706"/>
                    <a:pt x="1695" y="708"/>
                    <a:pt x="1704" y="709"/>
                  </a:cubicBezTo>
                  <a:cubicBezTo>
                    <a:pt x="1632" y="701"/>
                    <a:pt x="1560" y="693"/>
                    <a:pt x="1488" y="685"/>
                  </a:cubicBezTo>
                  <a:cubicBezTo>
                    <a:pt x="1076" y="748"/>
                    <a:pt x="534" y="736"/>
                    <a:pt x="60" y="737"/>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6" y="1477567"/>
              <a:ext cx="6157780" cy="2100013"/>
            </a:xfrm>
            <a:prstGeom prst="rect">
              <a:avLst/>
            </a:prstGeom>
          </p:spPr>
        </p:pic>
      </p:grpSp>
      <p:sp>
        <p:nvSpPr>
          <p:cNvPr id="37" name="任意多边形 36"/>
          <p:cNvSpPr/>
          <p:nvPr/>
        </p:nvSpPr>
        <p:spPr>
          <a:xfrm>
            <a:off x="4724706" y="4698280"/>
            <a:ext cx="992626" cy="514350"/>
          </a:xfrm>
          <a:custGeom>
            <a:avLst/>
            <a:gdLst>
              <a:gd name="connsiteX0" fmla="*/ 496313 w 992626"/>
              <a:gd name="connsiteY0" fmla="*/ 0 h 514350"/>
              <a:gd name="connsiteX1" fmla="*/ 974655 w 992626"/>
              <a:gd name="connsiteY1" fmla="*/ 254333 h 514350"/>
              <a:gd name="connsiteX2" fmla="*/ 992626 w 992626"/>
              <a:gd name="connsiteY2" fmla="*/ 287441 h 514350"/>
              <a:gd name="connsiteX3" fmla="*/ 992626 w 992626"/>
              <a:gd name="connsiteY3" fmla="*/ 428623 h 514350"/>
              <a:gd name="connsiteX4" fmla="*/ 906899 w 992626"/>
              <a:gd name="connsiteY4" fmla="*/ 514350 h 514350"/>
              <a:gd name="connsiteX5" fmla="*/ 85727 w 992626"/>
              <a:gd name="connsiteY5" fmla="*/ 514350 h 514350"/>
              <a:gd name="connsiteX6" fmla="*/ 0 w 992626"/>
              <a:gd name="connsiteY6" fmla="*/ 428623 h 514350"/>
              <a:gd name="connsiteX7" fmla="*/ 0 w 992626"/>
              <a:gd name="connsiteY7" fmla="*/ 287441 h 514350"/>
              <a:gd name="connsiteX8" fmla="*/ 17971 w 992626"/>
              <a:gd name="connsiteY8" fmla="*/ 254333 h 514350"/>
              <a:gd name="connsiteX9" fmla="*/ 496313 w 992626"/>
              <a:gd name="connsiteY9"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626" h="514350">
                <a:moveTo>
                  <a:pt x="496313" y="0"/>
                </a:moveTo>
                <a:cubicBezTo>
                  <a:pt x="695433" y="0"/>
                  <a:pt x="870989" y="100887"/>
                  <a:pt x="974655" y="254333"/>
                </a:cubicBezTo>
                <a:lnTo>
                  <a:pt x="992626" y="287441"/>
                </a:lnTo>
                <a:lnTo>
                  <a:pt x="992626" y="428623"/>
                </a:lnTo>
                <a:cubicBezTo>
                  <a:pt x="992626" y="475969"/>
                  <a:pt x="954245" y="514350"/>
                  <a:pt x="906899" y="514350"/>
                </a:cubicBezTo>
                <a:lnTo>
                  <a:pt x="85727" y="514350"/>
                </a:lnTo>
                <a:cubicBezTo>
                  <a:pt x="38381" y="514350"/>
                  <a:pt x="0" y="475969"/>
                  <a:pt x="0" y="428623"/>
                </a:cubicBezTo>
                <a:lnTo>
                  <a:pt x="0" y="287441"/>
                </a:lnTo>
                <a:lnTo>
                  <a:pt x="17971" y="254333"/>
                </a:lnTo>
                <a:cubicBezTo>
                  <a:pt x="121637" y="100887"/>
                  <a:pt x="297193" y="0"/>
                  <a:pt x="496313"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姓   名</a:t>
            </a:r>
            <a:endParaRPr lang="zh-CN" altLang="en-US" b="1" dirty="0">
              <a:solidFill>
                <a:srgbClr val="287ED3"/>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4724706" y="5336455"/>
            <a:ext cx="992626" cy="514350"/>
          </a:xfrm>
          <a:custGeom>
            <a:avLst/>
            <a:gdLst>
              <a:gd name="connsiteX0" fmla="*/ 85727 w 992626"/>
              <a:gd name="connsiteY0" fmla="*/ 0 h 514350"/>
              <a:gd name="connsiteX1" fmla="*/ 906899 w 992626"/>
              <a:gd name="connsiteY1" fmla="*/ 0 h 514350"/>
              <a:gd name="connsiteX2" fmla="*/ 992626 w 992626"/>
              <a:gd name="connsiteY2" fmla="*/ 85727 h 514350"/>
              <a:gd name="connsiteX3" fmla="*/ 992626 w 992626"/>
              <a:gd name="connsiteY3" fmla="*/ 228106 h 514350"/>
              <a:gd name="connsiteX4" fmla="*/ 974655 w 992626"/>
              <a:gd name="connsiteY4" fmla="*/ 261215 h 514350"/>
              <a:gd name="connsiteX5" fmla="*/ 612571 w 992626"/>
              <a:gd name="connsiteY5" fmla="*/ 503828 h 514350"/>
              <a:gd name="connsiteX6" fmla="*/ 508187 w 992626"/>
              <a:gd name="connsiteY6" fmla="*/ 514350 h 514350"/>
              <a:gd name="connsiteX7" fmla="*/ 484439 w 992626"/>
              <a:gd name="connsiteY7" fmla="*/ 514350 h 514350"/>
              <a:gd name="connsiteX8" fmla="*/ 380055 w 992626"/>
              <a:gd name="connsiteY8" fmla="*/ 503828 h 514350"/>
              <a:gd name="connsiteX9" fmla="*/ 17971 w 992626"/>
              <a:gd name="connsiteY9" fmla="*/ 261215 h 514350"/>
              <a:gd name="connsiteX10" fmla="*/ 0 w 992626"/>
              <a:gd name="connsiteY10" fmla="*/ 228106 h 514350"/>
              <a:gd name="connsiteX11" fmla="*/ 0 w 992626"/>
              <a:gd name="connsiteY11" fmla="*/ 85727 h 514350"/>
              <a:gd name="connsiteX12" fmla="*/ 85727 w 992626"/>
              <a:gd name="connsiteY12"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2626" h="514350">
                <a:moveTo>
                  <a:pt x="85727" y="0"/>
                </a:moveTo>
                <a:lnTo>
                  <a:pt x="906899" y="0"/>
                </a:lnTo>
                <a:cubicBezTo>
                  <a:pt x="954245" y="0"/>
                  <a:pt x="992626" y="38381"/>
                  <a:pt x="992626" y="85727"/>
                </a:cubicBezTo>
                <a:lnTo>
                  <a:pt x="992626" y="228106"/>
                </a:lnTo>
                <a:lnTo>
                  <a:pt x="974655" y="261215"/>
                </a:lnTo>
                <a:cubicBezTo>
                  <a:pt x="891723" y="383972"/>
                  <a:pt x="762780" y="473090"/>
                  <a:pt x="612571" y="503828"/>
                </a:cubicBezTo>
                <a:lnTo>
                  <a:pt x="508187" y="514350"/>
                </a:lnTo>
                <a:lnTo>
                  <a:pt x="484439" y="514350"/>
                </a:lnTo>
                <a:lnTo>
                  <a:pt x="380055" y="503828"/>
                </a:lnTo>
                <a:cubicBezTo>
                  <a:pt x="229846" y="473090"/>
                  <a:pt x="100904" y="383972"/>
                  <a:pt x="17971" y="261215"/>
                </a:cubicBezTo>
                <a:lnTo>
                  <a:pt x="0" y="228106"/>
                </a:lnTo>
                <a:lnTo>
                  <a:pt x="0" y="85727"/>
                </a:lnTo>
                <a:cubicBezTo>
                  <a:pt x="0" y="38381"/>
                  <a:pt x="38381" y="0"/>
                  <a:pt x="85727" y="0"/>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287ED3"/>
                </a:solidFill>
                <a:latin typeface="微软雅黑" panose="020B0503020204020204" pitchFamily="34" charset="-122"/>
                <a:ea typeface="微软雅黑" panose="020B0503020204020204" pitchFamily="34" charset="-122"/>
              </a:rPr>
              <a:t>时   间</a:t>
            </a:r>
            <a:endParaRPr lang="zh-CN" altLang="en-US" b="1" dirty="0">
              <a:solidFill>
                <a:srgbClr val="287ED3"/>
              </a:solidFill>
              <a:latin typeface="微软雅黑" panose="020B0503020204020204" pitchFamily="34" charset="-122"/>
              <a:ea typeface="微软雅黑" panose="020B0503020204020204" pitchFamily="34" charset="-122"/>
            </a:endParaRPr>
          </a:p>
        </p:txBody>
      </p:sp>
      <p:cxnSp>
        <p:nvCxnSpPr>
          <p:cNvPr id="29" name="直接连接符 28"/>
          <p:cNvCxnSpPr>
            <a:stCxn id="37" idx="5"/>
          </p:cNvCxnSpPr>
          <p:nvPr/>
        </p:nvCxnSpPr>
        <p:spPr>
          <a:xfrm>
            <a:off x="4810433" y="5212630"/>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8" idx="0"/>
          </p:cNvCxnSpPr>
          <p:nvPr/>
        </p:nvCxnSpPr>
        <p:spPr>
          <a:xfrm>
            <a:off x="4810433" y="5336455"/>
            <a:ext cx="4666099"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012607" y="4848912"/>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杨伟光</a:t>
            </a:r>
          </a:p>
        </p:txBody>
      </p:sp>
      <p:sp>
        <p:nvSpPr>
          <p:cNvPr id="32" name="文本框 31"/>
          <p:cNvSpPr txBox="1"/>
          <p:nvPr/>
        </p:nvSpPr>
        <p:spPr>
          <a:xfrm>
            <a:off x="6012607" y="5347650"/>
            <a:ext cx="1374094"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2014.08.20</a:t>
            </a:r>
            <a:endParaRPr lang="zh-CN" altLang="en-US"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1561045" y="2763954"/>
            <a:ext cx="6229350" cy="923330"/>
          </a:xfrm>
          <a:prstGeom prst="rect">
            <a:avLst/>
          </a:prstGeom>
          <a:noFill/>
        </p:spPr>
        <p:txBody>
          <a:bodyPr wrap="square" rtlCol="0">
            <a:spAutoFit/>
          </a:bodyPr>
          <a:lstStyle/>
          <a:p>
            <a:pPr algn="ctr"/>
            <a:r>
              <a:rPr lang="zh-CN" altLang="en-US" sz="2400" b="1" dirty="0" smtClean="0">
                <a:solidFill>
                  <a:schemeClr val="bg1"/>
                </a:solidFill>
                <a:latin typeface="仿宋" panose="02010609060101010101" pitchFamily="49" charset="-122"/>
                <a:ea typeface="仿宋" panose="02010609060101010101" pitchFamily="49" charset="-122"/>
              </a:rPr>
              <a:t>暑期</a:t>
            </a:r>
            <a:r>
              <a:rPr lang="zh-CN" altLang="en-US" sz="2400" b="1" dirty="0" smtClean="0">
                <a:solidFill>
                  <a:schemeClr val="bg1"/>
                </a:solidFill>
                <a:latin typeface="仿宋" panose="02010609060101010101" pitchFamily="49" charset="-122"/>
                <a:ea typeface="仿宋" panose="02010609060101010101" pitchFamily="49" charset="-122"/>
              </a:rPr>
              <a:t>汇报</a:t>
            </a:r>
            <a:endParaRPr lang="en-US" altLang="zh-CN" sz="2400" b="1" dirty="0">
              <a:solidFill>
                <a:schemeClr val="bg1"/>
              </a:solidFill>
              <a:latin typeface="仿宋" panose="02010609060101010101" pitchFamily="49" charset="-122"/>
              <a:ea typeface="仿宋" panose="02010609060101010101" pitchFamily="49" charset="-122"/>
            </a:endParaRPr>
          </a:p>
          <a:p>
            <a:pPr algn="ctr"/>
            <a:r>
              <a:rPr lang="en-US" altLang="zh-CN" sz="3000" b="1" dirty="0" smtClean="0">
                <a:solidFill>
                  <a:schemeClr val="bg1"/>
                </a:solidFill>
                <a:latin typeface="微软雅黑" panose="020B0503020204020204" pitchFamily="34" charset="-122"/>
                <a:ea typeface="微软雅黑" panose="020B0503020204020204" pitchFamily="34" charset="-122"/>
              </a:rPr>
              <a:t>GPGPU</a:t>
            </a:r>
            <a:r>
              <a:rPr lang="zh-CN" altLang="en-US" sz="3000" b="1" dirty="0" smtClean="0">
                <a:solidFill>
                  <a:schemeClr val="bg1"/>
                </a:solidFill>
                <a:latin typeface="微软雅黑" panose="020B0503020204020204" pitchFamily="34" charset="-122"/>
                <a:ea typeface="微软雅黑" panose="020B0503020204020204" pitchFamily="34" charset="-122"/>
              </a:rPr>
              <a:t>并行线程调度算法</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0" y="-12872"/>
            <a:ext cx="9144000" cy="1231641"/>
          </a:xfrm>
          <a:prstGeom prst="rect">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3280296" y="189896"/>
            <a:ext cx="2583407" cy="826104"/>
            <a:chOff x="3133925" y="189896"/>
            <a:chExt cx="2583407" cy="826104"/>
          </a:xfrm>
        </p:grpSpPr>
        <p:sp>
          <p:nvSpPr>
            <p:cNvPr id="49" name="椭圆 48"/>
            <p:cNvSpPr/>
            <p:nvPr/>
          </p:nvSpPr>
          <p:spPr>
            <a:xfrm>
              <a:off x="3133925"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a:off x="4891228" y="189896"/>
              <a:ext cx="826104" cy="826104"/>
            </a:xfrm>
            <a:prstGeom prst="ellipse">
              <a:avLst/>
            </a:prstGeom>
            <a:solidFill>
              <a:srgbClr val="BFBFB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8" name="椭圆 47"/>
          <p:cNvSpPr/>
          <p:nvPr/>
        </p:nvSpPr>
        <p:spPr>
          <a:xfrm>
            <a:off x="4012164" y="43112"/>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920" y="289022"/>
            <a:ext cx="1385553" cy="691515"/>
          </a:xfrm>
          <a:prstGeom prst="rect">
            <a:avLst/>
          </a:prstGeom>
        </p:spPr>
      </p:pic>
    </p:spTree>
    <p:extLst>
      <p:ext uri="{BB962C8B-B14F-4D97-AF65-F5344CB8AC3E}">
        <p14:creationId xmlns:p14="http://schemas.microsoft.com/office/powerpoint/2010/main" val="68083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2</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en-US" altLang="zh-CN" sz="3600" b="1" dirty="0" smtClean="0">
                <a:latin typeface="微软雅黑" panose="020B0503020204020204" pitchFamily="34" charset="-122"/>
                <a:ea typeface="微软雅黑" panose="020B0503020204020204" pitchFamily="34" charset="-122"/>
              </a:rPr>
              <a:t>Two-level policy</a:t>
            </a:r>
            <a:endParaRPr lang="zh-CN" altLang="en-US" sz="3600" b="1" dirty="0">
              <a:latin typeface="微软雅黑" panose="020B0503020204020204" pitchFamily="34" charset="-122"/>
              <a:ea typeface="微软雅黑" panose="020B0503020204020204" pitchFamily="34" charset="-122"/>
            </a:endParaRPr>
          </a:p>
        </p:txBody>
      </p:sp>
      <p:sp>
        <p:nvSpPr>
          <p:cNvPr id="47" name="矩形 46"/>
          <p:cNvSpPr/>
          <p:nvPr/>
        </p:nvSpPr>
        <p:spPr>
          <a:xfrm>
            <a:off x="987468" y="6010419"/>
            <a:ext cx="7603933" cy="400110"/>
          </a:xfrm>
          <a:prstGeom prst="rect">
            <a:avLst/>
          </a:prstGeom>
        </p:spPr>
        <p:txBody>
          <a:bodyPr wrap="square">
            <a:spAutoFit/>
          </a:bodyPr>
          <a:lstStyle/>
          <a:p>
            <a:r>
              <a:rPr lang="en-US" altLang="zh-CN" sz="2000" dirty="0" smtClean="0">
                <a:solidFill>
                  <a:srgbClr val="FF0000"/>
                </a:solidFill>
              </a:rPr>
              <a:t>Disadvantage</a:t>
            </a:r>
            <a:r>
              <a:rPr lang="en-US" altLang="zh-CN" dirty="0" smtClean="0"/>
              <a:t>:</a:t>
            </a:r>
            <a:endParaRPr lang="zh-CN" altLang="en-US" dirty="0"/>
          </a:p>
        </p:txBody>
      </p:sp>
      <p:sp>
        <p:nvSpPr>
          <p:cNvPr id="48" name="矩形 47"/>
          <p:cNvSpPr/>
          <p:nvPr/>
        </p:nvSpPr>
        <p:spPr>
          <a:xfrm>
            <a:off x="1088375" y="5307687"/>
            <a:ext cx="7614950" cy="677108"/>
          </a:xfrm>
          <a:prstGeom prst="rect">
            <a:avLst/>
          </a:prstGeom>
        </p:spPr>
        <p:txBody>
          <a:bodyPr wrap="square">
            <a:spAutoFit/>
          </a:bodyPr>
          <a:lstStyle/>
          <a:p>
            <a:r>
              <a:rPr lang="en-US" altLang="zh-CN" sz="2000" dirty="0" smtClean="0">
                <a:solidFill>
                  <a:srgbClr val="FF0000"/>
                </a:solidFill>
              </a:rPr>
              <a:t>Advantage</a:t>
            </a:r>
            <a:r>
              <a:rPr lang="en-US" altLang="zh-CN" dirty="0"/>
              <a:t>: when warps in one fetch group are stalled on memory, warps in another fetch group can continue to execute</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18" y="1426475"/>
            <a:ext cx="8201025" cy="3810000"/>
          </a:xfrm>
          <a:prstGeom prst="rect">
            <a:avLst/>
          </a:prstGeom>
        </p:spPr>
      </p:pic>
    </p:spTree>
    <p:extLst>
      <p:ext uri="{BB962C8B-B14F-4D97-AF65-F5344CB8AC3E}">
        <p14:creationId xmlns:p14="http://schemas.microsoft.com/office/powerpoint/2010/main" val="1097011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3</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en-US" altLang="zh-CN" sz="3600" b="1" dirty="0" smtClean="0">
                <a:latin typeface="微软雅黑" panose="020B0503020204020204" pitchFamily="34" charset="-122"/>
                <a:ea typeface="微软雅黑" panose="020B0503020204020204" pitchFamily="34" charset="-122"/>
              </a:rPr>
              <a:t>CLASO</a:t>
            </a:r>
            <a:endParaRPr lang="zh-CN" altLang="en-US" sz="3600" b="1" dirty="0">
              <a:latin typeface="微软雅黑" panose="020B0503020204020204" pitchFamily="34" charset="-122"/>
              <a:ea typeface="微软雅黑" panose="020B0503020204020204" pitchFamily="34" charset="-122"/>
            </a:endParaRPr>
          </a:p>
        </p:txBody>
      </p:sp>
      <p:sp>
        <p:nvSpPr>
          <p:cNvPr id="46" name="矩形 45"/>
          <p:cNvSpPr/>
          <p:nvPr/>
        </p:nvSpPr>
        <p:spPr>
          <a:xfrm>
            <a:off x="1038879" y="1470096"/>
            <a:ext cx="8317735" cy="369332"/>
          </a:xfrm>
          <a:prstGeom prst="rect">
            <a:avLst/>
          </a:prstGeom>
        </p:spPr>
        <p:txBody>
          <a:bodyPr wrap="square">
            <a:spAutoFit/>
          </a:bodyPr>
          <a:lstStyle/>
          <a:p>
            <a:r>
              <a:rPr lang="zh-CN" altLang="en-US" b="1" dirty="0"/>
              <a:t>A Credit-Based Load-Balance-Aware Scheduling Optimization </a:t>
            </a:r>
            <a:r>
              <a:rPr lang="zh-CN" altLang="en-US" b="1" dirty="0" smtClean="0"/>
              <a:t>Scheme (</a:t>
            </a:r>
            <a:r>
              <a:rPr lang="zh-CN" altLang="en-US" b="1" dirty="0"/>
              <a:t>CLASO)</a:t>
            </a:r>
          </a:p>
        </p:txBody>
      </p:sp>
    </p:spTree>
    <p:extLst>
      <p:ext uri="{BB962C8B-B14F-4D97-AF65-F5344CB8AC3E}">
        <p14:creationId xmlns:p14="http://schemas.microsoft.com/office/powerpoint/2010/main" val="4039024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3</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下周计划</a:t>
            </a:r>
            <a:endParaRPr lang="zh-CN" altLang="en-US" sz="3600" b="1" dirty="0">
              <a:latin typeface="微软雅黑" panose="020B0503020204020204" pitchFamily="34" charset="-122"/>
              <a:ea typeface="微软雅黑" panose="020B0503020204020204" pitchFamily="34" charset="-122"/>
            </a:endParaRPr>
          </a:p>
        </p:txBody>
      </p:sp>
      <p:sp>
        <p:nvSpPr>
          <p:cNvPr id="46" name="矩形 45"/>
          <p:cNvSpPr/>
          <p:nvPr/>
        </p:nvSpPr>
        <p:spPr>
          <a:xfrm>
            <a:off x="1562100" y="2103300"/>
            <a:ext cx="4572000" cy="923330"/>
          </a:xfrm>
          <a:prstGeom prst="rect">
            <a:avLst/>
          </a:prstGeom>
        </p:spPr>
        <p:txBody>
          <a:bodyPr>
            <a:spAutoFit/>
          </a:bodyPr>
          <a:lstStyle/>
          <a:p>
            <a:r>
              <a:rPr lang="en-US" altLang="zh-CN" dirty="0" smtClean="0"/>
              <a:t>1</a:t>
            </a:r>
            <a:r>
              <a:rPr lang="zh-CN" altLang="en-US" dirty="0" smtClean="0"/>
              <a:t>、</a:t>
            </a:r>
            <a:r>
              <a:rPr lang="en-US" altLang="zh-CN" dirty="0" smtClean="0"/>
              <a:t>Cache-Conscious </a:t>
            </a:r>
            <a:r>
              <a:rPr lang="en-US" altLang="zh-CN" dirty="0" err="1"/>
              <a:t>Wavefront</a:t>
            </a:r>
            <a:r>
              <a:rPr lang="en-US" altLang="zh-CN" dirty="0"/>
              <a:t> </a:t>
            </a:r>
            <a:r>
              <a:rPr lang="en-US" altLang="zh-CN" dirty="0" smtClean="0"/>
              <a:t>Scheduling</a:t>
            </a:r>
          </a:p>
          <a:p>
            <a:r>
              <a:rPr lang="en-US" altLang="zh-CN" dirty="0" smtClean="0"/>
              <a:t>2</a:t>
            </a:r>
            <a:r>
              <a:rPr lang="zh-CN" altLang="en-US" dirty="0" smtClean="0"/>
              <a:t>、继续看量化方法</a:t>
            </a:r>
            <a:endParaRPr lang="en-US" altLang="zh-CN" dirty="0" smtClean="0"/>
          </a:p>
          <a:p>
            <a:r>
              <a:rPr lang="en-US" altLang="zh-CN" dirty="0" smtClean="0"/>
              <a:t>3</a:t>
            </a:r>
            <a:r>
              <a:rPr lang="zh-CN" altLang="en-US" smtClean="0"/>
              <a:t>、</a:t>
            </a:r>
            <a:endParaRPr lang="zh-CN" altLang="en-US" dirty="0"/>
          </a:p>
        </p:txBody>
      </p:sp>
    </p:spTree>
    <p:extLst>
      <p:ext uri="{BB962C8B-B14F-4D97-AF65-F5344CB8AC3E}">
        <p14:creationId xmlns:p14="http://schemas.microsoft.com/office/powerpoint/2010/main" val="134900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117"/>
          <p:cNvGrpSpPr/>
          <p:nvPr/>
        </p:nvGrpSpPr>
        <p:grpSpPr>
          <a:xfrm flipV="1">
            <a:off x="324091" y="1783682"/>
            <a:ext cx="8524577" cy="3305454"/>
            <a:chOff x="324091" y="5962650"/>
            <a:chExt cx="8524577" cy="474741"/>
          </a:xfrm>
        </p:grpSpPr>
        <p:cxnSp>
          <p:nvCxnSpPr>
            <p:cNvPr id="22" name="直接连接符 21"/>
            <p:cNvCxnSpPr/>
            <p:nvPr/>
          </p:nvCxnSpPr>
          <p:spPr>
            <a:xfrm>
              <a:off x="324091" y="6437391"/>
              <a:ext cx="8524576"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24092" y="5962650"/>
              <a:ext cx="8524576" cy="474741"/>
              <a:chOff x="-456657" y="6352924"/>
              <a:chExt cx="9465697" cy="474741"/>
            </a:xfrm>
          </p:grpSpPr>
          <p:cxnSp>
            <p:nvCxnSpPr>
              <p:cNvPr id="27" name="直接连接符 26"/>
              <p:cNvCxnSpPr/>
              <p:nvPr/>
            </p:nvCxnSpPr>
            <p:spPr>
              <a:xfrm flipV="1">
                <a:off x="-45665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3652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639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20374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42387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4400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86413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08426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30439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24531"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744663"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96479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18492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2405059"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625191"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284532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6545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855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50571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725851"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394598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66115"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8624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4606379"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82651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504664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5266775"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486907"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707039"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927171" y="6352924"/>
                <a:ext cx="0" cy="47474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47303"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36743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587567"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807699"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027830" y="6667249"/>
                <a:ext cx="0" cy="1604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247963"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468094"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68822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7908360"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8128491"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8348624" y="6514849"/>
                <a:ext cx="0" cy="312816"/>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8568755"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8788887" y="6600574"/>
                <a:ext cx="0" cy="227091"/>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09040" y="6444343"/>
                <a:ext cx="0" cy="383322"/>
              </a:xfrm>
              <a:prstGeom prst="line">
                <a:avLst/>
              </a:prstGeom>
              <a:ln>
                <a:gradFill flip="none" rotWithShape="1">
                  <a:gsLst>
                    <a:gs pos="100000">
                      <a:srgbClr val="BFBFBF"/>
                    </a:gs>
                    <a:gs pos="0">
                      <a:schemeClr val="accent1">
                        <a:lumMod val="30000"/>
                        <a:lumOff val="70000"/>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4</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进度</a:t>
            </a:r>
            <a:r>
              <a:rPr lang="zh-CN" altLang="en-US" sz="3600" b="1" dirty="0">
                <a:latin typeface="微软雅黑" panose="020B0503020204020204" pitchFamily="34" charset="-122"/>
                <a:ea typeface="微软雅黑" panose="020B0503020204020204" pitchFamily="34" charset="-122"/>
              </a:rPr>
              <a:t>安排</a:t>
            </a:r>
            <a:r>
              <a:rPr lang="zh-CN" altLang="en-US" sz="3600" b="1" dirty="0" smtClean="0">
                <a:latin typeface="微软雅黑" panose="020B0503020204020204" pitchFamily="34" charset="-122"/>
                <a:ea typeface="微软雅黑" panose="020B0503020204020204" pitchFamily="34" charset="-122"/>
              </a:rPr>
              <a:t>及完成情况</a:t>
            </a:r>
            <a:endParaRPr lang="zh-CN" altLang="en-US" sz="3600" b="1" dirty="0">
              <a:latin typeface="微软雅黑" panose="020B0503020204020204" pitchFamily="34" charset="-122"/>
              <a:ea typeface="微软雅黑" panose="020B0503020204020204" pitchFamily="34" charset="-122"/>
            </a:endParaRPr>
          </a:p>
        </p:txBody>
      </p:sp>
      <p:sp>
        <p:nvSpPr>
          <p:cNvPr id="8" name="矩形 7"/>
          <p:cNvSpPr/>
          <p:nvPr/>
        </p:nvSpPr>
        <p:spPr>
          <a:xfrm>
            <a:off x="324091" y="5090743"/>
            <a:ext cx="8524576" cy="891941"/>
          </a:xfrm>
          <a:prstGeom prst="rect">
            <a:avLst/>
          </a:prstGeom>
          <a:gradFill flip="none" rotWithShape="1">
            <a:gsLst>
              <a:gs pos="0">
                <a:srgbClr val="287ED3"/>
              </a:gs>
              <a:gs pos="100000">
                <a:srgbClr val="287ED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87ED3"/>
              </a:solidFill>
            </a:endParaRPr>
          </a:p>
        </p:txBody>
      </p:sp>
      <p:pic>
        <p:nvPicPr>
          <p:cNvPr id="148" name="图片 147"/>
          <p:cNvPicPr>
            <a:picLocks noChangeAspect="1"/>
          </p:cNvPicPr>
          <p:nvPr/>
        </p:nvPicPr>
        <p:blipFill>
          <a:blip r:embed="rId2" cstate="print">
            <a:extLst>
              <a:ext uri="{28A0092B-C50C-407E-A947-70E740481C1C}">
                <a14:useLocalDpi xmlns:a14="http://schemas.microsoft.com/office/drawing/2010/main" val="0"/>
              </a:ext>
            </a:extLst>
          </a:blip>
          <a:srcRect l="19329" t="4945" r="19329" b="8653"/>
          <a:stretch>
            <a:fillRect/>
          </a:stretch>
        </p:blipFill>
        <p:spPr>
          <a:xfrm>
            <a:off x="7603431" y="3453264"/>
            <a:ext cx="797198" cy="797198"/>
          </a:xfrm>
          <a:custGeom>
            <a:avLst/>
            <a:gdLst>
              <a:gd name="connsiteX0" fmla="*/ 398599 w 797198"/>
              <a:gd name="connsiteY0" fmla="*/ 0 h 797198"/>
              <a:gd name="connsiteX1" fmla="*/ 797198 w 797198"/>
              <a:gd name="connsiteY1" fmla="*/ 398599 h 797198"/>
              <a:gd name="connsiteX2" fmla="*/ 398599 w 797198"/>
              <a:gd name="connsiteY2" fmla="*/ 797198 h 797198"/>
              <a:gd name="connsiteX3" fmla="*/ 0 w 797198"/>
              <a:gd name="connsiteY3" fmla="*/ 398599 h 797198"/>
              <a:gd name="connsiteX4" fmla="*/ 398599 w 797198"/>
              <a:gd name="connsiteY4" fmla="*/ 0 h 797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198" h="797198">
                <a:moveTo>
                  <a:pt x="398599" y="0"/>
                </a:moveTo>
                <a:cubicBezTo>
                  <a:pt x="618739" y="0"/>
                  <a:pt x="797198" y="178459"/>
                  <a:pt x="797198" y="398599"/>
                </a:cubicBezTo>
                <a:cubicBezTo>
                  <a:pt x="797198" y="618739"/>
                  <a:pt x="618739" y="797198"/>
                  <a:pt x="398599" y="797198"/>
                </a:cubicBezTo>
                <a:cubicBezTo>
                  <a:pt x="178459" y="797198"/>
                  <a:pt x="0" y="618739"/>
                  <a:pt x="0" y="398599"/>
                </a:cubicBezTo>
                <a:cubicBezTo>
                  <a:pt x="0" y="178459"/>
                  <a:pt x="178459" y="0"/>
                  <a:pt x="398599" y="0"/>
                </a:cubicBezTo>
                <a:close/>
              </a:path>
            </a:pathLst>
          </a:custGeom>
          <a:ln w="38100">
            <a:solidFill>
              <a:srgbClr val="287ED3"/>
            </a:solidFill>
          </a:ln>
        </p:spPr>
      </p:pic>
      <p:pic>
        <p:nvPicPr>
          <p:cNvPr id="146" name="图片 145"/>
          <p:cNvPicPr>
            <a:picLocks noChangeAspect="1"/>
          </p:cNvPicPr>
          <p:nvPr/>
        </p:nvPicPr>
        <p:blipFill>
          <a:blip r:embed="rId3">
            <a:extLst>
              <a:ext uri="{28A0092B-C50C-407E-A947-70E740481C1C}">
                <a14:useLocalDpi xmlns:a14="http://schemas.microsoft.com/office/drawing/2010/main" val="0"/>
              </a:ext>
            </a:extLst>
          </a:blip>
          <a:srcRect l="23247" t="11386" r="25282" b="13552"/>
          <a:stretch>
            <a:fillRect/>
          </a:stretch>
        </p:blipFill>
        <p:spPr>
          <a:xfrm>
            <a:off x="5775441" y="2902667"/>
            <a:ext cx="1316838" cy="1316838"/>
          </a:xfrm>
          <a:custGeom>
            <a:avLst/>
            <a:gdLst>
              <a:gd name="connsiteX0" fmla="*/ 658419 w 1316838"/>
              <a:gd name="connsiteY0" fmla="*/ 0 h 1316838"/>
              <a:gd name="connsiteX1" fmla="*/ 1316838 w 1316838"/>
              <a:gd name="connsiteY1" fmla="*/ 658419 h 1316838"/>
              <a:gd name="connsiteX2" fmla="*/ 658419 w 1316838"/>
              <a:gd name="connsiteY2" fmla="*/ 1316838 h 1316838"/>
              <a:gd name="connsiteX3" fmla="*/ 0 w 1316838"/>
              <a:gd name="connsiteY3" fmla="*/ 658419 h 1316838"/>
              <a:gd name="connsiteX4" fmla="*/ 658419 w 1316838"/>
              <a:gd name="connsiteY4" fmla="*/ 0 h 131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838" h="1316838">
                <a:moveTo>
                  <a:pt x="658419" y="0"/>
                </a:moveTo>
                <a:cubicBezTo>
                  <a:pt x="1022054" y="0"/>
                  <a:pt x="1316838" y="294784"/>
                  <a:pt x="1316838" y="658419"/>
                </a:cubicBezTo>
                <a:cubicBezTo>
                  <a:pt x="1316838" y="1022054"/>
                  <a:pt x="1022054" y="1316838"/>
                  <a:pt x="658419" y="1316838"/>
                </a:cubicBezTo>
                <a:cubicBezTo>
                  <a:pt x="294784" y="1316838"/>
                  <a:pt x="0" y="1022054"/>
                  <a:pt x="0" y="658419"/>
                </a:cubicBezTo>
                <a:cubicBezTo>
                  <a:pt x="0" y="294784"/>
                  <a:pt x="294784" y="0"/>
                  <a:pt x="658419" y="0"/>
                </a:cubicBezTo>
                <a:close/>
              </a:path>
            </a:pathLst>
          </a:custGeom>
          <a:ln w="38100">
            <a:solidFill>
              <a:srgbClr val="287ED3"/>
            </a:solidFill>
          </a:ln>
        </p:spPr>
      </p:pic>
      <p:pic>
        <p:nvPicPr>
          <p:cNvPr id="140" name="图片 139"/>
          <p:cNvPicPr>
            <a:picLocks noChangeAspect="1"/>
          </p:cNvPicPr>
          <p:nvPr/>
        </p:nvPicPr>
        <p:blipFill>
          <a:blip r:embed="rId4">
            <a:extLst>
              <a:ext uri="{28A0092B-C50C-407E-A947-70E740481C1C}">
                <a14:useLocalDpi xmlns:a14="http://schemas.microsoft.com/office/drawing/2010/main" val="0"/>
              </a:ext>
            </a:extLst>
          </a:blip>
          <a:srcRect l="42373" t="97" r="24757" b="58025"/>
          <a:stretch>
            <a:fillRect/>
          </a:stretch>
        </p:blipFill>
        <p:spPr>
          <a:xfrm>
            <a:off x="4263495" y="3009528"/>
            <a:ext cx="1108688" cy="1108688"/>
          </a:xfrm>
          <a:custGeom>
            <a:avLst/>
            <a:gdLst>
              <a:gd name="connsiteX0" fmla="*/ 554344 w 1108688"/>
              <a:gd name="connsiteY0" fmla="*/ 0 h 1108688"/>
              <a:gd name="connsiteX1" fmla="*/ 1108688 w 1108688"/>
              <a:gd name="connsiteY1" fmla="*/ 554344 h 1108688"/>
              <a:gd name="connsiteX2" fmla="*/ 554344 w 1108688"/>
              <a:gd name="connsiteY2" fmla="*/ 1108688 h 1108688"/>
              <a:gd name="connsiteX3" fmla="*/ 0 w 1108688"/>
              <a:gd name="connsiteY3" fmla="*/ 554344 h 1108688"/>
              <a:gd name="connsiteX4" fmla="*/ 554344 w 1108688"/>
              <a:gd name="connsiteY4" fmla="*/ 0 h 1108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688" h="1108688">
                <a:moveTo>
                  <a:pt x="554344" y="0"/>
                </a:moveTo>
                <a:cubicBezTo>
                  <a:pt x="860500" y="0"/>
                  <a:pt x="1108688" y="248188"/>
                  <a:pt x="1108688" y="554344"/>
                </a:cubicBezTo>
                <a:cubicBezTo>
                  <a:pt x="1108688" y="860500"/>
                  <a:pt x="860500" y="1108688"/>
                  <a:pt x="554344" y="1108688"/>
                </a:cubicBezTo>
                <a:cubicBezTo>
                  <a:pt x="248188" y="1108688"/>
                  <a:pt x="0" y="860500"/>
                  <a:pt x="0" y="554344"/>
                </a:cubicBezTo>
                <a:cubicBezTo>
                  <a:pt x="0" y="248188"/>
                  <a:pt x="248188" y="0"/>
                  <a:pt x="554344" y="0"/>
                </a:cubicBezTo>
                <a:close/>
              </a:path>
            </a:pathLst>
          </a:custGeom>
          <a:ln w="38100">
            <a:solidFill>
              <a:srgbClr val="287ED3"/>
            </a:solidFill>
          </a:ln>
        </p:spPr>
      </p:pic>
      <p:pic>
        <p:nvPicPr>
          <p:cNvPr id="139" name="图片 138"/>
          <p:cNvPicPr>
            <a:picLocks noChangeAspect="1"/>
          </p:cNvPicPr>
          <p:nvPr/>
        </p:nvPicPr>
        <p:blipFill>
          <a:blip r:embed="rId4">
            <a:extLst>
              <a:ext uri="{28A0092B-C50C-407E-A947-70E740481C1C}">
                <a14:useLocalDpi xmlns:a14="http://schemas.microsoft.com/office/drawing/2010/main" val="0"/>
              </a:ext>
            </a:extLst>
          </a:blip>
          <a:srcRect l="26052" t="45643" r="56023" b="31520"/>
          <a:stretch>
            <a:fillRect/>
          </a:stretch>
        </p:blipFill>
        <p:spPr>
          <a:xfrm>
            <a:off x="3070797" y="3543685"/>
            <a:ext cx="880512" cy="880512"/>
          </a:xfrm>
          <a:custGeom>
            <a:avLst/>
            <a:gdLst>
              <a:gd name="connsiteX0" fmla="*/ 440256 w 880512"/>
              <a:gd name="connsiteY0" fmla="*/ 0 h 880512"/>
              <a:gd name="connsiteX1" fmla="*/ 880512 w 880512"/>
              <a:gd name="connsiteY1" fmla="*/ 440256 h 880512"/>
              <a:gd name="connsiteX2" fmla="*/ 440256 w 880512"/>
              <a:gd name="connsiteY2" fmla="*/ 880512 h 880512"/>
              <a:gd name="connsiteX3" fmla="*/ 0 w 880512"/>
              <a:gd name="connsiteY3" fmla="*/ 440256 h 880512"/>
              <a:gd name="connsiteX4" fmla="*/ 440256 w 880512"/>
              <a:gd name="connsiteY4" fmla="*/ 0 h 880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512" h="880512">
                <a:moveTo>
                  <a:pt x="440256" y="0"/>
                </a:moveTo>
                <a:cubicBezTo>
                  <a:pt x="683403" y="0"/>
                  <a:pt x="880512" y="197109"/>
                  <a:pt x="880512" y="440256"/>
                </a:cubicBezTo>
                <a:cubicBezTo>
                  <a:pt x="880512" y="683403"/>
                  <a:pt x="683403" y="880512"/>
                  <a:pt x="440256" y="880512"/>
                </a:cubicBezTo>
                <a:cubicBezTo>
                  <a:pt x="197109" y="880512"/>
                  <a:pt x="0" y="683403"/>
                  <a:pt x="0" y="440256"/>
                </a:cubicBezTo>
                <a:cubicBezTo>
                  <a:pt x="0" y="197109"/>
                  <a:pt x="197109" y="0"/>
                  <a:pt x="440256" y="0"/>
                </a:cubicBezTo>
                <a:close/>
              </a:path>
            </a:pathLst>
          </a:custGeom>
          <a:ln w="38100">
            <a:solidFill>
              <a:srgbClr val="287ED3"/>
            </a:solidFill>
          </a:ln>
        </p:spPr>
      </p:pic>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rcRect l="37765" t="39937" r="38008" b="29197"/>
          <a:stretch>
            <a:fillRect/>
          </a:stretch>
        </p:blipFill>
        <p:spPr>
          <a:xfrm>
            <a:off x="2057717" y="4073561"/>
            <a:ext cx="633860" cy="633860"/>
          </a:xfrm>
          <a:custGeom>
            <a:avLst/>
            <a:gdLst>
              <a:gd name="connsiteX0" fmla="*/ 316930 w 633860"/>
              <a:gd name="connsiteY0" fmla="*/ 0 h 633860"/>
              <a:gd name="connsiteX1" fmla="*/ 633860 w 633860"/>
              <a:gd name="connsiteY1" fmla="*/ 316930 h 633860"/>
              <a:gd name="connsiteX2" fmla="*/ 316930 w 633860"/>
              <a:gd name="connsiteY2" fmla="*/ 633860 h 633860"/>
              <a:gd name="connsiteX3" fmla="*/ 0 w 633860"/>
              <a:gd name="connsiteY3" fmla="*/ 316930 h 633860"/>
              <a:gd name="connsiteX4" fmla="*/ 316930 w 633860"/>
              <a:gd name="connsiteY4" fmla="*/ 0 h 6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860" h="633860">
                <a:moveTo>
                  <a:pt x="316930" y="0"/>
                </a:moveTo>
                <a:cubicBezTo>
                  <a:pt x="491966" y="0"/>
                  <a:pt x="633860" y="141894"/>
                  <a:pt x="633860" y="316930"/>
                </a:cubicBezTo>
                <a:cubicBezTo>
                  <a:pt x="633860" y="491966"/>
                  <a:pt x="491966" y="633860"/>
                  <a:pt x="316930" y="633860"/>
                </a:cubicBezTo>
                <a:cubicBezTo>
                  <a:pt x="141894" y="633860"/>
                  <a:pt x="0" y="491966"/>
                  <a:pt x="0" y="316930"/>
                </a:cubicBezTo>
                <a:cubicBezTo>
                  <a:pt x="0" y="141894"/>
                  <a:pt x="141894" y="0"/>
                  <a:pt x="316930" y="0"/>
                </a:cubicBezTo>
                <a:close/>
              </a:path>
            </a:pathLst>
          </a:custGeom>
          <a:ln w="38100">
            <a:solidFill>
              <a:srgbClr val="BFBFBF"/>
            </a:solidFill>
          </a:ln>
        </p:spPr>
      </p:pic>
      <p:pic>
        <p:nvPicPr>
          <p:cNvPr id="137" name="图片 136"/>
          <p:cNvPicPr>
            <a:picLocks noChangeAspect="1"/>
          </p:cNvPicPr>
          <p:nvPr/>
        </p:nvPicPr>
        <p:blipFill>
          <a:blip r:embed="rId4">
            <a:extLst>
              <a:ext uri="{28A0092B-C50C-407E-A947-70E740481C1C}">
                <a14:useLocalDpi xmlns:a14="http://schemas.microsoft.com/office/drawing/2010/main" val="0"/>
              </a:ext>
            </a:extLst>
          </a:blip>
          <a:srcRect l="13707" t="16180" r="71411" b="64860"/>
          <a:stretch>
            <a:fillRect/>
          </a:stretch>
        </p:blipFill>
        <p:spPr>
          <a:xfrm>
            <a:off x="731483" y="3600691"/>
            <a:ext cx="968622" cy="968622"/>
          </a:xfrm>
          <a:custGeom>
            <a:avLst/>
            <a:gdLst>
              <a:gd name="connsiteX0" fmla="*/ 484311 w 968622"/>
              <a:gd name="connsiteY0" fmla="*/ 0 h 968622"/>
              <a:gd name="connsiteX1" fmla="*/ 968622 w 968622"/>
              <a:gd name="connsiteY1" fmla="*/ 484311 h 968622"/>
              <a:gd name="connsiteX2" fmla="*/ 484311 w 968622"/>
              <a:gd name="connsiteY2" fmla="*/ 968622 h 968622"/>
              <a:gd name="connsiteX3" fmla="*/ 0 w 968622"/>
              <a:gd name="connsiteY3" fmla="*/ 484311 h 968622"/>
              <a:gd name="connsiteX4" fmla="*/ 484311 w 968622"/>
              <a:gd name="connsiteY4" fmla="*/ 0 h 968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622" h="968622">
                <a:moveTo>
                  <a:pt x="484311" y="0"/>
                </a:moveTo>
                <a:cubicBezTo>
                  <a:pt x="751789" y="0"/>
                  <a:pt x="968622" y="216833"/>
                  <a:pt x="968622" y="484311"/>
                </a:cubicBezTo>
                <a:cubicBezTo>
                  <a:pt x="968622" y="751789"/>
                  <a:pt x="751789" y="968622"/>
                  <a:pt x="484311" y="968622"/>
                </a:cubicBezTo>
                <a:cubicBezTo>
                  <a:pt x="216833" y="968622"/>
                  <a:pt x="0" y="751789"/>
                  <a:pt x="0" y="484311"/>
                </a:cubicBezTo>
                <a:cubicBezTo>
                  <a:pt x="0" y="216833"/>
                  <a:pt x="216833" y="0"/>
                  <a:pt x="484311" y="0"/>
                </a:cubicBezTo>
                <a:close/>
              </a:path>
            </a:pathLst>
          </a:custGeom>
          <a:ln w="38100">
            <a:solidFill>
              <a:srgbClr val="BFBFBF"/>
            </a:solidFill>
          </a:ln>
        </p:spPr>
      </p:pic>
      <p:sp>
        <p:nvSpPr>
          <p:cNvPr id="14" name="TextBox 13"/>
          <p:cNvSpPr txBox="1"/>
          <p:nvPr/>
        </p:nvSpPr>
        <p:spPr>
          <a:xfrm>
            <a:off x="531718" y="3214620"/>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2013.08</a:t>
            </a:r>
            <a:endParaRPr lang="zh-CN" altLang="en-US" sz="1600" b="1" dirty="0">
              <a:solidFill>
                <a:schemeClr val="bg1">
                  <a:lumMod val="50000"/>
                </a:schemeClr>
              </a:solidFill>
            </a:endParaRPr>
          </a:p>
        </p:txBody>
      </p:sp>
      <p:sp>
        <p:nvSpPr>
          <p:cNvPr id="15" name="TextBox 14"/>
          <p:cNvSpPr txBox="1"/>
          <p:nvPr/>
        </p:nvSpPr>
        <p:spPr>
          <a:xfrm>
            <a:off x="1690571" y="3707279"/>
            <a:ext cx="1368152" cy="338554"/>
          </a:xfrm>
          <a:prstGeom prst="rect">
            <a:avLst/>
          </a:prstGeom>
          <a:noFill/>
        </p:spPr>
        <p:txBody>
          <a:bodyPr wrap="square" rtlCol="0">
            <a:spAutoFit/>
          </a:bodyPr>
          <a:lstStyle/>
          <a:p>
            <a:pPr algn="ctr"/>
            <a:r>
              <a:rPr lang="en-US" altLang="zh-CN" sz="1600" b="1" dirty="0" smtClean="0">
                <a:solidFill>
                  <a:schemeClr val="bg1">
                    <a:lumMod val="50000"/>
                  </a:schemeClr>
                </a:solidFill>
              </a:rPr>
              <a:t>2013.10</a:t>
            </a:r>
            <a:endParaRPr lang="zh-CN" altLang="en-US" sz="1600" b="1" dirty="0">
              <a:solidFill>
                <a:schemeClr val="bg1">
                  <a:lumMod val="50000"/>
                </a:schemeClr>
              </a:solidFill>
            </a:endParaRPr>
          </a:p>
        </p:txBody>
      </p:sp>
      <p:sp>
        <p:nvSpPr>
          <p:cNvPr id="16" name="TextBox 15"/>
          <p:cNvSpPr txBox="1"/>
          <p:nvPr/>
        </p:nvSpPr>
        <p:spPr>
          <a:xfrm>
            <a:off x="2831299" y="3184504"/>
            <a:ext cx="1368152" cy="338554"/>
          </a:xfrm>
          <a:prstGeom prst="rect">
            <a:avLst/>
          </a:prstGeom>
          <a:noFill/>
        </p:spPr>
        <p:txBody>
          <a:bodyPr wrap="square" rtlCol="0">
            <a:spAutoFit/>
          </a:bodyPr>
          <a:lstStyle/>
          <a:p>
            <a:pPr algn="ctr"/>
            <a:r>
              <a:rPr lang="en-US" altLang="zh-CN" sz="1600" b="1" dirty="0" smtClean="0">
                <a:solidFill>
                  <a:srgbClr val="287ED3"/>
                </a:solidFill>
              </a:rPr>
              <a:t>2013.12</a:t>
            </a:r>
            <a:endParaRPr lang="zh-CN" altLang="en-US" sz="1600" b="1" dirty="0">
              <a:solidFill>
                <a:srgbClr val="287ED3"/>
              </a:solidFill>
            </a:endParaRPr>
          </a:p>
        </p:txBody>
      </p:sp>
      <p:sp>
        <p:nvSpPr>
          <p:cNvPr id="17" name="TextBox 16"/>
          <p:cNvSpPr txBox="1"/>
          <p:nvPr/>
        </p:nvSpPr>
        <p:spPr>
          <a:xfrm>
            <a:off x="4100137" y="2644332"/>
            <a:ext cx="1368152" cy="338554"/>
          </a:xfrm>
          <a:prstGeom prst="rect">
            <a:avLst/>
          </a:prstGeom>
          <a:noFill/>
        </p:spPr>
        <p:txBody>
          <a:bodyPr wrap="square" rtlCol="0">
            <a:spAutoFit/>
          </a:bodyPr>
          <a:lstStyle/>
          <a:p>
            <a:pPr algn="ctr"/>
            <a:r>
              <a:rPr lang="en-US" altLang="zh-CN" sz="1600" b="1" dirty="0" smtClean="0">
                <a:solidFill>
                  <a:srgbClr val="287ED3"/>
                </a:solidFill>
              </a:rPr>
              <a:t>2014.06</a:t>
            </a:r>
            <a:endParaRPr lang="zh-CN" altLang="en-US" sz="1600" b="1" dirty="0">
              <a:solidFill>
                <a:srgbClr val="287ED3"/>
              </a:solidFill>
            </a:endParaRPr>
          </a:p>
        </p:txBody>
      </p:sp>
      <p:sp>
        <p:nvSpPr>
          <p:cNvPr id="18" name="TextBox 17"/>
          <p:cNvSpPr txBox="1"/>
          <p:nvPr/>
        </p:nvSpPr>
        <p:spPr>
          <a:xfrm>
            <a:off x="5749784" y="2538903"/>
            <a:ext cx="1368152" cy="338554"/>
          </a:xfrm>
          <a:prstGeom prst="rect">
            <a:avLst/>
          </a:prstGeom>
          <a:noFill/>
        </p:spPr>
        <p:txBody>
          <a:bodyPr wrap="square" rtlCol="0">
            <a:spAutoFit/>
          </a:bodyPr>
          <a:lstStyle/>
          <a:p>
            <a:pPr algn="ctr"/>
            <a:r>
              <a:rPr lang="en-US" altLang="zh-CN" sz="1600" b="1" dirty="0" smtClean="0">
                <a:solidFill>
                  <a:srgbClr val="287ED3"/>
                </a:solidFill>
              </a:rPr>
              <a:t>2014.10</a:t>
            </a:r>
            <a:endParaRPr lang="zh-CN" altLang="en-US" sz="1600" b="1" dirty="0">
              <a:solidFill>
                <a:srgbClr val="287ED3"/>
              </a:solidFill>
            </a:endParaRPr>
          </a:p>
        </p:txBody>
      </p:sp>
      <p:sp>
        <p:nvSpPr>
          <p:cNvPr id="19" name="TextBox 18"/>
          <p:cNvSpPr txBox="1"/>
          <p:nvPr/>
        </p:nvSpPr>
        <p:spPr>
          <a:xfrm>
            <a:off x="7272066" y="3089500"/>
            <a:ext cx="1368152" cy="338554"/>
          </a:xfrm>
          <a:prstGeom prst="rect">
            <a:avLst/>
          </a:prstGeom>
          <a:noFill/>
        </p:spPr>
        <p:txBody>
          <a:bodyPr wrap="square" rtlCol="0">
            <a:spAutoFit/>
          </a:bodyPr>
          <a:lstStyle/>
          <a:p>
            <a:pPr algn="ctr"/>
            <a:r>
              <a:rPr lang="en-US" altLang="zh-CN" sz="1600" b="1" dirty="0" smtClean="0">
                <a:solidFill>
                  <a:srgbClr val="287ED3"/>
                </a:solidFill>
              </a:rPr>
              <a:t>2015.03</a:t>
            </a:r>
            <a:endParaRPr lang="zh-CN" altLang="en-US" sz="1600" b="1" dirty="0">
              <a:solidFill>
                <a:srgbClr val="287ED3"/>
              </a:solidFill>
            </a:endParaRPr>
          </a:p>
        </p:txBody>
      </p:sp>
      <p:sp>
        <p:nvSpPr>
          <p:cNvPr id="20" name="TextBox 19"/>
          <p:cNvSpPr txBox="1"/>
          <p:nvPr/>
        </p:nvSpPr>
        <p:spPr>
          <a:xfrm>
            <a:off x="476951" y="5212745"/>
            <a:ext cx="8218856" cy="646331"/>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请</a:t>
            </a:r>
            <a:r>
              <a:rPr lang="zh-CN" altLang="en-US" dirty="0" smtClean="0">
                <a:solidFill>
                  <a:schemeClr val="bg1"/>
                </a:solidFill>
                <a:latin typeface="微软雅黑" pitchFamily="34" charset="-122"/>
                <a:ea typeface="微软雅黑" pitchFamily="34" charset="-122"/>
              </a:rPr>
              <a:t>输入您要的内容请输入您要的内容请输入您要的内容请输入您要的内容请输入您要的内容请输入您要的内容</a:t>
            </a:r>
          </a:p>
        </p:txBody>
      </p:sp>
    </p:spTree>
    <p:extLst>
      <p:ext uri="{BB962C8B-B14F-4D97-AF65-F5344CB8AC3E}">
        <p14:creationId xmlns:p14="http://schemas.microsoft.com/office/powerpoint/2010/main" val="1492388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94114"/>
            <a:ext cx="5812971" cy="123164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331029" y="2509934"/>
            <a:ext cx="6102220" cy="2006082"/>
          </a:xfrm>
          <a:prstGeom prst="rect">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05679" y="1950098"/>
            <a:ext cx="1119672" cy="1119672"/>
          </a:xfrm>
          <a:prstGeom prst="ellipse">
            <a:avLst/>
          </a:prstGeom>
          <a:solidFill>
            <a:srgbClr val="287ED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LOGO</a:t>
            </a:r>
            <a:endParaRPr lang="zh-CN" altLang="en-US" dirty="0"/>
          </a:p>
        </p:txBody>
      </p:sp>
      <p:sp>
        <p:nvSpPr>
          <p:cNvPr id="5" name="文本框 4"/>
          <p:cNvSpPr txBox="1"/>
          <p:nvPr/>
        </p:nvSpPr>
        <p:spPr>
          <a:xfrm>
            <a:off x="3741575" y="3005143"/>
            <a:ext cx="4991877" cy="1015663"/>
          </a:xfrm>
          <a:prstGeom prst="rect">
            <a:avLst/>
          </a:prstGeom>
          <a:noFill/>
        </p:spPr>
        <p:txBody>
          <a:bodyPr wrap="square" rtlCol="0">
            <a:spAutoFit/>
          </a:bodyPr>
          <a:lstStyle/>
          <a:p>
            <a:pPr algn="ctr"/>
            <a:r>
              <a:rPr lang="zh-CN" altLang="en-US" sz="6000" dirty="0" smtClean="0">
                <a:solidFill>
                  <a:schemeClr val="bg1"/>
                </a:solidFill>
                <a:latin typeface="微软雅黑" panose="020B0503020204020204" pitchFamily="34" charset="-122"/>
                <a:ea typeface="微软雅黑" panose="020B0503020204020204" pitchFamily="34" charset="-122"/>
              </a:rPr>
              <a:t>谢谢您的聆听</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200398" y="2014724"/>
            <a:ext cx="2715209"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Qijiayebing </a:t>
            </a:r>
            <a:r>
              <a:rPr lang="zh-CN" altLang="en-US" dirty="0" smtClean="0">
                <a:latin typeface="微软雅黑" panose="020B0503020204020204" pitchFamily="34" charset="-122"/>
                <a:ea typeface="微软雅黑" panose="020B0503020204020204" pitchFamily="34" charset="-122"/>
              </a:rPr>
              <a:t>作品</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204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47509" y="496323"/>
            <a:ext cx="1741269" cy="1087884"/>
            <a:chOff x="429349" y="294657"/>
            <a:chExt cx="1910403" cy="1411094"/>
          </a:xfrm>
        </p:grpSpPr>
        <p:sp>
          <p:nvSpPr>
            <p:cNvPr id="20" name="填充层"/>
            <p:cNvSpPr>
              <a:spLocks/>
            </p:cNvSpPr>
            <p:nvPr/>
          </p:nvSpPr>
          <p:spPr bwMode="auto">
            <a:xfrm rot="257907">
              <a:off x="709517" y="347866"/>
              <a:ext cx="1601818" cy="1177309"/>
            </a:xfrm>
            <a:custGeom>
              <a:avLst/>
              <a:gdLst>
                <a:gd name="T0" fmla="*/ 224 w 739"/>
                <a:gd name="T1" fmla="*/ 11 h 474"/>
                <a:gd name="T2" fmla="*/ 308 w 739"/>
                <a:gd name="T3" fmla="*/ 11 h 474"/>
                <a:gd name="T4" fmla="*/ 372 w 739"/>
                <a:gd name="T5" fmla="*/ 10 h 474"/>
                <a:gd name="T6" fmla="*/ 429 w 739"/>
                <a:gd name="T7" fmla="*/ 13 h 474"/>
                <a:gd name="T8" fmla="*/ 485 w 739"/>
                <a:gd name="T9" fmla="*/ 11 h 474"/>
                <a:gd name="T10" fmla="*/ 557 w 739"/>
                <a:gd name="T11" fmla="*/ 3 h 474"/>
                <a:gd name="T12" fmla="*/ 568 w 739"/>
                <a:gd name="T13" fmla="*/ 3 h 474"/>
                <a:gd name="T14" fmla="*/ 613 w 739"/>
                <a:gd name="T15" fmla="*/ 10 h 474"/>
                <a:gd name="T16" fmla="*/ 627 w 739"/>
                <a:gd name="T17" fmla="*/ 12 h 474"/>
                <a:gd name="T18" fmla="*/ 667 w 739"/>
                <a:gd name="T19" fmla="*/ 16 h 474"/>
                <a:gd name="T20" fmla="*/ 717 w 739"/>
                <a:gd name="T21" fmla="*/ 23 h 474"/>
                <a:gd name="T22" fmla="*/ 726 w 739"/>
                <a:gd name="T23" fmla="*/ 30 h 474"/>
                <a:gd name="T24" fmla="*/ 734 w 739"/>
                <a:gd name="T25" fmla="*/ 43 h 474"/>
                <a:gd name="T26" fmla="*/ 728 w 739"/>
                <a:gd name="T27" fmla="*/ 63 h 474"/>
                <a:gd name="T28" fmla="*/ 711 w 739"/>
                <a:gd name="T29" fmla="*/ 121 h 474"/>
                <a:gd name="T30" fmla="*/ 707 w 739"/>
                <a:gd name="T31" fmla="*/ 130 h 474"/>
                <a:gd name="T32" fmla="*/ 703 w 739"/>
                <a:gd name="T33" fmla="*/ 140 h 474"/>
                <a:gd name="T34" fmla="*/ 702 w 739"/>
                <a:gd name="T35" fmla="*/ 154 h 474"/>
                <a:gd name="T36" fmla="*/ 700 w 739"/>
                <a:gd name="T37" fmla="*/ 203 h 474"/>
                <a:gd name="T38" fmla="*/ 702 w 739"/>
                <a:gd name="T39" fmla="*/ 228 h 474"/>
                <a:gd name="T40" fmla="*/ 702 w 739"/>
                <a:gd name="T41" fmla="*/ 270 h 474"/>
                <a:gd name="T42" fmla="*/ 706 w 739"/>
                <a:gd name="T43" fmla="*/ 285 h 474"/>
                <a:gd name="T44" fmla="*/ 708 w 739"/>
                <a:gd name="T45" fmla="*/ 371 h 474"/>
                <a:gd name="T46" fmla="*/ 708 w 739"/>
                <a:gd name="T47" fmla="*/ 384 h 474"/>
                <a:gd name="T48" fmla="*/ 705 w 739"/>
                <a:gd name="T49" fmla="*/ 429 h 474"/>
                <a:gd name="T50" fmla="*/ 696 w 739"/>
                <a:gd name="T51" fmla="*/ 464 h 474"/>
                <a:gd name="T52" fmla="*/ 658 w 739"/>
                <a:gd name="T53" fmla="*/ 469 h 474"/>
                <a:gd name="T54" fmla="*/ 649 w 739"/>
                <a:gd name="T55" fmla="*/ 468 h 474"/>
                <a:gd name="T56" fmla="*/ 588 w 739"/>
                <a:gd name="T57" fmla="*/ 459 h 474"/>
                <a:gd name="T58" fmla="*/ 574 w 739"/>
                <a:gd name="T59" fmla="*/ 458 h 474"/>
                <a:gd name="T60" fmla="*/ 554 w 739"/>
                <a:gd name="T61" fmla="*/ 456 h 474"/>
                <a:gd name="T62" fmla="*/ 464 w 739"/>
                <a:gd name="T63" fmla="*/ 451 h 474"/>
                <a:gd name="T64" fmla="*/ 407 w 739"/>
                <a:gd name="T65" fmla="*/ 447 h 474"/>
                <a:gd name="T66" fmla="*/ 377 w 739"/>
                <a:gd name="T67" fmla="*/ 437 h 474"/>
                <a:gd name="T68" fmla="*/ 317 w 739"/>
                <a:gd name="T69" fmla="*/ 320 h 474"/>
                <a:gd name="T70" fmla="*/ 33 w 739"/>
                <a:gd name="T71" fmla="*/ 96 h 474"/>
                <a:gd name="T72" fmla="*/ 7 w 739"/>
                <a:gd name="T73" fmla="*/ 1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9" h="474">
                  <a:moveTo>
                    <a:pt x="7" y="14"/>
                  </a:moveTo>
                  <a:cubicBezTo>
                    <a:pt x="80" y="11"/>
                    <a:pt x="152" y="11"/>
                    <a:pt x="224" y="11"/>
                  </a:cubicBezTo>
                  <a:cubicBezTo>
                    <a:pt x="239" y="10"/>
                    <a:pt x="253" y="10"/>
                    <a:pt x="268" y="10"/>
                  </a:cubicBezTo>
                  <a:cubicBezTo>
                    <a:pt x="281" y="10"/>
                    <a:pt x="295" y="10"/>
                    <a:pt x="308" y="11"/>
                  </a:cubicBezTo>
                  <a:cubicBezTo>
                    <a:pt x="319" y="11"/>
                    <a:pt x="330" y="11"/>
                    <a:pt x="340" y="10"/>
                  </a:cubicBezTo>
                  <a:cubicBezTo>
                    <a:pt x="351" y="10"/>
                    <a:pt x="361" y="10"/>
                    <a:pt x="372" y="10"/>
                  </a:cubicBezTo>
                  <a:cubicBezTo>
                    <a:pt x="381" y="10"/>
                    <a:pt x="391" y="10"/>
                    <a:pt x="401" y="11"/>
                  </a:cubicBezTo>
                  <a:cubicBezTo>
                    <a:pt x="410" y="11"/>
                    <a:pt x="420" y="12"/>
                    <a:pt x="429" y="13"/>
                  </a:cubicBezTo>
                  <a:cubicBezTo>
                    <a:pt x="446" y="14"/>
                    <a:pt x="462" y="13"/>
                    <a:pt x="478" y="12"/>
                  </a:cubicBezTo>
                  <a:cubicBezTo>
                    <a:pt x="480" y="11"/>
                    <a:pt x="482" y="11"/>
                    <a:pt x="485" y="11"/>
                  </a:cubicBezTo>
                  <a:cubicBezTo>
                    <a:pt x="496" y="11"/>
                    <a:pt x="506" y="10"/>
                    <a:pt x="517" y="9"/>
                  </a:cubicBezTo>
                  <a:cubicBezTo>
                    <a:pt x="531" y="7"/>
                    <a:pt x="543" y="5"/>
                    <a:pt x="557" y="3"/>
                  </a:cubicBezTo>
                  <a:cubicBezTo>
                    <a:pt x="559" y="3"/>
                    <a:pt x="561" y="3"/>
                    <a:pt x="563" y="3"/>
                  </a:cubicBezTo>
                  <a:cubicBezTo>
                    <a:pt x="565" y="3"/>
                    <a:pt x="567" y="3"/>
                    <a:pt x="568" y="3"/>
                  </a:cubicBezTo>
                  <a:cubicBezTo>
                    <a:pt x="582" y="0"/>
                    <a:pt x="596" y="4"/>
                    <a:pt x="608" y="9"/>
                  </a:cubicBezTo>
                  <a:cubicBezTo>
                    <a:pt x="610" y="9"/>
                    <a:pt x="611" y="9"/>
                    <a:pt x="613" y="10"/>
                  </a:cubicBezTo>
                  <a:cubicBezTo>
                    <a:pt x="615" y="11"/>
                    <a:pt x="618" y="11"/>
                    <a:pt x="620" y="11"/>
                  </a:cubicBezTo>
                  <a:cubicBezTo>
                    <a:pt x="623" y="11"/>
                    <a:pt x="625" y="11"/>
                    <a:pt x="627" y="12"/>
                  </a:cubicBezTo>
                  <a:cubicBezTo>
                    <a:pt x="638" y="13"/>
                    <a:pt x="649" y="14"/>
                    <a:pt x="660" y="16"/>
                  </a:cubicBezTo>
                  <a:cubicBezTo>
                    <a:pt x="663" y="16"/>
                    <a:pt x="665" y="16"/>
                    <a:pt x="667" y="16"/>
                  </a:cubicBezTo>
                  <a:cubicBezTo>
                    <a:pt x="678" y="18"/>
                    <a:pt x="689" y="21"/>
                    <a:pt x="700" y="21"/>
                  </a:cubicBezTo>
                  <a:cubicBezTo>
                    <a:pt x="706" y="22"/>
                    <a:pt x="711" y="22"/>
                    <a:pt x="717" y="23"/>
                  </a:cubicBezTo>
                  <a:cubicBezTo>
                    <a:pt x="719" y="23"/>
                    <a:pt x="723" y="23"/>
                    <a:pt x="725" y="24"/>
                  </a:cubicBezTo>
                  <a:cubicBezTo>
                    <a:pt x="729" y="28"/>
                    <a:pt x="726" y="26"/>
                    <a:pt x="726" y="30"/>
                  </a:cubicBezTo>
                  <a:cubicBezTo>
                    <a:pt x="726" y="33"/>
                    <a:pt x="724" y="34"/>
                    <a:pt x="726" y="37"/>
                  </a:cubicBezTo>
                  <a:cubicBezTo>
                    <a:pt x="727" y="40"/>
                    <a:pt x="732" y="41"/>
                    <a:pt x="734" y="43"/>
                  </a:cubicBezTo>
                  <a:cubicBezTo>
                    <a:pt x="739" y="49"/>
                    <a:pt x="737" y="54"/>
                    <a:pt x="732" y="60"/>
                  </a:cubicBezTo>
                  <a:cubicBezTo>
                    <a:pt x="731" y="61"/>
                    <a:pt x="730" y="62"/>
                    <a:pt x="728" y="63"/>
                  </a:cubicBezTo>
                  <a:cubicBezTo>
                    <a:pt x="723" y="66"/>
                    <a:pt x="717" y="71"/>
                    <a:pt x="720" y="78"/>
                  </a:cubicBezTo>
                  <a:cubicBezTo>
                    <a:pt x="725" y="93"/>
                    <a:pt x="721" y="108"/>
                    <a:pt x="711" y="121"/>
                  </a:cubicBezTo>
                  <a:cubicBezTo>
                    <a:pt x="710" y="122"/>
                    <a:pt x="709" y="124"/>
                    <a:pt x="709" y="126"/>
                  </a:cubicBezTo>
                  <a:cubicBezTo>
                    <a:pt x="708" y="127"/>
                    <a:pt x="707" y="128"/>
                    <a:pt x="707" y="130"/>
                  </a:cubicBezTo>
                  <a:cubicBezTo>
                    <a:pt x="706" y="131"/>
                    <a:pt x="706" y="133"/>
                    <a:pt x="705" y="135"/>
                  </a:cubicBezTo>
                  <a:cubicBezTo>
                    <a:pt x="704" y="137"/>
                    <a:pt x="704" y="138"/>
                    <a:pt x="703" y="140"/>
                  </a:cubicBezTo>
                  <a:cubicBezTo>
                    <a:pt x="703" y="142"/>
                    <a:pt x="703" y="145"/>
                    <a:pt x="702" y="147"/>
                  </a:cubicBezTo>
                  <a:cubicBezTo>
                    <a:pt x="702" y="149"/>
                    <a:pt x="702" y="152"/>
                    <a:pt x="702" y="154"/>
                  </a:cubicBezTo>
                  <a:cubicBezTo>
                    <a:pt x="702" y="156"/>
                    <a:pt x="702" y="158"/>
                    <a:pt x="701" y="160"/>
                  </a:cubicBezTo>
                  <a:cubicBezTo>
                    <a:pt x="701" y="175"/>
                    <a:pt x="700" y="189"/>
                    <a:pt x="700" y="203"/>
                  </a:cubicBezTo>
                  <a:cubicBezTo>
                    <a:pt x="701" y="205"/>
                    <a:pt x="701" y="206"/>
                    <a:pt x="701" y="208"/>
                  </a:cubicBezTo>
                  <a:cubicBezTo>
                    <a:pt x="701" y="215"/>
                    <a:pt x="702" y="221"/>
                    <a:pt x="702" y="228"/>
                  </a:cubicBezTo>
                  <a:cubicBezTo>
                    <a:pt x="702" y="239"/>
                    <a:pt x="700" y="251"/>
                    <a:pt x="701" y="263"/>
                  </a:cubicBezTo>
                  <a:cubicBezTo>
                    <a:pt x="701" y="266"/>
                    <a:pt x="701" y="268"/>
                    <a:pt x="702" y="270"/>
                  </a:cubicBezTo>
                  <a:cubicBezTo>
                    <a:pt x="702" y="273"/>
                    <a:pt x="703" y="276"/>
                    <a:pt x="704" y="279"/>
                  </a:cubicBezTo>
                  <a:cubicBezTo>
                    <a:pt x="704" y="281"/>
                    <a:pt x="705" y="283"/>
                    <a:pt x="706" y="285"/>
                  </a:cubicBezTo>
                  <a:cubicBezTo>
                    <a:pt x="710" y="297"/>
                    <a:pt x="714" y="308"/>
                    <a:pt x="713" y="320"/>
                  </a:cubicBezTo>
                  <a:cubicBezTo>
                    <a:pt x="711" y="337"/>
                    <a:pt x="707" y="354"/>
                    <a:pt x="708" y="371"/>
                  </a:cubicBezTo>
                  <a:cubicBezTo>
                    <a:pt x="708" y="373"/>
                    <a:pt x="708" y="376"/>
                    <a:pt x="708" y="378"/>
                  </a:cubicBezTo>
                  <a:cubicBezTo>
                    <a:pt x="708" y="380"/>
                    <a:pt x="708" y="382"/>
                    <a:pt x="708" y="384"/>
                  </a:cubicBezTo>
                  <a:cubicBezTo>
                    <a:pt x="708" y="387"/>
                    <a:pt x="708" y="390"/>
                    <a:pt x="708" y="392"/>
                  </a:cubicBezTo>
                  <a:cubicBezTo>
                    <a:pt x="708" y="405"/>
                    <a:pt x="708" y="417"/>
                    <a:pt x="705" y="429"/>
                  </a:cubicBezTo>
                  <a:cubicBezTo>
                    <a:pt x="704" y="438"/>
                    <a:pt x="702" y="446"/>
                    <a:pt x="700" y="455"/>
                  </a:cubicBezTo>
                  <a:cubicBezTo>
                    <a:pt x="700" y="459"/>
                    <a:pt x="698" y="461"/>
                    <a:pt x="696" y="464"/>
                  </a:cubicBezTo>
                  <a:cubicBezTo>
                    <a:pt x="694" y="465"/>
                    <a:pt x="692" y="467"/>
                    <a:pt x="691" y="468"/>
                  </a:cubicBezTo>
                  <a:cubicBezTo>
                    <a:pt x="681" y="474"/>
                    <a:pt x="668" y="474"/>
                    <a:pt x="658" y="469"/>
                  </a:cubicBezTo>
                  <a:cubicBezTo>
                    <a:pt x="656" y="469"/>
                    <a:pt x="655" y="469"/>
                    <a:pt x="653" y="468"/>
                  </a:cubicBezTo>
                  <a:cubicBezTo>
                    <a:pt x="652" y="468"/>
                    <a:pt x="650" y="468"/>
                    <a:pt x="649" y="468"/>
                  </a:cubicBezTo>
                  <a:cubicBezTo>
                    <a:pt x="647" y="467"/>
                    <a:pt x="646" y="467"/>
                    <a:pt x="645" y="467"/>
                  </a:cubicBezTo>
                  <a:cubicBezTo>
                    <a:pt x="627" y="458"/>
                    <a:pt x="607" y="458"/>
                    <a:pt x="588" y="459"/>
                  </a:cubicBezTo>
                  <a:cubicBezTo>
                    <a:pt x="585" y="459"/>
                    <a:pt x="583" y="459"/>
                    <a:pt x="581" y="459"/>
                  </a:cubicBezTo>
                  <a:cubicBezTo>
                    <a:pt x="579" y="458"/>
                    <a:pt x="577" y="458"/>
                    <a:pt x="574" y="458"/>
                  </a:cubicBezTo>
                  <a:cubicBezTo>
                    <a:pt x="572" y="458"/>
                    <a:pt x="570" y="458"/>
                    <a:pt x="568" y="458"/>
                  </a:cubicBezTo>
                  <a:cubicBezTo>
                    <a:pt x="563" y="457"/>
                    <a:pt x="559" y="457"/>
                    <a:pt x="554" y="456"/>
                  </a:cubicBezTo>
                  <a:cubicBezTo>
                    <a:pt x="535" y="455"/>
                    <a:pt x="515" y="453"/>
                    <a:pt x="496" y="451"/>
                  </a:cubicBezTo>
                  <a:cubicBezTo>
                    <a:pt x="485" y="450"/>
                    <a:pt x="475" y="451"/>
                    <a:pt x="464" y="451"/>
                  </a:cubicBezTo>
                  <a:cubicBezTo>
                    <a:pt x="449" y="451"/>
                    <a:pt x="434" y="450"/>
                    <a:pt x="419" y="451"/>
                  </a:cubicBezTo>
                  <a:cubicBezTo>
                    <a:pt x="415" y="451"/>
                    <a:pt x="411" y="449"/>
                    <a:pt x="407" y="447"/>
                  </a:cubicBezTo>
                  <a:cubicBezTo>
                    <a:pt x="405" y="446"/>
                    <a:pt x="398" y="444"/>
                    <a:pt x="391" y="442"/>
                  </a:cubicBezTo>
                  <a:cubicBezTo>
                    <a:pt x="384" y="440"/>
                    <a:pt x="377" y="438"/>
                    <a:pt x="377" y="437"/>
                  </a:cubicBezTo>
                  <a:cubicBezTo>
                    <a:pt x="377" y="437"/>
                    <a:pt x="362" y="408"/>
                    <a:pt x="341" y="366"/>
                  </a:cubicBezTo>
                  <a:cubicBezTo>
                    <a:pt x="334" y="352"/>
                    <a:pt x="326" y="336"/>
                    <a:pt x="317" y="320"/>
                  </a:cubicBezTo>
                  <a:cubicBezTo>
                    <a:pt x="294" y="267"/>
                    <a:pt x="251" y="228"/>
                    <a:pt x="200" y="198"/>
                  </a:cubicBezTo>
                  <a:cubicBezTo>
                    <a:pt x="142" y="164"/>
                    <a:pt x="87" y="137"/>
                    <a:pt x="33" y="96"/>
                  </a:cubicBezTo>
                  <a:cubicBezTo>
                    <a:pt x="15" y="83"/>
                    <a:pt x="2" y="65"/>
                    <a:pt x="0" y="44"/>
                  </a:cubicBezTo>
                  <a:cubicBezTo>
                    <a:pt x="2" y="25"/>
                    <a:pt x="7" y="14"/>
                    <a:pt x="7" y="14"/>
                  </a:cubicBezTo>
                  <a:close/>
                </a:path>
              </a:pathLst>
            </a:custGeom>
            <a:solidFill>
              <a:srgbClr val="287ED3"/>
            </a:solidFill>
            <a:ln>
              <a:noFill/>
            </a:ln>
          </p:spPr>
          <p:txBody>
            <a:bodyPr vert="horz" wrap="square" lIns="91440" tIns="45720" rIns="91440" bIns="45720" numCol="1" anchor="t" anchorCtr="0" compatLnSpc="1">
              <a:prstTxWarp prst="textNoShape">
                <a:avLst/>
              </a:prstTxWarp>
            </a:bodyPr>
            <a:lstStyle/>
            <a:p>
              <a:pPr algn="r"/>
              <a:r>
                <a:rPr lang="zh-CN" altLang="en-US" sz="4000" b="1" dirty="0">
                  <a:latin typeface="微软雅黑" panose="020B0503020204020204" pitchFamily="34" charset="-122"/>
                  <a:ea typeface="微软雅黑" panose="020B0503020204020204" pitchFamily="34" charset="-122"/>
                </a:rPr>
                <a:t>目录</a:t>
              </a:r>
            </a:p>
          </p:txBody>
        </p:sp>
        <p:pic>
          <p:nvPicPr>
            <p:cNvPr id="21" name="图片 20"/>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240000">
              <a:off x="429349" y="294657"/>
              <a:ext cx="1910403" cy="1411094"/>
            </a:xfrm>
            <a:prstGeom prst="rect">
              <a:avLst/>
            </a:prstGeom>
            <a:ln>
              <a:noFill/>
            </a:ln>
            <a:effectLst>
              <a:outerShdw blurRad="292100" dist="139700" dir="2700000" algn="tl" rotWithShape="0">
                <a:srgbClr val="333333">
                  <a:alpha val="65000"/>
                </a:srgbClr>
              </a:outerShdw>
            </a:effectLst>
          </p:spPr>
        </p:pic>
      </p:grpSp>
      <p:sp>
        <p:nvSpPr>
          <p:cNvPr id="31" name="矩形 30"/>
          <p:cNvSpPr/>
          <p:nvPr/>
        </p:nvSpPr>
        <p:spPr>
          <a:xfrm>
            <a:off x="2506110" y="2365385"/>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42043" y="21653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sp>
        <p:nvSpPr>
          <p:cNvPr id="33" name="矩形 32"/>
          <p:cNvSpPr/>
          <p:nvPr/>
        </p:nvSpPr>
        <p:spPr>
          <a:xfrm>
            <a:off x="2506110" y="3379516"/>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842043" y="3179481"/>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2</a:t>
            </a:r>
            <a:endParaRPr lang="zh-CN" altLang="en-US" sz="4400" b="1" dirty="0">
              <a:solidFill>
                <a:srgbClr val="287ED3"/>
              </a:solidFill>
            </a:endParaRPr>
          </a:p>
        </p:txBody>
      </p:sp>
      <p:sp>
        <p:nvSpPr>
          <p:cNvPr id="35" name="矩形 34"/>
          <p:cNvSpPr/>
          <p:nvPr/>
        </p:nvSpPr>
        <p:spPr>
          <a:xfrm>
            <a:off x="2506110" y="4393647"/>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842043" y="4193612"/>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3</a:t>
            </a:r>
            <a:endParaRPr lang="zh-CN" altLang="en-US" sz="4400" b="1" dirty="0">
              <a:solidFill>
                <a:srgbClr val="287ED3"/>
              </a:solidFill>
            </a:endParaRPr>
          </a:p>
        </p:txBody>
      </p:sp>
      <p:sp>
        <p:nvSpPr>
          <p:cNvPr id="38" name="矩形 37"/>
          <p:cNvSpPr/>
          <p:nvPr/>
        </p:nvSpPr>
        <p:spPr>
          <a:xfrm>
            <a:off x="2506110" y="5407778"/>
            <a:ext cx="5913990"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42043" y="5207743"/>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287ED3"/>
                </a:solidFill>
              </a:rPr>
              <a:t>4</a:t>
            </a:r>
            <a:endParaRPr lang="zh-CN" altLang="en-US" sz="4400" b="1" dirty="0">
              <a:solidFill>
                <a:srgbClr val="287ED3"/>
              </a:solidFill>
            </a:endParaRPr>
          </a:p>
        </p:txBody>
      </p:sp>
      <p:sp>
        <p:nvSpPr>
          <p:cNvPr id="40" name="文本框 39"/>
          <p:cNvSpPr txBox="1"/>
          <p:nvPr/>
        </p:nvSpPr>
        <p:spPr>
          <a:xfrm>
            <a:off x="3302000" y="2359634"/>
            <a:ext cx="3175000"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B</a:t>
            </a:r>
            <a:r>
              <a:rPr lang="en-US" altLang="zh-CN" sz="2800" dirty="0" smtClean="0">
                <a:latin typeface="微软雅黑" panose="020B0503020204020204" pitchFamily="34" charset="-122"/>
                <a:ea typeface="微软雅黑" panose="020B0503020204020204" pitchFamily="34" charset="-122"/>
              </a:rPr>
              <a:t>ackground</a:t>
            </a:r>
            <a:endParaRPr lang="zh-CN" altLang="en-US" sz="28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3301999" y="3366811"/>
            <a:ext cx="3539475"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Round-robin policy</a:t>
            </a:r>
            <a:endParaRPr lang="zh-CN" altLang="en-US" sz="28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3302000" y="4373988"/>
            <a:ext cx="3175000"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Two-level policy</a:t>
            </a:r>
            <a:endParaRPr lang="zh-CN" altLang="en-US" sz="280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3302000" y="5381165"/>
            <a:ext cx="3175000"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CALSO</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4105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1</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Introduction</a:t>
            </a:r>
            <a:endParaRPr lang="zh-CN" altLang="en-US" sz="36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3811" cy="6858000"/>
          </a:xfrm>
          <a:prstGeom prst="rect">
            <a:avLst/>
          </a:prstGeom>
        </p:spPr>
      </p:pic>
    </p:spTree>
    <p:extLst>
      <p:ext uri="{BB962C8B-B14F-4D97-AF65-F5344CB8AC3E}">
        <p14:creationId xmlns:p14="http://schemas.microsoft.com/office/powerpoint/2010/main" val="204935516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7100" cy="6858000"/>
          </a:xfrm>
          <a:prstGeom prst="rect">
            <a:avLst/>
          </a:prstGeom>
        </p:spPr>
      </p:pic>
    </p:spTree>
    <p:extLst>
      <p:ext uri="{BB962C8B-B14F-4D97-AF65-F5344CB8AC3E}">
        <p14:creationId xmlns:p14="http://schemas.microsoft.com/office/powerpoint/2010/main" val="2406351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75188"/>
          </a:xfrm>
          <a:prstGeom prst="rect">
            <a:avLst/>
          </a:prstGeom>
        </p:spPr>
      </p:pic>
    </p:spTree>
    <p:extLst>
      <p:ext uri="{BB962C8B-B14F-4D97-AF65-F5344CB8AC3E}">
        <p14:creationId xmlns:p14="http://schemas.microsoft.com/office/powerpoint/2010/main" val="4113230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53811" cy="6858000"/>
          </a:xfrm>
          <a:prstGeom prst="rect">
            <a:avLst/>
          </a:prstGeom>
        </p:spPr>
      </p:pic>
    </p:spTree>
    <p:extLst>
      <p:ext uri="{BB962C8B-B14F-4D97-AF65-F5344CB8AC3E}">
        <p14:creationId xmlns:p14="http://schemas.microsoft.com/office/powerpoint/2010/main" val="71320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9924" y="1489036"/>
            <a:ext cx="7657137" cy="4035270"/>
            <a:chOff x="719924" y="1489036"/>
            <a:chExt cx="7657137" cy="403527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24" y="1489036"/>
              <a:ext cx="7657137" cy="3523639"/>
            </a:xfrm>
            <a:prstGeom prst="rect">
              <a:avLst/>
            </a:prstGeom>
          </p:spPr>
        </p:pic>
        <p:sp>
          <p:nvSpPr>
            <p:cNvPr id="3" name="矩形 2"/>
            <p:cNvSpPr/>
            <p:nvPr/>
          </p:nvSpPr>
          <p:spPr>
            <a:xfrm>
              <a:off x="1856339" y="5154974"/>
              <a:ext cx="5624111" cy="369332"/>
            </a:xfrm>
            <a:prstGeom prst="rect">
              <a:avLst/>
            </a:prstGeom>
          </p:spPr>
          <p:txBody>
            <a:bodyPr wrap="square">
              <a:spAutoFit/>
            </a:bodyPr>
            <a:lstStyle/>
            <a:p>
              <a:r>
                <a:rPr lang="en-US" altLang="zh-CN" dirty="0">
                  <a:solidFill>
                    <a:srgbClr val="000000"/>
                  </a:solidFill>
                  <a:latin typeface="Arial" panose="020B0604020202020204" pitchFamily="34" charset="0"/>
                </a:rPr>
                <a:t>Overall GPU Architecture Modeled by GPGPU-</a:t>
              </a:r>
              <a:r>
                <a:rPr lang="en-US" altLang="zh-CN" dirty="0" err="1">
                  <a:solidFill>
                    <a:srgbClr val="000000"/>
                  </a:solidFill>
                  <a:latin typeface="Arial" panose="020B0604020202020204" pitchFamily="34" charset="0"/>
                </a:rPr>
                <a:t>Sim</a:t>
              </a:r>
              <a:endParaRPr lang="zh-CN" altLang="en-US" dirty="0"/>
            </a:p>
          </p:txBody>
        </p:sp>
      </p:grpSp>
    </p:spTree>
    <p:extLst>
      <p:ext uri="{BB962C8B-B14F-4D97-AF65-F5344CB8AC3E}">
        <p14:creationId xmlns:p14="http://schemas.microsoft.com/office/powerpoint/2010/main" val="1972107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31" y="1430356"/>
            <a:ext cx="7588194" cy="3527234"/>
          </a:xfrm>
          <a:prstGeom prst="rect">
            <a:avLst/>
          </a:prstGeom>
        </p:spPr>
      </p:pic>
      <p:sp>
        <p:nvSpPr>
          <p:cNvPr id="3" name="矩形 2"/>
          <p:cNvSpPr/>
          <p:nvPr/>
        </p:nvSpPr>
        <p:spPr>
          <a:xfrm>
            <a:off x="1746174" y="5254123"/>
            <a:ext cx="5117335" cy="369332"/>
          </a:xfrm>
          <a:prstGeom prst="rect">
            <a:avLst/>
          </a:prstGeom>
        </p:spPr>
        <p:txBody>
          <a:bodyPr wrap="square">
            <a:spAutoFit/>
          </a:bodyPr>
          <a:lstStyle/>
          <a:p>
            <a:r>
              <a:rPr lang="en-US" altLang="zh-CN" dirty="0">
                <a:solidFill>
                  <a:srgbClr val="000000"/>
                </a:solidFill>
                <a:latin typeface="Arial" panose="020B0604020202020204" pitchFamily="34" charset="0"/>
              </a:rPr>
              <a:t>Detailed Microarchitecture Model of SIMT Core</a:t>
            </a:r>
            <a:endParaRPr lang="zh-CN" altLang="en-US" dirty="0"/>
          </a:p>
        </p:txBody>
      </p:sp>
    </p:spTree>
    <p:extLst>
      <p:ext uri="{BB962C8B-B14F-4D97-AF65-F5344CB8AC3E}">
        <p14:creationId xmlns:p14="http://schemas.microsoft.com/office/powerpoint/2010/main" val="1186319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56657" y="-209550"/>
            <a:ext cx="9600656" cy="1708150"/>
            <a:chOff x="1613443" y="2686050"/>
            <a:chExt cx="5124704" cy="911788"/>
          </a:xfrm>
        </p:grpSpPr>
        <p:sp>
          <p:nvSpPr>
            <p:cNvPr id="2" name="矩形 1"/>
            <p:cNvSpPr/>
            <p:nvPr/>
          </p:nvSpPr>
          <p:spPr>
            <a:xfrm>
              <a:off x="2277510" y="2886085"/>
              <a:ext cx="4460637" cy="511718"/>
            </a:xfrm>
            <a:prstGeom prst="rect">
              <a:avLst/>
            </a:prstGeom>
            <a:gradFill>
              <a:gsLst>
                <a:gs pos="0">
                  <a:srgbClr val="BFBFBF"/>
                </a:gs>
                <a:gs pos="100000">
                  <a:srgbClr val="BFBFBF">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613443" y="2686050"/>
              <a:ext cx="911788" cy="911788"/>
            </a:xfrm>
            <a:prstGeom prst="ellipse">
              <a:avLst/>
            </a:prstGeom>
            <a:solidFill>
              <a:srgbClr val="BFBFBF"/>
            </a:solidFill>
            <a:ln w="76200">
              <a:solidFill>
                <a:srgbClr val="287ED3"/>
              </a:solidFill>
            </a:ln>
            <a:effectLst>
              <a:innerShdw blurRad="330200" dist="254000" dir="18900000">
                <a:prstClr val="black">
                  <a:alpha val="5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rgbClr val="287ED3"/>
                  </a:solidFill>
                </a:rPr>
                <a:t>2</a:t>
              </a:r>
              <a:endParaRPr lang="zh-CN" altLang="en-US" sz="4400" b="1" dirty="0">
                <a:solidFill>
                  <a:srgbClr val="287ED3"/>
                </a:solidFill>
              </a:endParaRPr>
            </a:p>
          </p:txBody>
        </p:sp>
      </p:grpSp>
      <p:sp>
        <p:nvSpPr>
          <p:cNvPr id="5" name="文本框 4"/>
          <p:cNvSpPr txBox="1"/>
          <p:nvPr/>
        </p:nvSpPr>
        <p:spPr>
          <a:xfrm>
            <a:off x="1562100" y="321359"/>
            <a:ext cx="5664200" cy="646331"/>
          </a:xfrm>
          <a:prstGeom prst="rect">
            <a:avLst/>
          </a:prstGeom>
          <a:noFill/>
        </p:spPr>
        <p:txBody>
          <a:bodyPr wrap="square" rtlCol="0">
            <a:spAutoFit/>
          </a:bodyPr>
          <a:lstStyle/>
          <a:p>
            <a:r>
              <a:rPr lang="en-US" altLang="zh-CN" sz="3600" b="1" dirty="0" smtClean="0">
                <a:latin typeface="微软雅黑" panose="020B0503020204020204" pitchFamily="34" charset="-122"/>
                <a:ea typeface="微软雅黑" panose="020B0503020204020204" pitchFamily="34" charset="-122"/>
              </a:rPr>
              <a:t>Round-robin policy</a:t>
            </a:r>
            <a:endParaRPr lang="zh-CN" altLang="en-US" sz="3600" b="1" dirty="0">
              <a:latin typeface="微软雅黑" panose="020B0503020204020204" pitchFamily="34" charset="-122"/>
              <a:ea typeface="微软雅黑" panose="020B0503020204020204" pitchFamily="34" charset="-122"/>
            </a:endParaRPr>
          </a:p>
        </p:txBody>
      </p:sp>
      <p:sp>
        <p:nvSpPr>
          <p:cNvPr id="46" name="矩形 45"/>
          <p:cNvSpPr/>
          <p:nvPr/>
        </p:nvSpPr>
        <p:spPr>
          <a:xfrm>
            <a:off x="787411" y="1520633"/>
            <a:ext cx="8004049" cy="1600438"/>
          </a:xfrm>
          <a:prstGeom prst="rect">
            <a:avLst/>
          </a:prstGeom>
        </p:spPr>
        <p:txBody>
          <a:bodyPr wrap="square">
            <a:spAutoFit/>
          </a:bodyPr>
          <a:lstStyle/>
          <a:p>
            <a:endParaRPr lang="zh-CN" altLang="en-US" dirty="0"/>
          </a:p>
          <a:p>
            <a:r>
              <a:rPr lang="zh-CN" altLang="en-US" sz="2000" dirty="0" smtClean="0"/>
              <a:t>The commonly</a:t>
            </a:r>
            <a:r>
              <a:rPr lang="zh-CN" altLang="en-US" sz="2000" dirty="0"/>
              <a:t>-used round-robin (RR) policy schedules </a:t>
            </a:r>
            <a:r>
              <a:rPr lang="zh-CN" altLang="en-US" sz="2000" dirty="0" smtClean="0"/>
              <a:t>consecutive warps </a:t>
            </a:r>
            <a:r>
              <a:rPr lang="zh-CN" altLang="en-US" sz="2000" dirty="0"/>
              <a:t>in consecutive cycles, assigning all warps </a:t>
            </a:r>
            <a:r>
              <a:rPr lang="zh-CN" altLang="en-US" sz="2000" dirty="0" smtClean="0"/>
              <a:t>equal commonly</a:t>
            </a:r>
            <a:r>
              <a:rPr lang="zh-CN" altLang="en-US" sz="2000" dirty="0"/>
              <a:t>-used round-robin (RR) policy schedules consecu- tive warps1 in consecutive cycles, assigning all warps </a:t>
            </a:r>
            <a:r>
              <a:rPr lang="zh-CN" altLang="en-US" sz="2000" dirty="0" smtClean="0"/>
              <a:t>equal priority </a:t>
            </a:r>
            <a:r>
              <a:rPr lang="zh-CN" altLang="en-US" sz="2000" dirty="0"/>
              <a:t>in scheduling. </a:t>
            </a:r>
          </a:p>
        </p:txBody>
      </p:sp>
      <p:sp>
        <p:nvSpPr>
          <p:cNvPr id="47" name="矩形 46"/>
          <p:cNvSpPr/>
          <p:nvPr/>
        </p:nvSpPr>
        <p:spPr>
          <a:xfrm>
            <a:off x="987468" y="4589243"/>
            <a:ext cx="7603933" cy="677108"/>
          </a:xfrm>
          <a:prstGeom prst="rect">
            <a:avLst/>
          </a:prstGeom>
        </p:spPr>
        <p:txBody>
          <a:bodyPr wrap="square">
            <a:spAutoFit/>
          </a:bodyPr>
          <a:lstStyle/>
          <a:p>
            <a:r>
              <a:rPr lang="en-US" altLang="zh-CN" sz="2000" dirty="0" smtClean="0">
                <a:solidFill>
                  <a:srgbClr val="FF0000"/>
                </a:solidFill>
              </a:rPr>
              <a:t>Disadvantage</a:t>
            </a:r>
            <a:r>
              <a:rPr lang="en-US" altLang="zh-CN" dirty="0" smtClean="0"/>
              <a:t>:</a:t>
            </a:r>
            <a:r>
              <a:rPr lang="zh-CN" altLang="en-US" dirty="0" smtClean="0"/>
              <a:t>most </a:t>
            </a:r>
            <a:r>
              <a:rPr lang="zh-CN" altLang="en-US" dirty="0"/>
              <a:t>of </a:t>
            </a:r>
            <a:r>
              <a:rPr lang="zh-CN" altLang="en-US" dirty="0" smtClean="0"/>
              <a:t>the warps </a:t>
            </a:r>
            <a:r>
              <a:rPr lang="zh-CN" altLang="en-US" dirty="0"/>
              <a:t>arrive at a long-latency </a:t>
            </a:r>
            <a:r>
              <a:rPr lang="zh-CN" altLang="en-US" dirty="0" smtClean="0"/>
              <a:t>memory operation </a:t>
            </a:r>
            <a:r>
              <a:rPr lang="zh-CN" altLang="en-US" dirty="0"/>
              <a:t>roughly </a:t>
            </a:r>
            <a:r>
              <a:rPr lang="zh-CN" altLang="en-US" dirty="0" smtClean="0"/>
              <a:t>at the </a:t>
            </a:r>
            <a:r>
              <a:rPr lang="zh-CN" altLang="en-US" dirty="0"/>
              <a:t>same time</a:t>
            </a:r>
            <a:endParaRPr lang="zh-CN" altLang="en-US" dirty="0"/>
          </a:p>
        </p:txBody>
      </p:sp>
      <p:sp>
        <p:nvSpPr>
          <p:cNvPr id="48" name="矩形 47"/>
          <p:cNvSpPr/>
          <p:nvPr/>
        </p:nvSpPr>
        <p:spPr>
          <a:xfrm>
            <a:off x="1022274" y="3655102"/>
            <a:ext cx="4572000" cy="400110"/>
          </a:xfrm>
          <a:prstGeom prst="rect">
            <a:avLst/>
          </a:prstGeom>
        </p:spPr>
        <p:txBody>
          <a:bodyPr>
            <a:spAutoFit/>
          </a:bodyPr>
          <a:lstStyle/>
          <a:p>
            <a:r>
              <a:rPr lang="en-US" altLang="zh-CN" sz="2000" dirty="0" smtClean="0">
                <a:solidFill>
                  <a:srgbClr val="FF0000"/>
                </a:solidFill>
              </a:rPr>
              <a:t>Advantage</a:t>
            </a:r>
            <a:r>
              <a:rPr lang="en-US" altLang="zh-CN" dirty="0" smtClean="0"/>
              <a:t>: easy</a:t>
            </a:r>
            <a:endParaRPr lang="zh-CN" altLang="en-US" dirty="0"/>
          </a:p>
        </p:txBody>
      </p:sp>
    </p:spTree>
    <p:extLst>
      <p:ext uri="{BB962C8B-B14F-4D97-AF65-F5344CB8AC3E}">
        <p14:creationId xmlns:p14="http://schemas.microsoft.com/office/powerpoint/2010/main" val="160700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CCEDC7"/>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229</Words>
  <Application>Microsoft Office PowerPoint</Application>
  <PresentationFormat>全屏显示(4:3)</PresentationFormat>
  <Paragraphs>49</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仿宋</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 ye</dc:creator>
  <cp:lastModifiedBy>杨伟光</cp:lastModifiedBy>
  <cp:revision>110</cp:revision>
  <dcterms:created xsi:type="dcterms:W3CDTF">2013-10-11T12:50:25Z</dcterms:created>
  <dcterms:modified xsi:type="dcterms:W3CDTF">2014-08-19T11:49:53Z</dcterms:modified>
</cp:coreProperties>
</file>