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7.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8" r:id="rId2"/>
    <p:sldId id="259" r:id="rId3"/>
    <p:sldId id="260" r:id="rId4"/>
    <p:sldId id="265" r:id="rId5"/>
    <p:sldId id="266" r:id="rId6"/>
    <p:sldId id="268" r:id="rId7"/>
    <p:sldId id="269" r:id="rId8"/>
    <p:sldId id="270" r:id="rId9"/>
    <p:sldId id="261" r:id="rId10"/>
    <p:sldId id="262" r:id="rId11"/>
    <p:sldId id="263" r:id="rId12"/>
    <p:sldId id="264"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287ED3"/>
    <a:srgbClr val="0EA6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55" autoAdjust="0"/>
    <p:restoredTop sz="94660"/>
  </p:normalViewPr>
  <p:slideViewPr>
    <p:cSldViewPr snapToGrid="0">
      <p:cViewPr>
        <p:scale>
          <a:sx n="50" d="100"/>
          <a:sy n="50" d="100"/>
        </p:scale>
        <p:origin x="1446" y="870"/>
      </p:cViewPr>
      <p:guideLst>
        <p:guide orient="horz" pos="2160"/>
        <p:guide pos="2880"/>
      </p:guideLst>
    </p:cSldViewPr>
  </p:slid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11A085-3EB3-46AB-927B-537CD8B55F35}" type="datetimeFigureOut">
              <a:rPr lang="zh-CN" altLang="en-US" smtClean="0"/>
              <a:t>2014/8/10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955205-0878-4EB6-BC6B-813E3D5D33A9}" type="slidenum">
              <a:rPr lang="zh-CN" altLang="en-US" smtClean="0"/>
              <a:t>‹#›</a:t>
            </a:fld>
            <a:endParaRPr lang="zh-CN" altLang="en-US"/>
          </a:p>
        </p:txBody>
      </p:sp>
    </p:spTree>
    <p:extLst>
      <p:ext uri="{BB962C8B-B14F-4D97-AF65-F5344CB8AC3E}">
        <p14:creationId xmlns:p14="http://schemas.microsoft.com/office/powerpoint/2010/main" val="3780819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A951DD6C-B849-4788-9E8B-BB62B40D8BDB}" type="datetimeFigureOut">
              <a:rPr lang="zh-CN" altLang="en-US" smtClean="0"/>
              <a:t>2014/8/10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2800537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951DD6C-B849-4788-9E8B-BB62B40D8BDB}" type="datetimeFigureOut">
              <a:rPr lang="zh-CN" altLang="en-US" smtClean="0"/>
              <a:t>2014/8/10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2547754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951DD6C-B849-4788-9E8B-BB62B40D8BDB}" type="datetimeFigureOut">
              <a:rPr lang="zh-CN" altLang="en-US" smtClean="0"/>
              <a:t>2014/8/10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3111532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951DD6C-B849-4788-9E8B-BB62B40D8BDB}" type="datetimeFigureOut">
              <a:rPr lang="zh-CN" altLang="en-US" smtClean="0"/>
              <a:t>2014/8/10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3835856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951DD6C-B849-4788-9E8B-BB62B40D8BDB}" type="datetimeFigureOut">
              <a:rPr lang="zh-CN" altLang="en-US" smtClean="0"/>
              <a:t>2014/8/10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365954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951DD6C-B849-4788-9E8B-BB62B40D8BDB}" type="datetimeFigureOut">
              <a:rPr lang="zh-CN" altLang="en-US" smtClean="0"/>
              <a:t>2014/8/10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1555786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951DD6C-B849-4788-9E8B-BB62B40D8BDB}" type="datetimeFigureOut">
              <a:rPr lang="zh-CN" altLang="en-US" smtClean="0"/>
              <a:t>2014/8/10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3916189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951DD6C-B849-4788-9E8B-BB62B40D8BDB}" type="datetimeFigureOut">
              <a:rPr lang="zh-CN" altLang="en-US" smtClean="0"/>
              <a:t>2014/8/10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4070991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51DD6C-B849-4788-9E8B-BB62B40D8BDB}" type="datetimeFigureOut">
              <a:rPr lang="zh-CN" altLang="en-US" smtClean="0"/>
              <a:t>2014/8/10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59276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951DD6C-B849-4788-9E8B-BB62B40D8BDB}" type="datetimeFigureOut">
              <a:rPr lang="zh-CN" altLang="en-US" smtClean="0"/>
              <a:t>2014/8/10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1415474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951DD6C-B849-4788-9E8B-BB62B40D8BDB}" type="datetimeFigureOut">
              <a:rPr lang="zh-CN" altLang="en-US" smtClean="0"/>
              <a:t>2014/8/10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2763049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1DD6C-B849-4788-9E8B-BB62B40D8BDB}" type="datetimeFigureOut">
              <a:rPr lang="zh-CN" altLang="en-US" smtClean="0"/>
              <a:t>2014/8/10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29352758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flipH="1">
            <a:off x="0" y="2010372"/>
            <a:ext cx="9351440" cy="2676714"/>
            <a:chOff x="1130606" y="1477567"/>
            <a:chExt cx="6157780" cy="2100013"/>
          </a:xfrm>
        </p:grpSpPr>
        <p:sp>
          <p:nvSpPr>
            <p:cNvPr id="21" name="填充层"/>
            <p:cNvSpPr>
              <a:spLocks/>
            </p:cNvSpPr>
            <p:nvPr/>
          </p:nvSpPr>
          <p:spPr bwMode="auto">
            <a:xfrm>
              <a:off x="2123727" y="1664534"/>
              <a:ext cx="4356000" cy="1268413"/>
            </a:xfrm>
            <a:custGeom>
              <a:avLst/>
              <a:gdLst>
                <a:gd name="T0" fmla="*/ 60 w 2600"/>
                <a:gd name="T1" fmla="*/ 737 h 748"/>
                <a:gd name="T2" fmla="*/ 0 w 2600"/>
                <a:gd name="T3" fmla="*/ 113 h 748"/>
                <a:gd name="T4" fmla="*/ 96 w 2600"/>
                <a:gd name="T5" fmla="*/ 49 h 748"/>
                <a:gd name="T6" fmla="*/ 204 w 2600"/>
                <a:gd name="T7" fmla="*/ 49 h 748"/>
                <a:gd name="T8" fmla="*/ 284 w 2600"/>
                <a:gd name="T9" fmla="*/ 25 h 748"/>
                <a:gd name="T10" fmla="*/ 276 w 2600"/>
                <a:gd name="T11" fmla="*/ 45 h 748"/>
                <a:gd name="T12" fmla="*/ 280 w 2600"/>
                <a:gd name="T13" fmla="*/ 45 h 748"/>
                <a:gd name="T14" fmla="*/ 588 w 2600"/>
                <a:gd name="T15" fmla="*/ 29 h 748"/>
                <a:gd name="T16" fmla="*/ 848 w 2600"/>
                <a:gd name="T17" fmla="*/ 17 h 748"/>
                <a:gd name="T18" fmla="*/ 1044 w 2600"/>
                <a:gd name="T19" fmla="*/ 33 h 748"/>
                <a:gd name="T20" fmla="*/ 1300 w 2600"/>
                <a:gd name="T21" fmla="*/ 45 h 748"/>
                <a:gd name="T22" fmla="*/ 1512 w 2600"/>
                <a:gd name="T23" fmla="*/ 49 h 748"/>
                <a:gd name="T24" fmla="*/ 1700 w 2600"/>
                <a:gd name="T25" fmla="*/ 77 h 748"/>
                <a:gd name="T26" fmla="*/ 2008 w 2600"/>
                <a:gd name="T27" fmla="*/ 97 h 748"/>
                <a:gd name="T28" fmla="*/ 2104 w 2600"/>
                <a:gd name="T29" fmla="*/ 89 h 748"/>
                <a:gd name="T30" fmla="*/ 2600 w 2600"/>
                <a:gd name="T31" fmla="*/ 149 h 748"/>
                <a:gd name="T32" fmla="*/ 2460 w 2600"/>
                <a:gd name="T33" fmla="*/ 577 h 748"/>
                <a:gd name="T34" fmla="*/ 2352 w 2600"/>
                <a:gd name="T35" fmla="*/ 633 h 748"/>
                <a:gd name="T36" fmla="*/ 2420 w 2600"/>
                <a:gd name="T37" fmla="*/ 645 h 748"/>
                <a:gd name="T38" fmla="*/ 2428 w 2600"/>
                <a:gd name="T39" fmla="*/ 649 h 748"/>
                <a:gd name="T40" fmla="*/ 2412 w 2600"/>
                <a:gd name="T41" fmla="*/ 681 h 748"/>
                <a:gd name="T42" fmla="*/ 2128 w 2600"/>
                <a:gd name="T43" fmla="*/ 669 h 748"/>
                <a:gd name="T44" fmla="*/ 1676 w 2600"/>
                <a:gd name="T45" fmla="*/ 705 h 748"/>
                <a:gd name="T46" fmla="*/ 1704 w 2600"/>
                <a:gd name="T47" fmla="*/ 709 h 748"/>
                <a:gd name="T48" fmla="*/ 1488 w 2600"/>
                <a:gd name="T49" fmla="*/ 685 h 748"/>
                <a:gd name="T50" fmla="*/ 60 w 2600"/>
                <a:gd name="T51" fmla="*/ 737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0" h="748">
                  <a:moveTo>
                    <a:pt x="60" y="737"/>
                  </a:moveTo>
                  <a:cubicBezTo>
                    <a:pt x="40" y="529"/>
                    <a:pt x="20" y="321"/>
                    <a:pt x="0" y="113"/>
                  </a:cubicBezTo>
                  <a:cubicBezTo>
                    <a:pt x="46" y="100"/>
                    <a:pt x="61" y="63"/>
                    <a:pt x="96" y="49"/>
                  </a:cubicBezTo>
                  <a:cubicBezTo>
                    <a:pt x="132" y="49"/>
                    <a:pt x="168" y="49"/>
                    <a:pt x="204" y="49"/>
                  </a:cubicBezTo>
                  <a:cubicBezTo>
                    <a:pt x="231" y="41"/>
                    <a:pt x="257" y="33"/>
                    <a:pt x="284" y="25"/>
                  </a:cubicBezTo>
                  <a:cubicBezTo>
                    <a:pt x="281" y="32"/>
                    <a:pt x="279" y="38"/>
                    <a:pt x="276" y="45"/>
                  </a:cubicBezTo>
                  <a:cubicBezTo>
                    <a:pt x="277" y="45"/>
                    <a:pt x="279" y="45"/>
                    <a:pt x="280" y="45"/>
                  </a:cubicBezTo>
                  <a:cubicBezTo>
                    <a:pt x="347" y="22"/>
                    <a:pt x="480" y="52"/>
                    <a:pt x="588" y="29"/>
                  </a:cubicBezTo>
                  <a:cubicBezTo>
                    <a:pt x="661" y="14"/>
                    <a:pt x="754" y="0"/>
                    <a:pt x="848" y="17"/>
                  </a:cubicBezTo>
                  <a:cubicBezTo>
                    <a:pt x="913" y="22"/>
                    <a:pt x="979" y="28"/>
                    <a:pt x="1044" y="33"/>
                  </a:cubicBezTo>
                  <a:cubicBezTo>
                    <a:pt x="1125" y="22"/>
                    <a:pt x="1225" y="33"/>
                    <a:pt x="1300" y="45"/>
                  </a:cubicBezTo>
                  <a:cubicBezTo>
                    <a:pt x="1371" y="46"/>
                    <a:pt x="1441" y="48"/>
                    <a:pt x="1512" y="49"/>
                  </a:cubicBezTo>
                  <a:cubicBezTo>
                    <a:pt x="1575" y="59"/>
                    <a:pt x="1648" y="68"/>
                    <a:pt x="1700" y="77"/>
                  </a:cubicBezTo>
                  <a:cubicBezTo>
                    <a:pt x="1793" y="93"/>
                    <a:pt x="1908" y="75"/>
                    <a:pt x="2008" y="97"/>
                  </a:cubicBezTo>
                  <a:cubicBezTo>
                    <a:pt x="2040" y="94"/>
                    <a:pt x="2072" y="92"/>
                    <a:pt x="2104" y="89"/>
                  </a:cubicBezTo>
                  <a:cubicBezTo>
                    <a:pt x="2219" y="106"/>
                    <a:pt x="2531" y="78"/>
                    <a:pt x="2600" y="149"/>
                  </a:cubicBezTo>
                  <a:cubicBezTo>
                    <a:pt x="2553" y="292"/>
                    <a:pt x="2507" y="434"/>
                    <a:pt x="2460" y="577"/>
                  </a:cubicBezTo>
                  <a:cubicBezTo>
                    <a:pt x="2424" y="596"/>
                    <a:pt x="2388" y="614"/>
                    <a:pt x="2352" y="633"/>
                  </a:cubicBezTo>
                  <a:cubicBezTo>
                    <a:pt x="2373" y="633"/>
                    <a:pt x="2407" y="635"/>
                    <a:pt x="2420" y="645"/>
                  </a:cubicBezTo>
                  <a:cubicBezTo>
                    <a:pt x="2423" y="646"/>
                    <a:pt x="2425" y="648"/>
                    <a:pt x="2428" y="649"/>
                  </a:cubicBezTo>
                  <a:cubicBezTo>
                    <a:pt x="2410" y="667"/>
                    <a:pt x="2408" y="656"/>
                    <a:pt x="2412" y="681"/>
                  </a:cubicBezTo>
                  <a:cubicBezTo>
                    <a:pt x="2301" y="686"/>
                    <a:pt x="2214" y="713"/>
                    <a:pt x="2128" y="669"/>
                  </a:cubicBezTo>
                  <a:cubicBezTo>
                    <a:pt x="2094" y="741"/>
                    <a:pt x="1768" y="670"/>
                    <a:pt x="1676" y="705"/>
                  </a:cubicBezTo>
                  <a:cubicBezTo>
                    <a:pt x="1685" y="706"/>
                    <a:pt x="1695" y="708"/>
                    <a:pt x="1704" y="709"/>
                  </a:cubicBezTo>
                  <a:cubicBezTo>
                    <a:pt x="1632" y="701"/>
                    <a:pt x="1560" y="693"/>
                    <a:pt x="1488" y="685"/>
                  </a:cubicBezTo>
                  <a:cubicBezTo>
                    <a:pt x="1076" y="748"/>
                    <a:pt x="534" y="736"/>
                    <a:pt x="60" y="737"/>
                  </a:cubicBezTo>
                  <a:close/>
                </a:path>
              </a:pathLst>
            </a:custGeom>
            <a:solidFill>
              <a:srgbClr val="287ED3"/>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606" y="1477567"/>
              <a:ext cx="6157780" cy="2100013"/>
            </a:xfrm>
            <a:prstGeom prst="rect">
              <a:avLst/>
            </a:prstGeom>
          </p:spPr>
        </p:pic>
      </p:grpSp>
      <p:sp>
        <p:nvSpPr>
          <p:cNvPr id="37" name="任意多边形 36"/>
          <p:cNvSpPr/>
          <p:nvPr/>
        </p:nvSpPr>
        <p:spPr>
          <a:xfrm>
            <a:off x="4724706" y="4698280"/>
            <a:ext cx="992626" cy="514350"/>
          </a:xfrm>
          <a:custGeom>
            <a:avLst/>
            <a:gdLst>
              <a:gd name="connsiteX0" fmla="*/ 496313 w 992626"/>
              <a:gd name="connsiteY0" fmla="*/ 0 h 514350"/>
              <a:gd name="connsiteX1" fmla="*/ 974655 w 992626"/>
              <a:gd name="connsiteY1" fmla="*/ 254333 h 514350"/>
              <a:gd name="connsiteX2" fmla="*/ 992626 w 992626"/>
              <a:gd name="connsiteY2" fmla="*/ 287441 h 514350"/>
              <a:gd name="connsiteX3" fmla="*/ 992626 w 992626"/>
              <a:gd name="connsiteY3" fmla="*/ 428623 h 514350"/>
              <a:gd name="connsiteX4" fmla="*/ 906899 w 992626"/>
              <a:gd name="connsiteY4" fmla="*/ 514350 h 514350"/>
              <a:gd name="connsiteX5" fmla="*/ 85727 w 992626"/>
              <a:gd name="connsiteY5" fmla="*/ 514350 h 514350"/>
              <a:gd name="connsiteX6" fmla="*/ 0 w 992626"/>
              <a:gd name="connsiteY6" fmla="*/ 428623 h 514350"/>
              <a:gd name="connsiteX7" fmla="*/ 0 w 992626"/>
              <a:gd name="connsiteY7" fmla="*/ 287441 h 514350"/>
              <a:gd name="connsiteX8" fmla="*/ 17971 w 992626"/>
              <a:gd name="connsiteY8" fmla="*/ 254333 h 514350"/>
              <a:gd name="connsiteX9" fmla="*/ 496313 w 992626"/>
              <a:gd name="connsiteY9" fmla="*/ 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626" h="514350">
                <a:moveTo>
                  <a:pt x="496313" y="0"/>
                </a:moveTo>
                <a:cubicBezTo>
                  <a:pt x="695433" y="0"/>
                  <a:pt x="870989" y="100887"/>
                  <a:pt x="974655" y="254333"/>
                </a:cubicBezTo>
                <a:lnTo>
                  <a:pt x="992626" y="287441"/>
                </a:lnTo>
                <a:lnTo>
                  <a:pt x="992626" y="428623"/>
                </a:lnTo>
                <a:cubicBezTo>
                  <a:pt x="992626" y="475969"/>
                  <a:pt x="954245" y="514350"/>
                  <a:pt x="906899" y="514350"/>
                </a:cubicBezTo>
                <a:lnTo>
                  <a:pt x="85727" y="514350"/>
                </a:lnTo>
                <a:cubicBezTo>
                  <a:pt x="38381" y="514350"/>
                  <a:pt x="0" y="475969"/>
                  <a:pt x="0" y="428623"/>
                </a:cubicBezTo>
                <a:lnTo>
                  <a:pt x="0" y="287441"/>
                </a:lnTo>
                <a:lnTo>
                  <a:pt x="17971" y="254333"/>
                </a:lnTo>
                <a:cubicBezTo>
                  <a:pt x="121637" y="100887"/>
                  <a:pt x="297193" y="0"/>
                  <a:pt x="496313" y="0"/>
                </a:cubicBez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287ED3"/>
                </a:solidFill>
                <a:latin typeface="微软雅黑" panose="020B0503020204020204" pitchFamily="34" charset="-122"/>
                <a:ea typeface="微软雅黑" panose="020B0503020204020204" pitchFamily="34" charset="-122"/>
              </a:rPr>
              <a:t>姓   名</a:t>
            </a:r>
            <a:endParaRPr lang="zh-CN" altLang="en-US" b="1" dirty="0">
              <a:solidFill>
                <a:srgbClr val="287ED3"/>
              </a:solidFill>
              <a:latin typeface="微软雅黑" panose="020B0503020204020204" pitchFamily="34" charset="-122"/>
              <a:ea typeface="微软雅黑" panose="020B0503020204020204" pitchFamily="34" charset="-122"/>
            </a:endParaRPr>
          </a:p>
        </p:txBody>
      </p:sp>
      <p:sp>
        <p:nvSpPr>
          <p:cNvPr id="38" name="任意多边形 37"/>
          <p:cNvSpPr/>
          <p:nvPr/>
        </p:nvSpPr>
        <p:spPr>
          <a:xfrm>
            <a:off x="4724706" y="5336455"/>
            <a:ext cx="992626" cy="514350"/>
          </a:xfrm>
          <a:custGeom>
            <a:avLst/>
            <a:gdLst>
              <a:gd name="connsiteX0" fmla="*/ 85727 w 992626"/>
              <a:gd name="connsiteY0" fmla="*/ 0 h 514350"/>
              <a:gd name="connsiteX1" fmla="*/ 906899 w 992626"/>
              <a:gd name="connsiteY1" fmla="*/ 0 h 514350"/>
              <a:gd name="connsiteX2" fmla="*/ 992626 w 992626"/>
              <a:gd name="connsiteY2" fmla="*/ 85727 h 514350"/>
              <a:gd name="connsiteX3" fmla="*/ 992626 w 992626"/>
              <a:gd name="connsiteY3" fmla="*/ 228106 h 514350"/>
              <a:gd name="connsiteX4" fmla="*/ 974655 w 992626"/>
              <a:gd name="connsiteY4" fmla="*/ 261215 h 514350"/>
              <a:gd name="connsiteX5" fmla="*/ 612571 w 992626"/>
              <a:gd name="connsiteY5" fmla="*/ 503828 h 514350"/>
              <a:gd name="connsiteX6" fmla="*/ 508187 w 992626"/>
              <a:gd name="connsiteY6" fmla="*/ 514350 h 514350"/>
              <a:gd name="connsiteX7" fmla="*/ 484439 w 992626"/>
              <a:gd name="connsiteY7" fmla="*/ 514350 h 514350"/>
              <a:gd name="connsiteX8" fmla="*/ 380055 w 992626"/>
              <a:gd name="connsiteY8" fmla="*/ 503828 h 514350"/>
              <a:gd name="connsiteX9" fmla="*/ 17971 w 992626"/>
              <a:gd name="connsiteY9" fmla="*/ 261215 h 514350"/>
              <a:gd name="connsiteX10" fmla="*/ 0 w 992626"/>
              <a:gd name="connsiteY10" fmla="*/ 228106 h 514350"/>
              <a:gd name="connsiteX11" fmla="*/ 0 w 992626"/>
              <a:gd name="connsiteY11" fmla="*/ 85727 h 514350"/>
              <a:gd name="connsiteX12" fmla="*/ 85727 w 992626"/>
              <a:gd name="connsiteY12" fmla="*/ 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2626" h="514350">
                <a:moveTo>
                  <a:pt x="85727" y="0"/>
                </a:moveTo>
                <a:lnTo>
                  <a:pt x="906899" y="0"/>
                </a:lnTo>
                <a:cubicBezTo>
                  <a:pt x="954245" y="0"/>
                  <a:pt x="992626" y="38381"/>
                  <a:pt x="992626" y="85727"/>
                </a:cubicBezTo>
                <a:lnTo>
                  <a:pt x="992626" y="228106"/>
                </a:lnTo>
                <a:lnTo>
                  <a:pt x="974655" y="261215"/>
                </a:lnTo>
                <a:cubicBezTo>
                  <a:pt x="891723" y="383972"/>
                  <a:pt x="762780" y="473090"/>
                  <a:pt x="612571" y="503828"/>
                </a:cubicBezTo>
                <a:lnTo>
                  <a:pt x="508187" y="514350"/>
                </a:lnTo>
                <a:lnTo>
                  <a:pt x="484439" y="514350"/>
                </a:lnTo>
                <a:lnTo>
                  <a:pt x="380055" y="503828"/>
                </a:lnTo>
                <a:cubicBezTo>
                  <a:pt x="229846" y="473090"/>
                  <a:pt x="100904" y="383972"/>
                  <a:pt x="17971" y="261215"/>
                </a:cubicBezTo>
                <a:lnTo>
                  <a:pt x="0" y="228106"/>
                </a:lnTo>
                <a:lnTo>
                  <a:pt x="0" y="85727"/>
                </a:lnTo>
                <a:cubicBezTo>
                  <a:pt x="0" y="38381"/>
                  <a:pt x="38381" y="0"/>
                  <a:pt x="85727" y="0"/>
                </a:cubicBez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287ED3"/>
                </a:solidFill>
                <a:latin typeface="微软雅黑" panose="020B0503020204020204" pitchFamily="34" charset="-122"/>
                <a:ea typeface="微软雅黑" panose="020B0503020204020204" pitchFamily="34" charset="-122"/>
              </a:rPr>
              <a:t>时   间</a:t>
            </a:r>
            <a:endParaRPr lang="zh-CN" altLang="en-US" b="1" dirty="0">
              <a:solidFill>
                <a:srgbClr val="287ED3"/>
              </a:solidFill>
              <a:latin typeface="微软雅黑" panose="020B0503020204020204" pitchFamily="34" charset="-122"/>
              <a:ea typeface="微软雅黑" panose="020B0503020204020204" pitchFamily="34" charset="-122"/>
            </a:endParaRPr>
          </a:p>
        </p:txBody>
      </p:sp>
      <p:cxnSp>
        <p:nvCxnSpPr>
          <p:cNvPr id="29" name="直接连接符 28"/>
          <p:cNvCxnSpPr>
            <a:stCxn id="37" idx="5"/>
          </p:cNvCxnSpPr>
          <p:nvPr/>
        </p:nvCxnSpPr>
        <p:spPr>
          <a:xfrm>
            <a:off x="4810433" y="5212630"/>
            <a:ext cx="4666099"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8" idx="0"/>
          </p:cNvCxnSpPr>
          <p:nvPr/>
        </p:nvCxnSpPr>
        <p:spPr>
          <a:xfrm>
            <a:off x="4810433" y="5336455"/>
            <a:ext cx="4666099"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6012607" y="4848912"/>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杨伟光</a:t>
            </a:r>
          </a:p>
        </p:txBody>
      </p:sp>
      <p:sp>
        <p:nvSpPr>
          <p:cNvPr id="32" name="文本框 31"/>
          <p:cNvSpPr txBox="1"/>
          <p:nvPr/>
        </p:nvSpPr>
        <p:spPr>
          <a:xfrm>
            <a:off x="6012607" y="5347650"/>
            <a:ext cx="1374094" cy="369332"/>
          </a:xfrm>
          <a:prstGeom prst="rect">
            <a:avLst/>
          </a:prstGeom>
          <a:noFill/>
        </p:spPr>
        <p:txBody>
          <a:bodyPr wrap="none" rtlCol="0">
            <a:spAutoFit/>
          </a:bodyPr>
          <a:lstStyle/>
          <a:p>
            <a:r>
              <a:rPr lang="en-US" altLang="zh-CN" dirty="0" smtClean="0">
                <a:latin typeface="微软雅黑" panose="020B0503020204020204" pitchFamily="34" charset="-122"/>
                <a:ea typeface="微软雅黑" panose="020B0503020204020204" pitchFamily="34" charset="-122"/>
              </a:rPr>
              <a:t>2014.08.12</a:t>
            </a:r>
            <a:endParaRPr lang="zh-CN" altLang="en-US" dirty="0">
              <a:latin typeface="微软雅黑" panose="020B0503020204020204" pitchFamily="34" charset="-122"/>
              <a:ea typeface="微软雅黑" panose="020B0503020204020204" pitchFamily="34" charset="-122"/>
            </a:endParaRPr>
          </a:p>
        </p:txBody>
      </p:sp>
      <p:sp>
        <p:nvSpPr>
          <p:cNvPr id="33" name="文本框 32"/>
          <p:cNvSpPr txBox="1"/>
          <p:nvPr/>
        </p:nvSpPr>
        <p:spPr>
          <a:xfrm>
            <a:off x="1561045" y="2763954"/>
            <a:ext cx="6229350" cy="553998"/>
          </a:xfrm>
          <a:prstGeom prst="rect">
            <a:avLst/>
          </a:prstGeom>
          <a:noFill/>
        </p:spPr>
        <p:txBody>
          <a:bodyPr wrap="square" rtlCol="0">
            <a:spAutoFit/>
          </a:bodyPr>
          <a:lstStyle/>
          <a:p>
            <a:pPr algn="ctr"/>
            <a:r>
              <a:rPr lang="zh-CN" altLang="en-US" sz="3000" b="1" dirty="0" smtClean="0">
                <a:solidFill>
                  <a:schemeClr val="bg1"/>
                </a:solidFill>
                <a:latin typeface="微软雅黑" panose="020B0503020204020204" pitchFamily="34" charset="-122"/>
                <a:ea typeface="微软雅黑" panose="020B0503020204020204" pitchFamily="34" charset="-122"/>
              </a:rPr>
              <a:t>暑期汇报</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47" name="矩形 46"/>
          <p:cNvSpPr/>
          <p:nvPr/>
        </p:nvSpPr>
        <p:spPr>
          <a:xfrm>
            <a:off x="0" y="-12872"/>
            <a:ext cx="9144000" cy="1231641"/>
          </a:xfrm>
          <a:prstGeom prst="rect">
            <a:avLst/>
          </a:prstGeom>
          <a:solidFill>
            <a:srgbClr val="BFBFB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p:cNvGrpSpPr/>
          <p:nvPr/>
        </p:nvGrpSpPr>
        <p:grpSpPr>
          <a:xfrm>
            <a:off x="3280296" y="189896"/>
            <a:ext cx="2583407" cy="826104"/>
            <a:chOff x="3133925" y="189896"/>
            <a:chExt cx="2583407" cy="826104"/>
          </a:xfrm>
        </p:grpSpPr>
        <p:sp>
          <p:nvSpPr>
            <p:cNvPr id="49" name="椭圆 48"/>
            <p:cNvSpPr/>
            <p:nvPr/>
          </p:nvSpPr>
          <p:spPr>
            <a:xfrm>
              <a:off x="3133925" y="189896"/>
              <a:ext cx="826104" cy="826104"/>
            </a:xfrm>
            <a:prstGeom prst="ellipse">
              <a:avLst/>
            </a:prstGeom>
            <a:solidFill>
              <a:srgbClr val="BFBFB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椭圆 49"/>
            <p:cNvSpPr/>
            <p:nvPr/>
          </p:nvSpPr>
          <p:spPr>
            <a:xfrm>
              <a:off x="4891228" y="189896"/>
              <a:ext cx="826104" cy="826104"/>
            </a:xfrm>
            <a:prstGeom prst="ellipse">
              <a:avLst/>
            </a:prstGeom>
            <a:solidFill>
              <a:srgbClr val="BFBFB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8" name="椭圆 47"/>
          <p:cNvSpPr/>
          <p:nvPr/>
        </p:nvSpPr>
        <p:spPr>
          <a:xfrm>
            <a:off x="4012164" y="43112"/>
            <a:ext cx="1119672" cy="1119672"/>
          </a:xfrm>
          <a:prstGeom prst="ellipse">
            <a:avLst/>
          </a:prstGeom>
          <a:solidFill>
            <a:srgbClr val="287ED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6920" y="289022"/>
            <a:ext cx="1385553" cy="691515"/>
          </a:xfrm>
          <a:prstGeom prst="rect">
            <a:avLst/>
          </a:prstGeom>
        </p:spPr>
      </p:pic>
    </p:spTree>
    <p:extLst>
      <p:ext uri="{BB962C8B-B14F-4D97-AF65-F5344CB8AC3E}">
        <p14:creationId xmlns:p14="http://schemas.microsoft.com/office/powerpoint/2010/main" val="6808377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56657" y="-209550"/>
            <a:ext cx="9600656" cy="1708150"/>
            <a:chOff x="1613443" y="2686050"/>
            <a:chExt cx="5124704" cy="911788"/>
          </a:xfrm>
        </p:grpSpPr>
        <p:sp>
          <p:nvSpPr>
            <p:cNvPr id="2" name="矩形 1"/>
            <p:cNvSpPr/>
            <p:nvPr/>
          </p:nvSpPr>
          <p:spPr>
            <a:xfrm>
              <a:off x="2277510" y="2886085"/>
              <a:ext cx="4460637"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613443" y="268605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rgbClr val="287ED3"/>
                  </a:solidFill>
                </a:rPr>
                <a:t>3</a:t>
              </a:r>
              <a:endParaRPr lang="zh-CN" altLang="en-US" sz="4400" b="1" dirty="0">
                <a:solidFill>
                  <a:srgbClr val="287ED3"/>
                </a:solidFill>
              </a:endParaRPr>
            </a:p>
          </p:txBody>
        </p:sp>
      </p:grpSp>
      <p:sp>
        <p:nvSpPr>
          <p:cNvPr id="5" name="文本框 4"/>
          <p:cNvSpPr txBox="1"/>
          <p:nvPr/>
        </p:nvSpPr>
        <p:spPr>
          <a:xfrm>
            <a:off x="1562100" y="321359"/>
            <a:ext cx="5664200" cy="646331"/>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学习</a:t>
            </a:r>
            <a:r>
              <a:rPr lang="en-US" altLang="zh-CN" sz="3600" dirty="0">
                <a:latin typeface="微软雅黑" panose="020B0503020204020204" pitchFamily="34" charset="-122"/>
                <a:ea typeface="微软雅黑" panose="020B0503020204020204" pitchFamily="34" charset="-122"/>
              </a:rPr>
              <a:t>CUDA</a:t>
            </a:r>
            <a:r>
              <a:rPr lang="zh-CN" altLang="en-US" sz="3600" dirty="0">
                <a:latin typeface="微软雅黑" panose="020B0503020204020204" pitchFamily="34" charset="-122"/>
                <a:ea typeface="微软雅黑" panose="020B0503020204020204" pitchFamily="34" charset="-122"/>
              </a:rPr>
              <a:t>的一点建议</a:t>
            </a:r>
          </a:p>
        </p:txBody>
      </p:sp>
      <p:grpSp>
        <p:nvGrpSpPr>
          <p:cNvPr id="15" name="组合 14"/>
          <p:cNvGrpSpPr>
            <a:grpSpLocks/>
          </p:cNvGrpSpPr>
          <p:nvPr/>
        </p:nvGrpSpPr>
        <p:grpSpPr bwMode="auto">
          <a:xfrm>
            <a:off x="1471463" y="2145672"/>
            <a:ext cx="792162" cy="576262"/>
            <a:chOff x="4427984" y="1779662"/>
            <a:chExt cx="792088" cy="576064"/>
          </a:xfrm>
          <a:solidFill>
            <a:srgbClr val="BFBFBF"/>
          </a:solidFill>
        </p:grpSpPr>
        <p:sp>
          <p:nvSpPr>
            <p:cNvPr id="16" name="菱形 15"/>
            <p:cNvSpPr/>
            <p:nvPr/>
          </p:nvSpPr>
          <p:spPr>
            <a:xfrm>
              <a:off x="4427984" y="1779662"/>
              <a:ext cx="792088" cy="576064"/>
            </a:xfrm>
            <a:prstGeom prst="diamond">
              <a:avLst/>
            </a:prstGeom>
            <a:solidFill>
              <a:srgbClr val="287ED3"/>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17" name="TextBox 17"/>
            <p:cNvSpPr txBox="1">
              <a:spLocks noChangeArrowheads="1"/>
            </p:cNvSpPr>
            <p:nvPr/>
          </p:nvSpPr>
          <p:spPr bwMode="auto">
            <a:xfrm>
              <a:off x="4682803" y="1858883"/>
              <a:ext cx="282450" cy="40011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000" dirty="0">
                  <a:solidFill>
                    <a:schemeClr val="bg1"/>
                  </a:solidFill>
                  <a:latin typeface="Impact" panose="020B0806030902050204" pitchFamily="34" charset="0"/>
                  <a:ea typeface="微软雅黑" panose="020B0503020204020204" pitchFamily="34" charset="-122"/>
                </a:rPr>
                <a:t>1</a:t>
              </a:r>
              <a:endParaRPr lang="zh-CN" altLang="en-US" sz="2000" dirty="0">
                <a:solidFill>
                  <a:schemeClr val="bg1"/>
                </a:solidFill>
                <a:latin typeface="Impact" panose="020B0806030902050204" pitchFamily="34" charset="0"/>
                <a:ea typeface="微软雅黑" panose="020B0503020204020204" pitchFamily="34" charset="-122"/>
              </a:endParaRPr>
            </a:p>
          </p:txBody>
        </p:sp>
      </p:grpSp>
      <p:grpSp>
        <p:nvGrpSpPr>
          <p:cNvPr id="18" name="组合 17"/>
          <p:cNvGrpSpPr>
            <a:grpSpLocks/>
          </p:cNvGrpSpPr>
          <p:nvPr/>
        </p:nvGrpSpPr>
        <p:grpSpPr bwMode="auto">
          <a:xfrm>
            <a:off x="4023636" y="2145672"/>
            <a:ext cx="792163" cy="576262"/>
            <a:chOff x="5896719" y="1779662"/>
            <a:chExt cx="792088" cy="576064"/>
          </a:xfrm>
          <a:solidFill>
            <a:srgbClr val="BFBFBF"/>
          </a:solidFill>
        </p:grpSpPr>
        <p:sp>
          <p:nvSpPr>
            <p:cNvPr id="19" name="菱形 18"/>
            <p:cNvSpPr/>
            <p:nvPr/>
          </p:nvSpPr>
          <p:spPr>
            <a:xfrm>
              <a:off x="5896719" y="1779662"/>
              <a:ext cx="792088" cy="576064"/>
            </a:xfrm>
            <a:prstGeom prst="diamond">
              <a:avLst/>
            </a:prstGeom>
            <a:solidFill>
              <a:srgbClr val="287ED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20" name="TextBox 18"/>
            <p:cNvSpPr txBox="1">
              <a:spLocks noChangeArrowheads="1"/>
            </p:cNvSpPr>
            <p:nvPr/>
          </p:nvSpPr>
          <p:spPr bwMode="auto">
            <a:xfrm>
              <a:off x="6151538" y="1870720"/>
              <a:ext cx="312906" cy="40011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000" dirty="0">
                  <a:solidFill>
                    <a:schemeClr val="bg1"/>
                  </a:solidFill>
                  <a:latin typeface="Impact" panose="020B0806030902050204" pitchFamily="34" charset="0"/>
                  <a:ea typeface="微软雅黑" panose="020B0503020204020204" pitchFamily="34" charset="-122"/>
                </a:rPr>
                <a:t>2</a:t>
              </a:r>
              <a:endParaRPr lang="zh-CN" altLang="en-US" sz="2000" dirty="0">
                <a:solidFill>
                  <a:schemeClr val="bg1"/>
                </a:solidFill>
                <a:latin typeface="Impact" panose="020B0806030902050204" pitchFamily="34" charset="0"/>
                <a:ea typeface="微软雅黑" panose="020B0503020204020204" pitchFamily="34" charset="-122"/>
              </a:endParaRPr>
            </a:p>
          </p:txBody>
        </p:sp>
      </p:grpSp>
      <p:grpSp>
        <p:nvGrpSpPr>
          <p:cNvPr id="21" name="组合 20"/>
          <p:cNvGrpSpPr>
            <a:grpSpLocks/>
          </p:cNvGrpSpPr>
          <p:nvPr/>
        </p:nvGrpSpPr>
        <p:grpSpPr bwMode="auto">
          <a:xfrm>
            <a:off x="6523952" y="2137734"/>
            <a:ext cx="792162" cy="574675"/>
            <a:chOff x="7380312" y="1770906"/>
            <a:chExt cx="792088" cy="576064"/>
          </a:xfrm>
          <a:solidFill>
            <a:srgbClr val="BFBFBF"/>
          </a:solidFill>
        </p:grpSpPr>
        <p:sp>
          <p:nvSpPr>
            <p:cNvPr id="22" name="菱形 21"/>
            <p:cNvSpPr/>
            <p:nvPr/>
          </p:nvSpPr>
          <p:spPr>
            <a:xfrm>
              <a:off x="7380312" y="1770906"/>
              <a:ext cx="792088" cy="576064"/>
            </a:xfrm>
            <a:prstGeom prst="diamond">
              <a:avLst/>
            </a:prstGeom>
            <a:solidFill>
              <a:srgbClr val="287ED3"/>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23" name="TextBox 19"/>
            <p:cNvSpPr txBox="1">
              <a:spLocks noChangeArrowheads="1"/>
            </p:cNvSpPr>
            <p:nvPr/>
          </p:nvSpPr>
          <p:spPr bwMode="auto">
            <a:xfrm>
              <a:off x="7635131" y="1867639"/>
              <a:ext cx="320922" cy="40011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000" dirty="0">
                  <a:solidFill>
                    <a:schemeClr val="bg1"/>
                  </a:solidFill>
                  <a:latin typeface="Impact" panose="020B0806030902050204" pitchFamily="34" charset="0"/>
                  <a:ea typeface="微软雅黑" panose="020B0503020204020204" pitchFamily="34" charset="-122"/>
                </a:rPr>
                <a:t>3</a:t>
              </a:r>
              <a:endParaRPr lang="zh-CN" altLang="en-US" sz="2000" dirty="0">
                <a:solidFill>
                  <a:schemeClr val="bg1"/>
                </a:solidFill>
                <a:latin typeface="Impact" panose="020B0806030902050204" pitchFamily="34" charset="0"/>
                <a:ea typeface="微软雅黑" panose="020B0503020204020204" pitchFamily="34" charset="-122"/>
              </a:endParaRPr>
            </a:p>
          </p:txBody>
        </p:sp>
      </p:grpSp>
      <p:cxnSp>
        <p:nvCxnSpPr>
          <p:cNvPr id="24" name="直接连接符 23"/>
          <p:cNvCxnSpPr>
            <a:stCxn id="16" idx="2"/>
          </p:cNvCxnSpPr>
          <p:nvPr/>
        </p:nvCxnSpPr>
        <p:spPr>
          <a:xfrm>
            <a:off x="1868338" y="2721934"/>
            <a:ext cx="0" cy="57626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400025" y="3298197"/>
            <a:ext cx="87153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4430036" y="2712409"/>
            <a:ext cx="0" cy="57626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961724" y="3288672"/>
            <a:ext cx="87153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919239" y="2677484"/>
            <a:ext cx="0" cy="57626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452514" y="3253747"/>
            <a:ext cx="87153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6" name="圆角矩形 45"/>
          <p:cNvSpPr/>
          <p:nvPr/>
        </p:nvSpPr>
        <p:spPr>
          <a:xfrm>
            <a:off x="965515" y="3365043"/>
            <a:ext cx="1842900" cy="1255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r>
              <a:rPr lang="zh-CN" altLang="en-US" sz="1400" dirty="0">
                <a:latin typeface="微软雅黑" panose="020B0503020204020204" pitchFamily="34" charset="-122"/>
                <a:ea typeface="微软雅黑" panose="020B0503020204020204" pitchFamily="34" charset="-122"/>
              </a:rPr>
              <a:t>不要</a:t>
            </a:r>
            <a:r>
              <a:rPr lang="zh-CN" altLang="en-US" sz="1400" dirty="0" smtClean="0">
                <a:latin typeface="微软雅黑" panose="020B0503020204020204" pitchFamily="34" charset="-122"/>
                <a:ea typeface="微软雅黑" panose="020B0503020204020204" pitchFamily="34" charset="-122"/>
              </a:rPr>
              <a:t>太</a:t>
            </a:r>
            <a:r>
              <a:rPr lang="zh-CN" altLang="en-US" sz="1400" dirty="0">
                <a:latin typeface="微软雅黑" panose="020B0503020204020204" pitchFamily="34" charset="-122"/>
                <a:ea typeface="微软雅黑" panose="020B0503020204020204" pitchFamily="34" charset="-122"/>
              </a:rPr>
              <a:t>相信</a:t>
            </a:r>
            <a:r>
              <a:rPr lang="zh-CN" altLang="en-US" sz="1400" dirty="0" smtClean="0">
                <a:latin typeface="微软雅黑" panose="020B0503020204020204" pitchFamily="34" charset="-122"/>
                <a:ea typeface="微软雅黑" panose="020B0503020204020204" pitchFamily="34" charset="-122"/>
              </a:rPr>
              <a:t>中文书</a:t>
            </a:r>
            <a:endParaRPr lang="en-US" altLang="zh-CN" sz="1400" dirty="0">
              <a:latin typeface="微软雅黑" panose="020B0503020204020204" pitchFamily="34" charset="-122"/>
              <a:ea typeface="微软雅黑" panose="020B0503020204020204" pitchFamily="34" charset="-122"/>
            </a:endParaRPr>
          </a:p>
        </p:txBody>
      </p:sp>
      <p:sp>
        <p:nvSpPr>
          <p:cNvPr id="47" name="圆角矩形 46"/>
          <p:cNvSpPr/>
          <p:nvPr/>
        </p:nvSpPr>
        <p:spPr>
          <a:xfrm>
            <a:off x="3508586" y="3365043"/>
            <a:ext cx="1842900" cy="1255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r>
              <a:rPr lang="zh-CN" altLang="en-US" sz="1400" dirty="0" smtClean="0">
                <a:latin typeface="微软雅黑" panose="020B0503020204020204" pitchFamily="34" charset="-122"/>
                <a:ea typeface="微软雅黑" panose="020B0503020204020204" pitchFamily="34" charset="-122"/>
              </a:rPr>
              <a:t>关于优化、架构等方面的东西尽量看英文的</a:t>
            </a:r>
            <a:endParaRPr lang="en-US" altLang="zh-CN" sz="1400" dirty="0">
              <a:latin typeface="微软雅黑" panose="020B0503020204020204" pitchFamily="34" charset="-122"/>
              <a:ea typeface="微软雅黑" panose="020B0503020204020204" pitchFamily="34" charset="-122"/>
            </a:endParaRPr>
          </a:p>
        </p:txBody>
      </p:sp>
      <p:sp>
        <p:nvSpPr>
          <p:cNvPr id="48" name="圆角矩形 47"/>
          <p:cNvSpPr/>
          <p:nvPr/>
        </p:nvSpPr>
        <p:spPr>
          <a:xfrm>
            <a:off x="5997789" y="3365043"/>
            <a:ext cx="1842900" cy="1255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r>
              <a:rPr lang="en-US" altLang="zh-CN" sz="1400" dirty="0">
                <a:latin typeface="微软雅黑" panose="020B0503020204020204" pitchFamily="34" charset="-122"/>
                <a:ea typeface="微软雅黑" panose="020B0503020204020204" pitchFamily="34" charset="-122"/>
              </a:rPr>
              <a:t>NVIDIA_CUDA-5.0_Samples</a:t>
            </a:r>
          </a:p>
        </p:txBody>
      </p:sp>
      <p:sp>
        <p:nvSpPr>
          <p:cNvPr id="49" name="TextBox 40"/>
          <p:cNvSpPr txBox="1"/>
          <p:nvPr/>
        </p:nvSpPr>
        <p:spPr bwMode="auto">
          <a:xfrm>
            <a:off x="2824660" y="4963124"/>
            <a:ext cx="3141822" cy="584775"/>
          </a:xfrm>
          <a:prstGeom prst="rect">
            <a:avLst/>
          </a:prstGeom>
          <a:noFill/>
        </p:spPr>
        <p:txBody>
          <a:bodyPr wrap="none">
            <a:spAutoFit/>
          </a:bodyPr>
          <a:lstStyle/>
          <a:p>
            <a:pPr fontAlgn="auto">
              <a:spcBef>
                <a:spcPts val="0"/>
              </a:spcBef>
              <a:spcAft>
                <a:spcPts val="0"/>
              </a:spcAft>
              <a:defRPr/>
            </a:pPr>
            <a:r>
              <a:rPr lang="en-US" altLang="zh-CN" sz="1600" dirty="0" err="1" smtClean="0">
                <a:latin typeface="微软雅黑" panose="020B0503020204020204" pitchFamily="34" charset="-122"/>
                <a:ea typeface="微软雅黑" panose="020B0503020204020204" pitchFamily="34" charset="-122"/>
              </a:rPr>
              <a:t>CUDA_C_Best_Practices_Guide</a:t>
            </a:r>
            <a:endParaRPr lang="en-US" altLang="zh-CN" sz="1600" dirty="0" smtClean="0">
              <a:latin typeface="微软雅黑" panose="020B0503020204020204" pitchFamily="34" charset="-122"/>
              <a:ea typeface="微软雅黑" panose="020B0503020204020204" pitchFamily="34" charset="-122"/>
            </a:endParaRPr>
          </a:p>
          <a:p>
            <a:pPr fontAlgn="auto">
              <a:spcBef>
                <a:spcPts val="0"/>
              </a:spcBef>
              <a:spcAft>
                <a:spcPts val="0"/>
              </a:spcAft>
              <a:defRPr/>
            </a:pPr>
            <a:r>
              <a:rPr lang="en-US" altLang="zh-CN" sz="1600" dirty="0" err="1">
                <a:latin typeface="微软雅黑" panose="020B0503020204020204" pitchFamily="34" charset="-122"/>
                <a:ea typeface="微软雅黑" panose="020B0503020204020204" pitchFamily="34" charset="-122"/>
              </a:rPr>
              <a:t>CUDA_C_Programming_Guide</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9024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组合 3"/>
          <p:cNvGrpSpPr/>
          <p:nvPr/>
        </p:nvGrpSpPr>
        <p:grpSpPr>
          <a:xfrm>
            <a:off x="-456657" y="-209550"/>
            <a:ext cx="9600656" cy="1708150"/>
            <a:chOff x="1613443" y="2686050"/>
            <a:chExt cx="5124704" cy="911788"/>
          </a:xfrm>
        </p:grpSpPr>
        <p:sp>
          <p:nvSpPr>
            <p:cNvPr id="2" name="矩形 1"/>
            <p:cNvSpPr/>
            <p:nvPr/>
          </p:nvSpPr>
          <p:spPr>
            <a:xfrm>
              <a:off x="2277510" y="2886085"/>
              <a:ext cx="4460637"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613443" y="268605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rgbClr val="287ED3"/>
                  </a:solidFill>
                </a:rPr>
                <a:t>4</a:t>
              </a:r>
              <a:endParaRPr lang="zh-CN" altLang="en-US" sz="4400" b="1" dirty="0">
                <a:solidFill>
                  <a:srgbClr val="287ED3"/>
                </a:solidFill>
              </a:endParaRPr>
            </a:p>
          </p:txBody>
        </p:sp>
      </p:grpSp>
      <p:sp>
        <p:nvSpPr>
          <p:cNvPr id="5" name="文本框 4"/>
          <p:cNvSpPr txBox="1"/>
          <p:nvPr/>
        </p:nvSpPr>
        <p:spPr>
          <a:xfrm>
            <a:off x="1562100" y="321359"/>
            <a:ext cx="5664200" cy="646331"/>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推荐一个工具</a:t>
            </a:r>
          </a:p>
        </p:txBody>
      </p:sp>
      <p:sp>
        <p:nvSpPr>
          <p:cNvPr id="20" name="TextBox 19"/>
          <p:cNvSpPr txBox="1"/>
          <p:nvPr/>
        </p:nvSpPr>
        <p:spPr>
          <a:xfrm>
            <a:off x="476951" y="5212745"/>
            <a:ext cx="8218856" cy="646331"/>
          </a:xfrm>
          <a:prstGeom prst="rect">
            <a:avLst/>
          </a:prstGeom>
          <a:noFill/>
        </p:spPr>
        <p:txBody>
          <a:bodyPr wrap="square" rtlCol="0">
            <a:spAutoFit/>
          </a:bodyPr>
          <a:lstStyle/>
          <a:p>
            <a:r>
              <a:rPr lang="zh-CN" altLang="en-US" dirty="0">
                <a:solidFill>
                  <a:schemeClr val="bg1"/>
                </a:solidFill>
                <a:latin typeface="微软雅黑" pitchFamily="34" charset="-122"/>
                <a:ea typeface="微软雅黑" pitchFamily="34" charset="-122"/>
              </a:rPr>
              <a:t>请</a:t>
            </a:r>
            <a:r>
              <a:rPr lang="zh-CN" altLang="en-US" dirty="0" smtClean="0">
                <a:solidFill>
                  <a:schemeClr val="bg1"/>
                </a:solidFill>
                <a:latin typeface="微软雅黑" pitchFamily="34" charset="-122"/>
                <a:ea typeface="微软雅黑" pitchFamily="34" charset="-122"/>
              </a:rPr>
              <a:t>输入您要的内容请输入您要的内容请输入您要的内容请输入您要的内容请输入您要的内容请输入您要的内容</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3473" y="1498600"/>
            <a:ext cx="1861545" cy="1861545"/>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1997" y="4811326"/>
            <a:ext cx="1047750" cy="1047750"/>
          </a:xfrm>
          <a:prstGeom prst="rect">
            <a:avLst/>
          </a:prstGeom>
        </p:spPr>
      </p:pic>
      <p:pic>
        <p:nvPicPr>
          <p:cNvPr id="9" name="图片 8"/>
          <p:cNvPicPr>
            <a:picLocks noChangeAspect="1"/>
          </p:cNvPicPr>
          <p:nvPr/>
        </p:nvPicPr>
        <p:blipFill>
          <a:blip r:embed="rId4"/>
          <a:stretch>
            <a:fillRect/>
          </a:stretch>
        </p:blipFill>
        <p:spPr>
          <a:xfrm>
            <a:off x="2382741" y="4912725"/>
            <a:ext cx="911301" cy="946351"/>
          </a:xfrm>
          <a:prstGeom prst="rect">
            <a:avLst/>
          </a:prstGeom>
        </p:spPr>
      </p:pic>
    </p:spTree>
    <p:extLst>
      <p:ext uri="{BB962C8B-B14F-4D97-AF65-F5344CB8AC3E}">
        <p14:creationId xmlns:p14="http://schemas.microsoft.com/office/powerpoint/2010/main" val="14923886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94114"/>
            <a:ext cx="5812971" cy="1231641"/>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331029" y="2509934"/>
            <a:ext cx="6102220" cy="2006082"/>
          </a:xfrm>
          <a:prstGeom prst="rect">
            <a:avLst/>
          </a:prstGeom>
          <a:solidFill>
            <a:srgbClr val="287ED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105679" y="1950098"/>
            <a:ext cx="1119672" cy="1119672"/>
          </a:xfrm>
          <a:prstGeom prst="ellipse">
            <a:avLst/>
          </a:prstGeom>
          <a:solidFill>
            <a:srgbClr val="287ED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LOGO</a:t>
            </a:r>
            <a:endParaRPr lang="zh-CN" altLang="en-US" dirty="0"/>
          </a:p>
        </p:txBody>
      </p:sp>
      <p:sp>
        <p:nvSpPr>
          <p:cNvPr id="5" name="文本框 4"/>
          <p:cNvSpPr txBox="1"/>
          <p:nvPr/>
        </p:nvSpPr>
        <p:spPr>
          <a:xfrm>
            <a:off x="3741575" y="3005143"/>
            <a:ext cx="4991877" cy="1015663"/>
          </a:xfrm>
          <a:prstGeom prst="rect">
            <a:avLst/>
          </a:prstGeom>
          <a:noFill/>
        </p:spPr>
        <p:txBody>
          <a:bodyPr wrap="square" rtlCol="0">
            <a:spAutoFit/>
          </a:bodyPr>
          <a:lstStyle/>
          <a:p>
            <a:pPr algn="ctr"/>
            <a:r>
              <a:rPr lang="zh-CN" altLang="en-US" sz="6000" dirty="0" smtClean="0">
                <a:solidFill>
                  <a:schemeClr val="bg1"/>
                </a:solidFill>
                <a:latin typeface="微软雅黑" panose="020B0503020204020204" pitchFamily="34" charset="-122"/>
                <a:ea typeface="微软雅黑" panose="020B0503020204020204" pitchFamily="34" charset="-122"/>
              </a:rPr>
              <a:t>谢谢您的聆听</a:t>
            </a:r>
            <a:endParaRPr lang="zh-CN" altLang="en-US" sz="6000"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200398" y="2014724"/>
            <a:ext cx="2715209" cy="369332"/>
          </a:xfrm>
          <a:prstGeom prst="rect">
            <a:avLst/>
          </a:prstGeom>
          <a:noFill/>
        </p:spPr>
        <p:txBody>
          <a:bodyPr wrap="square" rtlCol="0">
            <a:spAutoFit/>
          </a:bodyPr>
          <a:lstStyle/>
          <a:p>
            <a:pPr algn="ctr"/>
            <a:r>
              <a:rPr lang="en-US" altLang="zh-CN" dirty="0" smtClean="0">
                <a:latin typeface="微软雅黑" panose="020B0503020204020204" pitchFamily="34" charset="-122"/>
                <a:ea typeface="微软雅黑" panose="020B0503020204020204" pitchFamily="34" charset="-122"/>
              </a:rPr>
              <a:t>Qijiayebing </a:t>
            </a:r>
            <a:r>
              <a:rPr lang="zh-CN" altLang="en-US" dirty="0" smtClean="0">
                <a:latin typeface="微软雅黑" panose="020B0503020204020204" pitchFamily="34" charset="-122"/>
                <a:ea typeface="微软雅黑" panose="020B0503020204020204" pitchFamily="34" charset="-122"/>
              </a:rPr>
              <a:t>作品</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204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47509" y="496323"/>
            <a:ext cx="1741269" cy="1087884"/>
            <a:chOff x="429349" y="294657"/>
            <a:chExt cx="1910403" cy="1411094"/>
          </a:xfrm>
        </p:grpSpPr>
        <p:sp>
          <p:nvSpPr>
            <p:cNvPr id="20" name="填充层"/>
            <p:cNvSpPr>
              <a:spLocks/>
            </p:cNvSpPr>
            <p:nvPr/>
          </p:nvSpPr>
          <p:spPr bwMode="auto">
            <a:xfrm rot="257907">
              <a:off x="709517" y="347866"/>
              <a:ext cx="1601818" cy="1177309"/>
            </a:xfrm>
            <a:custGeom>
              <a:avLst/>
              <a:gdLst>
                <a:gd name="T0" fmla="*/ 224 w 739"/>
                <a:gd name="T1" fmla="*/ 11 h 474"/>
                <a:gd name="T2" fmla="*/ 308 w 739"/>
                <a:gd name="T3" fmla="*/ 11 h 474"/>
                <a:gd name="T4" fmla="*/ 372 w 739"/>
                <a:gd name="T5" fmla="*/ 10 h 474"/>
                <a:gd name="T6" fmla="*/ 429 w 739"/>
                <a:gd name="T7" fmla="*/ 13 h 474"/>
                <a:gd name="T8" fmla="*/ 485 w 739"/>
                <a:gd name="T9" fmla="*/ 11 h 474"/>
                <a:gd name="T10" fmla="*/ 557 w 739"/>
                <a:gd name="T11" fmla="*/ 3 h 474"/>
                <a:gd name="T12" fmla="*/ 568 w 739"/>
                <a:gd name="T13" fmla="*/ 3 h 474"/>
                <a:gd name="T14" fmla="*/ 613 w 739"/>
                <a:gd name="T15" fmla="*/ 10 h 474"/>
                <a:gd name="T16" fmla="*/ 627 w 739"/>
                <a:gd name="T17" fmla="*/ 12 h 474"/>
                <a:gd name="T18" fmla="*/ 667 w 739"/>
                <a:gd name="T19" fmla="*/ 16 h 474"/>
                <a:gd name="T20" fmla="*/ 717 w 739"/>
                <a:gd name="T21" fmla="*/ 23 h 474"/>
                <a:gd name="T22" fmla="*/ 726 w 739"/>
                <a:gd name="T23" fmla="*/ 30 h 474"/>
                <a:gd name="T24" fmla="*/ 734 w 739"/>
                <a:gd name="T25" fmla="*/ 43 h 474"/>
                <a:gd name="T26" fmla="*/ 728 w 739"/>
                <a:gd name="T27" fmla="*/ 63 h 474"/>
                <a:gd name="T28" fmla="*/ 711 w 739"/>
                <a:gd name="T29" fmla="*/ 121 h 474"/>
                <a:gd name="T30" fmla="*/ 707 w 739"/>
                <a:gd name="T31" fmla="*/ 130 h 474"/>
                <a:gd name="T32" fmla="*/ 703 w 739"/>
                <a:gd name="T33" fmla="*/ 140 h 474"/>
                <a:gd name="T34" fmla="*/ 702 w 739"/>
                <a:gd name="T35" fmla="*/ 154 h 474"/>
                <a:gd name="T36" fmla="*/ 700 w 739"/>
                <a:gd name="T37" fmla="*/ 203 h 474"/>
                <a:gd name="T38" fmla="*/ 702 w 739"/>
                <a:gd name="T39" fmla="*/ 228 h 474"/>
                <a:gd name="T40" fmla="*/ 702 w 739"/>
                <a:gd name="T41" fmla="*/ 270 h 474"/>
                <a:gd name="T42" fmla="*/ 706 w 739"/>
                <a:gd name="T43" fmla="*/ 285 h 474"/>
                <a:gd name="T44" fmla="*/ 708 w 739"/>
                <a:gd name="T45" fmla="*/ 371 h 474"/>
                <a:gd name="T46" fmla="*/ 708 w 739"/>
                <a:gd name="T47" fmla="*/ 384 h 474"/>
                <a:gd name="T48" fmla="*/ 705 w 739"/>
                <a:gd name="T49" fmla="*/ 429 h 474"/>
                <a:gd name="T50" fmla="*/ 696 w 739"/>
                <a:gd name="T51" fmla="*/ 464 h 474"/>
                <a:gd name="T52" fmla="*/ 658 w 739"/>
                <a:gd name="T53" fmla="*/ 469 h 474"/>
                <a:gd name="T54" fmla="*/ 649 w 739"/>
                <a:gd name="T55" fmla="*/ 468 h 474"/>
                <a:gd name="T56" fmla="*/ 588 w 739"/>
                <a:gd name="T57" fmla="*/ 459 h 474"/>
                <a:gd name="T58" fmla="*/ 574 w 739"/>
                <a:gd name="T59" fmla="*/ 458 h 474"/>
                <a:gd name="T60" fmla="*/ 554 w 739"/>
                <a:gd name="T61" fmla="*/ 456 h 474"/>
                <a:gd name="T62" fmla="*/ 464 w 739"/>
                <a:gd name="T63" fmla="*/ 451 h 474"/>
                <a:gd name="T64" fmla="*/ 407 w 739"/>
                <a:gd name="T65" fmla="*/ 447 h 474"/>
                <a:gd name="T66" fmla="*/ 377 w 739"/>
                <a:gd name="T67" fmla="*/ 437 h 474"/>
                <a:gd name="T68" fmla="*/ 317 w 739"/>
                <a:gd name="T69" fmla="*/ 320 h 474"/>
                <a:gd name="T70" fmla="*/ 33 w 739"/>
                <a:gd name="T71" fmla="*/ 96 h 474"/>
                <a:gd name="T72" fmla="*/ 7 w 739"/>
                <a:gd name="T73" fmla="*/ 14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9" h="474">
                  <a:moveTo>
                    <a:pt x="7" y="14"/>
                  </a:moveTo>
                  <a:cubicBezTo>
                    <a:pt x="80" y="11"/>
                    <a:pt x="152" y="11"/>
                    <a:pt x="224" y="11"/>
                  </a:cubicBezTo>
                  <a:cubicBezTo>
                    <a:pt x="239" y="10"/>
                    <a:pt x="253" y="10"/>
                    <a:pt x="268" y="10"/>
                  </a:cubicBezTo>
                  <a:cubicBezTo>
                    <a:pt x="281" y="10"/>
                    <a:pt x="295" y="10"/>
                    <a:pt x="308" y="11"/>
                  </a:cubicBezTo>
                  <a:cubicBezTo>
                    <a:pt x="319" y="11"/>
                    <a:pt x="330" y="11"/>
                    <a:pt x="340" y="10"/>
                  </a:cubicBezTo>
                  <a:cubicBezTo>
                    <a:pt x="351" y="10"/>
                    <a:pt x="361" y="10"/>
                    <a:pt x="372" y="10"/>
                  </a:cubicBezTo>
                  <a:cubicBezTo>
                    <a:pt x="381" y="10"/>
                    <a:pt x="391" y="10"/>
                    <a:pt x="401" y="11"/>
                  </a:cubicBezTo>
                  <a:cubicBezTo>
                    <a:pt x="410" y="11"/>
                    <a:pt x="420" y="12"/>
                    <a:pt x="429" y="13"/>
                  </a:cubicBezTo>
                  <a:cubicBezTo>
                    <a:pt x="446" y="14"/>
                    <a:pt x="462" y="13"/>
                    <a:pt x="478" y="12"/>
                  </a:cubicBezTo>
                  <a:cubicBezTo>
                    <a:pt x="480" y="11"/>
                    <a:pt x="482" y="11"/>
                    <a:pt x="485" y="11"/>
                  </a:cubicBezTo>
                  <a:cubicBezTo>
                    <a:pt x="496" y="11"/>
                    <a:pt x="506" y="10"/>
                    <a:pt x="517" y="9"/>
                  </a:cubicBezTo>
                  <a:cubicBezTo>
                    <a:pt x="531" y="7"/>
                    <a:pt x="543" y="5"/>
                    <a:pt x="557" y="3"/>
                  </a:cubicBezTo>
                  <a:cubicBezTo>
                    <a:pt x="559" y="3"/>
                    <a:pt x="561" y="3"/>
                    <a:pt x="563" y="3"/>
                  </a:cubicBezTo>
                  <a:cubicBezTo>
                    <a:pt x="565" y="3"/>
                    <a:pt x="567" y="3"/>
                    <a:pt x="568" y="3"/>
                  </a:cubicBezTo>
                  <a:cubicBezTo>
                    <a:pt x="582" y="0"/>
                    <a:pt x="596" y="4"/>
                    <a:pt x="608" y="9"/>
                  </a:cubicBezTo>
                  <a:cubicBezTo>
                    <a:pt x="610" y="9"/>
                    <a:pt x="611" y="9"/>
                    <a:pt x="613" y="10"/>
                  </a:cubicBezTo>
                  <a:cubicBezTo>
                    <a:pt x="615" y="11"/>
                    <a:pt x="618" y="11"/>
                    <a:pt x="620" y="11"/>
                  </a:cubicBezTo>
                  <a:cubicBezTo>
                    <a:pt x="623" y="11"/>
                    <a:pt x="625" y="11"/>
                    <a:pt x="627" y="12"/>
                  </a:cubicBezTo>
                  <a:cubicBezTo>
                    <a:pt x="638" y="13"/>
                    <a:pt x="649" y="14"/>
                    <a:pt x="660" y="16"/>
                  </a:cubicBezTo>
                  <a:cubicBezTo>
                    <a:pt x="663" y="16"/>
                    <a:pt x="665" y="16"/>
                    <a:pt x="667" y="16"/>
                  </a:cubicBezTo>
                  <a:cubicBezTo>
                    <a:pt x="678" y="18"/>
                    <a:pt x="689" y="21"/>
                    <a:pt x="700" y="21"/>
                  </a:cubicBezTo>
                  <a:cubicBezTo>
                    <a:pt x="706" y="22"/>
                    <a:pt x="711" y="22"/>
                    <a:pt x="717" y="23"/>
                  </a:cubicBezTo>
                  <a:cubicBezTo>
                    <a:pt x="719" y="23"/>
                    <a:pt x="723" y="23"/>
                    <a:pt x="725" y="24"/>
                  </a:cubicBezTo>
                  <a:cubicBezTo>
                    <a:pt x="729" y="28"/>
                    <a:pt x="726" y="26"/>
                    <a:pt x="726" y="30"/>
                  </a:cubicBezTo>
                  <a:cubicBezTo>
                    <a:pt x="726" y="33"/>
                    <a:pt x="724" y="34"/>
                    <a:pt x="726" y="37"/>
                  </a:cubicBezTo>
                  <a:cubicBezTo>
                    <a:pt x="727" y="40"/>
                    <a:pt x="732" y="41"/>
                    <a:pt x="734" y="43"/>
                  </a:cubicBezTo>
                  <a:cubicBezTo>
                    <a:pt x="739" y="49"/>
                    <a:pt x="737" y="54"/>
                    <a:pt x="732" y="60"/>
                  </a:cubicBezTo>
                  <a:cubicBezTo>
                    <a:pt x="731" y="61"/>
                    <a:pt x="730" y="62"/>
                    <a:pt x="728" y="63"/>
                  </a:cubicBezTo>
                  <a:cubicBezTo>
                    <a:pt x="723" y="66"/>
                    <a:pt x="717" y="71"/>
                    <a:pt x="720" y="78"/>
                  </a:cubicBezTo>
                  <a:cubicBezTo>
                    <a:pt x="725" y="93"/>
                    <a:pt x="721" y="108"/>
                    <a:pt x="711" y="121"/>
                  </a:cubicBezTo>
                  <a:cubicBezTo>
                    <a:pt x="710" y="122"/>
                    <a:pt x="709" y="124"/>
                    <a:pt x="709" y="126"/>
                  </a:cubicBezTo>
                  <a:cubicBezTo>
                    <a:pt x="708" y="127"/>
                    <a:pt x="707" y="128"/>
                    <a:pt x="707" y="130"/>
                  </a:cubicBezTo>
                  <a:cubicBezTo>
                    <a:pt x="706" y="131"/>
                    <a:pt x="706" y="133"/>
                    <a:pt x="705" y="135"/>
                  </a:cubicBezTo>
                  <a:cubicBezTo>
                    <a:pt x="704" y="137"/>
                    <a:pt x="704" y="138"/>
                    <a:pt x="703" y="140"/>
                  </a:cubicBezTo>
                  <a:cubicBezTo>
                    <a:pt x="703" y="142"/>
                    <a:pt x="703" y="145"/>
                    <a:pt x="702" y="147"/>
                  </a:cubicBezTo>
                  <a:cubicBezTo>
                    <a:pt x="702" y="149"/>
                    <a:pt x="702" y="152"/>
                    <a:pt x="702" y="154"/>
                  </a:cubicBezTo>
                  <a:cubicBezTo>
                    <a:pt x="702" y="156"/>
                    <a:pt x="702" y="158"/>
                    <a:pt x="701" y="160"/>
                  </a:cubicBezTo>
                  <a:cubicBezTo>
                    <a:pt x="701" y="175"/>
                    <a:pt x="700" y="189"/>
                    <a:pt x="700" y="203"/>
                  </a:cubicBezTo>
                  <a:cubicBezTo>
                    <a:pt x="701" y="205"/>
                    <a:pt x="701" y="206"/>
                    <a:pt x="701" y="208"/>
                  </a:cubicBezTo>
                  <a:cubicBezTo>
                    <a:pt x="701" y="215"/>
                    <a:pt x="702" y="221"/>
                    <a:pt x="702" y="228"/>
                  </a:cubicBezTo>
                  <a:cubicBezTo>
                    <a:pt x="702" y="239"/>
                    <a:pt x="700" y="251"/>
                    <a:pt x="701" y="263"/>
                  </a:cubicBezTo>
                  <a:cubicBezTo>
                    <a:pt x="701" y="266"/>
                    <a:pt x="701" y="268"/>
                    <a:pt x="702" y="270"/>
                  </a:cubicBezTo>
                  <a:cubicBezTo>
                    <a:pt x="702" y="273"/>
                    <a:pt x="703" y="276"/>
                    <a:pt x="704" y="279"/>
                  </a:cubicBezTo>
                  <a:cubicBezTo>
                    <a:pt x="704" y="281"/>
                    <a:pt x="705" y="283"/>
                    <a:pt x="706" y="285"/>
                  </a:cubicBezTo>
                  <a:cubicBezTo>
                    <a:pt x="710" y="297"/>
                    <a:pt x="714" y="308"/>
                    <a:pt x="713" y="320"/>
                  </a:cubicBezTo>
                  <a:cubicBezTo>
                    <a:pt x="711" y="337"/>
                    <a:pt x="707" y="354"/>
                    <a:pt x="708" y="371"/>
                  </a:cubicBezTo>
                  <a:cubicBezTo>
                    <a:pt x="708" y="373"/>
                    <a:pt x="708" y="376"/>
                    <a:pt x="708" y="378"/>
                  </a:cubicBezTo>
                  <a:cubicBezTo>
                    <a:pt x="708" y="380"/>
                    <a:pt x="708" y="382"/>
                    <a:pt x="708" y="384"/>
                  </a:cubicBezTo>
                  <a:cubicBezTo>
                    <a:pt x="708" y="387"/>
                    <a:pt x="708" y="390"/>
                    <a:pt x="708" y="392"/>
                  </a:cubicBezTo>
                  <a:cubicBezTo>
                    <a:pt x="708" y="405"/>
                    <a:pt x="708" y="417"/>
                    <a:pt x="705" y="429"/>
                  </a:cubicBezTo>
                  <a:cubicBezTo>
                    <a:pt x="704" y="438"/>
                    <a:pt x="702" y="446"/>
                    <a:pt x="700" y="455"/>
                  </a:cubicBezTo>
                  <a:cubicBezTo>
                    <a:pt x="700" y="459"/>
                    <a:pt x="698" y="461"/>
                    <a:pt x="696" y="464"/>
                  </a:cubicBezTo>
                  <a:cubicBezTo>
                    <a:pt x="694" y="465"/>
                    <a:pt x="692" y="467"/>
                    <a:pt x="691" y="468"/>
                  </a:cubicBezTo>
                  <a:cubicBezTo>
                    <a:pt x="681" y="474"/>
                    <a:pt x="668" y="474"/>
                    <a:pt x="658" y="469"/>
                  </a:cubicBezTo>
                  <a:cubicBezTo>
                    <a:pt x="656" y="469"/>
                    <a:pt x="655" y="469"/>
                    <a:pt x="653" y="468"/>
                  </a:cubicBezTo>
                  <a:cubicBezTo>
                    <a:pt x="652" y="468"/>
                    <a:pt x="650" y="468"/>
                    <a:pt x="649" y="468"/>
                  </a:cubicBezTo>
                  <a:cubicBezTo>
                    <a:pt x="647" y="467"/>
                    <a:pt x="646" y="467"/>
                    <a:pt x="645" y="467"/>
                  </a:cubicBezTo>
                  <a:cubicBezTo>
                    <a:pt x="627" y="458"/>
                    <a:pt x="607" y="458"/>
                    <a:pt x="588" y="459"/>
                  </a:cubicBezTo>
                  <a:cubicBezTo>
                    <a:pt x="585" y="459"/>
                    <a:pt x="583" y="459"/>
                    <a:pt x="581" y="459"/>
                  </a:cubicBezTo>
                  <a:cubicBezTo>
                    <a:pt x="579" y="458"/>
                    <a:pt x="577" y="458"/>
                    <a:pt x="574" y="458"/>
                  </a:cubicBezTo>
                  <a:cubicBezTo>
                    <a:pt x="572" y="458"/>
                    <a:pt x="570" y="458"/>
                    <a:pt x="568" y="458"/>
                  </a:cubicBezTo>
                  <a:cubicBezTo>
                    <a:pt x="563" y="457"/>
                    <a:pt x="559" y="457"/>
                    <a:pt x="554" y="456"/>
                  </a:cubicBezTo>
                  <a:cubicBezTo>
                    <a:pt x="535" y="455"/>
                    <a:pt x="515" y="453"/>
                    <a:pt x="496" y="451"/>
                  </a:cubicBezTo>
                  <a:cubicBezTo>
                    <a:pt x="485" y="450"/>
                    <a:pt x="475" y="451"/>
                    <a:pt x="464" y="451"/>
                  </a:cubicBezTo>
                  <a:cubicBezTo>
                    <a:pt x="449" y="451"/>
                    <a:pt x="434" y="450"/>
                    <a:pt x="419" y="451"/>
                  </a:cubicBezTo>
                  <a:cubicBezTo>
                    <a:pt x="415" y="451"/>
                    <a:pt x="411" y="449"/>
                    <a:pt x="407" y="447"/>
                  </a:cubicBezTo>
                  <a:cubicBezTo>
                    <a:pt x="405" y="446"/>
                    <a:pt x="398" y="444"/>
                    <a:pt x="391" y="442"/>
                  </a:cubicBezTo>
                  <a:cubicBezTo>
                    <a:pt x="384" y="440"/>
                    <a:pt x="377" y="438"/>
                    <a:pt x="377" y="437"/>
                  </a:cubicBezTo>
                  <a:cubicBezTo>
                    <a:pt x="377" y="437"/>
                    <a:pt x="362" y="408"/>
                    <a:pt x="341" y="366"/>
                  </a:cubicBezTo>
                  <a:cubicBezTo>
                    <a:pt x="334" y="352"/>
                    <a:pt x="326" y="336"/>
                    <a:pt x="317" y="320"/>
                  </a:cubicBezTo>
                  <a:cubicBezTo>
                    <a:pt x="294" y="267"/>
                    <a:pt x="251" y="228"/>
                    <a:pt x="200" y="198"/>
                  </a:cubicBezTo>
                  <a:cubicBezTo>
                    <a:pt x="142" y="164"/>
                    <a:pt x="87" y="137"/>
                    <a:pt x="33" y="96"/>
                  </a:cubicBezTo>
                  <a:cubicBezTo>
                    <a:pt x="15" y="83"/>
                    <a:pt x="2" y="65"/>
                    <a:pt x="0" y="44"/>
                  </a:cubicBezTo>
                  <a:cubicBezTo>
                    <a:pt x="2" y="25"/>
                    <a:pt x="7" y="14"/>
                    <a:pt x="7" y="14"/>
                  </a:cubicBezTo>
                  <a:close/>
                </a:path>
              </a:pathLst>
            </a:custGeom>
            <a:solidFill>
              <a:srgbClr val="287ED3"/>
            </a:solidFill>
            <a:ln>
              <a:noFill/>
            </a:ln>
          </p:spPr>
          <p:txBody>
            <a:bodyPr vert="horz" wrap="square" lIns="91440" tIns="45720" rIns="91440" bIns="45720" numCol="1" anchor="t" anchorCtr="0" compatLnSpc="1">
              <a:prstTxWarp prst="textNoShape">
                <a:avLst/>
              </a:prstTxWarp>
            </a:bodyPr>
            <a:lstStyle/>
            <a:p>
              <a:pPr algn="r"/>
              <a:r>
                <a:rPr lang="zh-CN" altLang="en-US" sz="4000" b="1" dirty="0">
                  <a:latin typeface="微软雅黑" panose="020B0503020204020204" pitchFamily="34" charset="-122"/>
                  <a:ea typeface="微软雅黑" panose="020B0503020204020204" pitchFamily="34" charset="-122"/>
                </a:rPr>
                <a:t>目录</a:t>
              </a:r>
            </a:p>
          </p:txBody>
        </p:sp>
        <p:pic>
          <p:nvPicPr>
            <p:cNvPr id="21" name="图片 20"/>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rot="240000">
              <a:off x="429349" y="294657"/>
              <a:ext cx="1910403" cy="1411094"/>
            </a:xfrm>
            <a:prstGeom prst="rect">
              <a:avLst/>
            </a:prstGeom>
            <a:ln>
              <a:noFill/>
            </a:ln>
            <a:effectLst>
              <a:outerShdw blurRad="292100" dist="139700" dir="2700000" algn="tl" rotWithShape="0">
                <a:srgbClr val="333333">
                  <a:alpha val="65000"/>
                </a:srgbClr>
              </a:outerShdw>
            </a:effectLst>
          </p:spPr>
        </p:pic>
      </p:grpSp>
      <p:sp>
        <p:nvSpPr>
          <p:cNvPr id="31" name="矩形 30"/>
          <p:cNvSpPr/>
          <p:nvPr/>
        </p:nvSpPr>
        <p:spPr>
          <a:xfrm>
            <a:off x="2506110" y="2365385"/>
            <a:ext cx="5913990"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842043" y="216535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rgbClr val="287ED3"/>
                </a:solidFill>
              </a:rPr>
              <a:t>1</a:t>
            </a:r>
            <a:endParaRPr lang="zh-CN" altLang="en-US" sz="4400" b="1" dirty="0">
              <a:solidFill>
                <a:srgbClr val="287ED3"/>
              </a:solidFill>
            </a:endParaRPr>
          </a:p>
        </p:txBody>
      </p:sp>
      <p:sp>
        <p:nvSpPr>
          <p:cNvPr id="33" name="矩形 32"/>
          <p:cNvSpPr/>
          <p:nvPr/>
        </p:nvSpPr>
        <p:spPr>
          <a:xfrm>
            <a:off x="2506110" y="3379516"/>
            <a:ext cx="5913990"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842043" y="3179481"/>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rgbClr val="287ED3"/>
                </a:solidFill>
              </a:rPr>
              <a:t>2</a:t>
            </a:r>
            <a:endParaRPr lang="zh-CN" altLang="en-US" sz="4400" b="1" dirty="0">
              <a:solidFill>
                <a:srgbClr val="287ED3"/>
              </a:solidFill>
            </a:endParaRPr>
          </a:p>
        </p:txBody>
      </p:sp>
      <p:sp>
        <p:nvSpPr>
          <p:cNvPr id="35" name="矩形 34"/>
          <p:cNvSpPr/>
          <p:nvPr/>
        </p:nvSpPr>
        <p:spPr>
          <a:xfrm>
            <a:off x="2506110" y="4393647"/>
            <a:ext cx="5913990"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842043" y="4193612"/>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rgbClr val="287ED3"/>
                </a:solidFill>
              </a:rPr>
              <a:t>3</a:t>
            </a:r>
            <a:endParaRPr lang="zh-CN" altLang="en-US" sz="4400" b="1" dirty="0">
              <a:solidFill>
                <a:srgbClr val="287ED3"/>
              </a:solidFill>
            </a:endParaRPr>
          </a:p>
        </p:txBody>
      </p:sp>
      <p:sp>
        <p:nvSpPr>
          <p:cNvPr id="38" name="矩形 37"/>
          <p:cNvSpPr/>
          <p:nvPr/>
        </p:nvSpPr>
        <p:spPr>
          <a:xfrm>
            <a:off x="2506110" y="5407778"/>
            <a:ext cx="5913990"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842043" y="5207743"/>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rgbClr val="287ED3"/>
                </a:solidFill>
              </a:rPr>
              <a:t>4</a:t>
            </a:r>
            <a:endParaRPr lang="zh-CN" altLang="en-US" sz="4400" b="1" dirty="0">
              <a:solidFill>
                <a:srgbClr val="287ED3"/>
              </a:solidFill>
            </a:endParaRPr>
          </a:p>
        </p:txBody>
      </p:sp>
      <p:sp>
        <p:nvSpPr>
          <p:cNvPr id="40" name="文本框 39"/>
          <p:cNvSpPr txBox="1"/>
          <p:nvPr/>
        </p:nvSpPr>
        <p:spPr>
          <a:xfrm>
            <a:off x="3302000" y="2359634"/>
            <a:ext cx="3175000"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目前完成的工作</a:t>
            </a:r>
            <a:endParaRPr lang="zh-CN" altLang="en-US" sz="2800" dirty="0">
              <a:latin typeface="微软雅黑" panose="020B0503020204020204" pitchFamily="34" charset="-122"/>
              <a:ea typeface="微软雅黑" panose="020B0503020204020204" pitchFamily="34" charset="-122"/>
            </a:endParaRPr>
          </a:p>
        </p:txBody>
      </p:sp>
      <p:sp>
        <p:nvSpPr>
          <p:cNvPr id="41" name="文本框 40"/>
          <p:cNvSpPr txBox="1"/>
          <p:nvPr/>
        </p:nvSpPr>
        <p:spPr>
          <a:xfrm>
            <a:off x="3302000" y="3366811"/>
            <a:ext cx="3175000"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下周计划</a:t>
            </a:r>
            <a:endParaRPr lang="zh-CN" altLang="en-US" sz="2800" dirty="0">
              <a:latin typeface="微软雅黑" panose="020B0503020204020204" pitchFamily="34" charset="-122"/>
              <a:ea typeface="微软雅黑" panose="020B0503020204020204" pitchFamily="34" charset="-122"/>
            </a:endParaRPr>
          </a:p>
        </p:txBody>
      </p:sp>
      <p:sp>
        <p:nvSpPr>
          <p:cNvPr id="42" name="文本框 41"/>
          <p:cNvSpPr txBox="1"/>
          <p:nvPr/>
        </p:nvSpPr>
        <p:spPr>
          <a:xfrm>
            <a:off x="3301999" y="4373988"/>
            <a:ext cx="3969133"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学习</a:t>
            </a:r>
            <a:r>
              <a:rPr lang="en-US" altLang="zh-CN" sz="2800" dirty="0" smtClean="0">
                <a:latin typeface="微软雅黑" panose="020B0503020204020204" pitchFamily="34" charset="-122"/>
                <a:ea typeface="微软雅黑" panose="020B0503020204020204" pitchFamily="34" charset="-122"/>
              </a:rPr>
              <a:t>CUDA</a:t>
            </a:r>
            <a:r>
              <a:rPr lang="zh-CN" altLang="en-US" sz="2800" dirty="0" smtClean="0">
                <a:latin typeface="微软雅黑" panose="020B0503020204020204" pitchFamily="34" charset="-122"/>
                <a:ea typeface="微软雅黑" panose="020B0503020204020204" pitchFamily="34" charset="-122"/>
              </a:rPr>
              <a:t>的一点建议</a:t>
            </a:r>
            <a:endParaRPr lang="zh-CN" altLang="en-US" sz="2800" dirty="0">
              <a:latin typeface="微软雅黑" panose="020B0503020204020204" pitchFamily="34" charset="-122"/>
              <a:ea typeface="微软雅黑" panose="020B0503020204020204" pitchFamily="34" charset="-122"/>
            </a:endParaRPr>
          </a:p>
        </p:txBody>
      </p:sp>
      <p:sp>
        <p:nvSpPr>
          <p:cNvPr id="43" name="文本框 42"/>
          <p:cNvSpPr txBox="1"/>
          <p:nvPr/>
        </p:nvSpPr>
        <p:spPr>
          <a:xfrm>
            <a:off x="3302000" y="5381165"/>
            <a:ext cx="3175000"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推荐一个工具</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54105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56657" y="-209550"/>
            <a:ext cx="9600656" cy="1708150"/>
            <a:chOff x="1613443" y="2686050"/>
            <a:chExt cx="5124704" cy="911788"/>
          </a:xfrm>
        </p:grpSpPr>
        <p:sp>
          <p:nvSpPr>
            <p:cNvPr id="2" name="矩形 1"/>
            <p:cNvSpPr/>
            <p:nvPr/>
          </p:nvSpPr>
          <p:spPr>
            <a:xfrm>
              <a:off x="2277510" y="2886085"/>
              <a:ext cx="4460637"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613443" y="268605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rgbClr val="287ED3"/>
                  </a:solidFill>
                </a:rPr>
                <a:t>1</a:t>
              </a:r>
              <a:endParaRPr lang="zh-CN" altLang="en-US" sz="4400" b="1" dirty="0">
                <a:solidFill>
                  <a:srgbClr val="287ED3"/>
                </a:solidFill>
              </a:endParaRPr>
            </a:p>
          </p:txBody>
        </p:sp>
      </p:grpSp>
      <p:sp>
        <p:nvSpPr>
          <p:cNvPr id="5" name="文本框 4"/>
          <p:cNvSpPr txBox="1"/>
          <p:nvPr/>
        </p:nvSpPr>
        <p:spPr>
          <a:xfrm>
            <a:off x="1562100" y="321359"/>
            <a:ext cx="5664200" cy="646331"/>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目前完成的工作</a:t>
            </a:r>
          </a:p>
        </p:txBody>
      </p:sp>
      <p:sp>
        <p:nvSpPr>
          <p:cNvPr id="20" name="任意多边形 19"/>
          <p:cNvSpPr/>
          <p:nvPr/>
        </p:nvSpPr>
        <p:spPr>
          <a:xfrm>
            <a:off x="5752545" y="3202478"/>
            <a:ext cx="1259243" cy="1259243"/>
          </a:xfrm>
          <a:custGeom>
            <a:avLst/>
            <a:gdLst>
              <a:gd name="connsiteX0" fmla="*/ 0 w 1259243"/>
              <a:gd name="connsiteY0" fmla="*/ 629622 h 1259243"/>
              <a:gd name="connsiteX1" fmla="*/ 629622 w 1259243"/>
              <a:gd name="connsiteY1" fmla="*/ 0 h 1259243"/>
              <a:gd name="connsiteX2" fmla="*/ 1259244 w 1259243"/>
              <a:gd name="connsiteY2" fmla="*/ 629622 h 1259243"/>
              <a:gd name="connsiteX3" fmla="*/ 629622 w 1259243"/>
              <a:gd name="connsiteY3" fmla="*/ 1259244 h 1259243"/>
              <a:gd name="connsiteX4" fmla="*/ 0 w 1259243"/>
              <a:gd name="connsiteY4" fmla="*/ 629622 h 125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243" h="1259243">
                <a:moveTo>
                  <a:pt x="0" y="629622"/>
                </a:moveTo>
                <a:cubicBezTo>
                  <a:pt x="0" y="281891"/>
                  <a:pt x="281891" y="0"/>
                  <a:pt x="629622" y="0"/>
                </a:cubicBezTo>
                <a:cubicBezTo>
                  <a:pt x="977353" y="0"/>
                  <a:pt x="1259244" y="281891"/>
                  <a:pt x="1259244" y="629622"/>
                </a:cubicBezTo>
                <a:cubicBezTo>
                  <a:pt x="1259244" y="977353"/>
                  <a:pt x="977353" y="1259244"/>
                  <a:pt x="629622" y="1259244"/>
                </a:cubicBezTo>
                <a:cubicBezTo>
                  <a:pt x="281891" y="1259244"/>
                  <a:pt x="0" y="977353"/>
                  <a:pt x="0" y="629622"/>
                </a:cubicBezTo>
                <a:close/>
              </a:path>
            </a:pathLst>
          </a:custGeom>
          <a:solidFill>
            <a:srgbClr val="287ED3"/>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1242" tIns="221242" rIns="221242" bIns="221242" numCol="1" spcCol="1270" anchor="ctr" anchorCtr="0">
            <a:noAutofit/>
          </a:bodyPr>
          <a:lstStyle/>
          <a:p>
            <a:pPr lvl="0" algn="ctr" defTabSz="2578100">
              <a:lnSpc>
                <a:spcPct val="90000"/>
              </a:lnSpc>
              <a:spcBef>
                <a:spcPct val="0"/>
              </a:spcBef>
              <a:spcAft>
                <a:spcPct val="35000"/>
              </a:spcAft>
            </a:pPr>
            <a:r>
              <a:rPr lang="en-US" altLang="zh-CN" sz="2400" b="1" dirty="0">
                <a:latin typeface="微软雅黑" panose="020B0503020204020204" pitchFamily="34" charset="-122"/>
                <a:ea typeface="微软雅黑" panose="020B0503020204020204" pitchFamily="34" charset="-122"/>
              </a:rPr>
              <a:t>over</a:t>
            </a:r>
            <a:endParaRPr lang="zh-CN" altLang="en-US" sz="2400" b="1" kern="1200" dirty="0">
              <a:latin typeface="微软雅黑" panose="020B0503020204020204" pitchFamily="34" charset="-122"/>
              <a:ea typeface="微软雅黑" panose="020B0503020204020204" pitchFamily="34" charset="-122"/>
            </a:endParaRPr>
          </a:p>
        </p:txBody>
      </p:sp>
      <p:sp>
        <p:nvSpPr>
          <p:cNvPr id="21" name="任意多边形 20"/>
          <p:cNvSpPr/>
          <p:nvPr/>
        </p:nvSpPr>
        <p:spPr>
          <a:xfrm rot="16200000">
            <a:off x="6191785" y="2995570"/>
            <a:ext cx="380764" cy="33050"/>
          </a:xfrm>
          <a:custGeom>
            <a:avLst/>
            <a:gdLst>
              <a:gd name="connsiteX0" fmla="*/ 0 w 380764"/>
              <a:gd name="connsiteY0" fmla="*/ 16525 h 33050"/>
              <a:gd name="connsiteX1" fmla="*/ 380764 w 380764"/>
              <a:gd name="connsiteY1" fmla="*/ 16525 h 33050"/>
            </a:gdLst>
            <a:ahLst/>
            <a:cxnLst>
              <a:cxn ang="0">
                <a:pos x="connsiteX0" y="connsiteY0"/>
              </a:cxn>
              <a:cxn ang="0">
                <a:pos x="connsiteX1" y="connsiteY1"/>
              </a:cxn>
            </a:cxnLst>
            <a:rect l="l" t="t" r="r" b="b"/>
            <a:pathLst>
              <a:path w="380764" h="33050">
                <a:moveTo>
                  <a:pt x="0" y="16525"/>
                </a:moveTo>
                <a:lnTo>
                  <a:pt x="380764" y="16525"/>
                </a:lnTo>
              </a:path>
            </a:pathLst>
          </a:custGeom>
          <a:noFill/>
          <a:ln w="28575">
            <a:solidFill>
              <a:srgbClr val="666666"/>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93563" tIns="7006" rIns="193562" bIns="700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22" name="任意多边形 21"/>
          <p:cNvSpPr/>
          <p:nvPr/>
        </p:nvSpPr>
        <p:spPr>
          <a:xfrm>
            <a:off x="5752545" y="1562470"/>
            <a:ext cx="1259243" cy="1259243"/>
          </a:xfrm>
          <a:custGeom>
            <a:avLst/>
            <a:gdLst>
              <a:gd name="connsiteX0" fmla="*/ 0 w 1259243"/>
              <a:gd name="connsiteY0" fmla="*/ 629622 h 1259243"/>
              <a:gd name="connsiteX1" fmla="*/ 629622 w 1259243"/>
              <a:gd name="connsiteY1" fmla="*/ 0 h 1259243"/>
              <a:gd name="connsiteX2" fmla="*/ 1259244 w 1259243"/>
              <a:gd name="connsiteY2" fmla="*/ 629622 h 1259243"/>
              <a:gd name="connsiteX3" fmla="*/ 629622 w 1259243"/>
              <a:gd name="connsiteY3" fmla="*/ 1259244 h 1259243"/>
              <a:gd name="connsiteX4" fmla="*/ 0 w 1259243"/>
              <a:gd name="connsiteY4" fmla="*/ 629622 h 125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243" h="1259243">
                <a:moveTo>
                  <a:pt x="0" y="629622"/>
                </a:moveTo>
                <a:cubicBezTo>
                  <a:pt x="0" y="281891"/>
                  <a:pt x="281891" y="0"/>
                  <a:pt x="629622" y="0"/>
                </a:cubicBezTo>
                <a:cubicBezTo>
                  <a:pt x="977353" y="0"/>
                  <a:pt x="1259244" y="281891"/>
                  <a:pt x="1259244" y="629622"/>
                </a:cubicBezTo>
                <a:cubicBezTo>
                  <a:pt x="1259244" y="977353"/>
                  <a:pt x="977353" y="1259244"/>
                  <a:pt x="629622" y="1259244"/>
                </a:cubicBezTo>
                <a:cubicBezTo>
                  <a:pt x="281891" y="1259244"/>
                  <a:pt x="0" y="977353"/>
                  <a:pt x="0" y="629622"/>
                </a:cubicBezTo>
                <a:close/>
              </a:path>
            </a:pathLst>
          </a:custGeom>
          <a:solidFill>
            <a:srgbClr val="BFBFB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1242" tIns="221242" rIns="221242" bIns="221242" numCol="1" spcCol="1270" anchor="ctr" anchorCtr="0">
            <a:noAutofit/>
          </a:bodyPr>
          <a:lstStyle/>
          <a:p>
            <a:pPr lvl="0" algn="ctr" defTabSz="2578100">
              <a:lnSpc>
                <a:spcPct val="90000"/>
              </a:lnSpc>
              <a:spcBef>
                <a:spcPct val="0"/>
              </a:spcBef>
              <a:spcAft>
                <a:spcPct val="35000"/>
              </a:spcAft>
            </a:pPr>
            <a:r>
              <a:rPr lang="en-US" altLang="zh-CN" sz="5800" kern="1200" dirty="0" smtClean="0">
                <a:solidFill>
                  <a:srgbClr val="287ED3"/>
                </a:solidFill>
              </a:rPr>
              <a:t>1</a:t>
            </a:r>
            <a:endParaRPr lang="zh-CN" altLang="en-US" sz="5800" kern="1200" dirty="0">
              <a:solidFill>
                <a:srgbClr val="287ED3"/>
              </a:solidFill>
            </a:endParaRPr>
          </a:p>
        </p:txBody>
      </p:sp>
      <p:sp>
        <p:nvSpPr>
          <p:cNvPr id="23" name="任意多边形 22"/>
          <p:cNvSpPr/>
          <p:nvPr/>
        </p:nvSpPr>
        <p:spPr>
          <a:xfrm>
            <a:off x="7011789" y="3815574"/>
            <a:ext cx="380764" cy="33050"/>
          </a:xfrm>
          <a:custGeom>
            <a:avLst/>
            <a:gdLst>
              <a:gd name="connsiteX0" fmla="*/ 0 w 380764"/>
              <a:gd name="connsiteY0" fmla="*/ 16525 h 33050"/>
              <a:gd name="connsiteX1" fmla="*/ 380764 w 380764"/>
              <a:gd name="connsiteY1" fmla="*/ 16525 h 33050"/>
            </a:gdLst>
            <a:ahLst/>
            <a:cxnLst>
              <a:cxn ang="0">
                <a:pos x="connsiteX0" y="connsiteY0"/>
              </a:cxn>
              <a:cxn ang="0">
                <a:pos x="connsiteX1" y="connsiteY1"/>
              </a:cxn>
            </a:cxnLst>
            <a:rect l="l" t="t" r="r" b="b"/>
            <a:pathLst>
              <a:path w="380764" h="33050">
                <a:moveTo>
                  <a:pt x="0" y="16525"/>
                </a:moveTo>
                <a:lnTo>
                  <a:pt x="380764" y="16525"/>
                </a:lnTo>
              </a:path>
            </a:pathLst>
          </a:custGeom>
          <a:noFill/>
          <a:ln w="28575">
            <a:solidFill>
              <a:srgbClr val="666666"/>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93563" tIns="7006" rIns="193563" bIns="700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24" name="任意多边形 23"/>
          <p:cNvSpPr/>
          <p:nvPr/>
        </p:nvSpPr>
        <p:spPr>
          <a:xfrm>
            <a:off x="7392553" y="3202478"/>
            <a:ext cx="1259243" cy="1259243"/>
          </a:xfrm>
          <a:custGeom>
            <a:avLst/>
            <a:gdLst>
              <a:gd name="connsiteX0" fmla="*/ 0 w 1259243"/>
              <a:gd name="connsiteY0" fmla="*/ 629622 h 1259243"/>
              <a:gd name="connsiteX1" fmla="*/ 629622 w 1259243"/>
              <a:gd name="connsiteY1" fmla="*/ 0 h 1259243"/>
              <a:gd name="connsiteX2" fmla="*/ 1259244 w 1259243"/>
              <a:gd name="connsiteY2" fmla="*/ 629622 h 1259243"/>
              <a:gd name="connsiteX3" fmla="*/ 629622 w 1259243"/>
              <a:gd name="connsiteY3" fmla="*/ 1259244 h 1259243"/>
              <a:gd name="connsiteX4" fmla="*/ 0 w 1259243"/>
              <a:gd name="connsiteY4" fmla="*/ 629622 h 125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243" h="1259243">
                <a:moveTo>
                  <a:pt x="0" y="629622"/>
                </a:moveTo>
                <a:cubicBezTo>
                  <a:pt x="0" y="281891"/>
                  <a:pt x="281891" y="0"/>
                  <a:pt x="629622" y="0"/>
                </a:cubicBezTo>
                <a:cubicBezTo>
                  <a:pt x="977353" y="0"/>
                  <a:pt x="1259244" y="281891"/>
                  <a:pt x="1259244" y="629622"/>
                </a:cubicBezTo>
                <a:cubicBezTo>
                  <a:pt x="1259244" y="977353"/>
                  <a:pt x="977353" y="1259244"/>
                  <a:pt x="629622" y="1259244"/>
                </a:cubicBezTo>
                <a:cubicBezTo>
                  <a:pt x="281891" y="1259244"/>
                  <a:pt x="0" y="977353"/>
                  <a:pt x="0" y="629622"/>
                </a:cubicBezTo>
                <a:close/>
              </a:path>
            </a:pathLst>
          </a:custGeom>
          <a:solidFill>
            <a:srgbClr val="BFBFB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1242" tIns="221242" rIns="221242" bIns="221242" numCol="1" spcCol="1270" anchor="ctr" anchorCtr="0">
            <a:noAutofit/>
          </a:bodyPr>
          <a:lstStyle/>
          <a:p>
            <a:pPr lvl="0" algn="ctr" defTabSz="2578100">
              <a:lnSpc>
                <a:spcPct val="90000"/>
              </a:lnSpc>
              <a:spcBef>
                <a:spcPct val="0"/>
              </a:spcBef>
              <a:spcAft>
                <a:spcPct val="35000"/>
              </a:spcAft>
            </a:pPr>
            <a:r>
              <a:rPr lang="en-US" altLang="zh-CN" sz="5800" dirty="0" smtClean="0">
                <a:solidFill>
                  <a:srgbClr val="287ED3"/>
                </a:solidFill>
              </a:rPr>
              <a:t>2</a:t>
            </a:r>
            <a:endParaRPr lang="zh-CN" altLang="en-US" sz="5800" kern="1200" dirty="0">
              <a:solidFill>
                <a:srgbClr val="287ED3"/>
              </a:solidFill>
            </a:endParaRPr>
          </a:p>
        </p:txBody>
      </p:sp>
      <p:sp>
        <p:nvSpPr>
          <p:cNvPr id="25" name="任意多边形 24"/>
          <p:cNvSpPr/>
          <p:nvPr/>
        </p:nvSpPr>
        <p:spPr>
          <a:xfrm rot="5400000">
            <a:off x="6191785" y="4635578"/>
            <a:ext cx="380764" cy="33050"/>
          </a:xfrm>
          <a:custGeom>
            <a:avLst/>
            <a:gdLst>
              <a:gd name="connsiteX0" fmla="*/ 0 w 380764"/>
              <a:gd name="connsiteY0" fmla="*/ 16525 h 33050"/>
              <a:gd name="connsiteX1" fmla="*/ 380764 w 380764"/>
              <a:gd name="connsiteY1" fmla="*/ 16525 h 33050"/>
            </a:gdLst>
            <a:ahLst/>
            <a:cxnLst>
              <a:cxn ang="0">
                <a:pos x="connsiteX0" y="connsiteY0"/>
              </a:cxn>
              <a:cxn ang="0">
                <a:pos x="connsiteX1" y="connsiteY1"/>
              </a:cxn>
            </a:cxnLst>
            <a:rect l="l" t="t" r="r" b="b"/>
            <a:pathLst>
              <a:path w="380764" h="33050">
                <a:moveTo>
                  <a:pt x="0" y="16525"/>
                </a:moveTo>
                <a:lnTo>
                  <a:pt x="380764" y="16525"/>
                </a:lnTo>
              </a:path>
            </a:pathLst>
          </a:custGeom>
          <a:noFill/>
          <a:ln w="28575">
            <a:solidFill>
              <a:srgbClr val="666666"/>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93563" tIns="7006" rIns="193563" bIns="700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26" name="任意多边形 25"/>
          <p:cNvSpPr/>
          <p:nvPr/>
        </p:nvSpPr>
        <p:spPr>
          <a:xfrm>
            <a:off x="5752545" y="4842486"/>
            <a:ext cx="1259243" cy="1259243"/>
          </a:xfrm>
          <a:custGeom>
            <a:avLst/>
            <a:gdLst>
              <a:gd name="connsiteX0" fmla="*/ 0 w 1259243"/>
              <a:gd name="connsiteY0" fmla="*/ 629622 h 1259243"/>
              <a:gd name="connsiteX1" fmla="*/ 629622 w 1259243"/>
              <a:gd name="connsiteY1" fmla="*/ 0 h 1259243"/>
              <a:gd name="connsiteX2" fmla="*/ 1259244 w 1259243"/>
              <a:gd name="connsiteY2" fmla="*/ 629622 h 1259243"/>
              <a:gd name="connsiteX3" fmla="*/ 629622 w 1259243"/>
              <a:gd name="connsiteY3" fmla="*/ 1259244 h 1259243"/>
              <a:gd name="connsiteX4" fmla="*/ 0 w 1259243"/>
              <a:gd name="connsiteY4" fmla="*/ 629622 h 125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243" h="1259243">
                <a:moveTo>
                  <a:pt x="0" y="629622"/>
                </a:moveTo>
                <a:cubicBezTo>
                  <a:pt x="0" y="281891"/>
                  <a:pt x="281891" y="0"/>
                  <a:pt x="629622" y="0"/>
                </a:cubicBezTo>
                <a:cubicBezTo>
                  <a:pt x="977353" y="0"/>
                  <a:pt x="1259244" y="281891"/>
                  <a:pt x="1259244" y="629622"/>
                </a:cubicBezTo>
                <a:cubicBezTo>
                  <a:pt x="1259244" y="977353"/>
                  <a:pt x="977353" y="1259244"/>
                  <a:pt x="629622" y="1259244"/>
                </a:cubicBezTo>
                <a:cubicBezTo>
                  <a:pt x="281891" y="1259244"/>
                  <a:pt x="0" y="977353"/>
                  <a:pt x="0" y="629622"/>
                </a:cubicBezTo>
                <a:close/>
              </a:path>
            </a:pathLst>
          </a:custGeom>
          <a:solidFill>
            <a:srgbClr val="BFBFB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1242" tIns="221242" rIns="221242" bIns="221242" numCol="1" spcCol="1270" anchor="ctr" anchorCtr="0">
            <a:noAutofit/>
          </a:bodyPr>
          <a:lstStyle/>
          <a:p>
            <a:pPr lvl="0" algn="ctr" defTabSz="2578100">
              <a:lnSpc>
                <a:spcPct val="90000"/>
              </a:lnSpc>
              <a:spcBef>
                <a:spcPct val="0"/>
              </a:spcBef>
              <a:spcAft>
                <a:spcPct val="35000"/>
              </a:spcAft>
            </a:pPr>
            <a:r>
              <a:rPr lang="en-US" altLang="zh-CN" sz="5800" kern="1200" dirty="0" smtClean="0">
                <a:solidFill>
                  <a:srgbClr val="287ED3"/>
                </a:solidFill>
              </a:rPr>
              <a:t>3</a:t>
            </a:r>
            <a:endParaRPr lang="zh-CN" altLang="en-US" sz="5800" kern="1200" dirty="0">
              <a:solidFill>
                <a:srgbClr val="287ED3"/>
              </a:solidFill>
            </a:endParaRPr>
          </a:p>
        </p:txBody>
      </p:sp>
      <p:sp>
        <p:nvSpPr>
          <p:cNvPr id="27" name="任意多边形 26"/>
          <p:cNvSpPr/>
          <p:nvPr/>
        </p:nvSpPr>
        <p:spPr>
          <a:xfrm>
            <a:off x="5371781" y="3815573"/>
            <a:ext cx="380765" cy="33051"/>
          </a:xfrm>
          <a:custGeom>
            <a:avLst/>
            <a:gdLst>
              <a:gd name="connsiteX0" fmla="*/ 0 w 380764"/>
              <a:gd name="connsiteY0" fmla="*/ 16525 h 33050"/>
              <a:gd name="connsiteX1" fmla="*/ 380764 w 380764"/>
              <a:gd name="connsiteY1" fmla="*/ 16525 h 33050"/>
            </a:gdLst>
            <a:ahLst/>
            <a:cxnLst>
              <a:cxn ang="0">
                <a:pos x="connsiteX0" y="connsiteY0"/>
              </a:cxn>
              <a:cxn ang="0">
                <a:pos x="connsiteX1" y="connsiteY1"/>
              </a:cxn>
            </a:cxnLst>
            <a:rect l="l" t="t" r="r" b="b"/>
            <a:pathLst>
              <a:path w="380764" h="33050">
                <a:moveTo>
                  <a:pt x="380764" y="16525"/>
                </a:moveTo>
                <a:lnTo>
                  <a:pt x="0" y="16525"/>
                </a:lnTo>
              </a:path>
            </a:pathLst>
          </a:custGeom>
          <a:noFill/>
          <a:ln w="28575">
            <a:solidFill>
              <a:srgbClr val="666666"/>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93563" tIns="7007" rIns="193564" bIns="700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28" name="任意多边形 27"/>
          <p:cNvSpPr/>
          <p:nvPr/>
        </p:nvSpPr>
        <p:spPr>
          <a:xfrm>
            <a:off x="4112537" y="3202478"/>
            <a:ext cx="1259243" cy="1259243"/>
          </a:xfrm>
          <a:custGeom>
            <a:avLst/>
            <a:gdLst>
              <a:gd name="connsiteX0" fmla="*/ 0 w 1259243"/>
              <a:gd name="connsiteY0" fmla="*/ 629622 h 1259243"/>
              <a:gd name="connsiteX1" fmla="*/ 629622 w 1259243"/>
              <a:gd name="connsiteY1" fmla="*/ 0 h 1259243"/>
              <a:gd name="connsiteX2" fmla="*/ 1259244 w 1259243"/>
              <a:gd name="connsiteY2" fmla="*/ 629622 h 1259243"/>
              <a:gd name="connsiteX3" fmla="*/ 629622 w 1259243"/>
              <a:gd name="connsiteY3" fmla="*/ 1259244 h 1259243"/>
              <a:gd name="connsiteX4" fmla="*/ 0 w 1259243"/>
              <a:gd name="connsiteY4" fmla="*/ 629622 h 125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243" h="1259243">
                <a:moveTo>
                  <a:pt x="0" y="629622"/>
                </a:moveTo>
                <a:cubicBezTo>
                  <a:pt x="0" y="281891"/>
                  <a:pt x="281891" y="0"/>
                  <a:pt x="629622" y="0"/>
                </a:cubicBezTo>
                <a:cubicBezTo>
                  <a:pt x="977353" y="0"/>
                  <a:pt x="1259244" y="281891"/>
                  <a:pt x="1259244" y="629622"/>
                </a:cubicBezTo>
                <a:cubicBezTo>
                  <a:pt x="1259244" y="977353"/>
                  <a:pt x="977353" y="1259244"/>
                  <a:pt x="629622" y="1259244"/>
                </a:cubicBezTo>
                <a:cubicBezTo>
                  <a:pt x="281891" y="1259244"/>
                  <a:pt x="0" y="977353"/>
                  <a:pt x="0" y="629622"/>
                </a:cubicBezTo>
                <a:close/>
              </a:path>
            </a:pathLst>
          </a:custGeom>
          <a:solidFill>
            <a:srgbClr val="BFBFB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1242" tIns="221242" rIns="221242" bIns="221242" numCol="1" spcCol="1270" anchor="ctr" anchorCtr="0">
            <a:noAutofit/>
          </a:bodyPr>
          <a:lstStyle/>
          <a:p>
            <a:pPr lvl="0" algn="ctr" defTabSz="2578100">
              <a:lnSpc>
                <a:spcPct val="90000"/>
              </a:lnSpc>
              <a:spcBef>
                <a:spcPct val="0"/>
              </a:spcBef>
              <a:spcAft>
                <a:spcPct val="35000"/>
              </a:spcAft>
            </a:pPr>
            <a:r>
              <a:rPr lang="en-US" altLang="zh-CN" sz="5800" kern="1200" dirty="0" smtClean="0">
                <a:solidFill>
                  <a:srgbClr val="287ED3"/>
                </a:solidFill>
              </a:rPr>
              <a:t>4</a:t>
            </a:r>
            <a:endParaRPr lang="zh-CN" altLang="en-US" sz="5800" kern="1200" dirty="0">
              <a:solidFill>
                <a:srgbClr val="287ED3"/>
              </a:solidFill>
            </a:endParaRPr>
          </a:p>
        </p:txBody>
      </p:sp>
      <p:sp>
        <p:nvSpPr>
          <p:cNvPr id="11" name="矩形 10"/>
          <p:cNvSpPr/>
          <p:nvPr/>
        </p:nvSpPr>
        <p:spPr>
          <a:xfrm>
            <a:off x="687166" y="2236164"/>
            <a:ext cx="672164" cy="672164"/>
          </a:xfrm>
          <a:prstGeom prst="rect">
            <a:avLst/>
          </a:prstGeom>
          <a:solidFill>
            <a:srgbClr val="28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t>1</a:t>
            </a:r>
            <a:endParaRPr lang="zh-CN" altLang="en-US" sz="3200" b="1" dirty="0"/>
          </a:p>
        </p:txBody>
      </p:sp>
      <p:sp>
        <p:nvSpPr>
          <p:cNvPr id="12" name="矩形 11"/>
          <p:cNvSpPr/>
          <p:nvPr/>
        </p:nvSpPr>
        <p:spPr>
          <a:xfrm>
            <a:off x="687166" y="3101386"/>
            <a:ext cx="672164" cy="672164"/>
          </a:xfrm>
          <a:prstGeom prst="rect">
            <a:avLst/>
          </a:prstGeom>
          <a:solidFill>
            <a:srgbClr val="28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2</a:t>
            </a:r>
            <a:endParaRPr lang="zh-CN" altLang="en-US" sz="3200" b="1" dirty="0"/>
          </a:p>
        </p:txBody>
      </p:sp>
      <p:sp>
        <p:nvSpPr>
          <p:cNvPr id="13" name="矩形 12"/>
          <p:cNvSpPr/>
          <p:nvPr/>
        </p:nvSpPr>
        <p:spPr>
          <a:xfrm>
            <a:off x="687166" y="3966608"/>
            <a:ext cx="672164" cy="672164"/>
          </a:xfrm>
          <a:prstGeom prst="rect">
            <a:avLst/>
          </a:prstGeom>
          <a:solidFill>
            <a:srgbClr val="28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3</a:t>
            </a:r>
            <a:endParaRPr lang="zh-CN" altLang="en-US" sz="3200" b="1" dirty="0"/>
          </a:p>
        </p:txBody>
      </p:sp>
      <p:sp>
        <p:nvSpPr>
          <p:cNvPr id="14" name="矩形 13"/>
          <p:cNvSpPr/>
          <p:nvPr/>
        </p:nvSpPr>
        <p:spPr>
          <a:xfrm>
            <a:off x="687166" y="4831830"/>
            <a:ext cx="672164" cy="672164"/>
          </a:xfrm>
          <a:prstGeom prst="rect">
            <a:avLst/>
          </a:prstGeom>
          <a:solidFill>
            <a:srgbClr val="28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4</a:t>
            </a:r>
            <a:endParaRPr lang="zh-CN" altLang="en-US" sz="3200" b="1" dirty="0"/>
          </a:p>
        </p:txBody>
      </p:sp>
      <p:sp>
        <p:nvSpPr>
          <p:cNvPr id="15" name="文本框 14"/>
          <p:cNvSpPr txBox="1"/>
          <p:nvPr/>
        </p:nvSpPr>
        <p:spPr>
          <a:xfrm>
            <a:off x="1587051" y="2387580"/>
            <a:ext cx="2525486" cy="369332"/>
          </a:xfrm>
          <a:prstGeom prst="rect">
            <a:avLst/>
          </a:prstGeom>
          <a:noFill/>
        </p:spPr>
        <p:txBody>
          <a:bodyPr wrap="square" rtlCol="0">
            <a:spAutoFit/>
          </a:bodyPr>
          <a:lstStyle/>
          <a:p>
            <a:r>
              <a:rPr lang="en-US" altLang="zh-CN" dirty="0" smtClean="0">
                <a:solidFill>
                  <a:srgbClr val="666666"/>
                </a:solidFill>
                <a:latin typeface="微软雅黑" panose="020B0503020204020204" pitchFamily="34" charset="-122"/>
                <a:ea typeface="微软雅黑" panose="020B0503020204020204" pitchFamily="34" charset="-122"/>
              </a:rPr>
              <a:t>Shared memory </a:t>
            </a:r>
            <a:r>
              <a:rPr lang="zh-CN" altLang="en-US" dirty="0" smtClean="0">
                <a:solidFill>
                  <a:srgbClr val="666666"/>
                </a:solidFill>
                <a:latin typeface="微软雅黑" panose="020B0503020204020204" pitchFamily="34" charset="-122"/>
                <a:ea typeface="微软雅黑" panose="020B0503020204020204" pitchFamily="34" charset="-122"/>
              </a:rPr>
              <a:t>测试</a:t>
            </a:r>
            <a:endParaRPr lang="zh-CN" altLang="en-US" dirty="0">
              <a:solidFill>
                <a:srgbClr val="666666"/>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1587051" y="3252802"/>
            <a:ext cx="2525486" cy="369332"/>
          </a:xfrm>
          <a:prstGeom prst="rect">
            <a:avLst/>
          </a:prstGeom>
          <a:noFill/>
        </p:spPr>
        <p:txBody>
          <a:bodyPr wrap="square" rtlCol="0">
            <a:spAutoFit/>
          </a:bodyPr>
          <a:lstStyle/>
          <a:p>
            <a:r>
              <a:rPr lang="zh-CN" altLang="en-US" dirty="0" smtClean="0">
                <a:solidFill>
                  <a:srgbClr val="666666"/>
                </a:solidFill>
                <a:latin typeface="微软雅黑" panose="020B0503020204020204" pitchFamily="34" charset="-122"/>
                <a:ea typeface="微软雅黑" panose="020B0503020204020204" pitchFamily="34" charset="-122"/>
              </a:rPr>
              <a:t>优化了一些以前的工作</a:t>
            </a:r>
            <a:endParaRPr lang="zh-CN" altLang="en-US" dirty="0">
              <a:solidFill>
                <a:srgbClr val="666666"/>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587051" y="4118024"/>
            <a:ext cx="2525486" cy="369332"/>
          </a:xfrm>
          <a:prstGeom prst="rect">
            <a:avLst/>
          </a:prstGeom>
          <a:noFill/>
        </p:spPr>
        <p:txBody>
          <a:bodyPr wrap="square" rtlCol="0">
            <a:spAutoFit/>
          </a:bodyPr>
          <a:lstStyle/>
          <a:p>
            <a:r>
              <a:rPr lang="zh-CN" altLang="en-US" dirty="0" smtClean="0">
                <a:solidFill>
                  <a:srgbClr val="666666"/>
                </a:solidFill>
                <a:latin typeface="微软雅黑" panose="020B0503020204020204" pitchFamily="34" charset="-122"/>
                <a:ea typeface="微软雅黑" panose="020B0503020204020204" pitchFamily="34" charset="-122"/>
              </a:rPr>
              <a:t>重新学习了</a:t>
            </a:r>
            <a:r>
              <a:rPr lang="en-US" altLang="zh-CN" dirty="0" smtClean="0">
                <a:solidFill>
                  <a:srgbClr val="666666"/>
                </a:solidFill>
                <a:latin typeface="微软雅黑" panose="020B0503020204020204" pitchFamily="34" charset="-122"/>
                <a:ea typeface="微软雅黑" panose="020B0503020204020204" pitchFamily="34" charset="-122"/>
              </a:rPr>
              <a:t>CUDA</a:t>
            </a:r>
            <a:endParaRPr lang="zh-CN" altLang="en-US" dirty="0">
              <a:solidFill>
                <a:srgbClr val="666666"/>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1587050" y="4983246"/>
            <a:ext cx="3392573" cy="369332"/>
          </a:xfrm>
          <a:prstGeom prst="rect">
            <a:avLst/>
          </a:prstGeom>
          <a:noFill/>
        </p:spPr>
        <p:txBody>
          <a:bodyPr wrap="square" rtlCol="0">
            <a:spAutoFit/>
          </a:bodyPr>
          <a:lstStyle/>
          <a:p>
            <a:r>
              <a:rPr lang="en-US" altLang="zh-CN" dirty="0">
                <a:solidFill>
                  <a:srgbClr val="666666"/>
                </a:solidFill>
                <a:latin typeface="微软雅黑" panose="020B0503020204020204" pitchFamily="34" charset="-122"/>
                <a:ea typeface="微软雅黑" panose="020B0503020204020204" pitchFamily="34" charset="-122"/>
              </a:rPr>
              <a:t>Work &amp;&amp; </a:t>
            </a:r>
            <a:r>
              <a:rPr lang="en-US" altLang="zh-CN" dirty="0" err="1">
                <a:solidFill>
                  <a:srgbClr val="666666"/>
                </a:solidFill>
                <a:latin typeface="微软雅黑" panose="020B0503020204020204" pitchFamily="34" charset="-122"/>
                <a:ea typeface="微软雅黑" panose="020B0503020204020204" pitchFamily="34" charset="-122"/>
              </a:rPr>
              <a:t>ClusterLocalGray</a:t>
            </a:r>
            <a:endParaRPr lang="en-US" altLang="zh-CN" dirty="0" smtClean="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9355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56657" y="-209550"/>
            <a:ext cx="9600656" cy="1708150"/>
            <a:chOff x="1613443" y="2686050"/>
            <a:chExt cx="5124704" cy="911788"/>
          </a:xfrm>
        </p:grpSpPr>
        <p:sp>
          <p:nvSpPr>
            <p:cNvPr id="2" name="矩形 1"/>
            <p:cNvSpPr/>
            <p:nvPr/>
          </p:nvSpPr>
          <p:spPr>
            <a:xfrm>
              <a:off x="2277510" y="2886085"/>
              <a:ext cx="4460637"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613443" y="268605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rgbClr val="287ED3"/>
                  </a:solidFill>
                </a:rPr>
                <a:t>1</a:t>
              </a:r>
              <a:endParaRPr lang="zh-CN" altLang="en-US" sz="4400" b="1" dirty="0">
                <a:solidFill>
                  <a:srgbClr val="287ED3"/>
                </a:solidFill>
              </a:endParaRPr>
            </a:p>
          </p:txBody>
        </p:sp>
      </p:grpSp>
      <p:sp>
        <p:nvSpPr>
          <p:cNvPr id="5" name="文本框 4"/>
          <p:cNvSpPr txBox="1"/>
          <p:nvPr/>
        </p:nvSpPr>
        <p:spPr>
          <a:xfrm>
            <a:off x="1562100" y="321359"/>
            <a:ext cx="5664200" cy="646331"/>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目前完成的工作</a:t>
            </a:r>
          </a:p>
        </p:txBody>
      </p:sp>
      <p:sp>
        <p:nvSpPr>
          <p:cNvPr id="11" name="矩形 10"/>
          <p:cNvSpPr/>
          <p:nvPr/>
        </p:nvSpPr>
        <p:spPr>
          <a:xfrm>
            <a:off x="1304113" y="1475997"/>
            <a:ext cx="672164" cy="672164"/>
          </a:xfrm>
          <a:prstGeom prst="rect">
            <a:avLst/>
          </a:prstGeom>
          <a:solidFill>
            <a:srgbClr val="28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t>1</a:t>
            </a:r>
            <a:endParaRPr lang="zh-CN" altLang="en-US" sz="3200" b="1" dirty="0"/>
          </a:p>
        </p:txBody>
      </p:sp>
      <p:sp>
        <p:nvSpPr>
          <p:cNvPr id="15" name="文本框 14"/>
          <p:cNvSpPr txBox="1"/>
          <p:nvPr/>
        </p:nvSpPr>
        <p:spPr>
          <a:xfrm>
            <a:off x="2203998" y="1627413"/>
            <a:ext cx="2525486" cy="369332"/>
          </a:xfrm>
          <a:prstGeom prst="rect">
            <a:avLst/>
          </a:prstGeom>
          <a:noFill/>
        </p:spPr>
        <p:txBody>
          <a:bodyPr wrap="square" rtlCol="0">
            <a:spAutoFit/>
          </a:bodyPr>
          <a:lstStyle/>
          <a:p>
            <a:r>
              <a:rPr lang="en-US" altLang="zh-CN" dirty="0" smtClean="0">
                <a:solidFill>
                  <a:srgbClr val="666666"/>
                </a:solidFill>
                <a:latin typeface="微软雅黑" panose="020B0503020204020204" pitchFamily="34" charset="-122"/>
                <a:ea typeface="微软雅黑" panose="020B0503020204020204" pitchFamily="34" charset="-122"/>
              </a:rPr>
              <a:t>Shared memory </a:t>
            </a:r>
            <a:r>
              <a:rPr lang="zh-CN" altLang="en-US" dirty="0" smtClean="0">
                <a:solidFill>
                  <a:srgbClr val="666666"/>
                </a:solidFill>
                <a:latin typeface="微软雅黑" panose="020B0503020204020204" pitchFamily="34" charset="-122"/>
                <a:ea typeface="微软雅黑" panose="020B0503020204020204" pitchFamily="34" charset="-122"/>
              </a:rPr>
              <a:t>测试</a:t>
            </a:r>
            <a:endParaRPr lang="zh-CN" altLang="en-US" dirty="0">
              <a:solidFill>
                <a:srgbClr val="666666"/>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7465" y="2803908"/>
            <a:ext cx="9136534" cy="1360468"/>
          </a:xfrm>
          <a:prstGeom prst="rect">
            <a:avLst/>
          </a:prstGeom>
        </p:spPr>
      </p:pic>
    </p:spTree>
    <p:extLst>
      <p:ext uri="{BB962C8B-B14F-4D97-AF65-F5344CB8AC3E}">
        <p14:creationId xmlns:p14="http://schemas.microsoft.com/office/powerpoint/2010/main" val="25884641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56657" y="-209550"/>
            <a:ext cx="9600656" cy="1708150"/>
            <a:chOff x="1613443" y="2686050"/>
            <a:chExt cx="5124704" cy="911788"/>
          </a:xfrm>
        </p:grpSpPr>
        <p:sp>
          <p:nvSpPr>
            <p:cNvPr id="2" name="矩形 1"/>
            <p:cNvSpPr/>
            <p:nvPr/>
          </p:nvSpPr>
          <p:spPr>
            <a:xfrm>
              <a:off x="2277510" y="2886085"/>
              <a:ext cx="4460637"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613443" y="268605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rgbClr val="287ED3"/>
                  </a:solidFill>
                </a:rPr>
                <a:t>1</a:t>
              </a:r>
              <a:endParaRPr lang="zh-CN" altLang="en-US" sz="4400" b="1" dirty="0">
                <a:solidFill>
                  <a:srgbClr val="287ED3"/>
                </a:solidFill>
              </a:endParaRPr>
            </a:p>
          </p:txBody>
        </p:sp>
      </p:grpSp>
      <p:sp>
        <p:nvSpPr>
          <p:cNvPr id="5" name="文本框 4"/>
          <p:cNvSpPr txBox="1"/>
          <p:nvPr/>
        </p:nvSpPr>
        <p:spPr>
          <a:xfrm>
            <a:off x="1562100" y="321359"/>
            <a:ext cx="5664200" cy="646331"/>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目前完成的工作</a:t>
            </a:r>
          </a:p>
        </p:txBody>
      </p:sp>
      <p:sp>
        <p:nvSpPr>
          <p:cNvPr id="11" name="矩形 10"/>
          <p:cNvSpPr/>
          <p:nvPr/>
        </p:nvSpPr>
        <p:spPr>
          <a:xfrm>
            <a:off x="1304113" y="1475997"/>
            <a:ext cx="672164" cy="672164"/>
          </a:xfrm>
          <a:prstGeom prst="rect">
            <a:avLst/>
          </a:prstGeom>
          <a:solidFill>
            <a:srgbClr val="28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2</a:t>
            </a:r>
            <a:endParaRPr lang="zh-CN" altLang="en-US" sz="3200" b="1" dirty="0"/>
          </a:p>
        </p:txBody>
      </p:sp>
      <p:sp>
        <p:nvSpPr>
          <p:cNvPr id="15" name="文本框 14"/>
          <p:cNvSpPr txBox="1"/>
          <p:nvPr/>
        </p:nvSpPr>
        <p:spPr>
          <a:xfrm>
            <a:off x="2203998" y="1627413"/>
            <a:ext cx="2525486" cy="369332"/>
          </a:xfrm>
          <a:prstGeom prst="rect">
            <a:avLst/>
          </a:prstGeom>
          <a:noFill/>
        </p:spPr>
        <p:txBody>
          <a:bodyPr wrap="square" rtlCol="0">
            <a:spAutoFit/>
          </a:bodyPr>
          <a:lstStyle/>
          <a:p>
            <a:r>
              <a:rPr lang="zh-CN" altLang="en-US" dirty="0">
                <a:solidFill>
                  <a:srgbClr val="666666"/>
                </a:solidFill>
                <a:latin typeface="微软雅黑" panose="020B0503020204020204" pitchFamily="34" charset="-122"/>
                <a:ea typeface="微软雅黑" panose="020B0503020204020204" pitchFamily="34" charset="-122"/>
              </a:rPr>
              <a:t>优化了一些以前的工作</a:t>
            </a:r>
          </a:p>
        </p:txBody>
      </p:sp>
      <p:grpSp>
        <p:nvGrpSpPr>
          <p:cNvPr id="14" name="组合 13"/>
          <p:cNvGrpSpPr/>
          <p:nvPr/>
        </p:nvGrpSpPr>
        <p:grpSpPr>
          <a:xfrm>
            <a:off x="1622388" y="2508309"/>
            <a:ext cx="5869078" cy="705120"/>
            <a:chOff x="1043608" y="1120988"/>
            <a:chExt cx="7272808" cy="1109726"/>
          </a:xfrm>
        </p:grpSpPr>
        <p:sp>
          <p:nvSpPr>
            <p:cNvPr id="16" name="TextBox 1"/>
            <p:cNvSpPr txBox="1"/>
            <p:nvPr/>
          </p:nvSpPr>
          <p:spPr>
            <a:xfrm>
              <a:off x="1043608" y="1120988"/>
              <a:ext cx="864481" cy="1017204"/>
            </a:xfrm>
            <a:prstGeom prst="rect">
              <a:avLst/>
            </a:prstGeom>
            <a:noFill/>
          </p:spPr>
          <p:txBody>
            <a:bodyPr wrap="none" rtlCol="0">
              <a:spAutoFit/>
            </a:bodyPr>
            <a:lstStyle/>
            <a:p>
              <a:r>
                <a:rPr lang="en-US" altLang="zh-CN" sz="3600" b="1" dirty="0" smtClean="0">
                  <a:solidFill>
                    <a:schemeClr val="accent3">
                      <a:lumMod val="75000"/>
                    </a:schemeClr>
                  </a:solidFill>
                  <a:latin typeface="Arial" pitchFamily="34" charset="0"/>
                  <a:cs typeface="Arial" pitchFamily="34" charset="0"/>
                </a:rPr>
                <a:t>01</a:t>
              </a:r>
              <a:endParaRPr lang="zh-CN" altLang="en-US" sz="3600" b="1" dirty="0">
                <a:solidFill>
                  <a:schemeClr val="accent3">
                    <a:lumMod val="75000"/>
                  </a:schemeClr>
                </a:solidFill>
                <a:latin typeface="Arial" pitchFamily="34" charset="0"/>
                <a:cs typeface="Arial" pitchFamily="34" charset="0"/>
              </a:endParaRPr>
            </a:p>
          </p:txBody>
        </p:sp>
        <p:cxnSp>
          <p:nvCxnSpPr>
            <p:cNvPr id="17" name="直接连接符 16"/>
            <p:cNvCxnSpPr/>
            <p:nvPr/>
          </p:nvCxnSpPr>
          <p:spPr>
            <a:xfrm flipH="1">
              <a:off x="1802149" y="1120988"/>
              <a:ext cx="648072" cy="108012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TextBox 4"/>
            <p:cNvSpPr txBox="1"/>
            <p:nvPr/>
          </p:nvSpPr>
          <p:spPr>
            <a:xfrm>
              <a:off x="2450222" y="1744414"/>
              <a:ext cx="5866194" cy="486300"/>
            </a:xfrm>
            <a:prstGeom prst="rect">
              <a:avLst/>
            </a:prstGeom>
            <a:noFill/>
          </p:spPr>
          <p:txBody>
            <a:bodyPr wrap="square" rtlCol="0">
              <a:spAutoFit/>
            </a:bodyPr>
            <a:lstStyle/>
            <a:p>
              <a:pPr>
                <a:lnSpc>
                  <a:spcPct val="130000"/>
                </a:lnSpc>
              </a:pPr>
              <a:r>
                <a:rPr lang="zh-CN" altLang="en-US" sz="1200" dirty="0" smtClean="0">
                  <a:solidFill>
                    <a:schemeClr val="tx1">
                      <a:lumMod val="50000"/>
                      <a:lumOff val="50000"/>
                    </a:schemeClr>
                  </a:solidFill>
                  <a:latin typeface="微软雅黑" pitchFamily="34" charset="-122"/>
                  <a:ea typeface="微软雅黑" pitchFamily="34" charset="-122"/>
                </a:rPr>
                <a:t>将</a:t>
              </a:r>
              <a:r>
                <a:rPr lang="en-US" altLang="zh-CN" sz="1200" dirty="0" smtClean="0">
                  <a:solidFill>
                    <a:schemeClr val="tx1">
                      <a:lumMod val="50000"/>
                      <a:lumOff val="50000"/>
                    </a:schemeClr>
                  </a:solidFill>
                  <a:latin typeface="微软雅黑" pitchFamily="34" charset="-122"/>
                  <a:ea typeface="微软雅黑" pitchFamily="34" charset="-122"/>
                </a:rPr>
                <a:t>PATTERN</a:t>
              </a:r>
              <a:r>
                <a:rPr lang="zh-CN" altLang="en-US" sz="1200" dirty="0" smtClean="0">
                  <a:solidFill>
                    <a:schemeClr val="tx1">
                      <a:lumMod val="50000"/>
                      <a:lumOff val="50000"/>
                    </a:schemeClr>
                  </a:solidFill>
                  <a:latin typeface="微软雅黑" pitchFamily="34" charset="-122"/>
                  <a:ea typeface="微软雅黑" pitchFamily="34" charset="-122"/>
                </a:rPr>
                <a:t>表用常量内存实现。</a:t>
              </a:r>
            </a:p>
          </p:txBody>
        </p:sp>
        <p:sp>
          <p:nvSpPr>
            <p:cNvPr id="19" name="TextBox 5"/>
            <p:cNvSpPr txBox="1"/>
            <p:nvPr/>
          </p:nvSpPr>
          <p:spPr>
            <a:xfrm>
              <a:off x="2450222" y="1197796"/>
              <a:ext cx="3196513" cy="532820"/>
            </a:xfrm>
            <a:prstGeom prst="rect">
              <a:avLst/>
            </a:prstGeom>
            <a:noFill/>
          </p:spPr>
          <p:txBody>
            <a:bodyPr wrap="none" rtlCol="0">
              <a:spAutoFit/>
            </a:bodyPr>
            <a:lstStyle/>
            <a:p>
              <a:r>
                <a:rPr lang="en-US" altLang="zh-CN" sz="1600" b="1" dirty="0" smtClean="0">
                  <a:solidFill>
                    <a:schemeClr val="accent3">
                      <a:lumMod val="75000"/>
                    </a:schemeClr>
                  </a:solidFill>
                </a:rPr>
                <a:t>Thinning</a:t>
              </a:r>
              <a:r>
                <a:rPr lang="zh-CN" altLang="en-US" sz="1600" b="1" dirty="0" smtClean="0">
                  <a:solidFill>
                    <a:schemeClr val="accent3">
                      <a:lumMod val="75000"/>
                    </a:schemeClr>
                  </a:solidFill>
                </a:rPr>
                <a:t>（图像细化算法）</a:t>
              </a:r>
              <a:endParaRPr lang="zh-CN" altLang="en-US" sz="1600" b="1" dirty="0">
                <a:solidFill>
                  <a:schemeClr val="accent3">
                    <a:lumMod val="75000"/>
                  </a:schemeClr>
                </a:solidFill>
              </a:endParaRPr>
            </a:p>
          </p:txBody>
        </p:sp>
      </p:grpSp>
      <p:grpSp>
        <p:nvGrpSpPr>
          <p:cNvPr id="30" name="组合 29"/>
          <p:cNvGrpSpPr/>
          <p:nvPr/>
        </p:nvGrpSpPr>
        <p:grpSpPr>
          <a:xfrm>
            <a:off x="1562100" y="3976367"/>
            <a:ext cx="5869078" cy="728524"/>
            <a:chOff x="1043608" y="1120988"/>
            <a:chExt cx="7272808" cy="1146559"/>
          </a:xfrm>
        </p:grpSpPr>
        <p:sp>
          <p:nvSpPr>
            <p:cNvPr id="31" name="TextBox 1"/>
            <p:cNvSpPr txBox="1"/>
            <p:nvPr/>
          </p:nvSpPr>
          <p:spPr>
            <a:xfrm>
              <a:off x="1043608" y="1120988"/>
              <a:ext cx="864481" cy="1017203"/>
            </a:xfrm>
            <a:prstGeom prst="rect">
              <a:avLst/>
            </a:prstGeom>
            <a:noFill/>
          </p:spPr>
          <p:txBody>
            <a:bodyPr wrap="none" rtlCol="0">
              <a:spAutoFit/>
            </a:bodyPr>
            <a:lstStyle/>
            <a:p>
              <a:r>
                <a:rPr lang="en-US" altLang="zh-CN" sz="3600" b="1" dirty="0" smtClean="0">
                  <a:solidFill>
                    <a:schemeClr val="accent3">
                      <a:lumMod val="75000"/>
                    </a:schemeClr>
                  </a:solidFill>
                  <a:latin typeface="Arial" pitchFamily="34" charset="0"/>
                  <a:cs typeface="Arial" pitchFamily="34" charset="0"/>
                </a:rPr>
                <a:t>02</a:t>
              </a:r>
              <a:endParaRPr lang="zh-CN" altLang="en-US" sz="3600" b="1" dirty="0">
                <a:solidFill>
                  <a:schemeClr val="accent3">
                    <a:lumMod val="75000"/>
                  </a:schemeClr>
                </a:solidFill>
                <a:latin typeface="Arial" pitchFamily="34" charset="0"/>
                <a:cs typeface="Arial" pitchFamily="34" charset="0"/>
              </a:endParaRPr>
            </a:p>
          </p:txBody>
        </p:sp>
        <p:cxnSp>
          <p:nvCxnSpPr>
            <p:cNvPr id="32" name="直接连接符 31"/>
            <p:cNvCxnSpPr/>
            <p:nvPr/>
          </p:nvCxnSpPr>
          <p:spPr>
            <a:xfrm flipH="1">
              <a:off x="1802149" y="1120988"/>
              <a:ext cx="648072" cy="108012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4"/>
            <p:cNvSpPr txBox="1"/>
            <p:nvPr/>
          </p:nvSpPr>
          <p:spPr>
            <a:xfrm>
              <a:off x="2450222" y="1744414"/>
              <a:ext cx="5866194" cy="523133"/>
            </a:xfrm>
            <a:prstGeom prst="rect">
              <a:avLst/>
            </a:prstGeom>
            <a:noFill/>
          </p:spPr>
          <p:txBody>
            <a:bodyPr wrap="square" rtlCol="0">
              <a:spAutoFit/>
            </a:bodyPr>
            <a:lstStyle/>
            <a:p>
              <a:pPr>
                <a:lnSpc>
                  <a:spcPct val="130000"/>
                </a:lnSpc>
              </a:pPr>
              <a:r>
                <a:rPr lang="zh-CN" altLang="en-US" sz="1200" dirty="0" smtClean="0">
                  <a:solidFill>
                    <a:schemeClr val="tx1">
                      <a:lumMod val="50000"/>
                      <a:lumOff val="50000"/>
                    </a:schemeClr>
                  </a:solidFill>
                  <a:latin typeface="微软雅黑" pitchFamily="34" charset="-122"/>
                  <a:ea typeface="微软雅黑" pitchFamily="34" charset="-122"/>
                </a:rPr>
                <a:t>优化了初始化图像的逻辑。</a:t>
              </a:r>
            </a:p>
          </p:txBody>
        </p:sp>
        <p:sp>
          <p:nvSpPr>
            <p:cNvPr id="34" name="TextBox 5"/>
            <p:cNvSpPr txBox="1"/>
            <p:nvPr/>
          </p:nvSpPr>
          <p:spPr>
            <a:xfrm>
              <a:off x="2450222" y="1197796"/>
              <a:ext cx="3504406" cy="532820"/>
            </a:xfrm>
            <a:prstGeom prst="rect">
              <a:avLst/>
            </a:prstGeom>
            <a:noFill/>
          </p:spPr>
          <p:txBody>
            <a:bodyPr wrap="none" rtlCol="0">
              <a:spAutoFit/>
            </a:bodyPr>
            <a:lstStyle/>
            <a:p>
              <a:r>
                <a:rPr lang="en-US" altLang="zh-CN" sz="1600" b="1" dirty="0" err="1" smtClean="0">
                  <a:solidFill>
                    <a:schemeClr val="accent3">
                      <a:lumMod val="75000"/>
                    </a:schemeClr>
                  </a:solidFill>
                </a:rPr>
                <a:t>ImgConvert</a:t>
              </a:r>
              <a:r>
                <a:rPr lang="zh-CN" altLang="en-US" sz="1600" b="1" dirty="0" smtClean="0">
                  <a:solidFill>
                    <a:schemeClr val="accent3">
                      <a:lumMod val="75000"/>
                    </a:schemeClr>
                  </a:solidFill>
                </a:rPr>
                <a:t>（图像转换算法）</a:t>
              </a:r>
              <a:endParaRPr lang="zh-CN" altLang="en-US" sz="1600" b="1" dirty="0">
                <a:solidFill>
                  <a:schemeClr val="accent3">
                    <a:lumMod val="75000"/>
                  </a:schemeClr>
                </a:solidFill>
              </a:endParaRPr>
            </a:p>
          </p:txBody>
        </p:sp>
      </p:grpSp>
      <p:grpSp>
        <p:nvGrpSpPr>
          <p:cNvPr id="35" name="组合 34"/>
          <p:cNvGrpSpPr/>
          <p:nvPr/>
        </p:nvGrpSpPr>
        <p:grpSpPr>
          <a:xfrm>
            <a:off x="1562100" y="5485678"/>
            <a:ext cx="5869078" cy="728524"/>
            <a:chOff x="1043608" y="1120988"/>
            <a:chExt cx="7272808" cy="1146559"/>
          </a:xfrm>
        </p:grpSpPr>
        <p:sp>
          <p:nvSpPr>
            <p:cNvPr id="36" name="TextBox 1"/>
            <p:cNvSpPr txBox="1"/>
            <p:nvPr/>
          </p:nvSpPr>
          <p:spPr>
            <a:xfrm>
              <a:off x="1043608" y="1120988"/>
              <a:ext cx="864481" cy="1017203"/>
            </a:xfrm>
            <a:prstGeom prst="rect">
              <a:avLst/>
            </a:prstGeom>
            <a:noFill/>
          </p:spPr>
          <p:txBody>
            <a:bodyPr wrap="none" rtlCol="0">
              <a:spAutoFit/>
            </a:bodyPr>
            <a:lstStyle/>
            <a:p>
              <a:r>
                <a:rPr lang="en-US" altLang="zh-CN" sz="3600" b="1" dirty="0" smtClean="0">
                  <a:solidFill>
                    <a:schemeClr val="accent3">
                      <a:lumMod val="75000"/>
                    </a:schemeClr>
                  </a:solidFill>
                  <a:latin typeface="Arial" pitchFamily="34" charset="0"/>
                  <a:cs typeface="Arial" pitchFamily="34" charset="0"/>
                </a:rPr>
                <a:t>03</a:t>
              </a:r>
              <a:endParaRPr lang="zh-CN" altLang="en-US" sz="3600" b="1" dirty="0">
                <a:solidFill>
                  <a:schemeClr val="accent3">
                    <a:lumMod val="75000"/>
                  </a:schemeClr>
                </a:solidFill>
                <a:latin typeface="Arial" pitchFamily="34" charset="0"/>
                <a:cs typeface="Arial" pitchFamily="34" charset="0"/>
              </a:endParaRPr>
            </a:p>
          </p:txBody>
        </p:sp>
        <p:cxnSp>
          <p:nvCxnSpPr>
            <p:cNvPr id="37" name="直接连接符 36"/>
            <p:cNvCxnSpPr/>
            <p:nvPr/>
          </p:nvCxnSpPr>
          <p:spPr>
            <a:xfrm flipH="1">
              <a:off x="1802149" y="1120988"/>
              <a:ext cx="648072" cy="108012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TextBox 4"/>
            <p:cNvSpPr txBox="1"/>
            <p:nvPr/>
          </p:nvSpPr>
          <p:spPr>
            <a:xfrm>
              <a:off x="2450222" y="1744414"/>
              <a:ext cx="5866194" cy="523133"/>
            </a:xfrm>
            <a:prstGeom prst="rect">
              <a:avLst/>
            </a:prstGeom>
            <a:noFill/>
          </p:spPr>
          <p:txBody>
            <a:bodyPr wrap="square" rtlCol="0">
              <a:spAutoFit/>
            </a:bodyPr>
            <a:lstStyle/>
            <a:p>
              <a:pPr>
                <a:lnSpc>
                  <a:spcPct val="130000"/>
                </a:lnSpc>
              </a:pPr>
              <a:r>
                <a:rPr lang="zh-CN" altLang="en-US" sz="1200" dirty="0" smtClean="0">
                  <a:solidFill>
                    <a:schemeClr val="tx1">
                      <a:lumMod val="50000"/>
                      <a:lumOff val="50000"/>
                    </a:schemeClr>
                  </a:solidFill>
                  <a:latin typeface="微软雅黑" pitchFamily="34" charset="-122"/>
                  <a:ea typeface="微软雅黑" pitchFamily="34" charset="-122"/>
                </a:rPr>
                <a:t>添加了本期项目中多加的几个变量。</a:t>
              </a:r>
            </a:p>
          </p:txBody>
        </p:sp>
        <p:sp>
          <p:nvSpPr>
            <p:cNvPr id="39" name="TextBox 5"/>
            <p:cNvSpPr txBox="1"/>
            <p:nvPr/>
          </p:nvSpPr>
          <p:spPr>
            <a:xfrm>
              <a:off x="2450222" y="1197796"/>
              <a:ext cx="2377959" cy="532820"/>
            </a:xfrm>
            <a:prstGeom prst="rect">
              <a:avLst/>
            </a:prstGeom>
            <a:noFill/>
          </p:spPr>
          <p:txBody>
            <a:bodyPr wrap="none" rtlCol="0">
              <a:spAutoFit/>
            </a:bodyPr>
            <a:lstStyle/>
            <a:p>
              <a:r>
                <a:rPr lang="en-US" altLang="zh-CN" sz="1600" b="1" dirty="0" smtClean="0">
                  <a:solidFill>
                    <a:schemeClr val="accent3">
                      <a:lumMod val="75000"/>
                    </a:schemeClr>
                  </a:solidFill>
                </a:rPr>
                <a:t>Curve</a:t>
              </a:r>
              <a:r>
                <a:rPr lang="zh-CN" altLang="en-US" sz="1600" b="1" dirty="0" smtClean="0">
                  <a:solidFill>
                    <a:schemeClr val="accent3">
                      <a:lumMod val="75000"/>
                    </a:schemeClr>
                  </a:solidFill>
                </a:rPr>
                <a:t>（曲线底层）</a:t>
              </a:r>
              <a:endParaRPr lang="zh-CN" altLang="en-US" sz="1600" b="1" dirty="0">
                <a:solidFill>
                  <a:schemeClr val="accent3">
                    <a:lumMod val="75000"/>
                  </a:schemeClr>
                </a:solidFill>
              </a:endParaRPr>
            </a:p>
          </p:txBody>
        </p:sp>
      </p:grpSp>
    </p:spTree>
    <p:extLst>
      <p:ext uri="{BB962C8B-B14F-4D97-AF65-F5344CB8AC3E}">
        <p14:creationId xmlns:p14="http://schemas.microsoft.com/office/powerpoint/2010/main" val="1199988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56657" y="-209550"/>
            <a:ext cx="9600656" cy="1708150"/>
            <a:chOff x="1613443" y="2686050"/>
            <a:chExt cx="5124704" cy="911788"/>
          </a:xfrm>
        </p:grpSpPr>
        <p:sp>
          <p:nvSpPr>
            <p:cNvPr id="2" name="矩形 1"/>
            <p:cNvSpPr/>
            <p:nvPr/>
          </p:nvSpPr>
          <p:spPr>
            <a:xfrm>
              <a:off x="2277510" y="2886085"/>
              <a:ext cx="4460637"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613443" y="268605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rgbClr val="287ED3"/>
                  </a:solidFill>
                </a:rPr>
                <a:t>1</a:t>
              </a:r>
              <a:endParaRPr lang="zh-CN" altLang="en-US" sz="4400" b="1" dirty="0">
                <a:solidFill>
                  <a:srgbClr val="287ED3"/>
                </a:solidFill>
              </a:endParaRPr>
            </a:p>
          </p:txBody>
        </p:sp>
      </p:grpSp>
      <p:sp>
        <p:nvSpPr>
          <p:cNvPr id="5" name="文本框 4"/>
          <p:cNvSpPr txBox="1"/>
          <p:nvPr/>
        </p:nvSpPr>
        <p:spPr>
          <a:xfrm>
            <a:off x="1562100" y="321359"/>
            <a:ext cx="5664200" cy="646331"/>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目前完成的工作</a:t>
            </a:r>
          </a:p>
        </p:txBody>
      </p:sp>
      <p:sp>
        <p:nvSpPr>
          <p:cNvPr id="11" name="矩形 10"/>
          <p:cNvSpPr/>
          <p:nvPr/>
        </p:nvSpPr>
        <p:spPr>
          <a:xfrm>
            <a:off x="1304113" y="1475997"/>
            <a:ext cx="672164" cy="672164"/>
          </a:xfrm>
          <a:prstGeom prst="rect">
            <a:avLst/>
          </a:prstGeom>
          <a:solidFill>
            <a:srgbClr val="28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t>3</a:t>
            </a:r>
            <a:endParaRPr lang="zh-CN" altLang="en-US" sz="3200" b="1" dirty="0"/>
          </a:p>
        </p:txBody>
      </p:sp>
      <p:sp>
        <p:nvSpPr>
          <p:cNvPr id="15" name="文本框 14"/>
          <p:cNvSpPr txBox="1"/>
          <p:nvPr/>
        </p:nvSpPr>
        <p:spPr>
          <a:xfrm>
            <a:off x="2203998" y="1627413"/>
            <a:ext cx="2525486" cy="369332"/>
          </a:xfrm>
          <a:prstGeom prst="rect">
            <a:avLst/>
          </a:prstGeom>
          <a:noFill/>
        </p:spPr>
        <p:txBody>
          <a:bodyPr wrap="square" rtlCol="0">
            <a:spAutoFit/>
          </a:bodyPr>
          <a:lstStyle/>
          <a:p>
            <a:r>
              <a:rPr lang="zh-CN" altLang="en-US" dirty="0">
                <a:solidFill>
                  <a:srgbClr val="666666"/>
                </a:solidFill>
                <a:latin typeface="微软雅黑" panose="020B0503020204020204" pitchFamily="34" charset="-122"/>
                <a:ea typeface="微软雅黑" panose="020B0503020204020204" pitchFamily="34" charset="-122"/>
              </a:rPr>
              <a:t>重新学习了</a:t>
            </a:r>
            <a:r>
              <a:rPr lang="en-US" altLang="zh-CN" dirty="0">
                <a:solidFill>
                  <a:srgbClr val="666666"/>
                </a:solidFill>
                <a:latin typeface="微软雅黑" panose="020B0503020204020204" pitchFamily="34" charset="-122"/>
                <a:ea typeface="微软雅黑" panose="020B0503020204020204" pitchFamily="34" charset="-122"/>
              </a:rPr>
              <a:t>CUDA</a:t>
            </a:r>
            <a:endParaRPr lang="zh-CN" altLang="en-US" dirty="0">
              <a:solidFill>
                <a:srgbClr val="666666"/>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562100" y="2651721"/>
            <a:ext cx="5588906" cy="686309"/>
            <a:chOff x="1043608" y="1120988"/>
            <a:chExt cx="6925627" cy="1080120"/>
          </a:xfrm>
        </p:grpSpPr>
        <p:sp>
          <p:nvSpPr>
            <p:cNvPr id="31" name="TextBox 1"/>
            <p:cNvSpPr txBox="1"/>
            <p:nvPr/>
          </p:nvSpPr>
          <p:spPr>
            <a:xfrm>
              <a:off x="1043608" y="1120988"/>
              <a:ext cx="864481" cy="1017202"/>
            </a:xfrm>
            <a:prstGeom prst="rect">
              <a:avLst/>
            </a:prstGeom>
            <a:noFill/>
          </p:spPr>
          <p:txBody>
            <a:bodyPr wrap="none" rtlCol="0">
              <a:spAutoFit/>
            </a:bodyPr>
            <a:lstStyle/>
            <a:p>
              <a:r>
                <a:rPr lang="en-US" altLang="zh-CN" sz="3600" b="1" dirty="0" smtClean="0">
                  <a:solidFill>
                    <a:schemeClr val="accent3">
                      <a:lumMod val="75000"/>
                    </a:schemeClr>
                  </a:solidFill>
                  <a:latin typeface="Arial" pitchFamily="34" charset="0"/>
                  <a:cs typeface="Arial" pitchFamily="34" charset="0"/>
                </a:rPr>
                <a:t>01</a:t>
              </a:r>
              <a:endParaRPr lang="zh-CN" altLang="en-US" sz="3600" b="1" dirty="0">
                <a:solidFill>
                  <a:schemeClr val="accent3">
                    <a:lumMod val="75000"/>
                  </a:schemeClr>
                </a:solidFill>
                <a:latin typeface="Arial" pitchFamily="34" charset="0"/>
                <a:cs typeface="Arial" pitchFamily="34" charset="0"/>
              </a:endParaRPr>
            </a:p>
          </p:txBody>
        </p:sp>
        <p:cxnSp>
          <p:nvCxnSpPr>
            <p:cNvPr id="32" name="直接连接符 31"/>
            <p:cNvCxnSpPr/>
            <p:nvPr/>
          </p:nvCxnSpPr>
          <p:spPr>
            <a:xfrm flipH="1">
              <a:off x="1802149" y="1120988"/>
              <a:ext cx="648072" cy="108012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TextBox 5"/>
            <p:cNvSpPr txBox="1"/>
            <p:nvPr/>
          </p:nvSpPr>
          <p:spPr>
            <a:xfrm>
              <a:off x="2450223" y="1319167"/>
              <a:ext cx="5519012" cy="726573"/>
            </a:xfrm>
            <a:prstGeom prst="rect">
              <a:avLst/>
            </a:prstGeom>
            <a:noFill/>
          </p:spPr>
          <p:txBody>
            <a:bodyPr wrap="none" rtlCol="0">
              <a:spAutoFit/>
            </a:bodyPr>
            <a:lstStyle/>
            <a:p>
              <a:r>
                <a:rPr lang="en-US" altLang="zh-CN" sz="2400" dirty="0">
                  <a:solidFill>
                    <a:schemeClr val="accent3">
                      <a:lumMod val="75000"/>
                    </a:schemeClr>
                  </a:solidFill>
                </a:rPr>
                <a:t>CUDA_C_Programming_Guide.pdf</a:t>
              </a:r>
              <a:endParaRPr lang="zh-CN" altLang="en-US" sz="2400" dirty="0">
                <a:solidFill>
                  <a:schemeClr val="accent3">
                    <a:lumMod val="75000"/>
                  </a:schemeClr>
                </a:solidFill>
              </a:endParaRPr>
            </a:p>
          </p:txBody>
        </p:sp>
      </p:grpSp>
      <p:grpSp>
        <p:nvGrpSpPr>
          <p:cNvPr id="23" name="组合 22"/>
          <p:cNvGrpSpPr/>
          <p:nvPr/>
        </p:nvGrpSpPr>
        <p:grpSpPr>
          <a:xfrm>
            <a:off x="1562100" y="4293234"/>
            <a:ext cx="4847165" cy="686309"/>
            <a:chOff x="1043608" y="1120988"/>
            <a:chExt cx="6006481" cy="1080120"/>
          </a:xfrm>
        </p:grpSpPr>
        <p:sp>
          <p:nvSpPr>
            <p:cNvPr id="24" name="TextBox 1"/>
            <p:cNvSpPr txBox="1"/>
            <p:nvPr/>
          </p:nvSpPr>
          <p:spPr>
            <a:xfrm>
              <a:off x="1043608" y="1120988"/>
              <a:ext cx="864481" cy="1017203"/>
            </a:xfrm>
            <a:prstGeom prst="rect">
              <a:avLst/>
            </a:prstGeom>
            <a:noFill/>
          </p:spPr>
          <p:txBody>
            <a:bodyPr wrap="none" rtlCol="0">
              <a:spAutoFit/>
            </a:bodyPr>
            <a:lstStyle/>
            <a:p>
              <a:r>
                <a:rPr lang="en-US" altLang="zh-CN" sz="3600" b="1" dirty="0" smtClean="0">
                  <a:solidFill>
                    <a:schemeClr val="accent3">
                      <a:lumMod val="75000"/>
                    </a:schemeClr>
                  </a:solidFill>
                  <a:latin typeface="Arial" pitchFamily="34" charset="0"/>
                  <a:cs typeface="Arial" pitchFamily="34" charset="0"/>
                </a:rPr>
                <a:t>02</a:t>
              </a:r>
              <a:endParaRPr lang="zh-CN" altLang="en-US" sz="3600" b="1" dirty="0">
                <a:solidFill>
                  <a:schemeClr val="accent3">
                    <a:lumMod val="75000"/>
                  </a:schemeClr>
                </a:solidFill>
                <a:latin typeface="Arial" pitchFamily="34" charset="0"/>
                <a:cs typeface="Arial" pitchFamily="34" charset="0"/>
              </a:endParaRPr>
            </a:p>
          </p:txBody>
        </p:sp>
        <p:cxnSp>
          <p:nvCxnSpPr>
            <p:cNvPr id="25" name="直接连接符 24"/>
            <p:cNvCxnSpPr/>
            <p:nvPr/>
          </p:nvCxnSpPr>
          <p:spPr>
            <a:xfrm flipH="1">
              <a:off x="1802149" y="1120988"/>
              <a:ext cx="648072" cy="108012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5"/>
            <p:cNvSpPr txBox="1"/>
            <p:nvPr/>
          </p:nvSpPr>
          <p:spPr>
            <a:xfrm>
              <a:off x="2450223" y="1319167"/>
              <a:ext cx="4599866" cy="726573"/>
            </a:xfrm>
            <a:prstGeom prst="rect">
              <a:avLst/>
            </a:prstGeom>
            <a:noFill/>
          </p:spPr>
          <p:txBody>
            <a:bodyPr wrap="none" rtlCol="0">
              <a:spAutoFit/>
            </a:bodyPr>
            <a:lstStyle/>
            <a:p>
              <a:r>
                <a:rPr lang="en-US" altLang="zh-CN" sz="2400" dirty="0">
                  <a:solidFill>
                    <a:schemeClr val="accent3">
                      <a:lumMod val="75000"/>
                    </a:schemeClr>
                  </a:solidFill>
                </a:rPr>
                <a:t>NVIDIA_CUDA-5.0_Samples</a:t>
              </a:r>
              <a:endParaRPr lang="zh-CN" altLang="en-US" sz="2400" dirty="0">
                <a:solidFill>
                  <a:schemeClr val="accent3">
                    <a:lumMod val="75000"/>
                  </a:schemeClr>
                </a:solidFill>
              </a:endParaRPr>
            </a:p>
          </p:txBody>
        </p:sp>
      </p:grpSp>
    </p:spTree>
    <p:extLst>
      <p:ext uri="{BB962C8B-B14F-4D97-AF65-F5344CB8AC3E}">
        <p14:creationId xmlns:p14="http://schemas.microsoft.com/office/powerpoint/2010/main" val="3885012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56657" y="-209550"/>
            <a:ext cx="9600656" cy="1708150"/>
            <a:chOff x="1613443" y="2686050"/>
            <a:chExt cx="5124704" cy="911788"/>
          </a:xfrm>
        </p:grpSpPr>
        <p:sp>
          <p:nvSpPr>
            <p:cNvPr id="2" name="矩形 1"/>
            <p:cNvSpPr/>
            <p:nvPr/>
          </p:nvSpPr>
          <p:spPr>
            <a:xfrm>
              <a:off x="2277510" y="2886085"/>
              <a:ext cx="4460637"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613443" y="268605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rgbClr val="287ED3"/>
                  </a:solidFill>
                </a:rPr>
                <a:t>1</a:t>
              </a:r>
              <a:endParaRPr lang="zh-CN" altLang="en-US" sz="4400" b="1" dirty="0">
                <a:solidFill>
                  <a:srgbClr val="287ED3"/>
                </a:solidFill>
              </a:endParaRPr>
            </a:p>
          </p:txBody>
        </p:sp>
      </p:grpSp>
      <p:sp>
        <p:nvSpPr>
          <p:cNvPr id="5" name="文本框 4"/>
          <p:cNvSpPr txBox="1"/>
          <p:nvPr/>
        </p:nvSpPr>
        <p:spPr>
          <a:xfrm>
            <a:off x="1562100" y="321359"/>
            <a:ext cx="5664200" cy="646331"/>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目前完成的工作</a:t>
            </a:r>
          </a:p>
        </p:txBody>
      </p:sp>
      <p:sp>
        <p:nvSpPr>
          <p:cNvPr id="11" name="矩形 10"/>
          <p:cNvSpPr/>
          <p:nvPr/>
        </p:nvSpPr>
        <p:spPr>
          <a:xfrm>
            <a:off x="1304113" y="1475997"/>
            <a:ext cx="672164" cy="672164"/>
          </a:xfrm>
          <a:prstGeom prst="rect">
            <a:avLst/>
          </a:prstGeom>
          <a:solidFill>
            <a:srgbClr val="28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t>3</a:t>
            </a:r>
            <a:endParaRPr lang="zh-CN" altLang="en-US" sz="3200" b="1" dirty="0"/>
          </a:p>
        </p:txBody>
      </p:sp>
      <p:sp>
        <p:nvSpPr>
          <p:cNvPr id="15" name="文本框 14"/>
          <p:cNvSpPr txBox="1"/>
          <p:nvPr/>
        </p:nvSpPr>
        <p:spPr>
          <a:xfrm>
            <a:off x="2203997" y="1627413"/>
            <a:ext cx="3623925" cy="369332"/>
          </a:xfrm>
          <a:prstGeom prst="rect">
            <a:avLst/>
          </a:prstGeom>
          <a:noFill/>
        </p:spPr>
        <p:txBody>
          <a:bodyPr wrap="square" rtlCol="0">
            <a:spAutoFit/>
          </a:bodyPr>
          <a:lstStyle/>
          <a:p>
            <a:r>
              <a:rPr lang="en-US" altLang="zh-CN" dirty="0">
                <a:solidFill>
                  <a:srgbClr val="666666"/>
                </a:solidFill>
                <a:latin typeface="微软雅黑" panose="020B0503020204020204" pitchFamily="34" charset="-122"/>
                <a:ea typeface="微软雅黑" panose="020B0503020204020204" pitchFamily="34" charset="-122"/>
              </a:rPr>
              <a:t>Work &amp;&amp; </a:t>
            </a:r>
            <a:r>
              <a:rPr lang="en-US" altLang="zh-CN" dirty="0" err="1">
                <a:solidFill>
                  <a:srgbClr val="666666"/>
                </a:solidFill>
                <a:latin typeface="微软雅黑" panose="020B0503020204020204" pitchFamily="34" charset="-122"/>
                <a:ea typeface="微软雅黑" panose="020B0503020204020204" pitchFamily="34" charset="-122"/>
              </a:rPr>
              <a:t>ClusterLocalGray</a:t>
            </a:r>
            <a:endParaRPr lang="en-US" altLang="zh-CN" dirty="0">
              <a:solidFill>
                <a:srgbClr val="666666"/>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1622388" y="2508309"/>
            <a:ext cx="5869078" cy="728524"/>
            <a:chOff x="1043608" y="1120988"/>
            <a:chExt cx="7272808" cy="1146559"/>
          </a:xfrm>
        </p:grpSpPr>
        <p:sp>
          <p:nvSpPr>
            <p:cNvPr id="17" name="TextBox 1"/>
            <p:cNvSpPr txBox="1"/>
            <p:nvPr/>
          </p:nvSpPr>
          <p:spPr>
            <a:xfrm>
              <a:off x="1043608" y="1120988"/>
              <a:ext cx="864481" cy="1017204"/>
            </a:xfrm>
            <a:prstGeom prst="rect">
              <a:avLst/>
            </a:prstGeom>
            <a:noFill/>
          </p:spPr>
          <p:txBody>
            <a:bodyPr wrap="none" rtlCol="0">
              <a:spAutoFit/>
            </a:bodyPr>
            <a:lstStyle/>
            <a:p>
              <a:r>
                <a:rPr lang="en-US" altLang="zh-CN" sz="3600" b="1" dirty="0" smtClean="0">
                  <a:solidFill>
                    <a:schemeClr val="accent3">
                      <a:lumMod val="75000"/>
                    </a:schemeClr>
                  </a:solidFill>
                  <a:latin typeface="Arial" pitchFamily="34" charset="0"/>
                  <a:cs typeface="Arial" pitchFamily="34" charset="0"/>
                </a:rPr>
                <a:t>01</a:t>
              </a:r>
              <a:endParaRPr lang="zh-CN" altLang="en-US" sz="3600" b="1" dirty="0">
                <a:solidFill>
                  <a:schemeClr val="accent3">
                    <a:lumMod val="75000"/>
                  </a:schemeClr>
                </a:solidFill>
                <a:latin typeface="Arial" pitchFamily="34" charset="0"/>
                <a:cs typeface="Arial" pitchFamily="34" charset="0"/>
              </a:endParaRPr>
            </a:p>
          </p:txBody>
        </p:sp>
        <p:cxnSp>
          <p:nvCxnSpPr>
            <p:cNvPr id="18" name="直接连接符 17"/>
            <p:cNvCxnSpPr/>
            <p:nvPr/>
          </p:nvCxnSpPr>
          <p:spPr>
            <a:xfrm flipH="1">
              <a:off x="1802149" y="1120988"/>
              <a:ext cx="648072" cy="108012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4"/>
            <p:cNvSpPr txBox="1"/>
            <p:nvPr/>
          </p:nvSpPr>
          <p:spPr>
            <a:xfrm>
              <a:off x="2450222" y="1744414"/>
              <a:ext cx="5866194" cy="523133"/>
            </a:xfrm>
            <a:prstGeom prst="rect">
              <a:avLst/>
            </a:prstGeom>
            <a:noFill/>
          </p:spPr>
          <p:txBody>
            <a:bodyPr wrap="square" rtlCol="0">
              <a:spAutoFit/>
            </a:bodyPr>
            <a:lstStyle/>
            <a:p>
              <a:pPr>
                <a:lnSpc>
                  <a:spcPct val="130000"/>
                </a:lnSpc>
              </a:pPr>
              <a:r>
                <a:rPr lang="zh-CN" altLang="en-US" sz="1200" dirty="0" smtClean="0">
                  <a:solidFill>
                    <a:schemeClr val="tx1">
                      <a:lumMod val="50000"/>
                      <a:lumOff val="50000"/>
                    </a:schemeClr>
                  </a:solidFill>
                  <a:latin typeface="微软雅黑" pitchFamily="34" charset="-122"/>
                  <a:ea typeface="微软雅黑" pitchFamily="34" charset="-122"/>
                </a:rPr>
                <a:t>已经实现。但仍存在几个问题。</a:t>
              </a:r>
            </a:p>
          </p:txBody>
        </p:sp>
        <p:sp>
          <p:nvSpPr>
            <p:cNvPr id="20" name="TextBox 5"/>
            <p:cNvSpPr txBox="1"/>
            <p:nvPr/>
          </p:nvSpPr>
          <p:spPr>
            <a:xfrm>
              <a:off x="2450222" y="1197796"/>
              <a:ext cx="798930" cy="532820"/>
            </a:xfrm>
            <a:prstGeom prst="rect">
              <a:avLst/>
            </a:prstGeom>
            <a:noFill/>
          </p:spPr>
          <p:txBody>
            <a:bodyPr wrap="none" rtlCol="0">
              <a:spAutoFit/>
            </a:bodyPr>
            <a:lstStyle/>
            <a:p>
              <a:r>
                <a:rPr lang="en-US" altLang="zh-CN" sz="1600" b="1" dirty="0" smtClean="0">
                  <a:solidFill>
                    <a:schemeClr val="accent3">
                      <a:lumMod val="75000"/>
                    </a:schemeClr>
                  </a:solidFill>
                </a:rPr>
                <a:t>Work</a:t>
              </a:r>
              <a:endParaRPr lang="zh-CN" altLang="en-US" sz="1600" b="1" dirty="0">
                <a:solidFill>
                  <a:schemeClr val="accent3">
                    <a:lumMod val="75000"/>
                  </a:schemeClr>
                </a:solidFill>
              </a:endParaRPr>
            </a:p>
          </p:txBody>
        </p:sp>
      </p:grpSp>
      <p:grpSp>
        <p:nvGrpSpPr>
          <p:cNvPr id="21" name="组合 20"/>
          <p:cNvGrpSpPr/>
          <p:nvPr/>
        </p:nvGrpSpPr>
        <p:grpSpPr>
          <a:xfrm>
            <a:off x="1562100" y="3976367"/>
            <a:ext cx="6257678" cy="686309"/>
            <a:chOff x="1043608" y="1120988"/>
            <a:chExt cx="7754352" cy="1080120"/>
          </a:xfrm>
        </p:grpSpPr>
        <p:sp>
          <p:nvSpPr>
            <p:cNvPr id="22" name="TextBox 1"/>
            <p:cNvSpPr txBox="1"/>
            <p:nvPr/>
          </p:nvSpPr>
          <p:spPr>
            <a:xfrm>
              <a:off x="1043608" y="1120988"/>
              <a:ext cx="864481" cy="1017203"/>
            </a:xfrm>
            <a:prstGeom prst="rect">
              <a:avLst/>
            </a:prstGeom>
            <a:noFill/>
          </p:spPr>
          <p:txBody>
            <a:bodyPr wrap="none" rtlCol="0">
              <a:spAutoFit/>
            </a:bodyPr>
            <a:lstStyle/>
            <a:p>
              <a:r>
                <a:rPr lang="en-US" altLang="zh-CN" sz="3600" b="1" dirty="0" smtClean="0">
                  <a:solidFill>
                    <a:schemeClr val="accent3">
                      <a:lumMod val="75000"/>
                    </a:schemeClr>
                  </a:solidFill>
                  <a:latin typeface="Arial" pitchFamily="34" charset="0"/>
                  <a:cs typeface="Arial" pitchFamily="34" charset="0"/>
                </a:rPr>
                <a:t>02</a:t>
              </a:r>
              <a:endParaRPr lang="zh-CN" altLang="en-US" sz="3600" b="1" dirty="0">
                <a:solidFill>
                  <a:schemeClr val="accent3">
                    <a:lumMod val="75000"/>
                  </a:schemeClr>
                </a:solidFill>
                <a:latin typeface="Arial" pitchFamily="34" charset="0"/>
                <a:cs typeface="Arial" pitchFamily="34" charset="0"/>
              </a:endParaRPr>
            </a:p>
          </p:txBody>
        </p:sp>
        <p:cxnSp>
          <p:nvCxnSpPr>
            <p:cNvPr id="27" name="直接连接符 26"/>
            <p:cNvCxnSpPr/>
            <p:nvPr/>
          </p:nvCxnSpPr>
          <p:spPr>
            <a:xfrm flipH="1">
              <a:off x="1802149" y="1120988"/>
              <a:ext cx="648072" cy="108012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TextBox 5"/>
            <p:cNvSpPr txBox="1"/>
            <p:nvPr/>
          </p:nvSpPr>
          <p:spPr>
            <a:xfrm>
              <a:off x="2450222" y="1336506"/>
              <a:ext cx="6347738" cy="726573"/>
            </a:xfrm>
            <a:prstGeom prst="rect">
              <a:avLst/>
            </a:prstGeom>
            <a:noFill/>
          </p:spPr>
          <p:txBody>
            <a:bodyPr wrap="none" rtlCol="0">
              <a:spAutoFit/>
            </a:bodyPr>
            <a:lstStyle/>
            <a:p>
              <a:r>
                <a:rPr lang="en-US" altLang="zh-CN" sz="2400" dirty="0" err="1" smtClean="0">
                  <a:solidFill>
                    <a:srgbClr val="666666"/>
                  </a:solidFill>
                  <a:latin typeface="微软雅黑" panose="020B0503020204020204" pitchFamily="34" charset="-122"/>
                  <a:ea typeface="微软雅黑" panose="020B0503020204020204" pitchFamily="34" charset="-122"/>
                </a:rPr>
                <a:t>ClusterLocalGray</a:t>
              </a:r>
              <a:r>
                <a:rPr lang="zh-CN" altLang="en-US" sz="2400" b="1" dirty="0" smtClean="0">
                  <a:solidFill>
                    <a:schemeClr val="accent3">
                      <a:lumMod val="75000"/>
                    </a:schemeClr>
                  </a:solidFill>
                </a:rPr>
                <a:t>（图像平滑算法）</a:t>
              </a:r>
              <a:endParaRPr lang="zh-CN" altLang="en-US" sz="2400" b="1" dirty="0">
                <a:solidFill>
                  <a:schemeClr val="accent3">
                    <a:lumMod val="75000"/>
                  </a:schemeClr>
                </a:solidFill>
              </a:endParaRPr>
            </a:p>
          </p:txBody>
        </p:sp>
      </p:grpSp>
    </p:spTree>
    <p:extLst>
      <p:ext uri="{BB962C8B-B14F-4D97-AF65-F5344CB8AC3E}">
        <p14:creationId xmlns:p14="http://schemas.microsoft.com/office/powerpoint/2010/main" val="42547538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56657" y="-209550"/>
            <a:ext cx="9600656" cy="1708150"/>
            <a:chOff x="1613443" y="2686050"/>
            <a:chExt cx="5124704" cy="911788"/>
          </a:xfrm>
        </p:grpSpPr>
        <p:sp>
          <p:nvSpPr>
            <p:cNvPr id="2" name="矩形 1"/>
            <p:cNvSpPr/>
            <p:nvPr/>
          </p:nvSpPr>
          <p:spPr>
            <a:xfrm>
              <a:off x="2277510" y="2886085"/>
              <a:ext cx="4460637"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613443" y="268605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rgbClr val="287ED3"/>
                  </a:solidFill>
                </a:rPr>
                <a:t>1</a:t>
              </a:r>
              <a:endParaRPr lang="zh-CN" altLang="en-US" sz="4400" b="1" dirty="0">
                <a:solidFill>
                  <a:srgbClr val="287ED3"/>
                </a:solidFill>
              </a:endParaRPr>
            </a:p>
          </p:txBody>
        </p:sp>
      </p:grpSp>
      <p:sp>
        <p:nvSpPr>
          <p:cNvPr id="5" name="文本框 4"/>
          <p:cNvSpPr txBox="1"/>
          <p:nvPr/>
        </p:nvSpPr>
        <p:spPr>
          <a:xfrm>
            <a:off x="1562100" y="321359"/>
            <a:ext cx="5664200" cy="646331"/>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目前完成的工作</a:t>
            </a:r>
          </a:p>
        </p:txBody>
      </p:sp>
      <p:sp>
        <p:nvSpPr>
          <p:cNvPr id="11" name="矩形 10"/>
          <p:cNvSpPr/>
          <p:nvPr/>
        </p:nvSpPr>
        <p:spPr>
          <a:xfrm>
            <a:off x="1304113" y="1475997"/>
            <a:ext cx="672164" cy="672164"/>
          </a:xfrm>
          <a:prstGeom prst="rect">
            <a:avLst/>
          </a:prstGeom>
          <a:solidFill>
            <a:srgbClr val="28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t>3</a:t>
            </a:r>
            <a:endParaRPr lang="zh-CN" altLang="en-US" sz="3200" b="1" dirty="0"/>
          </a:p>
        </p:txBody>
      </p:sp>
      <p:sp>
        <p:nvSpPr>
          <p:cNvPr id="15" name="文本框 14"/>
          <p:cNvSpPr txBox="1"/>
          <p:nvPr/>
        </p:nvSpPr>
        <p:spPr>
          <a:xfrm>
            <a:off x="2203997" y="1627413"/>
            <a:ext cx="3623925" cy="369332"/>
          </a:xfrm>
          <a:prstGeom prst="rect">
            <a:avLst/>
          </a:prstGeom>
          <a:noFill/>
        </p:spPr>
        <p:txBody>
          <a:bodyPr wrap="square" rtlCol="0">
            <a:spAutoFit/>
          </a:bodyPr>
          <a:lstStyle/>
          <a:p>
            <a:r>
              <a:rPr lang="en-US" altLang="zh-CN" dirty="0" err="1" smtClean="0">
                <a:solidFill>
                  <a:srgbClr val="666666"/>
                </a:solidFill>
                <a:latin typeface="微软雅黑" panose="020B0503020204020204" pitchFamily="34" charset="-122"/>
                <a:ea typeface="微软雅黑" panose="020B0503020204020204" pitchFamily="34" charset="-122"/>
              </a:rPr>
              <a:t>ClusterLocalGray</a:t>
            </a:r>
            <a:endParaRPr lang="en-US" altLang="zh-CN" dirty="0">
              <a:solidFill>
                <a:srgbClr val="666666"/>
              </a:solidFill>
              <a:latin typeface="微软雅黑" panose="020B0503020204020204" pitchFamily="34" charset="-122"/>
              <a:ea typeface="微软雅黑" panose="020B0503020204020204" pitchFamily="34" charset="-122"/>
            </a:endParaRPr>
          </a:p>
        </p:txBody>
      </p:sp>
      <p:pic>
        <p:nvPicPr>
          <p:cNvPr id="12" name="図 4"/>
          <p:cNvPicPr/>
          <p:nvPr/>
        </p:nvPicPr>
        <p:blipFill>
          <a:blip r:embed="rId2">
            <a:extLst>
              <a:ext uri="{28A0092B-C50C-407E-A947-70E740481C1C}">
                <a14:useLocalDpi xmlns:a14="http://schemas.microsoft.com/office/drawing/2010/main" val="0"/>
              </a:ext>
            </a:extLst>
          </a:blip>
          <a:srcRect/>
          <a:stretch>
            <a:fillRect/>
          </a:stretch>
        </p:blipFill>
        <p:spPr bwMode="auto">
          <a:xfrm>
            <a:off x="-62953" y="0"/>
            <a:ext cx="9206952" cy="6858000"/>
          </a:xfrm>
          <a:prstGeom prst="rect">
            <a:avLst/>
          </a:prstGeom>
          <a:noFill/>
          <a:ln>
            <a:noFill/>
          </a:ln>
        </p:spPr>
      </p:pic>
    </p:spTree>
    <p:extLst>
      <p:ext uri="{BB962C8B-B14F-4D97-AF65-F5344CB8AC3E}">
        <p14:creationId xmlns:p14="http://schemas.microsoft.com/office/powerpoint/2010/main" val="2678734159"/>
      </p:ext>
    </p:extLst>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56657" y="-209550"/>
            <a:ext cx="9600656" cy="1708150"/>
            <a:chOff x="1613443" y="2686050"/>
            <a:chExt cx="5124704" cy="911788"/>
          </a:xfrm>
        </p:grpSpPr>
        <p:sp>
          <p:nvSpPr>
            <p:cNvPr id="2" name="矩形 1"/>
            <p:cNvSpPr/>
            <p:nvPr/>
          </p:nvSpPr>
          <p:spPr>
            <a:xfrm>
              <a:off x="2277510" y="2886085"/>
              <a:ext cx="4460637"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613443" y="268605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rgbClr val="287ED3"/>
                  </a:solidFill>
                </a:rPr>
                <a:t>2</a:t>
              </a:r>
              <a:endParaRPr lang="zh-CN" altLang="en-US" sz="4400" b="1" dirty="0">
                <a:solidFill>
                  <a:srgbClr val="287ED3"/>
                </a:solidFill>
              </a:endParaRPr>
            </a:p>
          </p:txBody>
        </p:sp>
      </p:grpSp>
      <p:sp>
        <p:nvSpPr>
          <p:cNvPr id="5" name="文本框 4"/>
          <p:cNvSpPr txBox="1"/>
          <p:nvPr/>
        </p:nvSpPr>
        <p:spPr>
          <a:xfrm>
            <a:off x="1562100" y="321359"/>
            <a:ext cx="5664200" cy="646331"/>
          </a:xfrm>
          <a:prstGeom prst="rect">
            <a:avLst/>
          </a:prstGeom>
          <a:noFill/>
        </p:spPr>
        <p:txBody>
          <a:bodyPr wrap="square" rtlCol="0">
            <a:spAutoFit/>
          </a:bodyPr>
          <a:lstStyle/>
          <a:p>
            <a:r>
              <a:rPr lang="zh-CN" altLang="en-US" sz="3600" b="1" dirty="0" smtClean="0">
                <a:latin typeface="微软雅黑" panose="020B0503020204020204" pitchFamily="34" charset="-122"/>
                <a:ea typeface="微软雅黑" panose="020B0503020204020204" pitchFamily="34" charset="-122"/>
              </a:rPr>
              <a:t>下周计划</a:t>
            </a:r>
            <a:endParaRPr lang="zh-CN" altLang="en-US" sz="3600" b="1" dirty="0">
              <a:latin typeface="微软雅黑" panose="020B0503020204020204" pitchFamily="34" charset="-122"/>
              <a:ea typeface="微软雅黑" panose="020B0503020204020204" pitchFamily="34" charset="-122"/>
            </a:endParaRPr>
          </a:p>
        </p:txBody>
      </p:sp>
      <p:sp>
        <p:nvSpPr>
          <p:cNvPr id="6" name="矩形 5"/>
          <p:cNvSpPr/>
          <p:nvPr/>
        </p:nvSpPr>
        <p:spPr>
          <a:xfrm>
            <a:off x="2074862" y="1959429"/>
            <a:ext cx="2006600" cy="4221842"/>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7" name="直接连接符 6"/>
          <p:cNvCxnSpPr>
            <a:stCxn id="14" idx="3"/>
          </p:cNvCxnSpPr>
          <p:nvPr/>
        </p:nvCxnSpPr>
        <p:spPr>
          <a:xfrm>
            <a:off x="2074862" y="2748757"/>
            <a:ext cx="2006600" cy="7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17" idx="3"/>
          </p:cNvCxnSpPr>
          <p:nvPr/>
        </p:nvCxnSpPr>
        <p:spPr>
          <a:xfrm flipV="1">
            <a:off x="2074862" y="4092575"/>
            <a:ext cx="2006600" cy="7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084387" y="5437188"/>
            <a:ext cx="19954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15"/>
          <p:cNvSpPr txBox="1">
            <a:spLocks noChangeArrowheads="1"/>
          </p:cNvSpPr>
          <p:nvPr/>
        </p:nvSpPr>
        <p:spPr bwMode="auto">
          <a:xfrm>
            <a:off x="2287587" y="2379663"/>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dirty="0" smtClean="0">
                <a:ea typeface="微软雅黑" panose="020B0503020204020204" pitchFamily="34" charset="-122"/>
              </a:rPr>
              <a:t>项目方面</a:t>
            </a:r>
            <a:endParaRPr lang="zh-CN" altLang="en-US" dirty="0">
              <a:ea typeface="微软雅黑" panose="020B0503020204020204" pitchFamily="34" charset="-122"/>
            </a:endParaRPr>
          </a:p>
        </p:txBody>
      </p:sp>
      <p:sp>
        <p:nvSpPr>
          <p:cNvPr id="11" name="TextBox 16"/>
          <p:cNvSpPr txBox="1">
            <a:spLocks noChangeArrowheads="1"/>
          </p:cNvSpPr>
          <p:nvPr/>
        </p:nvSpPr>
        <p:spPr bwMode="auto">
          <a:xfrm>
            <a:off x="2287587" y="3722688"/>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dirty="0" smtClean="0">
                <a:ea typeface="微软雅黑" panose="020B0503020204020204" pitchFamily="34" charset="-122"/>
              </a:rPr>
              <a:t>研究方面</a:t>
            </a:r>
            <a:endParaRPr lang="zh-CN" altLang="en-US" dirty="0">
              <a:ea typeface="微软雅黑" panose="020B0503020204020204" pitchFamily="34" charset="-122"/>
            </a:endParaRPr>
          </a:p>
        </p:txBody>
      </p:sp>
      <p:sp>
        <p:nvSpPr>
          <p:cNvPr id="12" name="TextBox 17"/>
          <p:cNvSpPr txBox="1">
            <a:spLocks noChangeArrowheads="1"/>
          </p:cNvSpPr>
          <p:nvPr/>
        </p:nvSpPr>
        <p:spPr bwMode="auto">
          <a:xfrm>
            <a:off x="2287587" y="5086350"/>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dirty="0" smtClean="0">
                <a:ea typeface="微软雅黑" panose="020B0503020204020204" pitchFamily="34" charset="-122"/>
              </a:rPr>
              <a:t>准备方面</a:t>
            </a:r>
            <a:endParaRPr lang="zh-CN" altLang="en-US" dirty="0">
              <a:ea typeface="微软雅黑" panose="020B0503020204020204" pitchFamily="34" charset="-122"/>
            </a:endParaRPr>
          </a:p>
        </p:txBody>
      </p:sp>
      <p:grpSp>
        <p:nvGrpSpPr>
          <p:cNvPr id="13" name="组合 12"/>
          <p:cNvGrpSpPr>
            <a:grpSpLocks/>
          </p:cNvGrpSpPr>
          <p:nvPr/>
        </p:nvGrpSpPr>
        <p:grpSpPr bwMode="auto">
          <a:xfrm>
            <a:off x="0" y="2332673"/>
            <a:ext cx="2074862" cy="832168"/>
            <a:chOff x="765101" y="962314"/>
            <a:chExt cx="1296144" cy="576064"/>
          </a:xfrm>
          <a:solidFill>
            <a:srgbClr val="287ED3"/>
          </a:solidFill>
        </p:grpSpPr>
        <p:sp>
          <p:nvSpPr>
            <p:cNvPr id="14" name="五边形 13"/>
            <p:cNvSpPr/>
            <p:nvPr/>
          </p:nvSpPr>
          <p:spPr>
            <a:xfrm>
              <a:off x="765101" y="962314"/>
              <a:ext cx="1296144" cy="57606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a:solidFill>
                  <a:srgbClr val="287ED3"/>
                </a:solidFill>
              </a:endParaRPr>
            </a:p>
          </p:txBody>
        </p:sp>
        <p:sp>
          <p:nvSpPr>
            <p:cNvPr id="15" name="TextBox 19"/>
            <p:cNvSpPr txBox="1">
              <a:spLocks noChangeArrowheads="1"/>
            </p:cNvSpPr>
            <p:nvPr/>
          </p:nvSpPr>
          <p:spPr bwMode="auto">
            <a:xfrm>
              <a:off x="1265214" y="1053288"/>
              <a:ext cx="225510" cy="447419"/>
            </a:xfrm>
            <a:prstGeom prst="rect">
              <a:avLst/>
            </a:prstGeom>
            <a:noFill/>
            <a:ln w="9525">
              <a:noFill/>
              <a:miter lim="800000"/>
              <a:headEnd/>
              <a:tailEnd/>
            </a:ln>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600" dirty="0">
                  <a:solidFill>
                    <a:schemeClr val="bg1"/>
                  </a:solidFill>
                  <a:latin typeface="Impact" panose="020B0806030902050204" pitchFamily="34" charset="0"/>
                  <a:ea typeface="微软雅黑" panose="020B0503020204020204" pitchFamily="34" charset="-122"/>
                </a:rPr>
                <a:t>1</a:t>
              </a:r>
              <a:endParaRPr lang="zh-CN" altLang="en-US" sz="3600" dirty="0">
                <a:solidFill>
                  <a:schemeClr val="bg1"/>
                </a:solidFill>
                <a:latin typeface="Impact" panose="020B0806030902050204" pitchFamily="34" charset="0"/>
                <a:ea typeface="微软雅黑" panose="020B0503020204020204" pitchFamily="34" charset="-122"/>
              </a:endParaRPr>
            </a:p>
          </p:txBody>
        </p:sp>
      </p:grpSp>
      <p:grpSp>
        <p:nvGrpSpPr>
          <p:cNvPr id="16" name="组合 15"/>
          <p:cNvGrpSpPr>
            <a:grpSpLocks/>
          </p:cNvGrpSpPr>
          <p:nvPr/>
        </p:nvGrpSpPr>
        <p:grpSpPr bwMode="auto">
          <a:xfrm>
            <a:off x="0" y="3677285"/>
            <a:ext cx="2074862" cy="832168"/>
            <a:chOff x="765101" y="2306083"/>
            <a:chExt cx="1296144" cy="576064"/>
          </a:xfrm>
          <a:solidFill>
            <a:srgbClr val="287ED3"/>
          </a:solidFill>
        </p:grpSpPr>
        <p:sp>
          <p:nvSpPr>
            <p:cNvPr id="17" name="五边形 16"/>
            <p:cNvSpPr/>
            <p:nvPr/>
          </p:nvSpPr>
          <p:spPr>
            <a:xfrm>
              <a:off x="765101" y="2306083"/>
              <a:ext cx="1296144" cy="57606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a:solidFill>
                  <a:srgbClr val="287ED3"/>
                </a:solidFill>
              </a:endParaRPr>
            </a:p>
          </p:txBody>
        </p:sp>
        <p:sp>
          <p:nvSpPr>
            <p:cNvPr id="18" name="TextBox 20"/>
            <p:cNvSpPr txBox="1">
              <a:spLocks noChangeArrowheads="1"/>
            </p:cNvSpPr>
            <p:nvPr/>
          </p:nvSpPr>
          <p:spPr bwMode="auto">
            <a:xfrm>
              <a:off x="1271948" y="2409975"/>
              <a:ext cx="260559" cy="447419"/>
            </a:xfrm>
            <a:prstGeom prst="rect">
              <a:avLst/>
            </a:prstGeom>
            <a:noFill/>
            <a:ln w="9525">
              <a:noFill/>
              <a:miter lim="800000"/>
              <a:headEnd/>
              <a:tailEnd/>
            </a:ln>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600" dirty="0">
                  <a:solidFill>
                    <a:schemeClr val="bg1"/>
                  </a:solidFill>
                  <a:latin typeface="Impact" panose="020B0806030902050204" pitchFamily="34" charset="0"/>
                  <a:ea typeface="微软雅黑" panose="020B0503020204020204" pitchFamily="34" charset="-122"/>
                </a:rPr>
                <a:t>2</a:t>
              </a:r>
              <a:endParaRPr lang="zh-CN" altLang="en-US" sz="3600" dirty="0">
                <a:solidFill>
                  <a:schemeClr val="bg1"/>
                </a:solidFill>
                <a:latin typeface="Impact" panose="020B0806030902050204" pitchFamily="34" charset="0"/>
                <a:ea typeface="微软雅黑" panose="020B0503020204020204" pitchFamily="34" charset="-122"/>
              </a:endParaRPr>
            </a:p>
          </p:txBody>
        </p:sp>
      </p:grpSp>
      <p:grpSp>
        <p:nvGrpSpPr>
          <p:cNvPr id="19" name="组合 18"/>
          <p:cNvGrpSpPr>
            <a:grpSpLocks/>
          </p:cNvGrpSpPr>
          <p:nvPr/>
        </p:nvGrpSpPr>
        <p:grpSpPr bwMode="auto">
          <a:xfrm>
            <a:off x="0" y="5019873"/>
            <a:ext cx="2074862" cy="832168"/>
            <a:chOff x="765101" y="3649852"/>
            <a:chExt cx="1296144" cy="576064"/>
          </a:xfrm>
          <a:solidFill>
            <a:srgbClr val="287ED3"/>
          </a:solidFill>
        </p:grpSpPr>
        <p:sp>
          <p:nvSpPr>
            <p:cNvPr id="20" name="五边形 19"/>
            <p:cNvSpPr/>
            <p:nvPr/>
          </p:nvSpPr>
          <p:spPr>
            <a:xfrm>
              <a:off x="765101" y="3649852"/>
              <a:ext cx="1296144" cy="57606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a:solidFill>
                  <a:srgbClr val="287ED3"/>
                </a:solidFill>
              </a:endParaRPr>
            </a:p>
          </p:txBody>
        </p:sp>
        <p:sp>
          <p:nvSpPr>
            <p:cNvPr id="21" name="TextBox 21"/>
            <p:cNvSpPr txBox="1">
              <a:spLocks noChangeArrowheads="1"/>
            </p:cNvSpPr>
            <p:nvPr/>
          </p:nvSpPr>
          <p:spPr bwMode="auto">
            <a:xfrm>
              <a:off x="1271948" y="3766404"/>
              <a:ext cx="268570" cy="447419"/>
            </a:xfrm>
            <a:prstGeom prst="rect">
              <a:avLst/>
            </a:prstGeom>
            <a:noFill/>
            <a:ln w="9525">
              <a:noFill/>
              <a:miter lim="800000"/>
              <a:headEnd/>
              <a:tailEnd/>
            </a:ln>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600" dirty="0">
                  <a:solidFill>
                    <a:schemeClr val="bg1"/>
                  </a:solidFill>
                  <a:latin typeface="Impact" panose="020B0806030902050204" pitchFamily="34" charset="0"/>
                  <a:ea typeface="微软雅黑" panose="020B0503020204020204" pitchFamily="34" charset="-122"/>
                </a:rPr>
                <a:t>3</a:t>
              </a:r>
              <a:endParaRPr lang="zh-CN" altLang="en-US" sz="3600" dirty="0">
                <a:solidFill>
                  <a:schemeClr val="bg1"/>
                </a:solidFill>
                <a:latin typeface="Impact" panose="020B0806030902050204" pitchFamily="34" charset="0"/>
                <a:ea typeface="微软雅黑" panose="020B0503020204020204" pitchFamily="34" charset="-122"/>
              </a:endParaRPr>
            </a:p>
          </p:txBody>
        </p:sp>
      </p:grpSp>
      <p:cxnSp>
        <p:nvCxnSpPr>
          <p:cNvPr id="22" name="直接连接符 21"/>
          <p:cNvCxnSpPr/>
          <p:nvPr/>
        </p:nvCxnSpPr>
        <p:spPr>
          <a:xfrm>
            <a:off x="4079875" y="2749550"/>
            <a:ext cx="3563937" cy="0"/>
          </a:xfrm>
          <a:prstGeom prst="line">
            <a:avLst/>
          </a:prstGeom>
          <a:ln>
            <a:solidFill>
              <a:srgbClr val="287ED3"/>
            </a:solidFill>
            <a:tailEnd type="ova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4079875" y="4092575"/>
            <a:ext cx="3563937" cy="0"/>
          </a:xfrm>
          <a:prstGeom prst="line">
            <a:avLst/>
          </a:prstGeom>
          <a:ln>
            <a:solidFill>
              <a:srgbClr val="287ED3"/>
            </a:solidFill>
            <a:tailEnd type="ova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4083050" y="5437188"/>
            <a:ext cx="3563937" cy="0"/>
          </a:xfrm>
          <a:prstGeom prst="line">
            <a:avLst/>
          </a:prstGeom>
          <a:ln>
            <a:solidFill>
              <a:srgbClr val="287ED3"/>
            </a:solidFill>
            <a:tailEnd type="ova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bwMode="auto">
          <a:xfrm>
            <a:off x="4583111" y="4848226"/>
            <a:ext cx="1826141" cy="584775"/>
          </a:xfrm>
          <a:prstGeom prst="rect">
            <a:avLst/>
          </a:prstGeom>
          <a:noFill/>
        </p:spPr>
        <p:txBody>
          <a:bodyPr wrap="none">
            <a:spAutoFit/>
          </a:bodyPr>
          <a:lstStyle/>
          <a:p>
            <a:pPr fontAlgn="auto">
              <a:spcBef>
                <a:spcPts val="0"/>
              </a:spcBef>
              <a:spcAft>
                <a:spcPts val="0"/>
              </a:spcAft>
              <a:defRPr/>
            </a:pPr>
            <a:r>
              <a:rPr lang="zh-CN" altLang="en-US" sz="1600" dirty="0" smtClean="0">
                <a:latin typeface="微软雅黑" panose="020B0503020204020204" pitchFamily="34" charset="-122"/>
                <a:ea typeface="微软雅黑" panose="020B0503020204020204" pitchFamily="34" charset="-122"/>
              </a:rPr>
              <a:t>继续复习专业课，</a:t>
            </a:r>
            <a:endParaRPr lang="en-US" altLang="zh-CN" sz="1600" dirty="0" smtClean="0">
              <a:latin typeface="微软雅黑" panose="020B0503020204020204" pitchFamily="34" charset="-122"/>
              <a:ea typeface="微软雅黑" panose="020B0503020204020204" pitchFamily="34" charset="-122"/>
            </a:endParaRPr>
          </a:p>
          <a:p>
            <a:pPr fontAlgn="auto">
              <a:spcBef>
                <a:spcPts val="0"/>
              </a:spcBef>
              <a:spcAft>
                <a:spcPts val="0"/>
              </a:spcAft>
              <a:defRPr/>
            </a:pPr>
            <a:r>
              <a:rPr lang="zh-CN" altLang="en-US" sz="1600" dirty="0" smtClean="0">
                <a:latin typeface="微软雅黑" panose="020B0503020204020204" pitchFamily="34" charset="-122"/>
                <a:ea typeface="微软雅黑" panose="020B0503020204020204" pitchFamily="34" charset="-122"/>
              </a:rPr>
              <a:t>为保研面试做准备</a:t>
            </a:r>
            <a:endParaRPr lang="zh-CN" altLang="en-US" sz="1600" dirty="0">
              <a:latin typeface="微软雅黑" panose="020B0503020204020204" pitchFamily="34" charset="-122"/>
              <a:ea typeface="微软雅黑" panose="020B0503020204020204" pitchFamily="34" charset="-122"/>
            </a:endParaRPr>
          </a:p>
        </p:txBody>
      </p:sp>
      <p:sp>
        <p:nvSpPr>
          <p:cNvPr id="35" name="TextBox 43"/>
          <p:cNvSpPr txBox="1"/>
          <p:nvPr/>
        </p:nvSpPr>
        <p:spPr bwMode="auto">
          <a:xfrm>
            <a:off x="4583111" y="3490918"/>
            <a:ext cx="2415661" cy="584775"/>
          </a:xfrm>
          <a:prstGeom prst="rect">
            <a:avLst/>
          </a:prstGeom>
          <a:noFill/>
        </p:spPr>
        <p:txBody>
          <a:bodyPr wrap="none">
            <a:spAutoFit/>
          </a:bodyPr>
          <a:lstStyle/>
          <a:p>
            <a:pPr fontAlgn="auto">
              <a:spcBef>
                <a:spcPts val="0"/>
              </a:spcBef>
              <a:spcAft>
                <a:spcPts val="0"/>
              </a:spcAft>
              <a:defRPr/>
            </a:pPr>
            <a:r>
              <a:rPr lang="zh-CN" altLang="en-US" sz="1600" dirty="0" smtClean="0">
                <a:latin typeface="微软雅黑" panose="020B0503020204020204" pitchFamily="34" charset="-122"/>
                <a:ea typeface="微软雅黑" panose="020B0503020204020204" pitchFamily="34" charset="-122"/>
              </a:rPr>
              <a:t>重新学习完</a:t>
            </a:r>
            <a:r>
              <a:rPr lang="en-US" altLang="zh-CN" sz="1600" dirty="0" smtClean="0">
                <a:latin typeface="微软雅黑" panose="020B0503020204020204" pitchFamily="34" charset="-122"/>
                <a:ea typeface="微软雅黑" panose="020B0503020204020204" pitchFamily="34" charset="-122"/>
              </a:rPr>
              <a:t>CUDA</a:t>
            </a:r>
            <a:r>
              <a:rPr lang="zh-CN" altLang="en-US" sz="1600" dirty="0" smtClean="0">
                <a:latin typeface="微软雅黑" panose="020B0503020204020204" pitchFamily="34" charset="-122"/>
                <a:ea typeface="微软雅黑" panose="020B0503020204020204" pitchFamily="34" charset="-122"/>
              </a:rPr>
              <a:t>以后，</a:t>
            </a:r>
            <a:endParaRPr lang="en-US" altLang="zh-CN" sz="1600" dirty="0" smtClean="0">
              <a:latin typeface="微软雅黑" panose="020B0503020204020204" pitchFamily="34" charset="-122"/>
              <a:ea typeface="微软雅黑" panose="020B0503020204020204" pitchFamily="34" charset="-122"/>
            </a:endParaRPr>
          </a:p>
          <a:p>
            <a:pPr fontAlgn="auto">
              <a:spcBef>
                <a:spcPts val="0"/>
              </a:spcBef>
              <a:spcAft>
                <a:spcPts val="0"/>
              </a:spcAft>
              <a:defRPr/>
            </a:pPr>
            <a:r>
              <a:rPr lang="zh-CN" altLang="en-US" sz="1600" dirty="0" smtClean="0">
                <a:latin typeface="微软雅黑" panose="020B0503020204020204" pitchFamily="34" charset="-122"/>
                <a:ea typeface="微软雅黑" panose="020B0503020204020204" pitchFamily="34" charset="-122"/>
              </a:rPr>
              <a:t>继续做</a:t>
            </a:r>
            <a:r>
              <a:rPr lang="en-US" altLang="zh-CN" sz="1600" dirty="0" smtClean="0">
                <a:latin typeface="微软雅黑" panose="020B0503020204020204" pitchFamily="34" charset="-122"/>
                <a:ea typeface="微软雅黑" panose="020B0503020204020204" pitchFamily="34" charset="-122"/>
              </a:rPr>
              <a:t>GPGPU</a:t>
            </a:r>
            <a:r>
              <a:rPr lang="zh-CN" altLang="en-US" sz="1600" dirty="0" smtClean="0">
                <a:latin typeface="微软雅黑" panose="020B0503020204020204" pitchFamily="34" charset="-122"/>
                <a:ea typeface="微软雅黑" panose="020B0503020204020204" pitchFamily="34" charset="-122"/>
              </a:rPr>
              <a:t>的东西</a:t>
            </a:r>
            <a:endParaRPr lang="zh-CN" altLang="en-US" sz="1600" dirty="0">
              <a:latin typeface="微软雅黑" panose="020B0503020204020204" pitchFamily="34" charset="-122"/>
              <a:ea typeface="微软雅黑" panose="020B0503020204020204" pitchFamily="34" charset="-122"/>
            </a:endParaRPr>
          </a:p>
        </p:txBody>
      </p:sp>
      <p:sp>
        <p:nvSpPr>
          <p:cNvPr id="44" name="TextBox 40"/>
          <p:cNvSpPr txBox="1"/>
          <p:nvPr/>
        </p:nvSpPr>
        <p:spPr bwMode="auto">
          <a:xfrm>
            <a:off x="4583113" y="2185988"/>
            <a:ext cx="1826141" cy="338554"/>
          </a:xfrm>
          <a:prstGeom prst="rect">
            <a:avLst/>
          </a:prstGeom>
          <a:noFill/>
        </p:spPr>
        <p:txBody>
          <a:bodyPr wrap="none">
            <a:spAutoFit/>
          </a:bodyPr>
          <a:lstStyle/>
          <a:p>
            <a:pPr fontAlgn="auto">
              <a:spcBef>
                <a:spcPts val="0"/>
              </a:spcBef>
              <a:spcAft>
                <a:spcPts val="0"/>
              </a:spcAft>
              <a:defRPr/>
            </a:pPr>
            <a:r>
              <a:rPr lang="zh-CN" altLang="en-US" sz="1600" dirty="0" smtClean="0">
                <a:latin typeface="微软雅黑" panose="020B0503020204020204" pitchFamily="34" charset="-122"/>
                <a:ea typeface="微软雅黑" panose="020B0503020204020204" pitchFamily="34" charset="-122"/>
              </a:rPr>
              <a:t>等河边老师的需求</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700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354</TotalTime>
  <Words>291</Words>
  <Application>Microsoft Office PowerPoint</Application>
  <PresentationFormat>全屏显示(4:3)</PresentationFormat>
  <Paragraphs>96</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宋体</vt:lpstr>
      <vt:lpstr>微软雅黑</vt:lpstr>
      <vt:lpstr>Arial</vt:lpstr>
      <vt:lpstr>Calibri</vt:lpstr>
      <vt:lpstr>Calibri Light</vt:lpstr>
      <vt:lpstr>Impact</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IMPCAS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bing ye</dc:creator>
  <cp:lastModifiedBy>杨伟光</cp:lastModifiedBy>
  <cp:revision>164</cp:revision>
  <dcterms:created xsi:type="dcterms:W3CDTF">2013-10-11T12:50:25Z</dcterms:created>
  <dcterms:modified xsi:type="dcterms:W3CDTF">2014-08-10T11:55:39Z</dcterms:modified>
</cp:coreProperties>
</file>