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6" r:id="rId18"/>
    <p:sldId id="311" r:id="rId19"/>
    <p:sldId id="308" r:id="rId20"/>
    <p:sldId id="309" r:id="rId21"/>
    <p:sldId id="310" r:id="rId22"/>
    <p:sldId id="312" r:id="rId23"/>
    <p:sldId id="313" r:id="rId24"/>
    <p:sldId id="314" r:id="rId25"/>
    <p:sldId id="315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en-US" altLang="zh-CN" sz="4000" dirty="0"/>
              <a:t>Locality-Driven Dynamic GPU Cache Bypassing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zh-CN" altLang="en-US" dirty="0"/>
              <a:t>杨伟</a:t>
            </a:r>
            <a:r>
              <a:rPr lang="zh-CN" altLang="en-US" dirty="0" smtClean="0"/>
              <a:t>光</a:t>
            </a:r>
            <a:endParaRPr lang="en-US" altLang="zh-CN" dirty="0"/>
          </a:p>
          <a:p>
            <a:r>
              <a:rPr lang="en-US" altLang="zh-CN" dirty="0" smtClean="0"/>
              <a:t>2015-11-17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8186738" y="62833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CCEEA9E0-AAAE-4FFB-91DC-EE0AF879E031}" type="slidenum">
              <a:rPr lang="en-US" altLang="zh-CN" sz="16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zh-CN" sz="1600">
              <a:latin typeface="Garamond" panose="02020404030301010803" pitchFamily="18" charset="0"/>
            </a:endParaRPr>
          </a:p>
        </p:txBody>
      </p: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750888" y="1485084"/>
            <a:ext cx="1477962" cy="5356227"/>
            <a:chOff x="369455" y="1171281"/>
            <a:chExt cx="1477818" cy="5357096"/>
          </a:xfrm>
        </p:grpSpPr>
        <p:grpSp>
          <p:nvGrpSpPr>
            <p:cNvPr id="156" name="Group 48"/>
            <p:cNvGrpSpPr>
              <a:grpSpLocks/>
            </p:cNvGrpSpPr>
            <p:nvPr/>
          </p:nvGrpSpPr>
          <p:grpSpPr bwMode="auto"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180" name="Group 14"/>
              <p:cNvGrpSpPr>
                <a:grpSpLocks/>
              </p:cNvGrpSpPr>
              <p:nvPr/>
            </p:nvGrpSpPr>
            <p:grpSpPr bwMode="auto"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9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9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81" name="Group 15"/>
              <p:cNvGrpSpPr>
                <a:grpSpLocks/>
              </p:cNvGrpSpPr>
              <p:nvPr/>
            </p:nvGrpSpPr>
            <p:grpSpPr bwMode="auto"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8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8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  <p:grpSp>
          <p:nvGrpSpPr>
            <p:cNvPr id="157" name="Group 49"/>
            <p:cNvGrpSpPr>
              <a:grpSpLocks/>
            </p:cNvGrpSpPr>
            <p:nvPr/>
          </p:nvGrpSpPr>
          <p:grpSpPr bwMode="auto"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158" name="Group 26"/>
              <p:cNvGrpSpPr>
                <a:grpSpLocks/>
              </p:cNvGrpSpPr>
              <p:nvPr/>
            </p:nvGrpSpPr>
            <p:grpSpPr bwMode="auto"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7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7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59" name="Group 37"/>
              <p:cNvGrpSpPr>
                <a:grpSpLocks/>
              </p:cNvGrpSpPr>
              <p:nvPr/>
            </p:nvGrpSpPr>
            <p:grpSpPr bwMode="auto"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6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6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</p:grpSp>
      <p:grpSp>
        <p:nvGrpSpPr>
          <p:cNvPr id="107" name="Group 59"/>
          <p:cNvGrpSpPr>
            <a:grpSpLocks/>
          </p:cNvGrpSpPr>
          <p:nvPr/>
        </p:nvGrpSpPr>
        <p:grpSpPr bwMode="auto">
          <a:xfrm>
            <a:off x="4883150" y="3171025"/>
            <a:ext cx="1477963" cy="1338260"/>
            <a:chOff x="2544619" y="2612161"/>
            <a:chExt cx="1477818" cy="1339274"/>
          </a:xfrm>
        </p:grpSpPr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1" name="Rectangle 54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3" name="Rectangle 56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4" name="Rectangle 57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5" name="Rectangle 58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08" name="TextBox 60"/>
          <p:cNvSpPr txBox="1">
            <a:spLocks noChangeArrowheads="1"/>
          </p:cNvSpPr>
          <p:nvPr/>
        </p:nvSpPr>
        <p:spPr bwMode="auto">
          <a:xfrm>
            <a:off x="5059363" y="2755106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Tag store</a:t>
            </a:r>
          </a:p>
        </p:txBody>
      </p:sp>
      <p:grpSp>
        <p:nvGrpSpPr>
          <p:cNvPr id="109" name="Group 61"/>
          <p:cNvGrpSpPr>
            <a:grpSpLocks/>
          </p:cNvGrpSpPr>
          <p:nvPr/>
        </p:nvGrpSpPr>
        <p:grpSpPr bwMode="auto">
          <a:xfrm>
            <a:off x="6781800" y="3166277"/>
            <a:ext cx="1477963" cy="1339854"/>
            <a:chOff x="2544619" y="2612161"/>
            <a:chExt cx="1477818" cy="1339274"/>
          </a:xfrm>
        </p:grpSpPr>
        <p:sp>
          <p:nvSpPr>
            <p:cNvPr id="140" name="Rectangle 62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2" name="Rectangle 64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3" name="Rectangle 65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4" name="Rectangle 66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5" name="Rectangle 67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6" name="Rectangle 68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7" name="Rectangle 69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10" name="TextBox 70"/>
          <p:cNvSpPr txBox="1">
            <a:spLocks noChangeArrowheads="1"/>
          </p:cNvSpPr>
          <p:nvPr/>
        </p:nvSpPr>
        <p:spPr bwMode="auto">
          <a:xfrm>
            <a:off x="6929438" y="2750344"/>
            <a:ext cx="124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 store</a:t>
            </a:r>
          </a:p>
        </p:txBody>
      </p:sp>
      <p:sp>
        <p:nvSpPr>
          <p:cNvPr id="111" name="Rectangle 71"/>
          <p:cNvSpPr>
            <a:spLocks noChangeArrowheads="1"/>
          </p:cNvSpPr>
          <p:nvPr/>
        </p:nvSpPr>
        <p:spPr bwMode="auto">
          <a:xfrm>
            <a:off x="2622550" y="2801144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2" name="TextBox 72"/>
          <p:cNvSpPr txBox="1">
            <a:spLocks noChangeArrowheads="1"/>
          </p:cNvSpPr>
          <p:nvPr/>
        </p:nvSpPr>
        <p:spPr bwMode="auto">
          <a:xfrm>
            <a:off x="3511550" y="3188494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Address</a:t>
            </a:r>
          </a:p>
        </p:txBody>
      </p:sp>
      <p:cxnSp>
        <p:nvCxnSpPr>
          <p:cNvPr id="113" name="Straight Connector 74"/>
          <p:cNvCxnSpPr>
            <a:cxnSpLocks noChangeShapeType="1"/>
          </p:cNvCxnSpPr>
          <p:nvPr/>
        </p:nvCxnSpPr>
        <p:spPr bwMode="auto">
          <a:xfrm rot="5400000">
            <a:off x="3392488" y="2967831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75"/>
          <p:cNvCxnSpPr>
            <a:cxnSpLocks noChangeShapeType="1"/>
          </p:cNvCxnSpPr>
          <p:nvPr/>
        </p:nvCxnSpPr>
        <p:spPr bwMode="auto">
          <a:xfrm rot="5400000">
            <a:off x="2856706" y="2967038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78"/>
          <p:cNvSpPr txBox="1">
            <a:spLocks noChangeArrowheads="1"/>
          </p:cNvSpPr>
          <p:nvPr/>
        </p:nvSpPr>
        <p:spPr bwMode="auto">
          <a:xfrm>
            <a:off x="2517775" y="2450306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16" name="TextBox 80"/>
          <p:cNvSpPr txBox="1">
            <a:spLocks noChangeArrowheads="1"/>
          </p:cNvSpPr>
          <p:nvPr/>
        </p:nvSpPr>
        <p:spPr bwMode="auto">
          <a:xfrm>
            <a:off x="2978150" y="246459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17" name="TextBox 81"/>
          <p:cNvSpPr txBox="1">
            <a:spLocks noChangeArrowheads="1"/>
          </p:cNvSpPr>
          <p:nvPr/>
        </p:nvSpPr>
        <p:spPr bwMode="auto">
          <a:xfrm>
            <a:off x="3590925" y="2464594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sp>
        <p:nvSpPr>
          <p:cNvPr id="118" name="TextBox 82"/>
          <p:cNvSpPr txBox="1">
            <a:spLocks noChangeArrowheads="1"/>
          </p:cNvSpPr>
          <p:nvPr/>
        </p:nvSpPr>
        <p:spPr bwMode="auto">
          <a:xfrm>
            <a:off x="3557588" y="280114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19" name="TextBox 83"/>
          <p:cNvSpPr txBox="1">
            <a:spLocks noChangeArrowheads="1"/>
          </p:cNvSpPr>
          <p:nvPr/>
        </p:nvSpPr>
        <p:spPr bwMode="auto">
          <a:xfrm>
            <a:off x="3024188" y="279955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20" name="TextBox 84"/>
          <p:cNvSpPr txBox="1">
            <a:spLocks noChangeArrowheads="1"/>
          </p:cNvSpPr>
          <p:nvPr/>
        </p:nvSpPr>
        <p:spPr bwMode="auto">
          <a:xfrm>
            <a:off x="2622550" y="2817019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2b</a:t>
            </a:r>
          </a:p>
        </p:txBody>
      </p:sp>
      <p:cxnSp>
        <p:nvCxnSpPr>
          <p:cNvPr id="121" name="Straight Connector 95"/>
          <p:cNvCxnSpPr>
            <a:cxnSpLocks noChangeShapeType="1"/>
          </p:cNvCxnSpPr>
          <p:nvPr/>
        </p:nvCxnSpPr>
        <p:spPr bwMode="auto">
          <a:xfrm rot="5400000">
            <a:off x="4579144" y="3840162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96"/>
          <p:cNvSpPr txBox="1">
            <a:spLocks noChangeArrowheads="1"/>
          </p:cNvSpPr>
          <p:nvPr/>
        </p:nvSpPr>
        <p:spPr bwMode="auto">
          <a:xfrm>
            <a:off x="4943475" y="4302919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V</a:t>
            </a:r>
          </a:p>
        </p:txBody>
      </p:sp>
      <p:sp>
        <p:nvSpPr>
          <p:cNvPr id="123" name="TextBox 97"/>
          <p:cNvSpPr txBox="1">
            <a:spLocks noChangeArrowheads="1"/>
          </p:cNvSpPr>
          <p:nvPr/>
        </p:nvSpPr>
        <p:spPr bwMode="auto">
          <a:xfrm>
            <a:off x="5556250" y="4293394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24" name="Rectangle 98"/>
          <p:cNvSpPr>
            <a:spLocks noChangeArrowheads="1"/>
          </p:cNvSpPr>
          <p:nvPr/>
        </p:nvSpPr>
        <p:spPr bwMode="auto">
          <a:xfrm>
            <a:off x="5329238" y="4925219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5" name="TextBox 99"/>
          <p:cNvSpPr txBox="1">
            <a:spLocks noChangeArrowheads="1"/>
          </p:cNvSpPr>
          <p:nvPr/>
        </p:nvSpPr>
        <p:spPr bwMode="auto">
          <a:xfrm>
            <a:off x="5427663" y="4902994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2000">
                <a:cs typeface="Arial" panose="020B0604020202020204" pitchFamily="34" charset="0"/>
              </a:rPr>
              <a:t>=?</a:t>
            </a:r>
          </a:p>
        </p:txBody>
      </p:sp>
      <p:cxnSp>
        <p:nvCxnSpPr>
          <p:cNvPr id="126" name="Straight Arrow Connector 101"/>
          <p:cNvCxnSpPr>
            <a:cxnSpLocks noChangeShapeType="1"/>
          </p:cNvCxnSpPr>
          <p:nvPr/>
        </p:nvCxnSpPr>
        <p:spPr bwMode="auto">
          <a:xfrm rot="5400000">
            <a:off x="5457032" y="4721225"/>
            <a:ext cx="4191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06"/>
          <p:cNvCxnSpPr>
            <a:cxnSpLocks noChangeShapeType="1"/>
          </p:cNvCxnSpPr>
          <p:nvPr/>
        </p:nvCxnSpPr>
        <p:spPr bwMode="auto">
          <a:xfrm>
            <a:off x="5086350" y="4506119"/>
            <a:ext cx="469900" cy="42386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16"/>
          <p:cNvCxnSpPr>
            <a:cxnSpLocks noChangeShapeType="1"/>
          </p:cNvCxnSpPr>
          <p:nvPr/>
        </p:nvCxnSpPr>
        <p:spPr bwMode="auto">
          <a:xfrm rot="5400000">
            <a:off x="7292182" y="4721225"/>
            <a:ext cx="419100" cy="15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Freeform 48"/>
          <p:cNvSpPr>
            <a:spLocks/>
          </p:cNvSpPr>
          <p:nvPr/>
        </p:nvSpPr>
        <p:spPr bwMode="auto">
          <a:xfrm>
            <a:off x="6610350" y="4926806"/>
            <a:ext cx="1797050" cy="320675"/>
          </a:xfrm>
          <a:custGeom>
            <a:avLst/>
            <a:gdLst>
              <a:gd name="T0" fmla="*/ 2147483647 w 1132"/>
              <a:gd name="T1" fmla="*/ 0 h 202"/>
              <a:gd name="T2" fmla="*/ 2147483647 w 1132"/>
              <a:gd name="T3" fmla="*/ 2147483647 h 202"/>
              <a:gd name="T4" fmla="*/ 2147483647 w 1132"/>
              <a:gd name="T5" fmla="*/ 2147483647 h 202"/>
              <a:gd name="T6" fmla="*/ 0 w 1132"/>
              <a:gd name="T7" fmla="*/ 0 h 202"/>
              <a:gd name="T8" fmla="*/ 2147483647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Text Box 61"/>
          <p:cNvSpPr txBox="1">
            <a:spLocks noChangeArrowheads="1"/>
          </p:cNvSpPr>
          <p:nvPr/>
        </p:nvSpPr>
        <p:spPr bwMode="auto">
          <a:xfrm>
            <a:off x="7158038" y="4902994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MUX</a:t>
            </a:r>
          </a:p>
        </p:txBody>
      </p:sp>
      <p:cxnSp>
        <p:nvCxnSpPr>
          <p:cNvPr id="131" name="Straight Arrow Connector 121"/>
          <p:cNvCxnSpPr>
            <a:cxnSpLocks noChangeShapeType="1"/>
          </p:cNvCxnSpPr>
          <p:nvPr/>
        </p:nvCxnSpPr>
        <p:spPr bwMode="auto">
          <a:xfrm rot="10800000">
            <a:off x="8178800" y="5087144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22"/>
          <p:cNvSpPr txBox="1">
            <a:spLocks noChangeArrowheads="1"/>
          </p:cNvSpPr>
          <p:nvPr/>
        </p:nvSpPr>
        <p:spPr bwMode="auto">
          <a:xfrm>
            <a:off x="8345488" y="4779169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cxnSp>
        <p:nvCxnSpPr>
          <p:cNvPr id="133" name="Straight Arrow Connector 99"/>
          <p:cNvCxnSpPr>
            <a:cxnSpLocks noChangeShapeType="1"/>
          </p:cNvCxnSpPr>
          <p:nvPr/>
        </p:nvCxnSpPr>
        <p:spPr bwMode="auto">
          <a:xfrm rot="16200000" flipH="1">
            <a:off x="5534819" y="5397500"/>
            <a:ext cx="263525" cy="1587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7370762" y="5376069"/>
            <a:ext cx="265113" cy="15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5" name="TextBox 102"/>
          <p:cNvSpPr txBox="1">
            <a:spLocks noChangeArrowheads="1"/>
          </p:cNvSpPr>
          <p:nvPr/>
        </p:nvSpPr>
        <p:spPr bwMode="auto">
          <a:xfrm>
            <a:off x="5784850" y="5401469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Hit?</a:t>
            </a:r>
          </a:p>
        </p:txBody>
      </p:sp>
      <p:sp>
        <p:nvSpPr>
          <p:cNvPr id="136" name="TextBox 103"/>
          <p:cNvSpPr txBox="1">
            <a:spLocks noChangeArrowheads="1"/>
          </p:cNvSpPr>
          <p:nvPr/>
        </p:nvSpPr>
        <p:spPr bwMode="auto">
          <a:xfrm>
            <a:off x="7583488" y="5401469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37" name="肘形连接符 136"/>
          <p:cNvCxnSpPr>
            <a:endCxn id="124" idx="1"/>
          </p:cNvCxnSpPr>
          <p:nvPr/>
        </p:nvCxnSpPr>
        <p:spPr bwMode="auto">
          <a:xfrm>
            <a:off x="3212335" y="3158140"/>
            <a:ext cx="2116903" cy="1936148"/>
          </a:xfrm>
          <a:prstGeom prst="bentConnector3">
            <a:avLst>
              <a:gd name="adj1" fmla="val 56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 bwMode="auto">
          <a:xfrm>
            <a:off x="2759075" y="3147410"/>
            <a:ext cx="2512015" cy="2096898"/>
          </a:xfrm>
          <a:prstGeom prst="bentConnector3">
            <a:avLst>
              <a:gd name="adj1" fmla="val 44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18" idx="3"/>
            <a:endCxn id="144" idx="1"/>
          </p:cNvCxnSpPr>
          <p:nvPr/>
        </p:nvCxnSpPr>
        <p:spPr bwMode="auto">
          <a:xfrm>
            <a:off x="4170363" y="2955132"/>
            <a:ext cx="2611437" cy="968845"/>
          </a:xfrm>
          <a:prstGeom prst="bentConnector3">
            <a:avLst>
              <a:gd name="adj1" fmla="val 1793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五边形 103"/>
          <p:cNvSpPr/>
          <p:nvPr/>
        </p:nvSpPr>
        <p:spPr>
          <a:xfrm>
            <a:off x="750626" y="981075"/>
            <a:ext cx="2200537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review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Structure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Operation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34" y="1346010"/>
            <a:ext cx="9153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 SM Dueling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4" y="1881554"/>
            <a:ext cx="8934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介绍各种策略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1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，对比各种策略，说明更好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0" y="1366483"/>
            <a:ext cx="8828535" cy="54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2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，说明鲁棒性更好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8" y="1408207"/>
            <a:ext cx="94392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3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L1D hit rate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431924"/>
            <a:ext cx="6972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4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能够让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靠近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48" y="1544898"/>
            <a:ext cx="7838073" cy="50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5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L1D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 高级的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replacement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更有效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03" y="1498979"/>
            <a:ext cx="8970304" cy="50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Menu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CBWT </a:t>
            </a:r>
            <a:r>
              <a:rPr lang="en-US" altLang="zh-CN" sz="2800" dirty="0" smtClean="0"/>
              <a:t>review</a:t>
            </a:r>
          </a:p>
          <a:p>
            <a:r>
              <a:rPr lang="en-US" altLang="zh-CN" sz="2800" dirty="0"/>
              <a:t>Locality-Driven Dynamic GPU Cache Bypassing</a:t>
            </a:r>
            <a:endParaRPr lang="en-US" altLang="zh-CN" sz="2800" dirty="0" smtClean="0"/>
          </a:p>
          <a:p>
            <a:r>
              <a:rPr lang="en-US" altLang="zh-CN" sz="2800" dirty="0" smtClean="0"/>
              <a:t>Background</a:t>
            </a:r>
          </a:p>
          <a:p>
            <a:r>
              <a:rPr lang="en-US" altLang="zh-CN" sz="2800" dirty="0" smtClean="0"/>
              <a:t>GPU cache inefficiency</a:t>
            </a:r>
          </a:p>
          <a:p>
            <a:r>
              <a:rPr lang="en-US" altLang="zh-CN" sz="2800" dirty="0" smtClean="0"/>
              <a:t>Decoupled L1D</a:t>
            </a:r>
          </a:p>
          <a:p>
            <a:r>
              <a:rPr lang="en-US" altLang="zh-CN" sz="2800" dirty="0" smtClean="0"/>
              <a:t>Experiment</a:t>
            </a:r>
          </a:p>
          <a:p>
            <a:r>
              <a:rPr lang="en-US" altLang="zh-CN" sz="2800" dirty="0" smtClean="0"/>
              <a:t>Design Space Exploration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6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能够减轻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L1D contention</a:t>
            </a:r>
          </a:p>
          <a:p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没有图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7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且不会造成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congestion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8" y="1706325"/>
            <a:ext cx="11749681" cy="45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Space </a:t>
            </a:r>
            <a:r>
              <a:rPr lang="en-US" altLang="zh-CN" b="1" dirty="0" smtClean="0"/>
              <a:t>Exploration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参数探究：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 number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associatitivity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619250"/>
            <a:ext cx="12182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Space </a:t>
            </a:r>
            <a:r>
              <a:rPr lang="en-US" altLang="zh-CN" b="1" dirty="0" smtClean="0"/>
              <a:t>Exploration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对缓存大小的影响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67" y="1694241"/>
            <a:ext cx="6296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Space </a:t>
            </a:r>
            <a:r>
              <a:rPr lang="en-US" altLang="zh-CN" b="1" dirty="0" smtClean="0"/>
              <a:t>Exploration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722817"/>
            <a:ext cx="92678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CBWT review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" y="6141079"/>
            <a:ext cx="10186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"Adaptive Cache Management for Energy-Efficient GPU Computing."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47th Annual IEEE/ACM International Symposium on Microarchitecture (MICRO)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IEEE Computer Society, 2014:343-355.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0208525" y="2331044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830101" y="3650362"/>
            <a:ext cx="2756847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Bypass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7888407" y="3957643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1311" y="3841636"/>
            <a:ext cx="2920620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congestion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3507476" y="3957643"/>
            <a:ext cx="1078173" cy="31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8617" y="3720513"/>
            <a:ext cx="2756847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Warp throttling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CCWS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1494431" y="2897486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03511" y="2930542"/>
            <a:ext cx="1078173" cy="31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9649" y="288976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41239" y="290453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6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Locality-Driven Dynamic GPU Cache Bypassing</a:t>
            </a:r>
            <a:endParaRPr lang="zh-CN" alt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30184" y="3180858"/>
            <a:ext cx="2856932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Bypass(Decoupled L1D 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0208525" y="2208212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37230" y="3944110"/>
            <a:ext cx="5677469" cy="6956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hot cache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4052" y="4813785"/>
            <a:ext cx="9464724" cy="1122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with high reuse and short reuse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distances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the L1 D-cache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546" y="6142663"/>
            <a:ext cx="1155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Song, S. L., Dai, H.,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Sidelnik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S., &amp; Zhou, H. (2015). Locality-Driven Dynamic GPU Cache Bypassing. Proceedings of the 29th ACM on International Conference on Supercomputing - ICS ’15 (Vol. 1, pp. 67-77).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06" y="555626"/>
            <a:ext cx="6090529" cy="6200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989" y="1487605"/>
            <a:ext cx="2975212" cy="9416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989" y="2852381"/>
            <a:ext cx="2975212" cy="941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cache path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496334" y="3575713"/>
            <a:ext cx="13894" cy="15421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95833" y="4626591"/>
            <a:ext cx="4549" cy="5049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291346" y="2659799"/>
            <a:ext cx="22146" cy="24581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039498" y="2934269"/>
            <a:ext cx="8298" cy="3889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50" y="981075"/>
            <a:ext cx="6067425" cy="476051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750626" y="981075"/>
            <a:ext cx="3275463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343" y="1733266"/>
            <a:ext cx="3398293" cy="968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Taken the </a:t>
            </a:r>
            <a:r>
              <a:rPr lang="en-US" altLang="zh-CN" b="1" dirty="0">
                <a:solidFill>
                  <a:schemeClr val="tx1"/>
                </a:solidFill>
              </a:rPr>
              <a:t>Bypass Path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all taking the </a:t>
            </a:r>
            <a:r>
              <a:rPr lang="en-US" altLang="zh-CN" b="1" dirty="0">
                <a:solidFill>
                  <a:schemeClr val="tx1"/>
                </a:solidFill>
              </a:rPr>
              <a:t>L1 D-Path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553" y="3081992"/>
            <a:ext cx="4809208" cy="9689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improvement is greater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1 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Unfriendly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59553" y="4157762"/>
            <a:ext cx="4809208" cy="78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values are not impacted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Insensitive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553" y="5112889"/>
            <a:ext cx="4809208" cy="78987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improvement is less than 1 are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(CF):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memory requests for the majority of CNF applications </a:t>
            </a:r>
            <a:r>
              <a:rPr lang="en-US" altLang="zh-CN" dirty="0" smtClean="0"/>
              <a:t>are </a:t>
            </a:r>
            <a:r>
              <a:rPr lang="en-US" altLang="zh-CN" dirty="0"/>
              <a:t>only reused less </a:t>
            </a:r>
            <a:r>
              <a:rPr lang="en-US" altLang="zh-CN" dirty="0" smtClean="0"/>
              <a:t>than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three </a:t>
            </a:r>
            <a:r>
              <a:rPr lang="en-US" altLang="zh-CN" sz="2400" b="1" dirty="0">
                <a:solidFill>
                  <a:srgbClr val="C00000"/>
                </a:solidFill>
              </a:rPr>
              <a:t>times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9" y="1830386"/>
            <a:ext cx="8237491" cy="44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reuse distances </a:t>
            </a:r>
            <a:r>
              <a:rPr lang="en-US" altLang="zh-CN" dirty="0"/>
              <a:t>are relatively </a:t>
            </a:r>
            <a:r>
              <a:rPr lang="en-US" altLang="zh-CN" sz="2800" b="1" dirty="0">
                <a:solidFill>
                  <a:srgbClr val="C00000"/>
                </a:solidFill>
              </a:rPr>
              <a:t>high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552007"/>
            <a:ext cx="6562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Hit rate and data reuse, </a:t>
            </a:r>
            <a:r>
              <a:rPr lang="en-US" altLang="zh-CN" sz="1800" b="1" dirty="0" smtClean="0"/>
              <a:t>CNF VS CF</a:t>
            </a:r>
            <a:endParaRPr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6" y="1471630"/>
            <a:ext cx="9848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709</TotalTime>
  <Words>425</Words>
  <Application>Microsoft Office PowerPoint</Application>
  <PresentationFormat>宽屏</PresentationFormat>
  <Paragraphs>121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MS PGothic</vt:lpstr>
      <vt:lpstr>黑体</vt:lpstr>
      <vt:lpstr>华文细黑</vt:lpstr>
      <vt:lpstr>宋体</vt:lpstr>
      <vt:lpstr>Arial</vt:lpstr>
      <vt:lpstr>Garamond</vt:lpstr>
      <vt:lpstr>Times New Roman</vt:lpstr>
      <vt:lpstr>Verdana</vt:lpstr>
      <vt:lpstr>上海Nordri专业商务幻灯演示设计</vt:lpstr>
      <vt:lpstr>NordriDesign</vt:lpstr>
      <vt:lpstr>Locality-Driven Dynamic GPU Cache Bypassing</vt:lpstr>
      <vt:lpstr>Menu</vt:lpstr>
      <vt:lpstr>CBWT review</vt:lpstr>
      <vt:lpstr>Locality-Driven Dynamic GPU Cache Bypassing</vt:lpstr>
      <vt:lpstr>Background</vt:lpstr>
      <vt:lpstr>GPU cache inefficiency</vt:lpstr>
      <vt:lpstr>GPU cache inefficiency</vt:lpstr>
      <vt:lpstr>GPU cache inefficiency</vt:lpstr>
      <vt:lpstr>GPU cache inefficiency</vt:lpstr>
      <vt:lpstr>Decoupled L1D</vt:lpstr>
      <vt:lpstr>Decoupled L1D</vt:lpstr>
      <vt:lpstr>Decoupled L1D</vt:lpstr>
      <vt:lpstr>Decoupled L1D</vt:lpstr>
      <vt:lpstr>Experiment</vt:lpstr>
      <vt:lpstr>Experiment 1</vt:lpstr>
      <vt:lpstr>Experiment 2</vt:lpstr>
      <vt:lpstr>Experiment 3</vt:lpstr>
      <vt:lpstr>Experiment 4</vt:lpstr>
      <vt:lpstr>Experiment 5</vt:lpstr>
      <vt:lpstr>Experiment 6</vt:lpstr>
      <vt:lpstr>Experiment 7</vt:lpstr>
      <vt:lpstr>Design Space Exploration</vt:lpstr>
      <vt:lpstr>Design Space Exploration</vt:lpstr>
      <vt:lpstr>Design Space Exploration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jack-laptop</cp:lastModifiedBy>
  <cp:revision>909</cp:revision>
  <dcterms:created xsi:type="dcterms:W3CDTF">2015-04-17T01:47:57Z</dcterms:created>
  <dcterms:modified xsi:type="dcterms:W3CDTF">2015-11-16T03:29:50Z</dcterms:modified>
</cp:coreProperties>
</file>