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1" r:id="rId1"/>
    <p:sldMasterId id="2147483675" r:id="rId2"/>
  </p:sldMasterIdLst>
  <p:sldIdLst>
    <p:sldId id="256" r:id="rId3"/>
    <p:sldId id="257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67" r:id="rId12"/>
    <p:sldId id="299" r:id="rId13"/>
    <p:sldId id="300" r:id="rId14"/>
    <p:sldId id="301" r:id="rId15"/>
    <p:sldId id="302" r:id="rId16"/>
    <p:sldId id="303" r:id="rId17"/>
    <p:sldId id="306" r:id="rId18"/>
    <p:sldId id="304" r:id="rId19"/>
    <p:sldId id="307" r:id="rId20"/>
    <p:sldId id="27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51" autoAdjust="0"/>
    <p:restoredTop sz="94660"/>
  </p:normalViewPr>
  <p:slideViewPr>
    <p:cSldViewPr snapToGrid="0">
      <p:cViewPr varScale="1">
        <p:scale>
          <a:sx n="92" d="100"/>
          <a:sy n="92" d="100"/>
        </p:scale>
        <p:origin x="29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12284" y="511176"/>
            <a:ext cx="143933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9CAC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bg1"/>
                </a:solidFill>
                <a:latin typeface="Verdana" panose="020B0604030504040204" pitchFamily="34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77969438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31142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96856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897DD4-6371-4BB5-8838-9210C3B17974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16BA0-9505-4DC7-AC22-0DF242C22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488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897DD4-6371-4BB5-8838-9210C3B17974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16BA0-9505-4DC7-AC22-0DF242C22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21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978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566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0004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7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1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7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21999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42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9363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866903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351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55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9037111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981075"/>
            <a:ext cx="53848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81075"/>
            <a:ext cx="53848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06149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338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05662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9909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000975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21715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hyperlink" Target="http://www.nordridesign.com/" TargetMode="Externa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16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.png"/><Relationship Id="rId20" Type="http://schemas.openxmlformats.org/officeDocument/2006/relationships/hyperlink" Target="http://www.nordri.net/" TargetMode="Externa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3.xml"/><Relationship Id="rId19" Type="http://schemas.openxmlformats.org/officeDocument/2006/relationships/hyperlink" Target="http://www.nordridesign.cn/" TargetMode="Externa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hyperlink" Target="http://creativecommons.org/licenses/by-nc/2.5/cn/legalcode" TargetMode="External"/><Relationship Id="rId22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81075"/>
            <a:ext cx="10972800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961" y="105100"/>
            <a:ext cx="2281954" cy="11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6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>
            <a:hlinkClick r:id="rId13"/>
          </p:cNvPr>
          <p:cNvSpPr>
            <a:spLocks noChangeArrowheads="1"/>
          </p:cNvSpPr>
          <p:nvPr/>
        </p:nvSpPr>
        <p:spPr bwMode="auto">
          <a:xfrm>
            <a:off x="1778000" y="2276475"/>
            <a:ext cx="2878667" cy="1150938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51" name="Rectangle 7">
            <a:hlinkClick r:id="rId13"/>
          </p:cNvPr>
          <p:cNvSpPr>
            <a:spLocks noChangeArrowheads="1"/>
          </p:cNvSpPr>
          <p:nvPr/>
        </p:nvSpPr>
        <p:spPr bwMode="auto">
          <a:xfrm>
            <a:off x="4656667" y="2276475"/>
            <a:ext cx="2878667" cy="1150938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52" name="Rectangle 7">
            <a:hlinkClick r:id="rId13"/>
          </p:cNvPr>
          <p:cNvSpPr>
            <a:spLocks noChangeArrowheads="1"/>
          </p:cNvSpPr>
          <p:nvPr/>
        </p:nvSpPr>
        <p:spPr bwMode="auto">
          <a:xfrm>
            <a:off x="7537451" y="2276475"/>
            <a:ext cx="2878667" cy="1150938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53" name="Rectangle 13">
            <a:hlinkClick r:id="rId14"/>
          </p:cNvPr>
          <p:cNvSpPr>
            <a:spLocks noChangeArrowheads="1"/>
          </p:cNvSpPr>
          <p:nvPr/>
        </p:nvSpPr>
        <p:spPr bwMode="auto">
          <a:xfrm>
            <a:off x="1775885" y="3859620"/>
            <a:ext cx="51523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ea typeface="华文细黑" panose="02010600040101010101" pitchFamily="2" charset="-122"/>
              </a:rPr>
              <a:t>本作品采用</a:t>
            </a:r>
            <a:r>
              <a:rPr lang="zh-CN" altLang="en-US" sz="1200" b="1">
                <a:solidFill>
                  <a:srgbClr val="003366"/>
                </a:solidFill>
                <a:ea typeface="华文细黑" panose="02010600040101010101" pitchFamily="2" charset="-122"/>
              </a:rPr>
              <a:t>知识共享署名</a:t>
            </a:r>
            <a:r>
              <a:rPr lang="en-US" altLang="zh-CN" sz="1200" b="1">
                <a:solidFill>
                  <a:srgbClr val="003366"/>
                </a:solidFill>
                <a:ea typeface="华文细黑" panose="02010600040101010101" pitchFamily="2" charset="-122"/>
              </a:rPr>
              <a:t>-</a:t>
            </a:r>
            <a:r>
              <a:rPr lang="zh-CN" altLang="en-US" sz="1200" b="1">
                <a:solidFill>
                  <a:srgbClr val="003366"/>
                </a:solidFill>
                <a:ea typeface="华文细黑" panose="02010600040101010101" pitchFamily="2" charset="-122"/>
              </a:rPr>
              <a:t>非商业性使用 </a:t>
            </a:r>
            <a:r>
              <a:rPr lang="en-US" altLang="zh-CN" sz="1200" b="1">
                <a:solidFill>
                  <a:srgbClr val="003366"/>
                </a:solidFill>
                <a:ea typeface="华文细黑" panose="02010600040101010101" pitchFamily="2" charset="-122"/>
              </a:rPr>
              <a:t>2.5 </a:t>
            </a:r>
            <a:r>
              <a:rPr lang="zh-CN" altLang="en-US" sz="1200" b="1">
                <a:solidFill>
                  <a:srgbClr val="003366"/>
                </a:solidFill>
                <a:ea typeface="华文细黑" panose="02010600040101010101" pitchFamily="2" charset="-122"/>
              </a:rPr>
              <a:t>中国大陆许可协议</a:t>
            </a:r>
            <a:r>
              <a:rPr lang="zh-CN" altLang="en-US" sz="1200">
                <a:ea typeface="华文细黑" panose="02010600040101010101" pitchFamily="2" charset="-122"/>
              </a:rPr>
              <a:t>进行许可。</a:t>
            </a:r>
          </a:p>
        </p:txBody>
      </p:sp>
      <p:pic>
        <p:nvPicPr>
          <p:cNvPr id="2054" name="Picture 14" descr="png-005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1" y="2347914"/>
            <a:ext cx="96096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15" descr="png-000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1" y="2347914"/>
            <a:ext cx="96096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6" name="Group 16"/>
          <p:cNvGrpSpPr>
            <a:grpSpLocks/>
          </p:cNvGrpSpPr>
          <p:nvPr/>
        </p:nvGrpSpPr>
        <p:grpSpPr bwMode="auto">
          <a:xfrm>
            <a:off x="5615518" y="2347913"/>
            <a:ext cx="960967" cy="647700"/>
            <a:chOff x="3923" y="2102"/>
            <a:chExt cx="454" cy="447"/>
          </a:xfrm>
        </p:grpSpPr>
        <p:pic>
          <p:nvPicPr>
            <p:cNvPr id="2069" name="Picture 17" descr="soft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882"/>
            <a:stretch>
              <a:fillRect/>
            </a:stretch>
          </p:blipFill>
          <p:spPr bwMode="auto">
            <a:xfrm>
              <a:off x="3923" y="2102"/>
              <a:ext cx="454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0" name="Picture 18" descr="soft7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882"/>
            <a:stretch>
              <a:fillRect/>
            </a:stretch>
          </p:blipFill>
          <p:spPr bwMode="auto">
            <a:xfrm rot="1178135">
              <a:off x="3997" y="2212"/>
              <a:ext cx="363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7" name="Rectangle 24">
            <a:hlinkClick r:id="rId19"/>
          </p:cNvPr>
          <p:cNvSpPr>
            <a:spLocks noChangeArrowheads="1"/>
          </p:cNvSpPr>
          <p:nvPr/>
        </p:nvSpPr>
        <p:spPr bwMode="auto">
          <a:xfrm>
            <a:off x="1778000" y="3068639"/>
            <a:ext cx="287866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solidFill>
                  <a:srgbClr val="5F5F5F"/>
                </a:solidFill>
                <a:ea typeface="华文细黑" panose="02010600040101010101" pitchFamily="2" charset="-122"/>
              </a:rPr>
              <a:t>专业交流</a:t>
            </a:r>
          </a:p>
        </p:txBody>
      </p:sp>
      <p:sp>
        <p:nvSpPr>
          <p:cNvPr id="2058" name="Rectangle 25">
            <a:hlinkClick r:id="rId19"/>
          </p:cNvPr>
          <p:cNvSpPr>
            <a:spLocks noChangeArrowheads="1"/>
          </p:cNvSpPr>
          <p:nvPr/>
        </p:nvSpPr>
        <p:spPr bwMode="auto">
          <a:xfrm>
            <a:off x="4656667" y="3068639"/>
            <a:ext cx="287866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solidFill>
                  <a:srgbClr val="5F5F5F"/>
                </a:solidFill>
                <a:ea typeface="华文细黑" panose="02010600040101010101" pitchFamily="2" charset="-122"/>
              </a:rPr>
              <a:t>模板超市</a:t>
            </a:r>
          </a:p>
        </p:txBody>
      </p:sp>
      <p:sp>
        <p:nvSpPr>
          <p:cNvPr id="2059" name="Rectangle 26">
            <a:hlinkClick r:id="rId19"/>
          </p:cNvPr>
          <p:cNvSpPr>
            <a:spLocks noChangeArrowheads="1"/>
          </p:cNvSpPr>
          <p:nvPr/>
        </p:nvSpPr>
        <p:spPr bwMode="auto">
          <a:xfrm>
            <a:off x="7537451" y="3068639"/>
            <a:ext cx="287866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solidFill>
                  <a:srgbClr val="5F5F5F"/>
                </a:solidFill>
                <a:ea typeface="华文细黑" panose="02010600040101010101" pitchFamily="2" charset="-122"/>
              </a:rPr>
              <a:t>设计服务</a:t>
            </a:r>
          </a:p>
        </p:txBody>
      </p:sp>
      <p:sp>
        <p:nvSpPr>
          <p:cNvPr id="2060" name="Rectangle 28"/>
          <p:cNvSpPr>
            <a:spLocks noChangeArrowheads="1"/>
          </p:cNvSpPr>
          <p:nvPr/>
        </p:nvSpPr>
        <p:spPr bwMode="auto">
          <a:xfrm>
            <a:off x="1775885" y="4188253"/>
            <a:ext cx="864023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000">
                <a:solidFill>
                  <a:srgbClr val="111111"/>
                </a:solidFill>
                <a:ea typeface="华文细黑" panose="02010600040101010101" pitchFamily="2" charset="-122"/>
              </a:rPr>
              <a:t>本作品的提供是以适用知识共享组织的公共许可（ 简称“</a:t>
            </a:r>
            <a:r>
              <a:rPr lang="en-US" altLang="zh-CN" sz="1000">
                <a:solidFill>
                  <a:srgbClr val="111111"/>
                </a:solidFill>
                <a:ea typeface="华文细黑" panose="02010600040101010101" pitchFamily="2" charset="-122"/>
              </a:rPr>
              <a:t>CCPL” </a:t>
            </a:r>
            <a:r>
              <a:rPr lang="zh-CN" altLang="en-US" sz="1000">
                <a:solidFill>
                  <a:srgbClr val="111111"/>
                </a:solidFill>
                <a:ea typeface="华文细黑" panose="02010600040101010101" pitchFamily="2" charset="-122"/>
              </a:rPr>
              <a:t>或 “许可”） 条款为前提的。本作品受著作权法以及其他相关法律的保护。对本作品的使用不得超越本许可授权的范围。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000">
                <a:solidFill>
                  <a:srgbClr val="111111"/>
                </a:solidFill>
                <a:ea typeface="华文细黑" panose="02010600040101010101" pitchFamily="2" charset="-122"/>
              </a:rPr>
              <a:t>如您行使本许可授予的使用本作品的权利，就表明您接受并同意遵守本许可的条款。在您接受这些条款和规定的前提下，许可人授予您本许可所包括的权利。 </a:t>
            </a:r>
          </a:p>
        </p:txBody>
      </p:sp>
      <p:sp>
        <p:nvSpPr>
          <p:cNvPr id="2061" name="Rectangle 7">
            <a:hlinkClick r:id="rId20"/>
          </p:cNvPr>
          <p:cNvSpPr>
            <a:spLocks noChangeArrowheads="1"/>
          </p:cNvSpPr>
          <p:nvPr/>
        </p:nvSpPr>
        <p:spPr bwMode="auto">
          <a:xfrm>
            <a:off x="4656667" y="2276475"/>
            <a:ext cx="2880784" cy="1150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5F5F5F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62" name="Rectangle 7">
            <a:hlinkClick r:id="rId13"/>
          </p:cNvPr>
          <p:cNvSpPr>
            <a:spLocks noChangeArrowheads="1"/>
          </p:cNvSpPr>
          <p:nvPr/>
        </p:nvSpPr>
        <p:spPr bwMode="auto">
          <a:xfrm>
            <a:off x="7537451" y="2276475"/>
            <a:ext cx="2878667" cy="1150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5F5F5F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63" name="Rectangle 7">
            <a:hlinkClick r:id="rId19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775885" y="2276475"/>
            <a:ext cx="2880783" cy="1150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5F5F5F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64" name="Text Box 32">
            <a:hlinkClick r:id="rId14"/>
          </p:cNvPr>
          <p:cNvSpPr txBox="1">
            <a:spLocks noChangeArrowheads="1"/>
          </p:cNvSpPr>
          <p:nvPr/>
        </p:nvSpPr>
        <p:spPr bwMode="auto">
          <a:xfrm>
            <a:off x="1775884" y="5056189"/>
            <a:ext cx="143933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 b="1">
                <a:solidFill>
                  <a:srgbClr val="003366"/>
                </a:solidFill>
                <a:ea typeface="华文细黑" panose="02010600040101010101" pitchFamily="2" charset="-122"/>
              </a:rPr>
              <a:t>查看全部</a:t>
            </a:r>
            <a:r>
              <a:rPr lang="en-US" altLang="zh-CN" sz="1000" b="1">
                <a:solidFill>
                  <a:srgbClr val="0033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…</a:t>
            </a:r>
            <a:endParaRPr lang="en-US" altLang="zh-CN" sz="1000" b="1">
              <a:solidFill>
                <a:srgbClr val="003366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2065" name="Group 35"/>
          <p:cNvGrpSpPr>
            <a:grpSpLocks/>
          </p:cNvGrpSpPr>
          <p:nvPr/>
        </p:nvGrpSpPr>
        <p:grpSpPr bwMode="auto">
          <a:xfrm>
            <a:off x="1775885" y="1125538"/>
            <a:ext cx="5761567" cy="576262"/>
            <a:chOff x="612" y="799"/>
            <a:chExt cx="3402" cy="454"/>
          </a:xfrm>
        </p:grpSpPr>
        <p:pic>
          <p:nvPicPr>
            <p:cNvPr id="2066" name="Picture 12" descr="cc"/>
            <p:cNvPicPr>
              <a:picLocks noChangeAspect="1" noChangeArrowheads="1"/>
            </p:cNvPicPr>
            <p:nvPr userDrawn="1"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" y="799"/>
              <a:ext cx="158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7" name="Picture 9" descr="logo"/>
            <p:cNvPicPr>
              <a:picLocks noChangeAspect="1" noChangeArrowheads="1"/>
            </p:cNvPicPr>
            <p:nvPr userDrawn="1"/>
          </p:nvPicPr>
          <p:blipFill>
            <a:blip r:embed="rId22">
              <a:lum bright="-12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845"/>
              <a:ext cx="1361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8" name="Line 34"/>
            <p:cNvSpPr>
              <a:spLocks noChangeShapeType="1"/>
            </p:cNvSpPr>
            <p:nvPr userDrawn="1"/>
          </p:nvSpPr>
          <p:spPr bwMode="auto">
            <a:xfrm>
              <a:off x="2200" y="799"/>
              <a:ext cx="0" cy="4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559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795749"/>
            <a:ext cx="12192000" cy="1229471"/>
          </a:xfrm>
        </p:spPr>
        <p:txBody>
          <a:bodyPr/>
          <a:lstStyle/>
          <a:p>
            <a:r>
              <a:rPr lang="en-US" altLang="zh-CN" sz="4000" dirty="0"/>
              <a:t>Protecting Distance based Policy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66072"/>
            <a:ext cx="9144000" cy="1291728"/>
          </a:xfrm>
        </p:spPr>
        <p:txBody>
          <a:bodyPr/>
          <a:lstStyle/>
          <a:p>
            <a:r>
              <a:rPr lang="zh-CN" altLang="en-US" dirty="0"/>
              <a:t>杨伟</a:t>
            </a:r>
            <a:r>
              <a:rPr lang="zh-CN" altLang="en-US" dirty="0" smtClean="0"/>
              <a:t>光</a:t>
            </a:r>
            <a:endParaRPr lang="en-US" altLang="zh-CN" dirty="0"/>
          </a:p>
          <a:p>
            <a:r>
              <a:rPr lang="en-US" altLang="zh-CN" dirty="0" smtClean="0"/>
              <a:t>2015-06-08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33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缓存调度策略的目标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178805"/>
            <a:ext cx="10972800" cy="4947358"/>
          </a:xfrm>
        </p:spPr>
        <p:txBody>
          <a:bodyPr/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缓存行不能过早的被踢出。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如果在被踢出的后很短的时间内该缓存行数据又被访问，那么该踢出被认为是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Evict</a:t>
            </a:r>
          </a:p>
          <a:p>
            <a:pPr marL="0" indent="0">
              <a:buNone/>
            </a:pP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）缓存行不能在缓存中“强制”停留过长的时间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如果缓存行在缓存中“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强制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”停留一段时间内却没有发生访存事件，那么就会造成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缓存污染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目标：在（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）和（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）中找到平衡。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0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Protection Distance based Distance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 smtClean="0"/>
          </a:p>
          <a:p>
            <a:r>
              <a:rPr lang="zh-CN" altLang="en-US" sz="2400" dirty="0" smtClean="0"/>
              <a:t>基本概念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000" b="1" dirty="0" smtClean="0"/>
              <a:t>The </a:t>
            </a:r>
            <a:r>
              <a:rPr lang="en-US" altLang="zh-CN" sz="2000" b="1" dirty="0"/>
              <a:t>Reuse Distance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RD</a:t>
            </a:r>
            <a:r>
              <a:rPr lang="zh-CN" altLang="en-US" sz="2000" b="1" dirty="0"/>
              <a:t>）</a:t>
            </a:r>
            <a:r>
              <a:rPr lang="zh-CN" altLang="en-US" sz="2000" dirty="0"/>
              <a:t>：对于某一个缓存行，两次访问之间，该缓存行所在缓存块的被访存次数。</a:t>
            </a:r>
          </a:p>
          <a:p>
            <a:pPr marL="0" indent="0">
              <a:buNone/>
            </a:pPr>
            <a:r>
              <a:rPr lang="en-US" altLang="zh-CN" sz="2000" b="1" dirty="0"/>
              <a:t>The Reuse Distance Distribution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RDD</a:t>
            </a:r>
            <a:r>
              <a:rPr lang="zh-CN" altLang="en-US" sz="2000" b="1" dirty="0"/>
              <a:t>）</a:t>
            </a:r>
            <a:r>
              <a:rPr lang="zh-CN" altLang="en-US" sz="2000" dirty="0"/>
              <a:t>：</a:t>
            </a:r>
            <a:r>
              <a:rPr lang="en-US" altLang="zh-CN" sz="2000" dirty="0"/>
              <a:t>RD</a:t>
            </a:r>
            <a:r>
              <a:rPr lang="zh-CN" altLang="en-US" sz="2000" dirty="0"/>
              <a:t>的分布。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011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Protecting Distance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sz="2000" dirty="0"/>
              <a:t>每一个缓存行增加一个</a:t>
            </a:r>
            <a:r>
              <a:rPr lang="en-US" altLang="zh-CN" sz="2000" dirty="0">
                <a:solidFill>
                  <a:srgbClr val="FF0000"/>
                </a:solidFill>
              </a:rPr>
              <a:t>remaining PD (RPD)</a:t>
            </a:r>
            <a:r>
              <a:rPr lang="zh-CN" altLang="en-US" sz="2000" dirty="0"/>
              <a:t>属性，该属性代表该缓存行的剩余</a:t>
            </a:r>
            <a:r>
              <a:rPr lang="en-US" altLang="zh-CN" sz="2000" dirty="0"/>
              <a:t>PD</a:t>
            </a:r>
            <a:r>
              <a:rPr lang="zh-CN" altLang="en-US" sz="2000" dirty="0"/>
              <a:t>值，即其所在的缓存块发生</a:t>
            </a:r>
            <a:r>
              <a:rPr lang="en-US" altLang="zh-CN" sz="2000" dirty="0"/>
              <a:t>RPD</a:t>
            </a:r>
            <a:r>
              <a:rPr lang="zh-CN" altLang="en-US" sz="2000" dirty="0"/>
              <a:t>次访存后该缓存块才能够被选中踢出。当数据行被加载到缓存中时，初始化</a:t>
            </a:r>
            <a:r>
              <a:rPr lang="en-US" altLang="zh-CN" sz="2000" dirty="0"/>
              <a:t>RPD</a:t>
            </a:r>
            <a:r>
              <a:rPr lang="zh-CN" altLang="en-US" sz="2000" dirty="0"/>
              <a:t>等于</a:t>
            </a:r>
            <a:r>
              <a:rPr lang="en-US" altLang="zh-CN" sz="2000" dirty="0"/>
              <a:t>PD</a:t>
            </a:r>
            <a:r>
              <a:rPr lang="zh-CN" altLang="en-US" sz="2000" dirty="0"/>
              <a:t>。当一个缓存块发生一次访存时，则减少该缓存块上的所有缓存行的</a:t>
            </a:r>
            <a:r>
              <a:rPr lang="en-US" altLang="zh-CN" sz="2000" dirty="0"/>
              <a:t>RPD</a:t>
            </a:r>
            <a:r>
              <a:rPr lang="zh-CN" altLang="en-US" sz="2000" dirty="0"/>
              <a:t>，</a:t>
            </a:r>
            <a:r>
              <a:rPr lang="en-US" altLang="zh-CN" sz="2000" dirty="0"/>
              <a:t>RPD</a:t>
            </a:r>
            <a:r>
              <a:rPr lang="zh-CN" altLang="en-US" sz="2000" dirty="0"/>
              <a:t>最小为</a:t>
            </a:r>
            <a:r>
              <a:rPr lang="en-US" altLang="zh-CN" sz="2000" dirty="0"/>
              <a:t>0</a:t>
            </a:r>
            <a:r>
              <a:rPr lang="zh-CN" altLang="en-US" sz="2000" dirty="0"/>
              <a:t>。缓存行的</a:t>
            </a:r>
            <a:r>
              <a:rPr lang="en-US" altLang="zh-CN" sz="2000" dirty="0"/>
              <a:t>RPD</a:t>
            </a:r>
            <a:r>
              <a:rPr lang="zh-CN" altLang="en-US" sz="2000" dirty="0"/>
              <a:t>大于</a:t>
            </a:r>
            <a:r>
              <a:rPr lang="en-US" altLang="zh-CN" sz="2000" dirty="0"/>
              <a:t>0</a:t>
            </a:r>
            <a:r>
              <a:rPr lang="zh-CN" altLang="en-US" sz="2000" dirty="0"/>
              <a:t>代表其被保护，等于</a:t>
            </a:r>
            <a:r>
              <a:rPr lang="en-US" altLang="zh-CN" sz="2000" dirty="0"/>
              <a:t>0</a:t>
            </a:r>
            <a:r>
              <a:rPr lang="zh-CN" altLang="en-US" sz="2000" dirty="0"/>
              <a:t>代表可以被选中替换。</a:t>
            </a:r>
            <a:endParaRPr lang="zh-CN" alt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48881"/>
              </p:ext>
            </p:extLst>
          </p:nvPr>
        </p:nvGraphicFramePr>
        <p:xfrm>
          <a:off x="2254827" y="3013364"/>
          <a:ext cx="7292317" cy="2559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Visio" r:id="rId3" imgW="7143715" imgH="2504984" progId="Visio.Drawing.15">
                  <p:embed/>
                </p:oleObj>
              </mc:Choice>
              <mc:Fallback>
                <p:oleObj name="Visio" r:id="rId3" imgW="7143715" imgH="2504984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827" y="3013364"/>
                        <a:ext cx="7292317" cy="25595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5184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PDP</a:t>
            </a:r>
            <a:r>
              <a:rPr lang="zh-CN" altLang="en-US" dirty="0" smtClean="0"/>
              <a:t>算法的缓存组成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zh-CN" sz="2000" dirty="0"/>
              <a:t>一个</a:t>
            </a:r>
            <a:r>
              <a:rPr lang="en-US" altLang="zh-CN" sz="2000" dirty="0"/>
              <a:t>RD </a:t>
            </a:r>
            <a:r>
              <a:rPr lang="zh-CN" altLang="zh-CN" sz="2000" dirty="0"/>
              <a:t>采样器，用于接受访存并计算</a:t>
            </a:r>
            <a:r>
              <a:rPr lang="en-US" altLang="zh-CN" sz="2000" dirty="0"/>
              <a:t>RD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pPr marL="0" indent="0">
              <a:lnSpc>
                <a:spcPct val="125000"/>
              </a:lnSpc>
              <a:buNone/>
            </a:pPr>
            <a:r>
              <a:rPr lang="zh-CN" altLang="zh-CN" sz="2000" dirty="0" smtClean="0"/>
              <a:t>一</a:t>
            </a:r>
            <a:r>
              <a:rPr lang="zh-CN" altLang="zh-CN" sz="2000" dirty="0"/>
              <a:t>个</a:t>
            </a:r>
            <a:r>
              <a:rPr lang="en-US" altLang="zh-CN" sz="2000" dirty="0"/>
              <a:t>RD</a:t>
            </a:r>
            <a:r>
              <a:rPr lang="zh-CN" altLang="zh-CN" sz="2000" dirty="0"/>
              <a:t>计数数组，用于存储</a:t>
            </a:r>
            <a:r>
              <a:rPr lang="en-US" altLang="zh-CN" sz="2000" dirty="0"/>
              <a:t>RD</a:t>
            </a:r>
            <a:r>
              <a:rPr lang="zh-CN" altLang="zh-CN" sz="2000" dirty="0"/>
              <a:t>，也就是</a:t>
            </a:r>
            <a:r>
              <a:rPr lang="en-US" altLang="zh-CN" sz="2000" dirty="0"/>
              <a:t>RDD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pPr marL="0" indent="0">
              <a:lnSpc>
                <a:spcPct val="125000"/>
              </a:lnSpc>
              <a:buNone/>
            </a:pPr>
            <a:r>
              <a:rPr lang="zh-CN" altLang="zh-CN" sz="2000" dirty="0" smtClean="0"/>
              <a:t>一</a:t>
            </a:r>
            <a:r>
              <a:rPr lang="zh-CN" altLang="zh-CN" sz="2000" dirty="0"/>
              <a:t>个</a:t>
            </a:r>
            <a:r>
              <a:rPr lang="en-US" altLang="zh-CN" sz="2000" dirty="0"/>
              <a:t>PD</a:t>
            </a:r>
            <a:r>
              <a:rPr lang="zh-CN" altLang="zh-CN" sz="2000" dirty="0"/>
              <a:t>计算单元，通过</a:t>
            </a:r>
            <a:r>
              <a:rPr lang="zh-CN" altLang="zh-CN" sz="2000" dirty="0" smtClean="0"/>
              <a:t>公式计算</a:t>
            </a:r>
            <a:r>
              <a:rPr lang="zh-CN" altLang="zh-CN" sz="2000" dirty="0"/>
              <a:t>出</a:t>
            </a:r>
            <a:r>
              <a:rPr lang="en-US" altLang="zh-CN" sz="2000" dirty="0"/>
              <a:t>PD</a:t>
            </a:r>
            <a:endParaRPr lang="zh-CN" alt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组合 44"/>
          <p:cNvGrpSpPr>
            <a:grpSpLocks/>
          </p:cNvGrpSpPr>
          <p:nvPr/>
        </p:nvGrpSpPr>
        <p:grpSpPr bwMode="auto">
          <a:xfrm>
            <a:off x="2847109" y="2576946"/>
            <a:ext cx="5257800" cy="3849542"/>
            <a:chOff x="0" y="0"/>
            <a:chExt cx="34194" cy="28098"/>
          </a:xfrm>
        </p:grpSpPr>
        <p:sp>
          <p:nvSpPr>
            <p:cNvPr id="6" name="矩形 45"/>
            <p:cNvSpPr>
              <a:spLocks noChangeArrowheads="1"/>
            </p:cNvSpPr>
            <p:nvPr/>
          </p:nvSpPr>
          <p:spPr bwMode="auto">
            <a:xfrm>
              <a:off x="0" y="25050"/>
              <a:ext cx="34099" cy="3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97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97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97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97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97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97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97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97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397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39713" algn="l"/>
                </a:tabLst>
              </a:pPr>
              <a:r>
                <a:rPr kumimoji="0" lang="zh-CN" altLang="zh-CN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图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4.3  PDP</a:t>
              </a: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缓存组成</a:t>
              </a: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46" name="图片 4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194" cy="24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3237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dirty="0"/>
              <a:t>基于</a:t>
            </a:r>
            <a:r>
              <a:rPr lang="en-US" altLang="zh-CN" dirty="0"/>
              <a:t>RDD</a:t>
            </a:r>
            <a:r>
              <a:rPr lang="zh-CN" altLang="zh-CN" dirty="0"/>
              <a:t>的命中率模型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618059"/>
              </p:ext>
            </p:extLst>
          </p:nvPr>
        </p:nvGraphicFramePr>
        <p:xfrm>
          <a:off x="2670463" y="1445974"/>
          <a:ext cx="5455227" cy="1695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8" name="Equation" r:id="rId3" imgW="2819400" imgH="876300" progId="Equation.DSMT4">
                  <p:embed/>
                </p:oleObj>
              </mc:Choice>
              <mc:Fallback>
                <p:oleObj name="Equation" r:id="rId3" imgW="2819400" imgH="876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463" y="1445974"/>
                        <a:ext cx="5455227" cy="16955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" name="图片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8672" y="3458461"/>
            <a:ext cx="6664053" cy="242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31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实验结果</a:t>
            </a:r>
            <a:r>
              <a:rPr lang="en-US" altLang="zh-CN" dirty="0" smtClean="0"/>
              <a:t>-</a:t>
            </a:r>
            <a:r>
              <a:rPr lang="zh-CN" altLang="en-US" dirty="0" smtClean="0"/>
              <a:t>静态</a:t>
            </a:r>
            <a:r>
              <a:rPr lang="en-US" altLang="zh-CN" dirty="0" smtClean="0"/>
              <a:t>PDP</a:t>
            </a:r>
            <a:endParaRPr lang="zh-CN" altLang="zh-C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269" name="Picture 5" descr="H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107" y="1843955"/>
            <a:ext cx="6698759" cy="3715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726593" y="5559137"/>
            <a:ext cx="4839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SPDP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算法中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HCS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IPC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随静态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PD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的变化而变化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713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实验结果</a:t>
            </a:r>
            <a:r>
              <a:rPr lang="en-US" altLang="zh-CN" dirty="0" smtClean="0"/>
              <a:t>-</a:t>
            </a:r>
            <a:r>
              <a:rPr lang="zh-CN" altLang="en-US" dirty="0" smtClean="0"/>
              <a:t>静态</a:t>
            </a:r>
            <a:r>
              <a:rPr lang="en-US" altLang="zh-CN" dirty="0" smtClean="0"/>
              <a:t>PDP</a:t>
            </a:r>
            <a:endParaRPr lang="zh-CN" altLang="zh-C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13629" y="4914901"/>
            <a:ext cx="5339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SPDP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MCS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CI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IPC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随静态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PD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的变化而变化</a:t>
            </a:r>
            <a:endParaRPr lang="zh-CN" altLang="en-US" dirty="0"/>
          </a:p>
        </p:txBody>
      </p:sp>
      <p:pic>
        <p:nvPicPr>
          <p:cNvPr id="14338" name="Picture 2" descr="M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10" y="1773889"/>
            <a:ext cx="5628320" cy="287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 descr="C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651" y="1773889"/>
            <a:ext cx="5535749" cy="287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337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实验结果</a:t>
            </a:r>
            <a:r>
              <a:rPr lang="en-US" altLang="zh-CN" dirty="0" smtClean="0"/>
              <a:t>-</a:t>
            </a:r>
            <a:r>
              <a:rPr lang="zh-CN" altLang="en-US" dirty="0" smtClean="0"/>
              <a:t>动态</a:t>
            </a:r>
            <a:r>
              <a:rPr lang="en-US" altLang="zh-CN" dirty="0" smtClean="0"/>
              <a:t>PDP</a:t>
            </a:r>
            <a:endParaRPr lang="zh-CN" altLang="zh-C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30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408" y="1241280"/>
            <a:ext cx="8198266" cy="376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609765" y="5043751"/>
            <a:ext cx="6058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ea typeface="Times New Roman" panose="02020603050405020304" pitchFamily="18" charset="0"/>
              </a:rPr>
              <a:t> </a:t>
            </a:r>
            <a:r>
              <a:rPr lang="en-US" altLang="zh-CN" dirty="0">
                <a:ea typeface="Times New Roman" panose="02020603050405020304" pitchFamily="18" charset="0"/>
              </a:rPr>
              <a:t>PDP-private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PDP-shared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算法下应用程序的性能变化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016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实验结果</a:t>
            </a:r>
            <a:r>
              <a:rPr lang="en-US" altLang="zh-CN" dirty="0" smtClean="0"/>
              <a:t>-</a:t>
            </a:r>
            <a:r>
              <a:rPr lang="zh-CN" altLang="en-US" dirty="0" smtClean="0"/>
              <a:t>动态</a:t>
            </a:r>
            <a:r>
              <a:rPr lang="en-US" altLang="zh-CN" dirty="0" smtClean="0"/>
              <a:t>PDP</a:t>
            </a:r>
            <a:endParaRPr lang="zh-CN" altLang="zh-C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36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1490662"/>
            <a:ext cx="7840008" cy="330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580409" y="4800599"/>
            <a:ext cx="66155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PDP-private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PDP-shared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算法下应用程序的未命中率变化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548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3600" dirty="0" smtClean="0"/>
              <a:t>Thanks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6430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i="1" dirty="0" smtClean="0"/>
              <a:t>Menu</a:t>
            </a:r>
            <a:endParaRPr lang="zh-CN" altLang="en-US" sz="3200" i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 smtClean="0"/>
              <a:t>缓存</a:t>
            </a:r>
            <a:r>
              <a:rPr lang="zh-CN" altLang="en-US" sz="2400" dirty="0"/>
              <a:t>利用率分析</a:t>
            </a:r>
            <a:r>
              <a:rPr lang="en-US" altLang="zh-CN" sz="2400" dirty="0"/>
              <a:t>-</a:t>
            </a:r>
            <a:r>
              <a:rPr lang="zh-CN" altLang="en-US" sz="2400" dirty="0"/>
              <a:t>理论分析</a:t>
            </a:r>
            <a:endParaRPr lang="en-US" altLang="zh-CN" sz="24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 smtClean="0"/>
              <a:t>缓存</a:t>
            </a:r>
            <a:r>
              <a:rPr lang="zh-CN" altLang="en-US" sz="2400" dirty="0"/>
              <a:t>利用率分析</a:t>
            </a:r>
            <a:r>
              <a:rPr lang="en-US" altLang="zh-CN" sz="2400" dirty="0"/>
              <a:t>-</a:t>
            </a:r>
            <a:r>
              <a:rPr lang="zh-CN" altLang="en-US" sz="2400" dirty="0"/>
              <a:t>观察</a:t>
            </a:r>
            <a:r>
              <a:rPr lang="zh-CN" altLang="en-US" sz="2400" dirty="0" smtClean="0"/>
              <a:t>实验</a:t>
            </a:r>
            <a:endParaRPr lang="en-US" altLang="zh-CN" sz="2400" dirty="0" smtClean="0"/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Bypass</a:t>
            </a:r>
          </a:p>
          <a:p>
            <a:r>
              <a:rPr lang="en-US" altLang="zh-CN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 smtClean="0"/>
              <a:t>缓存</a:t>
            </a:r>
            <a:r>
              <a:rPr lang="zh-CN" altLang="en-US" sz="2400" dirty="0"/>
              <a:t>调度策略的目标</a:t>
            </a:r>
            <a:endParaRPr lang="en-US" altLang="zh-CN" sz="24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400" dirty="0"/>
              <a:t>Protecting </a:t>
            </a:r>
            <a:r>
              <a:rPr lang="en-US" altLang="zh-CN" sz="2400" dirty="0" smtClean="0"/>
              <a:t>Distance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400" dirty="0"/>
              <a:t>PDP</a:t>
            </a:r>
            <a:r>
              <a:rPr lang="zh-CN" altLang="en-US" sz="2400" dirty="0"/>
              <a:t>算法的缓存</a:t>
            </a:r>
            <a:r>
              <a:rPr lang="zh-CN" altLang="en-US" sz="2400" dirty="0" smtClean="0"/>
              <a:t>组成</a:t>
            </a:r>
            <a:endParaRPr lang="en-US" altLang="zh-CN" sz="2400" dirty="0" smtClean="0"/>
          </a:p>
          <a:p>
            <a:r>
              <a:rPr lang="en-US" altLang="zh-CN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zh-CN" altLang="zh-CN" sz="2400" dirty="0" smtClean="0"/>
              <a:t>基于</a:t>
            </a:r>
            <a:r>
              <a:rPr lang="en-US" altLang="zh-CN" sz="2400" dirty="0"/>
              <a:t>RDD</a:t>
            </a:r>
            <a:r>
              <a:rPr lang="zh-CN" altLang="zh-CN" sz="2400" dirty="0"/>
              <a:t>的命中率模型</a:t>
            </a:r>
            <a:endParaRPr lang="en-US" altLang="zh-CN" sz="24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实验结果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uestions</a:t>
            </a:r>
          </a:p>
        </p:txBody>
      </p:sp>
      <p:grpSp>
        <p:nvGrpSpPr>
          <p:cNvPr id="24" name="Group 5"/>
          <p:cNvGrpSpPr>
            <a:grpSpLocks/>
          </p:cNvGrpSpPr>
          <p:nvPr/>
        </p:nvGrpSpPr>
        <p:grpSpPr bwMode="auto">
          <a:xfrm>
            <a:off x="3574257" y="2710096"/>
            <a:ext cx="182563" cy="53"/>
            <a:chOff x="1239" y="1515"/>
            <a:chExt cx="115" cy="115"/>
          </a:xfrm>
        </p:grpSpPr>
        <p:sp>
          <p:nvSpPr>
            <p:cNvPr id="26" name="AutoShape 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AutoShape 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0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缓存利用率分析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理论分析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178805"/>
            <a:ext cx="10972800" cy="4947358"/>
          </a:xfrm>
        </p:spPr>
        <p:txBody>
          <a:bodyPr/>
          <a:lstStyle/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面向高通量的线程执行模式导致缓存资源竞争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GPU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通过并行执行大量线程来掩盖访存延迟。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比如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Fermi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架构中，每一个核最多能同时运行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warp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sz="2000" dirty="0"/>
              <a:t>这也就意味着，在每个核心中，最多会有</a:t>
            </a:r>
            <a:r>
              <a:rPr lang="en-US" altLang="zh-CN" sz="2000" dirty="0"/>
              <a:t>1536</a:t>
            </a:r>
            <a:r>
              <a:rPr lang="zh-CN" altLang="zh-CN" sz="2000" dirty="0"/>
              <a:t>个线程争夺</a:t>
            </a:r>
            <a:r>
              <a:rPr lang="en-US" altLang="zh-CN" sz="2000" dirty="0"/>
              <a:t>16KB</a:t>
            </a:r>
            <a:r>
              <a:rPr lang="zh-CN" altLang="zh-CN" sz="2000" dirty="0"/>
              <a:t>或者</a:t>
            </a:r>
            <a:r>
              <a:rPr lang="en-US" altLang="zh-CN" sz="2000" dirty="0"/>
              <a:t>48KB</a:t>
            </a:r>
            <a:r>
              <a:rPr lang="zh-CN" altLang="zh-CN" sz="2000" dirty="0"/>
              <a:t>大小的缓存</a:t>
            </a:r>
            <a:r>
              <a:rPr lang="zh-CN" altLang="zh-CN" sz="2000" dirty="0" smtClean="0"/>
              <a:t>资源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缓存资源竞争导致缓存利用率降低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11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缓存利用率分析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观察实验一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178805"/>
            <a:ext cx="10972800" cy="494735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增大缓存大小，观察测试应用程序的性能变化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846" y="1984664"/>
            <a:ext cx="7277210" cy="401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680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缓存利用率分析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观察实验一</a:t>
            </a:r>
            <a:endParaRPr lang="zh-CN" altLang="en-US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45" y="1937472"/>
            <a:ext cx="4892009" cy="287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281" y="2030990"/>
            <a:ext cx="5585208" cy="262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8125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缓存利用率分析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观察实验二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178805"/>
            <a:ext cx="10972800" cy="4947358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dirty="0" smtClean="0"/>
              <a:t>统计</a:t>
            </a:r>
            <a:r>
              <a:rPr lang="zh-CN" altLang="zh-CN" sz="2000" dirty="0"/>
              <a:t>数据被加载到缓存中后，在其生存期内，即被替换之前的该缓存行被访问的次数。</a:t>
            </a:r>
          </a:p>
          <a:p>
            <a:pPr marL="0" indent="0"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100" y="2016018"/>
            <a:ext cx="7861155" cy="445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384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缓存利用率分析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观察实验三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178804"/>
            <a:ext cx="10972800" cy="581427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缓存行的生命周期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高缓存敏感类型应用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图片 47" descr="D:\synchronization\HPC&amp;IP\graduation_project\jack\cache life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954" y="1178805"/>
            <a:ext cx="54673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036" y="2350380"/>
            <a:ext cx="6468773" cy="363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7714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缓存利用率分析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观察实验三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178805"/>
            <a:ext cx="10972800" cy="494735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153" y="1720776"/>
            <a:ext cx="6884410" cy="412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191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Bypass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178805"/>
            <a:ext cx="10972800" cy="494735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缓存资源竞争导致缓存资源利用率低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满足所有缓存访存请求所需要的缓存大小远远大于目前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内的缓存大小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解决方案：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）将“多余”的缓存请求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bypass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）优化缓存调度策略，尽可能的处理更多的缓存访存请求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307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上海Nordri专业商务幻灯演示设计">
  <a:themeElements>
    <a:clrScheme name="上海Nordri专业商务幻灯演示设计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上海Nordri专业商务幻灯演示设计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上海Nordri专业商务幻灯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ordriDesign">
  <a:themeElements>
    <a:clrScheme name="Nordri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399"/>
      </a:hlink>
      <a:folHlink>
        <a:srgbClr val="3366CC"/>
      </a:folHlink>
    </a:clrScheme>
    <a:fontScheme name="Nordri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ordri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3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A62BC"/>
        </a:accent1>
        <a:accent2>
          <a:srgbClr val="22458A"/>
        </a:accent2>
        <a:accent3>
          <a:srgbClr val="FFFFFF"/>
        </a:accent3>
        <a:accent4>
          <a:srgbClr val="000000"/>
        </a:accent4>
        <a:accent5>
          <a:srgbClr val="ACB7DA"/>
        </a:accent5>
        <a:accent6>
          <a:srgbClr val="1E3E7D"/>
        </a:accent6>
        <a:hlink>
          <a:srgbClr val="00000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002D5C"/>
        </a:accent6>
        <a:hlink>
          <a:srgbClr val="003366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PPT助手_模板_704</Template>
  <TotalTime>556</TotalTime>
  <Words>523</Words>
  <Application>Microsoft Office PowerPoint</Application>
  <PresentationFormat>宽屏</PresentationFormat>
  <Paragraphs>109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黑体</vt:lpstr>
      <vt:lpstr>华文细黑</vt:lpstr>
      <vt:lpstr>宋体</vt:lpstr>
      <vt:lpstr>Arial</vt:lpstr>
      <vt:lpstr>Times New Roman</vt:lpstr>
      <vt:lpstr>Verdana</vt:lpstr>
      <vt:lpstr>上海Nordri专业商务幻灯演示设计</vt:lpstr>
      <vt:lpstr>NordriDesign</vt:lpstr>
      <vt:lpstr>Microsoft Visio 绘图</vt:lpstr>
      <vt:lpstr>MathType 6.0 Equation</vt:lpstr>
      <vt:lpstr>Protecting Distance based Policy</vt:lpstr>
      <vt:lpstr>Menu</vt:lpstr>
      <vt:lpstr>缓存利用率分析-理论分析</vt:lpstr>
      <vt:lpstr>缓存利用率分析-观察实验一</vt:lpstr>
      <vt:lpstr>缓存利用率分析-观察实验一</vt:lpstr>
      <vt:lpstr>缓存利用率分析-观察实验二</vt:lpstr>
      <vt:lpstr>缓存利用率分析-观察实验三</vt:lpstr>
      <vt:lpstr>缓存利用率分析-观察实验三</vt:lpstr>
      <vt:lpstr>Bypass</vt:lpstr>
      <vt:lpstr>缓存调度策略的目标</vt:lpstr>
      <vt:lpstr>Protection Distance based Distance</vt:lpstr>
      <vt:lpstr>Protecting Distance</vt:lpstr>
      <vt:lpstr>PDP算法的缓存组成</vt:lpstr>
      <vt:lpstr>基于RDD的命中率模型</vt:lpstr>
      <vt:lpstr>实验结果-静态PDP</vt:lpstr>
      <vt:lpstr>实验结果-静态PDP</vt:lpstr>
      <vt:lpstr>实验结果-动态PDP</vt:lpstr>
      <vt:lpstr>实验结果-动态PDP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杨伟光</dc:creator>
  <cp:lastModifiedBy>杨伟光</cp:lastModifiedBy>
  <cp:revision>570</cp:revision>
  <dcterms:created xsi:type="dcterms:W3CDTF">2015-04-17T01:47:57Z</dcterms:created>
  <dcterms:modified xsi:type="dcterms:W3CDTF">2015-06-08T03:09:16Z</dcterms:modified>
</cp:coreProperties>
</file>