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4" r:id="rId5"/>
    <p:sldId id="297" r:id="rId6"/>
    <p:sldId id="298" r:id="rId7"/>
    <p:sldId id="301" r:id="rId8"/>
    <p:sldId id="303" r:id="rId9"/>
    <p:sldId id="304" r:id="rId10"/>
    <p:sldId id="316" r:id="rId11"/>
    <p:sldId id="317" r:id="rId12"/>
    <p:sldId id="305" r:id="rId13"/>
    <p:sldId id="307" r:id="rId14"/>
    <p:sldId id="306" r:id="rId15"/>
    <p:sldId id="318" r:id="rId16"/>
    <p:sldId id="319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 smtClean="0"/>
              <a:t>An </a:t>
            </a:r>
            <a:r>
              <a:rPr lang="en-US" altLang="zh-CN" sz="4000" dirty="0"/>
              <a:t>improvement of Decoupled L1D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2016-04-19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 of Decoupled L1D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 dueling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5500164"/>
            <a:ext cx="3525982" cy="78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30" y="1508073"/>
            <a:ext cx="6381750" cy="3495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5999" y="5530745"/>
            <a:ext cx="3567545" cy="9116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Decoupled L1D to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" y="1766021"/>
            <a:ext cx="5991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mpact </a:t>
            </a:r>
            <a:r>
              <a:rPr lang="en-US" altLang="zh-CN" b="1" dirty="0"/>
              <a:t>of Decoupled L1D </a:t>
            </a:r>
            <a:r>
              <a:rPr lang="en-US" altLang="zh-CN" b="1" dirty="0" smtClean="0"/>
              <a:t>to Cache Friendly benchmark </a:t>
            </a:r>
            <a:r>
              <a:rPr lang="en-US" altLang="zh-CN" b="1" dirty="0"/>
              <a:t>(CF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motivation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算法会造成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性能降低。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解决方式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：动态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算法。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预期效果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：对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CNF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IPC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更大，对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的的性能降低减少，甚至达到性能提高。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但是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 dueling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策略在这里不能很好的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解决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算法会对造成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性能降低问题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理论上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，（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）选取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始终执行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decoupled L1D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算法，对于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，会造成至少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1/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SM_num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的性能降低。（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已经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bypass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掉了一些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L1 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访存请求，那么对于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missrate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就不能很好的反映运行状态，采用对比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SM0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SM1 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missrate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作为仲裁点是不合理的。为了证明猜想，我做了以下探究实验：</a:t>
            </a:r>
          </a:p>
        </p:txBody>
      </p:sp>
    </p:spTree>
    <p:extLst>
      <p:ext uri="{BB962C8B-B14F-4D97-AF65-F5344CB8AC3E}">
        <p14:creationId xmlns:p14="http://schemas.microsoft.com/office/powerpoint/2010/main" val="773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输入不同数据量（使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的运行指令数分别在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亿左右，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左右），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2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all_bypass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static_decoupled_L1D_1, static_decoupled_L1D_2, static_decoupled_L1D_3, static_decoupled_L1D_4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的加速比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onclusion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）不同</a:t>
            </a:r>
            <a:r>
              <a:rPr lang="en-US" altLang="zh-CN" sz="1800" dirty="0"/>
              <a:t>benchmark</a:t>
            </a:r>
            <a:r>
              <a:rPr lang="zh-CN" altLang="en-US" sz="1800" dirty="0"/>
              <a:t>的</a:t>
            </a:r>
            <a:r>
              <a:rPr lang="en-US" altLang="zh-CN" sz="1800" dirty="0"/>
              <a:t>best RC threshold</a:t>
            </a:r>
            <a:r>
              <a:rPr lang="zh-CN" altLang="en-US" sz="1800" dirty="0"/>
              <a:t>是不同的；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static decoupled L1D</a:t>
            </a:r>
            <a:r>
              <a:rPr lang="zh-CN" altLang="en-US" sz="1800" dirty="0"/>
              <a:t>算法只适合</a:t>
            </a:r>
            <a:r>
              <a:rPr lang="en-US" altLang="zh-CN" sz="1800" dirty="0"/>
              <a:t>cache unfriendly benchmark</a:t>
            </a:r>
            <a:r>
              <a:rPr lang="zh-CN" altLang="en-US" sz="1800" dirty="0"/>
              <a:t>；对</a:t>
            </a:r>
            <a:r>
              <a:rPr lang="en-US" altLang="zh-CN" sz="1800" dirty="0"/>
              <a:t>cache friendly benchmark</a:t>
            </a:r>
            <a:r>
              <a:rPr lang="zh-CN" altLang="en-US" sz="1800" dirty="0"/>
              <a:t>会造成性能降低；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）对于大部分</a:t>
            </a:r>
            <a:r>
              <a:rPr lang="en-US" altLang="zh-CN" sz="1800" dirty="0"/>
              <a:t>benchmarks</a:t>
            </a:r>
            <a:r>
              <a:rPr lang="zh-CN" altLang="en-US" sz="1800" dirty="0"/>
              <a:t>，不论是</a:t>
            </a:r>
            <a:r>
              <a:rPr lang="en-US" altLang="zh-CN" sz="1800" dirty="0"/>
              <a:t>CF</a:t>
            </a:r>
            <a:r>
              <a:rPr lang="zh-CN" altLang="en-US" sz="1800" dirty="0"/>
              <a:t>还是</a:t>
            </a:r>
            <a:r>
              <a:rPr lang="en-US" altLang="zh-CN" sz="1800" dirty="0"/>
              <a:t>CNF</a:t>
            </a:r>
            <a:r>
              <a:rPr lang="zh-CN" altLang="en-US" sz="1800" dirty="0"/>
              <a:t>，</a:t>
            </a:r>
            <a:r>
              <a:rPr lang="en-US" altLang="zh-CN" sz="1800" dirty="0"/>
              <a:t>decoupled L1D</a:t>
            </a:r>
            <a:r>
              <a:rPr lang="zh-CN" altLang="en-US" sz="1800" dirty="0"/>
              <a:t>的性能都是不如 </a:t>
            </a:r>
            <a:r>
              <a:rPr lang="en-US" altLang="zh-CN" sz="1800" dirty="0"/>
              <a:t>best static decoupled L1D</a:t>
            </a:r>
            <a:r>
              <a:rPr lang="zh-CN" altLang="en-US" sz="1800" dirty="0"/>
              <a:t>的。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Question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在论文的</a:t>
            </a:r>
            <a:r>
              <a:rPr lang="en-US" altLang="zh-CN" sz="1800" dirty="0"/>
              <a:t>Fig 9</a:t>
            </a:r>
            <a:r>
              <a:rPr lang="zh-CN" altLang="en-US" sz="1800" dirty="0"/>
              <a:t>实验中，得出的结论是</a:t>
            </a:r>
            <a:r>
              <a:rPr lang="en-US" altLang="zh-CN" sz="1800" dirty="0"/>
              <a:t>Decoupled L1D</a:t>
            </a:r>
            <a:r>
              <a:rPr lang="zh-CN" altLang="en-US" sz="1800" dirty="0"/>
              <a:t>算法对所选</a:t>
            </a:r>
            <a:r>
              <a:rPr lang="en-US" altLang="zh-CN" sz="1800" dirty="0"/>
              <a:t>CF</a:t>
            </a:r>
            <a:r>
              <a:rPr lang="zh-CN" altLang="en-US" sz="1800" dirty="0"/>
              <a:t>并不会产生性能影响。这显然与我实验结果不符啊（我跑过</a:t>
            </a:r>
            <a:r>
              <a:rPr lang="en-US" altLang="zh-CN" sz="1800" dirty="0"/>
              <a:t>BP</a:t>
            </a:r>
            <a:r>
              <a:rPr lang="zh-CN" altLang="en-US" sz="1800" dirty="0"/>
              <a:t>和</a:t>
            </a:r>
            <a:r>
              <a:rPr lang="en-US" altLang="zh-CN" sz="1800" dirty="0"/>
              <a:t>SD1</a:t>
            </a:r>
            <a:r>
              <a:rPr lang="zh-CN" altLang="en-US" sz="1800" dirty="0"/>
              <a:t>两个</a:t>
            </a:r>
            <a:r>
              <a:rPr lang="en-US" altLang="zh-CN" sz="1800" dirty="0"/>
              <a:t>CF benchmark</a:t>
            </a:r>
            <a:r>
              <a:rPr lang="zh-CN" altLang="en-US" sz="1800" dirty="0"/>
              <a:t>（论文中选取的），都是有性能降低）。我怀疑过是不是我的算法实现有问题，但论文中对</a:t>
            </a:r>
            <a:r>
              <a:rPr lang="en-US" altLang="zh-CN" sz="1800" dirty="0"/>
              <a:t>SM dueling</a:t>
            </a:r>
            <a:r>
              <a:rPr lang="zh-CN" altLang="en-US" sz="1800" dirty="0"/>
              <a:t>部分说的不是很明白，我已经尽可能合理化实现了。而且发邮件给作者了，没回我。难道要证明原作者实验结果不对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 smtClean="0"/>
              <a:t>（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验证实验已经做完了，下一步就是分析问题并给出更好的解决策略了，之前一直没做到这一步，所以说现在有点懵，不知道该从哪个角度</a:t>
            </a:r>
            <a:r>
              <a:rPr lang="zh-CN" altLang="en-US" sz="1800"/>
              <a:t>入手</a:t>
            </a:r>
            <a:r>
              <a:rPr lang="zh-CN" altLang="en-US" sz="1800" smtClean="0"/>
              <a:t>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Decoupled L1D review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000" dirty="0" smtClean="0"/>
              <a:t>GPU cache inefficiency</a:t>
            </a:r>
          </a:p>
          <a:p>
            <a:pPr marL="0" indent="0">
              <a:buNone/>
            </a:pPr>
            <a:r>
              <a:rPr lang="en-US" altLang="zh-CN" sz="2000" dirty="0"/>
              <a:t>	Cache </a:t>
            </a:r>
            <a:r>
              <a:rPr lang="en-US" altLang="zh-CN" sz="2000" dirty="0" smtClean="0"/>
              <a:t>review</a:t>
            </a:r>
          </a:p>
          <a:p>
            <a:pPr marL="0" indent="0">
              <a:buNone/>
            </a:pPr>
            <a:r>
              <a:rPr lang="en-US" altLang="zh-CN" sz="2000" dirty="0"/>
              <a:t>	Decoupled L1D  </a:t>
            </a:r>
            <a:r>
              <a:rPr lang="en-US" altLang="zh-CN" sz="2000" dirty="0" smtClean="0"/>
              <a:t>Operation &amp; SM dueling</a:t>
            </a:r>
          </a:p>
          <a:p>
            <a:r>
              <a:rPr lang="en-US" altLang="zh-CN" sz="2800" dirty="0" smtClean="0"/>
              <a:t>Drawback of Decoupled L1D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000" dirty="0"/>
              <a:t>Application categorization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SM </a:t>
            </a:r>
            <a:r>
              <a:rPr lang="en-US" altLang="zh-CN" sz="2000" dirty="0" smtClean="0">
                <a:solidFill>
                  <a:srgbClr val="FF0000"/>
                </a:solidFill>
              </a:rPr>
              <a:t>dueling</a:t>
            </a:r>
          </a:p>
          <a:p>
            <a:r>
              <a:rPr lang="en-US" altLang="zh-CN" sz="2800" dirty="0"/>
              <a:t>Experiment &amp;&amp; </a:t>
            </a:r>
            <a:r>
              <a:rPr lang="en-US" altLang="zh-CN" sz="2800" dirty="0" smtClean="0"/>
              <a:t>Conclusion</a:t>
            </a:r>
          </a:p>
          <a:p>
            <a:r>
              <a:rPr lang="en-US" altLang="zh-CN" sz="2800" dirty="0" smtClean="0"/>
              <a:t>Question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Decoupled L1D review</a:t>
            </a:r>
          </a:p>
        </p:txBody>
      </p:sp>
      <p:sp>
        <p:nvSpPr>
          <p:cNvPr id="4" name="右箭头 3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30184" y="3180858"/>
            <a:ext cx="2856932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Bypass(Decoupled L1D 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0208525" y="2208212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4052" y="4813785"/>
            <a:ext cx="9464724" cy="1122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with high reuse and short reuse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distances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the L1 D-cache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46" y="614266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Song, S. L., Dai, H.,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Sidelnik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S., &amp; Zhou, H. (2015). Locality-Driven Dynamic GPU Cache Bypassing. Proceedings of the 29th ACM on International Conference on Supercomputing - ICS ’15 (Vol. 1, pp. 67-77).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memory requests for the majority of CNF 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only reused less </a:t>
            </a:r>
            <a:r>
              <a:rPr lang="en-US" altLang="zh-CN" dirty="0" smtClean="0"/>
              <a:t>than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three </a:t>
            </a:r>
            <a:r>
              <a:rPr lang="en-US" altLang="zh-CN" sz="2400" b="1" dirty="0">
                <a:solidFill>
                  <a:srgbClr val="C00000"/>
                </a:solidFill>
              </a:rPr>
              <a:t>times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9" y="1830386"/>
            <a:ext cx="823749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reuse distances </a:t>
            </a:r>
            <a:r>
              <a:rPr lang="en-US" altLang="zh-CN" dirty="0"/>
              <a:t>are relatively </a:t>
            </a:r>
            <a:r>
              <a:rPr lang="en-US" altLang="zh-CN" sz="2800" b="1" dirty="0">
                <a:solidFill>
                  <a:srgbClr val="C00000"/>
                </a:solidFill>
              </a:rPr>
              <a:t>high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552007"/>
            <a:ext cx="6562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Cache review</a:t>
            </a:r>
            <a:endParaRPr lang="zh-CN" altLang="en-US" b="1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8186738" y="62833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CCEEA9E0-AAAE-4FFB-91DC-EE0AF879E031}" type="slidenum">
              <a:rPr lang="en-US" altLang="zh-CN" sz="16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zh-CN" sz="1600">
              <a:latin typeface="Garamond" panose="02020404030301010803" pitchFamily="18" charset="0"/>
            </a:endParaRPr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750888" y="1143884"/>
            <a:ext cx="1477962" cy="5356227"/>
            <a:chOff x="369455" y="1171281"/>
            <a:chExt cx="1477818" cy="5357096"/>
          </a:xfrm>
        </p:grpSpPr>
        <p:grpSp>
          <p:nvGrpSpPr>
            <p:cNvPr id="15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8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9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9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8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8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  <p:grpSp>
          <p:nvGrpSpPr>
            <p:cNvPr id="15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5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7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7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5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6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6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</p:grpSp>
      <p:grpSp>
        <p:nvGrpSpPr>
          <p:cNvPr id="107" name="Group 59"/>
          <p:cNvGrpSpPr>
            <a:grpSpLocks/>
          </p:cNvGrpSpPr>
          <p:nvPr/>
        </p:nvGrpSpPr>
        <p:grpSpPr bwMode="auto">
          <a:xfrm>
            <a:off x="4883150" y="2829825"/>
            <a:ext cx="1477963" cy="1338260"/>
            <a:chOff x="2544619" y="2612161"/>
            <a:chExt cx="1477818" cy="1339274"/>
          </a:xfrm>
        </p:grpSpPr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08" name="TextBox 60"/>
          <p:cNvSpPr txBox="1">
            <a:spLocks noChangeArrowheads="1"/>
          </p:cNvSpPr>
          <p:nvPr/>
        </p:nvSpPr>
        <p:spPr bwMode="auto">
          <a:xfrm>
            <a:off x="5059363" y="2413906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Tag store</a:t>
            </a:r>
          </a:p>
        </p:txBody>
      </p:sp>
      <p:grpSp>
        <p:nvGrpSpPr>
          <p:cNvPr id="109" name="Group 61"/>
          <p:cNvGrpSpPr>
            <a:grpSpLocks/>
          </p:cNvGrpSpPr>
          <p:nvPr/>
        </p:nvGrpSpPr>
        <p:grpSpPr bwMode="auto">
          <a:xfrm>
            <a:off x="6781800" y="2825077"/>
            <a:ext cx="1477963" cy="1339854"/>
            <a:chOff x="2544619" y="2612161"/>
            <a:chExt cx="1477818" cy="1339274"/>
          </a:xfrm>
        </p:grpSpPr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10" name="TextBox 70"/>
          <p:cNvSpPr txBox="1">
            <a:spLocks noChangeArrowheads="1"/>
          </p:cNvSpPr>
          <p:nvPr/>
        </p:nvSpPr>
        <p:spPr bwMode="auto">
          <a:xfrm>
            <a:off x="6929438" y="240914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111" name="Rectangle 71"/>
          <p:cNvSpPr>
            <a:spLocks noChangeArrowheads="1"/>
          </p:cNvSpPr>
          <p:nvPr/>
        </p:nvSpPr>
        <p:spPr bwMode="auto">
          <a:xfrm>
            <a:off x="2622550" y="245994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2" name="TextBox 72"/>
          <p:cNvSpPr txBox="1">
            <a:spLocks noChangeArrowheads="1"/>
          </p:cNvSpPr>
          <p:nvPr/>
        </p:nvSpPr>
        <p:spPr bwMode="auto">
          <a:xfrm>
            <a:off x="3511550" y="284729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3" name="Straight Connector 74"/>
          <p:cNvCxnSpPr>
            <a:cxnSpLocks noChangeShapeType="1"/>
          </p:cNvCxnSpPr>
          <p:nvPr/>
        </p:nvCxnSpPr>
        <p:spPr bwMode="auto">
          <a:xfrm rot="5400000">
            <a:off x="3392488" y="262663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75"/>
          <p:cNvCxnSpPr>
            <a:cxnSpLocks noChangeShapeType="1"/>
          </p:cNvCxnSpPr>
          <p:nvPr/>
        </p:nvCxnSpPr>
        <p:spPr bwMode="auto">
          <a:xfrm rot="5400000">
            <a:off x="2856706" y="2625838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78"/>
          <p:cNvSpPr txBox="1">
            <a:spLocks noChangeArrowheads="1"/>
          </p:cNvSpPr>
          <p:nvPr/>
        </p:nvSpPr>
        <p:spPr bwMode="auto">
          <a:xfrm>
            <a:off x="2517775" y="210910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16" name="TextBox 80"/>
          <p:cNvSpPr txBox="1">
            <a:spLocks noChangeArrowheads="1"/>
          </p:cNvSpPr>
          <p:nvPr/>
        </p:nvSpPr>
        <p:spPr bwMode="auto">
          <a:xfrm>
            <a:off x="2978150" y="212339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17" name="TextBox 81"/>
          <p:cNvSpPr txBox="1">
            <a:spLocks noChangeArrowheads="1"/>
          </p:cNvSpPr>
          <p:nvPr/>
        </p:nvSpPr>
        <p:spPr bwMode="auto">
          <a:xfrm>
            <a:off x="3590925" y="212339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sp>
        <p:nvSpPr>
          <p:cNvPr id="118" name="TextBox 82"/>
          <p:cNvSpPr txBox="1">
            <a:spLocks noChangeArrowheads="1"/>
          </p:cNvSpPr>
          <p:nvPr/>
        </p:nvSpPr>
        <p:spPr bwMode="auto">
          <a:xfrm>
            <a:off x="3557588" y="245994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19" name="TextBox 83"/>
          <p:cNvSpPr txBox="1">
            <a:spLocks noChangeArrowheads="1"/>
          </p:cNvSpPr>
          <p:nvPr/>
        </p:nvSpPr>
        <p:spPr bwMode="auto">
          <a:xfrm>
            <a:off x="3024188" y="245835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20" name="TextBox 84"/>
          <p:cNvSpPr txBox="1">
            <a:spLocks noChangeArrowheads="1"/>
          </p:cNvSpPr>
          <p:nvPr/>
        </p:nvSpPr>
        <p:spPr bwMode="auto">
          <a:xfrm>
            <a:off x="2622550" y="247581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2b</a:t>
            </a:r>
          </a:p>
        </p:txBody>
      </p:sp>
      <p:cxnSp>
        <p:nvCxnSpPr>
          <p:cNvPr id="121" name="Straight Connector 95"/>
          <p:cNvCxnSpPr>
            <a:cxnSpLocks noChangeShapeType="1"/>
          </p:cNvCxnSpPr>
          <p:nvPr/>
        </p:nvCxnSpPr>
        <p:spPr bwMode="auto">
          <a:xfrm rot="5400000">
            <a:off x="4579144" y="3498962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96"/>
          <p:cNvSpPr txBox="1">
            <a:spLocks noChangeArrowheads="1"/>
          </p:cNvSpPr>
          <p:nvPr/>
        </p:nvSpPr>
        <p:spPr bwMode="auto">
          <a:xfrm>
            <a:off x="4943475" y="396171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V</a:t>
            </a:r>
          </a:p>
        </p:txBody>
      </p:sp>
      <p:sp>
        <p:nvSpPr>
          <p:cNvPr id="123" name="TextBox 97"/>
          <p:cNvSpPr txBox="1">
            <a:spLocks noChangeArrowheads="1"/>
          </p:cNvSpPr>
          <p:nvPr/>
        </p:nvSpPr>
        <p:spPr bwMode="auto">
          <a:xfrm>
            <a:off x="5556250" y="395219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24" name="Rectangle 98"/>
          <p:cNvSpPr>
            <a:spLocks noChangeArrowheads="1"/>
          </p:cNvSpPr>
          <p:nvPr/>
        </p:nvSpPr>
        <p:spPr bwMode="auto">
          <a:xfrm>
            <a:off x="5329238" y="458401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5" name="TextBox 99"/>
          <p:cNvSpPr txBox="1">
            <a:spLocks noChangeArrowheads="1"/>
          </p:cNvSpPr>
          <p:nvPr/>
        </p:nvSpPr>
        <p:spPr bwMode="auto">
          <a:xfrm>
            <a:off x="5427663" y="4561794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cs typeface="Arial" panose="020B0604020202020204" pitchFamily="34" charset="0"/>
              </a:rPr>
              <a:t>=?</a:t>
            </a:r>
          </a:p>
        </p:txBody>
      </p:sp>
      <p:cxnSp>
        <p:nvCxnSpPr>
          <p:cNvPr id="126" name="Straight Arrow Connector 101"/>
          <p:cNvCxnSpPr>
            <a:cxnSpLocks noChangeShapeType="1"/>
          </p:cNvCxnSpPr>
          <p:nvPr/>
        </p:nvCxnSpPr>
        <p:spPr bwMode="auto">
          <a:xfrm rot="5400000">
            <a:off x="5457032" y="4380025"/>
            <a:ext cx="4191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06"/>
          <p:cNvCxnSpPr>
            <a:cxnSpLocks noChangeShapeType="1"/>
          </p:cNvCxnSpPr>
          <p:nvPr/>
        </p:nvCxnSpPr>
        <p:spPr bwMode="auto">
          <a:xfrm>
            <a:off x="5086350" y="4164919"/>
            <a:ext cx="469900" cy="42386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16"/>
          <p:cNvCxnSpPr>
            <a:cxnSpLocks noChangeShapeType="1"/>
          </p:cNvCxnSpPr>
          <p:nvPr/>
        </p:nvCxnSpPr>
        <p:spPr bwMode="auto">
          <a:xfrm rot="5400000">
            <a:off x="7292182" y="4380025"/>
            <a:ext cx="419100" cy="15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Freeform 48"/>
          <p:cNvSpPr>
            <a:spLocks/>
          </p:cNvSpPr>
          <p:nvPr/>
        </p:nvSpPr>
        <p:spPr bwMode="auto">
          <a:xfrm>
            <a:off x="6610350" y="458560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158038" y="456179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MUX</a:t>
            </a:r>
          </a:p>
        </p:txBody>
      </p:sp>
      <p:cxnSp>
        <p:nvCxnSpPr>
          <p:cNvPr id="131" name="Straight Arrow Connector 121"/>
          <p:cNvCxnSpPr>
            <a:cxnSpLocks noChangeShapeType="1"/>
          </p:cNvCxnSpPr>
          <p:nvPr/>
        </p:nvCxnSpPr>
        <p:spPr bwMode="auto">
          <a:xfrm rot="10800000">
            <a:off x="8178800" y="474594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22"/>
          <p:cNvSpPr txBox="1">
            <a:spLocks noChangeArrowheads="1"/>
          </p:cNvSpPr>
          <p:nvPr/>
        </p:nvSpPr>
        <p:spPr bwMode="auto">
          <a:xfrm>
            <a:off x="8345488" y="4437969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cxnSp>
        <p:nvCxnSpPr>
          <p:cNvPr id="133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5534819" y="5056300"/>
            <a:ext cx="263525" cy="1587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7370762" y="5034869"/>
            <a:ext cx="265113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02"/>
          <p:cNvSpPr txBox="1">
            <a:spLocks noChangeArrowheads="1"/>
          </p:cNvSpPr>
          <p:nvPr/>
        </p:nvSpPr>
        <p:spPr bwMode="auto">
          <a:xfrm>
            <a:off x="5784850" y="5060269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Hit?</a:t>
            </a:r>
          </a:p>
        </p:txBody>
      </p:sp>
      <p:sp>
        <p:nvSpPr>
          <p:cNvPr id="136" name="TextBox 103"/>
          <p:cNvSpPr txBox="1">
            <a:spLocks noChangeArrowheads="1"/>
          </p:cNvSpPr>
          <p:nvPr/>
        </p:nvSpPr>
        <p:spPr bwMode="auto">
          <a:xfrm>
            <a:off x="7583488" y="506026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7" name="肘形连接符 136"/>
          <p:cNvCxnSpPr>
            <a:endCxn id="124" idx="1"/>
          </p:cNvCxnSpPr>
          <p:nvPr/>
        </p:nvCxnSpPr>
        <p:spPr bwMode="auto">
          <a:xfrm>
            <a:off x="3212335" y="2816940"/>
            <a:ext cx="2116903" cy="1936148"/>
          </a:xfrm>
          <a:prstGeom prst="bentConnector3">
            <a:avLst>
              <a:gd name="adj1" fmla="val 5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 bwMode="auto">
          <a:xfrm>
            <a:off x="2759075" y="2806210"/>
            <a:ext cx="2512015" cy="2096898"/>
          </a:xfrm>
          <a:prstGeom prst="bentConnector3">
            <a:avLst>
              <a:gd name="adj1" fmla="val 44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8" idx="3"/>
            <a:endCxn id="144" idx="1"/>
          </p:cNvCxnSpPr>
          <p:nvPr/>
        </p:nvCxnSpPr>
        <p:spPr bwMode="auto">
          <a:xfrm>
            <a:off x="4170363" y="2613932"/>
            <a:ext cx="2611437" cy="968845"/>
          </a:xfrm>
          <a:prstGeom prst="bentConnector3">
            <a:avLst>
              <a:gd name="adj1" fmla="val 1793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Operation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34" y="1346010"/>
            <a:ext cx="9153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 SM Dueling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4" y="1881554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 of Decoupled L1D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50" y="981075"/>
            <a:ext cx="6067425" cy="476051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343" y="1733266"/>
            <a:ext cx="3398293" cy="968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Taken the </a:t>
            </a:r>
            <a:r>
              <a:rPr lang="en-US" altLang="zh-CN" b="1" dirty="0">
                <a:solidFill>
                  <a:schemeClr val="tx1"/>
                </a:solidFill>
              </a:rPr>
              <a:t>Bypass Path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all taking the </a:t>
            </a:r>
            <a:r>
              <a:rPr lang="en-US" altLang="zh-CN" b="1" dirty="0">
                <a:solidFill>
                  <a:schemeClr val="tx1"/>
                </a:solidFill>
              </a:rPr>
              <a:t>L1 D-Path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3" y="3081992"/>
            <a:ext cx="4809208" cy="9689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improvement is greater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 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Unfriendly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59553" y="4157762"/>
            <a:ext cx="4809208" cy="78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values are not impacted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Insensitive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553" y="5112889"/>
            <a:ext cx="4809208" cy="78987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3045" y="3449782"/>
            <a:ext cx="6255328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760</TotalTime>
  <Words>682</Words>
  <Application>Microsoft Office PowerPoint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MS PGothic</vt:lpstr>
      <vt:lpstr>黑体</vt:lpstr>
      <vt:lpstr>华文细黑</vt:lpstr>
      <vt:lpstr>宋体</vt:lpstr>
      <vt:lpstr>Arial</vt:lpstr>
      <vt:lpstr>Garamond</vt:lpstr>
      <vt:lpstr>Times New Roman</vt:lpstr>
      <vt:lpstr>Verdana</vt:lpstr>
      <vt:lpstr>上海Nordri专业商务幻灯演示设计</vt:lpstr>
      <vt:lpstr>NordriDesign</vt:lpstr>
      <vt:lpstr>An improvement of Decoupled L1D</vt:lpstr>
      <vt:lpstr>Menu</vt:lpstr>
      <vt:lpstr>Decoupled L1D review</vt:lpstr>
      <vt:lpstr>GPU cache inefficiency</vt:lpstr>
      <vt:lpstr>GPU cache inefficiency</vt:lpstr>
      <vt:lpstr>Cache review</vt:lpstr>
      <vt:lpstr>Decoupled L1D</vt:lpstr>
      <vt:lpstr>Decoupled L1D</vt:lpstr>
      <vt:lpstr>Drawback of Decoupled L1D</vt:lpstr>
      <vt:lpstr>Drawback of Decoupled L1D</vt:lpstr>
      <vt:lpstr>Impact of Decoupled L1D to Cache Friendly benchmark (CF)</vt:lpstr>
      <vt:lpstr>Experiment 1</vt:lpstr>
      <vt:lpstr>Experiment 2</vt:lpstr>
      <vt:lpstr>Conclusion</vt:lpstr>
      <vt:lpstr>Question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jack-laptop</cp:lastModifiedBy>
  <cp:revision>990</cp:revision>
  <dcterms:created xsi:type="dcterms:W3CDTF">2015-04-17T01:47:57Z</dcterms:created>
  <dcterms:modified xsi:type="dcterms:W3CDTF">2016-04-19T03:08:02Z</dcterms:modified>
</cp:coreProperties>
</file>