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71" r:id="rId4"/>
    <p:sldId id="258" r:id="rId5"/>
    <p:sldId id="286" r:id="rId6"/>
    <p:sldId id="270" r:id="rId7"/>
    <p:sldId id="262" r:id="rId8"/>
    <p:sldId id="272" r:id="rId9"/>
    <p:sldId id="273" r:id="rId10"/>
    <p:sldId id="274" r:id="rId11"/>
    <p:sldId id="287" r:id="rId12"/>
    <p:sldId id="275" r:id="rId13"/>
    <p:sldId id="276" r:id="rId14"/>
    <p:sldId id="292" r:id="rId15"/>
    <p:sldId id="293" r:id="rId16"/>
    <p:sldId id="294" r:id="rId17"/>
    <p:sldId id="295" r:id="rId18"/>
    <p:sldId id="299" r:id="rId19"/>
    <p:sldId id="296" r:id="rId20"/>
    <p:sldId id="297" r:id="rId21"/>
    <p:sldId id="288" r:id="rId22"/>
    <p:sldId id="290" r:id="rId23"/>
    <p:sldId id="302" r:id="rId24"/>
    <p:sldId id="289" r:id="rId25"/>
    <p:sldId id="300" r:id="rId26"/>
    <p:sldId id="277" r:id="rId27"/>
    <p:sldId id="301" r:id="rId28"/>
    <p:sldId id="278" r:id="rId29"/>
    <p:sldId id="282" r:id="rId30"/>
    <p:sldId id="280" r:id="rId31"/>
    <p:sldId id="28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6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F9FE9-1E37-495E-A21D-E2479F81E5AE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3F9A4-CEA7-4274-8D46-E3CF4CFD7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42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BB15F-B00A-4A8C-9010-770325037C42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9EF66-1914-4592-B2D4-D47DBBE32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4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EF66-1914-4592-B2D4-D47DBBE32E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1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3D6DAC-4417-4D0F-8565-7DE6CEC0F1B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1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5637E-62EA-4491-BE62-E647C01DB9AA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1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D7133E-A583-46DD-AA57-82604F8C07C6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5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45216" cy="72008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A763EF-091F-49C9-B317-FDC197E0BE38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664619" y="3279900"/>
            <a:ext cx="527381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6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04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07C12D-38E8-4E23-A700-1B1E4171458B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1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3787E6-9966-48E9-8DC4-C79D1539F6EF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B02D53-1C56-48D9-A855-AA5AC827EAEE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5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F8942-ACFA-45A3-99DD-71AC6785F51B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2F269-2AF2-4DF7-B2AB-7C7CEEA5163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B919A-B2C5-4627-B908-D12A58D0833F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1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30F4E7-5CC9-4357-8924-EF948B04D767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5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599238"/>
            <a:ext cx="88803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864137" y="6165850"/>
            <a:ext cx="0" cy="4318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976320" y="6308726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39349" y="-26988"/>
            <a:ext cx="0" cy="43180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31371" y="-27384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标题占位符 1"/>
          <p:cNvSpPr>
            <a:spLocks noGrp="1"/>
          </p:cNvSpPr>
          <p:nvPr>
            <p:ph type="title"/>
          </p:nvPr>
        </p:nvSpPr>
        <p:spPr bwMode="auto">
          <a:xfrm>
            <a:off x="595808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5B4A979-E118-4C26-A67F-C2B4E37F9B0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760629" y="3573016"/>
            <a:ext cx="431371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矩形 18"/>
          <p:cNvSpPr/>
          <p:nvPr/>
        </p:nvSpPr>
        <p:spPr>
          <a:xfrm>
            <a:off x="11760629" y="3212976"/>
            <a:ext cx="431371" cy="72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60" y="-20574"/>
            <a:ext cx="2281954" cy="1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8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nvidia.com/parallelforall/using-shared-memory-cuda-cc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docs.nvidia.com/cuda/profiler-users-guide/inde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udazone.nvidia.cn/gpu-accelerated-librarie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hyperlink" Target="https://github.com/LitLeo/OpenCUD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3125969" y="2697277"/>
            <a:ext cx="7208871" cy="1470025"/>
          </a:xfrm>
        </p:spPr>
        <p:txBody>
          <a:bodyPr/>
          <a:lstStyle/>
          <a:p>
            <a:pPr algn="r" eaLnBrk="1" hangingPunct="1"/>
            <a:r>
              <a:rPr lang="en-US" altLang="zh-CN" sz="4000" b="1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CUDA programming</a:t>
            </a:r>
            <a:endParaRPr lang="zh-CN" altLang="en-US" sz="40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24000" y="2813050"/>
            <a:ext cx="457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096000" y="2378075"/>
            <a:ext cx="0" cy="43338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464" y="2559050"/>
            <a:ext cx="124745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软件学院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   杨伟光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180138" y="2522539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0"/>
          <p:cNvGrpSpPr/>
          <p:nvPr/>
        </p:nvGrpSpPr>
        <p:grpSpPr>
          <a:xfrm>
            <a:off x="12372528" y="3672408"/>
            <a:ext cx="3600400" cy="3140968"/>
            <a:chOff x="827584" y="3284984"/>
            <a:chExt cx="3600400" cy="3140968"/>
          </a:xfrm>
        </p:grpSpPr>
        <p:sp>
          <p:nvSpPr>
            <p:cNvPr id="11" name="矩形 10"/>
            <p:cNvSpPr/>
            <p:nvPr/>
          </p:nvSpPr>
          <p:spPr>
            <a:xfrm>
              <a:off x="827584" y="3284984"/>
              <a:ext cx="1800200" cy="3140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推荐配色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15616" y="4005064"/>
              <a:ext cx="360040" cy="43204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79712" y="4005064"/>
              <a:ext cx="360040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15616" y="4653136"/>
              <a:ext cx="360040" cy="4320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979712" y="4653136"/>
              <a:ext cx="360040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15616" y="5301208"/>
              <a:ext cx="360040" cy="43204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88386" y="40050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88386" y="46531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27784" y="3284984"/>
              <a:ext cx="1800200" cy="3140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推荐字体：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微软雅黑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微软雅黑</a:t>
              </a:r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>
                  <a:solidFill>
                    <a:srgbClr val="FFC000"/>
                  </a:solidFill>
                  <a:latin typeface="宋体" pitchFamily="2" charset="-122"/>
                  <a:ea typeface="宋体" pitchFamily="2" charset="-122"/>
                </a:rPr>
                <a:t>宋 体</a:t>
              </a:r>
              <a:endParaRPr lang="en-US" altLang="zh-CN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/>
              <a:r>
                <a:rPr lang="en-US" altLang="zh-CN" dirty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Arial Unicode MS</a:t>
              </a:r>
            </a:p>
            <a:p>
              <a:pPr algn="ctr"/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0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Execution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1582085"/>
            <a:ext cx="7919738" cy="34478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6234" y="118197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2000" b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915" y="5149313"/>
            <a:ext cx="7041932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Parallelism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new feature introduced with Kepler GPUs that allows the GPU to dynamically launch new grids.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8260" y="6169581"/>
            <a:ext cx="577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/</a:t>
            </a:r>
            <a:r>
              <a:rPr lang="zh-CN" altLang="en-US" dirty="0" smtClean="0"/>
              <a:t>NVIDIA</a:t>
            </a:r>
            <a:r>
              <a:rPr lang="zh-CN" altLang="en-US" dirty="0"/>
              <a:t>_CUDA-7.0_Samples/0_Simple/cdpSimpleQuicksort</a:t>
            </a:r>
          </a:p>
        </p:txBody>
      </p:sp>
    </p:spTree>
    <p:extLst>
      <p:ext uri="{BB962C8B-B14F-4D97-AF65-F5344CB8AC3E}">
        <p14:creationId xmlns:p14="http://schemas.microsoft.com/office/powerpoint/2010/main" val="257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Execution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6234" y="118197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 Instruction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915" y="5149313"/>
            <a:ext cx="8573244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atomic instruction performs a mathematical operation, but does so in a single uninterruptable operation with no interference from other threads.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38276"/>
              </p:ext>
            </p:extLst>
          </p:nvPr>
        </p:nvGraphicFramePr>
        <p:xfrm>
          <a:off x="4429619" y="2026111"/>
          <a:ext cx="4341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660"/>
                <a:gridCol w="677660"/>
                <a:gridCol w="677660"/>
                <a:gridCol w="677660"/>
                <a:gridCol w="163077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82977"/>
              </p:ext>
            </p:extLst>
          </p:nvPr>
        </p:nvGraphicFramePr>
        <p:xfrm>
          <a:off x="4429618" y="3459605"/>
          <a:ext cx="4367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  <a:gridCol w="660400"/>
                <a:gridCol w="172594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下箭头 10"/>
          <p:cNvSpPr/>
          <p:nvPr/>
        </p:nvSpPr>
        <p:spPr>
          <a:xfrm rot="18900000">
            <a:off x="4442306" y="1197954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rot="18900000">
            <a:off x="5077306" y="1197954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900000">
            <a:off x="5712307" y="1197953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8900000">
            <a:off x="6347306" y="1197955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8900000">
            <a:off x="4332637" y="2617166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717739" y="1070166"/>
            <a:ext cx="673100" cy="26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线程</a:t>
            </a:r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65000" y="1041733"/>
            <a:ext cx="673100" cy="26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线程</a:t>
            </a:r>
            <a:r>
              <a:rPr lang="en-US" altLang="zh-CN" sz="1200" dirty="0">
                <a:solidFill>
                  <a:schemeClr val="tx1"/>
                </a:solidFill>
              </a:rPr>
              <a:t>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38100" y="1041733"/>
            <a:ext cx="673100" cy="26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线程</a:t>
            </a:r>
            <a:r>
              <a:rPr lang="en-US" altLang="zh-CN" sz="1200" dirty="0">
                <a:solidFill>
                  <a:schemeClr val="tx1"/>
                </a:solidFill>
              </a:rPr>
              <a:t>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11200" y="1041733"/>
            <a:ext cx="673100" cy="26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线程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53616" y="2594991"/>
            <a:ext cx="1420773" cy="26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顺序访问方式</a:t>
            </a:r>
            <a:endParaRPr lang="zh-CN" altLang="en-US" sz="1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下箭头 26"/>
          <p:cNvSpPr/>
          <p:nvPr/>
        </p:nvSpPr>
        <p:spPr>
          <a:xfrm rot="16693110">
            <a:off x="3827190" y="2992495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 rot="15793613">
            <a:off x="3859301" y="3425897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 rot="14135495">
            <a:off x="4261946" y="3769209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07687" y="3545477"/>
            <a:ext cx="673100" cy="26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write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Execution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39" y="1233612"/>
            <a:ext cx="6991350" cy="2228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774" y="4274426"/>
            <a:ext cx="5667375" cy="1714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4988" y="2211536"/>
            <a:ext cx="3710151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32 threads in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 into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</a:t>
            </a:r>
            <a:endParaRPr lang="en-US" altLang="zh-CN" sz="24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i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execution unit in GPU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0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661" y="836712"/>
            <a:ext cx="5086387" cy="55196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61848" y="2169800"/>
            <a:ext cx="2813575" cy="25853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Shared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Local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Constant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Texture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Global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10207" y="3084090"/>
            <a:ext cx="4572454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68643" y="2593752"/>
            <a:ext cx="872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 smtClean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Onchip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68643" y="3268756"/>
            <a:ext cx="872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 smtClean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Offchip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5517" y="1775108"/>
            <a:ext cx="74518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the fastest memory space on a GPU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there is a hardware limit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thread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[Fermi:63] [Kepler:255]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" y="110585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89" y="3773360"/>
            <a:ext cx="9243520" cy="109390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971393" y="3741830"/>
            <a:ext cx="977462" cy="3269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45324" y="4006317"/>
            <a:ext cx="725214" cy="3029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5517" y="1775108"/>
            <a:ext cx="973258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in a kernel that are eligible for registers but cannot fit into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allocated for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kernel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spill into local memory.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arrays referenced with indices whose values cannot be determined at compile-time.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Large local structures or arrays that would consume too much register space.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Any variable that does not fit within the kernel register limit.</a:t>
            </a:r>
          </a:p>
        </p:txBody>
      </p:sp>
      <p:sp>
        <p:nvSpPr>
          <p:cNvPr id="10" name="矩形 9"/>
          <p:cNvSpPr/>
          <p:nvPr/>
        </p:nvSpPr>
        <p:spPr>
          <a:xfrm>
            <a:off x="609600" y="110585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memory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33602" y="5087009"/>
            <a:ext cx="1502977" cy="2974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33602" y="4862308"/>
            <a:ext cx="1408386" cy="2247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87062" y="42423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__global__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test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size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arr1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*)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malloc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arr2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67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5517" y="1617454"/>
            <a:ext cx="973258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__shared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__” 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kernel are stored in shared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Static shared memory and dynamic shared memory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lifetime = block lifetime. Accessible by any thread in the thread block.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 has a limited amount of shared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memory. [48K]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shares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lifetime with a 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block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[inter-thread communication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L1 cache and shared memory for an SM use the same 64 KB of on-chip memory, which is statically partitioned but can be dynamically configured at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runtime.</a:t>
            </a:r>
          </a:p>
        </p:txBody>
      </p:sp>
      <p:sp>
        <p:nvSpPr>
          <p:cNvPr id="10" name="矩形 9"/>
          <p:cNvSpPr/>
          <p:nvPr/>
        </p:nvSpPr>
        <p:spPr>
          <a:xfrm>
            <a:off x="609600" y="110585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hared memory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19058"/>
              </p:ext>
            </p:extLst>
          </p:nvPr>
        </p:nvGraphicFramePr>
        <p:xfrm>
          <a:off x="472967" y="4649975"/>
          <a:ext cx="7742629" cy="1691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742629"/>
              </a:tblGrid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cudaError_t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cudaFuncSetCacheConfig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void* </a:t>
                      </a:r>
                      <a:r>
                        <a:rPr kumimoji="0" lang="en-US" altLang="zh-CN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cudaFuncCache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cacheConfig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cudaFuncCachePreferNone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: no preference (default)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cudaFuncCachePreferShared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: prefer 48KB shared memory and 16KB L1 cache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cudaFuncCachePreferL1: prefer 48KB L1 cache and 16KB shared memory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cudaFuncCachePreferEqual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: Prefer equal size of L1 cache and shared memory, both 32KB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5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9600" y="1105855"/>
            <a:ext cx="282728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hared memory Example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710" y="1359343"/>
            <a:ext cx="6540442" cy="43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9600" y="1105855"/>
            <a:ext cx="282728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hared memory Example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710" y="1359343"/>
            <a:ext cx="6540442" cy="43277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3243" y="2951080"/>
            <a:ext cx="2217274" cy="120032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conflicts</a:t>
            </a:r>
          </a:p>
        </p:txBody>
      </p:sp>
    </p:spTree>
    <p:extLst>
      <p:ext uri="{BB962C8B-B14F-4D97-AF65-F5344CB8AC3E}">
        <p14:creationId xmlns:p14="http://schemas.microsoft.com/office/powerpoint/2010/main" val="8183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5517" y="1617454"/>
            <a:ext cx="973258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“__constant__” 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kernel are stored in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memory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GPU has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limited amount of shared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memory. [64K]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throughput of constant memory is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4B per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per SM. Unless an entire warp reads the same address, replays are needed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is statically declared and visible to all kernels</a:t>
            </a:r>
            <a:endParaRPr lang="en-US" altLang="zh-CN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" y="110585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memory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20" y="3907214"/>
            <a:ext cx="4257675" cy="457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39" y="4569541"/>
            <a:ext cx="91154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Menu</a:t>
            </a:r>
            <a:endParaRPr lang="zh-CN" altLang="en-US" dirty="0"/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802606" y="907209"/>
            <a:ext cx="7026084" cy="944563"/>
            <a:chOff x="2051720" y="1457017"/>
            <a:chExt cx="5040560" cy="804974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28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Programming Model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802606" y="1790082"/>
            <a:ext cx="7026084" cy="944563"/>
            <a:chOff x="2051720" y="1457017"/>
            <a:chExt cx="5040560" cy="804974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32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Execution Model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802606" y="2672958"/>
            <a:ext cx="7026084" cy="944563"/>
            <a:chOff x="2051720" y="1457017"/>
            <a:chExt cx="5040560" cy="804974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11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Memory Model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802606" y="3545313"/>
            <a:ext cx="7026084" cy="944563"/>
            <a:chOff x="2051720" y="1457017"/>
            <a:chExt cx="5040560" cy="804974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14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Optimization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802606" y="4417662"/>
            <a:ext cx="7026084" cy="944563"/>
            <a:chOff x="2051720" y="1457017"/>
            <a:chExt cx="5040560" cy="804974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17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Streams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802606" y="5290024"/>
            <a:ext cx="7026084" cy="944563"/>
            <a:chOff x="2051720" y="1457017"/>
            <a:chExt cx="5040560" cy="804974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CUDA Libraries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3524-47F0-4045-9807-0525C93B080C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5517" y="1617454"/>
            <a:ext cx="973258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interpolation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 objects can interoperate graphics(OpenGL, DirectX)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conversion  {char, short,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-&gt; float</a:t>
            </a:r>
          </a:p>
        </p:txBody>
      </p:sp>
      <p:sp>
        <p:nvSpPr>
          <p:cNvPr id="10" name="矩形 9"/>
          <p:cNvSpPr/>
          <p:nvPr/>
        </p:nvSpPr>
        <p:spPr>
          <a:xfrm>
            <a:off x="609600" y="110585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exture memory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86" y="-31022"/>
            <a:ext cx="4876800" cy="6896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9600" y="110585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392" y="17307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ynamic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Memory:  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81206" y="3479891"/>
            <a:ext cx="2938794" cy="5560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81205" y="4537774"/>
            <a:ext cx="4179015" cy="4441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81206" y="5522088"/>
            <a:ext cx="1362242" cy="37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800" y="4326449"/>
            <a:ext cx="2409825" cy="866775"/>
          </a:xfrm>
          <a:prstGeom prst="rect">
            <a:avLst/>
          </a:prstGeom>
        </p:spPr>
      </p:pic>
      <p:sp>
        <p:nvSpPr>
          <p:cNvPr id="19" name="左大括号 18"/>
          <p:cNvSpPr/>
          <p:nvPr/>
        </p:nvSpPr>
        <p:spPr>
          <a:xfrm>
            <a:off x="8860220" y="4326449"/>
            <a:ext cx="241739" cy="866775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0075" y="2383834"/>
            <a:ext cx="4465744" cy="8707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Allocate and deallocate device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Transfer data between the host 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</p:txBody>
      </p:sp>
      <p:sp>
        <p:nvSpPr>
          <p:cNvPr id="15" name="矩形 14"/>
          <p:cNvSpPr/>
          <p:nvPr/>
        </p:nvSpPr>
        <p:spPr>
          <a:xfrm>
            <a:off x="97151" y="3687065"/>
            <a:ext cx="4505241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Copy data from CPU memory to GPU memory.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Invoke kernels to operate on the data stored in GPU memory.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Copy data back from GPU memory to CPU memory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90" y="1105855"/>
            <a:ext cx="5400675" cy="14763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9600" y="110585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392" y="1730775"/>
            <a:ext cx="2403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Global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Memory:  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793" y="2416755"/>
            <a:ext cx="5334000" cy="33051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322090" y="1568724"/>
            <a:ext cx="2038186" cy="255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63826" y="3558346"/>
            <a:ext cx="3940559" cy="255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3391" y="3989936"/>
            <a:ext cx="9592664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L1/L2 Cache, Read-only Cache, Pinned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Memory, Zero-Copy Memory, Unified virtual addressing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Memory: bank conflict, data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access patterns: Aligned and Coalesced Access 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Warp shuffle instruction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600" y="1120662"/>
            <a:ext cx="2813575" cy="25853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Shared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Local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Constant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Texture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Global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4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Optimization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393" y="2321645"/>
            <a:ext cx="973258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bound: GDDR/L2/TEX/L1/Shared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bandwidth etc.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bound: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single/double-precision/LDST/SFU throughput etc.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Latency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bound: No enough warp to switch in while waiting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364359" y="1351002"/>
            <a:ext cx="736074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Bottle-Necks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/ Instruction / Latency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7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Optimization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359" y="1917988"/>
            <a:ext cx="9732580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u="sng" dirty="0">
                <a:solidFill>
                  <a:srgbClr val="7EC23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altLang="zh-CN" sz="2000" u="sng" dirty="0" smtClean="0">
                <a:solidFill>
                  <a:srgbClr val="7EC23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docs.nvidia.com/cuda/profiler-users-guide/index.html</a:t>
            </a:r>
            <a:endParaRPr lang="en-US" altLang="zh-CN" sz="2000" u="sng" dirty="0" smtClean="0">
              <a:solidFill>
                <a:srgbClr val="7EC2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400" u="sng" dirty="0">
              <a:solidFill>
                <a:srgbClr val="7EC2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NVIDIA visual profiler (NVVP)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NVPROF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Profiler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359" y="1351002"/>
            <a:ext cx="736074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find bottle-necks?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imeline View shows CPU and GPU activity that occurred while your application was being profile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41" y="3027656"/>
            <a:ext cx="6911975" cy="261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9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65" y="2004590"/>
            <a:ext cx="7713572" cy="23316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Streams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577" y="4130566"/>
            <a:ext cx="6837204" cy="2099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330" y="1158059"/>
            <a:ext cx="4056203" cy="7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Streams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046" y="1067184"/>
            <a:ext cx="7320263" cy="22127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5571" y="1909233"/>
            <a:ext cx="446689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231F20"/>
                </a:solidFill>
                <a:latin typeface="CourierStd"/>
              </a:rPr>
              <a:t>cudaStream_t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 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stream;</a:t>
            </a:r>
            <a:br>
              <a:rPr lang="en-US" altLang="zh-CN" sz="1600" dirty="0">
                <a:solidFill>
                  <a:srgbClr val="231F20"/>
                </a:solidFill>
                <a:latin typeface="CourierStd"/>
              </a:rPr>
            </a:br>
            <a:r>
              <a:rPr lang="en-US" altLang="zh-CN" sz="1600" dirty="0" err="1" smtClean="0">
                <a:solidFill>
                  <a:srgbClr val="231F20"/>
                </a:solidFill>
                <a:latin typeface="CourierStd"/>
              </a:rPr>
              <a:t>cudaStreamCreate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(&amp;stream);</a:t>
            </a:r>
            <a:br>
              <a:rPr lang="en-US" altLang="zh-CN" sz="1600" dirty="0">
                <a:solidFill>
                  <a:srgbClr val="231F20"/>
                </a:solidFill>
                <a:latin typeface="CourierStd"/>
              </a:rPr>
            </a:br>
            <a:r>
              <a:rPr lang="en-US" altLang="zh-CN" sz="1600" dirty="0" err="1" smtClean="0">
                <a:solidFill>
                  <a:srgbClr val="231F20"/>
                </a:solidFill>
                <a:latin typeface="CourierStd"/>
              </a:rPr>
              <a:t>cudaStreamDestroy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(</a:t>
            </a:r>
            <a:r>
              <a:rPr lang="en-US" altLang="zh-CN" sz="1600" dirty="0" err="1" smtClean="0">
                <a:solidFill>
                  <a:srgbClr val="231F20"/>
                </a:solidFill>
                <a:latin typeface="CourierStd"/>
              </a:rPr>
              <a:t>cudaStream_t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 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stream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);</a:t>
            </a:r>
          </a:p>
          <a:p>
            <a:endParaRPr lang="en-US" altLang="zh-CN" sz="1600" dirty="0">
              <a:solidFill>
                <a:srgbClr val="231F20"/>
              </a:solidFill>
              <a:latin typeface="CourierStd"/>
            </a:endParaRPr>
          </a:p>
          <a:p>
            <a:r>
              <a:rPr lang="en-US" altLang="zh-CN" sz="1600" dirty="0" err="1" smtClean="0">
                <a:solidFill>
                  <a:srgbClr val="231F20"/>
                </a:solidFill>
                <a:latin typeface="CourierStd"/>
              </a:rPr>
              <a:t>cudaStreamSynchronize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(</a:t>
            </a:r>
            <a:r>
              <a:rPr lang="en-US" altLang="zh-CN" sz="1600" dirty="0" err="1" smtClean="0">
                <a:solidFill>
                  <a:srgbClr val="231F20"/>
                </a:solidFill>
                <a:latin typeface="CourierStd"/>
              </a:rPr>
              <a:t>cudaStream_t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 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stream);</a:t>
            </a:r>
          </a:p>
          <a:p>
            <a:r>
              <a:rPr lang="en-US" altLang="zh-CN" sz="1600" dirty="0" err="1" smtClean="0">
                <a:solidFill>
                  <a:srgbClr val="231F20"/>
                </a:solidFill>
                <a:latin typeface="CourierStd"/>
              </a:rPr>
              <a:t>cudaStreamQuery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(</a:t>
            </a:r>
            <a:r>
              <a:rPr lang="en-US" altLang="zh-CN" sz="1600" dirty="0" err="1" smtClean="0">
                <a:solidFill>
                  <a:srgbClr val="231F20"/>
                </a:solidFill>
                <a:latin typeface="CourierStd"/>
              </a:rPr>
              <a:t>cudaStream_t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 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stream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);</a:t>
            </a:r>
          </a:p>
        </p:txBody>
      </p:sp>
      <p:sp>
        <p:nvSpPr>
          <p:cNvPr id="7" name="矩形 6"/>
          <p:cNvSpPr/>
          <p:nvPr/>
        </p:nvSpPr>
        <p:spPr>
          <a:xfrm>
            <a:off x="165571" y="1463346"/>
            <a:ext cx="240358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operations</a:t>
            </a:r>
          </a:p>
        </p:txBody>
      </p:sp>
      <p:sp>
        <p:nvSpPr>
          <p:cNvPr id="8" name="矩形 7"/>
          <p:cNvSpPr/>
          <p:nvPr/>
        </p:nvSpPr>
        <p:spPr>
          <a:xfrm>
            <a:off x="165571" y="4191878"/>
            <a:ext cx="11081407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231F20"/>
                </a:solidFill>
                <a:latin typeface="CourierStd"/>
              </a:rPr>
              <a:t>cudaMemcpyAsync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(void* </a:t>
            </a:r>
            <a:r>
              <a:rPr lang="en-US" altLang="zh-CN" sz="1600" dirty="0" err="1">
                <a:solidFill>
                  <a:srgbClr val="231F20"/>
                </a:solidFill>
                <a:latin typeface="CourierStd"/>
              </a:rPr>
              <a:t>dst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, </a:t>
            </a:r>
            <a:r>
              <a:rPr lang="en-US" altLang="zh-CN" sz="1600" dirty="0" err="1">
                <a:solidFill>
                  <a:srgbClr val="231F20"/>
                </a:solidFill>
                <a:latin typeface="CourierStd"/>
              </a:rPr>
              <a:t>const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 void* </a:t>
            </a:r>
            <a:r>
              <a:rPr lang="en-US" altLang="zh-CN" sz="1600" dirty="0" err="1">
                <a:solidFill>
                  <a:srgbClr val="231F20"/>
                </a:solidFill>
                <a:latin typeface="CourierStd"/>
              </a:rPr>
              <a:t>src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, </a:t>
            </a:r>
            <a:r>
              <a:rPr lang="en-US" altLang="zh-CN" sz="1600" dirty="0" err="1">
                <a:solidFill>
                  <a:srgbClr val="231F20"/>
                </a:solidFill>
                <a:latin typeface="CourierStd"/>
              </a:rPr>
              <a:t>size_t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 </a:t>
            </a:r>
            <a:r>
              <a:rPr lang="en-US" altLang="zh-CN" sz="1600" dirty="0" err="1" smtClean="0">
                <a:solidFill>
                  <a:srgbClr val="231F20"/>
                </a:solidFill>
                <a:latin typeface="CourierStd"/>
              </a:rPr>
              <a:t>count,cudaMemcpyKind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 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kind, </a:t>
            </a:r>
            <a:r>
              <a:rPr lang="en-US" altLang="zh-CN" sz="1600" dirty="0" err="1">
                <a:solidFill>
                  <a:srgbClr val="231F20"/>
                </a:solidFill>
                <a:latin typeface="CourierStd"/>
              </a:rPr>
              <a:t>cudaStream_t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 stream = 0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);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165571" y="3714234"/>
            <a:ext cx="240358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cudaMemcpy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dirty="0" smtClean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5570" y="5383733"/>
            <a:ext cx="712860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231F20"/>
                </a:solidFill>
                <a:latin typeface="CourierStd"/>
              </a:rPr>
              <a:t>kernel_name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&lt;&lt;&lt;grid, block, </a:t>
            </a:r>
            <a:r>
              <a:rPr lang="en-US" altLang="zh-CN" sz="1600" dirty="0" err="1">
                <a:solidFill>
                  <a:srgbClr val="231F20"/>
                </a:solidFill>
                <a:latin typeface="CourierStd"/>
              </a:rPr>
              <a:t>sharedMemSize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, stream&gt;&gt;&gt;(argument list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);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76081" y="4894837"/>
            <a:ext cx="240358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kernel&lt;&lt;&lt; .. , .. &gt;&gt;&gt;</a:t>
            </a:r>
            <a:endParaRPr lang="en-US" altLang="zh-CN" dirty="0" smtClean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CUDA </a:t>
            </a:r>
            <a:r>
              <a:rPr lang="en-US" altLang="zh-CN" dirty="0" smtClean="0">
                <a:cs typeface="Times New Roman" panose="02020603050405020304" pitchFamily="18" charset="0"/>
              </a:rPr>
              <a:t>Libraries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97292" y="1292704"/>
            <a:ext cx="5202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hlinkClick r:id="rId2"/>
              </a:rPr>
              <a:t>https://cudazone.nvidia.cn/gpu-accelerated-libraries/</a:t>
            </a:r>
            <a:endParaRPr lang="zh-CN" altLang="en-US" u="sng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437" y="2192885"/>
            <a:ext cx="59531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CUDA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编辑器：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sublime text + </a:t>
            </a:r>
            <a:r>
              <a:rPr lang="en-US" altLang="zh-CN" sz="2000" dirty="0" err="1" smtClean="0"/>
              <a:t>cuda</a:t>
            </a:r>
            <a:r>
              <a:rPr lang="en-US" altLang="zh-CN" sz="2000" dirty="0" smtClean="0"/>
              <a:t> snippets </a:t>
            </a:r>
            <a:r>
              <a:rPr lang="zh-CN" altLang="en-US" sz="2000" dirty="0" smtClean="0"/>
              <a:t>插件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/>
              <a:t>Nsight</a:t>
            </a:r>
            <a:r>
              <a:rPr lang="en-US" altLang="zh-CN" sz="2000" dirty="0"/>
              <a:t> Eclipse </a:t>
            </a:r>
            <a:r>
              <a:rPr lang="en-US" altLang="zh-CN" sz="2000" dirty="0" smtClean="0"/>
              <a:t>Edition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调试器：</a:t>
            </a:r>
            <a:r>
              <a:rPr lang="en-US" altLang="zh-CN" sz="2000" dirty="0" err="1" smtClean="0"/>
              <a:t>cuda-gdb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Nsight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CUDA-MEMCHECK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性能分析工具：</a:t>
            </a:r>
            <a:r>
              <a:rPr lang="en-US" altLang="zh-CN" sz="2000" dirty="0"/>
              <a:t>NVIDIA Visual </a:t>
            </a:r>
            <a:r>
              <a:rPr lang="en-US" altLang="zh-CN" sz="2000" dirty="0" smtClean="0"/>
              <a:t>Profiler(NVVP)</a:t>
            </a:r>
            <a:r>
              <a:rPr lang="zh-CN" altLang="en-US" sz="2000" dirty="0" smtClean="0"/>
              <a:t>， </a:t>
            </a:r>
            <a:r>
              <a:rPr lang="en-US" altLang="zh-CN" sz="2000" dirty="0" err="1" smtClean="0"/>
              <a:t>nvprof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cuda</a:t>
            </a:r>
            <a:r>
              <a:rPr lang="en-US" altLang="zh-CN" sz="2000" dirty="0" smtClean="0"/>
              <a:t> docs (</a:t>
            </a:r>
            <a:r>
              <a:rPr lang="en-US" altLang="zh-CN" sz="2000" dirty="0"/>
              <a:t>http://docs.nvidia.com/cuda/index.html)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63EF-091F-49C9-B317-FDC197E0BE38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Menu</a:t>
            </a:r>
            <a:endParaRPr lang="zh-CN" altLang="en-US" dirty="0"/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802606" y="907209"/>
            <a:ext cx="7026084" cy="944563"/>
            <a:chOff x="2051720" y="1457017"/>
            <a:chExt cx="5040560" cy="804974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28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CUDA Tools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802606" y="1790082"/>
            <a:ext cx="7026084" cy="944563"/>
            <a:chOff x="2051720" y="1457017"/>
            <a:chExt cx="5040560" cy="804974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32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Experience to Learn CUDA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3524-47F0-4045-9807-0525C93B080C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Experience </a:t>
            </a:r>
            <a:r>
              <a:rPr lang="en-US" altLang="zh-CN" dirty="0">
                <a:cs typeface="Times New Roman" panose="02020603050405020304" pitchFamily="18" charset="0"/>
              </a:rPr>
              <a:t>to Learn </a:t>
            </a:r>
            <a:r>
              <a:rPr lang="en-US" altLang="zh-CN" dirty="0" smtClean="0">
                <a:cs typeface="Times New Roman" panose="02020603050405020304" pitchFamily="18" charset="0"/>
              </a:rPr>
              <a:t>CUDA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3392" y="6356350"/>
            <a:ext cx="2844800" cy="365125"/>
          </a:xfrm>
        </p:spPr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zh-CN" altLang="en-US" sz="2000" dirty="0"/>
              <a:t>官</a:t>
            </a:r>
            <a:r>
              <a:rPr lang="zh-CN" altLang="en-US" sz="2000" dirty="0" smtClean="0"/>
              <a:t>网入门文档：</a:t>
            </a:r>
            <a:r>
              <a:rPr lang="en-US" altLang="zh-CN" sz="2000" dirty="0" smtClean="0"/>
              <a:t>&lt;&lt;</a:t>
            </a:r>
            <a:r>
              <a:rPr lang="en-US" altLang="zh-CN" sz="2000" dirty="0"/>
              <a:t>CUDA C Programming Guide</a:t>
            </a:r>
            <a:r>
              <a:rPr lang="en-US" altLang="zh-CN" sz="2000" dirty="0" smtClean="0"/>
              <a:t>&gt;&gt;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代码：</a:t>
            </a:r>
            <a:r>
              <a:rPr lang="en-US" altLang="zh-CN" sz="2000" dirty="0" err="1" smtClean="0"/>
              <a:t>cuda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sdk</a:t>
            </a:r>
            <a:r>
              <a:rPr lang="en-US" altLang="zh-CN" sz="2000" dirty="0" smtClean="0"/>
              <a:t> example</a:t>
            </a:r>
            <a:r>
              <a:rPr lang="en-US" altLang="zh-CN" sz="2000" dirty="0"/>
              <a:t>, </a:t>
            </a:r>
            <a:r>
              <a:rPr lang="en-US" altLang="zh-CN" sz="2000" dirty="0" err="1" smtClean="0"/>
              <a:t>openCUDA</a:t>
            </a:r>
            <a:r>
              <a:rPr lang="en-US" altLang="zh-CN" sz="2000" dirty="0" smtClean="0"/>
              <a:t> (</a:t>
            </a:r>
            <a:r>
              <a:rPr lang="en-US" altLang="zh-CN" sz="2000" dirty="0">
                <a:hlinkClick r:id="rId2"/>
              </a:rPr>
              <a:t>https://github.com/LitLeo/OpenCUDA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CUDA</a:t>
            </a:r>
            <a:r>
              <a:rPr lang="zh-CN" altLang="en-US" sz="2000" dirty="0" smtClean="0"/>
              <a:t>群：</a:t>
            </a:r>
            <a:r>
              <a:rPr lang="en-US" altLang="zh-CN" sz="2000" dirty="0"/>
              <a:t>CUDA Professional </a:t>
            </a:r>
            <a:r>
              <a:rPr lang="en-US" altLang="zh-CN" sz="2000" dirty="0" smtClean="0"/>
              <a:t>(45157483)</a:t>
            </a:r>
          </a:p>
          <a:p>
            <a:r>
              <a:rPr lang="en-US" altLang="zh-CN" sz="2000" dirty="0"/>
              <a:t>Stack </a:t>
            </a:r>
            <a:r>
              <a:rPr lang="en-US" altLang="zh-CN" sz="2000" dirty="0" smtClean="0"/>
              <a:t>Overflow (</a:t>
            </a:r>
            <a:r>
              <a:rPr lang="en-US" altLang="zh-CN" sz="2000" dirty="0">
                <a:hlinkClick r:id="rId3"/>
              </a:rPr>
              <a:t>http://stackoverflow.com</a:t>
            </a:r>
            <a:r>
              <a:rPr lang="en-US" altLang="zh-CN" sz="2000" dirty="0" smtClean="0">
                <a:hlinkClick r:id="rId3"/>
              </a:rPr>
              <a:t>/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CUDA </a:t>
            </a:r>
            <a:r>
              <a:rPr lang="zh-CN" altLang="en-US" sz="2000" dirty="0" smtClean="0"/>
              <a:t>书籍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890" y="3016469"/>
            <a:ext cx="6499499" cy="352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3013793"/>
            <a:ext cx="11805313" cy="897338"/>
          </a:xfrm>
          <a:solidFill>
            <a:srgbClr val="92D050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63EF-091F-49C9-B317-FDC197E0BE38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Programming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192-9B78-4845-876C-9F11DCA6A2FF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407" y="994713"/>
            <a:ext cx="5041518" cy="468087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8288" y="1089339"/>
            <a:ext cx="3922227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Grid:    all threads in one kernel</a:t>
            </a:r>
          </a:p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Block:  one grid including several blocks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3" y="1735670"/>
            <a:ext cx="6682432" cy="49034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97793" y="4012088"/>
            <a:ext cx="5630045" cy="759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Programming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192-9B78-4845-876C-9F11DCA6A2FF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altLang="zh-CN" dirty="0" smtClean="0"/>
              <a:t>Example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vectorAdd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27" y="1177726"/>
            <a:ext cx="2990850" cy="29813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35420" y="4311611"/>
            <a:ext cx="7241627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typical processing flow of a CUDA program follows this pattern: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Copy data from CPU memory to GPU memory.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Invoke kernels to operate on the data stored in GPU memory.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Copy data back from GPU memory to CPU memory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Programming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192-9B78-4845-876C-9F11DCA6A2FF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5825" y="12770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231F20"/>
                </a:solidFill>
                <a:latin typeface="AvenirLTStd-Heavy"/>
              </a:rPr>
              <a:t>Timing Your Kernel</a:t>
            </a:r>
          </a:p>
          <a:p>
            <a:endParaRPr lang="en-US" altLang="zh-CN" b="1" dirty="0">
              <a:solidFill>
                <a:srgbClr val="231F20"/>
              </a:solidFill>
              <a:latin typeface="AvenirLTStd-Heavy"/>
            </a:endParaRPr>
          </a:p>
          <a:p>
            <a:endParaRPr lang="en-US" altLang="zh-CN" b="1" dirty="0" smtClean="0">
              <a:solidFill>
                <a:srgbClr val="231F20"/>
              </a:solidFill>
              <a:latin typeface="AvenirLTStd-Heavy"/>
            </a:endParaRPr>
          </a:p>
          <a:p>
            <a:endParaRPr lang="en-US" altLang="zh-CN" b="1" dirty="0" smtClean="0">
              <a:solidFill>
                <a:srgbClr val="231F20"/>
              </a:solidFill>
              <a:latin typeface="AvenirLTStd-Heavy"/>
            </a:endParaRPr>
          </a:p>
          <a:p>
            <a:r>
              <a:rPr lang="en-US" altLang="zh-CN" dirty="0"/>
              <a:t>http://blog.csdn.net/litdaguang/article/details/50520549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4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Execution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006" y="-121949"/>
            <a:ext cx="4285594" cy="70004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0552" y="1613700"/>
            <a:ext cx="3710151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a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CUDA Cores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Memory/L1 Cache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File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Load/Store Units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Function Units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Execution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932" y="1144413"/>
            <a:ext cx="5932487" cy="46360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4800" y="2091560"/>
            <a:ext cx="4635062" cy="22467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thread block is scheduled on only one SM.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thread block is scheduled on an SM, it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remains there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execution completes.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SM can hold more than one thread block at the same time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Execution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304" y="1365375"/>
            <a:ext cx="6208304" cy="42353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8271" y="1632262"/>
            <a:ext cx="3151428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Out-of-order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execution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7793" y="2996588"/>
            <a:ext cx="1509311" cy="10576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48332" y="2996588"/>
            <a:ext cx="1509311" cy="10576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37325" y="4520391"/>
            <a:ext cx="1509311" cy="10576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running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36120" y="4054207"/>
            <a:ext cx="390984" cy="502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965263" y="4024681"/>
            <a:ext cx="492164" cy="558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096948" y="3525397"/>
            <a:ext cx="8652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900346" y="4537679"/>
            <a:ext cx="1509311" cy="10576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finish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343995" y="5011420"/>
            <a:ext cx="458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6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926</Words>
  <Application>Microsoft Office PowerPoint</Application>
  <PresentationFormat>宽屏</PresentationFormat>
  <Paragraphs>235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 Unicode MS</vt:lpstr>
      <vt:lpstr>AvenirLTStd-Heavy</vt:lpstr>
      <vt:lpstr>CourierStd</vt:lpstr>
      <vt:lpstr>黑体</vt:lpstr>
      <vt:lpstr>宋体</vt:lpstr>
      <vt:lpstr>微软雅黑</vt:lpstr>
      <vt:lpstr>Arial</vt:lpstr>
      <vt:lpstr>Calibri</vt:lpstr>
      <vt:lpstr>Courier New</vt:lpstr>
      <vt:lpstr>Times New Roman</vt:lpstr>
      <vt:lpstr>Verdana</vt:lpstr>
      <vt:lpstr>Office 主题​​</vt:lpstr>
      <vt:lpstr>CUDA programming</vt:lpstr>
      <vt:lpstr>Menu</vt:lpstr>
      <vt:lpstr>Menu</vt:lpstr>
      <vt:lpstr>Programming Model</vt:lpstr>
      <vt:lpstr>Programming Model</vt:lpstr>
      <vt:lpstr>Programming Model</vt:lpstr>
      <vt:lpstr>Execution Model</vt:lpstr>
      <vt:lpstr>Execution Model</vt:lpstr>
      <vt:lpstr>Execution Model</vt:lpstr>
      <vt:lpstr>Execution Model</vt:lpstr>
      <vt:lpstr>Execution Model</vt:lpstr>
      <vt:lpstr>Execution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Optimization</vt:lpstr>
      <vt:lpstr>Optimization</vt:lpstr>
      <vt:lpstr>Streams</vt:lpstr>
      <vt:lpstr>Streams</vt:lpstr>
      <vt:lpstr>CUDA Libraries</vt:lpstr>
      <vt:lpstr>CUDA Tools</vt:lpstr>
      <vt:lpstr>Experience to Learn CUDA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依然只爱简约设计</dc:title>
  <dc:creator>Jack-desktop</dc:creator>
  <cp:lastModifiedBy>Jack-desktop</cp:lastModifiedBy>
  <cp:revision>811</cp:revision>
  <dcterms:created xsi:type="dcterms:W3CDTF">2016-05-12T10:05:15Z</dcterms:created>
  <dcterms:modified xsi:type="dcterms:W3CDTF">2016-05-31T13:44:58Z</dcterms:modified>
</cp:coreProperties>
</file>