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1" r:id="rId4"/>
    <p:sldId id="258" r:id="rId5"/>
    <p:sldId id="286" r:id="rId6"/>
    <p:sldId id="270" r:id="rId7"/>
    <p:sldId id="262" r:id="rId8"/>
    <p:sldId id="272" r:id="rId9"/>
    <p:sldId id="273" r:id="rId10"/>
    <p:sldId id="274" r:id="rId11"/>
    <p:sldId id="287" r:id="rId12"/>
    <p:sldId id="275" r:id="rId13"/>
    <p:sldId id="276" r:id="rId14"/>
    <p:sldId id="288" r:id="rId15"/>
    <p:sldId id="291" r:id="rId16"/>
    <p:sldId id="290" r:id="rId17"/>
    <p:sldId id="289" r:id="rId18"/>
    <p:sldId id="277" r:id="rId19"/>
    <p:sldId id="278" r:id="rId20"/>
    <p:sldId id="282" r:id="rId21"/>
    <p:sldId id="280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9FE9-1E37-495E-A21D-E2479F81E5AE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3F9A4-CEA7-4274-8D46-E3CF4CFD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4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B15F-B00A-4A8C-9010-770325037C42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EF66-1914-4592-B2D4-D47DBBE32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EF66-1914-4592-B2D4-D47DBBE32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1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3D6DAC-4417-4D0F-8565-7DE6CEC0F1B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5637E-62EA-4491-BE62-E647C01DB9AA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7133E-A583-46DD-AA57-82604F8C07C6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45216" cy="72008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A763EF-091F-49C9-B317-FDC197E0BE3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64619" y="3279900"/>
            <a:ext cx="527381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7C12D-38E8-4E23-A700-1B1E4171458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787E6-9966-48E9-8DC4-C79D1539F6E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02D53-1C56-48D9-A855-AA5AC827EAEE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F8942-ACFA-45A3-99DD-71AC6785F51B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2F269-2AF2-4DF7-B2AB-7C7CEEA5163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B919A-B2C5-4627-B908-D12A58D0833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0F4E7-5CC9-4357-8924-EF948B04D76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99238"/>
            <a:ext cx="8880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864137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976320" y="6308726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3934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1371" y="-27384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595808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5B4A979-E118-4C26-A67F-C2B4E37F9B0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60629" y="3573016"/>
            <a:ext cx="431371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/>
          <p:cNvSpPr/>
          <p:nvPr/>
        </p:nvSpPr>
        <p:spPr>
          <a:xfrm>
            <a:off x="11760629" y="3212976"/>
            <a:ext cx="431371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60" y="-20574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github.com/LitLeo/OpenCU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3125969" y="2697277"/>
            <a:ext cx="7208871" cy="1470025"/>
          </a:xfrm>
        </p:spPr>
        <p:txBody>
          <a:bodyPr/>
          <a:lstStyle/>
          <a:p>
            <a:pPr algn="r" eaLnBrk="1" hangingPunct="1"/>
            <a:r>
              <a:rPr lang="en-US" altLang="zh-CN" sz="40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CUDA programming</a:t>
            </a:r>
            <a:endParaRPr lang="zh-CN" altLang="en-US" sz="4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813050"/>
            <a:ext cx="457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096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464" y="2559050"/>
            <a:ext cx="124745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软件学院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  杨伟光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80138" y="2522539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12372528" y="3672408"/>
            <a:ext cx="3600400" cy="3140968"/>
            <a:chOff x="827584" y="3284984"/>
            <a:chExt cx="3600400" cy="3140968"/>
          </a:xfrm>
        </p:grpSpPr>
        <p:sp>
          <p:nvSpPr>
            <p:cNvPr id="11" name="矩形 10"/>
            <p:cNvSpPr/>
            <p:nvPr/>
          </p:nvSpPr>
          <p:spPr>
            <a:xfrm>
              <a:off x="8275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推荐配色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4005064"/>
              <a:ext cx="360040" cy="4320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712" y="4005064"/>
              <a:ext cx="360040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616" y="4653136"/>
              <a:ext cx="360040" cy="432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4653136"/>
              <a:ext cx="36004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5301208"/>
              <a:ext cx="360040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8386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8386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277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推荐字体：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rgbClr val="FFC000"/>
                  </a:solidFill>
                  <a:latin typeface="宋体" pitchFamily="2" charset="-122"/>
                  <a:ea typeface="宋体" pitchFamily="2" charset="-122"/>
                </a:rPr>
                <a:t>宋 体</a:t>
              </a:r>
              <a:endParaRPr lang="en-US" altLang="zh-CN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en-US" altLang="zh-CN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Arial Unicode MS</a:t>
              </a: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582085"/>
            <a:ext cx="7919738" cy="34478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234" y="118197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915" y="5149313"/>
            <a:ext cx="704193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Parallelism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new feature introduced with Kepler GPUs that allows the GPU to dynamically launch new grids.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8260" y="6169581"/>
            <a:ext cx="577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</a:t>
            </a:r>
            <a:r>
              <a:rPr lang="zh-CN" altLang="en-US" dirty="0" smtClean="0"/>
              <a:t>NVIDIA</a:t>
            </a:r>
            <a:r>
              <a:rPr lang="zh-CN" altLang="en-US" dirty="0"/>
              <a:t>_CUDA-7.0_Samples/0_Simple/cdpSimpleQuicksort</a:t>
            </a:r>
          </a:p>
        </p:txBody>
      </p:sp>
    </p:spTree>
    <p:extLst>
      <p:ext uri="{BB962C8B-B14F-4D97-AF65-F5344CB8AC3E}">
        <p14:creationId xmlns:p14="http://schemas.microsoft.com/office/powerpoint/2010/main" val="257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6234" y="118197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Instruction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915" y="5149313"/>
            <a:ext cx="8573244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atomic instruction performs a mathematical operation, but does so in a single uninterruptable operation with no interference from other threads.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38276"/>
              </p:ext>
            </p:extLst>
          </p:nvPr>
        </p:nvGraphicFramePr>
        <p:xfrm>
          <a:off x="4429619" y="2026111"/>
          <a:ext cx="4341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60"/>
                <a:gridCol w="677660"/>
                <a:gridCol w="677660"/>
                <a:gridCol w="677660"/>
                <a:gridCol w="163077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82977"/>
              </p:ext>
            </p:extLst>
          </p:nvPr>
        </p:nvGraphicFramePr>
        <p:xfrm>
          <a:off x="4429618" y="3459605"/>
          <a:ext cx="4367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172594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 rot="18900000">
            <a:off x="4442306" y="1197954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8900000">
            <a:off x="5077306" y="1197954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900000">
            <a:off x="5712307" y="1197953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8900000">
            <a:off x="6347306" y="1197955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900000">
            <a:off x="4332637" y="2617166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17739" y="1070166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50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381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12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53616" y="2594991"/>
            <a:ext cx="1420773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顺序访问方式</a:t>
            </a:r>
            <a:endParaRPr lang="zh-CN" altLang="en-US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 rot="16693110">
            <a:off x="3827190" y="2992495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5793613">
            <a:off x="3859301" y="3425897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4135495">
            <a:off x="4261946" y="3769209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07687" y="3545477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39" y="1233612"/>
            <a:ext cx="6991350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74" y="4274426"/>
            <a:ext cx="5667375" cy="171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4988" y="2211536"/>
            <a:ext cx="3710151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32 threads in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</a:t>
            </a:r>
            <a:endParaRPr lang="en-US" altLang="zh-CN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execution unit in GPU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0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61" y="836712"/>
            <a:ext cx="5086387" cy="55196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1848" y="2169800"/>
            <a:ext cx="2813575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Shared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Local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Constant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Texture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Global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10207" y="3462461"/>
            <a:ext cx="4572454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8643" y="2972123"/>
            <a:ext cx="872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Onchip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68643" y="3647127"/>
            <a:ext cx="872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Offchip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-31022"/>
            <a:ext cx="4876800" cy="6896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1206" y="3479891"/>
            <a:ext cx="2938794" cy="556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81205" y="4537774"/>
            <a:ext cx="4179015" cy="444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81206" y="5522088"/>
            <a:ext cx="1362242" cy="37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800" y="4326449"/>
            <a:ext cx="2409825" cy="866775"/>
          </a:xfrm>
          <a:prstGeom prst="rect">
            <a:avLst/>
          </a:prstGeom>
        </p:spPr>
      </p:pic>
      <p:sp>
        <p:nvSpPr>
          <p:cNvPr id="19" name="左大括号 18"/>
          <p:cNvSpPr/>
          <p:nvPr/>
        </p:nvSpPr>
        <p:spPr>
          <a:xfrm>
            <a:off x="8860220" y="4326449"/>
            <a:ext cx="241739" cy="866775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0075" y="2646591"/>
            <a:ext cx="4465744" cy="870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Allocate and deallocate device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Transfer data between the host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16752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-31022"/>
            <a:ext cx="4876800" cy="6896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1206" y="3479891"/>
            <a:ext cx="2938794" cy="556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81205" y="4537774"/>
            <a:ext cx="4179015" cy="444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81206" y="5522088"/>
            <a:ext cx="1362242" cy="37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800" y="4326449"/>
            <a:ext cx="2409825" cy="866775"/>
          </a:xfrm>
          <a:prstGeom prst="rect">
            <a:avLst/>
          </a:prstGeom>
        </p:spPr>
      </p:pic>
      <p:sp>
        <p:nvSpPr>
          <p:cNvPr id="19" name="左大括号 18"/>
          <p:cNvSpPr/>
          <p:nvPr/>
        </p:nvSpPr>
        <p:spPr>
          <a:xfrm>
            <a:off x="8860220" y="4326449"/>
            <a:ext cx="241739" cy="866775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1" y="2514851"/>
            <a:ext cx="4315157" cy="267837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31227" y="5187272"/>
            <a:ext cx="2406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Fermi C2050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34814" y="3645025"/>
            <a:ext cx="1408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90" y="1105855"/>
            <a:ext cx="5400675" cy="1476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93" y="2416755"/>
            <a:ext cx="5334000" cy="3305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22090" y="1568724"/>
            <a:ext cx="2038186" cy="255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63826" y="3558346"/>
            <a:ext cx="3940559" cy="255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Streams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08" y="2013075"/>
            <a:ext cx="8382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CUDA </a:t>
            </a:r>
            <a:r>
              <a:rPr lang="en-US" altLang="zh-CN" dirty="0" smtClean="0">
                <a:cs typeface="Times New Roman" panose="02020603050405020304" pitchFamily="18" charset="0"/>
              </a:rPr>
              <a:t>Libraries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7292" y="1292704"/>
            <a:ext cx="520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https://cudazone.nvidia.cn/gpu-accelerated-libraries/</a:t>
            </a:r>
          </a:p>
        </p:txBody>
      </p:sp>
    </p:spTree>
    <p:extLst>
      <p:ext uri="{BB962C8B-B14F-4D97-AF65-F5344CB8AC3E}">
        <p14:creationId xmlns:p14="http://schemas.microsoft.com/office/powerpoint/2010/main" val="17912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Programming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Execution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802606" y="2672958"/>
            <a:ext cx="7026084" cy="944563"/>
            <a:chOff x="2051720" y="1457017"/>
            <a:chExt cx="5040560" cy="80497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02606" y="3545313"/>
            <a:ext cx="7026084" cy="944563"/>
            <a:chOff x="2051720" y="1457017"/>
            <a:chExt cx="5040560" cy="80497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4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Streams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802606" y="4417662"/>
            <a:ext cx="7026084" cy="944563"/>
            <a:chOff x="2051720" y="1457017"/>
            <a:chExt cx="5040560" cy="804974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7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Libraries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802606" y="5290024"/>
            <a:ext cx="7026084" cy="944563"/>
            <a:chOff x="2051720" y="1457017"/>
            <a:chExt cx="5040560" cy="804974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Multi-GPU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CUDA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编辑器：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sublime text + </a:t>
            </a:r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snippets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Nsight</a:t>
            </a:r>
            <a:r>
              <a:rPr lang="en-US" altLang="zh-CN" sz="2000" dirty="0"/>
              <a:t> Eclipse </a:t>
            </a:r>
            <a:r>
              <a:rPr lang="en-US" altLang="zh-CN" sz="2000" dirty="0" smtClean="0"/>
              <a:t>Edition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调试器：</a:t>
            </a:r>
            <a:r>
              <a:rPr lang="en-US" altLang="zh-CN" sz="2000" dirty="0" err="1" smtClean="0"/>
              <a:t>cuda-gdb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Nsight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CUDA-MEMCHECK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性能分析工具：</a:t>
            </a:r>
            <a:r>
              <a:rPr lang="en-US" altLang="zh-CN" sz="2000" dirty="0"/>
              <a:t>NVIDIA Visual </a:t>
            </a:r>
            <a:r>
              <a:rPr lang="en-US" altLang="zh-CN" sz="2000" dirty="0" smtClean="0"/>
              <a:t>Profiler(NVVP)</a:t>
            </a:r>
            <a:r>
              <a:rPr lang="zh-CN" altLang="en-US" sz="2000" dirty="0" smtClean="0"/>
              <a:t>， </a:t>
            </a:r>
            <a:r>
              <a:rPr lang="en-US" altLang="zh-CN" sz="2000" dirty="0" err="1" smtClean="0"/>
              <a:t>nvprof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docs (</a:t>
            </a:r>
            <a:r>
              <a:rPr lang="en-US" altLang="zh-CN" sz="2000" dirty="0"/>
              <a:t>http://docs.nvidia.com/cuda/index.html)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8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How to learn CUDA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CN" altLang="en-US" sz="2000" dirty="0"/>
              <a:t>官</a:t>
            </a:r>
            <a:r>
              <a:rPr lang="zh-CN" altLang="en-US" sz="2000" dirty="0" smtClean="0"/>
              <a:t>网入门文档：</a:t>
            </a:r>
            <a:r>
              <a:rPr lang="en-US" altLang="zh-CN" sz="2000" dirty="0" smtClean="0"/>
              <a:t>&lt;&lt;</a:t>
            </a:r>
            <a:r>
              <a:rPr lang="en-US" altLang="zh-CN" sz="2000" dirty="0"/>
              <a:t>CUDA C Programming Guide</a:t>
            </a:r>
            <a:r>
              <a:rPr lang="en-US" altLang="zh-CN" sz="2000" dirty="0" smtClean="0"/>
              <a:t>&gt;&gt;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代码：</a:t>
            </a:r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sdk</a:t>
            </a:r>
            <a:r>
              <a:rPr lang="en-US" altLang="zh-CN" sz="2000" dirty="0" smtClean="0"/>
              <a:t> example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openCUDA</a:t>
            </a:r>
            <a:r>
              <a:rPr lang="en-US" altLang="zh-CN" sz="2000" dirty="0" smtClean="0"/>
              <a:t> (</a:t>
            </a:r>
            <a:r>
              <a:rPr lang="en-US" altLang="zh-CN" sz="2000" dirty="0">
                <a:hlinkClick r:id="rId2"/>
              </a:rPr>
              <a:t>https://github.com/LitLeo/OpenCUDA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CUDA</a:t>
            </a:r>
            <a:r>
              <a:rPr lang="zh-CN" altLang="en-US" sz="2000" dirty="0" smtClean="0"/>
              <a:t>群：</a:t>
            </a:r>
            <a:r>
              <a:rPr lang="en-US" altLang="zh-CN" sz="2000" dirty="0"/>
              <a:t>CUDA Professional </a:t>
            </a:r>
            <a:r>
              <a:rPr lang="en-US" altLang="zh-CN" sz="2000" dirty="0" smtClean="0"/>
              <a:t>(45157483)</a:t>
            </a:r>
          </a:p>
          <a:p>
            <a:r>
              <a:rPr lang="en-US" altLang="zh-CN" sz="2000" dirty="0"/>
              <a:t>Stack </a:t>
            </a:r>
            <a:r>
              <a:rPr lang="en-US" altLang="zh-CN" sz="2000" dirty="0" smtClean="0"/>
              <a:t>Overflow (</a:t>
            </a:r>
            <a:r>
              <a:rPr lang="en-US" altLang="zh-CN" sz="2000" dirty="0">
                <a:hlinkClick r:id="rId3"/>
              </a:rPr>
              <a:t>http://stackoverflow.com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CUDA </a:t>
            </a:r>
            <a:r>
              <a:rPr lang="zh-CN" altLang="en-US" sz="2000" dirty="0" smtClean="0"/>
              <a:t>书籍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90" y="3016469"/>
            <a:ext cx="6499499" cy="35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3013793"/>
            <a:ext cx="11805313" cy="897338"/>
          </a:xfrm>
          <a:solidFill>
            <a:srgbClr val="92D05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Tools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How to learn CUDA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802606" y="2672958"/>
            <a:ext cx="7026084" cy="944563"/>
            <a:chOff x="2051720" y="1457017"/>
            <a:chExt cx="5040560" cy="80497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02606" y="3545313"/>
            <a:ext cx="7026084" cy="944563"/>
            <a:chOff x="2051720" y="1457017"/>
            <a:chExt cx="5040560" cy="80497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4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802606" y="4417662"/>
            <a:ext cx="7026084" cy="944563"/>
            <a:chOff x="2051720" y="1457017"/>
            <a:chExt cx="5040560" cy="804974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7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802606" y="5290024"/>
            <a:ext cx="7026084" cy="944563"/>
            <a:chOff x="2051720" y="1457017"/>
            <a:chExt cx="5040560" cy="804974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07" y="994713"/>
            <a:ext cx="5041518" cy="46808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288" y="1089339"/>
            <a:ext cx="392222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Grid:    all threads in one kernel</a:t>
            </a:r>
          </a:p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Block:  one grid including several blocks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3" y="1735670"/>
            <a:ext cx="6682432" cy="49034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7793" y="4012088"/>
            <a:ext cx="5630045" cy="759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vectorAdd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27" y="1177726"/>
            <a:ext cx="2990850" cy="2981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5420" y="4311611"/>
            <a:ext cx="7241627" cy="1661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processing flow of a CUDA program follows this pattern: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data from CPU memory to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 kernels to operate on the data stored in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data back from GPU memory to CPU memory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5825" y="12770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231F20"/>
                </a:solidFill>
                <a:latin typeface="AvenirLTStd-Heavy"/>
              </a:rPr>
              <a:t>Timing Your Kernel</a:t>
            </a:r>
          </a:p>
          <a:p>
            <a:endParaRPr lang="en-US" altLang="zh-CN" b="1" dirty="0">
              <a:solidFill>
                <a:srgbClr val="231F20"/>
              </a:solidFill>
              <a:latin typeface="AvenirLTStd-Heavy"/>
            </a:endParaRPr>
          </a:p>
          <a:p>
            <a:endParaRPr lang="en-US" altLang="zh-CN" b="1" dirty="0" smtClean="0">
              <a:solidFill>
                <a:srgbClr val="231F20"/>
              </a:solidFill>
              <a:latin typeface="AvenirLTStd-Heavy"/>
            </a:endParaRPr>
          </a:p>
          <a:p>
            <a:endParaRPr lang="en-US" altLang="zh-CN" b="1" dirty="0" smtClean="0">
              <a:solidFill>
                <a:srgbClr val="231F20"/>
              </a:solidFill>
              <a:latin typeface="AvenirLTStd-Heavy"/>
            </a:endParaRPr>
          </a:p>
          <a:p>
            <a:r>
              <a:rPr lang="en-US" altLang="zh-CN" dirty="0"/>
              <a:t>http://blog.csdn.net/litdaguang/article/details/50520549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4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06" y="-121949"/>
            <a:ext cx="4285594" cy="7000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552" y="1613700"/>
            <a:ext cx="371015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a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 Cores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Memory/L1 Cache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Load/Store Units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Units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32" y="1144413"/>
            <a:ext cx="5932487" cy="4636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2091560"/>
            <a:ext cx="4635062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thread block is scheduled on only one SM.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thread block is scheduled on an SM, it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there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execution completes.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SM can hold more than one thread block at the same time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04" y="1365375"/>
            <a:ext cx="6208304" cy="4235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8271" y="1632262"/>
            <a:ext cx="315142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Out-of-order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execution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7793" y="2996588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48332" y="2996588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7325" y="4520391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36120" y="4054207"/>
            <a:ext cx="390984" cy="502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65263" y="4024681"/>
            <a:ext cx="492164" cy="55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096948" y="3525397"/>
            <a:ext cx="8652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900346" y="4537679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43995" y="5011420"/>
            <a:ext cx="458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411</Words>
  <Application>Microsoft Office PowerPoint</Application>
  <PresentationFormat>宽屏</PresentationFormat>
  <Paragraphs>148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 Unicode MS</vt:lpstr>
      <vt:lpstr>AvenirLTStd-Heavy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Office 主题​​</vt:lpstr>
      <vt:lpstr>CUDA programming</vt:lpstr>
      <vt:lpstr>Menu</vt:lpstr>
      <vt:lpstr>Menu</vt:lpstr>
      <vt:lpstr>Programming Model</vt:lpstr>
      <vt:lpstr>Programming Model</vt:lpstr>
      <vt:lpstr>Programming Model</vt:lpstr>
      <vt:lpstr>Execution Model</vt:lpstr>
      <vt:lpstr>Execution Model</vt:lpstr>
      <vt:lpstr>Execution Model</vt:lpstr>
      <vt:lpstr>Execution Model</vt:lpstr>
      <vt:lpstr>Execution Model</vt:lpstr>
      <vt:lpstr>Execution Model</vt:lpstr>
      <vt:lpstr>Memory Model</vt:lpstr>
      <vt:lpstr>Memory Model</vt:lpstr>
      <vt:lpstr>Memory Model</vt:lpstr>
      <vt:lpstr>Memory Model</vt:lpstr>
      <vt:lpstr>Memory Model</vt:lpstr>
      <vt:lpstr>Streams</vt:lpstr>
      <vt:lpstr>CUDA Libraries</vt:lpstr>
      <vt:lpstr>CUDA Tools</vt:lpstr>
      <vt:lpstr>How to learn CUDA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依然只爱简约设计</dc:title>
  <dc:creator>Jack-desktop</dc:creator>
  <cp:lastModifiedBy>Jack-desktop</cp:lastModifiedBy>
  <cp:revision>509</cp:revision>
  <dcterms:created xsi:type="dcterms:W3CDTF">2016-05-12T10:05:15Z</dcterms:created>
  <dcterms:modified xsi:type="dcterms:W3CDTF">2016-05-22T09:50:31Z</dcterms:modified>
</cp:coreProperties>
</file>