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82" r:id="rId7"/>
    <p:sldMasterId id="2147484367" r:id="rId8"/>
    <p:sldMasterId id="2147484390" r:id="rId9"/>
  </p:sldMasterIdLst>
  <p:notesMasterIdLst>
    <p:notesMasterId r:id="rId16"/>
  </p:notesMasterIdLst>
  <p:handoutMasterIdLst>
    <p:handoutMasterId r:id="rId17"/>
  </p:handoutMasterIdLst>
  <p:sldIdLst>
    <p:sldId id="1316" r:id="rId10"/>
    <p:sldId id="1318" r:id="rId11"/>
    <p:sldId id="1317" r:id="rId12"/>
    <p:sldId id="1319" r:id="rId13"/>
    <p:sldId id="1320" r:id="rId14"/>
    <p:sldId id="1321" r:id="rId15"/>
  </p:sldIdLst>
  <p:sldSz cx="12436475" cy="6994525"/>
  <p:notesSz cx="6797675" cy="9928225"/>
  <p:custDataLst>
    <p:tags r:id="rId18"/>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7" orient="horz" pos="1915">
          <p15:clr>
            <a:srgbClr val="A4A3A4"/>
          </p15:clr>
        </p15:guide>
        <p15:guide id="8" orient="horz" pos="3067">
          <p15:clr>
            <a:srgbClr val="A4A3A4"/>
          </p15:clr>
        </p15:guide>
        <p15:guide id="9" pos="1317">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709" userDrawn="1">
          <p15:clr>
            <a:srgbClr val="A4A3A4"/>
          </p15:clr>
        </p15:guide>
        <p15:guide id="17" pos="749">
          <p15:clr>
            <a:srgbClr val="A4A3A4"/>
          </p15:clr>
        </p15:guide>
        <p15:guide id="18" pos="1901">
          <p15:clr>
            <a:srgbClr val="A4A3A4"/>
          </p15:clr>
        </p15:guide>
        <p15:guide id="19" pos="3029" userDrawn="1">
          <p15:clr>
            <a:srgbClr val="A4A3A4"/>
          </p15:clr>
        </p15:guide>
        <p15:guide id="20" pos="4205">
          <p15:clr>
            <a:srgbClr val="A4A3A4"/>
          </p15:clr>
        </p15:guide>
        <p15:guide id="21" pos="5357">
          <p15:clr>
            <a:srgbClr val="A4A3A4"/>
          </p15:clr>
        </p15:guide>
        <p15:guide id="22" pos="6509">
          <p15:clr>
            <a:srgbClr val="A4A3A4"/>
          </p15:clr>
        </p15:guide>
        <p15:guide id="23" orient="horz" pos="1921">
          <p15:clr>
            <a:srgbClr val="A4A3A4"/>
          </p15:clr>
        </p15:guide>
        <p15:guide id="24" orient="horz" pos="4003" userDrawn="1">
          <p15:clr>
            <a:srgbClr val="A4A3A4"/>
          </p15:clr>
        </p15:guide>
        <p15:guide id="25" orient="horz" pos="883" userDrawn="1">
          <p15:clr>
            <a:srgbClr val="A4A3A4"/>
          </p15:clr>
        </p15:guide>
        <p15:guide id="26" pos="7541" userDrawn="1">
          <p15:clr>
            <a:srgbClr val="A4A3A4"/>
          </p15:clr>
        </p15:guide>
        <p15:guide id="27" pos="289">
          <p15:clr>
            <a:srgbClr val="A4A3A4"/>
          </p15:clr>
        </p15:guide>
        <p15:guide id="28" orient="horz" pos="775">
          <p15:clr>
            <a:srgbClr val="A4A3A4"/>
          </p15:clr>
        </p15:guide>
        <p15:guide id="29" pos="3965" userDrawn="1">
          <p15:clr>
            <a:srgbClr val="A4A3A4"/>
          </p15:clr>
        </p15:guide>
        <p15:guide id="30" orient="horz" pos="4069">
          <p15:clr>
            <a:srgbClr val="A4A3A4"/>
          </p15:clr>
        </p15:guide>
        <p15:guide id="31" pos="2357" userDrawn="1">
          <p15:clr>
            <a:srgbClr val="A4A3A4"/>
          </p15:clr>
        </p15:guide>
        <p15:guide id="32" orient="horz" pos="3648">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 name="作者" initials="A" lastIdx="0" clrIdx="1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8B8B8B"/>
    <a:srgbClr val="FFFFFF"/>
    <a:srgbClr val="00B0F0"/>
    <a:srgbClr val="92D050"/>
    <a:srgbClr val="008DB5"/>
    <a:srgbClr val="82CAFF"/>
    <a:srgbClr val="44B0FF"/>
    <a:srgbClr val="000000"/>
    <a:srgbClr val="CED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92522" autoAdjust="0"/>
  </p:normalViewPr>
  <p:slideViewPr>
    <p:cSldViewPr snapToGrid="0">
      <p:cViewPr varScale="1">
        <p:scale>
          <a:sx n="114" d="100"/>
          <a:sy n="114" d="100"/>
        </p:scale>
        <p:origin x="80" y="232"/>
      </p:cViewPr>
      <p:guideLst>
        <p:guide orient="horz" pos="1339"/>
        <p:guide orient="horz" pos="2491"/>
        <p:guide orient="horz" pos="187"/>
        <p:guide orient="horz" pos="4219"/>
        <p:guide orient="horz" pos="3643"/>
        <p:guide orient="horz" pos="1915"/>
        <p:guide orient="horz" pos="3067"/>
        <p:guide pos="1317"/>
        <p:guide pos="7085"/>
        <p:guide pos="2477"/>
        <p:guide pos="4781"/>
        <p:guide pos="3629"/>
        <p:guide pos="5933"/>
        <p:guide pos="173"/>
        <p:guide pos="7709"/>
        <p:guide pos="749"/>
        <p:guide pos="1901"/>
        <p:guide pos="3029"/>
        <p:guide pos="4205"/>
        <p:guide pos="5357"/>
        <p:guide pos="6509"/>
        <p:guide orient="horz" pos="1921"/>
        <p:guide orient="horz" pos="4003"/>
        <p:guide orient="horz" pos="883"/>
        <p:guide pos="7541"/>
        <p:guide pos="289"/>
        <p:guide orient="horz" pos="775"/>
        <p:guide pos="3965"/>
        <p:guide orient="horz" pos="4069"/>
        <p:guide pos="2357"/>
        <p:guide orient="horz" pos="3648"/>
      </p:guideLst>
    </p:cSldViewPr>
  </p:slideViewPr>
  <p:outlineViewPr>
    <p:cViewPr>
      <p:scale>
        <a:sx n="33" d="100"/>
        <a:sy n="33" d="100"/>
      </p:scale>
      <p:origin x="0" y="-576"/>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268" d="100"/>
          <a:sy n="268" d="100"/>
        </p:scale>
        <p:origin x="-1992" y="-589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4.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5.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A5B2EBB-ED6D-4EDB-BED9-BA636720C274}" type="datetime1">
              <a:rPr lang="en-US" smtClean="0">
                <a:latin typeface="Segoe UI" pitchFamily="34" charset="0"/>
              </a:rPr>
              <a:t>1/12/2017</a:t>
            </a:fld>
            <a:endParaRPr lang="en-US" dirty="0">
              <a:latin typeface="Segoe UI" pitchFamily="34" charset="0"/>
            </a:endParaRPr>
          </a:p>
        </p:txBody>
      </p:sp>
      <p:sp>
        <p:nvSpPr>
          <p:cNvPr id="8" name="Footer Placeholder 7"/>
          <p:cNvSpPr>
            <a:spLocks noGrp="1"/>
          </p:cNvSpPr>
          <p:nvPr>
            <p:ph type="ftr" sz="quarter" idx="2"/>
          </p:nvPr>
        </p:nvSpPr>
        <p:spPr>
          <a:xfrm>
            <a:off x="0" y="9430091"/>
            <a:ext cx="5744035" cy="360945"/>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32705" y="9430091"/>
            <a:ext cx="1063396" cy="496411"/>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31814"/>
            <a:ext cx="5868659" cy="38649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Segoe UI" pitchFamily="34" charset="0"/>
              </a:defRPr>
            </a:lvl1pPr>
          </a:lstStyle>
          <a:p>
            <a:fld id="{D0D1D14D-03EC-4215-9198-9FC5EDE5E265}" type="datetime1">
              <a:rPr lang="en-US" smtClean="0"/>
              <a:t>1/12/2017</a:t>
            </a:fld>
            <a:endParaRPr lang="en-US" dirty="0"/>
          </a:p>
        </p:txBody>
      </p:sp>
      <p:sp>
        <p:nvSpPr>
          <p:cNvPr id="12" name="Notes Placeholder 11"/>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57329" y="9430091"/>
            <a:ext cx="938772" cy="496411"/>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34.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40.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44.v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46.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48.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0.v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vmlDrawing" Target="../drawings/vmlDrawing52.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vmlDrawing" Target="../drawings/vmlDrawing53.v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vmlDrawing" Target="../drawings/vmlDrawing54.v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vmlDrawing" Target="../drawings/vmlDrawing55.v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vmlDrawing" Target="../drawings/vmlDrawing57.v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Master" Target="../slideMasters/slideMaster1.xml"/><Relationship Id="rId7" Type="http://schemas.openxmlformats.org/officeDocument/2006/relationships/image" Target="../media/image15.png"/><Relationship Id="rId2" Type="http://schemas.openxmlformats.org/officeDocument/2006/relationships/tags" Target="../tags/tag59.xml"/><Relationship Id="rId1" Type="http://schemas.openxmlformats.org/officeDocument/2006/relationships/vmlDrawing" Target="../drawings/vmlDrawing58.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emf"/><Relationship Id="rId4" Type="http://schemas.openxmlformats.org/officeDocument/2006/relationships/image" Target="../media/image12.png"/><Relationship Id="rId9"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vmlDrawing" Target="../drawings/vmlDrawing59.v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60.v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61.v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515176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3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274638" y="2142636"/>
            <a:ext cx="11228387"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7" name="Picture 1256" descr="\\SERVER\chillibreeze\ppt\New Microsoft Logo\MSFT_logo_rgb_C-Wh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47513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6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572318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61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12436475" cy="6994525"/>
          </a:xfrm>
          <a:prstGeom prst="rect">
            <a:avLst/>
          </a:prstGeom>
        </p:spPr>
      </p:pic>
      <p:sp>
        <p:nvSpPr>
          <p:cNvPr id="7" name="Rectangle 6"/>
          <p:cNvSpPr/>
          <p:nvPr userDrawn="1"/>
        </p:nvSpPr>
        <p:spPr bwMode="auto">
          <a:xfrm>
            <a:off x="274638" y="296863"/>
            <a:ext cx="5486400" cy="5486400"/>
          </a:xfrm>
          <a:prstGeom prst="rect">
            <a:avLst/>
          </a:prstGeom>
          <a:solidFill>
            <a:schemeClr val="accent2">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8"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814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5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09431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59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7" name="Rectangle 6"/>
          <p:cNvSpPr/>
          <p:nvPr userDrawn="1"/>
        </p:nvSpPr>
        <p:spPr bwMode="auto">
          <a:xfrm>
            <a:off x="274638" y="296863"/>
            <a:ext cx="5486400" cy="5486400"/>
          </a:xfrm>
          <a:prstGeom prst="rect">
            <a:avLst/>
          </a:prstGeom>
          <a:solidFill>
            <a:schemeClr val="accent3">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8"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08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4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7236567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51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12436475" cy="6994524"/>
          </a:xfrm>
          <a:prstGeom prst="rect">
            <a:avLst/>
          </a:prstGeom>
        </p:spPr>
      </p:pic>
      <p:sp>
        <p:nvSpPr>
          <p:cNvPr id="7" name="Rectangle 6"/>
          <p:cNvSpPr/>
          <p:nvPr userDrawn="1"/>
        </p:nvSpPr>
        <p:spPr bwMode="auto">
          <a:xfrm>
            <a:off x="274638" y="296863"/>
            <a:ext cx="5486400" cy="5486400"/>
          </a:xfrm>
          <a:prstGeom prst="rect">
            <a:avLst/>
          </a:prstGeom>
          <a:solidFill>
            <a:schemeClr val="accent4">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dirty="0" err="1"/>
              <a:t>Lorem</a:t>
            </a:r>
            <a:r>
              <a:rPr lang="en-US" dirty="0"/>
              <a:t> </a:t>
            </a:r>
            <a:r>
              <a:rPr lang="en-US" dirty="0" err="1"/>
              <a:t>ipsum</a:t>
            </a:r>
            <a:br>
              <a:rPr lang="en-US" dirty="0"/>
            </a:br>
            <a:r>
              <a:rPr lang="en-US" dirty="0"/>
              <a:t>dolor </a:t>
            </a:r>
            <a:r>
              <a:rPr lang="en-US" dirty="0" err="1"/>
              <a:t>amet</a:t>
            </a:r>
            <a:endParaRPr lang="en-US" dirty="0"/>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9"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27482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7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104427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714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flipH="1">
            <a:off x="0" y="1"/>
            <a:ext cx="12436475" cy="6994524"/>
          </a:xfrm>
          <a:prstGeom prst="rect">
            <a:avLst/>
          </a:prstGeom>
        </p:spPr>
      </p:pic>
      <p:sp>
        <p:nvSpPr>
          <p:cNvPr id="7" name="Rectangle 6"/>
          <p:cNvSpPr/>
          <p:nvPr userDrawn="1"/>
        </p:nvSpPr>
        <p:spPr bwMode="auto">
          <a:xfrm>
            <a:off x="274638" y="296863"/>
            <a:ext cx="5486400" cy="5486400"/>
          </a:xfrm>
          <a:prstGeom prst="rect">
            <a:avLst/>
          </a:prstGeom>
          <a:solidFill>
            <a:schemeClr val="accent5">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9"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35422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9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4775246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70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7" name="Rectangle 6"/>
          <p:cNvSpPr/>
          <p:nvPr userDrawn="1"/>
        </p:nvSpPr>
        <p:spPr bwMode="auto">
          <a:xfrm>
            <a:off x="274638" y="296863"/>
            <a:ext cx="5486400" cy="5486400"/>
          </a:xfrm>
          <a:prstGeom prst="rect">
            <a:avLst/>
          </a:prstGeom>
          <a:solidFill>
            <a:schemeClr val="accent6">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9"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67638"/>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2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123126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60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tx2"/>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tx2"/>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680624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3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752279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71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a:xfrm>
            <a:off x="6951896" y="1969155"/>
            <a:ext cx="5080868" cy="627807"/>
          </a:xfrm>
        </p:spPr>
        <p:txBody>
          <a:bodyPr/>
          <a:lstStyle>
            <a:lvl1pPr>
              <a:defRPr sz="40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tx2"/>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tx2"/>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63850975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4pt Title/26pt Bullet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20220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15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accent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p>
            <a:r>
              <a:rPr lang="en-US" dirty="0"/>
              <a:t>Microsoft Confidential</a:t>
            </a:r>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latin typeface="+mn-lt"/>
              </a:defRPr>
            </a:lvl1pPr>
            <a:lvl2pPr marL="690563" indent="-233363">
              <a:spcBef>
                <a:spcPts val="1200"/>
              </a:spcBef>
              <a:buSzPct val="100000"/>
              <a:buFont typeface="Segoe UI" pitchFamily="34" charset="0"/>
              <a:buChar char="‐"/>
              <a:defRPr/>
            </a:lvl2pPr>
            <a:lvl3pPr marL="1147763" indent="-233363">
              <a:spcBef>
                <a:spcPts val="1200"/>
              </a:spcBef>
              <a:buFont typeface="Wingdings" pitchFamily="2" charset="2"/>
              <a:buChar char="§"/>
              <a:defRPr/>
            </a:lvl3pPr>
            <a:lvl4pPr marL="1600200" indent="-342900">
              <a:spcBef>
                <a:spcPts val="1200"/>
              </a:spcBef>
              <a:buFont typeface="+mj-lt"/>
              <a:buAutoNum type="arabicPeriod"/>
              <a:defRPr/>
            </a:lvl4pPr>
            <a:lvl5pPr marL="1946275" indent="-342900">
              <a:spcBef>
                <a:spcPts val="1200"/>
              </a:spcBef>
              <a:buFont typeface="+mj-lt"/>
              <a:buAutoNum type="alphaLcParenR"/>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735476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12767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23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p>
            <a:r>
              <a:rPr lang="en-US" dirty="0"/>
              <a:t>Microsoft Confidential</a:t>
            </a:r>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accent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453926092"/>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14501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81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accent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2832706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art 2">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32732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61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3" name="Picture 12"/>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317" y="2413"/>
            <a:ext cx="12435840" cy="6992112"/>
          </a:xfrm>
          <a:prstGeom prst="rect">
            <a:avLst/>
          </a:prstGeom>
        </p:spPr>
      </p:pic>
      <p:sp>
        <p:nvSpPr>
          <p:cNvPr id="9" name="Rectangle 29"/>
          <p:cNvSpPr/>
          <p:nvPr userDrawn="1"/>
        </p:nvSpPr>
        <p:spPr bwMode="auto">
          <a:xfrm>
            <a:off x="0" y="1206"/>
            <a:ext cx="5498599" cy="6994525"/>
          </a:xfrm>
          <a:prstGeom prst="rect">
            <a:avLst/>
          </a:prstGeom>
          <a:gradFill flip="none" rotWithShape="1">
            <a:gsLst>
              <a:gs pos="0">
                <a:schemeClr val="bg1">
                  <a:lumMod val="95000"/>
                  <a:alpha val="50000"/>
                </a:schemeClr>
              </a:gs>
              <a:gs pos="100000">
                <a:schemeClr val="bg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18"/>
          <p:cNvSpPr/>
          <p:nvPr userDrawn="1"/>
        </p:nvSpPr>
        <p:spPr bwMode="auto">
          <a:xfrm>
            <a:off x="-4761" y="0"/>
            <a:ext cx="12453938" cy="6992143"/>
          </a:xfrm>
          <a:custGeom>
            <a:avLst/>
            <a:gdLst>
              <a:gd name="connsiteX0" fmla="*/ 4483 w 12463463"/>
              <a:gd name="connsiteY0" fmla="*/ 0 h 6994524"/>
              <a:gd name="connsiteX1" fmla="*/ 12455979 w 12463463"/>
              <a:gd name="connsiteY1" fmla="*/ 0 h 6994524"/>
              <a:gd name="connsiteX2" fmla="*/ 12463463 w 12463463"/>
              <a:gd name="connsiteY2" fmla="*/ 314325 h 6994524"/>
              <a:gd name="connsiteX3" fmla="*/ 10265570 w 12463463"/>
              <a:gd name="connsiteY3" fmla="*/ 714375 h 6994524"/>
              <a:gd name="connsiteX4" fmla="*/ 10008612 w 12463463"/>
              <a:gd name="connsiteY4" fmla="*/ 880114 h 6994524"/>
              <a:gd name="connsiteX5" fmla="*/ 9903618 w 12463463"/>
              <a:gd name="connsiteY5" fmla="*/ 878015 h 6994524"/>
              <a:gd name="connsiteX6" fmla="*/ 9786936 w 12463463"/>
              <a:gd name="connsiteY6" fmla="*/ 959643 h 6994524"/>
              <a:gd name="connsiteX7" fmla="*/ 9815008 w 12463463"/>
              <a:gd name="connsiteY7" fmla="*/ 1004989 h 6994524"/>
              <a:gd name="connsiteX8" fmla="*/ 528947 w 12463463"/>
              <a:gd name="connsiteY8" fmla="*/ 6994524 h 6994524"/>
              <a:gd name="connsiteX9" fmla="*/ 0 w 12463463"/>
              <a:gd name="connsiteY9" fmla="*/ 6994524 h 6994524"/>
              <a:gd name="connsiteX10" fmla="*/ 0 w 12463463"/>
              <a:gd name="connsiteY10" fmla="*/ 1674390 h 6994524"/>
              <a:gd name="connsiteX11" fmla="*/ 4483 w 12463463"/>
              <a:gd name="connsiteY11" fmla="*/ 0 h 6994524"/>
              <a:gd name="connsiteX0" fmla="*/ 4483 w 12463463"/>
              <a:gd name="connsiteY0" fmla="*/ 0 h 6994524"/>
              <a:gd name="connsiteX1" fmla="*/ 12455979 w 12463463"/>
              <a:gd name="connsiteY1" fmla="*/ 0 h 6994524"/>
              <a:gd name="connsiteX2" fmla="*/ 12463463 w 12463463"/>
              <a:gd name="connsiteY2" fmla="*/ 314325 h 6994524"/>
              <a:gd name="connsiteX3" fmla="*/ 10265570 w 12463463"/>
              <a:gd name="connsiteY3" fmla="*/ 714375 h 6994524"/>
              <a:gd name="connsiteX4" fmla="*/ 10008612 w 12463463"/>
              <a:gd name="connsiteY4" fmla="*/ 880114 h 6994524"/>
              <a:gd name="connsiteX5" fmla="*/ 9903618 w 12463463"/>
              <a:gd name="connsiteY5" fmla="*/ 878015 h 6994524"/>
              <a:gd name="connsiteX6" fmla="*/ 9786936 w 12463463"/>
              <a:gd name="connsiteY6" fmla="*/ 959643 h 6994524"/>
              <a:gd name="connsiteX7" fmla="*/ 9815008 w 12463463"/>
              <a:gd name="connsiteY7" fmla="*/ 1004989 h 6994524"/>
              <a:gd name="connsiteX8" fmla="*/ 550379 w 12463463"/>
              <a:gd name="connsiteY8" fmla="*/ 6992143 h 6994524"/>
              <a:gd name="connsiteX9" fmla="*/ 0 w 12463463"/>
              <a:gd name="connsiteY9" fmla="*/ 6994524 h 6994524"/>
              <a:gd name="connsiteX10" fmla="*/ 0 w 12463463"/>
              <a:gd name="connsiteY10" fmla="*/ 1674390 h 6994524"/>
              <a:gd name="connsiteX11" fmla="*/ 4483 w 12463463"/>
              <a:gd name="connsiteY11" fmla="*/ 0 h 6994524"/>
              <a:gd name="connsiteX0" fmla="*/ 4483 w 12463463"/>
              <a:gd name="connsiteY0" fmla="*/ 0 h 6992143"/>
              <a:gd name="connsiteX1" fmla="*/ 12455979 w 12463463"/>
              <a:gd name="connsiteY1" fmla="*/ 0 h 6992143"/>
              <a:gd name="connsiteX2" fmla="*/ 12463463 w 12463463"/>
              <a:gd name="connsiteY2" fmla="*/ 314325 h 6992143"/>
              <a:gd name="connsiteX3" fmla="*/ 10265570 w 12463463"/>
              <a:gd name="connsiteY3" fmla="*/ 714375 h 6992143"/>
              <a:gd name="connsiteX4" fmla="*/ 10008612 w 12463463"/>
              <a:gd name="connsiteY4" fmla="*/ 880114 h 6992143"/>
              <a:gd name="connsiteX5" fmla="*/ 9903618 w 12463463"/>
              <a:gd name="connsiteY5" fmla="*/ 878015 h 6992143"/>
              <a:gd name="connsiteX6" fmla="*/ 9786936 w 12463463"/>
              <a:gd name="connsiteY6" fmla="*/ 959643 h 6992143"/>
              <a:gd name="connsiteX7" fmla="*/ 9815008 w 12463463"/>
              <a:gd name="connsiteY7" fmla="*/ 1004989 h 6992143"/>
              <a:gd name="connsiteX8" fmla="*/ 550379 w 12463463"/>
              <a:gd name="connsiteY8" fmla="*/ 6992143 h 6992143"/>
              <a:gd name="connsiteX9" fmla="*/ 9525 w 12463463"/>
              <a:gd name="connsiteY9" fmla="*/ 6992143 h 6992143"/>
              <a:gd name="connsiteX10" fmla="*/ 0 w 12463463"/>
              <a:gd name="connsiteY10" fmla="*/ 1674390 h 6992143"/>
              <a:gd name="connsiteX11" fmla="*/ 4483 w 12463463"/>
              <a:gd name="connsiteY11" fmla="*/ 0 h 6992143"/>
              <a:gd name="connsiteX0" fmla="*/ 11626 w 12463463"/>
              <a:gd name="connsiteY0" fmla="*/ 0 h 6992143"/>
              <a:gd name="connsiteX1" fmla="*/ 12455979 w 12463463"/>
              <a:gd name="connsiteY1" fmla="*/ 0 h 6992143"/>
              <a:gd name="connsiteX2" fmla="*/ 12463463 w 12463463"/>
              <a:gd name="connsiteY2" fmla="*/ 314325 h 6992143"/>
              <a:gd name="connsiteX3" fmla="*/ 10265570 w 12463463"/>
              <a:gd name="connsiteY3" fmla="*/ 714375 h 6992143"/>
              <a:gd name="connsiteX4" fmla="*/ 10008612 w 12463463"/>
              <a:gd name="connsiteY4" fmla="*/ 880114 h 6992143"/>
              <a:gd name="connsiteX5" fmla="*/ 9903618 w 12463463"/>
              <a:gd name="connsiteY5" fmla="*/ 878015 h 6992143"/>
              <a:gd name="connsiteX6" fmla="*/ 9786936 w 12463463"/>
              <a:gd name="connsiteY6" fmla="*/ 959643 h 6992143"/>
              <a:gd name="connsiteX7" fmla="*/ 9815008 w 12463463"/>
              <a:gd name="connsiteY7" fmla="*/ 1004989 h 6992143"/>
              <a:gd name="connsiteX8" fmla="*/ 550379 w 12463463"/>
              <a:gd name="connsiteY8" fmla="*/ 6992143 h 6992143"/>
              <a:gd name="connsiteX9" fmla="*/ 9525 w 12463463"/>
              <a:gd name="connsiteY9" fmla="*/ 6992143 h 6992143"/>
              <a:gd name="connsiteX10" fmla="*/ 0 w 12463463"/>
              <a:gd name="connsiteY10" fmla="*/ 1674390 h 6992143"/>
              <a:gd name="connsiteX11" fmla="*/ 11626 w 12463463"/>
              <a:gd name="connsiteY11" fmla="*/ 0 h 6992143"/>
              <a:gd name="connsiteX0" fmla="*/ 2101 w 12453938"/>
              <a:gd name="connsiteY0" fmla="*/ 0 h 6992143"/>
              <a:gd name="connsiteX1" fmla="*/ 12446454 w 12453938"/>
              <a:gd name="connsiteY1" fmla="*/ 0 h 6992143"/>
              <a:gd name="connsiteX2" fmla="*/ 12453938 w 12453938"/>
              <a:gd name="connsiteY2" fmla="*/ 314325 h 6992143"/>
              <a:gd name="connsiteX3" fmla="*/ 10256045 w 12453938"/>
              <a:gd name="connsiteY3" fmla="*/ 714375 h 6992143"/>
              <a:gd name="connsiteX4" fmla="*/ 9999087 w 12453938"/>
              <a:gd name="connsiteY4" fmla="*/ 880114 h 6992143"/>
              <a:gd name="connsiteX5" fmla="*/ 9894093 w 12453938"/>
              <a:gd name="connsiteY5" fmla="*/ 878015 h 6992143"/>
              <a:gd name="connsiteX6" fmla="*/ 9777411 w 12453938"/>
              <a:gd name="connsiteY6" fmla="*/ 959643 h 6992143"/>
              <a:gd name="connsiteX7" fmla="*/ 9805483 w 12453938"/>
              <a:gd name="connsiteY7" fmla="*/ 1004989 h 6992143"/>
              <a:gd name="connsiteX8" fmla="*/ 540854 w 12453938"/>
              <a:gd name="connsiteY8" fmla="*/ 6992143 h 6992143"/>
              <a:gd name="connsiteX9" fmla="*/ 0 w 12453938"/>
              <a:gd name="connsiteY9" fmla="*/ 6992143 h 6992143"/>
              <a:gd name="connsiteX10" fmla="*/ 2101 w 12453938"/>
              <a:gd name="connsiteY10" fmla="*/ 0 h 699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53938" h="6992143">
                <a:moveTo>
                  <a:pt x="2101" y="0"/>
                </a:moveTo>
                <a:lnTo>
                  <a:pt x="12446454" y="0"/>
                </a:lnTo>
                <a:lnTo>
                  <a:pt x="12453938" y="314325"/>
                </a:lnTo>
                <a:lnTo>
                  <a:pt x="10256045" y="714375"/>
                </a:lnTo>
                <a:lnTo>
                  <a:pt x="9999087" y="880114"/>
                </a:lnTo>
                <a:lnTo>
                  <a:pt x="9894093" y="878015"/>
                </a:lnTo>
                <a:lnTo>
                  <a:pt x="9777411" y="959643"/>
                </a:lnTo>
                <a:lnTo>
                  <a:pt x="9805483" y="1004989"/>
                </a:lnTo>
                <a:lnTo>
                  <a:pt x="540854" y="6992143"/>
                </a:lnTo>
                <a:lnTo>
                  <a:pt x="0" y="6992143"/>
                </a:lnTo>
                <a:cubicBezTo>
                  <a:pt x="700" y="4661429"/>
                  <a:pt x="1401" y="2330714"/>
                  <a:pt x="2101" y="0"/>
                </a:cubicBezTo>
                <a:close/>
              </a:path>
            </a:pathLst>
          </a:custGeom>
          <a:solidFill>
            <a:schemeClr val="bg1">
              <a:lumMod val="95000"/>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6479730" cy="1720381"/>
          </a:xfrm>
        </p:spPr>
        <p:txBody>
          <a:bodyPr/>
          <a:lstStyle>
            <a:lvl1pPr>
              <a:defRPr sz="4000" baseline="0">
                <a:solidFill>
                  <a:schemeClr val="tx1"/>
                </a:solidFill>
              </a:defRPr>
            </a:lvl1pPr>
          </a:lstStyle>
          <a:p>
            <a:r>
              <a:rPr lang="en-US" err="1"/>
              <a:t>Lorem</a:t>
            </a:r>
            <a:r>
              <a:rPr lang="en-US" dirty="0"/>
              <a:t> </a:t>
            </a:r>
            <a:r>
              <a:rPr lang="en-US" dirty="0" err="1"/>
              <a:t>ipsum</a:t>
            </a:r>
            <a:r>
              <a:rPr lang="en-US" dirty="0"/>
              <a:t> dolor </a:t>
            </a:r>
            <a:r>
              <a:rPr lang="en-US" dirty="0" err="1"/>
              <a:t>amet</a:t>
            </a:r>
            <a:endParaRPr lang="en-US" dirty="0"/>
          </a:p>
        </p:txBody>
      </p:sp>
      <p:sp>
        <p:nvSpPr>
          <p:cNvPr id="3" name="Subtitle 2"/>
          <p:cNvSpPr>
            <a:spLocks noGrp="1"/>
          </p:cNvSpPr>
          <p:nvPr>
            <p:ph type="subTitle" idx="1" hasCustomPrompt="1"/>
          </p:nvPr>
        </p:nvSpPr>
        <p:spPr>
          <a:xfrm>
            <a:off x="274702" y="3954463"/>
            <a:ext cx="6479651" cy="1055382"/>
          </a:xfrm>
        </p:spPr>
        <p:txBody>
          <a:bodyPr/>
          <a:lstStyle>
            <a:lvl1pPr marL="0" indent="0" algn="l">
              <a:buNone/>
              <a:defRPr sz="22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pic>
        <p:nvPicPr>
          <p:cNvPr id="12" name="Picture 524" descr="\\SERVER\chillibreeze\ppt\New Microsoft Logo\MSFT_logo_rgb_C-Gray.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4355"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441448"/>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 Categori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3039456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1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accent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p:spPr>
        <p:txBody>
          <a:bodyPr lIns="182880" tIns="146304" bIns="146304">
            <a:noAutofit/>
          </a:bodyPr>
          <a:lstStyle>
            <a:lvl1pPr marL="0" indent="0">
              <a:lnSpc>
                <a:spcPct val="90000"/>
              </a:lnSpc>
              <a:spcBef>
                <a:spcPts val="300"/>
              </a:spcBef>
              <a:spcAft>
                <a:spcPts val="600"/>
              </a:spcAft>
              <a:buFontTx/>
              <a:buNone/>
              <a:defRPr sz="1200" b="0">
                <a:solidFill>
                  <a:schemeClr val="tx2"/>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07283"/>
            <a:ext cx="3937000" cy="137160"/>
          </a:xfrm>
        </p:spPr>
        <p:txBody>
          <a:bodyPr/>
          <a:lstStyle>
            <a:lvl1pPr>
              <a:defRPr>
                <a:solidFill>
                  <a:srgbClr val="505050"/>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07283"/>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83586518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71397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1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dirty="0"/>
              <a:t>Click to edit Master subtitle style</a:t>
            </a:r>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175128403"/>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47957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12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41588186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44pt Title/26pt Bullet Text">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1386739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88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20410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4pt Title Onl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7874424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98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760080207"/>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tegories">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695745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223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1">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1">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1">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1">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930705009"/>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8 Categories">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8546524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32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1">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1">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1">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1">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1">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1">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1">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1">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197035688"/>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8385744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42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93071351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94364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530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15726214"/>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44pt Title/26pt Bullet Text">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054803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8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42660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002748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53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8"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101746364"/>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44pt Title Only">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83127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19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63318510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ategories">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062448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63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2">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2">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2">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2">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028866615"/>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8 Categories">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8531289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73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2">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2">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2">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2">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2">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2">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2">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2">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642749160"/>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90302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83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54571609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02288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3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824711895"/>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44pt Title/26pt Bullet Text">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658562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29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68530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44pt Title Only">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602476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39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595426686"/>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ategories">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546833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4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3">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3">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3">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3">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693594604"/>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8 Categories">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991214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4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3">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3">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3">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3">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3">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3">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3">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3">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257670230"/>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6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13113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4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58697920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794227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4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562931271"/>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7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362643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34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22849866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44pt Title/26pt Bullet Text">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356083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49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5505044"/>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44pt 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1656723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60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3220349177"/>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ategories">
    <p:bg>
      <p:bgPr>
        <a:solidFill>
          <a:schemeClr val="accent4"/>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88262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45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4">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4">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4">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4">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953274774"/>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8 Categories">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6155974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554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4">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4">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4">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4">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4">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4">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4">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4">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4191154028"/>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193256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65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466542234"/>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9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13142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75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552380505"/>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44pt Title/26pt Bullet Text">
    <p:bg>
      <p:bgPr>
        <a:solidFill>
          <a:schemeClr val="accent5"/>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228736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0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872512"/>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44pt Title Only">
    <p:bg>
      <p:bgPr>
        <a:solidFill>
          <a:schemeClr val="accent5"/>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189219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80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233842898"/>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ategories">
    <p:bg>
      <p:bgPr>
        <a:solidFill>
          <a:schemeClr val="accent5"/>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820996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861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5">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5">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5">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5">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48896038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088487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74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3789983819"/>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8 Categories">
    <p:bg>
      <p:bgPr>
        <a:solidFill>
          <a:schemeClr val="accent5"/>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4551066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6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5">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5">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5">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5">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5">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5">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5">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5">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293803226"/>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0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65397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66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9718" y="0"/>
            <a:ext cx="6108095" cy="699452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a:t>Click icon to add picture</a:t>
            </a:r>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bg1"/>
                </a:solidFill>
              </a:defRPr>
            </a:lvl1pPr>
          </a:lstStyle>
          <a:p>
            <a:r>
              <a:rPr lang="en-US" dirty="0"/>
              <a:t>Microsoft Confidential</a:t>
            </a:r>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4182393396"/>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1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22553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6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bwMode="white">
          <a:xfrm>
            <a:off x="6328381" y="0"/>
            <a:ext cx="6108094" cy="699452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rIns="46630" anchor="ctr"/>
          <a:lstStyle/>
          <a:p>
            <a:pPr algn="ctr" defTabSz="932290">
              <a:defRPr/>
            </a:pPr>
            <a:endParaRPr lang="en-US" sz="2244" dirty="0">
              <a:gradFill>
                <a:gsLst>
                  <a:gs pos="0">
                    <a:srgbClr val="FFFFFF"/>
                  </a:gs>
                  <a:gs pos="100000">
                    <a:srgbClr val="FFFFFF"/>
                  </a:gs>
                </a:gsLst>
                <a:lin ang="5400000" scaled="0"/>
              </a:gradFill>
              <a:latin typeface="Segoe UI Light"/>
              <a:ea typeface="Segoe UI Light"/>
              <a:cs typeface="Segoe UI Light"/>
            </a:endParaRPr>
          </a:p>
        </p:txBody>
      </p:sp>
      <p:sp>
        <p:nvSpPr>
          <p:cNvPr id="2" name="Title 1"/>
          <p:cNvSpPr>
            <a:spLocks noGrp="1"/>
          </p:cNvSpPr>
          <p:nvPr>
            <p:ph type="ctrTitle"/>
          </p:nvPr>
        </p:nvSpPr>
        <p:spPr>
          <a:xfrm>
            <a:off x="6951896" y="1969155"/>
            <a:ext cx="5080868" cy="627807"/>
          </a:xfrm>
        </p:spPr>
        <p:txBody>
          <a:bodyPr/>
          <a:lstStyle>
            <a:lvl1pPr>
              <a:defRPr sz="408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bg1"/>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a:t>Click icon to add picture</a:t>
            </a:r>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r>
              <a:rPr lang="en-US" dirty="0"/>
              <a:t>Microsoft Confidential</a:t>
            </a:r>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4261939965"/>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44pt Title/26pt Bullet Text">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152444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90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457200" y="1545465"/>
            <a:ext cx="11226196" cy="4663068"/>
          </a:xfrm>
        </p:spPr>
        <p:txBody>
          <a:bodyPr lIns="0" tIns="0"/>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0554660"/>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44pt Title Only">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1832222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01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chemeClr val="bg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85610427"/>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Categories">
    <p:bg>
      <p:bgPr>
        <a:solidFill>
          <a:schemeClr val="accent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836211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7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a:solidFill>
            <a:schemeClr val="accent6"/>
          </a:solidFill>
        </p:spPr>
        <p:txBody>
          <a:bodyPr lIns="182880"/>
          <a:lstStyle>
            <a:lvl1pPr marL="0" indent="0">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2"/>
            <a:ext cx="8229574" cy="629914"/>
          </a:xfrm>
          <a:solidFill>
            <a:schemeClr val="accent6"/>
          </a:solidFill>
        </p:spPr>
        <p:txBody>
          <a:bodyPr lIns="146304" tIns="109728" rIns="146304" bIns="109728" anchor="t" anchorCtr="0"/>
          <a:lstStyle>
            <a:lvl1pPr marL="0" indent="0">
              <a:lnSpc>
                <a:spcPts val="3600"/>
              </a:lnSpc>
              <a:buFontTx/>
              <a:buNone/>
              <a:defRPr sz="36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584448"/>
            <a:ext cx="2742914" cy="2743200"/>
          </a:xfrm>
          <a:solidFill>
            <a:schemeClr val="accent6">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584448"/>
            <a:ext cx="2742914" cy="2743200"/>
          </a:xfrm>
          <a:solidFill>
            <a:schemeClr val="accent6">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584448"/>
            <a:ext cx="2742914" cy="2743200"/>
          </a:xfrm>
          <a:solidFill>
            <a:schemeClr val="accent6">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584448"/>
            <a:ext cx="2742914" cy="2743200"/>
          </a:xfrm>
          <a:solidFill>
            <a:schemeClr val="accent6">
              <a:lumMod val="75000"/>
            </a:schemeClr>
          </a:solid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a:t>Click to edit Master text styles</a:t>
            </a:r>
          </a:p>
        </p:txBody>
      </p:sp>
      <p:sp>
        <p:nvSpPr>
          <p:cNvPr id="3" name="Footer Placeholder 2"/>
          <p:cNvSpPr>
            <a:spLocks noGrp="1"/>
          </p:cNvSpPr>
          <p:nvPr>
            <p:ph type="ftr" sz="quarter" idx="23"/>
          </p:nvPr>
        </p:nvSpPr>
        <p:spPr>
          <a:solidFill>
            <a:schemeClr val="accent6"/>
          </a:solidFill>
        </p:spPr>
        <p:txBody>
          <a:bodyPr/>
          <a:lstStyle>
            <a:lvl1pPr>
              <a:defRPr>
                <a:solidFill>
                  <a:schemeClr val="bg1"/>
                </a:solidFill>
              </a:defRPr>
            </a:lvl1pPr>
          </a:lstStyle>
          <a:p>
            <a:r>
              <a:rPr lang="en-US" dirty="0"/>
              <a:t>Microsoft Confidential</a:t>
            </a:r>
          </a:p>
        </p:txBody>
      </p:sp>
      <p:sp>
        <p:nvSpPr>
          <p:cNvPr id="5" name="Slide Number Placeholder 4"/>
          <p:cNvSpPr>
            <a:spLocks noGrp="1"/>
          </p:cNvSpPr>
          <p:nvPr>
            <p:ph type="sldNum" sz="quarter" idx="24"/>
          </p:nvPr>
        </p:nvSpPr>
        <p:spPr>
          <a:solidFill>
            <a:schemeClr val="accent6"/>
          </a:solidFill>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791693194"/>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8 Categories">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472724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7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bg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549016" y="1091909"/>
            <a:ext cx="2743200" cy="2743200"/>
          </a:xfrm>
          <a:solidFill>
            <a:schemeClr val="accent6">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414222" y="1091909"/>
            <a:ext cx="2742914" cy="2743200"/>
          </a:xfrm>
          <a:solidFill>
            <a:schemeClr val="accent6">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279142" y="1091909"/>
            <a:ext cx="2742914" cy="2743200"/>
          </a:xfrm>
          <a:solidFill>
            <a:schemeClr val="accent6">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144063" y="1091909"/>
            <a:ext cx="2742914" cy="2743200"/>
          </a:xfrm>
          <a:solidFill>
            <a:schemeClr val="accent6">
              <a:lumMod val="75000"/>
            </a:schemeClr>
          </a:solidFill>
        </p:spPr>
        <p:txBody>
          <a:bodyPr lIns="146304" tIns="91440" rIns="146304" bIns="91440">
            <a:noAutofit/>
          </a:bodyPr>
          <a:lstStyle>
            <a:lvl1pPr marL="0" indent="0">
              <a:buFontTx/>
              <a:buNone/>
              <a:defRPr sz="2400">
                <a:solidFill>
                  <a:schemeClr val="bg1"/>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549016" y="3954455"/>
            <a:ext cx="2743200" cy="2560671"/>
          </a:xfrm>
          <a:solidFill>
            <a:schemeClr val="accent6">
              <a:lumMod val="75000"/>
            </a:schemeClr>
          </a:solidFill>
        </p:spPr>
        <p:txBody>
          <a:bodyPr lIns="182880" tIns="146304" bIns="146304">
            <a:noAutofit/>
          </a:bodyPr>
          <a:lstStyle>
            <a:lvl1pPr marL="0" indent="0">
              <a:lnSpc>
                <a:spcPct val="9000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414307" y="3954457"/>
            <a:ext cx="2742914" cy="2560643"/>
          </a:xfrm>
          <a:solidFill>
            <a:schemeClr val="accent6">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144318" y="3954457"/>
            <a:ext cx="2742914" cy="2560643"/>
          </a:xfrm>
          <a:solidFill>
            <a:schemeClr val="accent6">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Segoe UI"/>
                <a:cs typeface="Segoe UI"/>
                <a:sym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279312" y="3954457"/>
            <a:ext cx="2742914" cy="2560643"/>
          </a:xfrm>
          <a:solidFill>
            <a:schemeClr val="accent6">
              <a:lumMod val="75000"/>
            </a:schemeClr>
          </a:solidFill>
        </p:spPr>
        <p:txBody>
          <a:bodyPr lIns="182880" tIns="146304" bIns="146304">
            <a:noAutofit/>
          </a:bodyPr>
          <a:lstStyle>
            <a:lvl1pPr marL="0" indent="0">
              <a:lnSpc>
                <a:spcPts val="1440"/>
              </a:lnSpc>
              <a:spcBef>
                <a:spcPts val="300"/>
              </a:spcBef>
              <a:spcAft>
                <a:spcPts val="600"/>
              </a:spcAft>
              <a:buFontTx/>
              <a:buNone/>
              <a:defRPr sz="1200" b="0">
                <a:solidFill>
                  <a:schemeClr val="bg1"/>
                </a:solidFill>
                <a:latin typeface="+mn-lt"/>
                <a:cs typeface="Segoe UI"/>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a:xfrm>
            <a:off x="274639" y="6711696"/>
            <a:ext cx="3937000" cy="137160"/>
          </a:xfrm>
        </p:spPr>
        <p:txBody>
          <a:bodyPr/>
          <a:lstStyle>
            <a:lvl1pPr>
              <a:defRPr>
                <a:solidFill>
                  <a:schemeClr val="bg1"/>
                </a:solidFill>
              </a:defRPr>
            </a:lvl1pPr>
          </a:lstStyle>
          <a:p>
            <a:r>
              <a:rPr lang="en-US" dirty="0"/>
              <a:t>Microsoft Confidential</a:t>
            </a:r>
          </a:p>
        </p:txBody>
      </p:sp>
      <p:sp>
        <p:nvSpPr>
          <p:cNvPr id="4" name="Slide Number Placeholder 3"/>
          <p:cNvSpPr>
            <a:spLocks noGrp="1"/>
          </p:cNvSpPr>
          <p:nvPr>
            <p:ph type="sldNum" sz="quarter" idx="44"/>
          </p:nvPr>
        </p:nvSpPr>
        <p:spPr>
          <a:xfrm>
            <a:off x="11595101" y="6711696"/>
            <a:ext cx="566737" cy="137160"/>
          </a:xfrm>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633537258"/>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8pt Text- Gray Background">
    <p:bg>
      <p:bgPr>
        <a:solidFill>
          <a:srgbClr val="50505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278608" y="296863"/>
            <a:ext cx="11887200" cy="6247693"/>
            <a:chOff x="274638" y="297107"/>
            <a:chExt cx="11887200" cy="6247693"/>
          </a:xfrm>
        </p:grpSpPr>
        <p:pic>
          <p:nvPicPr>
            <p:cNvPr id="9" name="Picture 8" descr="NewGridTile_8x8.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10" name="Picture 9" descr="NewGridTile_8x8.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11" name="Picture 10" descr="NewGridTile_8x8.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12" name="Picture 11" descr="NewGridTile_8x8.png"/>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13" name="Picture 12" descr="NewGridTile_8x8.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14" name="Picture 13" descr="NewGridTile_8x8.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5" name="Picture 14" descr="NewGridTile_8x8.png"/>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6" name="Picture 15" descr="NewGridTile_8x8.png"/>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928298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254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6" y="2142636"/>
            <a:ext cx="11228387" cy="1720381"/>
          </a:xfrm>
        </p:spPr>
        <p:txBody>
          <a:bodyPr/>
          <a:lstStyle>
            <a:lvl1pPr>
              <a:defRPr sz="8800">
                <a:solidFill>
                  <a:schemeClr val="bg1"/>
                </a:solidFill>
              </a:defRPr>
            </a:lvl1pPr>
          </a:lstStyle>
          <a:p>
            <a:r>
              <a:rPr lang="en-US" dirty="0"/>
              <a:t>Title</a:t>
            </a:r>
          </a:p>
        </p:txBody>
      </p:sp>
    </p:spTree>
    <p:extLst>
      <p:ext uri="{BB962C8B-B14F-4D97-AF65-F5344CB8AC3E}">
        <p14:creationId xmlns:p14="http://schemas.microsoft.com/office/powerpoint/2010/main" val="511434188"/>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262041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35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itle 1"/>
          <p:cNvSpPr>
            <a:spLocks noGrp="1"/>
          </p:cNvSpPr>
          <p:nvPr>
            <p:ph type="ctrTitle" hasCustomPrompt="1"/>
          </p:nvPr>
        </p:nvSpPr>
        <p:spPr>
          <a:xfrm>
            <a:off x="585216" y="2142636"/>
            <a:ext cx="11228387" cy="1720381"/>
          </a:xfrm>
        </p:spPr>
        <p:txBody>
          <a:bodyPr/>
          <a:lstStyle>
            <a:lvl1pPr>
              <a:defRPr sz="8800">
                <a:solidFill>
                  <a:schemeClr val="bg1"/>
                </a:solidFill>
              </a:defRPr>
            </a:lvl1pPr>
          </a:lstStyle>
          <a:p>
            <a:r>
              <a:rPr lang="en-US" dirty="0"/>
              <a:t>Title</a:t>
            </a:r>
          </a:p>
        </p:txBody>
      </p:sp>
    </p:spTree>
    <p:extLst>
      <p:ext uri="{BB962C8B-B14F-4D97-AF65-F5344CB8AC3E}">
        <p14:creationId xmlns:p14="http://schemas.microsoft.com/office/powerpoint/2010/main" val="3587067009"/>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7593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5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274638" y="2674311"/>
            <a:ext cx="11228387" cy="1737340"/>
          </a:xfrm>
        </p:spPr>
        <p:txBody>
          <a:bodyPr anchor="ctr"/>
          <a:lstStyle>
            <a:lvl1pPr>
              <a:defRPr sz="6000">
                <a:solidFill>
                  <a:schemeClr val="tx2"/>
                </a:solidFill>
              </a:defRPr>
            </a:lvl1pPr>
          </a:lstStyle>
          <a:p>
            <a:r>
              <a:rPr lang="en-US"/>
              <a:t>Thank you</a:t>
            </a:r>
          </a:p>
        </p:txBody>
      </p:sp>
      <p:pic>
        <p:nvPicPr>
          <p:cNvPr id="5" name="Picture 4"/>
          <p:cNvPicPr>
            <a:picLocks noChangeAspect="1"/>
          </p:cNvPicPr>
          <p:nvPr userDrawn="1"/>
        </p:nvPicPr>
        <p:blipFill>
          <a:blip r:embed="rId6"/>
          <a:stretch>
            <a:fillRect/>
          </a:stretch>
        </p:blipFill>
        <p:spPr>
          <a:xfrm>
            <a:off x="237866" y="242888"/>
            <a:ext cx="1407365" cy="338328"/>
          </a:xfrm>
          <a:prstGeom prst="rect">
            <a:avLst/>
          </a:prstGeom>
        </p:spPr>
      </p:pic>
    </p:spTree>
    <p:extLst>
      <p:ext uri="{BB962C8B-B14F-4D97-AF65-F5344CB8AC3E}">
        <p14:creationId xmlns:p14="http://schemas.microsoft.com/office/powerpoint/2010/main" val="208583948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70147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84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317147704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42024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6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1560"/>
          <p:cNvPicPr>
            <a:picLocks noChangeAspect="1" noChangeArrowheads="1"/>
          </p:cNvPicPr>
          <p:nvPr userDrawn="1"/>
        </p:nvPicPr>
        <p:blipFill>
          <a:blip r:embed="rId6">
            <a:extLst>
              <a:ext uri="{28A0092B-C50C-407E-A947-70E740481C1C}">
                <a14:useLocalDpi xmlns:a14="http://schemas.microsoft.com/office/drawing/2010/main"/>
              </a:ext>
            </a:extLst>
          </a:blip>
          <a:stretch>
            <a:fillRect/>
          </a:stretch>
        </p:blipFill>
        <p:spPr bwMode="auto">
          <a:xfrm>
            <a:off x="394078" y="3091204"/>
            <a:ext cx="3200677" cy="73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227545"/>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0" y="292608"/>
            <a:ext cx="11226195" cy="1097302"/>
          </a:xfrm>
        </p:spPr>
        <p:txBody>
          <a:bodyPr lIns="0" tIns="91440" rIns="146304" bIns="91440"/>
          <a:lstStyle>
            <a:lvl1pPr>
              <a:lnSpc>
                <a:spcPts val="4900"/>
              </a:lnSpc>
              <a:defRPr sz="4400" baseline="0">
                <a:solidFill>
                  <a:srgbClr val="0070C0"/>
                </a:solidFill>
                <a:latin typeface="Microsoft YaHei UI Light" panose="020B0502040204020203" pitchFamily="34" charset="-122"/>
                <a:ea typeface="Microsoft YaHei UI Light" panose="020B0502040204020203" pitchFamily="34" charset="-122"/>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p>
            <a:r>
              <a:rPr lang="en-US" dirty="0"/>
              <a:t>Microsoft Confidential</a:t>
            </a:r>
          </a:p>
        </p:txBody>
      </p:sp>
    </p:spTree>
    <p:extLst>
      <p:ext uri="{BB962C8B-B14F-4D97-AF65-F5344CB8AC3E}">
        <p14:creationId xmlns:p14="http://schemas.microsoft.com/office/powerpoint/2010/main" val="200609797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81D4B98-BF82-41CA-A6F7-34F4A39F535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96084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4EECCF25-1D56-488E-8B60-F4C35252306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941490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Slide-Picture">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74639" y="2963861"/>
            <a:ext cx="5486399" cy="1066800"/>
          </a:xfrm>
        </p:spPr>
        <p:txBody>
          <a:bodyPr lIns="182880" anchor="ctr">
            <a:noAutofit/>
          </a:bodyPr>
          <a:lstStyle>
            <a:lvl1pPr marL="0" indent="0">
              <a:buNone/>
              <a:defRPr sz="5399">
                <a:solidFill>
                  <a:schemeClr val="bg1"/>
                </a:solidFill>
                <a:latin typeface="+mj-lt"/>
              </a:defRPr>
            </a:lvl1pPr>
          </a:lstStyle>
          <a:p>
            <a:pPr lvl="0"/>
            <a:r>
              <a:rPr lang="en-US" dirty="0"/>
              <a:t>Title</a:t>
            </a:r>
          </a:p>
        </p:txBody>
      </p:sp>
    </p:spTree>
    <p:extLst>
      <p:ext uri="{BB962C8B-B14F-4D97-AF65-F5344CB8AC3E}">
        <p14:creationId xmlns:p14="http://schemas.microsoft.com/office/powerpoint/2010/main" val="365850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63" presetClass="path" presetSubtype="0" decel="100000" fill="hold" grpId="1" nodeType="withEffect">
                                  <p:stCondLst>
                                    <p:cond delay="0"/>
                                  </p:stCondLst>
                                  <p:childTnLst>
                                    <p:animMotion origin="layout" path="M 0.00996 0 L 0.07735 0 " pathEditMode="relative" rAng="0" ptsTypes="AA">
                                      <p:cBhvr>
                                        <p:cTn id="9" dur="750" spd="-100000" fill="hold"/>
                                        <p:tgtEl>
                                          <p:spTgt spid="7">
                                            <p:txEl>
                                              <p:pRg st="0" end="0"/>
                                            </p:txEl>
                                          </p:spTgt>
                                        </p:tgtEl>
                                        <p:attrNameLst>
                                          <p:attrName>ppt_x</p:attrName>
                                          <p:attrName>ppt_y</p:attrName>
                                        </p:attrNameLst>
                                      </p:cBhvr>
                                      <p:rCtr x="33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7" grpId="1" build="p">
        <p:tmplLst>
          <p:tmpl lvl="1">
            <p:tnLst>
              <p:par>
                <p:cTn presetID="63" presetClass="path" presetSubtype="0" decel="100000" fill="hold" nodeType="withEffect">
                  <p:stCondLst>
                    <p:cond delay="0"/>
                  </p:stCondLst>
                  <p:childTnLst>
                    <p:animMotion origin="layout" path="M 0.00996 0 L 0.07735 0 " pathEditMode="relative" rAng="0" ptsTypes="AA">
                      <p:cBhvr>
                        <p:cTn dur="750" spd="-100000" fill="hold"/>
                        <p:tgtEl>
                          <p:spTgt spid="7"/>
                        </p:tgtEl>
                        <p:attrNameLst>
                          <p:attrName>ppt_x</p:attrName>
                          <p:attrName>ppt_y</p:attrName>
                        </p:attrNameLst>
                      </p:cBhvr>
                      <p:rCtr x="3370" y="0"/>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Slide-Teal">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74639" y="3040064"/>
            <a:ext cx="4572195" cy="914399"/>
          </a:xfrm>
        </p:spPr>
        <p:txBody>
          <a:bodyPr lIns="182880" rIns="91440" anchor="ctr">
            <a:noAutofit/>
          </a:bodyPr>
          <a:lstStyle>
            <a:lvl1pPr marL="0" indent="0">
              <a:buNone/>
              <a:defRPr sz="5399">
                <a:solidFill>
                  <a:schemeClr val="accent1"/>
                </a:solidFill>
                <a:latin typeface="+mj-lt"/>
              </a:defRPr>
            </a:lvl1pPr>
          </a:lstStyle>
          <a:p>
            <a:pPr lvl="0"/>
            <a:r>
              <a:rPr lang="en-US" dirty="0"/>
              <a:t>Title</a:t>
            </a:r>
          </a:p>
        </p:txBody>
      </p:sp>
      <p:sp>
        <p:nvSpPr>
          <p:cNvPr id="7" name="Content Placeholder 6"/>
          <p:cNvSpPr>
            <a:spLocks noGrp="1"/>
          </p:cNvSpPr>
          <p:nvPr>
            <p:ph sz="quarter" idx="11" hasCustomPrompt="1"/>
          </p:nvPr>
        </p:nvSpPr>
        <p:spPr>
          <a:xfrm>
            <a:off x="4860973" y="0"/>
            <a:ext cx="7575504" cy="6994525"/>
          </a:xfrm>
          <a:solidFill>
            <a:schemeClr val="accent1"/>
          </a:solidFill>
        </p:spPr>
        <p:txBody>
          <a:bodyPr lIns="274320" rIns="274320" anchor="ctr">
            <a:noAutofit/>
          </a:bodyPr>
          <a:lstStyle>
            <a:lvl1pPr marL="0" indent="0">
              <a:buNone/>
              <a:defRPr sz="2400" baseline="0"/>
            </a:lvl1pPr>
          </a:lstStyle>
          <a:p>
            <a:pPr lvl="0"/>
            <a:r>
              <a:rPr lang="en-US" dirty="0"/>
              <a:t> </a:t>
            </a:r>
          </a:p>
        </p:txBody>
      </p:sp>
    </p:spTree>
    <p:extLst>
      <p:ext uri="{BB962C8B-B14F-4D97-AF65-F5344CB8AC3E}">
        <p14:creationId xmlns:p14="http://schemas.microsoft.com/office/powerpoint/2010/main" val="3908079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eading_Teal">
    <p:spTree>
      <p:nvGrpSpPr>
        <p:cNvPr id="1" name=""/>
        <p:cNvGrpSpPr/>
        <p:nvPr/>
      </p:nvGrpSpPr>
      <p:grpSpPr>
        <a:xfrm>
          <a:off x="0" y="0"/>
          <a:ext cx="0" cy="0"/>
          <a:chOff x="0" y="0"/>
          <a:chExt cx="0" cy="0"/>
        </a:xfrm>
      </p:grpSpPr>
      <p:sp>
        <p:nvSpPr>
          <p:cNvPr id="2" name="Rectangle 1"/>
          <p:cNvSpPr/>
          <p:nvPr userDrawn="1"/>
        </p:nvSpPr>
        <p:spPr>
          <a:xfrm>
            <a:off x="0" y="0"/>
            <a:ext cx="12436475" cy="143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720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_Teal">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5103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1568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_Dark Gray">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5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58pt Title/24pt Text - Orange">
    <p:bg>
      <p:bgPr>
        <a:solidFill>
          <a:schemeClr val="accent5"/>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639929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94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962188597"/>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5577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457201" y="292608"/>
            <a:ext cx="11226195" cy="1097302"/>
          </a:xfrm>
        </p:spPr>
        <p:txBody>
          <a:bodyPr lIns="0" tIns="91440" rIns="146304" bIns="91440"/>
          <a:lstStyle>
            <a:lvl1pPr>
              <a:lnSpc>
                <a:spcPts val="4899"/>
              </a:lnSpc>
              <a:defRPr sz="4399" baseline="0">
                <a:solidFill>
                  <a:srgbClr val="0070C0"/>
                </a:solidFill>
                <a:latin typeface="Microsoft YaHei UI Light" panose="020B0502040204020203" pitchFamily="34" charset="-122"/>
                <a:ea typeface="Microsoft YaHei UI Light" panose="020B0502040204020203" pitchFamily="34" charset="-122"/>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p:txBody>
          <a:bodyPr/>
          <a:lstStyle/>
          <a:p>
            <a:r>
              <a:rPr lang="en-US" dirty="0"/>
              <a:t>Microsoft Confidential</a:t>
            </a:r>
          </a:p>
        </p:txBody>
      </p:sp>
    </p:spTree>
    <p:extLst>
      <p:ext uri="{BB962C8B-B14F-4D97-AF65-F5344CB8AC3E}">
        <p14:creationId xmlns:p14="http://schemas.microsoft.com/office/powerpoint/2010/main" val="273404300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accent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92840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04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a:t>Title</a:t>
            </a:r>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400692450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3_Red Tile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1485134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69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7" name="Rectangle 6"/>
          <p:cNvSpPr/>
          <p:nvPr userDrawn="1"/>
        </p:nvSpPr>
        <p:spPr bwMode="auto">
          <a:xfrm>
            <a:off x="274638" y="296863"/>
            <a:ext cx="5486400" cy="5486400"/>
          </a:xfrm>
          <a:prstGeom prst="rect">
            <a:avLst/>
          </a:prstGeom>
          <a:solidFill>
            <a:schemeClr val="accent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39" y="2142636"/>
            <a:ext cx="5303526"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5303462"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9" name="Picture 1256" descr="\\SERVER\chillibreeze\ppt\New Microsoft Logo\MSFT_logo_rgb_C-Wht.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8408" y="263460"/>
            <a:ext cx="1933874" cy="71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7973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oleObject" Target="../embeddings/oleObject62.bin"/><Relationship Id="rId4" Type="http://schemas.openxmlformats.org/officeDocument/2006/relationships/vmlDrawing" Target="../drawings/vmlDrawing6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10" Type="http://schemas.openxmlformats.org/officeDocument/2006/relationships/image" Target="../media/image19.png"/><Relationship Id="rId4" Type="http://schemas.openxmlformats.org/officeDocument/2006/relationships/slideLayout" Target="../slideLayouts/slideLayout6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64"/>
            </p:custDataLst>
            <p:extLst>
              <p:ext uri="{D42A27DB-BD31-4B8C-83A1-F6EECF244321}">
                <p14:modId xmlns:p14="http://schemas.microsoft.com/office/powerpoint/2010/main" val="11201094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710" name="think-cell Slide" r:id="rId65" imgW="270" imgH="270" progId="TCLayout.ActiveDocument.1">
                  <p:embed/>
                </p:oleObj>
              </mc:Choice>
              <mc:Fallback>
                <p:oleObj name="think-cell Slide" r:id="rId65" imgW="270" imgH="270" progId="TCLayout.ActiveDocument.1">
                  <p:embed/>
                  <p:pic>
                    <p:nvPicPr>
                      <p:cNvPr id="0" name=""/>
                      <p:cNvPicPr/>
                      <p:nvPr/>
                    </p:nvPicPr>
                    <p:blipFill>
                      <a:blip r:embed="rId6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6545" y="295274"/>
            <a:ext cx="11514793" cy="917575"/>
          </a:xfrm>
          <a:prstGeom prst="rect">
            <a:avLst/>
          </a:prstGeom>
        </p:spPr>
        <p:txBody>
          <a:bodyPr vert="horz" wrap="square" lIns="0"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458788" y="1212851"/>
            <a:ext cx="11512502" cy="2092881"/>
          </a:xfrm>
          <a:prstGeom prst="rect">
            <a:avLst/>
          </a:prstGeom>
        </p:spPr>
        <p:txBody>
          <a:bodyPr vert="horz" wrap="square" lIns="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274639" y="6748272"/>
            <a:ext cx="3937000" cy="137160"/>
          </a:xfrm>
          <a:prstGeom prst="rect">
            <a:avLst/>
          </a:prstGeom>
        </p:spPr>
        <p:txBody>
          <a:bodyPr vert="horz" lIns="0" tIns="0" rIns="91440" bIns="0" rtlCol="0" anchor="ctr"/>
          <a:lstStyle>
            <a:lvl1pPr marL="0" algn="l" defTabSz="932742" rtl="0" eaLnBrk="1" latinLnBrk="0" hangingPunct="1">
              <a:defRPr lang="en-US" sz="900" kern="1200">
                <a:solidFill>
                  <a:schemeClr val="tx2"/>
                </a:solidFill>
                <a:latin typeface="+mn-lt"/>
                <a:ea typeface="+mn-ea"/>
                <a:cs typeface="+mn-cs"/>
              </a:defRPr>
            </a:lvl1pPr>
          </a:lstStyle>
          <a:p>
            <a:r>
              <a:rPr lang="en-US" dirty="0"/>
              <a:t>Microsoft Confidential</a:t>
            </a:r>
          </a:p>
        </p:txBody>
      </p:sp>
      <p:sp>
        <p:nvSpPr>
          <p:cNvPr id="5" name="Slide Number Placeholder 4"/>
          <p:cNvSpPr>
            <a:spLocks noGrp="1"/>
          </p:cNvSpPr>
          <p:nvPr>
            <p:ph type="sldNum" sz="quarter" idx="4"/>
          </p:nvPr>
        </p:nvSpPr>
        <p:spPr>
          <a:xfrm>
            <a:off x="11595101" y="674827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363" r:id="rId2"/>
    <p:sldLayoutId id="2147484195" r:id="rId3"/>
    <p:sldLayoutId id="2147484194" r:id="rId4"/>
    <p:sldLayoutId id="2147484260" r:id="rId5"/>
    <p:sldLayoutId id="2147484197" r:id="rId6"/>
    <p:sldLayoutId id="2147484298" r:id="rId7"/>
    <p:sldLayoutId id="2147484196" r:id="rId8"/>
    <p:sldLayoutId id="2147484355" r:id="rId9"/>
    <p:sldLayoutId id="2147484358" r:id="rId10"/>
    <p:sldLayoutId id="2147484356" r:id="rId11"/>
    <p:sldLayoutId id="2147484357" r:id="rId12"/>
    <p:sldLayoutId id="2147484359" r:id="rId13"/>
    <p:sldLayoutId id="2147484362" r:id="rId14"/>
    <p:sldLayoutId id="2147484353" r:id="rId15"/>
    <p:sldLayoutId id="2147484354" r:id="rId16"/>
    <p:sldLayoutId id="2147484198" r:id="rId17"/>
    <p:sldLayoutId id="2147484199" r:id="rId18"/>
    <p:sldLayoutId id="2147484333" r:id="rId19"/>
    <p:sldLayoutId id="2147484308" r:id="rId20"/>
    <p:sldLayoutId id="2147484343" r:id="rId21"/>
    <p:sldLayoutId id="2147484344" r:id="rId22"/>
    <p:sldLayoutId id="2147484311" r:id="rId23"/>
    <p:sldLayoutId id="2147484312" r:id="rId24"/>
    <p:sldLayoutId id="2147484334" r:id="rId25"/>
    <p:sldLayoutId id="2147484313" r:id="rId26"/>
    <p:sldLayoutId id="2147484341" r:id="rId27"/>
    <p:sldLayoutId id="2147484342" r:id="rId28"/>
    <p:sldLayoutId id="2147484314" r:id="rId29"/>
    <p:sldLayoutId id="2147484315" r:id="rId30"/>
    <p:sldLayoutId id="2147484335" r:id="rId31"/>
    <p:sldLayoutId id="2147484316" r:id="rId32"/>
    <p:sldLayoutId id="2147484345" r:id="rId33"/>
    <p:sldLayoutId id="2147484346" r:id="rId34"/>
    <p:sldLayoutId id="2147484317" r:id="rId35"/>
    <p:sldLayoutId id="2147484318" r:id="rId36"/>
    <p:sldLayoutId id="2147484336" r:id="rId37"/>
    <p:sldLayoutId id="2147484319" r:id="rId38"/>
    <p:sldLayoutId id="2147484347" r:id="rId39"/>
    <p:sldLayoutId id="2147484348" r:id="rId40"/>
    <p:sldLayoutId id="2147484320" r:id="rId41"/>
    <p:sldLayoutId id="2147484321" r:id="rId42"/>
    <p:sldLayoutId id="2147484337" r:id="rId43"/>
    <p:sldLayoutId id="2147484322" r:id="rId44"/>
    <p:sldLayoutId id="2147484349" r:id="rId45"/>
    <p:sldLayoutId id="2147484350" r:id="rId46"/>
    <p:sldLayoutId id="2147484323" r:id="rId47"/>
    <p:sldLayoutId id="2147484324" r:id="rId48"/>
    <p:sldLayoutId id="2147484338" r:id="rId49"/>
    <p:sldLayoutId id="2147484325" r:id="rId50"/>
    <p:sldLayoutId id="2147484351" r:id="rId51"/>
    <p:sldLayoutId id="2147484352" r:id="rId52"/>
    <p:sldLayoutId id="2147484326" r:id="rId53"/>
    <p:sldLayoutId id="2147484327" r:id="rId54"/>
    <p:sldLayoutId id="2147484339" r:id="rId55"/>
    <p:sldLayoutId id="2147484328" r:id="rId56"/>
    <p:sldLayoutId id="2147484230" r:id="rId57"/>
    <p:sldLayoutId id="2147484228" r:id="rId58"/>
    <p:sldLayoutId id="2147484258" r:id="rId59"/>
    <p:sldLayoutId id="2147484259" r:id="rId60"/>
    <p:sldLayoutId id="2147484365" r:id="rId61"/>
  </p:sldLayoutIdLst>
  <p:transition spd="med">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userDrawn="1">
          <p15:clr>
            <a:srgbClr val="F26B43"/>
          </p15:clr>
        </p15:guide>
        <p15:guide id="2" pos="391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2082" name="Rectangle 2"/>
          <p:cNvSpPr>
            <a:spLocks noChangeArrowheads="1"/>
          </p:cNvSpPr>
          <p:nvPr/>
        </p:nvSpPr>
        <p:spPr bwMode="gray">
          <a:xfrm rot="10800000">
            <a:off x="0" y="0"/>
            <a:ext cx="599243" cy="85903"/>
          </a:xfrm>
          <a:prstGeom prst="rect">
            <a:avLst/>
          </a:prstGeom>
          <a:solidFill>
            <a:srgbClr val="4D81AF">
              <a:alpha val="90000"/>
            </a:srgbClr>
          </a:solidFill>
          <a:ln w="9525">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b="1">
              <a:solidFill>
                <a:srgbClr val="FFFFFF"/>
              </a:solidFill>
              <a:latin typeface="Palatino Linotype" pitchFamily="18" charset="0"/>
            </a:endParaRPr>
          </a:p>
        </p:txBody>
      </p:sp>
      <p:sp>
        <p:nvSpPr>
          <p:cNvPr id="302083" name="Rectangle 3"/>
          <p:cNvSpPr>
            <a:spLocks noChangeArrowheads="1"/>
          </p:cNvSpPr>
          <p:nvPr/>
        </p:nvSpPr>
        <p:spPr bwMode="gray">
          <a:xfrm rot="10800000">
            <a:off x="707197" y="0"/>
            <a:ext cx="204886" cy="85903"/>
          </a:xfrm>
          <a:prstGeom prst="rect">
            <a:avLst/>
          </a:prstGeom>
          <a:solidFill>
            <a:srgbClr val="B2C9DC">
              <a:alpha val="50000"/>
            </a:srgbClr>
          </a:solidFill>
          <a:ln w="9525">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a:solidFill>
                <a:srgbClr val="000000"/>
              </a:solidFill>
              <a:latin typeface="Palatino Linotype" pitchFamily="18" charset="0"/>
            </a:endParaRPr>
          </a:p>
        </p:txBody>
      </p:sp>
      <p:sp>
        <p:nvSpPr>
          <p:cNvPr id="302084" name="Rectangle 4"/>
          <p:cNvSpPr>
            <a:spLocks noChangeArrowheads="1"/>
          </p:cNvSpPr>
          <p:nvPr/>
        </p:nvSpPr>
        <p:spPr bwMode="gray">
          <a:xfrm rot="10800000">
            <a:off x="1082610" y="0"/>
            <a:ext cx="1147814" cy="85903"/>
          </a:xfrm>
          <a:prstGeom prst="rect">
            <a:avLst/>
          </a:prstGeom>
          <a:solidFill>
            <a:srgbClr val="4D81AF">
              <a:alpha val="50000"/>
            </a:srgbClr>
          </a:solidFill>
          <a:ln w="9525">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b="1">
              <a:solidFill>
                <a:srgbClr val="FFFFFF"/>
              </a:solidFill>
              <a:latin typeface="Palatino Linotype" pitchFamily="18" charset="0"/>
            </a:endParaRPr>
          </a:p>
        </p:txBody>
      </p:sp>
      <p:sp>
        <p:nvSpPr>
          <p:cNvPr id="302085" name="Rectangle 5"/>
          <p:cNvSpPr>
            <a:spLocks noChangeArrowheads="1"/>
          </p:cNvSpPr>
          <p:nvPr/>
        </p:nvSpPr>
        <p:spPr bwMode="gray">
          <a:xfrm rot="10800000">
            <a:off x="912972" y="0"/>
            <a:ext cx="169637" cy="85903"/>
          </a:xfrm>
          <a:prstGeom prst="rect">
            <a:avLst/>
          </a:prstGeom>
          <a:solidFill>
            <a:schemeClr val="tx2">
              <a:alpha val="50000"/>
            </a:schemeClr>
          </a:solidFill>
          <a:ln w="9525" algn="ctr">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b="1">
              <a:solidFill>
                <a:srgbClr val="FFFFFF"/>
              </a:solidFill>
              <a:latin typeface="Palatino Linotype" pitchFamily="18" charset="0"/>
            </a:endParaRPr>
          </a:p>
        </p:txBody>
      </p:sp>
      <p:sp>
        <p:nvSpPr>
          <p:cNvPr id="302086" name="Rectangle 6"/>
          <p:cNvSpPr>
            <a:spLocks noChangeArrowheads="1"/>
          </p:cNvSpPr>
          <p:nvPr/>
        </p:nvSpPr>
        <p:spPr bwMode="gray">
          <a:xfrm rot="10800000">
            <a:off x="2230423" y="0"/>
            <a:ext cx="10206051" cy="85903"/>
          </a:xfrm>
          <a:prstGeom prst="rect">
            <a:avLst/>
          </a:prstGeom>
          <a:solidFill>
            <a:srgbClr val="B2C9DC">
              <a:alpha val="50000"/>
            </a:srgbClr>
          </a:solidFill>
          <a:ln w="9525">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a:solidFill>
                <a:srgbClr val="000000"/>
              </a:solidFill>
              <a:latin typeface="Palatino Linotype" pitchFamily="18" charset="0"/>
            </a:endParaRPr>
          </a:p>
        </p:txBody>
      </p:sp>
      <p:sp>
        <p:nvSpPr>
          <p:cNvPr id="302087" name="Rectangle 7"/>
          <p:cNvSpPr>
            <a:spLocks noChangeArrowheads="1"/>
          </p:cNvSpPr>
          <p:nvPr/>
        </p:nvSpPr>
        <p:spPr bwMode="gray">
          <a:xfrm rot="10800000">
            <a:off x="594840" y="0"/>
            <a:ext cx="112358" cy="85903"/>
          </a:xfrm>
          <a:prstGeom prst="rect">
            <a:avLst/>
          </a:prstGeom>
          <a:solidFill>
            <a:srgbClr val="4D81AF">
              <a:alpha val="50000"/>
            </a:srgbClr>
          </a:solidFill>
          <a:ln w="9525">
            <a:noFill/>
            <a:miter lim="800000"/>
            <a:headEnd/>
            <a:tailEnd/>
          </a:ln>
          <a:effectLst/>
        </p:spPr>
        <p:txBody>
          <a:bodyPr rot="10800000" wrap="none" lIns="124320" tIns="62160" rIns="124320" bIns="62160" anchor="ctr"/>
          <a:lstStyle/>
          <a:p>
            <a:pPr algn="ctr" defTabSz="1243493" fontAlgn="base">
              <a:spcBef>
                <a:spcPct val="0"/>
              </a:spcBef>
              <a:spcAft>
                <a:spcPct val="0"/>
              </a:spcAft>
            </a:pPr>
            <a:endParaRPr lang="zh-CN" altLang="en-US" sz="1360" b="1">
              <a:solidFill>
                <a:srgbClr val="FFFFFF"/>
              </a:solidFill>
              <a:latin typeface="Palatino Linotype" pitchFamily="18" charset="0"/>
            </a:endParaRPr>
          </a:p>
        </p:txBody>
      </p:sp>
      <p:sp>
        <p:nvSpPr>
          <p:cNvPr id="302089" name="pg num"/>
          <p:cNvSpPr>
            <a:spLocks noGrp="1" noChangeArrowheads="1"/>
          </p:cNvSpPr>
          <p:nvPr>
            <p:ph type="sldNum" sz="quarter" idx="4"/>
          </p:nvPr>
        </p:nvSpPr>
        <p:spPr bwMode="auto">
          <a:xfrm>
            <a:off x="9534998" y="6702123"/>
            <a:ext cx="2590840" cy="20926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1217328">
              <a:defRPr sz="1360" b="0">
                <a:latin typeface="Palatino Linotype" pitchFamily="18" charset="0"/>
              </a:defRPr>
            </a:lvl1pPr>
          </a:lstStyle>
          <a:p>
            <a:pPr fontAlgn="base">
              <a:spcBef>
                <a:spcPct val="0"/>
              </a:spcBef>
              <a:spcAft>
                <a:spcPct val="0"/>
              </a:spcAft>
            </a:pPr>
            <a:fld id="{E0ACBF97-35FC-493B-95C1-9C1669ACA73F}" type="slidenum">
              <a:rPr lang="zh-CN" altLang="en-US" smtClean="0">
                <a:solidFill>
                  <a:srgbClr val="000000"/>
                </a:solidFill>
              </a:rPr>
              <a:pPr fontAlgn="base">
                <a:spcBef>
                  <a:spcPct val="0"/>
                </a:spcBef>
                <a:spcAft>
                  <a:spcPct val="0"/>
                </a:spcAft>
              </a:pPr>
              <a:t>‹#›</a:t>
            </a:fld>
            <a:endParaRPr lang="en-US" altLang="zh-CN">
              <a:solidFill>
                <a:srgbClr val="000000"/>
              </a:solidFill>
            </a:endParaRPr>
          </a:p>
        </p:txBody>
      </p:sp>
      <p:sp>
        <p:nvSpPr>
          <p:cNvPr id="302090" name="Working Draft" hidden="1"/>
          <p:cNvSpPr txBox="1">
            <a:spLocks noChangeArrowheads="1"/>
          </p:cNvSpPr>
          <p:nvPr/>
        </p:nvSpPr>
        <p:spPr bwMode="auto">
          <a:xfrm rot="5400000">
            <a:off x="11075177" y="2852165"/>
            <a:ext cx="2519921" cy="125547"/>
          </a:xfrm>
          <a:prstGeom prst="rect">
            <a:avLst/>
          </a:prstGeom>
          <a:noFill/>
          <a:ln w="9525">
            <a:noFill/>
            <a:miter lim="800000"/>
            <a:headEnd/>
            <a:tailEnd/>
          </a:ln>
          <a:effectLst/>
        </p:spPr>
        <p:txBody>
          <a:bodyPr wrap="none" lIns="0" tIns="0" rIns="0" bIns="0">
            <a:spAutoFit/>
          </a:bodyPr>
          <a:lstStyle/>
          <a:p>
            <a:pPr defTabSz="1243493" fontAlgn="base">
              <a:spcBef>
                <a:spcPct val="0"/>
              </a:spcBef>
              <a:spcAft>
                <a:spcPct val="0"/>
              </a:spcAft>
            </a:pPr>
            <a:r>
              <a:rPr lang="en-US" altLang="zh-CN" sz="816">
                <a:solidFill>
                  <a:srgbClr val="000000"/>
                </a:solidFill>
              </a:rPr>
              <a:t>Working Draft - Last Modified 11/27/2008 10:22:30 AM</a:t>
            </a:r>
          </a:p>
        </p:txBody>
      </p:sp>
      <p:sp>
        <p:nvSpPr>
          <p:cNvPr id="302091" name="Printed" hidden="1"/>
          <p:cNvSpPr txBox="1">
            <a:spLocks noChangeArrowheads="1"/>
          </p:cNvSpPr>
          <p:nvPr/>
        </p:nvSpPr>
        <p:spPr bwMode="auto">
          <a:xfrm rot="5400000">
            <a:off x="11672291" y="4378604"/>
            <a:ext cx="1325684" cy="125547"/>
          </a:xfrm>
          <a:prstGeom prst="rect">
            <a:avLst/>
          </a:prstGeom>
          <a:noFill/>
          <a:ln w="9525">
            <a:noFill/>
            <a:miter lim="800000"/>
            <a:headEnd/>
            <a:tailEnd/>
          </a:ln>
          <a:effectLst/>
        </p:spPr>
        <p:txBody>
          <a:bodyPr wrap="none" lIns="0" tIns="0" rIns="0" bIns="0">
            <a:spAutoFit/>
          </a:bodyPr>
          <a:lstStyle/>
          <a:p>
            <a:pPr defTabSz="1243493" fontAlgn="base">
              <a:spcBef>
                <a:spcPct val="0"/>
              </a:spcBef>
              <a:spcAft>
                <a:spcPct val="0"/>
              </a:spcAft>
            </a:pPr>
            <a:r>
              <a:rPr lang="en-US" altLang="zh-CN" sz="816">
                <a:solidFill>
                  <a:srgbClr val="000000"/>
                </a:solidFill>
              </a:rPr>
              <a:t>Printed 4/2/2008 8:51:08 PM</a:t>
            </a:r>
          </a:p>
        </p:txBody>
      </p:sp>
      <p:sp>
        <p:nvSpPr>
          <p:cNvPr id="302092" name="Rectangle 12"/>
          <p:cNvSpPr>
            <a:spLocks noChangeArrowheads="1"/>
          </p:cNvSpPr>
          <p:nvPr/>
        </p:nvSpPr>
        <p:spPr bwMode="gray">
          <a:xfrm>
            <a:off x="0" y="6971082"/>
            <a:ext cx="12436475" cy="37304"/>
          </a:xfrm>
          <a:prstGeom prst="rect">
            <a:avLst/>
          </a:prstGeom>
          <a:solidFill>
            <a:schemeClr val="tx2"/>
          </a:solidFill>
          <a:ln w="9525" algn="ctr">
            <a:noFill/>
            <a:miter lim="800000"/>
            <a:headEnd/>
            <a:tailEnd/>
          </a:ln>
          <a:effectLst/>
        </p:spPr>
        <p:txBody>
          <a:bodyPr rot="10800000" wrap="none" lIns="124320" tIns="62160" rIns="124320" bIns="62160" anchor="ctr"/>
          <a:lstStyle/>
          <a:p>
            <a:pPr defTabSz="1243493" fontAlgn="base">
              <a:spcBef>
                <a:spcPct val="0"/>
              </a:spcBef>
              <a:spcAft>
                <a:spcPct val="0"/>
              </a:spcAft>
            </a:pPr>
            <a:endParaRPr lang="zh-CN" altLang="en-US" sz="1904" b="1">
              <a:solidFill>
                <a:srgbClr val="000000"/>
              </a:solidFill>
              <a:latin typeface="Palatino Linotype" pitchFamily="18" charset="0"/>
            </a:endParaRPr>
          </a:p>
        </p:txBody>
      </p:sp>
      <p:graphicFrame>
        <p:nvGraphicFramePr>
          <p:cNvPr id="302093" name="Rectangle 13" hidden="1"/>
          <p:cNvGraphicFramePr>
            <a:graphicFrameLocks/>
          </p:cNvGraphicFramePr>
          <p:nvPr>
            <p:extLst/>
          </p:nvPr>
        </p:nvGraphicFramePr>
        <p:xfrm>
          <a:off x="0" y="1"/>
          <a:ext cx="220309" cy="165199"/>
        </p:xfrm>
        <a:graphic>
          <a:graphicData uri="http://schemas.openxmlformats.org/presentationml/2006/ole">
            <mc:AlternateContent xmlns:mc="http://schemas.openxmlformats.org/markup-compatibility/2006">
              <mc:Choice xmlns:v="urn:schemas-microsoft-com:vml" Requires="v">
                <p:oleObj spid="_x0000_s854247" name="think-cell Slide" r:id="rId5" imgW="0" imgH="0" progId="TCLayout.ActiveDocument.1">
                  <p:embed/>
                </p:oleObj>
              </mc:Choice>
              <mc:Fallback>
                <p:oleObj name="think-cell Slide" r:id="rId5"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20309" cy="165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4" name="Rectangle 14"/>
          <p:cNvSpPr>
            <a:spLocks noGrp="1" noChangeArrowheads="1"/>
          </p:cNvSpPr>
          <p:nvPr>
            <p:ph type="title"/>
          </p:nvPr>
        </p:nvSpPr>
        <p:spPr bwMode="auto">
          <a:xfrm>
            <a:off x="165237" y="239539"/>
            <a:ext cx="11960604" cy="50224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zh-CN" dirty="0"/>
              <a:t>Click to edit Master title style</a:t>
            </a:r>
          </a:p>
        </p:txBody>
      </p:sp>
      <p:grpSp>
        <p:nvGrpSpPr>
          <p:cNvPr id="302170" name="McK Slide Elements"/>
          <p:cNvGrpSpPr>
            <a:grpSpLocks/>
          </p:cNvGrpSpPr>
          <p:nvPr/>
        </p:nvGrpSpPr>
        <p:grpSpPr bwMode="auto">
          <a:xfrm>
            <a:off x="169644" y="695492"/>
            <a:ext cx="11960604" cy="6213133"/>
            <a:chOff x="77" y="421"/>
            <a:chExt cx="5429" cy="3761"/>
          </a:xfrm>
        </p:grpSpPr>
        <p:sp>
          <p:nvSpPr>
            <p:cNvPr id="302096" name="McK Measure" hidden="1"/>
            <p:cNvSpPr txBox="1">
              <a:spLocks noChangeArrowheads="1"/>
            </p:cNvSpPr>
            <p:nvPr userDrawn="1"/>
          </p:nvSpPr>
          <p:spPr bwMode="auto">
            <a:xfrm>
              <a:off x="77" y="421"/>
              <a:ext cx="5429" cy="228"/>
            </a:xfrm>
            <a:prstGeom prst="rect">
              <a:avLst/>
            </a:prstGeom>
            <a:noFill/>
            <a:ln w="9525">
              <a:noFill/>
              <a:miter lim="800000"/>
              <a:headEnd/>
              <a:tailEnd/>
            </a:ln>
            <a:effectLst/>
          </p:spPr>
          <p:txBody>
            <a:bodyPr lIns="0" tIns="0" rIns="0" bIns="0">
              <a:spAutoFit/>
            </a:bodyPr>
            <a:lstStyle/>
            <a:p>
              <a:pPr defTabSz="1217328" fontAlgn="base">
                <a:spcBef>
                  <a:spcPct val="0"/>
                </a:spcBef>
                <a:spcAft>
                  <a:spcPct val="0"/>
                </a:spcAft>
              </a:pPr>
              <a:r>
                <a:rPr lang="en-US" altLang="zh-CN" sz="2448">
                  <a:solidFill>
                    <a:srgbClr val="000000"/>
                  </a:solidFill>
                  <a:latin typeface="Palatino Linotype" pitchFamily="18" charset="0"/>
                </a:rPr>
                <a:t>Unit of measure</a:t>
              </a:r>
            </a:p>
          </p:txBody>
        </p:sp>
        <p:sp>
          <p:nvSpPr>
            <p:cNvPr id="302097" name="McK Footnote" hidden="1"/>
            <p:cNvSpPr txBox="1">
              <a:spLocks noChangeArrowheads="1"/>
            </p:cNvSpPr>
            <p:nvPr userDrawn="1"/>
          </p:nvSpPr>
          <p:spPr bwMode="auto">
            <a:xfrm>
              <a:off x="79" y="3848"/>
              <a:ext cx="5145" cy="334"/>
            </a:xfrm>
            <a:prstGeom prst="rect">
              <a:avLst/>
            </a:prstGeom>
            <a:noFill/>
            <a:ln w="9525">
              <a:noFill/>
              <a:miter lim="800000"/>
              <a:headEnd/>
              <a:tailEnd/>
            </a:ln>
            <a:effectLst/>
          </p:spPr>
          <p:txBody>
            <a:bodyPr lIns="0" tIns="0" rIns="0" bIns="0" anchor="b">
              <a:spAutoFit/>
            </a:bodyPr>
            <a:lstStyle/>
            <a:p>
              <a:pPr marL="1048974" indent="-1048974" defTabSz="1217328" fontAlgn="base">
                <a:spcBef>
                  <a:spcPct val="0"/>
                </a:spcBef>
                <a:spcAft>
                  <a:spcPct val="0"/>
                </a:spcAft>
                <a:tabLst>
                  <a:tab pos="932422" algn="r"/>
                </a:tabLst>
              </a:pPr>
              <a:r>
                <a:rPr lang="zh-CN" altLang="en-US" sz="1632">
                  <a:solidFill>
                    <a:srgbClr val="000000"/>
                  </a:solidFill>
                  <a:latin typeface="Palatino Linotype" pitchFamily="18" charset="0"/>
                </a:rPr>
                <a:t>	*	</a:t>
              </a:r>
            </a:p>
            <a:p>
              <a:pPr marL="1048974" indent="-1048974" defTabSz="1217328" fontAlgn="base">
                <a:spcBef>
                  <a:spcPct val="20000"/>
                </a:spcBef>
                <a:spcAft>
                  <a:spcPct val="0"/>
                </a:spcAft>
                <a:tabLst>
                  <a:tab pos="932422" algn="r"/>
                </a:tabLst>
              </a:pPr>
              <a:r>
                <a:rPr lang="zh-CN" altLang="en-US" sz="1632">
                  <a:solidFill>
                    <a:srgbClr val="000000"/>
                  </a:solidFill>
                  <a:latin typeface="Palatino Linotype" pitchFamily="18" charset="0"/>
                </a:rPr>
                <a:t>	资料来源：	</a:t>
              </a:r>
            </a:p>
          </p:txBody>
        </p:sp>
      </p:grpSp>
      <p:sp>
        <p:nvSpPr>
          <p:cNvPr id="302098" name="Rectangle 18"/>
          <p:cNvSpPr>
            <a:spLocks noGrp="1" noChangeArrowheads="1"/>
          </p:cNvSpPr>
          <p:nvPr>
            <p:ph type="body" idx="1"/>
          </p:nvPr>
        </p:nvSpPr>
        <p:spPr bwMode="auto">
          <a:xfrm>
            <a:off x="169644" y="1324897"/>
            <a:ext cx="11960604" cy="138499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extLst>
      <p:ext uri="{BB962C8B-B14F-4D97-AF65-F5344CB8AC3E}">
        <p14:creationId xmlns:p14="http://schemas.microsoft.com/office/powerpoint/2010/main" val="336507407"/>
      </p:ext>
    </p:extLst>
  </p:cSld>
  <p:clrMap bg1="lt1" tx1="dk1" bg2="lt2" tx2="dk2" accent1="accent1" accent2="accent2" accent3="accent3" accent4="accent4" accent5="accent5" accent6="accent6" hlink="hlink" folHlink="folHlink"/>
  <p:sldLayoutIdLst>
    <p:sldLayoutId id="2147484368" r:id="rId1"/>
    <p:sldLayoutId id="2147484369" r:id="rId2"/>
  </p:sldLayoutIdLst>
  <p:hf hdr="0" ftr="0" dt="0"/>
  <p:txStyles>
    <p:titleStyle>
      <a:lvl1pPr algn="l" defTabSz="1217328" rtl="0" fontAlgn="base">
        <a:spcBef>
          <a:spcPct val="0"/>
        </a:spcBef>
        <a:spcAft>
          <a:spcPct val="0"/>
        </a:spcAft>
        <a:tabLst>
          <a:tab pos="459736" algn="l"/>
        </a:tabLst>
        <a:defRPr sz="3264" b="1">
          <a:solidFill>
            <a:schemeClr val="tx2"/>
          </a:solidFill>
          <a:latin typeface="Palatino Linotype" pitchFamily="18" charset="0"/>
          <a:ea typeface="+mj-ea"/>
          <a:cs typeface="+mj-cs"/>
        </a:defRPr>
      </a:lvl1pPr>
      <a:lvl2pPr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2pPr>
      <a:lvl3pPr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3pPr>
      <a:lvl4pPr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4pPr>
      <a:lvl5pPr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5pPr>
      <a:lvl6pPr marL="621613"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6pPr>
      <a:lvl7pPr marL="1243229"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7pPr>
      <a:lvl8pPr marL="1864843"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8pPr>
      <a:lvl9pPr marL="2486459" algn="l" defTabSz="1217328" rtl="0" fontAlgn="base">
        <a:spcBef>
          <a:spcPct val="0"/>
        </a:spcBef>
        <a:spcAft>
          <a:spcPct val="0"/>
        </a:spcAft>
        <a:tabLst>
          <a:tab pos="459736" algn="l"/>
        </a:tabLst>
        <a:defRPr sz="3808" b="1">
          <a:solidFill>
            <a:schemeClr val="tx2"/>
          </a:solidFill>
          <a:latin typeface="Arial" pitchFamily="34" charset="0"/>
          <a:ea typeface="华文楷体" pitchFamily="2" charset="-122"/>
          <a:cs typeface="Arial" pitchFamily="34" charset="0"/>
        </a:defRPr>
      </a:lvl9pPr>
    </p:titleStyle>
    <p:bodyStyle>
      <a:lvl1pPr algn="l" defTabSz="1217328" rtl="0" fontAlgn="base">
        <a:spcBef>
          <a:spcPct val="0"/>
        </a:spcBef>
        <a:spcAft>
          <a:spcPct val="0"/>
        </a:spcAft>
        <a:buSzPct val="120000"/>
        <a:defRPr>
          <a:solidFill>
            <a:schemeClr val="tx1"/>
          </a:solidFill>
          <a:latin typeface="Palatino Linotype" pitchFamily="18" charset="0"/>
          <a:ea typeface="+mn-ea"/>
          <a:cs typeface="+mn-cs"/>
        </a:defRPr>
      </a:lvl1pPr>
      <a:lvl2pPr marL="196413" indent="-194255" algn="l" defTabSz="1217328" rtl="0" fontAlgn="base">
        <a:spcBef>
          <a:spcPct val="0"/>
        </a:spcBef>
        <a:spcAft>
          <a:spcPct val="0"/>
        </a:spcAft>
        <a:buSzPct val="120000"/>
        <a:buChar char="•"/>
        <a:defRPr>
          <a:solidFill>
            <a:schemeClr val="tx1"/>
          </a:solidFill>
          <a:latin typeface="Palatino Linotype" pitchFamily="18" charset="0"/>
          <a:ea typeface="+mn-ea"/>
          <a:cs typeface="+mn-cs"/>
        </a:defRPr>
      </a:lvl2pPr>
      <a:lvl3pPr marL="401459" indent="-202888" algn="l" defTabSz="1217328" rtl="0" fontAlgn="base">
        <a:spcBef>
          <a:spcPct val="0"/>
        </a:spcBef>
        <a:spcAft>
          <a:spcPct val="0"/>
        </a:spcAft>
        <a:buChar char="–"/>
        <a:defRPr>
          <a:solidFill>
            <a:schemeClr val="tx1"/>
          </a:solidFill>
          <a:latin typeface="Palatino Linotype" pitchFamily="18" charset="0"/>
          <a:ea typeface="+mn-ea"/>
          <a:cs typeface="+mn-cs"/>
        </a:defRPr>
      </a:lvl3pPr>
      <a:lvl4pPr marL="587082" indent="-183463" algn="l" defTabSz="1217328" rtl="0" fontAlgn="base">
        <a:spcBef>
          <a:spcPct val="0"/>
        </a:spcBef>
        <a:spcAft>
          <a:spcPct val="0"/>
        </a:spcAft>
        <a:buSzPct val="89000"/>
        <a:buChar char="•"/>
        <a:defRPr>
          <a:solidFill>
            <a:schemeClr val="tx1"/>
          </a:solidFill>
          <a:latin typeface="Palatino Linotype" pitchFamily="18" charset="0"/>
          <a:ea typeface="+mn-ea"/>
          <a:cs typeface="+mn-cs"/>
        </a:defRPr>
      </a:lvl4pPr>
      <a:lvl5pPr marL="792127" indent="-202888" algn="l" defTabSz="1217328" rtl="0" fontAlgn="base">
        <a:spcBef>
          <a:spcPct val="0"/>
        </a:spcBef>
        <a:spcAft>
          <a:spcPct val="0"/>
        </a:spcAft>
        <a:buSzPct val="75000"/>
        <a:buChar char="–"/>
        <a:defRPr>
          <a:solidFill>
            <a:schemeClr val="tx1"/>
          </a:solidFill>
          <a:latin typeface="Palatino Linotype" pitchFamily="18" charset="0"/>
          <a:ea typeface="+mn-ea"/>
          <a:cs typeface="+mn-cs"/>
        </a:defRPr>
      </a:lvl5pPr>
      <a:lvl6pPr marL="1413743" indent="-202888" algn="l" defTabSz="1217328" rtl="0" fontAlgn="base">
        <a:spcBef>
          <a:spcPct val="0"/>
        </a:spcBef>
        <a:spcAft>
          <a:spcPct val="0"/>
        </a:spcAft>
        <a:buSzPct val="75000"/>
        <a:buChar char="–"/>
        <a:defRPr>
          <a:solidFill>
            <a:schemeClr val="tx1"/>
          </a:solidFill>
          <a:latin typeface="+mn-lt"/>
          <a:ea typeface="+mn-ea"/>
          <a:cs typeface="+mn-cs"/>
        </a:defRPr>
      </a:lvl6pPr>
      <a:lvl7pPr marL="2035356" indent="-202888" algn="l" defTabSz="1217328" rtl="0" fontAlgn="base">
        <a:spcBef>
          <a:spcPct val="0"/>
        </a:spcBef>
        <a:spcAft>
          <a:spcPct val="0"/>
        </a:spcAft>
        <a:buSzPct val="75000"/>
        <a:buChar char="–"/>
        <a:defRPr>
          <a:solidFill>
            <a:schemeClr val="tx1"/>
          </a:solidFill>
          <a:latin typeface="+mn-lt"/>
          <a:ea typeface="+mn-ea"/>
          <a:cs typeface="+mn-cs"/>
        </a:defRPr>
      </a:lvl7pPr>
      <a:lvl8pPr marL="2656971" indent="-202888" algn="l" defTabSz="1217328" rtl="0" fontAlgn="base">
        <a:spcBef>
          <a:spcPct val="0"/>
        </a:spcBef>
        <a:spcAft>
          <a:spcPct val="0"/>
        </a:spcAft>
        <a:buSzPct val="75000"/>
        <a:buChar char="–"/>
        <a:defRPr>
          <a:solidFill>
            <a:schemeClr val="tx1"/>
          </a:solidFill>
          <a:latin typeface="+mn-lt"/>
          <a:ea typeface="+mn-ea"/>
          <a:cs typeface="+mn-cs"/>
        </a:defRPr>
      </a:lvl8pPr>
      <a:lvl9pPr marL="3278587" indent="-202888" algn="l" defTabSz="1217328" rtl="0" fontAlgn="base">
        <a:spcBef>
          <a:spcPct val="0"/>
        </a:spcBef>
        <a:spcAft>
          <a:spcPct val="0"/>
        </a:spcAft>
        <a:buSzPct val="75000"/>
        <a:buChar char="–"/>
        <a:defRPr>
          <a:solidFill>
            <a:schemeClr val="tx1"/>
          </a:solidFill>
          <a:latin typeface="+mn-lt"/>
          <a:ea typeface="+mn-ea"/>
          <a:cs typeface="+mn-cs"/>
        </a:defRPr>
      </a:lvl9pPr>
    </p:bodyStyle>
    <p:otherStyle>
      <a:defPPr>
        <a:defRPr lang="zh-CN"/>
      </a:defPPr>
      <a:lvl1pPr marL="0" algn="l" defTabSz="1243229" rtl="0" eaLnBrk="1" latinLnBrk="0" hangingPunct="1">
        <a:defRPr sz="2448" kern="1200">
          <a:solidFill>
            <a:schemeClr val="tx1"/>
          </a:solidFill>
          <a:latin typeface="+mn-lt"/>
          <a:ea typeface="+mn-ea"/>
          <a:cs typeface="+mn-cs"/>
        </a:defRPr>
      </a:lvl1pPr>
      <a:lvl2pPr marL="621613" algn="l" defTabSz="1243229" rtl="0" eaLnBrk="1" latinLnBrk="0" hangingPunct="1">
        <a:defRPr sz="2448" kern="1200">
          <a:solidFill>
            <a:schemeClr val="tx1"/>
          </a:solidFill>
          <a:latin typeface="+mn-lt"/>
          <a:ea typeface="+mn-ea"/>
          <a:cs typeface="+mn-cs"/>
        </a:defRPr>
      </a:lvl2pPr>
      <a:lvl3pPr marL="1243229" algn="l" defTabSz="1243229" rtl="0" eaLnBrk="1" latinLnBrk="0" hangingPunct="1">
        <a:defRPr sz="2448" kern="1200">
          <a:solidFill>
            <a:schemeClr val="tx1"/>
          </a:solidFill>
          <a:latin typeface="+mn-lt"/>
          <a:ea typeface="+mn-ea"/>
          <a:cs typeface="+mn-cs"/>
        </a:defRPr>
      </a:lvl3pPr>
      <a:lvl4pPr marL="1864843" algn="l" defTabSz="1243229" rtl="0" eaLnBrk="1" latinLnBrk="0" hangingPunct="1">
        <a:defRPr sz="2448" kern="1200">
          <a:solidFill>
            <a:schemeClr val="tx1"/>
          </a:solidFill>
          <a:latin typeface="+mn-lt"/>
          <a:ea typeface="+mn-ea"/>
          <a:cs typeface="+mn-cs"/>
        </a:defRPr>
      </a:lvl4pPr>
      <a:lvl5pPr marL="2486459" algn="l" defTabSz="1243229" rtl="0" eaLnBrk="1" latinLnBrk="0" hangingPunct="1">
        <a:defRPr sz="2448" kern="1200">
          <a:solidFill>
            <a:schemeClr val="tx1"/>
          </a:solidFill>
          <a:latin typeface="+mn-lt"/>
          <a:ea typeface="+mn-ea"/>
          <a:cs typeface="+mn-cs"/>
        </a:defRPr>
      </a:lvl5pPr>
      <a:lvl6pPr marL="3108073" algn="l" defTabSz="1243229" rtl="0" eaLnBrk="1" latinLnBrk="0" hangingPunct="1">
        <a:defRPr sz="2448" kern="1200">
          <a:solidFill>
            <a:schemeClr val="tx1"/>
          </a:solidFill>
          <a:latin typeface="+mn-lt"/>
          <a:ea typeface="+mn-ea"/>
          <a:cs typeface="+mn-cs"/>
        </a:defRPr>
      </a:lvl6pPr>
      <a:lvl7pPr marL="3729686" algn="l" defTabSz="1243229" rtl="0" eaLnBrk="1" latinLnBrk="0" hangingPunct="1">
        <a:defRPr sz="2448" kern="1200">
          <a:solidFill>
            <a:schemeClr val="tx1"/>
          </a:solidFill>
          <a:latin typeface="+mn-lt"/>
          <a:ea typeface="+mn-ea"/>
          <a:cs typeface="+mn-cs"/>
        </a:defRPr>
      </a:lvl7pPr>
      <a:lvl8pPr marL="4351302" algn="l" defTabSz="1243229" rtl="0" eaLnBrk="1" latinLnBrk="0" hangingPunct="1">
        <a:defRPr sz="2448" kern="1200">
          <a:solidFill>
            <a:schemeClr val="tx1"/>
          </a:solidFill>
          <a:latin typeface="+mn-lt"/>
          <a:ea typeface="+mn-ea"/>
          <a:cs typeface="+mn-cs"/>
        </a:defRPr>
      </a:lvl8pPr>
      <a:lvl9pPr marL="4972915" algn="l" defTabSz="1243229" rtl="0" eaLnBrk="1" latinLnBrk="0" hangingPunct="1">
        <a:defRPr sz="244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663" y="373063"/>
            <a:ext cx="10725150" cy="1350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5663" y="6483350"/>
            <a:ext cx="2797175"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21294558-F853-46DA-845C-C38CC3592FCC}" type="datetimeFigureOut">
              <a:rPr lang="en-US" smtClean="0"/>
              <a:t>1/12/2017</a:t>
            </a:fld>
            <a:endParaRPr lang="en-US"/>
          </a:p>
        </p:txBody>
      </p:sp>
      <p:sp>
        <p:nvSpPr>
          <p:cNvPr id="5" name="Footer Placeholder 4"/>
          <p:cNvSpPr>
            <a:spLocks noGrp="1"/>
          </p:cNvSpPr>
          <p:nvPr>
            <p:ph type="ftr" sz="quarter" idx="3"/>
          </p:nvPr>
        </p:nvSpPr>
        <p:spPr>
          <a:xfrm>
            <a:off x="4119564" y="6483350"/>
            <a:ext cx="4197350" cy="37147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639" y="6483350"/>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1072245C-EB54-4275-9208-0D699625D4EC}" type="slidenum">
              <a:rPr lang="en-US" smtClean="0"/>
              <a:t>‹#›</a:t>
            </a:fld>
            <a:endParaRPr lang="en-US"/>
          </a:p>
        </p:txBody>
      </p:sp>
      <p:pic>
        <p:nvPicPr>
          <p:cNvPr id="7" name="Picture 6"/>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rot="5400000">
            <a:off x="9489150" y="3050514"/>
            <a:ext cx="6995160" cy="894134"/>
          </a:xfrm>
          <a:prstGeom prst="rect">
            <a:avLst/>
          </a:prstGeom>
        </p:spPr>
      </p:pic>
    </p:spTree>
    <p:extLst>
      <p:ext uri="{BB962C8B-B14F-4D97-AF65-F5344CB8AC3E}">
        <p14:creationId xmlns:p14="http://schemas.microsoft.com/office/powerpoint/2010/main" val="528281152"/>
      </p:ext>
    </p:extLst>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Lst>
  <p:txStyles>
    <p:titleStyle>
      <a:lvl1pPr algn="l" defTabSz="91422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7" indent="-228557" algn="l" defTabSz="91422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9" indent="-228557" algn="l" defTabSz="91422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7" algn="l" defTabSz="91422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7"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2"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4" indent="-228557" algn="l" defTabSz="9142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4" rtl="0" eaLnBrk="1" latinLnBrk="0" hangingPunct="1">
        <a:defRPr sz="1800" kern="1200">
          <a:solidFill>
            <a:schemeClr val="tx1"/>
          </a:solidFill>
          <a:latin typeface="+mn-lt"/>
          <a:ea typeface="+mn-ea"/>
          <a:cs typeface="+mn-cs"/>
        </a:defRPr>
      </a:lvl1pPr>
      <a:lvl2pPr marL="457112" algn="l" defTabSz="914224" rtl="0" eaLnBrk="1" latinLnBrk="0" hangingPunct="1">
        <a:defRPr sz="1800" kern="1200">
          <a:solidFill>
            <a:schemeClr val="tx1"/>
          </a:solidFill>
          <a:latin typeface="+mn-lt"/>
          <a:ea typeface="+mn-ea"/>
          <a:cs typeface="+mn-cs"/>
        </a:defRPr>
      </a:lvl2pPr>
      <a:lvl3pPr marL="914224" algn="l" defTabSz="914224" rtl="0" eaLnBrk="1" latinLnBrk="0" hangingPunct="1">
        <a:defRPr sz="1800" kern="1200">
          <a:solidFill>
            <a:schemeClr val="tx1"/>
          </a:solidFill>
          <a:latin typeface="+mn-lt"/>
          <a:ea typeface="+mn-ea"/>
          <a:cs typeface="+mn-cs"/>
        </a:defRPr>
      </a:lvl3pPr>
      <a:lvl4pPr marL="1371336" algn="l" defTabSz="914224" rtl="0" eaLnBrk="1" latinLnBrk="0" hangingPunct="1">
        <a:defRPr sz="1800" kern="1200">
          <a:solidFill>
            <a:schemeClr val="tx1"/>
          </a:solidFill>
          <a:latin typeface="+mn-lt"/>
          <a:ea typeface="+mn-ea"/>
          <a:cs typeface="+mn-cs"/>
        </a:defRPr>
      </a:lvl4pPr>
      <a:lvl5pPr marL="1828449" algn="l" defTabSz="914224" rtl="0" eaLnBrk="1" latinLnBrk="0" hangingPunct="1">
        <a:defRPr sz="1800" kern="1200">
          <a:solidFill>
            <a:schemeClr val="tx1"/>
          </a:solidFill>
          <a:latin typeface="+mn-lt"/>
          <a:ea typeface="+mn-ea"/>
          <a:cs typeface="+mn-cs"/>
        </a:defRPr>
      </a:lvl5pPr>
      <a:lvl6pPr marL="2285561" algn="l" defTabSz="914224" rtl="0" eaLnBrk="1" latinLnBrk="0" hangingPunct="1">
        <a:defRPr sz="1800" kern="1200">
          <a:solidFill>
            <a:schemeClr val="tx1"/>
          </a:solidFill>
          <a:latin typeface="+mn-lt"/>
          <a:ea typeface="+mn-ea"/>
          <a:cs typeface="+mn-cs"/>
        </a:defRPr>
      </a:lvl6pPr>
      <a:lvl7pPr marL="2742673" algn="l" defTabSz="914224" rtl="0" eaLnBrk="1" latinLnBrk="0" hangingPunct="1">
        <a:defRPr sz="1800" kern="1200">
          <a:solidFill>
            <a:schemeClr val="tx1"/>
          </a:solidFill>
          <a:latin typeface="+mn-lt"/>
          <a:ea typeface="+mn-ea"/>
          <a:cs typeface="+mn-cs"/>
        </a:defRPr>
      </a:lvl7pPr>
      <a:lvl8pPr marL="3199785" algn="l" defTabSz="914224" rtl="0" eaLnBrk="1" latinLnBrk="0" hangingPunct="1">
        <a:defRPr sz="1800" kern="1200">
          <a:solidFill>
            <a:schemeClr val="tx1"/>
          </a:solidFill>
          <a:latin typeface="+mn-lt"/>
          <a:ea typeface="+mn-ea"/>
          <a:cs typeface="+mn-cs"/>
        </a:defRPr>
      </a:lvl8pPr>
      <a:lvl9pPr marL="3656897" algn="l" defTabSz="91422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F26B43"/>
          </p15:clr>
        </p15:guide>
        <p15:guide id="2" pos="269">
          <p15:clr>
            <a:srgbClr val="F26B43"/>
          </p15:clr>
        </p15:guide>
        <p15:guide id="3" pos="7661">
          <p15:clr>
            <a:srgbClr val="F26B43"/>
          </p15:clr>
        </p15:guide>
        <p15:guide id="4" pos="7565">
          <p15:clr>
            <a:srgbClr val="F26B43"/>
          </p15:clr>
        </p15:guide>
        <p15:guide id="5" orient="horz" pos="187">
          <p15:clr>
            <a:srgbClr val="F26B43"/>
          </p15:clr>
        </p15:guide>
        <p15:guide id="6" orient="horz" pos="283">
          <p15:clr>
            <a:srgbClr val="F26B43"/>
          </p15:clr>
        </p15:guide>
        <p15:guide id="7" orient="horz" pos="4219">
          <p15:clr>
            <a:srgbClr val="F26B43"/>
          </p15:clr>
        </p15:guide>
        <p15:guide id="8" orient="horz" pos="412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27258FFF-F925-446B-8502-81C933981705}" type="slidenum">
              <a:rPr lang="en-US" smtClean="0"/>
              <a:pPr/>
              <a:t>1</a:t>
            </a:fld>
            <a:endParaRPr 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sp>
        <p:nvSpPr>
          <p:cNvPr id="5" name="Title 1"/>
          <p:cNvSpPr>
            <a:spLocks noGrp="1"/>
          </p:cNvSpPr>
          <p:nvPr>
            <p:ph type="title"/>
          </p:nvPr>
        </p:nvSpPr>
        <p:spPr>
          <a:xfrm>
            <a:off x="529936" y="271827"/>
            <a:ext cx="11226195" cy="1097302"/>
          </a:xfrm>
        </p:spPr>
        <p:txBody>
          <a:bodyPr vert="horz" wrap="square" lIns="0" tIns="91440" rIns="146304" bIns="91440" rtlCol="0" anchor="t">
            <a:normAutofit/>
          </a:bodyPr>
          <a:lstStyle/>
          <a:p>
            <a:pPr>
              <a:lnSpc>
                <a:spcPct val="90000"/>
              </a:lnSpc>
            </a:pPr>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客户旧系统现状</a:t>
            </a:r>
            <a:endParaRPr 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89074" y="1034017"/>
            <a:ext cx="10619510" cy="797331"/>
          </a:xfrm>
          <a:prstGeom prst="rect">
            <a:avLst/>
          </a:prstGeom>
        </p:spPr>
      </p:pic>
      <p:sp>
        <p:nvSpPr>
          <p:cNvPr id="8" name="Freeform 21"/>
          <p:cNvSpPr/>
          <p:nvPr/>
        </p:nvSpPr>
        <p:spPr bwMode="auto">
          <a:xfrm>
            <a:off x="8454336" y="4715236"/>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24"/>
          <p:cNvSpPr/>
          <p:nvPr/>
        </p:nvSpPr>
        <p:spPr bwMode="auto">
          <a:xfrm>
            <a:off x="3393392" y="4726578"/>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组合 60"/>
          <p:cNvGrpSpPr/>
          <p:nvPr/>
        </p:nvGrpSpPr>
        <p:grpSpPr>
          <a:xfrm>
            <a:off x="1281476" y="5562609"/>
            <a:ext cx="9723113" cy="989733"/>
            <a:chOff x="1279357" y="5132183"/>
            <a:chExt cx="9723113" cy="989733"/>
          </a:xfrm>
        </p:grpSpPr>
        <p:pic>
          <p:nvPicPr>
            <p:cNvPr id="11" name="Picture 3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70785" y="5142525"/>
              <a:ext cx="355244" cy="412166"/>
            </a:xfrm>
            <a:prstGeom prst="rect">
              <a:avLst/>
            </a:prstGeom>
          </p:spPr>
        </p:pic>
        <p:pic>
          <p:nvPicPr>
            <p:cNvPr id="12" name="Picture 32"/>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628668" y="5192424"/>
              <a:ext cx="373802" cy="307513"/>
            </a:xfrm>
            <a:prstGeom prst="rect">
              <a:avLst/>
            </a:prstGeom>
          </p:spPr>
        </p:pic>
        <p:pic>
          <p:nvPicPr>
            <p:cNvPr id="13" name="Picture 33"/>
            <p:cNvPicPr>
              <a:picLocks noChangeAspect="1"/>
            </p:cNvPicPr>
            <p:nvPr/>
          </p:nvPicPr>
          <p:blipFill>
            <a:blip r:embed="rId5"/>
            <a:stretch>
              <a:fillRect/>
            </a:stretch>
          </p:blipFill>
          <p:spPr>
            <a:xfrm rot="16200000">
              <a:off x="1579263" y="5149668"/>
              <a:ext cx="421429" cy="407143"/>
            </a:xfrm>
            <a:prstGeom prst="rect">
              <a:avLst/>
            </a:prstGeom>
          </p:spPr>
        </p:pic>
        <p:pic>
          <p:nvPicPr>
            <p:cNvPr id="14" name="Picture 34"/>
            <p:cNvPicPr>
              <a:picLocks noChangeAspect="1"/>
            </p:cNvPicPr>
            <p:nvPr/>
          </p:nvPicPr>
          <p:blipFill>
            <a:blip r:embed="rId6">
              <a:duotone>
                <a:schemeClr val="accent1">
                  <a:shade val="45000"/>
                  <a:satMod val="135000"/>
                </a:schemeClr>
                <a:prstClr val="white"/>
              </a:duotone>
            </a:blip>
            <a:stretch>
              <a:fillRect/>
            </a:stretch>
          </p:blipFill>
          <p:spPr>
            <a:xfrm>
              <a:off x="4332727" y="5187312"/>
              <a:ext cx="349795" cy="337673"/>
            </a:xfrm>
            <a:prstGeom prst="rect">
              <a:avLst/>
            </a:prstGeom>
          </p:spPr>
        </p:pic>
        <p:pic>
          <p:nvPicPr>
            <p:cNvPr id="15" name="Picture 35"/>
            <p:cNvPicPr>
              <a:picLocks noChangeAspect="1"/>
            </p:cNvPicPr>
            <p:nvPr/>
          </p:nvPicPr>
          <p:blipFill>
            <a:blip r:embed="rId7">
              <a:duotone>
                <a:schemeClr val="accent1">
                  <a:shade val="45000"/>
                  <a:satMod val="135000"/>
                </a:schemeClr>
                <a:prstClr val="white"/>
              </a:duotone>
            </a:blip>
            <a:stretch>
              <a:fillRect/>
            </a:stretch>
          </p:blipFill>
          <p:spPr>
            <a:xfrm>
              <a:off x="5104941" y="5176131"/>
              <a:ext cx="222106" cy="348837"/>
            </a:xfrm>
            <a:prstGeom prst="rect">
              <a:avLst/>
            </a:prstGeom>
          </p:spPr>
        </p:pic>
        <p:pic>
          <p:nvPicPr>
            <p:cNvPr id="16" name="Picture 36"/>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84417" y="5209070"/>
              <a:ext cx="335616" cy="290867"/>
            </a:xfrm>
            <a:prstGeom prst="rect">
              <a:avLst/>
            </a:prstGeom>
          </p:spPr>
        </p:pic>
        <p:pic>
          <p:nvPicPr>
            <p:cNvPr id="17" name="Picture 38"/>
            <p:cNvPicPr>
              <a:picLocks noChangeAspect="1"/>
            </p:cNvPicPr>
            <p:nvPr/>
          </p:nvPicPr>
          <p:blipFill>
            <a:blip r:embed="rId7">
              <a:duotone>
                <a:schemeClr val="accent1">
                  <a:shade val="45000"/>
                  <a:satMod val="135000"/>
                </a:schemeClr>
                <a:prstClr val="white"/>
              </a:duotone>
            </a:blip>
            <a:stretch>
              <a:fillRect/>
            </a:stretch>
          </p:blipFill>
          <p:spPr>
            <a:xfrm>
              <a:off x="9028608" y="5146457"/>
              <a:ext cx="222106" cy="348837"/>
            </a:xfrm>
            <a:prstGeom prst="rect">
              <a:avLst/>
            </a:prstGeom>
          </p:spPr>
        </p:pic>
        <p:sp>
          <p:nvSpPr>
            <p:cNvPr id="31" name="OCCUPANCY SENSOR"/>
            <p:cNvSpPr>
              <a:spLocks noChangeAspect="1"/>
            </p:cNvSpPr>
            <p:nvPr/>
          </p:nvSpPr>
          <p:spPr bwMode="auto">
            <a:xfrm>
              <a:off x="7476924" y="5183972"/>
              <a:ext cx="348049" cy="273806"/>
            </a:xfrm>
            <a:custGeom>
              <a:avLst/>
              <a:gdLst/>
              <a:ahLst/>
              <a:cxnLst/>
              <a:rect l="l" t="t" r="r" b="b"/>
              <a:pathLst>
                <a:path w="589675" h="463892">
                  <a:moveTo>
                    <a:pt x="437134" y="185217"/>
                  </a:moveTo>
                  <a:cubicBezTo>
                    <a:pt x="486913" y="185217"/>
                    <a:pt x="527267" y="223478"/>
                    <a:pt x="527267" y="270676"/>
                  </a:cubicBezTo>
                  <a:cubicBezTo>
                    <a:pt x="527267" y="287222"/>
                    <a:pt x="522307" y="302670"/>
                    <a:pt x="512399" y="314889"/>
                  </a:cubicBezTo>
                  <a:cubicBezTo>
                    <a:pt x="520068" y="320395"/>
                    <a:pt x="528163" y="328630"/>
                    <a:pt x="539109" y="339943"/>
                  </a:cubicBezTo>
                  <a:cubicBezTo>
                    <a:pt x="568031" y="369835"/>
                    <a:pt x="589650" y="393000"/>
                    <a:pt x="589650" y="425749"/>
                  </a:cubicBezTo>
                  <a:cubicBezTo>
                    <a:pt x="590313" y="455974"/>
                    <a:pt x="577843" y="462852"/>
                    <a:pt x="560998" y="463892"/>
                  </a:cubicBezTo>
                  <a:lnTo>
                    <a:pt x="437133" y="462543"/>
                  </a:lnTo>
                  <a:lnTo>
                    <a:pt x="313270" y="463892"/>
                  </a:lnTo>
                  <a:cubicBezTo>
                    <a:pt x="296424" y="462852"/>
                    <a:pt x="283955" y="455974"/>
                    <a:pt x="284618" y="425749"/>
                  </a:cubicBezTo>
                  <a:cubicBezTo>
                    <a:pt x="284618" y="393000"/>
                    <a:pt x="313610" y="361080"/>
                    <a:pt x="335159" y="339943"/>
                  </a:cubicBezTo>
                  <a:lnTo>
                    <a:pt x="362497" y="315772"/>
                  </a:lnTo>
                  <a:cubicBezTo>
                    <a:pt x="352196" y="303396"/>
                    <a:pt x="347001" y="287611"/>
                    <a:pt x="347001" y="270676"/>
                  </a:cubicBezTo>
                  <a:cubicBezTo>
                    <a:pt x="347001" y="223478"/>
                    <a:pt x="387355" y="185217"/>
                    <a:pt x="437134" y="185217"/>
                  </a:cubicBezTo>
                  <a:close/>
                  <a:moveTo>
                    <a:pt x="262324" y="0"/>
                  </a:moveTo>
                  <a:cubicBezTo>
                    <a:pt x="334300" y="0"/>
                    <a:pt x="392648" y="55322"/>
                    <a:pt x="392648" y="123565"/>
                  </a:cubicBezTo>
                  <a:cubicBezTo>
                    <a:pt x="392648" y="152170"/>
                    <a:pt x="382396" y="178505"/>
                    <a:pt x="363516" y="197951"/>
                  </a:cubicBezTo>
                  <a:cubicBezTo>
                    <a:pt x="337538" y="211760"/>
                    <a:pt x="320839" y="238424"/>
                    <a:pt x="320839" y="268785"/>
                  </a:cubicBezTo>
                  <a:cubicBezTo>
                    <a:pt x="320839" y="284867"/>
                    <a:pt x="325524" y="299911"/>
                    <a:pt x="334956" y="311942"/>
                  </a:cubicBezTo>
                  <a:cubicBezTo>
                    <a:pt x="326296" y="317841"/>
                    <a:pt x="318399" y="325744"/>
                    <a:pt x="309751" y="334226"/>
                  </a:cubicBezTo>
                  <a:cubicBezTo>
                    <a:pt x="285914" y="357608"/>
                    <a:pt x="253843" y="392918"/>
                    <a:pt x="253843" y="429145"/>
                  </a:cubicBezTo>
                  <a:cubicBezTo>
                    <a:pt x="253513" y="444173"/>
                    <a:pt x="256118" y="453983"/>
                    <a:pt x="261217" y="460012"/>
                  </a:cubicBezTo>
                  <a:lnTo>
                    <a:pt x="47043" y="462345"/>
                  </a:lnTo>
                  <a:cubicBezTo>
                    <a:pt x="19408" y="460638"/>
                    <a:pt x="-1048" y="449355"/>
                    <a:pt x="41" y="399773"/>
                  </a:cubicBezTo>
                  <a:cubicBezTo>
                    <a:pt x="41" y="327457"/>
                    <a:pt x="64302" y="257895"/>
                    <a:pt x="135253" y="229348"/>
                  </a:cubicBezTo>
                  <a:lnTo>
                    <a:pt x="174947" y="213992"/>
                  </a:lnTo>
                  <a:cubicBezTo>
                    <a:pt x="148312" y="192117"/>
                    <a:pt x="132000" y="159647"/>
                    <a:pt x="132000" y="123565"/>
                  </a:cubicBezTo>
                  <a:cubicBezTo>
                    <a:pt x="132000" y="55322"/>
                    <a:pt x="190348" y="0"/>
                    <a:pt x="262324"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MPERATURE SENSOR"/>
            <p:cNvSpPr>
              <a:spLocks noChangeAspect="1"/>
            </p:cNvSpPr>
            <p:nvPr/>
          </p:nvSpPr>
          <p:spPr bwMode="auto">
            <a:xfrm>
              <a:off x="3799579" y="5187312"/>
              <a:ext cx="138776" cy="322593"/>
            </a:xfrm>
            <a:custGeom>
              <a:avLst/>
              <a:gdLst/>
              <a:ahLst/>
              <a:cxnLst/>
              <a:rect l="l" t="t" r="r" b="b"/>
              <a:pathLst>
                <a:path w="212802" h="494672">
                  <a:moveTo>
                    <a:pt x="102852" y="132858"/>
                  </a:moveTo>
                  <a:cubicBezTo>
                    <a:pt x="118002" y="132858"/>
                    <a:pt x="130284" y="145140"/>
                    <a:pt x="130284" y="160290"/>
                  </a:cubicBezTo>
                  <a:lnTo>
                    <a:pt x="130284" y="280468"/>
                  </a:lnTo>
                  <a:cubicBezTo>
                    <a:pt x="130860" y="316692"/>
                    <a:pt x="131556" y="357266"/>
                    <a:pt x="133740" y="377633"/>
                  </a:cubicBezTo>
                  <a:cubicBezTo>
                    <a:pt x="139903" y="384157"/>
                    <a:pt x="143386" y="393005"/>
                    <a:pt x="143386" y="402667"/>
                  </a:cubicBezTo>
                  <a:cubicBezTo>
                    <a:pt x="143386" y="424392"/>
                    <a:pt x="125775" y="442003"/>
                    <a:pt x="104049" y="442003"/>
                  </a:cubicBezTo>
                  <a:cubicBezTo>
                    <a:pt x="82324" y="442003"/>
                    <a:pt x="64713" y="424392"/>
                    <a:pt x="64713" y="402667"/>
                  </a:cubicBezTo>
                  <a:cubicBezTo>
                    <a:pt x="64713" y="393005"/>
                    <a:pt x="68196" y="384157"/>
                    <a:pt x="74359" y="377633"/>
                  </a:cubicBezTo>
                  <a:cubicBezTo>
                    <a:pt x="74713" y="347173"/>
                    <a:pt x="75066" y="316712"/>
                    <a:pt x="75420" y="286252"/>
                  </a:cubicBezTo>
                  <a:lnTo>
                    <a:pt x="75420" y="160290"/>
                  </a:lnTo>
                  <a:cubicBezTo>
                    <a:pt x="75420" y="145140"/>
                    <a:pt x="87702" y="132858"/>
                    <a:pt x="102852" y="132858"/>
                  </a:cubicBezTo>
                  <a:close/>
                  <a:moveTo>
                    <a:pt x="106402" y="32791"/>
                  </a:moveTo>
                  <a:cubicBezTo>
                    <a:pt x="72691" y="32791"/>
                    <a:pt x="45362" y="60120"/>
                    <a:pt x="45362" y="93831"/>
                  </a:cubicBezTo>
                  <a:lnTo>
                    <a:pt x="45362" y="341649"/>
                  </a:lnTo>
                  <a:cubicBezTo>
                    <a:pt x="33920" y="354092"/>
                    <a:pt x="27728" y="370864"/>
                    <a:pt x="27728" y="389081"/>
                  </a:cubicBezTo>
                  <a:cubicBezTo>
                    <a:pt x="27728" y="432531"/>
                    <a:pt x="62951" y="467754"/>
                    <a:pt x="106401" y="467754"/>
                  </a:cubicBezTo>
                  <a:cubicBezTo>
                    <a:pt x="149851" y="467754"/>
                    <a:pt x="185074" y="432531"/>
                    <a:pt x="185074" y="389081"/>
                  </a:cubicBezTo>
                  <a:cubicBezTo>
                    <a:pt x="185074" y="370865"/>
                    <a:pt x="178882" y="354094"/>
                    <a:pt x="167441" y="341652"/>
                  </a:cubicBezTo>
                  <a:lnTo>
                    <a:pt x="167442" y="93831"/>
                  </a:lnTo>
                  <a:cubicBezTo>
                    <a:pt x="167442" y="60120"/>
                    <a:pt x="140113" y="32791"/>
                    <a:pt x="106402" y="32791"/>
                  </a:cubicBezTo>
                  <a:close/>
                  <a:moveTo>
                    <a:pt x="106402" y="0"/>
                  </a:moveTo>
                  <a:cubicBezTo>
                    <a:pt x="150756" y="0"/>
                    <a:pt x="186712" y="35956"/>
                    <a:pt x="186712" y="80310"/>
                  </a:cubicBezTo>
                  <a:lnTo>
                    <a:pt x="186711" y="320558"/>
                  </a:lnTo>
                  <a:cubicBezTo>
                    <a:pt x="203380" y="338204"/>
                    <a:pt x="212802" y="362137"/>
                    <a:pt x="212802" y="388271"/>
                  </a:cubicBezTo>
                  <a:cubicBezTo>
                    <a:pt x="212802" y="447035"/>
                    <a:pt x="165165" y="494672"/>
                    <a:pt x="106401" y="494672"/>
                  </a:cubicBezTo>
                  <a:cubicBezTo>
                    <a:pt x="47637" y="494672"/>
                    <a:pt x="0" y="447035"/>
                    <a:pt x="0" y="388271"/>
                  </a:cubicBezTo>
                  <a:cubicBezTo>
                    <a:pt x="0" y="362137"/>
                    <a:pt x="9422" y="338203"/>
                    <a:pt x="26092" y="320557"/>
                  </a:cubicBezTo>
                  <a:lnTo>
                    <a:pt x="26092" y="80310"/>
                  </a:lnTo>
                  <a:cubicBezTo>
                    <a:pt x="26092" y="35956"/>
                    <a:pt x="62048" y="0"/>
                    <a:pt x="10640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FIRE DETECTION"/>
            <p:cNvSpPr>
              <a:spLocks noChangeAspect="1"/>
            </p:cNvSpPr>
            <p:nvPr/>
          </p:nvSpPr>
          <p:spPr bwMode="auto">
            <a:xfrm rot="19044653">
              <a:off x="8252552" y="5186874"/>
              <a:ext cx="290871" cy="323828"/>
            </a:xfrm>
            <a:custGeom>
              <a:avLst/>
              <a:gdLst/>
              <a:ahLst/>
              <a:cxnLst/>
              <a:rect l="l" t="t" r="r" b="b"/>
              <a:pathLst>
                <a:path w="640246" h="712789">
                  <a:moveTo>
                    <a:pt x="495013" y="507373"/>
                  </a:moveTo>
                  <a:lnTo>
                    <a:pt x="405906" y="507372"/>
                  </a:lnTo>
                  <a:cubicBezTo>
                    <a:pt x="356694" y="507372"/>
                    <a:pt x="316798" y="547011"/>
                    <a:pt x="316798" y="595907"/>
                  </a:cubicBezTo>
                  <a:lnTo>
                    <a:pt x="316798" y="703170"/>
                  </a:lnTo>
                  <a:lnTo>
                    <a:pt x="405905" y="703172"/>
                  </a:lnTo>
                  <a:cubicBezTo>
                    <a:pt x="455118" y="703172"/>
                    <a:pt x="495013" y="663533"/>
                    <a:pt x="495013" y="614637"/>
                  </a:cubicBezTo>
                  <a:close/>
                  <a:moveTo>
                    <a:pt x="275964" y="236974"/>
                  </a:moveTo>
                  <a:lnTo>
                    <a:pt x="143718" y="236972"/>
                  </a:lnTo>
                  <a:cubicBezTo>
                    <a:pt x="70680" y="236972"/>
                    <a:pt x="11471" y="296183"/>
                    <a:pt x="11471" y="369221"/>
                  </a:cubicBezTo>
                  <a:lnTo>
                    <a:pt x="11471" y="529443"/>
                  </a:lnTo>
                  <a:lnTo>
                    <a:pt x="143717" y="529445"/>
                  </a:lnTo>
                  <a:cubicBezTo>
                    <a:pt x="216755" y="529445"/>
                    <a:pt x="275964" y="470236"/>
                    <a:pt x="275964" y="397198"/>
                  </a:cubicBezTo>
                  <a:cubicBezTo>
                    <a:pt x="275964" y="343790"/>
                    <a:pt x="248455" y="334459"/>
                    <a:pt x="275964" y="236974"/>
                  </a:cubicBezTo>
                  <a:close/>
                  <a:moveTo>
                    <a:pt x="552482" y="0"/>
                  </a:moveTo>
                  <a:cubicBezTo>
                    <a:pt x="484457" y="93077"/>
                    <a:pt x="491507" y="198808"/>
                    <a:pt x="491507" y="298057"/>
                  </a:cubicBezTo>
                  <a:cubicBezTo>
                    <a:pt x="491507" y="315510"/>
                    <a:pt x="489688" y="332538"/>
                    <a:pt x="486096" y="348934"/>
                  </a:cubicBezTo>
                  <a:lnTo>
                    <a:pt x="640246" y="348934"/>
                  </a:lnTo>
                  <a:cubicBezTo>
                    <a:pt x="548160" y="430464"/>
                    <a:pt x="640246" y="481822"/>
                    <a:pt x="640246" y="548265"/>
                  </a:cubicBezTo>
                  <a:cubicBezTo>
                    <a:pt x="640246" y="639129"/>
                    <a:pt x="566109" y="712789"/>
                    <a:pt x="474657" y="712789"/>
                  </a:cubicBezTo>
                  <a:lnTo>
                    <a:pt x="309069" y="712788"/>
                  </a:lnTo>
                  <a:lnTo>
                    <a:pt x="309069" y="534537"/>
                  </a:lnTo>
                  <a:cubicBezTo>
                    <a:pt x="289050" y="540923"/>
                    <a:pt x="267739" y="543811"/>
                    <a:pt x="245753" y="543810"/>
                  </a:cubicBezTo>
                  <a:lnTo>
                    <a:pt x="0" y="543809"/>
                  </a:lnTo>
                  <a:lnTo>
                    <a:pt x="0" y="246062"/>
                  </a:lnTo>
                  <a:cubicBezTo>
                    <a:pt x="0" y="110336"/>
                    <a:pt x="110028" y="309"/>
                    <a:pt x="245754" y="308"/>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SMART BUILDING AUTOMATION"/>
            <p:cNvSpPr>
              <a:spLocks noChangeAspect="1"/>
            </p:cNvSpPr>
            <p:nvPr/>
          </p:nvSpPr>
          <p:spPr bwMode="auto">
            <a:xfrm>
              <a:off x="5807707" y="5132183"/>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HUMIDITY SENSOR"/>
            <p:cNvSpPr/>
            <p:nvPr/>
          </p:nvSpPr>
          <p:spPr bwMode="auto">
            <a:xfrm>
              <a:off x="9864155" y="5204920"/>
              <a:ext cx="182495" cy="259202"/>
            </a:xfrm>
            <a:custGeom>
              <a:avLst/>
              <a:gdLst/>
              <a:ahLst/>
              <a:cxnLst/>
              <a:rect l="l" t="t" r="r" b="b"/>
              <a:pathLst>
                <a:path w="309190" h="439148">
                  <a:moveTo>
                    <a:pt x="154156" y="112320"/>
                  </a:moveTo>
                  <a:cubicBezTo>
                    <a:pt x="141776" y="115279"/>
                    <a:pt x="125664" y="128750"/>
                    <a:pt x="111718" y="149991"/>
                  </a:cubicBezTo>
                  <a:cubicBezTo>
                    <a:pt x="93122" y="178311"/>
                    <a:pt x="59212" y="245828"/>
                    <a:pt x="53500" y="282890"/>
                  </a:cubicBezTo>
                  <a:cubicBezTo>
                    <a:pt x="47788" y="319951"/>
                    <a:pt x="65155" y="353144"/>
                    <a:pt x="77447" y="372359"/>
                  </a:cubicBezTo>
                  <a:cubicBezTo>
                    <a:pt x="89740" y="391573"/>
                    <a:pt x="120657" y="404894"/>
                    <a:pt x="127251" y="398177"/>
                  </a:cubicBezTo>
                  <a:cubicBezTo>
                    <a:pt x="133845" y="391460"/>
                    <a:pt x="132394" y="395559"/>
                    <a:pt x="107012" y="357059"/>
                  </a:cubicBezTo>
                  <a:cubicBezTo>
                    <a:pt x="56847" y="280971"/>
                    <a:pt x="124950" y="205018"/>
                    <a:pt x="143109" y="174822"/>
                  </a:cubicBezTo>
                  <a:cubicBezTo>
                    <a:pt x="161268" y="144626"/>
                    <a:pt x="177390" y="118771"/>
                    <a:pt x="165074" y="112966"/>
                  </a:cubicBezTo>
                  <a:cubicBezTo>
                    <a:pt x="161995" y="111515"/>
                    <a:pt x="158283" y="111333"/>
                    <a:pt x="154156" y="112320"/>
                  </a:cubicBezTo>
                  <a:close/>
                  <a:moveTo>
                    <a:pt x="154411" y="0"/>
                  </a:moveTo>
                  <a:cubicBezTo>
                    <a:pt x="215532" y="96627"/>
                    <a:pt x="316059" y="249892"/>
                    <a:pt x="308820" y="297121"/>
                  </a:cubicBezTo>
                  <a:cubicBezTo>
                    <a:pt x="308820" y="375560"/>
                    <a:pt x="239688" y="439148"/>
                    <a:pt x="154410" y="439148"/>
                  </a:cubicBezTo>
                  <a:cubicBezTo>
                    <a:pt x="69132" y="439148"/>
                    <a:pt x="0" y="375560"/>
                    <a:pt x="0" y="297121"/>
                  </a:cubicBezTo>
                  <a:cubicBezTo>
                    <a:pt x="0" y="223930"/>
                    <a:pt x="134511" y="44682"/>
                    <a:pt x="154411"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FLOW METER"/>
            <p:cNvSpPr/>
            <p:nvPr/>
          </p:nvSpPr>
          <p:spPr bwMode="auto">
            <a:xfrm>
              <a:off x="3059335" y="5195561"/>
              <a:ext cx="428744" cy="291689"/>
            </a:xfrm>
            <a:custGeom>
              <a:avLst/>
              <a:gdLst/>
              <a:ahLst/>
              <a:cxnLst/>
              <a:rect l="l" t="t" r="r" b="b"/>
              <a:pathLst>
                <a:path w="726392" h="494189">
                  <a:moveTo>
                    <a:pt x="238838" y="279657"/>
                  </a:moveTo>
                  <a:lnTo>
                    <a:pt x="346104" y="386923"/>
                  </a:lnTo>
                  <a:lnTo>
                    <a:pt x="238838" y="494189"/>
                  </a:lnTo>
                  <a:lnTo>
                    <a:pt x="238838" y="421724"/>
                  </a:lnTo>
                  <a:lnTo>
                    <a:pt x="0" y="421724"/>
                  </a:lnTo>
                  <a:lnTo>
                    <a:pt x="0" y="352122"/>
                  </a:lnTo>
                  <a:lnTo>
                    <a:pt x="238838" y="352122"/>
                  </a:lnTo>
                  <a:close/>
                  <a:moveTo>
                    <a:pt x="584942" y="203469"/>
                  </a:moveTo>
                  <a:lnTo>
                    <a:pt x="692208" y="310735"/>
                  </a:lnTo>
                  <a:lnTo>
                    <a:pt x="584942" y="418001"/>
                  </a:lnTo>
                  <a:lnTo>
                    <a:pt x="584942" y="345536"/>
                  </a:lnTo>
                  <a:lnTo>
                    <a:pt x="346104" y="345536"/>
                  </a:lnTo>
                  <a:lnTo>
                    <a:pt x="346104" y="275934"/>
                  </a:lnTo>
                  <a:lnTo>
                    <a:pt x="584942" y="275934"/>
                  </a:lnTo>
                  <a:close/>
                  <a:moveTo>
                    <a:pt x="273022" y="76188"/>
                  </a:moveTo>
                  <a:lnTo>
                    <a:pt x="380288" y="183454"/>
                  </a:lnTo>
                  <a:lnTo>
                    <a:pt x="273022" y="290720"/>
                  </a:lnTo>
                  <a:lnTo>
                    <a:pt x="273022" y="218255"/>
                  </a:lnTo>
                  <a:lnTo>
                    <a:pt x="34184" y="218255"/>
                  </a:lnTo>
                  <a:lnTo>
                    <a:pt x="34184" y="148653"/>
                  </a:lnTo>
                  <a:lnTo>
                    <a:pt x="273022" y="148653"/>
                  </a:lnTo>
                  <a:close/>
                  <a:moveTo>
                    <a:pt x="619126" y="0"/>
                  </a:moveTo>
                  <a:lnTo>
                    <a:pt x="726392" y="107266"/>
                  </a:lnTo>
                  <a:lnTo>
                    <a:pt x="619126" y="214532"/>
                  </a:lnTo>
                  <a:lnTo>
                    <a:pt x="619126" y="142067"/>
                  </a:lnTo>
                  <a:lnTo>
                    <a:pt x="380288" y="142067"/>
                  </a:lnTo>
                  <a:lnTo>
                    <a:pt x="380288" y="72465"/>
                  </a:lnTo>
                  <a:lnTo>
                    <a:pt x="619126" y="72465"/>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63736" y="5700487"/>
              <a:ext cx="355244" cy="412166"/>
            </a:xfrm>
            <a:prstGeom prst="rect">
              <a:avLst/>
            </a:prstGeom>
          </p:spPr>
        </p:pic>
        <p:pic>
          <p:nvPicPr>
            <p:cNvPr id="38" name="Picture 32"/>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21619" y="5750386"/>
              <a:ext cx="373802" cy="307513"/>
            </a:xfrm>
            <a:prstGeom prst="rect">
              <a:avLst/>
            </a:prstGeom>
          </p:spPr>
        </p:pic>
        <p:pic>
          <p:nvPicPr>
            <p:cNvPr id="39" name="Picture 33"/>
            <p:cNvPicPr>
              <a:picLocks noChangeAspect="1"/>
            </p:cNvPicPr>
            <p:nvPr/>
          </p:nvPicPr>
          <p:blipFill>
            <a:blip r:embed="rId5"/>
            <a:stretch>
              <a:fillRect/>
            </a:stretch>
          </p:blipFill>
          <p:spPr>
            <a:xfrm rot="16200000">
              <a:off x="1272214" y="5707630"/>
              <a:ext cx="421429" cy="407143"/>
            </a:xfrm>
            <a:prstGeom prst="rect">
              <a:avLst/>
            </a:prstGeom>
          </p:spPr>
        </p:pic>
        <p:pic>
          <p:nvPicPr>
            <p:cNvPr id="40" name="Picture 34"/>
            <p:cNvPicPr>
              <a:picLocks noChangeAspect="1"/>
            </p:cNvPicPr>
            <p:nvPr/>
          </p:nvPicPr>
          <p:blipFill>
            <a:blip r:embed="rId6">
              <a:duotone>
                <a:schemeClr val="accent1">
                  <a:shade val="45000"/>
                  <a:satMod val="135000"/>
                </a:schemeClr>
                <a:prstClr val="white"/>
              </a:duotone>
            </a:blip>
            <a:stretch>
              <a:fillRect/>
            </a:stretch>
          </p:blipFill>
          <p:spPr>
            <a:xfrm>
              <a:off x="4025678" y="5745274"/>
              <a:ext cx="349795" cy="337673"/>
            </a:xfrm>
            <a:prstGeom prst="rect">
              <a:avLst/>
            </a:prstGeom>
          </p:spPr>
        </p:pic>
        <p:pic>
          <p:nvPicPr>
            <p:cNvPr id="41" name="Picture 35"/>
            <p:cNvPicPr>
              <a:picLocks noChangeAspect="1"/>
            </p:cNvPicPr>
            <p:nvPr/>
          </p:nvPicPr>
          <p:blipFill>
            <a:blip r:embed="rId7">
              <a:duotone>
                <a:schemeClr val="accent1">
                  <a:shade val="45000"/>
                  <a:satMod val="135000"/>
                </a:schemeClr>
                <a:prstClr val="white"/>
              </a:duotone>
            </a:blip>
            <a:stretch>
              <a:fillRect/>
            </a:stretch>
          </p:blipFill>
          <p:spPr>
            <a:xfrm>
              <a:off x="4797892" y="5734093"/>
              <a:ext cx="222106" cy="348837"/>
            </a:xfrm>
            <a:prstGeom prst="rect">
              <a:avLst/>
            </a:prstGeom>
          </p:spPr>
        </p:pic>
        <p:pic>
          <p:nvPicPr>
            <p:cNvPr id="42" name="Picture 36"/>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77368" y="5767032"/>
              <a:ext cx="335616" cy="290867"/>
            </a:xfrm>
            <a:prstGeom prst="rect">
              <a:avLst/>
            </a:prstGeom>
          </p:spPr>
        </p:pic>
        <p:pic>
          <p:nvPicPr>
            <p:cNvPr id="43" name="Picture 38"/>
            <p:cNvPicPr>
              <a:picLocks noChangeAspect="1"/>
            </p:cNvPicPr>
            <p:nvPr/>
          </p:nvPicPr>
          <p:blipFill>
            <a:blip r:embed="rId7">
              <a:duotone>
                <a:schemeClr val="accent1">
                  <a:shade val="45000"/>
                  <a:satMod val="135000"/>
                </a:schemeClr>
                <a:prstClr val="white"/>
              </a:duotone>
            </a:blip>
            <a:stretch>
              <a:fillRect/>
            </a:stretch>
          </p:blipFill>
          <p:spPr>
            <a:xfrm>
              <a:off x="8721559" y="5704419"/>
              <a:ext cx="222106" cy="348837"/>
            </a:xfrm>
            <a:prstGeom prst="rect">
              <a:avLst/>
            </a:prstGeom>
          </p:spPr>
        </p:pic>
        <p:sp>
          <p:nvSpPr>
            <p:cNvPr id="44" name="OCCUPANCY SENSOR"/>
            <p:cNvSpPr>
              <a:spLocks noChangeAspect="1"/>
            </p:cNvSpPr>
            <p:nvPr/>
          </p:nvSpPr>
          <p:spPr bwMode="auto">
            <a:xfrm>
              <a:off x="7169875" y="5741934"/>
              <a:ext cx="348049" cy="273806"/>
            </a:xfrm>
            <a:custGeom>
              <a:avLst/>
              <a:gdLst/>
              <a:ahLst/>
              <a:cxnLst/>
              <a:rect l="l" t="t" r="r" b="b"/>
              <a:pathLst>
                <a:path w="589675" h="463892">
                  <a:moveTo>
                    <a:pt x="437134" y="185217"/>
                  </a:moveTo>
                  <a:cubicBezTo>
                    <a:pt x="486913" y="185217"/>
                    <a:pt x="527267" y="223478"/>
                    <a:pt x="527267" y="270676"/>
                  </a:cubicBezTo>
                  <a:cubicBezTo>
                    <a:pt x="527267" y="287222"/>
                    <a:pt x="522307" y="302670"/>
                    <a:pt x="512399" y="314889"/>
                  </a:cubicBezTo>
                  <a:cubicBezTo>
                    <a:pt x="520068" y="320395"/>
                    <a:pt x="528163" y="328630"/>
                    <a:pt x="539109" y="339943"/>
                  </a:cubicBezTo>
                  <a:cubicBezTo>
                    <a:pt x="568031" y="369835"/>
                    <a:pt x="589650" y="393000"/>
                    <a:pt x="589650" y="425749"/>
                  </a:cubicBezTo>
                  <a:cubicBezTo>
                    <a:pt x="590313" y="455974"/>
                    <a:pt x="577843" y="462852"/>
                    <a:pt x="560998" y="463892"/>
                  </a:cubicBezTo>
                  <a:lnTo>
                    <a:pt x="437133" y="462543"/>
                  </a:lnTo>
                  <a:lnTo>
                    <a:pt x="313270" y="463892"/>
                  </a:lnTo>
                  <a:cubicBezTo>
                    <a:pt x="296424" y="462852"/>
                    <a:pt x="283955" y="455974"/>
                    <a:pt x="284618" y="425749"/>
                  </a:cubicBezTo>
                  <a:cubicBezTo>
                    <a:pt x="284618" y="393000"/>
                    <a:pt x="313610" y="361080"/>
                    <a:pt x="335159" y="339943"/>
                  </a:cubicBezTo>
                  <a:lnTo>
                    <a:pt x="362497" y="315772"/>
                  </a:lnTo>
                  <a:cubicBezTo>
                    <a:pt x="352196" y="303396"/>
                    <a:pt x="347001" y="287611"/>
                    <a:pt x="347001" y="270676"/>
                  </a:cubicBezTo>
                  <a:cubicBezTo>
                    <a:pt x="347001" y="223478"/>
                    <a:pt x="387355" y="185217"/>
                    <a:pt x="437134" y="185217"/>
                  </a:cubicBezTo>
                  <a:close/>
                  <a:moveTo>
                    <a:pt x="262324" y="0"/>
                  </a:moveTo>
                  <a:cubicBezTo>
                    <a:pt x="334300" y="0"/>
                    <a:pt x="392648" y="55322"/>
                    <a:pt x="392648" y="123565"/>
                  </a:cubicBezTo>
                  <a:cubicBezTo>
                    <a:pt x="392648" y="152170"/>
                    <a:pt x="382396" y="178505"/>
                    <a:pt x="363516" y="197951"/>
                  </a:cubicBezTo>
                  <a:cubicBezTo>
                    <a:pt x="337538" y="211760"/>
                    <a:pt x="320839" y="238424"/>
                    <a:pt x="320839" y="268785"/>
                  </a:cubicBezTo>
                  <a:cubicBezTo>
                    <a:pt x="320839" y="284867"/>
                    <a:pt x="325524" y="299911"/>
                    <a:pt x="334956" y="311942"/>
                  </a:cubicBezTo>
                  <a:cubicBezTo>
                    <a:pt x="326296" y="317841"/>
                    <a:pt x="318399" y="325744"/>
                    <a:pt x="309751" y="334226"/>
                  </a:cubicBezTo>
                  <a:cubicBezTo>
                    <a:pt x="285914" y="357608"/>
                    <a:pt x="253843" y="392918"/>
                    <a:pt x="253843" y="429145"/>
                  </a:cubicBezTo>
                  <a:cubicBezTo>
                    <a:pt x="253513" y="444173"/>
                    <a:pt x="256118" y="453983"/>
                    <a:pt x="261217" y="460012"/>
                  </a:cubicBezTo>
                  <a:lnTo>
                    <a:pt x="47043" y="462345"/>
                  </a:lnTo>
                  <a:cubicBezTo>
                    <a:pt x="19408" y="460638"/>
                    <a:pt x="-1048" y="449355"/>
                    <a:pt x="41" y="399773"/>
                  </a:cubicBezTo>
                  <a:cubicBezTo>
                    <a:pt x="41" y="327457"/>
                    <a:pt x="64302" y="257895"/>
                    <a:pt x="135253" y="229348"/>
                  </a:cubicBezTo>
                  <a:lnTo>
                    <a:pt x="174947" y="213992"/>
                  </a:lnTo>
                  <a:cubicBezTo>
                    <a:pt x="148312" y="192117"/>
                    <a:pt x="132000" y="159647"/>
                    <a:pt x="132000" y="123565"/>
                  </a:cubicBezTo>
                  <a:cubicBezTo>
                    <a:pt x="132000" y="55322"/>
                    <a:pt x="190348" y="0"/>
                    <a:pt x="262324"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TEMPERATURE SENSOR"/>
            <p:cNvSpPr>
              <a:spLocks noChangeAspect="1"/>
            </p:cNvSpPr>
            <p:nvPr/>
          </p:nvSpPr>
          <p:spPr bwMode="auto">
            <a:xfrm>
              <a:off x="3492530" y="5745274"/>
              <a:ext cx="138776" cy="322593"/>
            </a:xfrm>
            <a:custGeom>
              <a:avLst/>
              <a:gdLst/>
              <a:ahLst/>
              <a:cxnLst/>
              <a:rect l="l" t="t" r="r" b="b"/>
              <a:pathLst>
                <a:path w="212802" h="494672">
                  <a:moveTo>
                    <a:pt x="102852" y="132858"/>
                  </a:moveTo>
                  <a:cubicBezTo>
                    <a:pt x="118002" y="132858"/>
                    <a:pt x="130284" y="145140"/>
                    <a:pt x="130284" y="160290"/>
                  </a:cubicBezTo>
                  <a:lnTo>
                    <a:pt x="130284" y="280468"/>
                  </a:lnTo>
                  <a:cubicBezTo>
                    <a:pt x="130860" y="316692"/>
                    <a:pt x="131556" y="357266"/>
                    <a:pt x="133740" y="377633"/>
                  </a:cubicBezTo>
                  <a:cubicBezTo>
                    <a:pt x="139903" y="384157"/>
                    <a:pt x="143386" y="393005"/>
                    <a:pt x="143386" y="402667"/>
                  </a:cubicBezTo>
                  <a:cubicBezTo>
                    <a:pt x="143386" y="424392"/>
                    <a:pt x="125775" y="442003"/>
                    <a:pt x="104049" y="442003"/>
                  </a:cubicBezTo>
                  <a:cubicBezTo>
                    <a:pt x="82324" y="442003"/>
                    <a:pt x="64713" y="424392"/>
                    <a:pt x="64713" y="402667"/>
                  </a:cubicBezTo>
                  <a:cubicBezTo>
                    <a:pt x="64713" y="393005"/>
                    <a:pt x="68196" y="384157"/>
                    <a:pt x="74359" y="377633"/>
                  </a:cubicBezTo>
                  <a:cubicBezTo>
                    <a:pt x="74713" y="347173"/>
                    <a:pt x="75066" y="316712"/>
                    <a:pt x="75420" y="286252"/>
                  </a:cubicBezTo>
                  <a:lnTo>
                    <a:pt x="75420" y="160290"/>
                  </a:lnTo>
                  <a:cubicBezTo>
                    <a:pt x="75420" y="145140"/>
                    <a:pt x="87702" y="132858"/>
                    <a:pt x="102852" y="132858"/>
                  </a:cubicBezTo>
                  <a:close/>
                  <a:moveTo>
                    <a:pt x="106402" y="32791"/>
                  </a:moveTo>
                  <a:cubicBezTo>
                    <a:pt x="72691" y="32791"/>
                    <a:pt x="45362" y="60120"/>
                    <a:pt x="45362" y="93831"/>
                  </a:cubicBezTo>
                  <a:lnTo>
                    <a:pt x="45362" y="341649"/>
                  </a:lnTo>
                  <a:cubicBezTo>
                    <a:pt x="33920" y="354092"/>
                    <a:pt x="27728" y="370864"/>
                    <a:pt x="27728" y="389081"/>
                  </a:cubicBezTo>
                  <a:cubicBezTo>
                    <a:pt x="27728" y="432531"/>
                    <a:pt x="62951" y="467754"/>
                    <a:pt x="106401" y="467754"/>
                  </a:cubicBezTo>
                  <a:cubicBezTo>
                    <a:pt x="149851" y="467754"/>
                    <a:pt x="185074" y="432531"/>
                    <a:pt x="185074" y="389081"/>
                  </a:cubicBezTo>
                  <a:cubicBezTo>
                    <a:pt x="185074" y="370865"/>
                    <a:pt x="178882" y="354094"/>
                    <a:pt x="167441" y="341652"/>
                  </a:cubicBezTo>
                  <a:lnTo>
                    <a:pt x="167442" y="93831"/>
                  </a:lnTo>
                  <a:cubicBezTo>
                    <a:pt x="167442" y="60120"/>
                    <a:pt x="140113" y="32791"/>
                    <a:pt x="106402" y="32791"/>
                  </a:cubicBezTo>
                  <a:close/>
                  <a:moveTo>
                    <a:pt x="106402" y="0"/>
                  </a:moveTo>
                  <a:cubicBezTo>
                    <a:pt x="150756" y="0"/>
                    <a:pt x="186712" y="35956"/>
                    <a:pt x="186712" y="80310"/>
                  </a:cubicBezTo>
                  <a:lnTo>
                    <a:pt x="186711" y="320558"/>
                  </a:lnTo>
                  <a:cubicBezTo>
                    <a:pt x="203380" y="338204"/>
                    <a:pt x="212802" y="362137"/>
                    <a:pt x="212802" y="388271"/>
                  </a:cubicBezTo>
                  <a:cubicBezTo>
                    <a:pt x="212802" y="447035"/>
                    <a:pt x="165165" y="494672"/>
                    <a:pt x="106401" y="494672"/>
                  </a:cubicBezTo>
                  <a:cubicBezTo>
                    <a:pt x="47637" y="494672"/>
                    <a:pt x="0" y="447035"/>
                    <a:pt x="0" y="388271"/>
                  </a:cubicBezTo>
                  <a:cubicBezTo>
                    <a:pt x="0" y="362137"/>
                    <a:pt x="9422" y="338203"/>
                    <a:pt x="26092" y="320557"/>
                  </a:cubicBezTo>
                  <a:lnTo>
                    <a:pt x="26092" y="80310"/>
                  </a:lnTo>
                  <a:cubicBezTo>
                    <a:pt x="26092" y="35956"/>
                    <a:pt x="62048" y="0"/>
                    <a:pt x="10640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IRE DETECTION"/>
            <p:cNvSpPr>
              <a:spLocks noChangeAspect="1"/>
            </p:cNvSpPr>
            <p:nvPr/>
          </p:nvSpPr>
          <p:spPr bwMode="auto">
            <a:xfrm rot="19044653">
              <a:off x="7945503" y="5744836"/>
              <a:ext cx="290871" cy="323828"/>
            </a:xfrm>
            <a:custGeom>
              <a:avLst/>
              <a:gdLst/>
              <a:ahLst/>
              <a:cxnLst/>
              <a:rect l="l" t="t" r="r" b="b"/>
              <a:pathLst>
                <a:path w="640246" h="712789">
                  <a:moveTo>
                    <a:pt x="495013" y="507373"/>
                  </a:moveTo>
                  <a:lnTo>
                    <a:pt x="405906" y="507372"/>
                  </a:lnTo>
                  <a:cubicBezTo>
                    <a:pt x="356694" y="507372"/>
                    <a:pt x="316798" y="547011"/>
                    <a:pt x="316798" y="595907"/>
                  </a:cubicBezTo>
                  <a:lnTo>
                    <a:pt x="316798" y="703170"/>
                  </a:lnTo>
                  <a:lnTo>
                    <a:pt x="405905" y="703172"/>
                  </a:lnTo>
                  <a:cubicBezTo>
                    <a:pt x="455118" y="703172"/>
                    <a:pt x="495013" y="663533"/>
                    <a:pt x="495013" y="614637"/>
                  </a:cubicBezTo>
                  <a:close/>
                  <a:moveTo>
                    <a:pt x="275964" y="236974"/>
                  </a:moveTo>
                  <a:lnTo>
                    <a:pt x="143718" y="236972"/>
                  </a:lnTo>
                  <a:cubicBezTo>
                    <a:pt x="70680" y="236972"/>
                    <a:pt x="11471" y="296183"/>
                    <a:pt x="11471" y="369221"/>
                  </a:cubicBezTo>
                  <a:lnTo>
                    <a:pt x="11471" y="529443"/>
                  </a:lnTo>
                  <a:lnTo>
                    <a:pt x="143717" y="529445"/>
                  </a:lnTo>
                  <a:cubicBezTo>
                    <a:pt x="216755" y="529445"/>
                    <a:pt x="275964" y="470236"/>
                    <a:pt x="275964" y="397198"/>
                  </a:cubicBezTo>
                  <a:cubicBezTo>
                    <a:pt x="275964" y="343790"/>
                    <a:pt x="248455" y="334459"/>
                    <a:pt x="275964" y="236974"/>
                  </a:cubicBezTo>
                  <a:close/>
                  <a:moveTo>
                    <a:pt x="552482" y="0"/>
                  </a:moveTo>
                  <a:cubicBezTo>
                    <a:pt x="484457" y="93077"/>
                    <a:pt x="491507" y="198808"/>
                    <a:pt x="491507" y="298057"/>
                  </a:cubicBezTo>
                  <a:cubicBezTo>
                    <a:pt x="491507" y="315510"/>
                    <a:pt x="489688" y="332538"/>
                    <a:pt x="486096" y="348934"/>
                  </a:cubicBezTo>
                  <a:lnTo>
                    <a:pt x="640246" y="348934"/>
                  </a:lnTo>
                  <a:cubicBezTo>
                    <a:pt x="548160" y="430464"/>
                    <a:pt x="640246" y="481822"/>
                    <a:pt x="640246" y="548265"/>
                  </a:cubicBezTo>
                  <a:cubicBezTo>
                    <a:pt x="640246" y="639129"/>
                    <a:pt x="566109" y="712789"/>
                    <a:pt x="474657" y="712789"/>
                  </a:cubicBezTo>
                  <a:lnTo>
                    <a:pt x="309069" y="712788"/>
                  </a:lnTo>
                  <a:lnTo>
                    <a:pt x="309069" y="534537"/>
                  </a:lnTo>
                  <a:cubicBezTo>
                    <a:pt x="289050" y="540923"/>
                    <a:pt x="267739" y="543811"/>
                    <a:pt x="245753" y="543810"/>
                  </a:cubicBezTo>
                  <a:lnTo>
                    <a:pt x="0" y="543809"/>
                  </a:lnTo>
                  <a:lnTo>
                    <a:pt x="0" y="246062"/>
                  </a:lnTo>
                  <a:cubicBezTo>
                    <a:pt x="0" y="110336"/>
                    <a:pt x="110028" y="309"/>
                    <a:pt x="245754" y="308"/>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SMART BUILDING AUTOMATION"/>
            <p:cNvSpPr>
              <a:spLocks noChangeAspect="1"/>
            </p:cNvSpPr>
            <p:nvPr/>
          </p:nvSpPr>
          <p:spPr bwMode="auto">
            <a:xfrm>
              <a:off x="5500658" y="5690145"/>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HUMIDITY SENSOR"/>
            <p:cNvSpPr/>
            <p:nvPr/>
          </p:nvSpPr>
          <p:spPr bwMode="auto">
            <a:xfrm>
              <a:off x="9557106" y="5762882"/>
              <a:ext cx="182495" cy="259202"/>
            </a:xfrm>
            <a:custGeom>
              <a:avLst/>
              <a:gdLst/>
              <a:ahLst/>
              <a:cxnLst/>
              <a:rect l="l" t="t" r="r" b="b"/>
              <a:pathLst>
                <a:path w="309190" h="439148">
                  <a:moveTo>
                    <a:pt x="154156" y="112320"/>
                  </a:moveTo>
                  <a:cubicBezTo>
                    <a:pt x="141776" y="115279"/>
                    <a:pt x="125664" y="128750"/>
                    <a:pt x="111718" y="149991"/>
                  </a:cubicBezTo>
                  <a:cubicBezTo>
                    <a:pt x="93122" y="178311"/>
                    <a:pt x="59212" y="245828"/>
                    <a:pt x="53500" y="282890"/>
                  </a:cubicBezTo>
                  <a:cubicBezTo>
                    <a:pt x="47788" y="319951"/>
                    <a:pt x="65155" y="353144"/>
                    <a:pt x="77447" y="372359"/>
                  </a:cubicBezTo>
                  <a:cubicBezTo>
                    <a:pt x="89740" y="391573"/>
                    <a:pt x="120657" y="404894"/>
                    <a:pt x="127251" y="398177"/>
                  </a:cubicBezTo>
                  <a:cubicBezTo>
                    <a:pt x="133845" y="391460"/>
                    <a:pt x="132394" y="395559"/>
                    <a:pt x="107012" y="357059"/>
                  </a:cubicBezTo>
                  <a:cubicBezTo>
                    <a:pt x="56847" y="280971"/>
                    <a:pt x="124950" y="205018"/>
                    <a:pt x="143109" y="174822"/>
                  </a:cubicBezTo>
                  <a:cubicBezTo>
                    <a:pt x="161268" y="144626"/>
                    <a:pt x="177390" y="118771"/>
                    <a:pt x="165074" y="112966"/>
                  </a:cubicBezTo>
                  <a:cubicBezTo>
                    <a:pt x="161995" y="111515"/>
                    <a:pt x="158283" y="111333"/>
                    <a:pt x="154156" y="112320"/>
                  </a:cubicBezTo>
                  <a:close/>
                  <a:moveTo>
                    <a:pt x="154411" y="0"/>
                  </a:moveTo>
                  <a:cubicBezTo>
                    <a:pt x="215532" y="96627"/>
                    <a:pt x="316059" y="249892"/>
                    <a:pt x="308820" y="297121"/>
                  </a:cubicBezTo>
                  <a:cubicBezTo>
                    <a:pt x="308820" y="375560"/>
                    <a:pt x="239688" y="439148"/>
                    <a:pt x="154410" y="439148"/>
                  </a:cubicBezTo>
                  <a:cubicBezTo>
                    <a:pt x="69132" y="439148"/>
                    <a:pt x="0" y="375560"/>
                    <a:pt x="0" y="297121"/>
                  </a:cubicBezTo>
                  <a:cubicBezTo>
                    <a:pt x="0" y="223930"/>
                    <a:pt x="134511" y="44682"/>
                    <a:pt x="154411"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 METER"/>
            <p:cNvSpPr/>
            <p:nvPr/>
          </p:nvSpPr>
          <p:spPr bwMode="auto">
            <a:xfrm>
              <a:off x="2752286" y="5753523"/>
              <a:ext cx="428744" cy="291689"/>
            </a:xfrm>
            <a:custGeom>
              <a:avLst/>
              <a:gdLst/>
              <a:ahLst/>
              <a:cxnLst/>
              <a:rect l="l" t="t" r="r" b="b"/>
              <a:pathLst>
                <a:path w="726392" h="494189">
                  <a:moveTo>
                    <a:pt x="238838" y="279657"/>
                  </a:moveTo>
                  <a:lnTo>
                    <a:pt x="346104" y="386923"/>
                  </a:lnTo>
                  <a:lnTo>
                    <a:pt x="238838" y="494189"/>
                  </a:lnTo>
                  <a:lnTo>
                    <a:pt x="238838" y="421724"/>
                  </a:lnTo>
                  <a:lnTo>
                    <a:pt x="0" y="421724"/>
                  </a:lnTo>
                  <a:lnTo>
                    <a:pt x="0" y="352122"/>
                  </a:lnTo>
                  <a:lnTo>
                    <a:pt x="238838" y="352122"/>
                  </a:lnTo>
                  <a:close/>
                  <a:moveTo>
                    <a:pt x="584942" y="203469"/>
                  </a:moveTo>
                  <a:lnTo>
                    <a:pt x="692208" y="310735"/>
                  </a:lnTo>
                  <a:lnTo>
                    <a:pt x="584942" y="418001"/>
                  </a:lnTo>
                  <a:lnTo>
                    <a:pt x="584942" y="345536"/>
                  </a:lnTo>
                  <a:lnTo>
                    <a:pt x="346104" y="345536"/>
                  </a:lnTo>
                  <a:lnTo>
                    <a:pt x="346104" y="275934"/>
                  </a:lnTo>
                  <a:lnTo>
                    <a:pt x="584942" y="275934"/>
                  </a:lnTo>
                  <a:close/>
                  <a:moveTo>
                    <a:pt x="273022" y="76188"/>
                  </a:moveTo>
                  <a:lnTo>
                    <a:pt x="380288" y="183454"/>
                  </a:lnTo>
                  <a:lnTo>
                    <a:pt x="273022" y="290720"/>
                  </a:lnTo>
                  <a:lnTo>
                    <a:pt x="273022" y="218255"/>
                  </a:lnTo>
                  <a:lnTo>
                    <a:pt x="34184" y="218255"/>
                  </a:lnTo>
                  <a:lnTo>
                    <a:pt x="34184" y="148653"/>
                  </a:lnTo>
                  <a:lnTo>
                    <a:pt x="273022" y="148653"/>
                  </a:lnTo>
                  <a:close/>
                  <a:moveTo>
                    <a:pt x="619126" y="0"/>
                  </a:moveTo>
                  <a:lnTo>
                    <a:pt x="726392" y="107266"/>
                  </a:lnTo>
                  <a:lnTo>
                    <a:pt x="619126" y="214532"/>
                  </a:lnTo>
                  <a:lnTo>
                    <a:pt x="619126" y="142067"/>
                  </a:lnTo>
                  <a:lnTo>
                    <a:pt x="380288" y="142067"/>
                  </a:lnTo>
                  <a:lnTo>
                    <a:pt x="380288" y="72465"/>
                  </a:lnTo>
                  <a:lnTo>
                    <a:pt x="619126" y="72465"/>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Freeform 21"/>
          <p:cNvSpPr/>
          <p:nvPr/>
        </p:nvSpPr>
        <p:spPr bwMode="auto">
          <a:xfrm>
            <a:off x="5861704" y="4720432"/>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eeform 7"/>
          <p:cNvSpPr>
            <a:spLocks/>
          </p:cNvSpPr>
          <p:nvPr/>
        </p:nvSpPr>
        <p:spPr bwMode="auto">
          <a:xfrm>
            <a:off x="1909193" y="2197714"/>
            <a:ext cx="2552149" cy="1307818"/>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0070C0"/>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7"/>
          <p:cNvSpPr>
            <a:spLocks/>
          </p:cNvSpPr>
          <p:nvPr/>
        </p:nvSpPr>
        <p:spPr bwMode="auto">
          <a:xfrm>
            <a:off x="7773708" y="2189872"/>
            <a:ext cx="2552149" cy="1315659"/>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0070C0"/>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7"/>
          <p:cNvSpPr>
            <a:spLocks/>
          </p:cNvSpPr>
          <p:nvPr/>
        </p:nvSpPr>
        <p:spPr bwMode="auto">
          <a:xfrm>
            <a:off x="2086759" y="2824049"/>
            <a:ext cx="1085881" cy="511480"/>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FFFFFF"/>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7"/>
          <p:cNvSpPr>
            <a:spLocks/>
          </p:cNvSpPr>
          <p:nvPr/>
        </p:nvSpPr>
        <p:spPr bwMode="auto">
          <a:xfrm>
            <a:off x="8994044" y="2766359"/>
            <a:ext cx="1085881" cy="511480"/>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FFFFFF"/>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8" name="矩形 57"/>
          <p:cNvSpPr/>
          <p:nvPr/>
        </p:nvSpPr>
        <p:spPr bwMode="auto">
          <a:xfrm>
            <a:off x="3273136" y="2639289"/>
            <a:ext cx="5538355" cy="550718"/>
          </a:xfrm>
          <a:prstGeom prst="rect">
            <a:avLst/>
          </a:prstGeom>
          <a:solidFill>
            <a:schemeClr val="accent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圆柱形 58"/>
          <p:cNvSpPr/>
          <p:nvPr/>
        </p:nvSpPr>
        <p:spPr bwMode="auto">
          <a:xfrm>
            <a:off x="4008852" y="2697406"/>
            <a:ext cx="521302" cy="423648"/>
          </a:xfrm>
          <a:prstGeom prst="can">
            <a:avLst/>
          </a:prstGeom>
          <a:solidFill>
            <a:srgbClr val="FFFFFF"/>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文本框 59"/>
          <p:cNvSpPr txBox="1"/>
          <p:nvPr/>
        </p:nvSpPr>
        <p:spPr>
          <a:xfrm>
            <a:off x="4913183" y="2604399"/>
            <a:ext cx="3268158"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solidFill>
                  <a:schemeClr val="bg1"/>
                </a:solidFill>
              </a:rPr>
              <a:t>集中监控数据平台</a:t>
            </a:r>
          </a:p>
        </p:txBody>
      </p:sp>
      <p:grpSp>
        <p:nvGrpSpPr>
          <p:cNvPr id="66" name="组合 65"/>
          <p:cNvGrpSpPr/>
          <p:nvPr/>
        </p:nvGrpSpPr>
        <p:grpSpPr>
          <a:xfrm>
            <a:off x="1387303" y="3396538"/>
            <a:ext cx="1839286" cy="1073883"/>
            <a:chOff x="1387303" y="3438102"/>
            <a:chExt cx="1839286" cy="1073883"/>
          </a:xfrm>
        </p:grpSpPr>
        <p:sp>
          <p:nvSpPr>
            <p:cNvPr id="62" name="矩形 61"/>
            <p:cNvSpPr/>
            <p:nvPr/>
          </p:nvSpPr>
          <p:spPr bwMode="auto">
            <a:xfrm>
              <a:off x="1485047" y="3547095"/>
              <a:ext cx="1687593" cy="910605"/>
            </a:xfrm>
            <a:prstGeom prst="rect">
              <a:avLst/>
            </a:prstGeom>
            <a:solidFill>
              <a:schemeClr val="bg1">
                <a:lumMod val="85000"/>
              </a:schemeClr>
            </a:solid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矩形 62"/>
            <p:cNvSpPr/>
            <p:nvPr/>
          </p:nvSpPr>
          <p:spPr bwMode="auto">
            <a:xfrm>
              <a:off x="1485047" y="3524913"/>
              <a:ext cx="1687593" cy="318323"/>
            </a:xfrm>
            <a:prstGeom prst="rect">
              <a:avLst/>
            </a:prstGeom>
            <a:solidFill>
              <a:schemeClr val="accent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文本框 63"/>
            <p:cNvSpPr txBox="1"/>
            <p:nvPr/>
          </p:nvSpPr>
          <p:spPr>
            <a:xfrm>
              <a:off x="1496000" y="3438102"/>
              <a:ext cx="1711046" cy="517065"/>
            </a:xfrm>
            <a:prstGeom prst="rect">
              <a:avLst/>
            </a:prstGeom>
            <a:noFill/>
          </p:spPr>
          <p:txBody>
            <a:bodyPr wrap="none" lIns="182880" tIns="146304" rIns="182880" bIns="146304" rtlCol="0">
              <a:spAutoFit/>
            </a:bodyPr>
            <a:lstStyle/>
            <a:p>
              <a:pPr>
                <a:lnSpc>
                  <a:spcPct val="90000"/>
                </a:lnSpc>
                <a:spcAft>
                  <a:spcPts val="600"/>
                </a:spcAft>
              </a:pPr>
              <a:r>
                <a:rPr lang="zh-CN" altLang="en-US" sz="1600" dirty="0">
                  <a:gradFill>
                    <a:gsLst>
                      <a:gs pos="0">
                        <a:srgbClr val="FFFFFF"/>
                      </a:gs>
                      <a:gs pos="100000">
                        <a:srgbClr val="FFFFFF"/>
                      </a:gs>
                    </a:gsLst>
                    <a:lin ang="5400000" scaled="0"/>
                  </a:gradFill>
                  <a:ea typeface="Segoe UI" pitchFamily="34" charset="0"/>
                  <a:cs typeface="Segoe UI" pitchFamily="34" charset="0"/>
                </a:rPr>
                <a:t>项目（区域</a:t>
              </a:r>
              <a:r>
                <a:rPr lang="en-US" altLang="zh-CN" sz="1600" dirty="0">
                  <a:gradFill>
                    <a:gsLst>
                      <a:gs pos="0">
                        <a:srgbClr val="FFFFFF"/>
                      </a:gs>
                      <a:gs pos="100000">
                        <a:srgbClr val="FFFFFF"/>
                      </a:gs>
                    </a:gsLst>
                    <a:lin ang="5400000" scaled="0"/>
                  </a:gradFill>
                  <a:ea typeface="Segoe UI" pitchFamily="34" charset="0"/>
                  <a:cs typeface="Segoe UI" pitchFamily="34" charset="0"/>
                </a:rPr>
                <a:t>1</a:t>
              </a:r>
              <a:r>
                <a:rPr lang="zh-CN" altLang="en-US" sz="1600" dirty="0">
                  <a:gradFill>
                    <a:gsLst>
                      <a:gs pos="0">
                        <a:srgbClr val="FFFFFF"/>
                      </a:gs>
                      <a:gs pos="100000">
                        <a:srgbClr val="FFFFFF"/>
                      </a:gs>
                    </a:gsLst>
                    <a:lin ang="5400000" scaled="0"/>
                  </a:gradFill>
                  <a:ea typeface="Segoe UI" pitchFamily="34" charset="0"/>
                  <a:cs typeface="Segoe UI" pitchFamily="34" charset="0"/>
                </a:rPr>
                <a:t>）</a:t>
              </a:r>
            </a:p>
          </p:txBody>
        </p:sp>
        <p:sp>
          <p:nvSpPr>
            <p:cNvPr id="65" name="文本框 64"/>
            <p:cNvSpPr txBox="1"/>
            <p:nvPr/>
          </p:nvSpPr>
          <p:spPr>
            <a:xfrm>
              <a:off x="1387303" y="3834877"/>
              <a:ext cx="1839286"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a:t>
              </a:r>
              <a:r>
                <a:rPr lang="zh-CN" altLang="en-US" sz="1100" dirty="0">
                  <a:solidFill>
                    <a:schemeClr val="bg2">
                      <a:lumMod val="50000"/>
                    </a:schemeClr>
                  </a:solidFill>
                </a:rPr>
                <a:t>服务器端</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 DB </a:t>
              </a:r>
              <a:r>
                <a:rPr lang="zh-CN" altLang="en-US" sz="1100" dirty="0">
                  <a:solidFill>
                    <a:schemeClr val="bg2">
                      <a:lumMod val="50000"/>
                    </a:schemeClr>
                  </a:solidFill>
                </a:rPr>
                <a:t>服务器</a:t>
              </a:r>
            </a:p>
          </p:txBody>
        </p:sp>
      </p:grpSp>
      <p:grpSp>
        <p:nvGrpSpPr>
          <p:cNvPr id="67" name="组合 66"/>
          <p:cNvGrpSpPr/>
          <p:nvPr/>
        </p:nvGrpSpPr>
        <p:grpSpPr>
          <a:xfrm>
            <a:off x="3298902" y="3393688"/>
            <a:ext cx="1839286" cy="1073883"/>
            <a:chOff x="1387303" y="3438102"/>
            <a:chExt cx="1839286" cy="1073883"/>
          </a:xfrm>
        </p:grpSpPr>
        <p:sp>
          <p:nvSpPr>
            <p:cNvPr id="68" name="矩形 67"/>
            <p:cNvSpPr/>
            <p:nvPr/>
          </p:nvSpPr>
          <p:spPr bwMode="auto">
            <a:xfrm>
              <a:off x="1485047" y="3547095"/>
              <a:ext cx="1687593" cy="910605"/>
            </a:xfrm>
            <a:prstGeom prst="rect">
              <a:avLst/>
            </a:prstGeom>
            <a:solidFill>
              <a:schemeClr val="bg1">
                <a:lumMod val="85000"/>
              </a:schemeClr>
            </a:solid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矩形 68"/>
            <p:cNvSpPr/>
            <p:nvPr/>
          </p:nvSpPr>
          <p:spPr bwMode="auto">
            <a:xfrm>
              <a:off x="1485047" y="3524913"/>
              <a:ext cx="1687593" cy="318323"/>
            </a:xfrm>
            <a:prstGeom prst="rect">
              <a:avLst/>
            </a:prstGeom>
            <a:solidFill>
              <a:schemeClr val="accent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文本框 69"/>
            <p:cNvSpPr txBox="1"/>
            <p:nvPr/>
          </p:nvSpPr>
          <p:spPr>
            <a:xfrm>
              <a:off x="1496000" y="3438102"/>
              <a:ext cx="1711046" cy="517065"/>
            </a:xfrm>
            <a:prstGeom prst="rect">
              <a:avLst/>
            </a:prstGeom>
            <a:noFill/>
          </p:spPr>
          <p:txBody>
            <a:bodyPr wrap="none" lIns="182880" tIns="146304" rIns="182880" bIns="146304" rtlCol="0">
              <a:spAutoFit/>
            </a:bodyPr>
            <a:lstStyle/>
            <a:p>
              <a:pPr>
                <a:lnSpc>
                  <a:spcPct val="90000"/>
                </a:lnSpc>
                <a:spcAft>
                  <a:spcPts val="600"/>
                </a:spcAft>
              </a:pPr>
              <a:r>
                <a:rPr lang="zh-CN" altLang="en-US" sz="1600" dirty="0">
                  <a:gradFill>
                    <a:gsLst>
                      <a:gs pos="0">
                        <a:srgbClr val="FFFFFF"/>
                      </a:gs>
                      <a:gs pos="100000">
                        <a:srgbClr val="FFFFFF"/>
                      </a:gs>
                    </a:gsLst>
                    <a:lin ang="5400000" scaled="0"/>
                  </a:gradFill>
                  <a:ea typeface="Segoe UI" pitchFamily="34" charset="0"/>
                  <a:cs typeface="Segoe UI" pitchFamily="34" charset="0"/>
                </a:rPr>
                <a:t>项目（区域</a:t>
              </a:r>
              <a:r>
                <a:rPr lang="en-US" altLang="zh-CN" sz="1600" dirty="0">
                  <a:gradFill>
                    <a:gsLst>
                      <a:gs pos="0">
                        <a:srgbClr val="FFFFFF"/>
                      </a:gs>
                      <a:gs pos="100000">
                        <a:srgbClr val="FFFFFF"/>
                      </a:gs>
                    </a:gsLst>
                    <a:lin ang="5400000" scaled="0"/>
                  </a:gradFill>
                  <a:ea typeface="Segoe UI" pitchFamily="34" charset="0"/>
                  <a:cs typeface="Segoe UI" pitchFamily="34" charset="0"/>
                </a:rPr>
                <a:t>2</a:t>
              </a:r>
              <a:r>
                <a:rPr lang="zh-CN" altLang="en-US" sz="1600" dirty="0">
                  <a:gradFill>
                    <a:gsLst>
                      <a:gs pos="0">
                        <a:srgbClr val="FFFFFF"/>
                      </a:gs>
                      <a:gs pos="100000">
                        <a:srgbClr val="FFFFFF"/>
                      </a:gs>
                    </a:gsLst>
                    <a:lin ang="5400000" scaled="0"/>
                  </a:gradFill>
                  <a:ea typeface="Segoe UI" pitchFamily="34" charset="0"/>
                  <a:cs typeface="Segoe UI" pitchFamily="34" charset="0"/>
                </a:rPr>
                <a:t>）</a:t>
              </a:r>
            </a:p>
          </p:txBody>
        </p:sp>
        <p:sp>
          <p:nvSpPr>
            <p:cNvPr id="71" name="文本框 70"/>
            <p:cNvSpPr txBox="1"/>
            <p:nvPr/>
          </p:nvSpPr>
          <p:spPr>
            <a:xfrm>
              <a:off x="1387303" y="3834877"/>
              <a:ext cx="1839286"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a:t>
              </a:r>
              <a:r>
                <a:rPr lang="zh-CN" altLang="en-US" sz="1100" dirty="0">
                  <a:solidFill>
                    <a:schemeClr val="bg2">
                      <a:lumMod val="50000"/>
                    </a:schemeClr>
                  </a:solidFill>
                </a:rPr>
                <a:t>服务器端</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 DB </a:t>
              </a:r>
              <a:r>
                <a:rPr lang="zh-CN" altLang="en-US" sz="1100" dirty="0">
                  <a:solidFill>
                    <a:schemeClr val="bg2">
                      <a:lumMod val="50000"/>
                    </a:schemeClr>
                  </a:solidFill>
                </a:rPr>
                <a:t>服务器</a:t>
              </a:r>
            </a:p>
          </p:txBody>
        </p:sp>
      </p:grpSp>
      <p:grpSp>
        <p:nvGrpSpPr>
          <p:cNvPr id="72" name="组合 71"/>
          <p:cNvGrpSpPr/>
          <p:nvPr/>
        </p:nvGrpSpPr>
        <p:grpSpPr>
          <a:xfrm>
            <a:off x="5167471" y="3404033"/>
            <a:ext cx="1839286" cy="1073883"/>
            <a:chOff x="1387303" y="3438102"/>
            <a:chExt cx="1839286" cy="1073883"/>
          </a:xfrm>
        </p:grpSpPr>
        <p:sp>
          <p:nvSpPr>
            <p:cNvPr id="73" name="矩形 72"/>
            <p:cNvSpPr/>
            <p:nvPr/>
          </p:nvSpPr>
          <p:spPr bwMode="auto">
            <a:xfrm>
              <a:off x="1485047" y="3547095"/>
              <a:ext cx="1687593" cy="910605"/>
            </a:xfrm>
            <a:prstGeom prst="rect">
              <a:avLst/>
            </a:prstGeom>
            <a:solidFill>
              <a:schemeClr val="bg1">
                <a:lumMod val="85000"/>
              </a:schemeClr>
            </a:solid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矩形 73"/>
            <p:cNvSpPr/>
            <p:nvPr/>
          </p:nvSpPr>
          <p:spPr bwMode="auto">
            <a:xfrm>
              <a:off x="1485047" y="3524913"/>
              <a:ext cx="1687593" cy="318323"/>
            </a:xfrm>
            <a:prstGeom prst="rect">
              <a:avLst/>
            </a:prstGeom>
            <a:solidFill>
              <a:schemeClr val="accent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文本框 74"/>
            <p:cNvSpPr txBox="1"/>
            <p:nvPr/>
          </p:nvSpPr>
          <p:spPr>
            <a:xfrm>
              <a:off x="1496000" y="3438102"/>
              <a:ext cx="1711046" cy="517065"/>
            </a:xfrm>
            <a:prstGeom prst="rect">
              <a:avLst/>
            </a:prstGeom>
            <a:noFill/>
          </p:spPr>
          <p:txBody>
            <a:bodyPr wrap="none" lIns="182880" tIns="146304" rIns="182880" bIns="146304" rtlCol="0">
              <a:spAutoFit/>
            </a:bodyPr>
            <a:lstStyle/>
            <a:p>
              <a:pPr>
                <a:lnSpc>
                  <a:spcPct val="90000"/>
                </a:lnSpc>
                <a:spcAft>
                  <a:spcPts val="600"/>
                </a:spcAft>
              </a:pPr>
              <a:r>
                <a:rPr lang="zh-CN" altLang="en-US" sz="1600" dirty="0">
                  <a:gradFill>
                    <a:gsLst>
                      <a:gs pos="0">
                        <a:srgbClr val="FFFFFF"/>
                      </a:gs>
                      <a:gs pos="100000">
                        <a:srgbClr val="FFFFFF"/>
                      </a:gs>
                    </a:gsLst>
                    <a:lin ang="5400000" scaled="0"/>
                  </a:gradFill>
                  <a:ea typeface="Segoe UI" pitchFamily="34" charset="0"/>
                  <a:cs typeface="Segoe UI" pitchFamily="34" charset="0"/>
                </a:rPr>
                <a:t>项目（区域</a:t>
              </a:r>
              <a:r>
                <a:rPr lang="en-US" altLang="zh-CN" sz="1600" dirty="0">
                  <a:gradFill>
                    <a:gsLst>
                      <a:gs pos="0">
                        <a:srgbClr val="FFFFFF"/>
                      </a:gs>
                      <a:gs pos="100000">
                        <a:srgbClr val="FFFFFF"/>
                      </a:gs>
                    </a:gsLst>
                    <a:lin ang="5400000" scaled="0"/>
                  </a:gradFill>
                  <a:ea typeface="Segoe UI" pitchFamily="34" charset="0"/>
                  <a:cs typeface="Segoe UI" pitchFamily="34" charset="0"/>
                </a:rPr>
                <a:t>3</a:t>
              </a:r>
              <a:r>
                <a:rPr lang="zh-CN" altLang="en-US" sz="1600" dirty="0">
                  <a:gradFill>
                    <a:gsLst>
                      <a:gs pos="0">
                        <a:srgbClr val="FFFFFF"/>
                      </a:gs>
                      <a:gs pos="100000">
                        <a:srgbClr val="FFFFFF"/>
                      </a:gs>
                    </a:gsLst>
                    <a:lin ang="5400000" scaled="0"/>
                  </a:gradFill>
                  <a:ea typeface="Segoe UI" pitchFamily="34" charset="0"/>
                  <a:cs typeface="Segoe UI" pitchFamily="34" charset="0"/>
                </a:rPr>
                <a:t>）</a:t>
              </a:r>
            </a:p>
          </p:txBody>
        </p:sp>
        <p:sp>
          <p:nvSpPr>
            <p:cNvPr id="76" name="文本框 75"/>
            <p:cNvSpPr txBox="1"/>
            <p:nvPr/>
          </p:nvSpPr>
          <p:spPr>
            <a:xfrm>
              <a:off x="1387303" y="3834877"/>
              <a:ext cx="1839286"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a:t>
              </a:r>
              <a:r>
                <a:rPr lang="zh-CN" altLang="en-US" sz="1100" dirty="0">
                  <a:solidFill>
                    <a:schemeClr val="bg2">
                      <a:lumMod val="50000"/>
                    </a:schemeClr>
                  </a:solidFill>
                </a:rPr>
                <a:t>服务器端</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 DB </a:t>
              </a:r>
              <a:r>
                <a:rPr lang="zh-CN" altLang="en-US" sz="1100" dirty="0">
                  <a:solidFill>
                    <a:schemeClr val="bg2">
                      <a:lumMod val="50000"/>
                    </a:schemeClr>
                  </a:solidFill>
                </a:rPr>
                <a:t>服务器</a:t>
              </a:r>
            </a:p>
          </p:txBody>
        </p:sp>
      </p:grpSp>
      <p:grpSp>
        <p:nvGrpSpPr>
          <p:cNvPr id="77" name="组合 76"/>
          <p:cNvGrpSpPr/>
          <p:nvPr/>
        </p:nvGrpSpPr>
        <p:grpSpPr>
          <a:xfrm>
            <a:off x="7079070" y="3401183"/>
            <a:ext cx="1915923" cy="1073883"/>
            <a:chOff x="1387303" y="3438102"/>
            <a:chExt cx="1915923" cy="1073883"/>
          </a:xfrm>
        </p:grpSpPr>
        <p:sp>
          <p:nvSpPr>
            <p:cNvPr id="78" name="矩形 77"/>
            <p:cNvSpPr/>
            <p:nvPr/>
          </p:nvSpPr>
          <p:spPr bwMode="auto">
            <a:xfrm>
              <a:off x="1485047" y="3547095"/>
              <a:ext cx="1687593" cy="910605"/>
            </a:xfrm>
            <a:prstGeom prst="rect">
              <a:avLst/>
            </a:prstGeom>
            <a:solidFill>
              <a:schemeClr val="bg1">
                <a:lumMod val="85000"/>
              </a:schemeClr>
            </a:solid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矩形 78"/>
            <p:cNvSpPr/>
            <p:nvPr/>
          </p:nvSpPr>
          <p:spPr bwMode="auto">
            <a:xfrm>
              <a:off x="1485047" y="3524913"/>
              <a:ext cx="1687593" cy="318323"/>
            </a:xfrm>
            <a:prstGeom prst="rect">
              <a:avLst/>
            </a:prstGeom>
            <a:solidFill>
              <a:schemeClr val="accent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文本框 79"/>
            <p:cNvSpPr txBox="1"/>
            <p:nvPr/>
          </p:nvSpPr>
          <p:spPr>
            <a:xfrm>
              <a:off x="1496000" y="3438102"/>
              <a:ext cx="1807226" cy="517065"/>
            </a:xfrm>
            <a:prstGeom prst="rect">
              <a:avLst/>
            </a:prstGeom>
            <a:noFill/>
          </p:spPr>
          <p:txBody>
            <a:bodyPr wrap="none" lIns="182880" tIns="146304" rIns="182880" bIns="146304" rtlCol="0">
              <a:spAutoFit/>
            </a:bodyPr>
            <a:lstStyle/>
            <a:p>
              <a:pPr>
                <a:lnSpc>
                  <a:spcPct val="90000"/>
                </a:lnSpc>
                <a:spcAft>
                  <a:spcPts val="600"/>
                </a:spcAft>
              </a:pPr>
              <a:r>
                <a:rPr lang="zh-CN" altLang="en-US" sz="1600" dirty="0">
                  <a:gradFill>
                    <a:gsLst>
                      <a:gs pos="0">
                        <a:srgbClr val="FFFFFF"/>
                      </a:gs>
                      <a:gs pos="100000">
                        <a:srgbClr val="FFFFFF"/>
                      </a:gs>
                    </a:gsLst>
                    <a:lin ang="5400000" scaled="0"/>
                  </a:gradFill>
                  <a:ea typeface="Segoe UI" pitchFamily="34" charset="0"/>
                  <a:cs typeface="Segoe UI" pitchFamily="34" charset="0"/>
                </a:rPr>
                <a:t>项目（区域 </a:t>
              </a:r>
              <a:r>
                <a:rPr lang="en-US" altLang="zh-CN" sz="1600" dirty="0">
                  <a:gradFill>
                    <a:gsLst>
                      <a:gs pos="0">
                        <a:srgbClr val="FFFFFF"/>
                      </a:gs>
                      <a:gs pos="100000">
                        <a:srgbClr val="FFFFFF"/>
                      </a:gs>
                    </a:gsLst>
                    <a:lin ang="5400000" scaled="0"/>
                  </a:gradFill>
                  <a:ea typeface="Segoe UI" pitchFamily="34" charset="0"/>
                  <a:cs typeface="Segoe UI" pitchFamily="34" charset="0"/>
                </a:rPr>
                <a:t>…</a:t>
              </a:r>
              <a:r>
                <a:rPr lang="zh-CN" altLang="en-US" sz="1600" dirty="0">
                  <a:gradFill>
                    <a:gsLst>
                      <a:gs pos="0">
                        <a:srgbClr val="FFFFFF"/>
                      </a:gs>
                      <a:gs pos="100000">
                        <a:srgbClr val="FFFFFF"/>
                      </a:gs>
                    </a:gsLst>
                    <a:lin ang="5400000" scaled="0"/>
                  </a:gradFill>
                  <a:ea typeface="Segoe UI" pitchFamily="34" charset="0"/>
                  <a:cs typeface="Segoe UI" pitchFamily="34" charset="0"/>
                </a:rPr>
                <a:t>）</a:t>
              </a:r>
            </a:p>
          </p:txBody>
        </p:sp>
        <p:sp>
          <p:nvSpPr>
            <p:cNvPr id="81" name="文本框 80"/>
            <p:cNvSpPr txBox="1"/>
            <p:nvPr/>
          </p:nvSpPr>
          <p:spPr>
            <a:xfrm>
              <a:off x="1387303" y="3834877"/>
              <a:ext cx="1839286"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a:t>
              </a:r>
              <a:r>
                <a:rPr lang="zh-CN" altLang="en-US" sz="1100" dirty="0">
                  <a:solidFill>
                    <a:schemeClr val="bg2">
                      <a:lumMod val="50000"/>
                    </a:schemeClr>
                  </a:solidFill>
                </a:rPr>
                <a:t>服务器端</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 DB </a:t>
              </a:r>
              <a:r>
                <a:rPr lang="zh-CN" altLang="en-US" sz="1100" dirty="0">
                  <a:solidFill>
                    <a:schemeClr val="bg2">
                      <a:lumMod val="50000"/>
                    </a:schemeClr>
                  </a:solidFill>
                </a:rPr>
                <a:t>服务器</a:t>
              </a:r>
            </a:p>
          </p:txBody>
        </p:sp>
      </p:grpSp>
      <p:grpSp>
        <p:nvGrpSpPr>
          <p:cNvPr id="82" name="组合 81"/>
          <p:cNvGrpSpPr/>
          <p:nvPr/>
        </p:nvGrpSpPr>
        <p:grpSpPr>
          <a:xfrm>
            <a:off x="8976957" y="3396846"/>
            <a:ext cx="1863023" cy="1073883"/>
            <a:chOff x="1387303" y="3438102"/>
            <a:chExt cx="1863023" cy="1073883"/>
          </a:xfrm>
        </p:grpSpPr>
        <p:sp>
          <p:nvSpPr>
            <p:cNvPr id="83" name="矩形 82"/>
            <p:cNvSpPr/>
            <p:nvPr/>
          </p:nvSpPr>
          <p:spPr bwMode="auto">
            <a:xfrm>
              <a:off x="1485047" y="3547095"/>
              <a:ext cx="1687593" cy="910605"/>
            </a:xfrm>
            <a:prstGeom prst="rect">
              <a:avLst/>
            </a:prstGeom>
            <a:solidFill>
              <a:schemeClr val="bg1">
                <a:lumMod val="85000"/>
              </a:schemeClr>
            </a:solid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矩形 83"/>
            <p:cNvSpPr/>
            <p:nvPr/>
          </p:nvSpPr>
          <p:spPr bwMode="auto">
            <a:xfrm>
              <a:off x="1485047" y="3524913"/>
              <a:ext cx="1687593" cy="318323"/>
            </a:xfrm>
            <a:prstGeom prst="rect">
              <a:avLst/>
            </a:prstGeom>
            <a:solidFill>
              <a:schemeClr val="accent1"/>
            </a:solidFill>
            <a:ln w="127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文本框 84"/>
            <p:cNvSpPr txBox="1"/>
            <p:nvPr/>
          </p:nvSpPr>
          <p:spPr>
            <a:xfrm>
              <a:off x="1496000" y="3438102"/>
              <a:ext cx="1754326" cy="517065"/>
            </a:xfrm>
            <a:prstGeom prst="rect">
              <a:avLst/>
            </a:prstGeom>
            <a:noFill/>
          </p:spPr>
          <p:txBody>
            <a:bodyPr wrap="none" lIns="182880" tIns="146304" rIns="182880" bIns="146304" rtlCol="0">
              <a:spAutoFit/>
            </a:bodyPr>
            <a:lstStyle/>
            <a:p>
              <a:pPr>
                <a:lnSpc>
                  <a:spcPct val="90000"/>
                </a:lnSpc>
                <a:spcAft>
                  <a:spcPts val="600"/>
                </a:spcAft>
              </a:pPr>
              <a:r>
                <a:rPr lang="zh-CN" altLang="en-US" sz="1600" dirty="0">
                  <a:gradFill>
                    <a:gsLst>
                      <a:gs pos="0">
                        <a:srgbClr val="FFFFFF"/>
                      </a:gs>
                      <a:gs pos="100000">
                        <a:srgbClr val="FFFFFF"/>
                      </a:gs>
                    </a:gsLst>
                    <a:lin ang="5400000" scaled="0"/>
                  </a:gradFill>
                  <a:ea typeface="Segoe UI" pitchFamily="34" charset="0"/>
                  <a:cs typeface="Segoe UI" pitchFamily="34" charset="0"/>
                </a:rPr>
                <a:t>项目（区域</a:t>
              </a:r>
              <a:r>
                <a:rPr lang="en-US" altLang="zh-CN" sz="1600" dirty="0">
                  <a:gradFill>
                    <a:gsLst>
                      <a:gs pos="0">
                        <a:srgbClr val="FFFFFF"/>
                      </a:gs>
                      <a:gs pos="100000">
                        <a:srgbClr val="FFFFFF"/>
                      </a:gs>
                    </a:gsLst>
                    <a:lin ang="5400000" scaled="0"/>
                  </a:gradFill>
                  <a:ea typeface="Segoe UI" pitchFamily="34" charset="0"/>
                  <a:cs typeface="Segoe UI" pitchFamily="34" charset="0"/>
                </a:rPr>
                <a:t>N</a:t>
              </a:r>
              <a:r>
                <a:rPr lang="zh-CN" altLang="en-US" sz="1600" dirty="0">
                  <a:gradFill>
                    <a:gsLst>
                      <a:gs pos="0">
                        <a:srgbClr val="FFFFFF"/>
                      </a:gs>
                      <a:gs pos="100000">
                        <a:srgbClr val="FFFFFF"/>
                      </a:gs>
                    </a:gsLst>
                    <a:lin ang="5400000" scaled="0"/>
                  </a:gradFill>
                  <a:ea typeface="Segoe UI" pitchFamily="34" charset="0"/>
                  <a:cs typeface="Segoe UI" pitchFamily="34" charset="0"/>
                </a:rPr>
                <a:t>）</a:t>
              </a:r>
            </a:p>
          </p:txBody>
        </p:sp>
        <p:sp>
          <p:nvSpPr>
            <p:cNvPr id="86" name="文本框 85"/>
            <p:cNvSpPr txBox="1"/>
            <p:nvPr/>
          </p:nvSpPr>
          <p:spPr>
            <a:xfrm>
              <a:off x="1387303" y="3834877"/>
              <a:ext cx="1839286"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a:t>
              </a:r>
              <a:r>
                <a:rPr lang="zh-CN" altLang="en-US" sz="1100" dirty="0">
                  <a:solidFill>
                    <a:schemeClr val="bg2">
                      <a:lumMod val="50000"/>
                    </a:schemeClr>
                  </a:solidFill>
                </a:rPr>
                <a:t>服务器端</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SCADA DB </a:t>
              </a:r>
              <a:r>
                <a:rPr lang="zh-CN" altLang="en-US" sz="1100" dirty="0">
                  <a:solidFill>
                    <a:schemeClr val="bg2">
                      <a:lumMod val="50000"/>
                    </a:schemeClr>
                  </a:solidFill>
                </a:rPr>
                <a:t>服务器</a:t>
              </a:r>
            </a:p>
          </p:txBody>
        </p:sp>
      </p:grpSp>
      <p:sp>
        <p:nvSpPr>
          <p:cNvPr id="88" name="矩形 87"/>
          <p:cNvSpPr/>
          <p:nvPr/>
        </p:nvSpPr>
        <p:spPr bwMode="auto">
          <a:xfrm>
            <a:off x="4033507" y="4720432"/>
            <a:ext cx="1550574" cy="393108"/>
          </a:xfrm>
          <a:prstGeom prst="rect">
            <a:avLst/>
          </a:prstGeom>
          <a:solidFill>
            <a:srgbClr val="FFFFFF"/>
          </a:solid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矩形 88"/>
          <p:cNvSpPr/>
          <p:nvPr/>
        </p:nvSpPr>
        <p:spPr>
          <a:xfrm>
            <a:off x="3987428" y="4750218"/>
            <a:ext cx="1620957" cy="313932"/>
          </a:xfrm>
          <a:prstGeom prst="rect">
            <a:avLst/>
          </a:prstGeom>
        </p:spPr>
        <p:txBody>
          <a:bodyPr wrap="none">
            <a:spAutoFit/>
          </a:bodyPr>
          <a:lstStyle/>
          <a:p>
            <a:pPr>
              <a:lnSpc>
                <a:spcPct val="90000"/>
              </a:lnSpc>
              <a:spcAft>
                <a:spcPts val="600"/>
              </a:spcAft>
            </a:pPr>
            <a:r>
              <a:rPr lang="zh-CN" altLang="en-US" sz="1600" dirty="0">
                <a:solidFill>
                  <a:schemeClr val="accent1"/>
                </a:solidFill>
              </a:rPr>
              <a:t>设备物联网网关</a:t>
            </a:r>
          </a:p>
        </p:txBody>
      </p:sp>
      <p:sp>
        <p:nvSpPr>
          <p:cNvPr id="91" name="矩形 90"/>
          <p:cNvSpPr/>
          <p:nvPr/>
        </p:nvSpPr>
        <p:spPr bwMode="auto">
          <a:xfrm>
            <a:off x="6588906" y="4706669"/>
            <a:ext cx="1550574" cy="393108"/>
          </a:xfrm>
          <a:prstGeom prst="rect">
            <a:avLst/>
          </a:prstGeom>
          <a:solidFill>
            <a:srgbClr val="FFFFFF"/>
          </a:solid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矩形 89"/>
          <p:cNvSpPr/>
          <p:nvPr/>
        </p:nvSpPr>
        <p:spPr>
          <a:xfrm>
            <a:off x="6569955" y="4769367"/>
            <a:ext cx="1620957" cy="313932"/>
          </a:xfrm>
          <a:prstGeom prst="rect">
            <a:avLst/>
          </a:prstGeom>
        </p:spPr>
        <p:txBody>
          <a:bodyPr wrap="none">
            <a:spAutoFit/>
          </a:bodyPr>
          <a:lstStyle/>
          <a:p>
            <a:pPr>
              <a:lnSpc>
                <a:spcPct val="90000"/>
              </a:lnSpc>
              <a:spcAft>
                <a:spcPts val="600"/>
              </a:spcAft>
            </a:pPr>
            <a:r>
              <a:rPr lang="zh-CN" altLang="en-US" sz="1600" dirty="0">
                <a:solidFill>
                  <a:schemeClr val="accent1"/>
                </a:solidFill>
              </a:rPr>
              <a:t>设备物联网网关</a:t>
            </a:r>
          </a:p>
        </p:txBody>
      </p:sp>
      <p:sp>
        <p:nvSpPr>
          <p:cNvPr id="92" name="矩形 91"/>
          <p:cNvSpPr/>
          <p:nvPr/>
        </p:nvSpPr>
        <p:spPr bwMode="auto">
          <a:xfrm>
            <a:off x="613064" y="924791"/>
            <a:ext cx="11143067" cy="4416136"/>
          </a:xfrm>
          <a:prstGeom prst="rect">
            <a:avLst/>
          </a:prstGeom>
          <a:no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文本框 92"/>
          <p:cNvSpPr txBox="1"/>
          <p:nvPr/>
        </p:nvSpPr>
        <p:spPr>
          <a:xfrm>
            <a:off x="541892" y="4798622"/>
            <a:ext cx="1651734" cy="572464"/>
          </a:xfrm>
          <a:prstGeom prst="rect">
            <a:avLst/>
          </a:prstGeom>
          <a:noFill/>
        </p:spPr>
        <p:txBody>
          <a:bodyPr wrap="none" lIns="182880" tIns="146304" rIns="182880" bIns="146304" rtlCol="0">
            <a:spAutoFit/>
          </a:bodyPr>
          <a:lstStyle/>
          <a:p>
            <a:pPr>
              <a:lnSpc>
                <a:spcPct val="90000"/>
              </a:lnSpc>
              <a:spcAft>
                <a:spcPts val="600"/>
              </a:spcAft>
            </a:pPr>
            <a:r>
              <a:rPr lang="zh-CN" altLang="en-US" sz="2000" b="1" dirty="0">
                <a:solidFill>
                  <a:schemeClr val="accent1"/>
                </a:solidFill>
              </a:rPr>
              <a:t>私有云平台</a:t>
            </a:r>
          </a:p>
        </p:txBody>
      </p:sp>
      <p:sp>
        <p:nvSpPr>
          <p:cNvPr id="95" name="文本框 94"/>
          <p:cNvSpPr txBox="1"/>
          <p:nvPr/>
        </p:nvSpPr>
        <p:spPr>
          <a:xfrm>
            <a:off x="2737355" y="1686525"/>
            <a:ext cx="1682814"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Remote Building Automatic System</a:t>
            </a:r>
            <a:endParaRPr lang="zh-CN" altLang="en-US" sz="1200" dirty="0" err="1">
              <a:solidFill>
                <a:schemeClr val="accent1"/>
              </a:solidFill>
            </a:endParaRPr>
          </a:p>
        </p:txBody>
      </p:sp>
      <p:sp>
        <p:nvSpPr>
          <p:cNvPr id="96" name="文本框 95"/>
          <p:cNvSpPr txBox="1"/>
          <p:nvPr/>
        </p:nvSpPr>
        <p:spPr>
          <a:xfrm>
            <a:off x="636345" y="1681532"/>
            <a:ext cx="2029838"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Remote Building Automatic Configuration</a:t>
            </a:r>
            <a:endParaRPr lang="zh-CN" altLang="en-US" sz="1200" dirty="0" err="1">
              <a:solidFill>
                <a:schemeClr val="accent1"/>
              </a:solidFill>
            </a:endParaRPr>
          </a:p>
        </p:txBody>
      </p:sp>
      <p:sp>
        <p:nvSpPr>
          <p:cNvPr id="97" name="文本框 96"/>
          <p:cNvSpPr txBox="1"/>
          <p:nvPr/>
        </p:nvSpPr>
        <p:spPr>
          <a:xfrm>
            <a:off x="4543564" y="1683996"/>
            <a:ext cx="1682814"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Management Portal</a:t>
            </a:r>
            <a:endParaRPr lang="zh-CN" altLang="en-US" sz="1200" dirty="0" err="1">
              <a:solidFill>
                <a:schemeClr val="accent1"/>
              </a:solidFill>
            </a:endParaRPr>
          </a:p>
        </p:txBody>
      </p:sp>
      <p:sp>
        <p:nvSpPr>
          <p:cNvPr id="98" name="文本框 97"/>
          <p:cNvSpPr txBox="1"/>
          <p:nvPr/>
        </p:nvSpPr>
        <p:spPr>
          <a:xfrm>
            <a:off x="6480460" y="1689186"/>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Mobile Application</a:t>
            </a:r>
            <a:endParaRPr lang="zh-CN" altLang="en-US" sz="1200" dirty="0" err="1">
              <a:solidFill>
                <a:schemeClr val="accent1"/>
              </a:solidFill>
            </a:endParaRPr>
          </a:p>
        </p:txBody>
      </p:sp>
      <p:sp>
        <p:nvSpPr>
          <p:cNvPr id="99" name="文本框 98"/>
          <p:cNvSpPr txBox="1"/>
          <p:nvPr/>
        </p:nvSpPr>
        <p:spPr>
          <a:xfrm>
            <a:off x="8359372" y="1685951"/>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Reporting Portal</a:t>
            </a:r>
            <a:endParaRPr lang="zh-CN" altLang="en-US" sz="1200" dirty="0" err="1">
              <a:solidFill>
                <a:schemeClr val="accent1"/>
              </a:solidFill>
            </a:endParaRPr>
          </a:p>
        </p:txBody>
      </p:sp>
      <p:sp>
        <p:nvSpPr>
          <p:cNvPr id="100" name="文本框 99"/>
          <p:cNvSpPr txBox="1"/>
          <p:nvPr/>
        </p:nvSpPr>
        <p:spPr>
          <a:xfrm>
            <a:off x="10114428" y="1723011"/>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Other Web App</a:t>
            </a:r>
            <a:endParaRPr lang="zh-CN" altLang="en-US" sz="1200" dirty="0" err="1">
              <a:solidFill>
                <a:schemeClr val="accent1"/>
              </a:solidFill>
            </a:endParaRPr>
          </a:p>
        </p:txBody>
      </p:sp>
    </p:spTree>
    <p:extLst>
      <p:ext uri="{BB962C8B-B14F-4D97-AF65-F5344CB8AC3E}">
        <p14:creationId xmlns:p14="http://schemas.microsoft.com/office/powerpoint/2010/main" val="325942080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27258FFF-F925-446B-8502-81C933981705}" type="slidenum">
              <a:rPr lang="en-US" smtClean="0"/>
              <a:pPr/>
              <a:t>2</a:t>
            </a:fld>
            <a:endParaRPr lang="en-US" dirty="0"/>
          </a:p>
        </p:txBody>
      </p:sp>
      <p:sp>
        <p:nvSpPr>
          <p:cNvPr id="3" name="标题 2"/>
          <p:cNvSpPr>
            <a:spLocks noGrp="1"/>
          </p:cNvSpPr>
          <p:nvPr>
            <p:ph type="title"/>
          </p:nvPr>
        </p:nvSpPr>
        <p:spPr/>
        <p:txBody>
          <a:bodyPr/>
          <a:lstStyle/>
          <a:p>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客户旧系统软件架构</a:t>
            </a:r>
            <a:endParaRPr lang="zh-CN" alt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sp>
        <p:nvSpPr>
          <p:cNvPr id="63" name="Freeform 24"/>
          <p:cNvSpPr/>
          <p:nvPr/>
        </p:nvSpPr>
        <p:spPr bwMode="auto">
          <a:xfrm>
            <a:off x="3403783" y="2045723"/>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24"/>
          <p:cNvSpPr/>
          <p:nvPr/>
        </p:nvSpPr>
        <p:spPr bwMode="auto">
          <a:xfrm>
            <a:off x="3403783" y="3884685"/>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24"/>
          <p:cNvSpPr/>
          <p:nvPr/>
        </p:nvSpPr>
        <p:spPr bwMode="auto">
          <a:xfrm>
            <a:off x="3403783" y="2965204"/>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66" name="SMART BUILDING AUTOMATION"/>
          <p:cNvSpPr>
            <a:spLocks noChangeAspect="1"/>
          </p:cNvSpPr>
          <p:nvPr/>
        </p:nvSpPr>
        <p:spPr bwMode="auto">
          <a:xfrm>
            <a:off x="1697942" y="1174024"/>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SMART BUILDING AUTOMATION"/>
          <p:cNvSpPr>
            <a:spLocks noChangeAspect="1"/>
          </p:cNvSpPr>
          <p:nvPr/>
        </p:nvSpPr>
        <p:spPr bwMode="auto">
          <a:xfrm>
            <a:off x="1697940" y="3945895"/>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SMART BUILDING AUTOMATION"/>
          <p:cNvSpPr>
            <a:spLocks noChangeAspect="1"/>
          </p:cNvSpPr>
          <p:nvPr/>
        </p:nvSpPr>
        <p:spPr bwMode="auto">
          <a:xfrm>
            <a:off x="1697941" y="2124885"/>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SMART BUILDING AUTOMATION"/>
          <p:cNvSpPr>
            <a:spLocks noChangeAspect="1"/>
          </p:cNvSpPr>
          <p:nvPr/>
        </p:nvSpPr>
        <p:spPr bwMode="auto">
          <a:xfrm>
            <a:off x="1697940" y="4846551"/>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SMART BUILDING AUTOMATION"/>
          <p:cNvSpPr>
            <a:spLocks noChangeAspect="1"/>
          </p:cNvSpPr>
          <p:nvPr/>
        </p:nvSpPr>
        <p:spPr bwMode="auto">
          <a:xfrm>
            <a:off x="1697941" y="3075745"/>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直接箭头连接符 70"/>
          <p:cNvCxnSpPr/>
          <p:nvPr/>
        </p:nvCxnSpPr>
        <p:spPr>
          <a:xfrm>
            <a:off x="2243139" y="1605795"/>
            <a:ext cx="1061170" cy="636482"/>
          </a:xfrm>
          <a:prstGeom prst="straightConnector1">
            <a:avLst/>
          </a:prstGeom>
          <a:ln w="28575">
            <a:solidFill>
              <a:srgbClr val="0070C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2243139" y="3161758"/>
            <a:ext cx="1078187" cy="0"/>
          </a:xfrm>
          <a:prstGeom prst="straightConnector1">
            <a:avLst/>
          </a:prstGeom>
          <a:ln w="28575">
            <a:solidFill>
              <a:srgbClr val="0070C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243139" y="4161780"/>
            <a:ext cx="1061170" cy="900656"/>
          </a:xfrm>
          <a:prstGeom prst="straightConnector1">
            <a:avLst/>
          </a:prstGeom>
          <a:ln w="28575">
            <a:solidFill>
              <a:srgbClr val="0070C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流程图: 可选过程 76"/>
          <p:cNvSpPr/>
          <p:nvPr/>
        </p:nvSpPr>
        <p:spPr bwMode="auto">
          <a:xfrm>
            <a:off x="4821382" y="1713917"/>
            <a:ext cx="2213264" cy="1233427"/>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CN" sz="2400" dirty="0">
                <a:gradFill>
                  <a:gsLst>
                    <a:gs pos="0">
                      <a:srgbClr val="FFFFFF"/>
                    </a:gs>
                    <a:gs pos="100000">
                      <a:srgbClr val="FFFFFF"/>
                    </a:gs>
                  </a:gsLst>
                  <a:lin ang="5400000" scaled="0"/>
                </a:gradFill>
                <a:ea typeface="Segoe UI" pitchFamily="34" charset="0"/>
                <a:cs typeface="Segoe UI" pitchFamily="34" charset="0"/>
              </a:rPr>
              <a:t>Deamon Service</a:t>
            </a:r>
            <a:endParaRPr lang="zh-CN" alt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流程图: 可选过程 77"/>
          <p:cNvSpPr/>
          <p:nvPr/>
        </p:nvSpPr>
        <p:spPr bwMode="auto">
          <a:xfrm>
            <a:off x="4821382" y="3507516"/>
            <a:ext cx="2213264" cy="1209957"/>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CN" sz="2400" dirty="0">
                <a:gradFill>
                  <a:gsLst>
                    <a:gs pos="0">
                      <a:srgbClr val="FFFFFF"/>
                    </a:gs>
                    <a:gs pos="100000">
                      <a:srgbClr val="FFFFFF"/>
                    </a:gs>
                  </a:gsLst>
                  <a:lin ang="5400000" scaled="0"/>
                </a:gradFill>
                <a:ea typeface="Segoe UI" pitchFamily="34" charset="0"/>
                <a:cs typeface="Segoe UI" pitchFamily="34" charset="0"/>
              </a:rPr>
              <a:t>Deamon Service</a:t>
            </a: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圆柱形 78"/>
          <p:cNvSpPr/>
          <p:nvPr/>
        </p:nvSpPr>
        <p:spPr bwMode="auto">
          <a:xfrm>
            <a:off x="7943850" y="1389909"/>
            <a:ext cx="1215737" cy="87169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ltLang="zh-CN" sz="1600" dirty="0">
                <a:gradFill>
                  <a:gsLst>
                    <a:gs pos="0">
                      <a:srgbClr val="FFFFFF"/>
                    </a:gs>
                    <a:gs pos="100000">
                      <a:srgbClr val="FFFFFF"/>
                    </a:gs>
                  </a:gsLst>
                  <a:lin ang="5400000" scaled="0"/>
                </a:gradFill>
                <a:ea typeface="Segoe UI" pitchFamily="34" charset="0"/>
                <a:cs typeface="Segoe UI" pitchFamily="34" charset="0"/>
              </a:rPr>
              <a:t>DB Server</a:t>
            </a:r>
            <a:endParaRPr lang="zh-CN" alt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圆柱形 79"/>
          <p:cNvSpPr/>
          <p:nvPr/>
        </p:nvSpPr>
        <p:spPr bwMode="auto">
          <a:xfrm>
            <a:off x="7943850" y="2876198"/>
            <a:ext cx="1215737" cy="87169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r>
              <a:rPr lang="en-US" altLang="zh-CN" sz="1600" dirty="0">
                <a:gradFill>
                  <a:gsLst>
                    <a:gs pos="0">
                      <a:srgbClr val="FFFFFF"/>
                    </a:gs>
                    <a:gs pos="100000">
                      <a:srgbClr val="FFFFFF"/>
                    </a:gs>
                  </a:gsLst>
                  <a:lin ang="5400000" scaled="0"/>
                </a:gradFill>
                <a:ea typeface="Segoe UI" pitchFamily="34" charset="0"/>
                <a:cs typeface="Segoe UI" pitchFamily="34" charset="0"/>
              </a:rPr>
              <a:t>DB Server</a:t>
            </a:r>
            <a:endParaRPr lang="zh-CN" alt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圆柱形 80"/>
          <p:cNvSpPr/>
          <p:nvPr/>
        </p:nvSpPr>
        <p:spPr bwMode="auto">
          <a:xfrm>
            <a:off x="7943850" y="4406622"/>
            <a:ext cx="1215737" cy="87169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r>
              <a:rPr lang="en-US" altLang="zh-CN" sz="1600" dirty="0">
                <a:gradFill>
                  <a:gsLst>
                    <a:gs pos="0">
                      <a:srgbClr val="FFFFFF"/>
                    </a:gs>
                    <a:gs pos="100000">
                      <a:srgbClr val="FFFFFF"/>
                    </a:gs>
                  </a:gsLst>
                  <a:lin ang="5400000" scaled="0"/>
                </a:gradFill>
                <a:ea typeface="Segoe UI" pitchFamily="34" charset="0"/>
                <a:cs typeface="Segoe UI" pitchFamily="34" charset="0"/>
              </a:rPr>
              <a:t>DB Server</a:t>
            </a:r>
            <a:endParaRPr lang="zh-CN" alt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5" name="组合 94"/>
          <p:cNvGrpSpPr/>
          <p:nvPr/>
        </p:nvGrpSpPr>
        <p:grpSpPr>
          <a:xfrm>
            <a:off x="10583373" y="1520097"/>
            <a:ext cx="790507" cy="3583899"/>
            <a:chOff x="10347390" y="1488093"/>
            <a:chExt cx="790507" cy="3583899"/>
          </a:xfrm>
        </p:grpSpPr>
        <p:sp>
          <p:nvSpPr>
            <p:cNvPr id="83" name="Round Same Side Corner Rectangle 11"/>
            <p:cNvSpPr/>
            <p:nvPr/>
          </p:nvSpPr>
          <p:spPr>
            <a:xfrm>
              <a:off x="10347390" y="3437298"/>
              <a:ext cx="790507" cy="530535"/>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rgbClr val="00B0F0"/>
            </a:solidFill>
            <a:ln w="25400" cap="flat" cmpd="sng" algn="ctr">
              <a:noFill/>
              <a:prstDash val="solid"/>
            </a:ln>
            <a:effectLst/>
          </p:spPr>
          <p:txBody>
            <a:bodyPr rtlCol="0" anchor="ctr"/>
            <a:lstStyle/>
            <a:p>
              <a:pPr marL="0" marR="0" lvl="0" indent="0" algn="ctr" defTabSz="685721" rtl="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A4D7F4"/>
                </a:solidFill>
                <a:effectLst/>
                <a:uLnTx/>
                <a:uFillTx/>
                <a:latin typeface="Segoe"/>
                <a:ea typeface="+mn-ea"/>
                <a:cs typeface="+mn-cs"/>
              </a:endParaRPr>
            </a:p>
          </p:txBody>
        </p:sp>
        <p:sp>
          <p:nvSpPr>
            <p:cNvPr id="84" name="Rounded Rectangle 223"/>
            <p:cNvSpPr/>
            <p:nvPr/>
          </p:nvSpPr>
          <p:spPr bwMode="auto">
            <a:xfrm>
              <a:off x="10471178" y="4572570"/>
              <a:ext cx="469127" cy="49942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rgbClr val="00B0F0"/>
            </a:solidFill>
            <a:ln w="6350" cap="flat" cmpd="sng" algn="ctr">
              <a:noFill/>
              <a:prstDash val="solid"/>
              <a:miter lim="800000"/>
              <a:headEnd type="none" w="med" len="med"/>
              <a:tailEnd type="none" w="med" len="med"/>
            </a:ln>
            <a:effectLst/>
          </p:spPr>
          <p:txBody>
            <a:bodyPr rot="0" spcFirstLastPara="0" vertOverflow="overflow" horzOverflow="overflow" vert="horz" wrap="square" lIns="68570" tIns="34285" rIns="34285" bIns="68570" numCol="1" spcCol="0" rtlCol="0" fromWordArt="0" anchor="b" anchorCtr="0" forceAA="0" compatLnSpc="1">
              <a:prstTxWarp prst="textNoShape">
                <a:avLst/>
              </a:prstTxWarp>
              <a:noAutofit/>
            </a:bodyPr>
            <a:lstStyle/>
            <a:p>
              <a:pPr marL="0" marR="0" lvl="0" indent="0" algn="ctr" defTabSz="685495"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72837" y="2405897"/>
              <a:ext cx="631131" cy="54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34"/>
            <p:cNvSpPr/>
            <p:nvPr/>
          </p:nvSpPr>
          <p:spPr bwMode="auto">
            <a:xfrm>
              <a:off x="10525987" y="1488093"/>
              <a:ext cx="326839" cy="475791"/>
            </a:xfrm>
            <a:custGeom>
              <a:avLst/>
              <a:gdLst/>
              <a:ahLst/>
              <a:cxnLst/>
              <a:rect l="l" t="t" r="r" b="b"/>
              <a:pathLst>
                <a:path w="2722429" h="4789665">
                  <a:moveTo>
                    <a:pt x="1346561" y="4502803"/>
                  </a:moveTo>
                  <a:lnTo>
                    <a:pt x="1319494" y="4590254"/>
                  </a:lnTo>
                  <a:cubicBezTo>
                    <a:pt x="1370780" y="4623188"/>
                    <a:pt x="1392862" y="4602715"/>
                    <a:pt x="1422067" y="4598933"/>
                  </a:cubicBezTo>
                  <a:lnTo>
                    <a:pt x="1450559" y="4508144"/>
                  </a:lnTo>
                  <a:cubicBezTo>
                    <a:pt x="1378853" y="4535069"/>
                    <a:pt x="1369830" y="4510591"/>
                    <a:pt x="1346561" y="4502803"/>
                  </a:cubicBezTo>
                  <a:close/>
                  <a:moveTo>
                    <a:pt x="1291703" y="4476863"/>
                  </a:moveTo>
                  <a:cubicBezTo>
                    <a:pt x="1271500" y="4475153"/>
                    <a:pt x="1257001" y="4484037"/>
                    <a:pt x="1239895" y="4486401"/>
                  </a:cubicBezTo>
                  <a:lnTo>
                    <a:pt x="1213192" y="4577190"/>
                  </a:lnTo>
                  <a:cubicBezTo>
                    <a:pt x="1280394" y="4550265"/>
                    <a:pt x="1288850" y="4574742"/>
                    <a:pt x="1310657" y="4582531"/>
                  </a:cubicBezTo>
                  <a:lnTo>
                    <a:pt x="1336024" y="4495079"/>
                  </a:lnTo>
                  <a:cubicBezTo>
                    <a:pt x="1318000" y="4482729"/>
                    <a:pt x="1303825" y="4477889"/>
                    <a:pt x="1291703" y="4476863"/>
                  </a:cubicBezTo>
                  <a:close/>
                  <a:moveTo>
                    <a:pt x="2119608" y="4417076"/>
                  </a:moveTo>
                  <a:cubicBezTo>
                    <a:pt x="2156548" y="4417076"/>
                    <a:pt x="2186493" y="4447021"/>
                    <a:pt x="2186493" y="4483960"/>
                  </a:cubicBezTo>
                  <a:cubicBezTo>
                    <a:pt x="2186493" y="4520899"/>
                    <a:pt x="2156548" y="4550844"/>
                    <a:pt x="2119608" y="4550844"/>
                  </a:cubicBezTo>
                  <a:cubicBezTo>
                    <a:pt x="2082668" y="4550844"/>
                    <a:pt x="2052723" y="4520899"/>
                    <a:pt x="2052723" y="4483960"/>
                  </a:cubicBezTo>
                  <a:cubicBezTo>
                    <a:pt x="2052723" y="4447021"/>
                    <a:pt x="2082668" y="4417076"/>
                    <a:pt x="2119608" y="4417076"/>
                  </a:cubicBezTo>
                  <a:close/>
                  <a:moveTo>
                    <a:pt x="1375648" y="4401592"/>
                  </a:moveTo>
                  <a:lnTo>
                    <a:pt x="1348580" y="4489043"/>
                  </a:lnTo>
                  <a:cubicBezTo>
                    <a:pt x="1399866" y="4521977"/>
                    <a:pt x="1421948" y="4501504"/>
                    <a:pt x="1451153" y="4497722"/>
                  </a:cubicBezTo>
                  <a:lnTo>
                    <a:pt x="1479645" y="4406932"/>
                  </a:lnTo>
                  <a:cubicBezTo>
                    <a:pt x="1407939" y="4433858"/>
                    <a:pt x="1398917" y="4409380"/>
                    <a:pt x="1375648" y="4401592"/>
                  </a:cubicBezTo>
                  <a:close/>
                  <a:moveTo>
                    <a:pt x="2119608" y="4386401"/>
                  </a:moveTo>
                  <a:cubicBezTo>
                    <a:pt x="2065728" y="4386401"/>
                    <a:pt x="2022049" y="4430080"/>
                    <a:pt x="2022049" y="4483960"/>
                  </a:cubicBezTo>
                  <a:cubicBezTo>
                    <a:pt x="2022049" y="4502736"/>
                    <a:pt x="2027353" y="4520272"/>
                    <a:pt x="2038016" y="4534245"/>
                  </a:cubicBezTo>
                  <a:lnTo>
                    <a:pt x="1981241" y="4590925"/>
                  </a:lnTo>
                  <a:cubicBezTo>
                    <a:pt x="1972878" y="4599274"/>
                    <a:pt x="1972867" y="4612822"/>
                    <a:pt x="1981216" y="4621185"/>
                  </a:cubicBezTo>
                  <a:cubicBezTo>
                    <a:pt x="1989565" y="4629548"/>
                    <a:pt x="2003113" y="4629559"/>
                    <a:pt x="2011476" y="4621210"/>
                  </a:cubicBezTo>
                  <a:lnTo>
                    <a:pt x="2068071" y="4564708"/>
                  </a:lnTo>
                  <a:cubicBezTo>
                    <a:pt x="2082269" y="4575900"/>
                    <a:pt x="2100283" y="4581519"/>
                    <a:pt x="2119608" y="4581519"/>
                  </a:cubicBezTo>
                  <a:cubicBezTo>
                    <a:pt x="2173488" y="4581519"/>
                    <a:pt x="2217167" y="4537840"/>
                    <a:pt x="2217167" y="4483960"/>
                  </a:cubicBezTo>
                  <a:cubicBezTo>
                    <a:pt x="2217167" y="4430080"/>
                    <a:pt x="2173488" y="4386401"/>
                    <a:pt x="2119608" y="4386401"/>
                  </a:cubicBezTo>
                  <a:close/>
                  <a:moveTo>
                    <a:pt x="660244" y="4379873"/>
                  </a:moveTo>
                  <a:cubicBezTo>
                    <a:pt x="657836" y="4379386"/>
                    <a:pt x="655370" y="4379378"/>
                    <a:pt x="652928" y="4379876"/>
                  </a:cubicBezTo>
                  <a:cubicBezTo>
                    <a:pt x="649671" y="4380541"/>
                    <a:pt x="646454" y="4382106"/>
                    <a:pt x="643463" y="4384634"/>
                  </a:cubicBezTo>
                  <a:lnTo>
                    <a:pt x="550646" y="4463095"/>
                  </a:lnTo>
                  <a:cubicBezTo>
                    <a:pt x="544575" y="4468227"/>
                    <a:pt x="540603" y="4476343"/>
                    <a:pt x="539167" y="4485288"/>
                  </a:cubicBezTo>
                  <a:lnTo>
                    <a:pt x="538027" y="4487497"/>
                  </a:lnTo>
                  <a:cubicBezTo>
                    <a:pt x="532270" y="4505257"/>
                    <a:pt x="537944" y="4526152"/>
                    <a:pt x="550700" y="4534168"/>
                  </a:cubicBezTo>
                  <a:lnTo>
                    <a:pt x="657831" y="4601484"/>
                  </a:lnTo>
                  <a:cubicBezTo>
                    <a:pt x="670588" y="4609500"/>
                    <a:pt x="685596" y="4601600"/>
                    <a:pt x="691353" y="4583840"/>
                  </a:cubicBezTo>
                  <a:cubicBezTo>
                    <a:pt x="697110" y="4566080"/>
                    <a:pt x="691436" y="4545185"/>
                    <a:pt x="678680" y="4537170"/>
                  </a:cubicBezTo>
                  <a:lnTo>
                    <a:pt x="661890" y="4526620"/>
                  </a:lnTo>
                  <a:lnTo>
                    <a:pt x="704842" y="4526620"/>
                  </a:lnTo>
                  <a:cubicBezTo>
                    <a:pt x="718837" y="4526620"/>
                    <a:pt x="730182" y="4510824"/>
                    <a:pt x="730182" y="4491339"/>
                  </a:cubicBezTo>
                  <a:cubicBezTo>
                    <a:pt x="730182" y="4471854"/>
                    <a:pt x="718837" y="4456059"/>
                    <a:pt x="704842" y="4456059"/>
                  </a:cubicBezTo>
                  <a:lnTo>
                    <a:pt x="656623" y="4456059"/>
                  </a:lnTo>
                  <a:lnTo>
                    <a:pt x="669766" y="4444948"/>
                  </a:lnTo>
                  <a:cubicBezTo>
                    <a:pt x="681729" y="4434836"/>
                    <a:pt x="685539" y="4413136"/>
                    <a:pt x="678275" y="4396481"/>
                  </a:cubicBezTo>
                  <a:cubicBezTo>
                    <a:pt x="674190" y="4387112"/>
                    <a:pt x="667471" y="4381335"/>
                    <a:pt x="660244" y="4379873"/>
                  </a:cubicBezTo>
                  <a:close/>
                  <a:moveTo>
                    <a:pt x="1320789" y="4375652"/>
                  </a:moveTo>
                  <a:cubicBezTo>
                    <a:pt x="1300586" y="4373942"/>
                    <a:pt x="1286087" y="4382826"/>
                    <a:pt x="1268981" y="4385190"/>
                  </a:cubicBezTo>
                  <a:lnTo>
                    <a:pt x="1242278" y="4475979"/>
                  </a:lnTo>
                  <a:cubicBezTo>
                    <a:pt x="1309480" y="4449054"/>
                    <a:pt x="1317936" y="4473531"/>
                    <a:pt x="1339743" y="4481319"/>
                  </a:cubicBezTo>
                  <a:lnTo>
                    <a:pt x="1365111" y="4393868"/>
                  </a:lnTo>
                  <a:cubicBezTo>
                    <a:pt x="1347086" y="4381518"/>
                    <a:pt x="1332911" y="4376678"/>
                    <a:pt x="1320789" y="4375652"/>
                  </a:cubicBezTo>
                  <a:close/>
                  <a:moveTo>
                    <a:pt x="273360" y="451976"/>
                  </a:moveTo>
                  <a:lnTo>
                    <a:pt x="273360" y="4125794"/>
                  </a:lnTo>
                  <a:lnTo>
                    <a:pt x="2449071" y="4125794"/>
                  </a:lnTo>
                  <a:lnTo>
                    <a:pt x="2449071" y="451976"/>
                  </a:lnTo>
                  <a:close/>
                  <a:moveTo>
                    <a:pt x="453747" y="0"/>
                  </a:moveTo>
                  <a:lnTo>
                    <a:pt x="2268682" y="0"/>
                  </a:lnTo>
                  <a:cubicBezTo>
                    <a:pt x="2519279" y="0"/>
                    <a:pt x="2722429" y="203150"/>
                    <a:pt x="2722429" y="453747"/>
                  </a:cubicBezTo>
                  <a:lnTo>
                    <a:pt x="2722429" y="4335918"/>
                  </a:lnTo>
                  <a:cubicBezTo>
                    <a:pt x="2722429" y="4586515"/>
                    <a:pt x="2519279" y="4789665"/>
                    <a:pt x="2268682" y="4789665"/>
                  </a:cubicBezTo>
                  <a:lnTo>
                    <a:pt x="453747" y="4789665"/>
                  </a:lnTo>
                  <a:cubicBezTo>
                    <a:pt x="203150" y="4789665"/>
                    <a:pt x="0" y="4586515"/>
                    <a:pt x="0" y="4335918"/>
                  </a:cubicBezTo>
                  <a:lnTo>
                    <a:pt x="0" y="453747"/>
                  </a:lnTo>
                  <a:cubicBezTo>
                    <a:pt x="0" y="203150"/>
                    <a:pt x="203150" y="0"/>
                    <a:pt x="453747" y="0"/>
                  </a:cubicBezTo>
                  <a:close/>
                </a:path>
              </a:pathLst>
            </a:custGeom>
            <a:solidFill>
              <a:srgbClr val="00B0F0"/>
            </a:solid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marL="0" marR="0" lvl="0" indent="0" algn="ctr" defTabSz="672137" rtl="0" eaLnBrk="1" fontAlgn="base" latinLnBrk="0" hangingPunct="1">
                <a:lnSpc>
                  <a:spcPct val="100000"/>
                </a:lnSpc>
                <a:spcBef>
                  <a:spcPct val="0"/>
                </a:spcBef>
                <a:spcAft>
                  <a:spcPct val="0"/>
                </a:spcAft>
                <a:buClrTx/>
                <a:buSzTx/>
                <a:buFontTx/>
                <a:buNone/>
                <a:tabLst/>
                <a:defRPr/>
              </a:pPr>
              <a:endParaRPr kumimoji="0" lang="en-US" sz="1324" b="0" i="0" u="none" strike="noStrike" kern="1200" cap="none" spc="-37"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grpSp>
      <p:sp>
        <p:nvSpPr>
          <p:cNvPr id="87" name="右箭头 86"/>
          <p:cNvSpPr/>
          <p:nvPr/>
        </p:nvSpPr>
        <p:spPr bwMode="auto">
          <a:xfrm>
            <a:off x="3958936" y="2438831"/>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右箭头 87"/>
          <p:cNvSpPr/>
          <p:nvPr/>
        </p:nvSpPr>
        <p:spPr bwMode="auto">
          <a:xfrm>
            <a:off x="3958936" y="3635407"/>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右箭头 88"/>
          <p:cNvSpPr/>
          <p:nvPr/>
        </p:nvSpPr>
        <p:spPr bwMode="auto">
          <a:xfrm>
            <a:off x="7149587" y="2017801"/>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右箭头 89"/>
          <p:cNvSpPr/>
          <p:nvPr/>
        </p:nvSpPr>
        <p:spPr bwMode="auto">
          <a:xfrm>
            <a:off x="7149587" y="3041540"/>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右箭头 90"/>
          <p:cNvSpPr/>
          <p:nvPr/>
        </p:nvSpPr>
        <p:spPr bwMode="auto">
          <a:xfrm>
            <a:off x="7149587" y="4085735"/>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右箭头 91"/>
          <p:cNvSpPr/>
          <p:nvPr/>
        </p:nvSpPr>
        <p:spPr bwMode="auto">
          <a:xfrm>
            <a:off x="9403172" y="2371892"/>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右箭头 92"/>
          <p:cNvSpPr/>
          <p:nvPr/>
        </p:nvSpPr>
        <p:spPr bwMode="auto">
          <a:xfrm>
            <a:off x="9444435" y="3802871"/>
            <a:ext cx="727364" cy="5263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矩形 93"/>
          <p:cNvSpPr/>
          <p:nvPr/>
        </p:nvSpPr>
        <p:spPr bwMode="auto">
          <a:xfrm>
            <a:off x="10150156" y="935766"/>
            <a:ext cx="1590710" cy="5143500"/>
          </a:xfrm>
          <a:prstGeom prst="rect">
            <a:avLst/>
          </a:prstGeom>
          <a:no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文本框 95"/>
          <p:cNvSpPr txBox="1"/>
          <p:nvPr/>
        </p:nvSpPr>
        <p:spPr>
          <a:xfrm>
            <a:off x="10116377" y="5531551"/>
            <a:ext cx="1087477" cy="489365"/>
          </a:xfrm>
          <a:prstGeom prst="rect">
            <a:avLst/>
          </a:prstGeom>
          <a:noFill/>
        </p:spPr>
        <p:txBody>
          <a:bodyPr wrap="none" lIns="182880" tIns="146304" rIns="182880" bIns="146304" rtlCol="0">
            <a:spAutoFit/>
          </a:bodyPr>
          <a:lstStyle/>
          <a:p>
            <a:pPr>
              <a:lnSpc>
                <a:spcPct val="90000"/>
              </a:lnSpc>
              <a:spcAft>
                <a:spcPts val="600"/>
              </a:spcAft>
            </a:pPr>
            <a:r>
              <a:rPr lang="zh-CN" altLang="en-US" sz="1400" dirty="0">
                <a:solidFill>
                  <a:srgbClr val="0070C0"/>
                </a:solidFill>
              </a:rPr>
              <a:t>业务应用</a:t>
            </a:r>
          </a:p>
        </p:txBody>
      </p:sp>
    </p:spTree>
    <p:extLst>
      <p:ext uri="{BB962C8B-B14F-4D97-AF65-F5344CB8AC3E}">
        <p14:creationId xmlns:p14="http://schemas.microsoft.com/office/powerpoint/2010/main" val="26660725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36592" y="0"/>
            <a:ext cx="4699883" cy="6994525"/>
          </a:xfrm>
          <a:prstGeom prst="rect">
            <a:avLst/>
          </a:prstGeom>
        </p:spPr>
      </p:pic>
      <p:sp>
        <p:nvSpPr>
          <p:cNvPr id="2" name="灯片编号占位符 1"/>
          <p:cNvSpPr>
            <a:spLocks noGrp="1"/>
          </p:cNvSpPr>
          <p:nvPr>
            <p:ph type="sldNum" sz="quarter" idx="11"/>
          </p:nvPr>
        </p:nvSpPr>
        <p:spPr/>
        <p:txBody>
          <a:bodyPr/>
          <a:lstStyle/>
          <a:p>
            <a:fld id="{27258FFF-F925-446B-8502-81C933981705}" type="slidenum">
              <a:rPr lang="en-US" smtClean="0"/>
              <a:pPr/>
              <a:t>3</a:t>
            </a:fld>
            <a:endParaRPr lang="en-US" dirty="0"/>
          </a:p>
        </p:txBody>
      </p:sp>
      <p:sp>
        <p:nvSpPr>
          <p:cNvPr id="3" name="标题 2"/>
          <p:cNvSpPr>
            <a:spLocks noGrp="1"/>
          </p:cNvSpPr>
          <p:nvPr>
            <p:ph type="title"/>
          </p:nvPr>
        </p:nvSpPr>
        <p:spPr/>
        <p:txBody>
          <a:bodyPr/>
          <a:lstStyle/>
          <a:p>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客户旧系统方案痛点</a:t>
            </a:r>
            <a:endParaRPr lang="zh-CN" alt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sp>
        <p:nvSpPr>
          <p:cNvPr id="6" name="矩形 5"/>
          <p:cNvSpPr/>
          <p:nvPr/>
        </p:nvSpPr>
        <p:spPr bwMode="auto">
          <a:xfrm>
            <a:off x="457200" y="1222739"/>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区域节点成本高</a:t>
            </a:r>
          </a:p>
        </p:txBody>
      </p:sp>
      <p:sp>
        <p:nvSpPr>
          <p:cNvPr id="8" name="矩形 7"/>
          <p:cNvSpPr/>
          <p:nvPr/>
        </p:nvSpPr>
        <p:spPr bwMode="auto">
          <a:xfrm>
            <a:off x="457199" y="2168310"/>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无法动态扩展高并发数据采集</a:t>
            </a:r>
          </a:p>
        </p:txBody>
      </p:sp>
      <p:sp>
        <p:nvSpPr>
          <p:cNvPr id="9" name="矩形 8"/>
          <p:cNvSpPr/>
          <p:nvPr/>
        </p:nvSpPr>
        <p:spPr bwMode="auto">
          <a:xfrm>
            <a:off x="457198" y="3130024"/>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监控数据实时预警部署难</a:t>
            </a:r>
          </a:p>
        </p:txBody>
      </p:sp>
      <p:sp>
        <p:nvSpPr>
          <p:cNvPr id="10" name="矩形 9"/>
          <p:cNvSpPr/>
          <p:nvPr/>
        </p:nvSpPr>
        <p:spPr bwMode="auto">
          <a:xfrm>
            <a:off x="457198" y="4147157"/>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设备端业务承载过高</a:t>
            </a:r>
          </a:p>
        </p:txBody>
      </p:sp>
      <p:sp>
        <p:nvSpPr>
          <p:cNvPr id="11" name="矩形 10"/>
          <p:cNvSpPr/>
          <p:nvPr/>
        </p:nvSpPr>
        <p:spPr bwMode="auto">
          <a:xfrm>
            <a:off x="457197" y="5104296"/>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很难获得数据统一视图</a:t>
            </a:r>
          </a:p>
        </p:txBody>
      </p:sp>
      <p:sp>
        <p:nvSpPr>
          <p:cNvPr id="12" name="矩形 11"/>
          <p:cNvSpPr/>
          <p:nvPr/>
        </p:nvSpPr>
        <p:spPr bwMode="auto">
          <a:xfrm>
            <a:off x="457197" y="6049867"/>
            <a:ext cx="5413663" cy="685800"/>
          </a:xfrm>
          <a:prstGeom prst="rect">
            <a:avLst/>
          </a:prstGeom>
          <a:solidFill>
            <a:schemeClr val="bg1">
              <a:lumMod val="85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Wingdings" panose="05000000000000000000" pitchFamily="2" charset="2"/>
              <a:buChar char="Ø"/>
            </a:pPr>
            <a:r>
              <a:rPr lang="zh-CN" altLang="en-US" sz="2400" dirty="0">
                <a:solidFill>
                  <a:schemeClr val="tx1">
                    <a:lumMod val="75000"/>
                    <a:lumOff val="25000"/>
                  </a:schemeClr>
                </a:solidFill>
                <a:ea typeface="Segoe UI" pitchFamily="34" charset="0"/>
                <a:cs typeface="Segoe UI" pitchFamily="34" charset="0"/>
              </a:rPr>
              <a:t>新业务需求很难扩展</a:t>
            </a:r>
          </a:p>
        </p:txBody>
      </p:sp>
    </p:spTree>
    <p:extLst>
      <p:ext uri="{BB962C8B-B14F-4D97-AF65-F5344CB8AC3E}">
        <p14:creationId xmlns:p14="http://schemas.microsoft.com/office/powerpoint/2010/main" val="31730823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27258FFF-F925-446B-8502-81C933981705}" type="slidenum">
              <a:rPr lang="en-US" smtClean="0"/>
              <a:pPr/>
              <a:t>4</a:t>
            </a:fld>
            <a:endParaRPr 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sp>
        <p:nvSpPr>
          <p:cNvPr id="5" name="Title 1"/>
          <p:cNvSpPr>
            <a:spLocks noGrp="1"/>
          </p:cNvSpPr>
          <p:nvPr>
            <p:ph type="title"/>
          </p:nvPr>
        </p:nvSpPr>
        <p:spPr>
          <a:xfrm>
            <a:off x="529936" y="271827"/>
            <a:ext cx="11226195" cy="1097302"/>
          </a:xfrm>
        </p:spPr>
        <p:txBody>
          <a:bodyPr vert="horz" wrap="square" lIns="0" tIns="91440" rIns="146304" bIns="91440" rtlCol="0" anchor="t">
            <a:normAutofit/>
          </a:bodyPr>
          <a:lstStyle/>
          <a:p>
            <a:pPr>
              <a:lnSpc>
                <a:spcPct val="90000"/>
              </a:lnSpc>
            </a:pPr>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基于</a:t>
            </a:r>
            <a:r>
              <a:rPr lang="en-US" altLang="zh-CN"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Azure</a:t>
            </a:r>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的</a:t>
            </a:r>
            <a:r>
              <a:rPr lang="en-US" altLang="zh-CN"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Smart Building </a:t>
            </a:r>
            <a:endParaRPr 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89074" y="1034017"/>
            <a:ext cx="10619510" cy="797331"/>
          </a:xfrm>
          <a:prstGeom prst="rect">
            <a:avLst/>
          </a:prstGeom>
        </p:spPr>
      </p:pic>
      <p:sp>
        <p:nvSpPr>
          <p:cNvPr id="8" name="Freeform 21"/>
          <p:cNvSpPr/>
          <p:nvPr/>
        </p:nvSpPr>
        <p:spPr bwMode="auto">
          <a:xfrm>
            <a:off x="8454336" y="4808755"/>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24"/>
          <p:cNvSpPr/>
          <p:nvPr/>
        </p:nvSpPr>
        <p:spPr bwMode="auto">
          <a:xfrm>
            <a:off x="3393392" y="4820097"/>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组合 60"/>
          <p:cNvGrpSpPr/>
          <p:nvPr/>
        </p:nvGrpSpPr>
        <p:grpSpPr>
          <a:xfrm>
            <a:off x="1281476" y="5562609"/>
            <a:ext cx="9723113" cy="989733"/>
            <a:chOff x="1279357" y="5132183"/>
            <a:chExt cx="9723113" cy="989733"/>
          </a:xfrm>
        </p:grpSpPr>
        <p:pic>
          <p:nvPicPr>
            <p:cNvPr id="11" name="Picture 3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70785" y="5142525"/>
              <a:ext cx="355244" cy="412166"/>
            </a:xfrm>
            <a:prstGeom prst="rect">
              <a:avLst/>
            </a:prstGeom>
          </p:spPr>
        </p:pic>
        <p:pic>
          <p:nvPicPr>
            <p:cNvPr id="12" name="Picture 32"/>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628668" y="5192424"/>
              <a:ext cx="373802" cy="307513"/>
            </a:xfrm>
            <a:prstGeom prst="rect">
              <a:avLst/>
            </a:prstGeom>
          </p:spPr>
        </p:pic>
        <p:pic>
          <p:nvPicPr>
            <p:cNvPr id="13" name="Picture 33"/>
            <p:cNvPicPr>
              <a:picLocks noChangeAspect="1"/>
            </p:cNvPicPr>
            <p:nvPr/>
          </p:nvPicPr>
          <p:blipFill>
            <a:blip r:embed="rId5"/>
            <a:stretch>
              <a:fillRect/>
            </a:stretch>
          </p:blipFill>
          <p:spPr>
            <a:xfrm rot="16200000">
              <a:off x="1579263" y="5149668"/>
              <a:ext cx="421429" cy="407143"/>
            </a:xfrm>
            <a:prstGeom prst="rect">
              <a:avLst/>
            </a:prstGeom>
          </p:spPr>
        </p:pic>
        <p:pic>
          <p:nvPicPr>
            <p:cNvPr id="14" name="Picture 34"/>
            <p:cNvPicPr>
              <a:picLocks noChangeAspect="1"/>
            </p:cNvPicPr>
            <p:nvPr/>
          </p:nvPicPr>
          <p:blipFill>
            <a:blip r:embed="rId6">
              <a:duotone>
                <a:schemeClr val="accent1">
                  <a:shade val="45000"/>
                  <a:satMod val="135000"/>
                </a:schemeClr>
                <a:prstClr val="white"/>
              </a:duotone>
            </a:blip>
            <a:stretch>
              <a:fillRect/>
            </a:stretch>
          </p:blipFill>
          <p:spPr>
            <a:xfrm>
              <a:off x="4332727" y="5187312"/>
              <a:ext cx="349795" cy="337673"/>
            </a:xfrm>
            <a:prstGeom prst="rect">
              <a:avLst/>
            </a:prstGeom>
          </p:spPr>
        </p:pic>
        <p:pic>
          <p:nvPicPr>
            <p:cNvPr id="15" name="Picture 35"/>
            <p:cNvPicPr>
              <a:picLocks noChangeAspect="1"/>
            </p:cNvPicPr>
            <p:nvPr/>
          </p:nvPicPr>
          <p:blipFill>
            <a:blip r:embed="rId7">
              <a:duotone>
                <a:schemeClr val="accent1">
                  <a:shade val="45000"/>
                  <a:satMod val="135000"/>
                </a:schemeClr>
                <a:prstClr val="white"/>
              </a:duotone>
            </a:blip>
            <a:stretch>
              <a:fillRect/>
            </a:stretch>
          </p:blipFill>
          <p:spPr>
            <a:xfrm>
              <a:off x="5104941" y="5176131"/>
              <a:ext cx="222106" cy="348837"/>
            </a:xfrm>
            <a:prstGeom prst="rect">
              <a:avLst/>
            </a:prstGeom>
          </p:spPr>
        </p:pic>
        <p:pic>
          <p:nvPicPr>
            <p:cNvPr id="16" name="Picture 36"/>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84417" y="5209070"/>
              <a:ext cx="335616" cy="290867"/>
            </a:xfrm>
            <a:prstGeom prst="rect">
              <a:avLst/>
            </a:prstGeom>
          </p:spPr>
        </p:pic>
        <p:pic>
          <p:nvPicPr>
            <p:cNvPr id="17" name="Picture 38"/>
            <p:cNvPicPr>
              <a:picLocks noChangeAspect="1"/>
            </p:cNvPicPr>
            <p:nvPr/>
          </p:nvPicPr>
          <p:blipFill>
            <a:blip r:embed="rId7">
              <a:duotone>
                <a:schemeClr val="accent1">
                  <a:shade val="45000"/>
                  <a:satMod val="135000"/>
                </a:schemeClr>
                <a:prstClr val="white"/>
              </a:duotone>
            </a:blip>
            <a:stretch>
              <a:fillRect/>
            </a:stretch>
          </p:blipFill>
          <p:spPr>
            <a:xfrm>
              <a:off x="9028608" y="5146457"/>
              <a:ext cx="222106" cy="348837"/>
            </a:xfrm>
            <a:prstGeom prst="rect">
              <a:avLst/>
            </a:prstGeom>
          </p:spPr>
        </p:pic>
        <p:sp>
          <p:nvSpPr>
            <p:cNvPr id="31" name="OCCUPANCY SENSOR"/>
            <p:cNvSpPr>
              <a:spLocks noChangeAspect="1"/>
            </p:cNvSpPr>
            <p:nvPr/>
          </p:nvSpPr>
          <p:spPr bwMode="auto">
            <a:xfrm>
              <a:off x="7476924" y="5183972"/>
              <a:ext cx="348049" cy="273806"/>
            </a:xfrm>
            <a:custGeom>
              <a:avLst/>
              <a:gdLst/>
              <a:ahLst/>
              <a:cxnLst/>
              <a:rect l="l" t="t" r="r" b="b"/>
              <a:pathLst>
                <a:path w="589675" h="463892">
                  <a:moveTo>
                    <a:pt x="437134" y="185217"/>
                  </a:moveTo>
                  <a:cubicBezTo>
                    <a:pt x="486913" y="185217"/>
                    <a:pt x="527267" y="223478"/>
                    <a:pt x="527267" y="270676"/>
                  </a:cubicBezTo>
                  <a:cubicBezTo>
                    <a:pt x="527267" y="287222"/>
                    <a:pt x="522307" y="302670"/>
                    <a:pt x="512399" y="314889"/>
                  </a:cubicBezTo>
                  <a:cubicBezTo>
                    <a:pt x="520068" y="320395"/>
                    <a:pt x="528163" y="328630"/>
                    <a:pt x="539109" y="339943"/>
                  </a:cubicBezTo>
                  <a:cubicBezTo>
                    <a:pt x="568031" y="369835"/>
                    <a:pt x="589650" y="393000"/>
                    <a:pt x="589650" y="425749"/>
                  </a:cubicBezTo>
                  <a:cubicBezTo>
                    <a:pt x="590313" y="455974"/>
                    <a:pt x="577843" y="462852"/>
                    <a:pt x="560998" y="463892"/>
                  </a:cubicBezTo>
                  <a:lnTo>
                    <a:pt x="437133" y="462543"/>
                  </a:lnTo>
                  <a:lnTo>
                    <a:pt x="313270" y="463892"/>
                  </a:lnTo>
                  <a:cubicBezTo>
                    <a:pt x="296424" y="462852"/>
                    <a:pt x="283955" y="455974"/>
                    <a:pt x="284618" y="425749"/>
                  </a:cubicBezTo>
                  <a:cubicBezTo>
                    <a:pt x="284618" y="393000"/>
                    <a:pt x="313610" y="361080"/>
                    <a:pt x="335159" y="339943"/>
                  </a:cubicBezTo>
                  <a:lnTo>
                    <a:pt x="362497" y="315772"/>
                  </a:lnTo>
                  <a:cubicBezTo>
                    <a:pt x="352196" y="303396"/>
                    <a:pt x="347001" y="287611"/>
                    <a:pt x="347001" y="270676"/>
                  </a:cubicBezTo>
                  <a:cubicBezTo>
                    <a:pt x="347001" y="223478"/>
                    <a:pt x="387355" y="185217"/>
                    <a:pt x="437134" y="185217"/>
                  </a:cubicBezTo>
                  <a:close/>
                  <a:moveTo>
                    <a:pt x="262324" y="0"/>
                  </a:moveTo>
                  <a:cubicBezTo>
                    <a:pt x="334300" y="0"/>
                    <a:pt x="392648" y="55322"/>
                    <a:pt x="392648" y="123565"/>
                  </a:cubicBezTo>
                  <a:cubicBezTo>
                    <a:pt x="392648" y="152170"/>
                    <a:pt x="382396" y="178505"/>
                    <a:pt x="363516" y="197951"/>
                  </a:cubicBezTo>
                  <a:cubicBezTo>
                    <a:pt x="337538" y="211760"/>
                    <a:pt x="320839" y="238424"/>
                    <a:pt x="320839" y="268785"/>
                  </a:cubicBezTo>
                  <a:cubicBezTo>
                    <a:pt x="320839" y="284867"/>
                    <a:pt x="325524" y="299911"/>
                    <a:pt x="334956" y="311942"/>
                  </a:cubicBezTo>
                  <a:cubicBezTo>
                    <a:pt x="326296" y="317841"/>
                    <a:pt x="318399" y="325744"/>
                    <a:pt x="309751" y="334226"/>
                  </a:cubicBezTo>
                  <a:cubicBezTo>
                    <a:pt x="285914" y="357608"/>
                    <a:pt x="253843" y="392918"/>
                    <a:pt x="253843" y="429145"/>
                  </a:cubicBezTo>
                  <a:cubicBezTo>
                    <a:pt x="253513" y="444173"/>
                    <a:pt x="256118" y="453983"/>
                    <a:pt x="261217" y="460012"/>
                  </a:cubicBezTo>
                  <a:lnTo>
                    <a:pt x="47043" y="462345"/>
                  </a:lnTo>
                  <a:cubicBezTo>
                    <a:pt x="19408" y="460638"/>
                    <a:pt x="-1048" y="449355"/>
                    <a:pt x="41" y="399773"/>
                  </a:cubicBezTo>
                  <a:cubicBezTo>
                    <a:pt x="41" y="327457"/>
                    <a:pt x="64302" y="257895"/>
                    <a:pt x="135253" y="229348"/>
                  </a:cubicBezTo>
                  <a:lnTo>
                    <a:pt x="174947" y="213992"/>
                  </a:lnTo>
                  <a:cubicBezTo>
                    <a:pt x="148312" y="192117"/>
                    <a:pt x="132000" y="159647"/>
                    <a:pt x="132000" y="123565"/>
                  </a:cubicBezTo>
                  <a:cubicBezTo>
                    <a:pt x="132000" y="55322"/>
                    <a:pt x="190348" y="0"/>
                    <a:pt x="262324"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MPERATURE SENSOR"/>
            <p:cNvSpPr>
              <a:spLocks noChangeAspect="1"/>
            </p:cNvSpPr>
            <p:nvPr/>
          </p:nvSpPr>
          <p:spPr bwMode="auto">
            <a:xfrm>
              <a:off x="3799579" y="5187312"/>
              <a:ext cx="138776" cy="322593"/>
            </a:xfrm>
            <a:custGeom>
              <a:avLst/>
              <a:gdLst/>
              <a:ahLst/>
              <a:cxnLst/>
              <a:rect l="l" t="t" r="r" b="b"/>
              <a:pathLst>
                <a:path w="212802" h="494672">
                  <a:moveTo>
                    <a:pt x="102852" y="132858"/>
                  </a:moveTo>
                  <a:cubicBezTo>
                    <a:pt x="118002" y="132858"/>
                    <a:pt x="130284" y="145140"/>
                    <a:pt x="130284" y="160290"/>
                  </a:cubicBezTo>
                  <a:lnTo>
                    <a:pt x="130284" y="280468"/>
                  </a:lnTo>
                  <a:cubicBezTo>
                    <a:pt x="130860" y="316692"/>
                    <a:pt x="131556" y="357266"/>
                    <a:pt x="133740" y="377633"/>
                  </a:cubicBezTo>
                  <a:cubicBezTo>
                    <a:pt x="139903" y="384157"/>
                    <a:pt x="143386" y="393005"/>
                    <a:pt x="143386" y="402667"/>
                  </a:cubicBezTo>
                  <a:cubicBezTo>
                    <a:pt x="143386" y="424392"/>
                    <a:pt x="125775" y="442003"/>
                    <a:pt x="104049" y="442003"/>
                  </a:cubicBezTo>
                  <a:cubicBezTo>
                    <a:pt x="82324" y="442003"/>
                    <a:pt x="64713" y="424392"/>
                    <a:pt x="64713" y="402667"/>
                  </a:cubicBezTo>
                  <a:cubicBezTo>
                    <a:pt x="64713" y="393005"/>
                    <a:pt x="68196" y="384157"/>
                    <a:pt x="74359" y="377633"/>
                  </a:cubicBezTo>
                  <a:cubicBezTo>
                    <a:pt x="74713" y="347173"/>
                    <a:pt x="75066" y="316712"/>
                    <a:pt x="75420" y="286252"/>
                  </a:cubicBezTo>
                  <a:lnTo>
                    <a:pt x="75420" y="160290"/>
                  </a:lnTo>
                  <a:cubicBezTo>
                    <a:pt x="75420" y="145140"/>
                    <a:pt x="87702" y="132858"/>
                    <a:pt x="102852" y="132858"/>
                  </a:cubicBezTo>
                  <a:close/>
                  <a:moveTo>
                    <a:pt x="106402" y="32791"/>
                  </a:moveTo>
                  <a:cubicBezTo>
                    <a:pt x="72691" y="32791"/>
                    <a:pt x="45362" y="60120"/>
                    <a:pt x="45362" y="93831"/>
                  </a:cubicBezTo>
                  <a:lnTo>
                    <a:pt x="45362" y="341649"/>
                  </a:lnTo>
                  <a:cubicBezTo>
                    <a:pt x="33920" y="354092"/>
                    <a:pt x="27728" y="370864"/>
                    <a:pt x="27728" y="389081"/>
                  </a:cubicBezTo>
                  <a:cubicBezTo>
                    <a:pt x="27728" y="432531"/>
                    <a:pt x="62951" y="467754"/>
                    <a:pt x="106401" y="467754"/>
                  </a:cubicBezTo>
                  <a:cubicBezTo>
                    <a:pt x="149851" y="467754"/>
                    <a:pt x="185074" y="432531"/>
                    <a:pt x="185074" y="389081"/>
                  </a:cubicBezTo>
                  <a:cubicBezTo>
                    <a:pt x="185074" y="370865"/>
                    <a:pt x="178882" y="354094"/>
                    <a:pt x="167441" y="341652"/>
                  </a:cubicBezTo>
                  <a:lnTo>
                    <a:pt x="167442" y="93831"/>
                  </a:lnTo>
                  <a:cubicBezTo>
                    <a:pt x="167442" y="60120"/>
                    <a:pt x="140113" y="32791"/>
                    <a:pt x="106402" y="32791"/>
                  </a:cubicBezTo>
                  <a:close/>
                  <a:moveTo>
                    <a:pt x="106402" y="0"/>
                  </a:moveTo>
                  <a:cubicBezTo>
                    <a:pt x="150756" y="0"/>
                    <a:pt x="186712" y="35956"/>
                    <a:pt x="186712" y="80310"/>
                  </a:cubicBezTo>
                  <a:lnTo>
                    <a:pt x="186711" y="320558"/>
                  </a:lnTo>
                  <a:cubicBezTo>
                    <a:pt x="203380" y="338204"/>
                    <a:pt x="212802" y="362137"/>
                    <a:pt x="212802" y="388271"/>
                  </a:cubicBezTo>
                  <a:cubicBezTo>
                    <a:pt x="212802" y="447035"/>
                    <a:pt x="165165" y="494672"/>
                    <a:pt x="106401" y="494672"/>
                  </a:cubicBezTo>
                  <a:cubicBezTo>
                    <a:pt x="47637" y="494672"/>
                    <a:pt x="0" y="447035"/>
                    <a:pt x="0" y="388271"/>
                  </a:cubicBezTo>
                  <a:cubicBezTo>
                    <a:pt x="0" y="362137"/>
                    <a:pt x="9422" y="338203"/>
                    <a:pt x="26092" y="320557"/>
                  </a:cubicBezTo>
                  <a:lnTo>
                    <a:pt x="26092" y="80310"/>
                  </a:lnTo>
                  <a:cubicBezTo>
                    <a:pt x="26092" y="35956"/>
                    <a:pt x="62048" y="0"/>
                    <a:pt x="10640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FIRE DETECTION"/>
            <p:cNvSpPr>
              <a:spLocks noChangeAspect="1"/>
            </p:cNvSpPr>
            <p:nvPr/>
          </p:nvSpPr>
          <p:spPr bwMode="auto">
            <a:xfrm rot="19044653">
              <a:off x="8252552" y="5186874"/>
              <a:ext cx="290871" cy="323828"/>
            </a:xfrm>
            <a:custGeom>
              <a:avLst/>
              <a:gdLst/>
              <a:ahLst/>
              <a:cxnLst/>
              <a:rect l="l" t="t" r="r" b="b"/>
              <a:pathLst>
                <a:path w="640246" h="712789">
                  <a:moveTo>
                    <a:pt x="495013" y="507373"/>
                  </a:moveTo>
                  <a:lnTo>
                    <a:pt x="405906" y="507372"/>
                  </a:lnTo>
                  <a:cubicBezTo>
                    <a:pt x="356694" y="507372"/>
                    <a:pt x="316798" y="547011"/>
                    <a:pt x="316798" y="595907"/>
                  </a:cubicBezTo>
                  <a:lnTo>
                    <a:pt x="316798" y="703170"/>
                  </a:lnTo>
                  <a:lnTo>
                    <a:pt x="405905" y="703172"/>
                  </a:lnTo>
                  <a:cubicBezTo>
                    <a:pt x="455118" y="703172"/>
                    <a:pt x="495013" y="663533"/>
                    <a:pt x="495013" y="614637"/>
                  </a:cubicBezTo>
                  <a:close/>
                  <a:moveTo>
                    <a:pt x="275964" y="236974"/>
                  </a:moveTo>
                  <a:lnTo>
                    <a:pt x="143718" y="236972"/>
                  </a:lnTo>
                  <a:cubicBezTo>
                    <a:pt x="70680" y="236972"/>
                    <a:pt x="11471" y="296183"/>
                    <a:pt x="11471" y="369221"/>
                  </a:cubicBezTo>
                  <a:lnTo>
                    <a:pt x="11471" y="529443"/>
                  </a:lnTo>
                  <a:lnTo>
                    <a:pt x="143717" y="529445"/>
                  </a:lnTo>
                  <a:cubicBezTo>
                    <a:pt x="216755" y="529445"/>
                    <a:pt x="275964" y="470236"/>
                    <a:pt x="275964" y="397198"/>
                  </a:cubicBezTo>
                  <a:cubicBezTo>
                    <a:pt x="275964" y="343790"/>
                    <a:pt x="248455" y="334459"/>
                    <a:pt x="275964" y="236974"/>
                  </a:cubicBezTo>
                  <a:close/>
                  <a:moveTo>
                    <a:pt x="552482" y="0"/>
                  </a:moveTo>
                  <a:cubicBezTo>
                    <a:pt x="484457" y="93077"/>
                    <a:pt x="491507" y="198808"/>
                    <a:pt x="491507" y="298057"/>
                  </a:cubicBezTo>
                  <a:cubicBezTo>
                    <a:pt x="491507" y="315510"/>
                    <a:pt x="489688" y="332538"/>
                    <a:pt x="486096" y="348934"/>
                  </a:cubicBezTo>
                  <a:lnTo>
                    <a:pt x="640246" y="348934"/>
                  </a:lnTo>
                  <a:cubicBezTo>
                    <a:pt x="548160" y="430464"/>
                    <a:pt x="640246" y="481822"/>
                    <a:pt x="640246" y="548265"/>
                  </a:cubicBezTo>
                  <a:cubicBezTo>
                    <a:pt x="640246" y="639129"/>
                    <a:pt x="566109" y="712789"/>
                    <a:pt x="474657" y="712789"/>
                  </a:cubicBezTo>
                  <a:lnTo>
                    <a:pt x="309069" y="712788"/>
                  </a:lnTo>
                  <a:lnTo>
                    <a:pt x="309069" y="534537"/>
                  </a:lnTo>
                  <a:cubicBezTo>
                    <a:pt x="289050" y="540923"/>
                    <a:pt x="267739" y="543811"/>
                    <a:pt x="245753" y="543810"/>
                  </a:cubicBezTo>
                  <a:lnTo>
                    <a:pt x="0" y="543809"/>
                  </a:lnTo>
                  <a:lnTo>
                    <a:pt x="0" y="246062"/>
                  </a:lnTo>
                  <a:cubicBezTo>
                    <a:pt x="0" y="110336"/>
                    <a:pt x="110028" y="309"/>
                    <a:pt x="245754" y="308"/>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SMART BUILDING AUTOMATION"/>
            <p:cNvSpPr>
              <a:spLocks noChangeAspect="1"/>
            </p:cNvSpPr>
            <p:nvPr/>
          </p:nvSpPr>
          <p:spPr bwMode="auto">
            <a:xfrm>
              <a:off x="5807707" y="5132183"/>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HUMIDITY SENSOR"/>
            <p:cNvSpPr/>
            <p:nvPr/>
          </p:nvSpPr>
          <p:spPr bwMode="auto">
            <a:xfrm>
              <a:off x="9864155" y="5204920"/>
              <a:ext cx="182495" cy="259202"/>
            </a:xfrm>
            <a:custGeom>
              <a:avLst/>
              <a:gdLst/>
              <a:ahLst/>
              <a:cxnLst/>
              <a:rect l="l" t="t" r="r" b="b"/>
              <a:pathLst>
                <a:path w="309190" h="439148">
                  <a:moveTo>
                    <a:pt x="154156" y="112320"/>
                  </a:moveTo>
                  <a:cubicBezTo>
                    <a:pt x="141776" y="115279"/>
                    <a:pt x="125664" y="128750"/>
                    <a:pt x="111718" y="149991"/>
                  </a:cubicBezTo>
                  <a:cubicBezTo>
                    <a:pt x="93122" y="178311"/>
                    <a:pt x="59212" y="245828"/>
                    <a:pt x="53500" y="282890"/>
                  </a:cubicBezTo>
                  <a:cubicBezTo>
                    <a:pt x="47788" y="319951"/>
                    <a:pt x="65155" y="353144"/>
                    <a:pt x="77447" y="372359"/>
                  </a:cubicBezTo>
                  <a:cubicBezTo>
                    <a:pt x="89740" y="391573"/>
                    <a:pt x="120657" y="404894"/>
                    <a:pt x="127251" y="398177"/>
                  </a:cubicBezTo>
                  <a:cubicBezTo>
                    <a:pt x="133845" y="391460"/>
                    <a:pt x="132394" y="395559"/>
                    <a:pt x="107012" y="357059"/>
                  </a:cubicBezTo>
                  <a:cubicBezTo>
                    <a:pt x="56847" y="280971"/>
                    <a:pt x="124950" y="205018"/>
                    <a:pt x="143109" y="174822"/>
                  </a:cubicBezTo>
                  <a:cubicBezTo>
                    <a:pt x="161268" y="144626"/>
                    <a:pt x="177390" y="118771"/>
                    <a:pt x="165074" y="112966"/>
                  </a:cubicBezTo>
                  <a:cubicBezTo>
                    <a:pt x="161995" y="111515"/>
                    <a:pt x="158283" y="111333"/>
                    <a:pt x="154156" y="112320"/>
                  </a:cubicBezTo>
                  <a:close/>
                  <a:moveTo>
                    <a:pt x="154411" y="0"/>
                  </a:moveTo>
                  <a:cubicBezTo>
                    <a:pt x="215532" y="96627"/>
                    <a:pt x="316059" y="249892"/>
                    <a:pt x="308820" y="297121"/>
                  </a:cubicBezTo>
                  <a:cubicBezTo>
                    <a:pt x="308820" y="375560"/>
                    <a:pt x="239688" y="439148"/>
                    <a:pt x="154410" y="439148"/>
                  </a:cubicBezTo>
                  <a:cubicBezTo>
                    <a:pt x="69132" y="439148"/>
                    <a:pt x="0" y="375560"/>
                    <a:pt x="0" y="297121"/>
                  </a:cubicBezTo>
                  <a:cubicBezTo>
                    <a:pt x="0" y="223930"/>
                    <a:pt x="134511" y="44682"/>
                    <a:pt x="154411"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FLOW METER"/>
            <p:cNvSpPr/>
            <p:nvPr/>
          </p:nvSpPr>
          <p:spPr bwMode="auto">
            <a:xfrm>
              <a:off x="3059335" y="5195561"/>
              <a:ext cx="428744" cy="291689"/>
            </a:xfrm>
            <a:custGeom>
              <a:avLst/>
              <a:gdLst/>
              <a:ahLst/>
              <a:cxnLst/>
              <a:rect l="l" t="t" r="r" b="b"/>
              <a:pathLst>
                <a:path w="726392" h="494189">
                  <a:moveTo>
                    <a:pt x="238838" y="279657"/>
                  </a:moveTo>
                  <a:lnTo>
                    <a:pt x="346104" y="386923"/>
                  </a:lnTo>
                  <a:lnTo>
                    <a:pt x="238838" y="494189"/>
                  </a:lnTo>
                  <a:lnTo>
                    <a:pt x="238838" y="421724"/>
                  </a:lnTo>
                  <a:lnTo>
                    <a:pt x="0" y="421724"/>
                  </a:lnTo>
                  <a:lnTo>
                    <a:pt x="0" y="352122"/>
                  </a:lnTo>
                  <a:lnTo>
                    <a:pt x="238838" y="352122"/>
                  </a:lnTo>
                  <a:close/>
                  <a:moveTo>
                    <a:pt x="584942" y="203469"/>
                  </a:moveTo>
                  <a:lnTo>
                    <a:pt x="692208" y="310735"/>
                  </a:lnTo>
                  <a:lnTo>
                    <a:pt x="584942" y="418001"/>
                  </a:lnTo>
                  <a:lnTo>
                    <a:pt x="584942" y="345536"/>
                  </a:lnTo>
                  <a:lnTo>
                    <a:pt x="346104" y="345536"/>
                  </a:lnTo>
                  <a:lnTo>
                    <a:pt x="346104" y="275934"/>
                  </a:lnTo>
                  <a:lnTo>
                    <a:pt x="584942" y="275934"/>
                  </a:lnTo>
                  <a:close/>
                  <a:moveTo>
                    <a:pt x="273022" y="76188"/>
                  </a:moveTo>
                  <a:lnTo>
                    <a:pt x="380288" y="183454"/>
                  </a:lnTo>
                  <a:lnTo>
                    <a:pt x="273022" y="290720"/>
                  </a:lnTo>
                  <a:lnTo>
                    <a:pt x="273022" y="218255"/>
                  </a:lnTo>
                  <a:lnTo>
                    <a:pt x="34184" y="218255"/>
                  </a:lnTo>
                  <a:lnTo>
                    <a:pt x="34184" y="148653"/>
                  </a:lnTo>
                  <a:lnTo>
                    <a:pt x="273022" y="148653"/>
                  </a:lnTo>
                  <a:close/>
                  <a:moveTo>
                    <a:pt x="619126" y="0"/>
                  </a:moveTo>
                  <a:lnTo>
                    <a:pt x="726392" y="107266"/>
                  </a:lnTo>
                  <a:lnTo>
                    <a:pt x="619126" y="214532"/>
                  </a:lnTo>
                  <a:lnTo>
                    <a:pt x="619126" y="142067"/>
                  </a:lnTo>
                  <a:lnTo>
                    <a:pt x="380288" y="142067"/>
                  </a:lnTo>
                  <a:lnTo>
                    <a:pt x="380288" y="72465"/>
                  </a:lnTo>
                  <a:lnTo>
                    <a:pt x="619126" y="72465"/>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63736" y="5700487"/>
              <a:ext cx="355244" cy="412166"/>
            </a:xfrm>
            <a:prstGeom prst="rect">
              <a:avLst/>
            </a:prstGeom>
          </p:spPr>
        </p:pic>
        <p:pic>
          <p:nvPicPr>
            <p:cNvPr id="38" name="Picture 32"/>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21619" y="5750386"/>
              <a:ext cx="373802" cy="307513"/>
            </a:xfrm>
            <a:prstGeom prst="rect">
              <a:avLst/>
            </a:prstGeom>
          </p:spPr>
        </p:pic>
        <p:pic>
          <p:nvPicPr>
            <p:cNvPr id="39" name="Picture 33"/>
            <p:cNvPicPr>
              <a:picLocks noChangeAspect="1"/>
            </p:cNvPicPr>
            <p:nvPr/>
          </p:nvPicPr>
          <p:blipFill>
            <a:blip r:embed="rId5"/>
            <a:stretch>
              <a:fillRect/>
            </a:stretch>
          </p:blipFill>
          <p:spPr>
            <a:xfrm rot="16200000">
              <a:off x="1272214" y="5707630"/>
              <a:ext cx="421429" cy="407143"/>
            </a:xfrm>
            <a:prstGeom prst="rect">
              <a:avLst/>
            </a:prstGeom>
          </p:spPr>
        </p:pic>
        <p:pic>
          <p:nvPicPr>
            <p:cNvPr id="40" name="Picture 34"/>
            <p:cNvPicPr>
              <a:picLocks noChangeAspect="1"/>
            </p:cNvPicPr>
            <p:nvPr/>
          </p:nvPicPr>
          <p:blipFill>
            <a:blip r:embed="rId6">
              <a:duotone>
                <a:schemeClr val="accent1">
                  <a:shade val="45000"/>
                  <a:satMod val="135000"/>
                </a:schemeClr>
                <a:prstClr val="white"/>
              </a:duotone>
            </a:blip>
            <a:stretch>
              <a:fillRect/>
            </a:stretch>
          </p:blipFill>
          <p:spPr>
            <a:xfrm>
              <a:off x="4025678" y="5745274"/>
              <a:ext cx="349795" cy="337673"/>
            </a:xfrm>
            <a:prstGeom prst="rect">
              <a:avLst/>
            </a:prstGeom>
          </p:spPr>
        </p:pic>
        <p:pic>
          <p:nvPicPr>
            <p:cNvPr id="41" name="Picture 35"/>
            <p:cNvPicPr>
              <a:picLocks noChangeAspect="1"/>
            </p:cNvPicPr>
            <p:nvPr/>
          </p:nvPicPr>
          <p:blipFill>
            <a:blip r:embed="rId7">
              <a:duotone>
                <a:schemeClr val="accent1">
                  <a:shade val="45000"/>
                  <a:satMod val="135000"/>
                </a:schemeClr>
                <a:prstClr val="white"/>
              </a:duotone>
            </a:blip>
            <a:stretch>
              <a:fillRect/>
            </a:stretch>
          </p:blipFill>
          <p:spPr>
            <a:xfrm>
              <a:off x="4797892" y="5734093"/>
              <a:ext cx="222106" cy="348837"/>
            </a:xfrm>
            <a:prstGeom prst="rect">
              <a:avLst/>
            </a:prstGeom>
          </p:spPr>
        </p:pic>
        <p:pic>
          <p:nvPicPr>
            <p:cNvPr id="42" name="Picture 36"/>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77368" y="5767032"/>
              <a:ext cx="335616" cy="290867"/>
            </a:xfrm>
            <a:prstGeom prst="rect">
              <a:avLst/>
            </a:prstGeom>
          </p:spPr>
        </p:pic>
        <p:pic>
          <p:nvPicPr>
            <p:cNvPr id="43" name="Picture 38"/>
            <p:cNvPicPr>
              <a:picLocks noChangeAspect="1"/>
            </p:cNvPicPr>
            <p:nvPr/>
          </p:nvPicPr>
          <p:blipFill>
            <a:blip r:embed="rId7">
              <a:duotone>
                <a:schemeClr val="accent1">
                  <a:shade val="45000"/>
                  <a:satMod val="135000"/>
                </a:schemeClr>
                <a:prstClr val="white"/>
              </a:duotone>
            </a:blip>
            <a:stretch>
              <a:fillRect/>
            </a:stretch>
          </p:blipFill>
          <p:spPr>
            <a:xfrm>
              <a:off x="8721559" y="5704419"/>
              <a:ext cx="222106" cy="348837"/>
            </a:xfrm>
            <a:prstGeom prst="rect">
              <a:avLst/>
            </a:prstGeom>
          </p:spPr>
        </p:pic>
        <p:sp>
          <p:nvSpPr>
            <p:cNvPr id="44" name="OCCUPANCY SENSOR"/>
            <p:cNvSpPr>
              <a:spLocks noChangeAspect="1"/>
            </p:cNvSpPr>
            <p:nvPr/>
          </p:nvSpPr>
          <p:spPr bwMode="auto">
            <a:xfrm>
              <a:off x="7169875" y="5741934"/>
              <a:ext cx="348049" cy="273806"/>
            </a:xfrm>
            <a:custGeom>
              <a:avLst/>
              <a:gdLst/>
              <a:ahLst/>
              <a:cxnLst/>
              <a:rect l="l" t="t" r="r" b="b"/>
              <a:pathLst>
                <a:path w="589675" h="463892">
                  <a:moveTo>
                    <a:pt x="437134" y="185217"/>
                  </a:moveTo>
                  <a:cubicBezTo>
                    <a:pt x="486913" y="185217"/>
                    <a:pt x="527267" y="223478"/>
                    <a:pt x="527267" y="270676"/>
                  </a:cubicBezTo>
                  <a:cubicBezTo>
                    <a:pt x="527267" y="287222"/>
                    <a:pt x="522307" y="302670"/>
                    <a:pt x="512399" y="314889"/>
                  </a:cubicBezTo>
                  <a:cubicBezTo>
                    <a:pt x="520068" y="320395"/>
                    <a:pt x="528163" y="328630"/>
                    <a:pt x="539109" y="339943"/>
                  </a:cubicBezTo>
                  <a:cubicBezTo>
                    <a:pt x="568031" y="369835"/>
                    <a:pt x="589650" y="393000"/>
                    <a:pt x="589650" y="425749"/>
                  </a:cubicBezTo>
                  <a:cubicBezTo>
                    <a:pt x="590313" y="455974"/>
                    <a:pt x="577843" y="462852"/>
                    <a:pt x="560998" y="463892"/>
                  </a:cubicBezTo>
                  <a:lnTo>
                    <a:pt x="437133" y="462543"/>
                  </a:lnTo>
                  <a:lnTo>
                    <a:pt x="313270" y="463892"/>
                  </a:lnTo>
                  <a:cubicBezTo>
                    <a:pt x="296424" y="462852"/>
                    <a:pt x="283955" y="455974"/>
                    <a:pt x="284618" y="425749"/>
                  </a:cubicBezTo>
                  <a:cubicBezTo>
                    <a:pt x="284618" y="393000"/>
                    <a:pt x="313610" y="361080"/>
                    <a:pt x="335159" y="339943"/>
                  </a:cubicBezTo>
                  <a:lnTo>
                    <a:pt x="362497" y="315772"/>
                  </a:lnTo>
                  <a:cubicBezTo>
                    <a:pt x="352196" y="303396"/>
                    <a:pt x="347001" y="287611"/>
                    <a:pt x="347001" y="270676"/>
                  </a:cubicBezTo>
                  <a:cubicBezTo>
                    <a:pt x="347001" y="223478"/>
                    <a:pt x="387355" y="185217"/>
                    <a:pt x="437134" y="185217"/>
                  </a:cubicBezTo>
                  <a:close/>
                  <a:moveTo>
                    <a:pt x="262324" y="0"/>
                  </a:moveTo>
                  <a:cubicBezTo>
                    <a:pt x="334300" y="0"/>
                    <a:pt x="392648" y="55322"/>
                    <a:pt x="392648" y="123565"/>
                  </a:cubicBezTo>
                  <a:cubicBezTo>
                    <a:pt x="392648" y="152170"/>
                    <a:pt x="382396" y="178505"/>
                    <a:pt x="363516" y="197951"/>
                  </a:cubicBezTo>
                  <a:cubicBezTo>
                    <a:pt x="337538" y="211760"/>
                    <a:pt x="320839" y="238424"/>
                    <a:pt x="320839" y="268785"/>
                  </a:cubicBezTo>
                  <a:cubicBezTo>
                    <a:pt x="320839" y="284867"/>
                    <a:pt x="325524" y="299911"/>
                    <a:pt x="334956" y="311942"/>
                  </a:cubicBezTo>
                  <a:cubicBezTo>
                    <a:pt x="326296" y="317841"/>
                    <a:pt x="318399" y="325744"/>
                    <a:pt x="309751" y="334226"/>
                  </a:cubicBezTo>
                  <a:cubicBezTo>
                    <a:pt x="285914" y="357608"/>
                    <a:pt x="253843" y="392918"/>
                    <a:pt x="253843" y="429145"/>
                  </a:cubicBezTo>
                  <a:cubicBezTo>
                    <a:pt x="253513" y="444173"/>
                    <a:pt x="256118" y="453983"/>
                    <a:pt x="261217" y="460012"/>
                  </a:cubicBezTo>
                  <a:lnTo>
                    <a:pt x="47043" y="462345"/>
                  </a:lnTo>
                  <a:cubicBezTo>
                    <a:pt x="19408" y="460638"/>
                    <a:pt x="-1048" y="449355"/>
                    <a:pt x="41" y="399773"/>
                  </a:cubicBezTo>
                  <a:cubicBezTo>
                    <a:pt x="41" y="327457"/>
                    <a:pt x="64302" y="257895"/>
                    <a:pt x="135253" y="229348"/>
                  </a:cubicBezTo>
                  <a:lnTo>
                    <a:pt x="174947" y="213992"/>
                  </a:lnTo>
                  <a:cubicBezTo>
                    <a:pt x="148312" y="192117"/>
                    <a:pt x="132000" y="159647"/>
                    <a:pt x="132000" y="123565"/>
                  </a:cubicBezTo>
                  <a:cubicBezTo>
                    <a:pt x="132000" y="55322"/>
                    <a:pt x="190348" y="0"/>
                    <a:pt x="262324"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TEMPERATURE SENSOR"/>
            <p:cNvSpPr>
              <a:spLocks noChangeAspect="1"/>
            </p:cNvSpPr>
            <p:nvPr/>
          </p:nvSpPr>
          <p:spPr bwMode="auto">
            <a:xfrm>
              <a:off x="3492530" y="5745274"/>
              <a:ext cx="138776" cy="322593"/>
            </a:xfrm>
            <a:custGeom>
              <a:avLst/>
              <a:gdLst/>
              <a:ahLst/>
              <a:cxnLst/>
              <a:rect l="l" t="t" r="r" b="b"/>
              <a:pathLst>
                <a:path w="212802" h="494672">
                  <a:moveTo>
                    <a:pt x="102852" y="132858"/>
                  </a:moveTo>
                  <a:cubicBezTo>
                    <a:pt x="118002" y="132858"/>
                    <a:pt x="130284" y="145140"/>
                    <a:pt x="130284" y="160290"/>
                  </a:cubicBezTo>
                  <a:lnTo>
                    <a:pt x="130284" y="280468"/>
                  </a:lnTo>
                  <a:cubicBezTo>
                    <a:pt x="130860" y="316692"/>
                    <a:pt x="131556" y="357266"/>
                    <a:pt x="133740" y="377633"/>
                  </a:cubicBezTo>
                  <a:cubicBezTo>
                    <a:pt x="139903" y="384157"/>
                    <a:pt x="143386" y="393005"/>
                    <a:pt x="143386" y="402667"/>
                  </a:cubicBezTo>
                  <a:cubicBezTo>
                    <a:pt x="143386" y="424392"/>
                    <a:pt x="125775" y="442003"/>
                    <a:pt x="104049" y="442003"/>
                  </a:cubicBezTo>
                  <a:cubicBezTo>
                    <a:pt x="82324" y="442003"/>
                    <a:pt x="64713" y="424392"/>
                    <a:pt x="64713" y="402667"/>
                  </a:cubicBezTo>
                  <a:cubicBezTo>
                    <a:pt x="64713" y="393005"/>
                    <a:pt x="68196" y="384157"/>
                    <a:pt x="74359" y="377633"/>
                  </a:cubicBezTo>
                  <a:cubicBezTo>
                    <a:pt x="74713" y="347173"/>
                    <a:pt x="75066" y="316712"/>
                    <a:pt x="75420" y="286252"/>
                  </a:cubicBezTo>
                  <a:lnTo>
                    <a:pt x="75420" y="160290"/>
                  </a:lnTo>
                  <a:cubicBezTo>
                    <a:pt x="75420" y="145140"/>
                    <a:pt x="87702" y="132858"/>
                    <a:pt x="102852" y="132858"/>
                  </a:cubicBezTo>
                  <a:close/>
                  <a:moveTo>
                    <a:pt x="106402" y="32791"/>
                  </a:moveTo>
                  <a:cubicBezTo>
                    <a:pt x="72691" y="32791"/>
                    <a:pt x="45362" y="60120"/>
                    <a:pt x="45362" y="93831"/>
                  </a:cubicBezTo>
                  <a:lnTo>
                    <a:pt x="45362" y="341649"/>
                  </a:lnTo>
                  <a:cubicBezTo>
                    <a:pt x="33920" y="354092"/>
                    <a:pt x="27728" y="370864"/>
                    <a:pt x="27728" y="389081"/>
                  </a:cubicBezTo>
                  <a:cubicBezTo>
                    <a:pt x="27728" y="432531"/>
                    <a:pt x="62951" y="467754"/>
                    <a:pt x="106401" y="467754"/>
                  </a:cubicBezTo>
                  <a:cubicBezTo>
                    <a:pt x="149851" y="467754"/>
                    <a:pt x="185074" y="432531"/>
                    <a:pt x="185074" y="389081"/>
                  </a:cubicBezTo>
                  <a:cubicBezTo>
                    <a:pt x="185074" y="370865"/>
                    <a:pt x="178882" y="354094"/>
                    <a:pt x="167441" y="341652"/>
                  </a:cubicBezTo>
                  <a:lnTo>
                    <a:pt x="167442" y="93831"/>
                  </a:lnTo>
                  <a:cubicBezTo>
                    <a:pt x="167442" y="60120"/>
                    <a:pt x="140113" y="32791"/>
                    <a:pt x="106402" y="32791"/>
                  </a:cubicBezTo>
                  <a:close/>
                  <a:moveTo>
                    <a:pt x="106402" y="0"/>
                  </a:moveTo>
                  <a:cubicBezTo>
                    <a:pt x="150756" y="0"/>
                    <a:pt x="186712" y="35956"/>
                    <a:pt x="186712" y="80310"/>
                  </a:cubicBezTo>
                  <a:lnTo>
                    <a:pt x="186711" y="320558"/>
                  </a:lnTo>
                  <a:cubicBezTo>
                    <a:pt x="203380" y="338204"/>
                    <a:pt x="212802" y="362137"/>
                    <a:pt x="212802" y="388271"/>
                  </a:cubicBezTo>
                  <a:cubicBezTo>
                    <a:pt x="212802" y="447035"/>
                    <a:pt x="165165" y="494672"/>
                    <a:pt x="106401" y="494672"/>
                  </a:cubicBezTo>
                  <a:cubicBezTo>
                    <a:pt x="47637" y="494672"/>
                    <a:pt x="0" y="447035"/>
                    <a:pt x="0" y="388271"/>
                  </a:cubicBezTo>
                  <a:cubicBezTo>
                    <a:pt x="0" y="362137"/>
                    <a:pt x="9422" y="338203"/>
                    <a:pt x="26092" y="320557"/>
                  </a:cubicBezTo>
                  <a:lnTo>
                    <a:pt x="26092" y="80310"/>
                  </a:lnTo>
                  <a:cubicBezTo>
                    <a:pt x="26092" y="35956"/>
                    <a:pt x="62048" y="0"/>
                    <a:pt x="10640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IRE DETECTION"/>
            <p:cNvSpPr>
              <a:spLocks noChangeAspect="1"/>
            </p:cNvSpPr>
            <p:nvPr/>
          </p:nvSpPr>
          <p:spPr bwMode="auto">
            <a:xfrm rot="19044653">
              <a:off x="7945503" y="5744836"/>
              <a:ext cx="290871" cy="323828"/>
            </a:xfrm>
            <a:custGeom>
              <a:avLst/>
              <a:gdLst/>
              <a:ahLst/>
              <a:cxnLst/>
              <a:rect l="l" t="t" r="r" b="b"/>
              <a:pathLst>
                <a:path w="640246" h="712789">
                  <a:moveTo>
                    <a:pt x="495013" y="507373"/>
                  </a:moveTo>
                  <a:lnTo>
                    <a:pt x="405906" y="507372"/>
                  </a:lnTo>
                  <a:cubicBezTo>
                    <a:pt x="356694" y="507372"/>
                    <a:pt x="316798" y="547011"/>
                    <a:pt x="316798" y="595907"/>
                  </a:cubicBezTo>
                  <a:lnTo>
                    <a:pt x="316798" y="703170"/>
                  </a:lnTo>
                  <a:lnTo>
                    <a:pt x="405905" y="703172"/>
                  </a:lnTo>
                  <a:cubicBezTo>
                    <a:pt x="455118" y="703172"/>
                    <a:pt x="495013" y="663533"/>
                    <a:pt x="495013" y="614637"/>
                  </a:cubicBezTo>
                  <a:close/>
                  <a:moveTo>
                    <a:pt x="275964" y="236974"/>
                  </a:moveTo>
                  <a:lnTo>
                    <a:pt x="143718" y="236972"/>
                  </a:lnTo>
                  <a:cubicBezTo>
                    <a:pt x="70680" y="236972"/>
                    <a:pt x="11471" y="296183"/>
                    <a:pt x="11471" y="369221"/>
                  </a:cubicBezTo>
                  <a:lnTo>
                    <a:pt x="11471" y="529443"/>
                  </a:lnTo>
                  <a:lnTo>
                    <a:pt x="143717" y="529445"/>
                  </a:lnTo>
                  <a:cubicBezTo>
                    <a:pt x="216755" y="529445"/>
                    <a:pt x="275964" y="470236"/>
                    <a:pt x="275964" y="397198"/>
                  </a:cubicBezTo>
                  <a:cubicBezTo>
                    <a:pt x="275964" y="343790"/>
                    <a:pt x="248455" y="334459"/>
                    <a:pt x="275964" y="236974"/>
                  </a:cubicBezTo>
                  <a:close/>
                  <a:moveTo>
                    <a:pt x="552482" y="0"/>
                  </a:moveTo>
                  <a:cubicBezTo>
                    <a:pt x="484457" y="93077"/>
                    <a:pt x="491507" y="198808"/>
                    <a:pt x="491507" y="298057"/>
                  </a:cubicBezTo>
                  <a:cubicBezTo>
                    <a:pt x="491507" y="315510"/>
                    <a:pt x="489688" y="332538"/>
                    <a:pt x="486096" y="348934"/>
                  </a:cubicBezTo>
                  <a:lnTo>
                    <a:pt x="640246" y="348934"/>
                  </a:lnTo>
                  <a:cubicBezTo>
                    <a:pt x="548160" y="430464"/>
                    <a:pt x="640246" y="481822"/>
                    <a:pt x="640246" y="548265"/>
                  </a:cubicBezTo>
                  <a:cubicBezTo>
                    <a:pt x="640246" y="639129"/>
                    <a:pt x="566109" y="712789"/>
                    <a:pt x="474657" y="712789"/>
                  </a:cubicBezTo>
                  <a:lnTo>
                    <a:pt x="309069" y="712788"/>
                  </a:lnTo>
                  <a:lnTo>
                    <a:pt x="309069" y="534537"/>
                  </a:lnTo>
                  <a:cubicBezTo>
                    <a:pt x="289050" y="540923"/>
                    <a:pt x="267739" y="543811"/>
                    <a:pt x="245753" y="543810"/>
                  </a:cubicBezTo>
                  <a:lnTo>
                    <a:pt x="0" y="543809"/>
                  </a:lnTo>
                  <a:lnTo>
                    <a:pt x="0" y="246062"/>
                  </a:lnTo>
                  <a:cubicBezTo>
                    <a:pt x="0" y="110336"/>
                    <a:pt x="110028" y="309"/>
                    <a:pt x="245754" y="308"/>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SMART BUILDING AUTOMATION"/>
            <p:cNvSpPr>
              <a:spLocks noChangeAspect="1"/>
            </p:cNvSpPr>
            <p:nvPr/>
          </p:nvSpPr>
          <p:spPr bwMode="auto">
            <a:xfrm>
              <a:off x="5500658" y="5690145"/>
              <a:ext cx="382643" cy="431771"/>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HUMIDITY SENSOR"/>
            <p:cNvSpPr/>
            <p:nvPr/>
          </p:nvSpPr>
          <p:spPr bwMode="auto">
            <a:xfrm>
              <a:off x="9557106" y="5762882"/>
              <a:ext cx="182495" cy="259202"/>
            </a:xfrm>
            <a:custGeom>
              <a:avLst/>
              <a:gdLst/>
              <a:ahLst/>
              <a:cxnLst/>
              <a:rect l="l" t="t" r="r" b="b"/>
              <a:pathLst>
                <a:path w="309190" h="439148">
                  <a:moveTo>
                    <a:pt x="154156" y="112320"/>
                  </a:moveTo>
                  <a:cubicBezTo>
                    <a:pt x="141776" y="115279"/>
                    <a:pt x="125664" y="128750"/>
                    <a:pt x="111718" y="149991"/>
                  </a:cubicBezTo>
                  <a:cubicBezTo>
                    <a:pt x="93122" y="178311"/>
                    <a:pt x="59212" y="245828"/>
                    <a:pt x="53500" y="282890"/>
                  </a:cubicBezTo>
                  <a:cubicBezTo>
                    <a:pt x="47788" y="319951"/>
                    <a:pt x="65155" y="353144"/>
                    <a:pt x="77447" y="372359"/>
                  </a:cubicBezTo>
                  <a:cubicBezTo>
                    <a:pt x="89740" y="391573"/>
                    <a:pt x="120657" y="404894"/>
                    <a:pt x="127251" y="398177"/>
                  </a:cubicBezTo>
                  <a:cubicBezTo>
                    <a:pt x="133845" y="391460"/>
                    <a:pt x="132394" y="395559"/>
                    <a:pt x="107012" y="357059"/>
                  </a:cubicBezTo>
                  <a:cubicBezTo>
                    <a:pt x="56847" y="280971"/>
                    <a:pt x="124950" y="205018"/>
                    <a:pt x="143109" y="174822"/>
                  </a:cubicBezTo>
                  <a:cubicBezTo>
                    <a:pt x="161268" y="144626"/>
                    <a:pt x="177390" y="118771"/>
                    <a:pt x="165074" y="112966"/>
                  </a:cubicBezTo>
                  <a:cubicBezTo>
                    <a:pt x="161995" y="111515"/>
                    <a:pt x="158283" y="111333"/>
                    <a:pt x="154156" y="112320"/>
                  </a:cubicBezTo>
                  <a:close/>
                  <a:moveTo>
                    <a:pt x="154411" y="0"/>
                  </a:moveTo>
                  <a:cubicBezTo>
                    <a:pt x="215532" y="96627"/>
                    <a:pt x="316059" y="249892"/>
                    <a:pt x="308820" y="297121"/>
                  </a:cubicBezTo>
                  <a:cubicBezTo>
                    <a:pt x="308820" y="375560"/>
                    <a:pt x="239688" y="439148"/>
                    <a:pt x="154410" y="439148"/>
                  </a:cubicBezTo>
                  <a:cubicBezTo>
                    <a:pt x="69132" y="439148"/>
                    <a:pt x="0" y="375560"/>
                    <a:pt x="0" y="297121"/>
                  </a:cubicBezTo>
                  <a:cubicBezTo>
                    <a:pt x="0" y="223930"/>
                    <a:pt x="134511" y="44682"/>
                    <a:pt x="154411"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 METER"/>
            <p:cNvSpPr/>
            <p:nvPr/>
          </p:nvSpPr>
          <p:spPr bwMode="auto">
            <a:xfrm>
              <a:off x="2752286" y="5753523"/>
              <a:ext cx="428744" cy="291689"/>
            </a:xfrm>
            <a:custGeom>
              <a:avLst/>
              <a:gdLst/>
              <a:ahLst/>
              <a:cxnLst/>
              <a:rect l="l" t="t" r="r" b="b"/>
              <a:pathLst>
                <a:path w="726392" h="494189">
                  <a:moveTo>
                    <a:pt x="238838" y="279657"/>
                  </a:moveTo>
                  <a:lnTo>
                    <a:pt x="346104" y="386923"/>
                  </a:lnTo>
                  <a:lnTo>
                    <a:pt x="238838" y="494189"/>
                  </a:lnTo>
                  <a:lnTo>
                    <a:pt x="238838" y="421724"/>
                  </a:lnTo>
                  <a:lnTo>
                    <a:pt x="0" y="421724"/>
                  </a:lnTo>
                  <a:lnTo>
                    <a:pt x="0" y="352122"/>
                  </a:lnTo>
                  <a:lnTo>
                    <a:pt x="238838" y="352122"/>
                  </a:lnTo>
                  <a:close/>
                  <a:moveTo>
                    <a:pt x="584942" y="203469"/>
                  </a:moveTo>
                  <a:lnTo>
                    <a:pt x="692208" y="310735"/>
                  </a:lnTo>
                  <a:lnTo>
                    <a:pt x="584942" y="418001"/>
                  </a:lnTo>
                  <a:lnTo>
                    <a:pt x="584942" y="345536"/>
                  </a:lnTo>
                  <a:lnTo>
                    <a:pt x="346104" y="345536"/>
                  </a:lnTo>
                  <a:lnTo>
                    <a:pt x="346104" y="275934"/>
                  </a:lnTo>
                  <a:lnTo>
                    <a:pt x="584942" y="275934"/>
                  </a:lnTo>
                  <a:close/>
                  <a:moveTo>
                    <a:pt x="273022" y="76188"/>
                  </a:moveTo>
                  <a:lnTo>
                    <a:pt x="380288" y="183454"/>
                  </a:lnTo>
                  <a:lnTo>
                    <a:pt x="273022" y="290720"/>
                  </a:lnTo>
                  <a:lnTo>
                    <a:pt x="273022" y="218255"/>
                  </a:lnTo>
                  <a:lnTo>
                    <a:pt x="34184" y="218255"/>
                  </a:lnTo>
                  <a:lnTo>
                    <a:pt x="34184" y="148653"/>
                  </a:lnTo>
                  <a:lnTo>
                    <a:pt x="273022" y="148653"/>
                  </a:lnTo>
                  <a:close/>
                  <a:moveTo>
                    <a:pt x="619126" y="0"/>
                  </a:moveTo>
                  <a:lnTo>
                    <a:pt x="726392" y="107266"/>
                  </a:lnTo>
                  <a:lnTo>
                    <a:pt x="619126" y="214532"/>
                  </a:lnTo>
                  <a:lnTo>
                    <a:pt x="619126" y="142067"/>
                  </a:lnTo>
                  <a:lnTo>
                    <a:pt x="380288" y="142067"/>
                  </a:lnTo>
                  <a:lnTo>
                    <a:pt x="380288" y="72465"/>
                  </a:lnTo>
                  <a:lnTo>
                    <a:pt x="619126" y="72465"/>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3" tIns="34886" rIns="34886" bIns="69773" numCol="1" spcCol="0" rtlCol="0" fromWordArt="0" anchor="b" anchorCtr="0" forceAA="0" compatLnSpc="1">
              <a:prstTxWarp prst="textNoShape">
                <a:avLst/>
              </a:prstTxWarp>
              <a:noAutofit/>
            </a:bodyPr>
            <a:lstStyle/>
            <a:p>
              <a:pPr algn="ctr" defTabSz="697469" fontAlgn="base">
                <a:spcBef>
                  <a:spcPct val="0"/>
                </a:spcBef>
                <a:spcAft>
                  <a:spcPct val="0"/>
                </a:spcAft>
              </a:pPr>
              <a:endParaRPr lang="en-US" sz="1373" kern="0" spc="-3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Freeform 21"/>
          <p:cNvSpPr/>
          <p:nvPr/>
        </p:nvSpPr>
        <p:spPr bwMode="auto">
          <a:xfrm>
            <a:off x="5861704" y="4813951"/>
            <a:ext cx="437125" cy="393108"/>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1350" kern="0" spc="-38"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eeform 7"/>
          <p:cNvSpPr>
            <a:spLocks/>
          </p:cNvSpPr>
          <p:nvPr/>
        </p:nvSpPr>
        <p:spPr bwMode="auto">
          <a:xfrm>
            <a:off x="1909193" y="2197714"/>
            <a:ext cx="2552149" cy="1307818"/>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0070C0"/>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7"/>
          <p:cNvSpPr>
            <a:spLocks/>
          </p:cNvSpPr>
          <p:nvPr/>
        </p:nvSpPr>
        <p:spPr bwMode="auto">
          <a:xfrm>
            <a:off x="7773708" y="2189872"/>
            <a:ext cx="2552149" cy="1315659"/>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0070C0"/>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7"/>
          <p:cNvSpPr>
            <a:spLocks/>
          </p:cNvSpPr>
          <p:nvPr/>
        </p:nvSpPr>
        <p:spPr bwMode="auto">
          <a:xfrm>
            <a:off x="2086759" y="2824049"/>
            <a:ext cx="1085881" cy="511480"/>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FFFFFF"/>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7"/>
          <p:cNvSpPr>
            <a:spLocks/>
          </p:cNvSpPr>
          <p:nvPr/>
        </p:nvSpPr>
        <p:spPr bwMode="auto">
          <a:xfrm>
            <a:off x="8994044" y="2766359"/>
            <a:ext cx="1085881" cy="511480"/>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rgbClr val="FFFFFF"/>
          </a:solidFill>
          <a:ln w="6350" cap="flat" cmpd="sng" algn="ctr">
            <a:noFill/>
            <a:prstDash val="solid"/>
            <a:miter lim="800000"/>
            <a:headEnd type="none" w="med" len="med"/>
            <a:tailEnd type="none" w="med" len="med"/>
          </a:ln>
          <a:effectLst/>
          <a:extLst/>
        </p:spPr>
        <p:txBody>
          <a:bodyPr rot="0" spcFirstLastPara="0" vertOverflow="overflow" horzOverflow="overflow" vert="horz" wrap="square" lIns="52445" tIns="26223" rIns="26223" bIns="52445" numCol="1" spcCol="0" rtlCol="0" fromWordArt="0" anchor="ctr" anchorCtr="0" forceAA="0" compatLnSpc="1">
            <a:prstTxWarp prst="textNoShape">
              <a:avLst/>
            </a:prstTxWarp>
            <a:noAutofit/>
          </a:bodyPr>
          <a:lstStyle/>
          <a:p>
            <a:pPr algn="ctr" defTabSz="524282" fontAlgn="base">
              <a:spcBef>
                <a:spcPct val="0"/>
              </a:spcBef>
              <a:spcAft>
                <a:spcPct val="0"/>
              </a:spcAft>
            </a:pPr>
            <a:endParaRPr lang="en-US" sz="1200" kern="0" spc="-28"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组合 2"/>
          <p:cNvGrpSpPr/>
          <p:nvPr/>
        </p:nvGrpSpPr>
        <p:grpSpPr>
          <a:xfrm>
            <a:off x="2661714" y="3156508"/>
            <a:ext cx="3909173" cy="627864"/>
            <a:chOff x="3273137" y="2626725"/>
            <a:chExt cx="3909173" cy="627864"/>
          </a:xfrm>
        </p:grpSpPr>
        <p:sp>
          <p:nvSpPr>
            <p:cNvPr id="58" name="矩形 57"/>
            <p:cNvSpPr/>
            <p:nvPr/>
          </p:nvSpPr>
          <p:spPr bwMode="auto">
            <a:xfrm>
              <a:off x="3273137" y="2639289"/>
              <a:ext cx="3441966" cy="550718"/>
            </a:xfrm>
            <a:prstGeom prst="rect">
              <a:avLst/>
            </a:prstGeom>
            <a:solidFill>
              <a:schemeClr val="accent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圆柱形 58"/>
            <p:cNvSpPr/>
            <p:nvPr/>
          </p:nvSpPr>
          <p:spPr bwMode="auto">
            <a:xfrm>
              <a:off x="3462945" y="2708771"/>
              <a:ext cx="521302" cy="423648"/>
            </a:xfrm>
            <a:prstGeom prst="can">
              <a:avLst/>
            </a:prstGeom>
            <a:solidFill>
              <a:srgbClr val="FFFFFF"/>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文本框 59"/>
            <p:cNvSpPr txBox="1"/>
            <p:nvPr/>
          </p:nvSpPr>
          <p:spPr>
            <a:xfrm>
              <a:off x="3914152" y="2626725"/>
              <a:ext cx="3268158"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solidFill>
                    <a:schemeClr val="bg1"/>
                  </a:solidFill>
                </a:rPr>
                <a:t>集中监控数据平台</a:t>
              </a:r>
            </a:p>
          </p:txBody>
        </p:sp>
      </p:grpSp>
      <p:sp>
        <p:nvSpPr>
          <p:cNvPr id="88" name="矩形 87"/>
          <p:cNvSpPr/>
          <p:nvPr/>
        </p:nvSpPr>
        <p:spPr bwMode="auto">
          <a:xfrm>
            <a:off x="4033507" y="4813951"/>
            <a:ext cx="1550574" cy="393108"/>
          </a:xfrm>
          <a:prstGeom prst="rect">
            <a:avLst/>
          </a:prstGeom>
          <a:solidFill>
            <a:srgbClr val="FFFFFF"/>
          </a:solid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矩形 88"/>
          <p:cNvSpPr/>
          <p:nvPr/>
        </p:nvSpPr>
        <p:spPr>
          <a:xfrm>
            <a:off x="3987428" y="4843737"/>
            <a:ext cx="1620957" cy="313932"/>
          </a:xfrm>
          <a:prstGeom prst="rect">
            <a:avLst/>
          </a:prstGeom>
        </p:spPr>
        <p:txBody>
          <a:bodyPr wrap="none">
            <a:spAutoFit/>
          </a:bodyPr>
          <a:lstStyle/>
          <a:p>
            <a:pPr>
              <a:lnSpc>
                <a:spcPct val="90000"/>
              </a:lnSpc>
              <a:spcAft>
                <a:spcPts val="600"/>
              </a:spcAft>
            </a:pPr>
            <a:r>
              <a:rPr lang="zh-CN" altLang="en-US" sz="1600" dirty="0">
                <a:solidFill>
                  <a:schemeClr val="accent1"/>
                </a:solidFill>
              </a:rPr>
              <a:t>设备物联网网关</a:t>
            </a:r>
          </a:p>
        </p:txBody>
      </p:sp>
      <p:sp>
        <p:nvSpPr>
          <p:cNvPr id="91" name="矩形 90"/>
          <p:cNvSpPr/>
          <p:nvPr/>
        </p:nvSpPr>
        <p:spPr bwMode="auto">
          <a:xfrm>
            <a:off x="6588906" y="4800188"/>
            <a:ext cx="1550574" cy="393108"/>
          </a:xfrm>
          <a:prstGeom prst="rect">
            <a:avLst/>
          </a:prstGeom>
          <a:solidFill>
            <a:srgbClr val="FFFFFF"/>
          </a:solid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矩形 89"/>
          <p:cNvSpPr/>
          <p:nvPr/>
        </p:nvSpPr>
        <p:spPr>
          <a:xfrm>
            <a:off x="6569955" y="4862886"/>
            <a:ext cx="1620957" cy="313932"/>
          </a:xfrm>
          <a:prstGeom prst="rect">
            <a:avLst/>
          </a:prstGeom>
        </p:spPr>
        <p:txBody>
          <a:bodyPr wrap="none">
            <a:spAutoFit/>
          </a:bodyPr>
          <a:lstStyle/>
          <a:p>
            <a:pPr>
              <a:lnSpc>
                <a:spcPct val="90000"/>
              </a:lnSpc>
              <a:spcAft>
                <a:spcPts val="600"/>
              </a:spcAft>
            </a:pPr>
            <a:r>
              <a:rPr lang="zh-CN" altLang="en-US" sz="1600" dirty="0">
                <a:solidFill>
                  <a:schemeClr val="accent1"/>
                </a:solidFill>
              </a:rPr>
              <a:t>设备物联网网关</a:t>
            </a:r>
          </a:p>
        </p:txBody>
      </p:sp>
      <p:sp>
        <p:nvSpPr>
          <p:cNvPr id="92" name="矩形 91"/>
          <p:cNvSpPr/>
          <p:nvPr/>
        </p:nvSpPr>
        <p:spPr bwMode="auto">
          <a:xfrm>
            <a:off x="613064" y="924791"/>
            <a:ext cx="11143067" cy="4416136"/>
          </a:xfrm>
          <a:prstGeom prst="rect">
            <a:avLst/>
          </a:prstGeom>
          <a:noFill/>
          <a:ln w="19050">
            <a:solidFill>
              <a:srgbClr val="0070C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文本框 92"/>
          <p:cNvSpPr txBox="1"/>
          <p:nvPr/>
        </p:nvSpPr>
        <p:spPr>
          <a:xfrm>
            <a:off x="541892" y="4798622"/>
            <a:ext cx="2541978" cy="572464"/>
          </a:xfrm>
          <a:prstGeom prst="rect">
            <a:avLst/>
          </a:prstGeom>
          <a:noFill/>
        </p:spPr>
        <p:txBody>
          <a:bodyPr wrap="none" lIns="182880" tIns="146304" rIns="182880" bIns="146304" rtlCol="0">
            <a:spAutoFit/>
          </a:bodyPr>
          <a:lstStyle/>
          <a:p>
            <a:pPr>
              <a:lnSpc>
                <a:spcPct val="90000"/>
              </a:lnSpc>
              <a:spcAft>
                <a:spcPts val="600"/>
              </a:spcAft>
            </a:pPr>
            <a:r>
              <a:rPr lang="zh-CN" altLang="en-US" sz="2000" b="1" dirty="0">
                <a:solidFill>
                  <a:schemeClr val="accent1"/>
                </a:solidFill>
              </a:rPr>
              <a:t>公有云平台</a:t>
            </a:r>
            <a:r>
              <a:rPr lang="en-US" altLang="zh-CN" sz="2000" b="1" dirty="0">
                <a:solidFill>
                  <a:schemeClr val="accent1"/>
                </a:solidFill>
              </a:rPr>
              <a:t>(Azure)</a:t>
            </a:r>
            <a:endParaRPr lang="zh-CN" altLang="en-US" sz="2000" b="1" dirty="0">
              <a:solidFill>
                <a:schemeClr val="accent1"/>
              </a:solidFill>
            </a:endParaRPr>
          </a:p>
        </p:txBody>
      </p:sp>
      <p:sp>
        <p:nvSpPr>
          <p:cNvPr id="95" name="文本框 94"/>
          <p:cNvSpPr txBox="1"/>
          <p:nvPr/>
        </p:nvSpPr>
        <p:spPr>
          <a:xfrm>
            <a:off x="2737355" y="1686525"/>
            <a:ext cx="1682814"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Remote Building Automatic System</a:t>
            </a:r>
            <a:endParaRPr lang="zh-CN" altLang="en-US" sz="1200" dirty="0" err="1">
              <a:solidFill>
                <a:schemeClr val="accent1"/>
              </a:solidFill>
            </a:endParaRPr>
          </a:p>
        </p:txBody>
      </p:sp>
      <p:sp>
        <p:nvSpPr>
          <p:cNvPr id="96" name="文本框 95"/>
          <p:cNvSpPr txBox="1"/>
          <p:nvPr/>
        </p:nvSpPr>
        <p:spPr>
          <a:xfrm>
            <a:off x="636345" y="1681532"/>
            <a:ext cx="2029838"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Remote Building Automatic Configuration</a:t>
            </a:r>
            <a:endParaRPr lang="zh-CN" altLang="en-US" sz="1200" dirty="0" err="1">
              <a:solidFill>
                <a:schemeClr val="accent1"/>
              </a:solidFill>
            </a:endParaRPr>
          </a:p>
        </p:txBody>
      </p:sp>
      <p:sp>
        <p:nvSpPr>
          <p:cNvPr id="97" name="文本框 96"/>
          <p:cNvSpPr txBox="1"/>
          <p:nvPr/>
        </p:nvSpPr>
        <p:spPr>
          <a:xfrm>
            <a:off x="4543564" y="1683996"/>
            <a:ext cx="1682814" cy="627864"/>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Management Portal</a:t>
            </a:r>
            <a:endParaRPr lang="zh-CN" altLang="en-US" sz="1200" dirty="0" err="1">
              <a:solidFill>
                <a:schemeClr val="accent1"/>
              </a:solidFill>
            </a:endParaRPr>
          </a:p>
        </p:txBody>
      </p:sp>
      <p:sp>
        <p:nvSpPr>
          <p:cNvPr id="98" name="文本框 97"/>
          <p:cNvSpPr txBox="1"/>
          <p:nvPr/>
        </p:nvSpPr>
        <p:spPr>
          <a:xfrm>
            <a:off x="6480460" y="1689186"/>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Mobile Application</a:t>
            </a:r>
            <a:endParaRPr lang="zh-CN" altLang="en-US" sz="1200" dirty="0" err="1">
              <a:solidFill>
                <a:schemeClr val="accent1"/>
              </a:solidFill>
            </a:endParaRPr>
          </a:p>
        </p:txBody>
      </p:sp>
      <p:sp>
        <p:nvSpPr>
          <p:cNvPr id="99" name="文本框 98"/>
          <p:cNvSpPr txBox="1"/>
          <p:nvPr/>
        </p:nvSpPr>
        <p:spPr>
          <a:xfrm>
            <a:off x="8359372" y="1685951"/>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Reporting Portal</a:t>
            </a:r>
            <a:endParaRPr lang="zh-CN" altLang="en-US" sz="1200" dirty="0" err="1">
              <a:solidFill>
                <a:schemeClr val="accent1"/>
              </a:solidFill>
            </a:endParaRPr>
          </a:p>
        </p:txBody>
      </p:sp>
      <p:sp>
        <p:nvSpPr>
          <p:cNvPr id="100" name="文本框 99"/>
          <p:cNvSpPr txBox="1"/>
          <p:nvPr/>
        </p:nvSpPr>
        <p:spPr>
          <a:xfrm>
            <a:off x="10114428" y="1723011"/>
            <a:ext cx="1682814" cy="4616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200" dirty="0">
                <a:solidFill>
                  <a:schemeClr val="accent1"/>
                </a:solidFill>
              </a:rPr>
              <a:t>Other Web App</a:t>
            </a:r>
            <a:endParaRPr lang="zh-CN" altLang="en-US" sz="1200" dirty="0" err="1">
              <a:solidFill>
                <a:schemeClr val="accent1"/>
              </a:solidFill>
            </a:endParaRPr>
          </a:p>
        </p:txBody>
      </p:sp>
      <p:sp>
        <p:nvSpPr>
          <p:cNvPr id="87" name="矩形 86"/>
          <p:cNvSpPr/>
          <p:nvPr/>
        </p:nvSpPr>
        <p:spPr bwMode="auto">
          <a:xfrm>
            <a:off x="1995668" y="3725820"/>
            <a:ext cx="8491785" cy="457843"/>
          </a:xfrm>
          <a:prstGeom prst="rect">
            <a:avLst/>
          </a:prstGeom>
          <a:solidFill>
            <a:schemeClr val="accent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zh-CN" sz="2400" dirty="0">
                <a:gradFill>
                  <a:gsLst>
                    <a:gs pos="0">
                      <a:srgbClr val="FFFFFF"/>
                    </a:gs>
                    <a:gs pos="100000">
                      <a:srgbClr val="FFFFFF"/>
                    </a:gs>
                  </a:gsLst>
                  <a:lin ang="5400000" scaled="0"/>
                </a:gradFill>
                <a:ea typeface="Segoe UI" pitchFamily="34" charset="0"/>
                <a:cs typeface="Segoe UI" pitchFamily="34" charset="0"/>
              </a:rPr>
              <a:t>Azure IoT Hub/SA</a:t>
            </a: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文本框 93"/>
          <p:cNvSpPr txBox="1"/>
          <p:nvPr/>
        </p:nvSpPr>
        <p:spPr>
          <a:xfrm>
            <a:off x="1834762" y="4104597"/>
            <a:ext cx="2690480"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en-US" altLang="zh-CN" sz="1100" dirty="0">
                <a:solidFill>
                  <a:schemeClr val="bg2">
                    <a:lumMod val="50000"/>
                  </a:schemeClr>
                </a:solidFill>
              </a:rPr>
              <a:t>HTTP /AMQP /MQTT </a:t>
            </a:r>
          </a:p>
          <a:p>
            <a:pPr marL="342900" indent="-342900">
              <a:lnSpc>
                <a:spcPct val="90000"/>
              </a:lnSpc>
              <a:spcAft>
                <a:spcPts val="600"/>
              </a:spcAft>
              <a:buFont typeface="Wingdings" panose="05000000000000000000" pitchFamily="2" charset="2"/>
              <a:buChar char="Ø"/>
            </a:pPr>
            <a:r>
              <a:rPr lang="zh-CN" altLang="en-US" sz="1100" dirty="0">
                <a:solidFill>
                  <a:schemeClr val="bg2">
                    <a:lumMod val="50000"/>
                  </a:schemeClr>
                </a:solidFill>
              </a:rPr>
              <a:t>基于流分析实现的实时监控预警</a:t>
            </a:r>
          </a:p>
        </p:txBody>
      </p:sp>
      <p:sp>
        <p:nvSpPr>
          <p:cNvPr id="101" name="文本框 100"/>
          <p:cNvSpPr txBox="1"/>
          <p:nvPr/>
        </p:nvSpPr>
        <p:spPr>
          <a:xfrm>
            <a:off x="4595572" y="4099645"/>
            <a:ext cx="2023631" cy="677108"/>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zh-CN" altLang="en-US" sz="1100" dirty="0">
                <a:solidFill>
                  <a:schemeClr val="bg2">
                    <a:lumMod val="50000"/>
                  </a:schemeClr>
                </a:solidFill>
              </a:rPr>
              <a:t>千万级设备连接能力</a:t>
            </a:r>
            <a:r>
              <a:rPr lang="en-US" altLang="zh-CN" sz="1100" dirty="0">
                <a:solidFill>
                  <a:schemeClr val="bg2">
                    <a:lumMod val="50000"/>
                  </a:schemeClr>
                </a:solidFill>
              </a:rPr>
              <a:t> </a:t>
            </a:r>
          </a:p>
          <a:p>
            <a:pPr marL="342900" indent="-342900">
              <a:lnSpc>
                <a:spcPct val="90000"/>
              </a:lnSpc>
              <a:spcAft>
                <a:spcPts val="600"/>
              </a:spcAft>
              <a:buFont typeface="Wingdings" panose="05000000000000000000" pitchFamily="2" charset="2"/>
              <a:buChar char="Ø"/>
            </a:pPr>
            <a:r>
              <a:rPr lang="zh-CN" altLang="en-US" sz="1100" dirty="0">
                <a:solidFill>
                  <a:schemeClr val="bg2">
                    <a:lumMod val="50000"/>
                  </a:schemeClr>
                </a:solidFill>
              </a:rPr>
              <a:t>双向消息服务</a:t>
            </a:r>
          </a:p>
        </p:txBody>
      </p:sp>
      <p:sp>
        <p:nvSpPr>
          <p:cNvPr id="102" name="文本框 101"/>
          <p:cNvSpPr txBox="1"/>
          <p:nvPr/>
        </p:nvSpPr>
        <p:spPr>
          <a:xfrm>
            <a:off x="7179095" y="4065647"/>
            <a:ext cx="3308358" cy="677108"/>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Ø"/>
            </a:pPr>
            <a:r>
              <a:rPr lang="zh-CN" altLang="en-US" sz="1100" dirty="0">
                <a:solidFill>
                  <a:schemeClr val="bg2">
                    <a:lumMod val="50000"/>
                  </a:schemeClr>
                </a:solidFill>
              </a:rPr>
              <a:t>设备安全管理</a:t>
            </a:r>
            <a:endParaRPr lang="en-US" altLang="zh-CN" sz="1100" dirty="0">
              <a:solidFill>
                <a:schemeClr val="bg2">
                  <a:lumMod val="50000"/>
                </a:schemeClr>
              </a:solidFill>
            </a:endParaRPr>
          </a:p>
          <a:p>
            <a:pPr marL="342900" indent="-342900">
              <a:lnSpc>
                <a:spcPct val="90000"/>
              </a:lnSpc>
              <a:spcAft>
                <a:spcPts val="600"/>
              </a:spcAft>
              <a:buFont typeface="Wingdings" panose="05000000000000000000" pitchFamily="2" charset="2"/>
              <a:buChar char="Ø"/>
            </a:pPr>
            <a:r>
              <a:rPr lang="zh-CN" altLang="en-US" sz="1100" dirty="0">
                <a:solidFill>
                  <a:schemeClr val="bg2">
                    <a:lumMod val="50000"/>
                  </a:schemeClr>
                </a:solidFill>
              </a:rPr>
              <a:t>弹性服务扩展</a:t>
            </a:r>
          </a:p>
        </p:txBody>
      </p:sp>
      <p:grpSp>
        <p:nvGrpSpPr>
          <p:cNvPr id="103" name="组合 102"/>
          <p:cNvGrpSpPr/>
          <p:nvPr/>
        </p:nvGrpSpPr>
        <p:grpSpPr>
          <a:xfrm>
            <a:off x="6237264" y="3153127"/>
            <a:ext cx="3909173" cy="627864"/>
            <a:chOff x="3273137" y="2626725"/>
            <a:chExt cx="3909173" cy="627864"/>
          </a:xfrm>
        </p:grpSpPr>
        <p:sp>
          <p:nvSpPr>
            <p:cNvPr id="104" name="矩形 103"/>
            <p:cNvSpPr/>
            <p:nvPr/>
          </p:nvSpPr>
          <p:spPr bwMode="auto">
            <a:xfrm>
              <a:off x="3273137" y="2639289"/>
              <a:ext cx="3441966" cy="550718"/>
            </a:xfrm>
            <a:prstGeom prst="rect">
              <a:avLst/>
            </a:prstGeom>
            <a:solidFill>
              <a:schemeClr val="accent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圆柱形 104"/>
            <p:cNvSpPr/>
            <p:nvPr/>
          </p:nvSpPr>
          <p:spPr bwMode="auto">
            <a:xfrm>
              <a:off x="3462945" y="2708771"/>
              <a:ext cx="521302" cy="423648"/>
            </a:xfrm>
            <a:prstGeom prst="can">
              <a:avLst/>
            </a:prstGeom>
            <a:solidFill>
              <a:srgbClr val="FFFFFF"/>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文本框 105"/>
            <p:cNvSpPr txBox="1"/>
            <p:nvPr/>
          </p:nvSpPr>
          <p:spPr>
            <a:xfrm>
              <a:off x="3914152" y="2626725"/>
              <a:ext cx="3268158"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solidFill>
                    <a:schemeClr val="bg1"/>
                  </a:solidFill>
                </a:rPr>
                <a:t>物联网大数据平台</a:t>
              </a:r>
            </a:p>
          </p:txBody>
        </p:sp>
      </p:grpSp>
      <p:sp>
        <p:nvSpPr>
          <p:cNvPr id="7" name="矩形 6"/>
          <p:cNvSpPr/>
          <p:nvPr/>
        </p:nvSpPr>
        <p:spPr bwMode="auto">
          <a:xfrm>
            <a:off x="2656813" y="2419567"/>
            <a:ext cx="7017516" cy="70892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文本框 8"/>
          <p:cNvSpPr txBox="1"/>
          <p:nvPr/>
        </p:nvSpPr>
        <p:spPr>
          <a:xfrm>
            <a:off x="5277293" y="2356405"/>
            <a:ext cx="1446550" cy="489365"/>
          </a:xfrm>
          <a:prstGeom prst="rect">
            <a:avLst/>
          </a:prstGeom>
          <a:noFill/>
        </p:spPr>
        <p:txBody>
          <a:bodyPr wrap="none" lIns="182880" tIns="146304" rIns="182880" bIns="146304" rtlCol="0">
            <a:spAutoFit/>
          </a:bodyPr>
          <a:lstStyle/>
          <a:p>
            <a:pPr>
              <a:lnSpc>
                <a:spcPct val="90000"/>
              </a:lnSpc>
              <a:spcAft>
                <a:spcPts val="600"/>
              </a:spcAft>
            </a:pPr>
            <a:r>
              <a:rPr lang="zh-CN" altLang="en-US" sz="1400" b="1" dirty="0">
                <a:solidFill>
                  <a:srgbClr val="0070C0"/>
                </a:solidFill>
              </a:rPr>
              <a:t>创新场景应用</a:t>
            </a:r>
          </a:p>
        </p:txBody>
      </p:sp>
      <p:sp>
        <p:nvSpPr>
          <p:cNvPr id="18" name="矩形 17"/>
          <p:cNvSpPr/>
          <p:nvPr/>
        </p:nvSpPr>
        <p:spPr bwMode="auto">
          <a:xfrm>
            <a:off x="2851522" y="2718871"/>
            <a:ext cx="1360117" cy="386295"/>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zh-CN" altLang="en-US" sz="1200" dirty="0">
                <a:gradFill>
                  <a:gsLst>
                    <a:gs pos="0">
                      <a:srgbClr val="FFFFFF"/>
                    </a:gs>
                    <a:gs pos="100000">
                      <a:srgbClr val="FFFFFF"/>
                    </a:gs>
                  </a:gsLst>
                  <a:lin ang="5400000" scaled="0"/>
                </a:gradFill>
                <a:ea typeface="Segoe UI" pitchFamily="34" charset="0"/>
                <a:cs typeface="Segoe UI" pitchFamily="34" charset="0"/>
              </a:rPr>
              <a:t>故障预警</a:t>
            </a:r>
          </a:p>
        </p:txBody>
      </p:sp>
      <p:sp>
        <p:nvSpPr>
          <p:cNvPr id="107" name="矩形 106"/>
          <p:cNvSpPr/>
          <p:nvPr/>
        </p:nvSpPr>
        <p:spPr bwMode="auto">
          <a:xfrm>
            <a:off x="4563687" y="2715793"/>
            <a:ext cx="1360117" cy="386295"/>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zh-CN" altLang="en-US" sz="1200" dirty="0">
                <a:gradFill>
                  <a:gsLst>
                    <a:gs pos="0">
                      <a:srgbClr val="FFFFFF"/>
                    </a:gs>
                    <a:gs pos="100000">
                      <a:srgbClr val="FFFFFF"/>
                    </a:gs>
                  </a:gsLst>
                  <a:lin ang="5400000" scaled="0"/>
                </a:gradFill>
                <a:ea typeface="Segoe UI" pitchFamily="34" charset="0"/>
                <a:cs typeface="Segoe UI" pitchFamily="34" charset="0"/>
              </a:rPr>
              <a:t>能耗预测</a:t>
            </a:r>
          </a:p>
        </p:txBody>
      </p:sp>
      <p:sp>
        <p:nvSpPr>
          <p:cNvPr id="108" name="矩形 107"/>
          <p:cNvSpPr/>
          <p:nvPr/>
        </p:nvSpPr>
        <p:spPr bwMode="auto">
          <a:xfrm>
            <a:off x="6322663" y="2715544"/>
            <a:ext cx="1360117" cy="386295"/>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zh-CN" altLang="en-US" sz="1200" dirty="0">
                <a:gradFill>
                  <a:gsLst>
                    <a:gs pos="0">
                      <a:srgbClr val="FFFFFF"/>
                    </a:gs>
                    <a:gs pos="100000">
                      <a:srgbClr val="FFFFFF"/>
                    </a:gs>
                  </a:gsLst>
                  <a:lin ang="5400000" scaled="0"/>
                </a:gradFill>
                <a:ea typeface="Segoe UI" pitchFamily="34" charset="0"/>
                <a:cs typeface="Segoe UI" pitchFamily="34" charset="0"/>
              </a:rPr>
              <a:t>维护排程优化</a:t>
            </a:r>
          </a:p>
        </p:txBody>
      </p:sp>
      <p:sp>
        <p:nvSpPr>
          <p:cNvPr id="109" name="矩形 108"/>
          <p:cNvSpPr/>
          <p:nvPr/>
        </p:nvSpPr>
        <p:spPr bwMode="auto">
          <a:xfrm>
            <a:off x="8043619" y="2721963"/>
            <a:ext cx="1360117" cy="386295"/>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zh-CN" altLang="en-US" sz="1200" dirty="0">
                <a:gradFill>
                  <a:gsLst>
                    <a:gs pos="0">
                      <a:srgbClr val="FFFFFF"/>
                    </a:gs>
                    <a:gs pos="100000">
                      <a:srgbClr val="FFFFFF"/>
                    </a:gs>
                  </a:gsLst>
                  <a:lin ang="5400000" scaled="0"/>
                </a:gradFill>
                <a:ea typeface="Segoe UI" pitchFamily="34" charset="0"/>
                <a:cs typeface="Segoe UI" pitchFamily="34" charset="0"/>
              </a:rPr>
              <a:t>楼宇电梯监控</a:t>
            </a:r>
          </a:p>
        </p:txBody>
      </p:sp>
    </p:spTree>
    <p:extLst>
      <p:ext uri="{BB962C8B-B14F-4D97-AF65-F5344CB8AC3E}">
        <p14:creationId xmlns:p14="http://schemas.microsoft.com/office/powerpoint/2010/main" val="5611139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27258FFF-F925-446B-8502-81C933981705}" type="slidenum">
              <a:rPr lang="en-US" smtClean="0"/>
              <a:pPr/>
              <a:t>5</a:t>
            </a:fld>
            <a:endParaRPr lang="en-US" dirty="0"/>
          </a:p>
        </p:txBody>
      </p:sp>
      <p:sp>
        <p:nvSpPr>
          <p:cNvPr id="3" name="标题 2"/>
          <p:cNvSpPr>
            <a:spLocks noGrp="1"/>
          </p:cNvSpPr>
          <p:nvPr>
            <p:ph type="title"/>
          </p:nvPr>
        </p:nvSpPr>
        <p:spPr/>
        <p:txBody>
          <a:bodyPr/>
          <a:lstStyle/>
          <a:p>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客户新系统软件架构和负载量</a:t>
            </a:r>
            <a:endParaRPr lang="zh-CN" alt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4" y="1166399"/>
            <a:ext cx="8791139" cy="3844218"/>
          </a:xfrm>
          <a:prstGeom prst="rect">
            <a:avLst/>
          </a:prstGeom>
        </p:spPr>
      </p:pic>
      <p:sp>
        <p:nvSpPr>
          <p:cNvPr id="6" name="矩形 5"/>
          <p:cNvSpPr/>
          <p:nvPr/>
        </p:nvSpPr>
        <p:spPr>
          <a:xfrm>
            <a:off x="4288683" y="2189913"/>
            <a:ext cx="641022" cy="2516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a:t>IoT Hub</a:t>
            </a:r>
            <a:r>
              <a:rPr lang="zh-CN" altLang="en-US" dirty="0"/>
              <a:t>（物联网总线）</a:t>
            </a:r>
          </a:p>
        </p:txBody>
      </p:sp>
      <p:sp>
        <p:nvSpPr>
          <p:cNvPr id="7" name="矩形 6"/>
          <p:cNvSpPr/>
          <p:nvPr/>
        </p:nvSpPr>
        <p:spPr>
          <a:xfrm>
            <a:off x="5118242" y="3504954"/>
            <a:ext cx="3271101" cy="325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Stream Analytics (</a:t>
            </a:r>
            <a:r>
              <a:rPr lang="zh-CN" altLang="en-US" dirty="0"/>
              <a:t>流分析）</a:t>
            </a:r>
          </a:p>
        </p:txBody>
      </p:sp>
      <p:sp>
        <p:nvSpPr>
          <p:cNvPr id="8" name="矩形 7"/>
          <p:cNvSpPr/>
          <p:nvPr/>
        </p:nvSpPr>
        <p:spPr>
          <a:xfrm>
            <a:off x="5118242" y="3952727"/>
            <a:ext cx="716437" cy="7070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Storage/SQL Azure</a:t>
            </a:r>
            <a:endParaRPr lang="zh-CN" altLang="en-US" sz="900" dirty="0"/>
          </a:p>
        </p:txBody>
      </p:sp>
      <p:sp>
        <p:nvSpPr>
          <p:cNvPr id="9" name="矩形 8"/>
          <p:cNvSpPr/>
          <p:nvPr/>
        </p:nvSpPr>
        <p:spPr>
          <a:xfrm>
            <a:off x="7649339" y="3957440"/>
            <a:ext cx="697584" cy="6740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Machine Learning</a:t>
            </a:r>
            <a:endParaRPr lang="zh-CN" altLang="en-US" dirty="0"/>
          </a:p>
        </p:txBody>
      </p:sp>
      <p:sp>
        <p:nvSpPr>
          <p:cNvPr id="10" name="矩形 9"/>
          <p:cNvSpPr/>
          <p:nvPr/>
        </p:nvSpPr>
        <p:spPr>
          <a:xfrm>
            <a:off x="9002085" y="1911823"/>
            <a:ext cx="1193988" cy="27196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Web Site</a:t>
            </a:r>
            <a:endParaRPr lang="zh-CN" altLang="en-US" dirty="0"/>
          </a:p>
        </p:txBody>
      </p:sp>
      <p:sp>
        <p:nvSpPr>
          <p:cNvPr id="11" name="矩形 10"/>
          <p:cNvSpPr/>
          <p:nvPr/>
        </p:nvSpPr>
        <p:spPr>
          <a:xfrm>
            <a:off x="5118242" y="2782376"/>
            <a:ext cx="3271101" cy="54204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IoT Hub (</a:t>
            </a:r>
            <a:r>
              <a:rPr lang="zh-CN" altLang="en-US" dirty="0"/>
              <a:t>物联网总线）</a:t>
            </a:r>
          </a:p>
        </p:txBody>
      </p:sp>
      <p:graphicFrame>
        <p:nvGraphicFramePr>
          <p:cNvPr id="13" name="表格 12"/>
          <p:cNvGraphicFramePr>
            <a:graphicFrameLocks noGrp="1"/>
          </p:cNvGraphicFramePr>
          <p:nvPr>
            <p:extLst>
              <p:ext uri="{D42A27DB-BD31-4B8C-83A1-F6EECF244321}">
                <p14:modId xmlns:p14="http://schemas.microsoft.com/office/powerpoint/2010/main" val="3949490212"/>
              </p:ext>
            </p:extLst>
          </p:nvPr>
        </p:nvGraphicFramePr>
        <p:xfrm>
          <a:off x="457200" y="5100885"/>
          <a:ext cx="5274310" cy="1466850"/>
        </p:xfrm>
        <a:graphic>
          <a:graphicData uri="http://schemas.openxmlformats.org/drawingml/2006/table">
            <a:tbl>
              <a:tblPr firstRow="1" firstCol="1" bandRow="1">
                <a:tableStyleId>{5C22544A-7EE6-4342-B048-85BDC9FD1C3A}</a:tableStyleId>
              </a:tblPr>
              <a:tblGrid>
                <a:gridCol w="3567430">
                  <a:extLst>
                    <a:ext uri="{9D8B030D-6E8A-4147-A177-3AD203B41FA5}">
                      <a16:colId xmlns:a16="http://schemas.microsoft.com/office/drawing/2014/main" val="3847057640"/>
                    </a:ext>
                  </a:extLst>
                </a:gridCol>
                <a:gridCol w="1706880">
                  <a:extLst>
                    <a:ext uri="{9D8B030D-6E8A-4147-A177-3AD203B41FA5}">
                      <a16:colId xmlns:a16="http://schemas.microsoft.com/office/drawing/2014/main" val="2642560427"/>
                    </a:ext>
                  </a:extLst>
                </a:gridCol>
              </a:tblGrid>
              <a:tr h="209550">
                <a:tc>
                  <a:txBody>
                    <a:bodyPr/>
                    <a:lstStyle/>
                    <a:p>
                      <a:pPr>
                        <a:spcAft>
                          <a:spcPts val="0"/>
                        </a:spcAft>
                      </a:pPr>
                      <a:r>
                        <a:rPr lang="zh-CN" altLang="en-US" sz="1200" b="0" dirty="0">
                          <a:effectLst/>
                          <a:latin typeface="宋体" panose="02010600030101010101" pitchFamily="2" charset="-122"/>
                          <a:ea typeface="宋体" panose="02010600030101010101" pitchFamily="2" charset="-122"/>
                          <a:cs typeface="宋体" panose="02010600030101010101" pitchFamily="2" charset="-122"/>
                        </a:rPr>
                        <a:t>阶段</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1</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7260944"/>
                  </a:ext>
                </a:extLst>
              </a:tr>
              <a:tr h="209550">
                <a:tc>
                  <a:txBody>
                    <a:bodyPr/>
                    <a:lstStyle/>
                    <a:p>
                      <a:pPr>
                        <a:spcAft>
                          <a:spcPts val="0"/>
                        </a:spcAft>
                      </a:pPr>
                      <a:r>
                        <a:rPr lang="zh-CN" sz="1100" b="0" dirty="0">
                          <a:effectLst/>
                        </a:rPr>
                        <a:t>数据点</a:t>
                      </a:r>
                      <a:r>
                        <a:rPr lang="en-US" sz="1100" b="0" dirty="0">
                          <a:effectLst/>
                        </a:rPr>
                        <a:t>/</a:t>
                      </a:r>
                      <a:r>
                        <a:rPr lang="zh-CN" sz="1100" b="0" dirty="0">
                          <a:effectLst/>
                        </a:rPr>
                        <a:t>站</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20,000 </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9957618"/>
                  </a:ext>
                </a:extLst>
              </a:tr>
              <a:tr h="209550">
                <a:tc>
                  <a:txBody>
                    <a:bodyPr/>
                    <a:lstStyle/>
                    <a:p>
                      <a:pPr>
                        <a:spcAft>
                          <a:spcPts val="0"/>
                        </a:spcAft>
                      </a:pPr>
                      <a:r>
                        <a:rPr lang="zh-CN" sz="1100" b="0">
                          <a:effectLst/>
                        </a:rPr>
                        <a:t>采样周期（秒）</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60</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83571526"/>
                  </a:ext>
                </a:extLst>
              </a:tr>
              <a:tr h="209550">
                <a:tc>
                  <a:txBody>
                    <a:bodyPr/>
                    <a:lstStyle/>
                    <a:p>
                      <a:pPr>
                        <a:spcAft>
                          <a:spcPts val="0"/>
                        </a:spcAft>
                      </a:pPr>
                      <a:r>
                        <a:rPr lang="zh-CN" sz="1100" b="0">
                          <a:effectLst/>
                        </a:rPr>
                        <a:t>每数据点包大小（</a:t>
                      </a:r>
                      <a:r>
                        <a:rPr lang="en-US" sz="1100" b="0">
                          <a:effectLst/>
                        </a:rPr>
                        <a:t>Byte)</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a:effectLst/>
                        </a:rPr>
                        <a:t>1024</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73463301"/>
                  </a:ext>
                </a:extLst>
              </a:tr>
              <a:tr h="209550">
                <a:tc>
                  <a:txBody>
                    <a:bodyPr/>
                    <a:lstStyle/>
                    <a:p>
                      <a:pPr>
                        <a:spcAft>
                          <a:spcPts val="0"/>
                        </a:spcAft>
                      </a:pPr>
                      <a:r>
                        <a:rPr lang="zh-CN" altLang="en-US" sz="1100" b="0" dirty="0">
                          <a:effectLst/>
                        </a:rPr>
                        <a:t>消息总量（</a:t>
                      </a:r>
                      <a:r>
                        <a:rPr lang="en-US" altLang="zh-CN" sz="1100" b="0" dirty="0">
                          <a:effectLst/>
                        </a:rPr>
                        <a:t>M/</a:t>
                      </a:r>
                      <a:r>
                        <a:rPr lang="zh-CN" altLang="en-US" sz="1100" b="0" dirty="0">
                          <a:effectLst/>
                        </a:rPr>
                        <a:t>天）</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altLang="zh-CN" sz="1100" b="0" dirty="0">
                          <a:effectLst/>
                        </a:rPr>
                        <a:t>28.8</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35683463"/>
                  </a:ext>
                </a:extLst>
              </a:tr>
              <a:tr h="209550">
                <a:tc>
                  <a:txBody>
                    <a:bodyPr/>
                    <a:lstStyle/>
                    <a:p>
                      <a:pPr>
                        <a:spcAft>
                          <a:spcPts val="0"/>
                        </a:spcAft>
                      </a:pPr>
                      <a:r>
                        <a:rPr lang="zh-CN" sz="1100" b="0">
                          <a:effectLst/>
                        </a:rPr>
                        <a:t>平均后数据在</a:t>
                      </a:r>
                      <a:r>
                        <a:rPr lang="en-US" sz="1100" b="0">
                          <a:effectLst/>
                        </a:rPr>
                        <a:t>SQL</a:t>
                      </a:r>
                      <a:r>
                        <a:rPr lang="zh-CN" sz="1100" b="0">
                          <a:effectLst/>
                        </a:rPr>
                        <a:t>中的存储时间（月）</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12</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78783482"/>
                  </a:ext>
                </a:extLst>
              </a:tr>
              <a:tr h="209550">
                <a:tc>
                  <a:txBody>
                    <a:bodyPr/>
                    <a:lstStyle/>
                    <a:p>
                      <a:pPr>
                        <a:spcAft>
                          <a:spcPts val="0"/>
                        </a:spcAft>
                      </a:pPr>
                      <a:r>
                        <a:rPr lang="zh-CN" sz="1100" b="0">
                          <a:effectLst/>
                        </a:rPr>
                        <a:t>上传数据包大小</a:t>
                      </a:r>
                      <a:r>
                        <a:rPr lang="en-US" sz="1100" b="0">
                          <a:effectLst/>
                        </a:rPr>
                        <a:t>(KB)</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1</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36802628"/>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732568606"/>
              </p:ext>
            </p:extLst>
          </p:nvPr>
        </p:nvGraphicFramePr>
        <p:xfrm>
          <a:off x="6279659" y="5100885"/>
          <a:ext cx="5274310" cy="1466850"/>
        </p:xfrm>
        <a:graphic>
          <a:graphicData uri="http://schemas.openxmlformats.org/drawingml/2006/table">
            <a:tbl>
              <a:tblPr firstRow="1" firstCol="1" bandRow="1">
                <a:tableStyleId>{5C22544A-7EE6-4342-B048-85BDC9FD1C3A}</a:tableStyleId>
              </a:tblPr>
              <a:tblGrid>
                <a:gridCol w="3567430">
                  <a:extLst>
                    <a:ext uri="{9D8B030D-6E8A-4147-A177-3AD203B41FA5}">
                      <a16:colId xmlns:a16="http://schemas.microsoft.com/office/drawing/2014/main" val="3847057640"/>
                    </a:ext>
                  </a:extLst>
                </a:gridCol>
                <a:gridCol w="1706880">
                  <a:extLst>
                    <a:ext uri="{9D8B030D-6E8A-4147-A177-3AD203B41FA5}">
                      <a16:colId xmlns:a16="http://schemas.microsoft.com/office/drawing/2014/main" val="2642560427"/>
                    </a:ext>
                  </a:extLst>
                </a:gridCol>
              </a:tblGrid>
              <a:tr h="209550">
                <a:tc>
                  <a:txBody>
                    <a:bodyPr/>
                    <a:lstStyle/>
                    <a:p>
                      <a:pPr>
                        <a:spcAft>
                          <a:spcPts val="0"/>
                        </a:spcAft>
                      </a:pPr>
                      <a:r>
                        <a:rPr lang="zh-CN" altLang="en-US" sz="1200" b="0" dirty="0">
                          <a:effectLst/>
                          <a:latin typeface="宋体" panose="02010600030101010101" pitchFamily="2" charset="-122"/>
                          <a:ea typeface="宋体" panose="02010600030101010101" pitchFamily="2" charset="-122"/>
                          <a:cs typeface="宋体" panose="02010600030101010101" pitchFamily="2" charset="-122"/>
                        </a:rPr>
                        <a:t>阶段</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altLang="zh-CN" sz="1100" b="0" dirty="0">
                          <a:effectLst/>
                          <a:latin typeface="+mn-lt"/>
                          <a:ea typeface="+mn-ea"/>
                          <a:cs typeface="+mn-cs"/>
                        </a:rPr>
                        <a:t>2</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7260944"/>
                  </a:ext>
                </a:extLst>
              </a:tr>
              <a:tr h="209550">
                <a:tc>
                  <a:txBody>
                    <a:bodyPr/>
                    <a:lstStyle/>
                    <a:p>
                      <a:pPr>
                        <a:spcAft>
                          <a:spcPts val="0"/>
                        </a:spcAft>
                      </a:pPr>
                      <a:r>
                        <a:rPr lang="zh-CN" sz="1100" b="0" dirty="0">
                          <a:effectLst/>
                        </a:rPr>
                        <a:t>数据点</a:t>
                      </a:r>
                      <a:r>
                        <a:rPr lang="en-US" sz="1100" b="0" dirty="0">
                          <a:effectLst/>
                        </a:rPr>
                        <a:t>/</a:t>
                      </a:r>
                      <a:r>
                        <a:rPr lang="zh-CN" sz="1100" b="0" dirty="0">
                          <a:effectLst/>
                        </a:rPr>
                        <a:t>站</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altLang="zh-CN" sz="1100" b="0" dirty="0">
                          <a:effectLst/>
                        </a:rPr>
                        <a:t>10</a:t>
                      </a:r>
                      <a:r>
                        <a:rPr lang="en-US" sz="1100" b="0" dirty="0">
                          <a:effectLst/>
                        </a:rPr>
                        <a:t>0,000 </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9957618"/>
                  </a:ext>
                </a:extLst>
              </a:tr>
              <a:tr h="209550">
                <a:tc>
                  <a:txBody>
                    <a:bodyPr/>
                    <a:lstStyle/>
                    <a:p>
                      <a:pPr>
                        <a:spcAft>
                          <a:spcPts val="0"/>
                        </a:spcAft>
                      </a:pPr>
                      <a:r>
                        <a:rPr lang="zh-CN" sz="1100" b="0">
                          <a:effectLst/>
                        </a:rPr>
                        <a:t>采样周期（秒）</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60</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83571526"/>
                  </a:ext>
                </a:extLst>
              </a:tr>
              <a:tr h="209550">
                <a:tc>
                  <a:txBody>
                    <a:bodyPr/>
                    <a:lstStyle/>
                    <a:p>
                      <a:pPr>
                        <a:spcAft>
                          <a:spcPts val="0"/>
                        </a:spcAft>
                      </a:pPr>
                      <a:r>
                        <a:rPr lang="zh-CN" sz="1100" b="0">
                          <a:effectLst/>
                        </a:rPr>
                        <a:t>每数据点包大小（</a:t>
                      </a:r>
                      <a:r>
                        <a:rPr lang="en-US" sz="1100" b="0">
                          <a:effectLst/>
                        </a:rPr>
                        <a:t>Byte)</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a:effectLst/>
                        </a:rPr>
                        <a:t>1024</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73463301"/>
                  </a:ext>
                </a:extLst>
              </a:tr>
              <a:tr h="209550">
                <a:tc>
                  <a:txBody>
                    <a:bodyPr/>
                    <a:lstStyle/>
                    <a:p>
                      <a:pPr>
                        <a:spcAft>
                          <a:spcPts val="0"/>
                        </a:spcAft>
                      </a:pPr>
                      <a:r>
                        <a:rPr lang="zh-CN" altLang="en-US" sz="1100" b="0" dirty="0">
                          <a:effectLst/>
                        </a:rPr>
                        <a:t>消息总量（</a:t>
                      </a:r>
                      <a:r>
                        <a:rPr lang="en-US" altLang="zh-CN" sz="1100" b="0" dirty="0">
                          <a:effectLst/>
                        </a:rPr>
                        <a:t>M/</a:t>
                      </a:r>
                      <a:r>
                        <a:rPr lang="zh-CN" altLang="en-US" sz="1100" b="0" dirty="0">
                          <a:effectLst/>
                        </a:rPr>
                        <a:t>天）</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altLang="zh-CN" sz="1100" b="0" dirty="0">
                          <a:effectLst/>
                          <a:latin typeface="+mn-lt"/>
                          <a:ea typeface="+mn-ea"/>
                          <a:cs typeface="+mn-cs"/>
                        </a:rPr>
                        <a:t>144</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35683463"/>
                  </a:ext>
                </a:extLst>
              </a:tr>
              <a:tr h="209550">
                <a:tc>
                  <a:txBody>
                    <a:bodyPr/>
                    <a:lstStyle/>
                    <a:p>
                      <a:pPr>
                        <a:spcAft>
                          <a:spcPts val="0"/>
                        </a:spcAft>
                      </a:pPr>
                      <a:r>
                        <a:rPr lang="zh-CN" sz="1100" b="0">
                          <a:effectLst/>
                        </a:rPr>
                        <a:t>平均后数据在</a:t>
                      </a:r>
                      <a:r>
                        <a:rPr lang="en-US" sz="1100" b="0">
                          <a:effectLst/>
                        </a:rPr>
                        <a:t>SQL</a:t>
                      </a:r>
                      <a:r>
                        <a:rPr lang="zh-CN" sz="1100" b="0">
                          <a:effectLst/>
                        </a:rPr>
                        <a:t>中的存储时间（月）</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12</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78783482"/>
                  </a:ext>
                </a:extLst>
              </a:tr>
              <a:tr h="209550">
                <a:tc>
                  <a:txBody>
                    <a:bodyPr/>
                    <a:lstStyle/>
                    <a:p>
                      <a:pPr>
                        <a:spcAft>
                          <a:spcPts val="0"/>
                        </a:spcAft>
                      </a:pPr>
                      <a:r>
                        <a:rPr lang="zh-CN" sz="1100" b="0">
                          <a:effectLst/>
                        </a:rPr>
                        <a:t>上传数据包大小</a:t>
                      </a:r>
                      <a:r>
                        <a:rPr lang="en-US" sz="1100" b="0">
                          <a:effectLst/>
                        </a:rPr>
                        <a:t>(KB)</a:t>
                      </a:r>
                      <a:endParaRPr lang="zh-CN" sz="1200" b="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rPr>
                        <a:t>1</a:t>
                      </a:r>
                      <a:endParaRPr lang="zh-CN" sz="1200" b="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36802628"/>
                  </a:ext>
                </a:extLst>
              </a:tr>
            </a:tbl>
          </a:graphicData>
        </a:graphic>
      </p:graphicFrame>
    </p:spTree>
    <p:extLst>
      <p:ext uri="{BB962C8B-B14F-4D97-AF65-F5344CB8AC3E}">
        <p14:creationId xmlns:p14="http://schemas.microsoft.com/office/powerpoint/2010/main" val="33134185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spc="-101" dirty="0">
                <a:gradFill>
                  <a:gsLst>
                    <a:gs pos="1250">
                      <a:srgbClr val="505050"/>
                    </a:gs>
                    <a:gs pos="100000">
                      <a:srgbClr val="505050"/>
                    </a:gs>
                  </a:gsLst>
                  <a:lin ang="5400000" scaled="0"/>
                </a:gradFill>
                <a:latin typeface="微软雅黑" panose="020B0503020204020204" pitchFamily="34" charset="-122"/>
                <a:ea typeface="微软雅黑" panose="020B0503020204020204" pitchFamily="34" charset="-122"/>
              </a:rPr>
              <a:t>项目问题（坑点）总结</a:t>
            </a:r>
            <a:endParaRPr lang="zh-CN" altLang="en-US" dirty="0"/>
          </a:p>
        </p:txBody>
      </p:sp>
      <p:sp>
        <p:nvSpPr>
          <p:cNvPr id="4" name="页脚占位符 3"/>
          <p:cNvSpPr>
            <a:spLocks noGrp="1"/>
          </p:cNvSpPr>
          <p:nvPr>
            <p:ph type="ftr" sz="quarter" idx="10"/>
          </p:nvPr>
        </p:nvSpPr>
        <p:spPr/>
        <p:txBody>
          <a:bodyPr/>
          <a:lstStyle/>
          <a:p>
            <a:r>
              <a:rPr lang="en-US"/>
              <a:t>Microsoft Confidential</a:t>
            </a:r>
            <a:endParaRPr lang="en-US" dirty="0"/>
          </a:p>
        </p:txBody>
      </p:sp>
      <p:sp>
        <p:nvSpPr>
          <p:cNvPr id="2" name="灯片编号占位符 1"/>
          <p:cNvSpPr>
            <a:spLocks noGrp="1"/>
          </p:cNvSpPr>
          <p:nvPr>
            <p:ph type="sldNum" sz="quarter" idx="11"/>
          </p:nvPr>
        </p:nvSpPr>
        <p:spPr/>
        <p:txBody>
          <a:bodyPr/>
          <a:lstStyle/>
          <a:p>
            <a:fld id="{27258FFF-F925-446B-8502-81C933981705}" type="slidenum">
              <a:rPr lang="en-US" smtClean="0"/>
              <a:pPr/>
              <a:t>6</a:t>
            </a:fld>
            <a:endParaRPr lang="en-US" dirty="0"/>
          </a:p>
        </p:txBody>
      </p:sp>
      <p:sp>
        <p:nvSpPr>
          <p:cNvPr id="5" name="文本占位符 4"/>
          <p:cNvSpPr>
            <a:spLocks noGrp="1"/>
          </p:cNvSpPr>
          <p:nvPr>
            <p:ph type="body" sz="quarter" idx="13"/>
          </p:nvPr>
        </p:nvSpPr>
        <p:spPr>
          <a:xfrm>
            <a:off x="406400" y="1521643"/>
            <a:ext cx="9059333" cy="4663068"/>
          </a:xfrm>
        </p:spPr>
        <p:txBody>
          <a:bodyPr/>
          <a:lstStyle/>
          <a:p>
            <a:r>
              <a:rPr lang="zh-CN" altLang="en-US" sz="2000" dirty="0">
                <a:solidFill>
                  <a:schemeClr val="tx1">
                    <a:lumMod val="65000"/>
                    <a:lumOff val="35000"/>
                  </a:schemeClr>
                </a:solidFill>
              </a:rPr>
              <a:t>设备端集成开发（</a:t>
            </a:r>
            <a:r>
              <a:rPr lang="en-US" altLang="zh-CN" sz="2000" dirty="0">
                <a:solidFill>
                  <a:schemeClr val="tx1">
                    <a:lumMod val="65000"/>
                    <a:lumOff val="35000"/>
                  </a:schemeClr>
                </a:solidFill>
              </a:rPr>
              <a:t>1week </a:t>
            </a:r>
            <a:r>
              <a:rPr lang="zh-CN" altLang="en-US" sz="2000" dirty="0">
                <a:solidFill>
                  <a:schemeClr val="tx1">
                    <a:lumMod val="65000"/>
                    <a:lumOff val="35000"/>
                  </a:schemeClr>
                </a:solidFill>
              </a:rPr>
              <a:t>）</a:t>
            </a:r>
            <a:endParaRPr lang="en-US" altLang="zh-CN" sz="2000" dirty="0">
              <a:solidFill>
                <a:schemeClr val="tx1">
                  <a:lumMod val="65000"/>
                  <a:lumOff val="35000"/>
                </a:schemeClr>
              </a:solidFill>
            </a:endParaRPr>
          </a:p>
          <a:p>
            <a:pPr lvl="1"/>
            <a:r>
              <a:rPr lang="zh-CN" altLang="en-US" sz="1800" dirty="0">
                <a:solidFill>
                  <a:schemeClr val="tx1">
                    <a:lumMod val="65000"/>
                    <a:lumOff val="35000"/>
                  </a:schemeClr>
                </a:solidFill>
              </a:rPr>
              <a:t>支持设备 硬件环境的</a:t>
            </a:r>
            <a:r>
              <a:rPr lang="en-US" altLang="zh-CN" sz="1800" dirty="0">
                <a:solidFill>
                  <a:schemeClr val="tx1">
                    <a:lumMod val="65000"/>
                    <a:lumOff val="35000"/>
                  </a:schemeClr>
                </a:solidFill>
              </a:rPr>
              <a:t>SDK </a:t>
            </a:r>
            <a:r>
              <a:rPr lang="zh-CN" altLang="en-US" sz="1800" dirty="0">
                <a:solidFill>
                  <a:schemeClr val="tx1">
                    <a:lumMod val="65000"/>
                    <a:lumOff val="35000"/>
                  </a:schemeClr>
                </a:solidFill>
              </a:rPr>
              <a:t>（嵌入式</a:t>
            </a:r>
            <a:r>
              <a:rPr lang="en-US" altLang="zh-CN" sz="1800" dirty="0">
                <a:solidFill>
                  <a:schemeClr val="tx1">
                    <a:lumMod val="65000"/>
                    <a:lumOff val="35000"/>
                  </a:schemeClr>
                </a:solidFill>
              </a:rPr>
              <a:t>FEC Linux, EasyARM-iMX257</a:t>
            </a:r>
            <a:r>
              <a:rPr lang="zh-CN" altLang="en-US" sz="1800" dirty="0">
                <a:solidFill>
                  <a:schemeClr val="tx1">
                    <a:lumMod val="65000"/>
                    <a:lumOff val="35000"/>
                  </a:schemeClr>
                </a:solidFill>
              </a:rPr>
              <a:t>）</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集成交叉编译</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传输协议调试</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与</a:t>
            </a:r>
            <a:r>
              <a:rPr lang="en-US" altLang="zh-CN" sz="1800" dirty="0">
                <a:solidFill>
                  <a:schemeClr val="tx1">
                    <a:lumMod val="65000"/>
                    <a:lumOff val="35000"/>
                  </a:schemeClr>
                </a:solidFill>
              </a:rPr>
              <a:t>IoT Hub</a:t>
            </a:r>
            <a:r>
              <a:rPr lang="zh-CN" altLang="en-US" sz="1800" dirty="0">
                <a:solidFill>
                  <a:schemeClr val="tx1">
                    <a:lumMod val="65000"/>
                    <a:lumOff val="35000"/>
                  </a:schemeClr>
                </a:solidFill>
              </a:rPr>
              <a:t>上下行通信</a:t>
            </a:r>
            <a:endParaRPr lang="en-US" altLang="zh-CN" sz="1800" dirty="0">
              <a:solidFill>
                <a:schemeClr val="tx1">
                  <a:lumMod val="65000"/>
                  <a:lumOff val="35000"/>
                </a:schemeClr>
              </a:solidFill>
            </a:endParaRPr>
          </a:p>
          <a:p>
            <a:r>
              <a:rPr lang="en-US" altLang="zh-CN" sz="2000" dirty="0">
                <a:solidFill>
                  <a:schemeClr val="tx1">
                    <a:lumMod val="65000"/>
                    <a:lumOff val="35000"/>
                  </a:schemeClr>
                </a:solidFill>
              </a:rPr>
              <a:t>IoT Hub &amp; SA</a:t>
            </a:r>
            <a:r>
              <a:rPr lang="zh-CN" altLang="en-US" sz="2000" dirty="0">
                <a:solidFill>
                  <a:schemeClr val="tx1">
                    <a:lumMod val="65000"/>
                    <a:lumOff val="35000"/>
                  </a:schemeClr>
                </a:solidFill>
              </a:rPr>
              <a:t>配置</a:t>
            </a:r>
            <a:endParaRPr lang="en-US" altLang="zh-CN" sz="2000" dirty="0">
              <a:solidFill>
                <a:schemeClr val="tx1">
                  <a:lumMod val="65000"/>
                  <a:lumOff val="35000"/>
                </a:schemeClr>
              </a:solidFill>
            </a:endParaRPr>
          </a:p>
          <a:p>
            <a:pPr lvl="1"/>
            <a:r>
              <a:rPr lang="zh-CN" altLang="en-US" sz="1800" dirty="0">
                <a:solidFill>
                  <a:schemeClr val="tx1">
                    <a:lumMod val="65000"/>
                    <a:lumOff val="35000"/>
                  </a:schemeClr>
                </a:solidFill>
              </a:rPr>
              <a:t>支持数据持久化</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支持中文 </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支持客户自定义消息格式</a:t>
            </a:r>
            <a:r>
              <a:rPr lang="en-US" altLang="zh-CN" sz="1800" dirty="0">
                <a:solidFill>
                  <a:schemeClr val="tx1">
                    <a:lumMod val="65000"/>
                    <a:lumOff val="35000"/>
                  </a:schemeClr>
                </a:solidFill>
              </a:rPr>
              <a:t> </a:t>
            </a:r>
            <a:r>
              <a:rPr lang="zh-CN" altLang="en-US" sz="1800" dirty="0">
                <a:solidFill>
                  <a:schemeClr val="tx1">
                    <a:lumMod val="65000"/>
                    <a:lumOff val="35000"/>
                  </a:schemeClr>
                </a:solidFill>
              </a:rPr>
              <a:t>（目前只支持</a:t>
            </a:r>
            <a:r>
              <a:rPr lang="en-US" altLang="zh-CN" sz="1800" dirty="0">
                <a:solidFill>
                  <a:schemeClr val="tx1">
                    <a:lumMod val="65000"/>
                    <a:lumOff val="35000"/>
                  </a:schemeClr>
                </a:solidFill>
              </a:rPr>
              <a:t>Jason</a:t>
            </a:r>
            <a:r>
              <a:rPr lang="zh-CN" altLang="en-US" sz="1800" dirty="0">
                <a:solidFill>
                  <a:schemeClr val="tx1">
                    <a:lumMod val="65000"/>
                    <a:lumOff val="35000"/>
                  </a:schemeClr>
                </a:solidFill>
              </a:rPr>
              <a:t>）</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支持在</a:t>
            </a:r>
            <a:r>
              <a:rPr lang="en-US" altLang="zh-CN" sz="1800" dirty="0">
                <a:solidFill>
                  <a:schemeClr val="tx1">
                    <a:lumMod val="65000"/>
                    <a:lumOff val="35000"/>
                  </a:schemeClr>
                </a:solidFill>
              </a:rPr>
              <a:t>SA</a:t>
            </a:r>
            <a:r>
              <a:rPr lang="zh-CN" altLang="en-US" sz="1800" dirty="0">
                <a:solidFill>
                  <a:schemeClr val="tx1">
                    <a:lumMod val="65000"/>
                    <a:lumOff val="35000"/>
                  </a:schemeClr>
                </a:solidFill>
              </a:rPr>
              <a:t>上实现消息事件提取（如对一小时之内的能耗超标的节点报警）</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支持可变引用变量流分析（如</a:t>
            </a:r>
            <a:r>
              <a:rPr lang="en-US" altLang="zh-CN" sz="1800" dirty="0">
                <a:solidFill>
                  <a:schemeClr val="tx1">
                    <a:lumMod val="65000"/>
                    <a:lumOff val="35000"/>
                  </a:schemeClr>
                </a:solidFill>
              </a:rPr>
              <a:t>KIP</a:t>
            </a:r>
            <a:r>
              <a:rPr lang="zh-CN" altLang="en-US" sz="1800" dirty="0">
                <a:solidFill>
                  <a:schemeClr val="tx1">
                    <a:lumMod val="65000"/>
                    <a:lumOff val="35000"/>
                  </a:schemeClr>
                </a:solidFill>
              </a:rPr>
              <a:t>指标可以动态调整，不影响</a:t>
            </a:r>
            <a:r>
              <a:rPr lang="en-US" altLang="zh-CN" sz="1800" dirty="0">
                <a:solidFill>
                  <a:schemeClr val="tx1">
                    <a:lumMod val="65000"/>
                    <a:lumOff val="35000"/>
                  </a:schemeClr>
                </a:solidFill>
              </a:rPr>
              <a:t>SA</a:t>
            </a:r>
            <a:r>
              <a:rPr lang="zh-CN" altLang="en-US" sz="1800" dirty="0">
                <a:solidFill>
                  <a:schemeClr val="tx1">
                    <a:lumMod val="65000"/>
                    <a:lumOff val="35000"/>
                  </a:schemeClr>
                </a:solidFill>
              </a:rPr>
              <a:t>配置）</a:t>
            </a:r>
            <a:endParaRPr lang="en-US" altLang="zh-CN" sz="1800" dirty="0">
              <a:solidFill>
                <a:schemeClr val="tx1">
                  <a:lumMod val="65000"/>
                  <a:lumOff val="35000"/>
                </a:schemeClr>
              </a:solidFill>
            </a:endParaRPr>
          </a:p>
          <a:p>
            <a:pPr lvl="1"/>
            <a:r>
              <a:rPr lang="zh-CN" altLang="en-US" sz="1800" dirty="0">
                <a:solidFill>
                  <a:schemeClr val="tx1">
                    <a:lumMod val="65000"/>
                    <a:lumOff val="35000"/>
                  </a:schemeClr>
                </a:solidFill>
              </a:rPr>
              <a:t>支持集成遗留系统（如通过</a:t>
            </a:r>
            <a:r>
              <a:rPr lang="en-US" altLang="zh-CN" sz="1800" dirty="0">
                <a:solidFill>
                  <a:schemeClr val="tx1">
                    <a:lumMod val="65000"/>
                    <a:lumOff val="35000"/>
                  </a:schemeClr>
                </a:solidFill>
              </a:rPr>
              <a:t>Event Hub</a:t>
            </a:r>
            <a:r>
              <a:rPr lang="zh-CN" altLang="en-US" sz="1800" dirty="0">
                <a:solidFill>
                  <a:schemeClr val="tx1">
                    <a:lumMod val="65000"/>
                    <a:lumOff val="35000"/>
                  </a:schemeClr>
                </a:solidFill>
              </a:rPr>
              <a:t>物业工单管理系统集成 ）</a:t>
            </a:r>
            <a:endParaRPr lang="en-US" altLang="zh-CN" sz="1800" dirty="0">
              <a:solidFill>
                <a:schemeClr val="tx1">
                  <a:lumMod val="65000"/>
                  <a:lumOff val="35000"/>
                </a:schemeClr>
              </a:solidFill>
            </a:endParaRPr>
          </a:p>
          <a:p>
            <a:pPr lvl="1"/>
            <a:endParaRPr lang="zh-CN" altLang="en-US" sz="1800" dirty="0">
              <a:solidFill>
                <a:schemeClr val="tx1">
                  <a:lumMod val="65000"/>
                  <a:lumOff val="35000"/>
                </a:schemeClr>
              </a:solidFill>
            </a:endParaRPr>
          </a:p>
        </p:txBody>
      </p:sp>
      <p:pic>
        <p:nvPicPr>
          <p:cNvPr id="6" name="图片 5"/>
          <p:cNvPicPr>
            <a:picLocks noChangeAspect="1"/>
          </p:cNvPicPr>
          <p:nvPr/>
        </p:nvPicPr>
        <p:blipFill>
          <a:blip r:embed="rId2"/>
          <a:stretch>
            <a:fillRect/>
          </a:stretch>
        </p:blipFill>
        <p:spPr>
          <a:xfrm>
            <a:off x="8144933" y="1829644"/>
            <a:ext cx="338137" cy="407673"/>
          </a:xfrm>
          <a:prstGeom prst="rect">
            <a:avLst/>
          </a:prstGeom>
        </p:spPr>
      </p:pic>
      <p:pic>
        <p:nvPicPr>
          <p:cNvPr id="7" name="图片 6"/>
          <p:cNvPicPr>
            <a:picLocks noChangeAspect="1"/>
          </p:cNvPicPr>
          <p:nvPr/>
        </p:nvPicPr>
        <p:blipFill>
          <a:blip r:embed="rId2"/>
          <a:stretch>
            <a:fillRect/>
          </a:stretch>
        </p:blipFill>
        <p:spPr>
          <a:xfrm>
            <a:off x="8152598" y="2205875"/>
            <a:ext cx="338137" cy="407673"/>
          </a:xfrm>
          <a:prstGeom prst="rect">
            <a:avLst/>
          </a:prstGeom>
        </p:spPr>
      </p:pic>
      <p:pic>
        <p:nvPicPr>
          <p:cNvPr id="8" name="图片 7"/>
          <p:cNvPicPr>
            <a:picLocks noChangeAspect="1"/>
          </p:cNvPicPr>
          <p:nvPr/>
        </p:nvPicPr>
        <p:blipFill>
          <a:blip r:embed="rId2"/>
          <a:stretch>
            <a:fillRect/>
          </a:stretch>
        </p:blipFill>
        <p:spPr>
          <a:xfrm>
            <a:off x="8144932" y="2638989"/>
            <a:ext cx="338137" cy="407673"/>
          </a:xfrm>
          <a:prstGeom prst="rect">
            <a:avLst/>
          </a:prstGeom>
        </p:spPr>
      </p:pic>
      <p:pic>
        <p:nvPicPr>
          <p:cNvPr id="9" name="图片 8"/>
          <p:cNvPicPr>
            <a:picLocks noChangeAspect="1"/>
          </p:cNvPicPr>
          <p:nvPr/>
        </p:nvPicPr>
        <p:blipFill>
          <a:blip r:embed="rId2"/>
          <a:stretch>
            <a:fillRect/>
          </a:stretch>
        </p:blipFill>
        <p:spPr>
          <a:xfrm>
            <a:off x="8152598" y="2998380"/>
            <a:ext cx="338137" cy="407673"/>
          </a:xfrm>
          <a:prstGeom prst="rect">
            <a:avLst/>
          </a:prstGeom>
        </p:spPr>
      </p:pic>
      <p:pic>
        <p:nvPicPr>
          <p:cNvPr id="10" name="图片 9"/>
          <p:cNvPicPr>
            <a:picLocks noChangeAspect="1"/>
          </p:cNvPicPr>
          <p:nvPr/>
        </p:nvPicPr>
        <p:blipFill>
          <a:blip r:embed="rId2"/>
          <a:stretch>
            <a:fillRect/>
          </a:stretch>
        </p:blipFill>
        <p:spPr>
          <a:xfrm>
            <a:off x="9339799" y="3853177"/>
            <a:ext cx="338137" cy="407673"/>
          </a:xfrm>
          <a:prstGeom prst="rect">
            <a:avLst/>
          </a:prstGeom>
        </p:spPr>
      </p:pic>
      <p:pic>
        <p:nvPicPr>
          <p:cNvPr id="11" name="图片 10"/>
          <p:cNvPicPr>
            <a:picLocks noChangeAspect="1"/>
          </p:cNvPicPr>
          <p:nvPr/>
        </p:nvPicPr>
        <p:blipFill>
          <a:blip r:embed="rId2"/>
          <a:stretch>
            <a:fillRect/>
          </a:stretch>
        </p:blipFill>
        <p:spPr>
          <a:xfrm>
            <a:off x="9347464" y="4229408"/>
            <a:ext cx="338137" cy="407673"/>
          </a:xfrm>
          <a:prstGeom prst="rect">
            <a:avLst/>
          </a:prstGeom>
        </p:spPr>
      </p:pic>
      <p:pic>
        <p:nvPicPr>
          <p:cNvPr id="13" name="图片 12"/>
          <p:cNvPicPr>
            <a:picLocks noChangeAspect="1"/>
          </p:cNvPicPr>
          <p:nvPr/>
        </p:nvPicPr>
        <p:blipFill>
          <a:blip r:embed="rId2"/>
          <a:stretch>
            <a:fillRect/>
          </a:stretch>
        </p:blipFill>
        <p:spPr>
          <a:xfrm>
            <a:off x="9347464" y="5021913"/>
            <a:ext cx="338137" cy="407673"/>
          </a:xfrm>
          <a:prstGeom prst="rect">
            <a:avLst/>
          </a:prstGeom>
        </p:spPr>
      </p:pic>
      <p:pic>
        <p:nvPicPr>
          <p:cNvPr id="14" name="图片 13"/>
          <p:cNvPicPr>
            <a:picLocks noChangeAspect="1"/>
          </p:cNvPicPr>
          <p:nvPr/>
        </p:nvPicPr>
        <p:blipFill>
          <a:blip r:embed="rId2"/>
          <a:stretch>
            <a:fillRect/>
          </a:stretch>
        </p:blipFill>
        <p:spPr>
          <a:xfrm>
            <a:off x="9368634" y="5406745"/>
            <a:ext cx="338137" cy="407673"/>
          </a:xfrm>
          <a:prstGeom prst="rect">
            <a:avLst/>
          </a:prstGeom>
        </p:spPr>
      </p:pic>
      <p:pic>
        <p:nvPicPr>
          <p:cNvPr id="15" name="图片 14"/>
          <p:cNvPicPr>
            <a:picLocks noChangeAspect="1"/>
          </p:cNvPicPr>
          <p:nvPr/>
        </p:nvPicPr>
        <p:blipFill>
          <a:blip r:embed="rId2"/>
          <a:stretch>
            <a:fillRect/>
          </a:stretch>
        </p:blipFill>
        <p:spPr>
          <a:xfrm>
            <a:off x="9368633" y="5814418"/>
            <a:ext cx="338137" cy="407673"/>
          </a:xfrm>
          <a:prstGeom prst="rect">
            <a:avLst/>
          </a:prstGeom>
        </p:spPr>
      </p:pic>
    </p:spTree>
    <p:extLst>
      <p:ext uri="{BB962C8B-B14F-4D97-AF65-F5344CB8AC3E}">
        <p14:creationId xmlns:p14="http://schemas.microsoft.com/office/powerpoint/2010/main" val="41425494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TB Cloud and Enterprise Template Audienz Modified">
  <a:themeElements>
    <a:clrScheme name="Custom 5">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0072C6"/>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 Cloud and Enterprise Template Audienz Modified.pptx" id="{86C76DE8-CF42-4AE3-A659-A22419C7197D}" vid="{58779F3F-9CCA-49CE-8386-4B2E71BAE1ED}"/>
    </a:ext>
  </a:extLst>
</a:theme>
</file>

<file path=ppt/theme/theme2.xml><?xml version="1.0" encoding="utf-8"?>
<a:theme xmlns:a="http://schemas.openxmlformats.org/drawingml/2006/main" name="1_CUT_Dalian govt.gc">
  <a:themeElements>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fontScheme name="1_CUT_Dalian govt.gc">
      <a:majorFont>
        <a:latin typeface="Arial"/>
        <a:ea typeface="华文楷体"/>
        <a:cs typeface="Arial"/>
      </a:majorFont>
      <a:minorFont>
        <a:latin typeface="Arial"/>
        <a:ea typeface="华文楷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ea typeface="华文楷体" pitchFamily="2" charset="-122"/>
          </a:defRPr>
        </a:defPPr>
      </a:lstStyle>
    </a:spDef>
    <a:lnDef>
      <a:spPr bwMode="auto">
        <a:solidFill>
          <a:schemeClr val="accent1"/>
        </a:solidFill>
        <a:ln w="9525" cap="flat" cmpd="sng" algn="ctr">
          <a:solidFill>
            <a:schemeClr val="tx1">
              <a:alpha val="62000"/>
            </a:schemeClr>
          </a:solidFill>
          <a:prstDash val="solid"/>
          <a:round/>
          <a:headEnd type="none" w="med" len="med"/>
          <a:tailEnd type="none" w="med" len="med"/>
        </a:ln>
        <a:effectLst/>
      </a:spPr>
      <a:bodyPr/>
      <a:lstStyle/>
    </a:lnDef>
  </a:objectDefaults>
  <a:extraClrSchemeLst>
    <a:extraClrScheme>
      <a:clrScheme name="1_CUT_Dalian govt.gc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S Cognitive Services Walking Deck">
  <a:themeElements>
    <a:clrScheme name="Custom 1">
      <a:dk1>
        <a:sysClr val="windowText" lastClr="000000"/>
      </a:dk1>
      <a:lt1>
        <a:sysClr val="window" lastClr="FFFFFF"/>
      </a:lt1>
      <a:dk2>
        <a:srgbClr val="333333"/>
      </a:dk2>
      <a:lt2>
        <a:srgbClr val="FFFFFF"/>
      </a:lt2>
      <a:accent1>
        <a:srgbClr val="00B294"/>
      </a:accent1>
      <a:accent2>
        <a:srgbClr val="004B50"/>
      </a:accent2>
      <a:accent3>
        <a:srgbClr val="B4009E"/>
      </a:accent3>
      <a:accent4>
        <a:srgbClr val="FFB900"/>
      </a:accent4>
      <a:accent5>
        <a:srgbClr val="FF8C00"/>
      </a:accent5>
      <a:accent6>
        <a:srgbClr val="505050"/>
      </a:accent6>
      <a:hlink>
        <a:srgbClr val="FFFFFF"/>
      </a:hlink>
      <a:folHlink>
        <a:srgbClr val="139882"/>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ilding Intelligence into Apps with Cognitive Services " id="{6F3D15B4-7787-42E3-A10F-D1684C592218}" vid="{99B75399-8235-4BB0-8427-92FD46ECC40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System.Storyboarding.Icons.Table" RevisionId="05cd6d03-c0b2-488e-98a7-d68de69a2cfc" Stencil="System.Storyboarding.Icons" StencilRevisionId="05cd6d03-c0b2-488e-98a7-d68de69a2cfc" StencilVersion="0.1"/>
</Control>
</file>

<file path=customXml/item3.xml><?xml version="1.0" encoding="utf-8"?>
<Control xmlns="http://schemas.microsoft.com/VisualStudio/2011/storyboarding/control">
  <Id Name="System.Storyboarding.Icons.Table" RevisionId="05cd6d03-c0b2-488e-98a7-d68de69a2cfc" Stencil="System.Storyboarding.Icons" StencilRevisionId="05cd6d03-c0b2-488e-98a7-d68de69a2cfc" StencilVersion="0.1"/>
</Control>
</file>

<file path=customXml/item4.xml><?xml version="1.0" encoding="utf-8"?>
<ct:contentTypeSchema xmlns:ct="http://schemas.microsoft.com/office/2006/metadata/contentType" xmlns:ma="http://schemas.microsoft.com/office/2006/metadata/properties/metaAttributes" ct:_="" ma:_="" ma:contentTypeName="Document" ma:contentTypeID="0x0101009068F13BCC79D24BA5FFCD2F4C7D2684" ma:contentTypeVersion="2" ma:contentTypeDescription="Create a new document." ma:contentTypeScope="" ma:versionID="cefeb2fa6f9d1a6572262d9c47732270">
  <xsd:schema xmlns:xsd="http://www.w3.org/2001/XMLSchema" xmlns:xs="http://www.w3.org/2001/XMLSchema" xmlns:p="http://schemas.microsoft.com/office/2006/metadata/properties" xmlns:ns2="b3ee0f05-4b46-40af-89fb-035d4008ed8c" targetNamespace="http://schemas.microsoft.com/office/2006/metadata/properties" ma:root="true" ma:fieldsID="0aaacdd9e89249e98c08886a9a1635e2" ns2:_="">
    <xsd:import namespace="b3ee0f05-4b46-40af-89fb-035d4008ed8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e0f05-4b46-40af-89fb-035d4008ed8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Control xmlns="http://schemas.microsoft.com/VisualStudio/2011/storyboarding/control">
  <Id Name="System.Storyboarding.Icons.Table" RevisionId="05cd6d03-c0b2-488e-98a7-d68de69a2cfc" Stencil="System.Storyboarding.Icons" StencilRevisionId="05cd6d03-c0b2-488e-98a7-d68de69a2cfc" StencilVersion="0.1"/>
</Control>
</file>

<file path=customXml/itemProps1.xml><?xml version="1.0" encoding="utf-8"?>
<ds:datastoreItem xmlns:ds="http://schemas.openxmlformats.org/officeDocument/2006/customXml" ds:itemID="{F9CFC99C-9BFC-404E-974B-973F7991BC94}">
  <ds:schemaRefs>
    <ds:schemaRef ds:uri="http://schemas.microsoft.com/sharepoint/v3/contenttype/forms"/>
  </ds:schemaRefs>
</ds:datastoreItem>
</file>

<file path=customXml/itemProps2.xml><?xml version="1.0" encoding="utf-8"?>
<ds:datastoreItem xmlns:ds="http://schemas.openxmlformats.org/officeDocument/2006/customXml" ds:itemID="{C656F4BC-4836-419A-B009-100E629C5F56}">
  <ds:schemaRefs>
    <ds:schemaRef ds:uri="http://schemas.microsoft.com/VisualStudio/2011/storyboarding/control"/>
  </ds:schemaRefs>
</ds:datastoreItem>
</file>

<file path=customXml/itemProps3.xml><?xml version="1.0" encoding="utf-8"?>
<ds:datastoreItem xmlns:ds="http://schemas.openxmlformats.org/officeDocument/2006/customXml" ds:itemID="{EAEFB465-16D0-4A9F-9977-5EEC8AF7144E}">
  <ds:schemaRefs>
    <ds:schemaRef ds:uri="http://schemas.microsoft.com/VisualStudio/2011/storyboarding/control"/>
  </ds:schemaRefs>
</ds:datastoreItem>
</file>

<file path=customXml/itemProps4.xml><?xml version="1.0" encoding="utf-8"?>
<ds:datastoreItem xmlns:ds="http://schemas.openxmlformats.org/officeDocument/2006/customXml" ds:itemID="{0464ABA3-C62B-4166-8813-C62BF499AF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e0f05-4b46-40af-89fb-035d4008ed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0960A66-86E9-4F5F-A86A-2BFC83ADF636}">
  <ds:schemaRefs>
    <ds:schemaRef ds:uri="http://purl.org/dc/elements/1.1/"/>
    <ds:schemaRef ds:uri="http://schemas.openxmlformats.org/package/2006/metadata/core-properties"/>
    <ds:schemaRef ds:uri="http://schemas.microsoft.com/office/infopath/2007/PartnerControls"/>
    <ds:schemaRef ds:uri="b3ee0f05-4b46-40af-89fb-035d4008ed8c"/>
    <ds:schemaRef ds:uri="http://purl.org/dc/terms/"/>
    <ds:schemaRef ds:uri="http://schemas.microsoft.com/office/2006/metadata/properties"/>
    <ds:schemaRef ds:uri="http://schemas.microsoft.com/office/2006/documentManagement/types"/>
    <ds:schemaRef ds:uri="http://www.w3.org/XML/1998/namespace"/>
    <ds:schemaRef ds:uri="http://purl.org/dc/dcmitype/"/>
  </ds:schemaRefs>
</ds:datastoreItem>
</file>

<file path=customXml/itemProps6.xml><?xml version="1.0" encoding="utf-8"?>
<ds:datastoreItem xmlns:ds="http://schemas.openxmlformats.org/officeDocument/2006/customXml" ds:itemID="{91892A63-3CC3-4C61-B8F6-6FD79375329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STB Cloud and Enterprise Template Audienz Modified</Template>
  <TotalTime>0</TotalTime>
  <Words>494</Words>
  <Application>Microsoft Office PowerPoint</Application>
  <PresentationFormat>自定义</PresentationFormat>
  <Paragraphs>124</Paragraphs>
  <Slides>6</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6</vt:i4>
      </vt:variant>
    </vt:vector>
  </HeadingPairs>
  <TitlesOfParts>
    <vt:vector size="21" baseType="lpstr">
      <vt:lpstr>Microsoft YaHei UI Light</vt:lpstr>
      <vt:lpstr>Segoe</vt:lpstr>
      <vt:lpstr>Segoe Pro Light</vt:lpstr>
      <vt:lpstr>华文楷体</vt:lpstr>
      <vt:lpstr>宋体</vt:lpstr>
      <vt:lpstr>微软雅黑</vt:lpstr>
      <vt:lpstr>Arial</vt:lpstr>
      <vt:lpstr>Palatino Linotype</vt:lpstr>
      <vt:lpstr>Segoe UI</vt:lpstr>
      <vt:lpstr>Segoe UI Light</vt:lpstr>
      <vt:lpstr>Wingdings</vt:lpstr>
      <vt:lpstr>STB Cloud and Enterprise Template Audienz Modified</vt:lpstr>
      <vt:lpstr>1_CUT_Dalian govt.gc</vt:lpstr>
      <vt:lpstr>2_MS Cognitive Services Walking Deck</vt:lpstr>
      <vt:lpstr>think-cell Slide</vt:lpstr>
      <vt:lpstr>客户旧系统现状</vt:lpstr>
      <vt:lpstr>客户旧系统软件架构</vt:lpstr>
      <vt:lpstr>客户旧系统方案痛点</vt:lpstr>
      <vt:lpstr>基于Azure的Smart Building </vt:lpstr>
      <vt:lpstr>客户新系统软件架构和负载量</vt:lpstr>
      <vt:lpstr>项目问题（坑点）总结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Compete with AWS - Confidential</dc:title>
  <dc:creator/>
  <cp:keywords/>
  <cp:lastModifiedBy/>
  <cp:revision>1</cp:revision>
  <dcterms:created xsi:type="dcterms:W3CDTF">2014-02-27T18:28:20Z</dcterms:created>
  <dcterms:modified xsi:type="dcterms:W3CDTF">2017-01-12T07:30:50Z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21;#Microsoft confidential|461efa83-0283-486a-a8d5-943328f3693f</vt:lpwstr>
  </property>
  <property fmtid="{D5CDD505-2E9C-101B-9397-08002B2CF9AE}" pid="6" name="ItemType">
    <vt:lpwstr>10230;#competitive materials|1ffc6641-18be-4106-8f07-4ff1b8feb957</vt:lpwstr>
  </property>
  <property fmtid="{D5CDD505-2E9C-101B-9397-08002B2CF9AE}" pid="7" name="ContentTypeId">
    <vt:lpwstr>0x0101009068F13BCC79D24BA5FFCD2F4C7D2684</vt:lpwstr>
  </property>
  <property fmtid="{D5CDD505-2E9C-101B-9397-08002B2CF9AE}" pid="8" name="Industries">
    <vt:lpwstr/>
  </property>
  <property fmtid="{D5CDD505-2E9C-101B-9397-08002B2CF9AE}" pid="9" name="Roles">
    <vt:lpwstr/>
  </property>
  <property fmtid="{D5CDD505-2E9C-101B-9397-08002B2CF9AE}" pid="10" name="SMSGDomain">
    <vt:lpwstr>13172;#Server and Tools Business|6783548d-8609-4f97-be4a-4ca2616905a6;#12777;#Compete Domain|b64df03d-ac6e-47e3-a629-66762ad81f36</vt:lpwstr>
  </property>
  <property fmtid="{D5CDD505-2E9C-101B-9397-08002B2CF9AE}" pid="11" name="Competitors">
    <vt:lpwstr>13239;#Amazon Web Services LLC|58ed05b4-306c-43fb-be07-b54201bee434;#10833;#Amazon.com|ba40ae73-6df3-4028-bb52-08ff22cddbef;#10933;#VMware|6920479a-43d8-463e-b166-e405dc17b1b7</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
  </property>
  <property fmtid="{D5CDD505-2E9C-101B-9397-08002B2CF9AE}" pid="16" name="_dlc_DocIdItemGuid">
    <vt:lpwstr>4d1f369c-c30a-4892-b082-dab5abcebb74</vt:lpwstr>
  </property>
  <property fmtid="{D5CDD505-2E9C-101B-9397-08002B2CF9AE}" pid="17" name="EnterpriseDomainTags">
    <vt:lpwstr/>
  </property>
  <property fmtid="{D5CDD505-2E9C-101B-9397-08002B2CF9AE}" pid="18" name="Segments">
    <vt:lpwstr/>
  </property>
  <property fmtid="{D5CDD505-2E9C-101B-9397-08002B2CF9AE}" pid="19" name="ActivitiesAndPrograms">
    <vt:lpwstr>12593;#prospect|2939b024-d22b-4331-b62d-c448f2522837</vt:lpwstr>
  </property>
  <property fmtid="{D5CDD505-2E9C-101B-9397-08002B2CF9AE}" pid="20" name="Partners">
    <vt:lpwstr/>
  </property>
  <property fmtid="{D5CDD505-2E9C-101B-9397-08002B2CF9AE}" pid="21" name="WorkflowChangePath">
    <vt:lpwstr>d779f5e8-bb23-40fa-a1a5-97eb63737902,2;d779f5e8-bb23-40fa-a1a5-97eb63737902,2;d779f5e8-bb23-40fa-a1a5-97eb63737902,2;d779f5e8-bb23-40fa-a1a5-97eb63737902,5;d779f5e8-bb23-40fa-a1a5-97eb63737902,8;d779f5e8-bb23-40fa-a1a5-97eb63737902,26;d779f5e8-bb23-40fa-a</vt:lpwstr>
  </property>
  <property fmtid="{D5CDD505-2E9C-101B-9397-08002B2CF9AE}" pid="22" name="Groups">
    <vt:lpwstr>18442;#Server and Tools Marketing Group|4f75e184-e5aa-4234-a07f-b032d60df254</vt:lpwstr>
  </property>
  <property fmtid="{D5CDD505-2E9C-101B-9397-08002B2CF9AE}" pid="23" name="Topics">
    <vt:lpwstr>12494;#compete|e91370c2-05f5-4699-aff2-f55a1018dd01</vt:lpwstr>
  </property>
  <property fmtid="{D5CDD505-2E9C-101B-9397-08002B2CF9AE}" pid="24" name="EnterpriseDomainTagsTaxHTField0">
    <vt:lpwstr/>
  </property>
  <property fmtid="{D5CDD505-2E9C-101B-9397-08002B2CF9AE}" pid="25" name="LastUpdatedByBatchTagging">
    <vt:bool>false</vt:bool>
  </property>
  <property fmtid="{D5CDD505-2E9C-101B-9397-08002B2CF9AE}" pid="26" name="Languages">
    <vt:lpwstr>10056;#English|cb91f272-ce4d-4a7e-9bbf-78b58e3d188d</vt:lpwstr>
  </property>
  <property fmtid="{D5CDD505-2E9C-101B-9397-08002B2CF9AE}" pid="27" name="messageframeworktype">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
  </property>
</Properties>
</file>