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1" r:id="rId4"/>
    <p:sldId id="412" r:id="rId5"/>
    <p:sldId id="413" r:id="rId7"/>
    <p:sldId id="414" r:id="rId8"/>
    <p:sldId id="421" r:id="rId9"/>
    <p:sldId id="422" r:id="rId10"/>
    <p:sldId id="415" r:id="rId11"/>
    <p:sldId id="437" r:id="rId12"/>
    <p:sldId id="416" r:id="rId13"/>
    <p:sldId id="438" r:id="rId14"/>
    <p:sldId id="419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9" r:id="rId23"/>
    <p:sldId id="442" r:id="rId24"/>
    <p:sldId id="440" r:id="rId25"/>
    <p:sldId id="431" r:id="rId26"/>
    <p:sldId id="44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0.xml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2257425"/>
            <a:ext cx="9799320" cy="2570480"/>
          </a:xfrm>
        </p:spPr>
        <p:txBody>
          <a:bodyPr>
            <a:normAutofit fontScale="90000"/>
          </a:bodyPr>
          <a:p>
            <a:r>
              <a:rPr lang="zh-CN" altLang="zh-CN">
                <a:latin typeface="幼圆" panose="02010509060101010101" charset="-122"/>
                <a:ea typeface="幼圆" panose="02010509060101010101" charset="-122"/>
              </a:rPr>
              <a:t>软件形式化验证课程设计</a:t>
            </a:r>
            <a:br>
              <a:rPr lang="zh-CN" altLang="zh-CN">
                <a:latin typeface="幼圆" panose="02010509060101010101" charset="-122"/>
                <a:ea typeface="幼圆" panose="02010509060101010101" charset="-122"/>
              </a:rPr>
            </a:br>
            <a:br>
              <a:rPr lang="zh-CN" altLang="zh-CN">
                <a:latin typeface="幼圆" panose="02010509060101010101" charset="-122"/>
                <a:ea typeface="幼圆" panose="02010509060101010101" charset="-122"/>
              </a:rPr>
            </a:br>
            <a:r>
              <a:rPr lang="zh-CN" altLang="zh-CN" sz="3600">
                <a:latin typeface="幼圆" panose="02010509060101010101" charset="-122"/>
                <a:ea typeface="幼圆" panose="02010509060101010101" charset="-122"/>
              </a:rPr>
              <a:t>简单的</a:t>
            </a:r>
            <a:r>
              <a:rPr lang="en-US" altLang="zh-CN" sz="3600">
                <a:latin typeface="幼圆" panose="02010509060101010101" charset="-122"/>
                <a:ea typeface="幼圆" panose="02010509060101010101" charset="-122"/>
              </a:rPr>
              <a:t>RPG</a:t>
            </a:r>
            <a:r>
              <a:rPr lang="zh-CN" altLang="en-US" sz="3600">
                <a:latin typeface="幼圆" panose="02010509060101010101" charset="-122"/>
                <a:ea typeface="幼圆" panose="02010509060101010101" charset="-122"/>
              </a:rPr>
              <a:t>游戏</a:t>
            </a:r>
            <a:br>
              <a:rPr lang="zh-CN" altLang="zh-CN">
                <a:latin typeface="幼圆" panose="02010509060101010101" charset="-122"/>
                <a:ea typeface="幼圆" panose="02010509060101010101" charset="-122"/>
              </a:rPr>
            </a:br>
            <a:endParaRPr lang="zh-CN" altLang="zh-CN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147185"/>
            <a:ext cx="9799320" cy="2376170"/>
          </a:xfrm>
        </p:spPr>
        <p:txBody>
          <a:bodyPr>
            <a:normAutofit/>
          </a:bodyPr>
          <a:p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学号：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161730230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答辩人：韩镕泽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游戏规则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484505" y="1379855"/>
            <a:ext cx="45764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开始游戏</a:t>
            </a:r>
            <a:r>
              <a:rPr lang="en-US" altLang="zh-CN"/>
              <a:t>		start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查看自己的属性</a:t>
            </a:r>
            <a:r>
              <a:rPr lang="en-US" altLang="zh-CN"/>
              <a:t>		look_me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训练</a:t>
            </a:r>
            <a:r>
              <a:rPr lang="en-US" altLang="zh-CN"/>
              <a:t>			train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移动</a:t>
            </a:r>
            <a:r>
              <a:rPr lang="en-US" altLang="zh-CN"/>
              <a:t>			goto(Place)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传送（为了方便展示） </a:t>
            </a:r>
            <a:r>
              <a:rPr lang="en-US" altLang="zh-CN"/>
              <a:t>	transfer(Place)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查看周围</a:t>
            </a:r>
            <a:r>
              <a:rPr lang="en-US" altLang="zh-CN"/>
              <a:t>		look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攻击怪物</a:t>
            </a:r>
            <a:r>
              <a:rPr lang="en-US" altLang="zh-CN"/>
              <a:t>		hit(Monster)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射击怪物</a:t>
            </a:r>
            <a:r>
              <a:rPr lang="en-US" altLang="zh-CN"/>
              <a:t>		shoot(Monster)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挖宝</a:t>
            </a:r>
            <a:r>
              <a:rPr lang="en-US" altLang="zh-CN"/>
              <a:t>			dig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07100" y="1379855"/>
            <a:ext cx="45764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购买商品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buy_armor(Armor)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buy_weapon(Weapon)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buy_fruit(Fruit)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buy_drug(Drug)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 买子弹说明数量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buy_bullet(Quan)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拾取物品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equip(Armor)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hold(Weapon)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carry(Gun)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eat(Fruit)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drink(Drug)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4020" y="1201420"/>
            <a:ext cx="1407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目录</a:t>
            </a:r>
            <a:endParaRPr lang="zh-CN" altLang="en-US" sz="4800" b="1"/>
          </a:p>
        </p:txBody>
      </p:sp>
      <p:sp>
        <p:nvSpPr>
          <p:cNvPr id="9" name="文本框 8"/>
          <p:cNvSpPr txBox="1"/>
          <p:nvPr/>
        </p:nvSpPr>
        <p:spPr>
          <a:xfrm>
            <a:off x="3391535" y="23768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项目介绍</a:t>
            </a:r>
            <a:r>
              <a:rPr lang="en-US" altLang="zh-CN" sz="2400"/>
              <a:t>………………………………3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391535" y="319849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游戏规则</a:t>
            </a:r>
            <a:r>
              <a:rPr lang="en-US" altLang="zh-CN" sz="2400"/>
              <a:t>………………………………8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3391535" y="401764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游戏效果</a:t>
            </a:r>
            <a:r>
              <a:rPr lang="en-US" altLang="zh-CN" sz="2400"/>
              <a:t>………………………………10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391535" y="48279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问题总结</a:t>
            </a:r>
            <a:r>
              <a:rPr lang="en-US" altLang="zh-CN" sz="2400"/>
              <a:t>………………………………21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391535" y="564578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总结反思</a:t>
            </a:r>
            <a:r>
              <a:rPr lang="en-US" altLang="zh-CN" sz="2400"/>
              <a:t>………………………………23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开始游戏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3758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首先开始游戏，查看自己周围有什么，然后先去武器店买点子弹。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自己身上只有</a:t>
            </a:r>
            <a:r>
              <a:rPr lang="en-US" altLang="zh-CN"/>
              <a:t>20</a:t>
            </a:r>
            <a:r>
              <a:rPr lang="zh-CN" altLang="en-US"/>
              <a:t>金币，为了之后的探险，买了</a:t>
            </a:r>
            <a:r>
              <a:rPr lang="en-US" altLang="zh-CN"/>
              <a:t>20</a:t>
            </a:r>
            <a:r>
              <a:rPr lang="zh-CN" altLang="en-US"/>
              <a:t>个子弹。</a:t>
            </a:r>
            <a:endParaRPr lang="zh-CN" altLang="en-US"/>
          </a:p>
        </p:txBody>
      </p:sp>
      <p:pic>
        <p:nvPicPr>
          <p:cNvPr id="9" name="图片 8" descr="开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11065" cy="5054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开始探险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先去</a:t>
            </a:r>
            <a:r>
              <a:rPr lang="en-US" altLang="zh-CN"/>
              <a:t>The Treasure Mountain</a:t>
            </a:r>
            <a:r>
              <a:rPr lang="zh-CN" altLang="en-US"/>
              <a:t>拿到好防具。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捡到药，喝掉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拿到需要的装备。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因为力量不够因此去训练，然后拿到装备。</a:t>
            </a:r>
            <a:endParaRPr lang="zh-CN" altLang="en-US"/>
          </a:p>
        </p:txBody>
      </p:sp>
      <p:pic>
        <p:nvPicPr>
          <p:cNvPr id="5" name="图片 4" descr="为了拿装备训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40275" cy="5086350"/>
          </a:xfrm>
          <a:prstGeom prst="rect">
            <a:avLst/>
          </a:prstGeom>
        </p:spPr>
      </p:pic>
      <p:pic>
        <p:nvPicPr>
          <p:cNvPr id="6" name="图片 5" descr="训练完成，拿到护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65" y="4047490"/>
            <a:ext cx="6371590" cy="1475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探险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</a:t>
            </a:r>
            <a:r>
              <a:rPr lang="en-US" altLang="zh-CN"/>
              <a:t>The Black Dragon Mountain</a:t>
            </a:r>
            <a:r>
              <a:rPr lang="zh-CN" altLang="en-US"/>
              <a:t>拿到需要的枪械。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在去之前要打败很多怪物。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因为有了好的装备，怪物的攻击都无效，然后因为训练自身的力量非常高，所以相应的攻击也很高，一下就打死了。</a:t>
            </a:r>
            <a:endParaRPr lang="zh-CN" altLang="en-US"/>
          </a:p>
        </p:txBody>
      </p:sp>
      <p:pic>
        <p:nvPicPr>
          <p:cNvPr id="7" name="图片 6" descr="打败两个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65040" cy="5112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拿到需要的枪械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在途中发现了水果蔬菜：</a:t>
            </a:r>
            <a:r>
              <a:rPr lang="en-US" altLang="zh-CN"/>
              <a:t>carrot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到达了目的地，拿到武器。</a:t>
            </a:r>
            <a:endParaRPr lang="zh-CN" altLang="en-US"/>
          </a:p>
        </p:txBody>
      </p:sp>
      <p:pic>
        <p:nvPicPr>
          <p:cNvPr id="5" name="图片 4" descr="吃了水果，拿到武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35195" cy="5081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打败大</a:t>
            </a:r>
            <a:r>
              <a:rPr lang="en-US" altLang="zh-CN" sz="2000" b="1"/>
              <a:t>BOSS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直接对阵大</a:t>
            </a:r>
            <a:r>
              <a:rPr lang="en-US" altLang="zh-CN"/>
              <a:t>BOSS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先用枪械射击。</a:t>
            </a:r>
            <a:endParaRPr lang="zh-CN" altLang="en-US"/>
          </a:p>
        </p:txBody>
      </p:sp>
      <p:pic>
        <p:nvPicPr>
          <p:cNvPr id="6" name="图片 5" descr="射击大B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45355" cy="5091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打败大</a:t>
            </a:r>
            <a:r>
              <a:rPr lang="en-US" altLang="zh-CN" sz="2000" b="1"/>
              <a:t>BOSS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打败之后，得到它身上的武器。</a:t>
            </a:r>
            <a:endParaRPr lang="zh-CN" altLang="en-US"/>
          </a:p>
        </p:txBody>
      </p:sp>
      <p:pic>
        <p:nvPicPr>
          <p:cNvPr id="5" name="图片 4" descr="打大B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40275" cy="5085715"/>
          </a:xfrm>
          <a:prstGeom prst="rect">
            <a:avLst/>
          </a:prstGeom>
        </p:spPr>
      </p:pic>
      <p:pic>
        <p:nvPicPr>
          <p:cNvPr id="7" name="图片 6" descr="拿到史诗级武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65" y="2968625"/>
            <a:ext cx="6626225" cy="9201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挖宝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先去拿到铁锹，然后到有宝藏的地方挖宝。</a:t>
            </a:r>
            <a:endParaRPr lang="zh-CN" altLang="en-US"/>
          </a:p>
        </p:txBody>
      </p:sp>
      <p:pic>
        <p:nvPicPr>
          <p:cNvPr id="6" name="图片 5" descr="挖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834255" cy="5187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游戏效果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买东西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46875" y="1564005"/>
            <a:ext cx="4306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去各个商店买东西。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也不能乱买，</a:t>
            </a:r>
            <a:r>
              <a:rPr lang="zh-CN" altLang="en-US"/>
              <a:t>比如不能在水果店买药品。</a:t>
            </a:r>
            <a:endParaRPr lang="zh-CN" altLang="en-US"/>
          </a:p>
        </p:txBody>
      </p:sp>
      <p:pic>
        <p:nvPicPr>
          <p:cNvPr id="5" name="图片 4" descr="买东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564005"/>
            <a:ext cx="4754245" cy="5100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4020" y="1201420"/>
            <a:ext cx="1407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目录</a:t>
            </a:r>
            <a:endParaRPr lang="zh-CN" altLang="en-US" sz="4800" b="1"/>
          </a:p>
        </p:txBody>
      </p:sp>
      <p:sp>
        <p:nvSpPr>
          <p:cNvPr id="9" name="文本框 8"/>
          <p:cNvSpPr txBox="1"/>
          <p:nvPr/>
        </p:nvSpPr>
        <p:spPr>
          <a:xfrm>
            <a:off x="3391535" y="23768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项目介绍</a:t>
            </a:r>
            <a:r>
              <a:rPr lang="en-US" altLang="zh-CN" sz="2400"/>
              <a:t>………………………………3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391535" y="319849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游戏规则</a:t>
            </a:r>
            <a:r>
              <a:rPr lang="en-US" altLang="zh-CN" sz="2400"/>
              <a:t>………………………………8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3391535" y="401764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游戏效果</a:t>
            </a:r>
            <a:r>
              <a:rPr lang="en-US" altLang="zh-CN" sz="2400"/>
              <a:t>………………………………10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391535" y="48279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问题总结</a:t>
            </a:r>
            <a:r>
              <a:rPr lang="en-US" altLang="zh-CN" sz="2400"/>
              <a:t>………………………………21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391535" y="564578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总结反思</a:t>
            </a:r>
            <a:r>
              <a:rPr lang="en-US" altLang="zh-CN" sz="2400"/>
              <a:t>………………………………23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4020" y="1201420"/>
            <a:ext cx="1407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目录</a:t>
            </a:r>
            <a:endParaRPr lang="zh-CN" altLang="en-US" sz="4800" b="1"/>
          </a:p>
        </p:txBody>
      </p:sp>
      <p:sp>
        <p:nvSpPr>
          <p:cNvPr id="9" name="文本框 8"/>
          <p:cNvSpPr txBox="1"/>
          <p:nvPr/>
        </p:nvSpPr>
        <p:spPr>
          <a:xfrm>
            <a:off x="3391535" y="23768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项目介绍</a:t>
            </a:r>
            <a:r>
              <a:rPr lang="en-US" altLang="zh-CN" sz="2400"/>
              <a:t>………………………………3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391535" y="319849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游戏规则</a:t>
            </a:r>
            <a:r>
              <a:rPr lang="en-US" altLang="zh-CN" sz="2400"/>
              <a:t>………………………………8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3391535" y="401764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游戏效果</a:t>
            </a:r>
            <a:r>
              <a:rPr lang="en-US" altLang="zh-CN" sz="2400"/>
              <a:t>………………………………10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391535" y="48279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问题总结</a:t>
            </a:r>
            <a:r>
              <a:rPr lang="en-US" altLang="zh-CN" sz="2400"/>
              <a:t>………………………………21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391535" y="564578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总结反思</a:t>
            </a:r>
            <a:r>
              <a:rPr lang="en-US" altLang="zh-CN" sz="2400"/>
              <a:t>………………………………23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问题总结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游戏逻辑</a:t>
            </a:r>
            <a:r>
              <a:rPr lang="zh-CN" altLang="en-US" sz="2000" b="1"/>
              <a:t>问题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484505" y="1818005"/>
            <a:ext cx="10411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很多地方都需要有差错检测，最起码要符合逻辑，比如只能在武器店买武器，在盔甲店买盔甲等。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再比如人物死亡之后要重生，很多内容都需要重置，这写的时候也出了问题，比如重复插入相同的数据。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505" y="313245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游戏设计问题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84505" y="3785235"/>
            <a:ext cx="10411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因为一开始设计的挺好，但是</a:t>
            </a:r>
            <a:r>
              <a:rPr lang="zh-CN" altLang="en-US"/>
              <a:t>之后对整体没有把握，后面就是进行到哪了再开始设计代码，就导致后面总是要对前面的内容进行修改，出了很多奇怪的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再有就是游戏逻辑，因为没有分支语句，很多地方的逻辑不好判断，需要很多事实和规则来代替，就很容易出错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4505" y="5441950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语言问题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484505" y="6094730"/>
            <a:ext cx="1041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因为一开始</a:t>
            </a:r>
            <a:r>
              <a:rPr lang="en-US" altLang="zh-CN"/>
              <a:t>Prolog</a:t>
            </a:r>
            <a:r>
              <a:rPr lang="zh-CN" altLang="en-US"/>
              <a:t>使用不习惯，回溯也没有理解到位，很多地方一开始写的时候埋下了深坑，后面又一点点改浪费很多时间，不过后面明白了之后写起来就顺畅一些了。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4020" y="1201420"/>
            <a:ext cx="1407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目录</a:t>
            </a:r>
            <a:endParaRPr lang="zh-CN" altLang="en-US" sz="4800" b="1"/>
          </a:p>
        </p:txBody>
      </p:sp>
      <p:sp>
        <p:nvSpPr>
          <p:cNvPr id="9" name="文本框 8"/>
          <p:cNvSpPr txBox="1"/>
          <p:nvPr/>
        </p:nvSpPr>
        <p:spPr>
          <a:xfrm>
            <a:off x="3391535" y="23768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项目介绍</a:t>
            </a:r>
            <a:r>
              <a:rPr lang="en-US" altLang="zh-CN" sz="2400"/>
              <a:t>………………………………3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391535" y="319849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游戏规则</a:t>
            </a:r>
            <a:r>
              <a:rPr lang="en-US" altLang="zh-CN" sz="2400"/>
              <a:t>………………………………8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3391535" y="401764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游戏效果</a:t>
            </a:r>
            <a:r>
              <a:rPr lang="en-US" altLang="zh-CN" sz="2400"/>
              <a:t>………………………………10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391535" y="48279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问题总结</a:t>
            </a:r>
            <a:r>
              <a:rPr lang="en-US" altLang="zh-CN" sz="2400"/>
              <a:t>………………………………21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391535" y="564578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总结反思</a:t>
            </a:r>
            <a:r>
              <a:rPr lang="en-US" altLang="zh-CN" sz="2400"/>
              <a:t>………………………………23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总结反思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648970" y="2008505"/>
            <a:ext cx="1002982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/>
            <a:r>
              <a:rPr lang="en-US" altLang="zh-CN"/>
              <a:t>	</a:t>
            </a:r>
            <a:r>
              <a:rPr lang="zh-CN" altLang="en-US"/>
              <a:t>这次课设逻辑比较复杂，各种简单的规则之后都需要很多辅助规则，</a:t>
            </a:r>
            <a:endParaRPr lang="zh-CN" altLang="en-US"/>
          </a:p>
          <a:p>
            <a:pPr lvl="1"/>
            <a:r>
              <a:rPr lang="zh-CN" altLang="en-US"/>
              <a:t>但是</a:t>
            </a:r>
            <a:r>
              <a:rPr lang="en-US" altLang="zh-CN"/>
              <a:t>Prolog</a:t>
            </a:r>
            <a:r>
              <a:rPr lang="zh-CN" altLang="en-US"/>
              <a:t>很有意思，一开始做的时候总是搞不清楚回溯导致出了很多错误，好多查询都发生</a:t>
            </a:r>
            <a:endParaRPr lang="zh-CN" altLang="en-US"/>
          </a:p>
          <a:p>
            <a:pPr lvl="1"/>
            <a:r>
              <a:rPr lang="zh-CN" altLang="en-US"/>
              <a:t>了重复。但是后面了解之后写起来容易一些了。</a:t>
            </a:r>
            <a:endParaRPr lang="zh-CN" altLang="en-US"/>
          </a:p>
          <a:p>
            <a:pPr lvl="1"/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其实</a:t>
            </a:r>
            <a:r>
              <a:rPr lang="en-US" altLang="zh-CN"/>
              <a:t>Prolog</a:t>
            </a:r>
            <a:r>
              <a:rPr lang="zh-CN" altLang="en-US"/>
              <a:t>掌握之后对于逻辑编程确实是非常有帮助，是一种非常不错的语言。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919605"/>
            <a:ext cx="9799320" cy="2570480"/>
          </a:xfrm>
        </p:spPr>
        <p:txBody>
          <a:bodyPr>
            <a:normAutofit/>
          </a:bodyPr>
          <a:p>
            <a:r>
              <a:rPr lang="zh-CN" altLang="zh-CN">
                <a:latin typeface="幼圆" panose="02010509060101010101" charset="-122"/>
                <a:ea typeface="幼圆" panose="02010509060101010101" charset="-122"/>
              </a:rPr>
              <a:t>谢谢聆听！</a:t>
            </a:r>
            <a:br>
              <a:rPr lang="zh-CN" altLang="zh-CN">
                <a:latin typeface="幼圆" panose="02010509060101010101" charset="-122"/>
                <a:ea typeface="幼圆" panose="02010509060101010101" charset="-122"/>
              </a:rPr>
            </a:br>
            <a:endParaRPr lang="zh-CN" altLang="zh-CN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809365"/>
            <a:ext cx="9799320" cy="2376170"/>
          </a:xfrm>
        </p:spPr>
        <p:txBody>
          <a:bodyPr>
            <a:normAutofit/>
          </a:bodyPr>
          <a:p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学号：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161730230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答辩人：韩镕泽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项目介绍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188085" y="1216025"/>
            <a:ext cx="981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这个项目是一个简单的</a:t>
            </a:r>
            <a:r>
              <a:rPr lang="en-US" altLang="zh-CN"/>
              <a:t>RPG</a:t>
            </a:r>
            <a:r>
              <a:rPr lang="zh-CN" altLang="en-US"/>
              <a:t>游戏，但是麻雀虽小五脏俱全，这个项目有最基本的</a:t>
            </a:r>
            <a:r>
              <a:rPr lang="en-US" altLang="zh-CN"/>
              <a:t>RPG</a:t>
            </a:r>
            <a:r>
              <a:rPr lang="zh-CN" altLang="en-US"/>
              <a:t>游戏功能。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4505" y="1885315"/>
            <a:ext cx="3779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人物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188085" y="2590800"/>
            <a:ext cx="68122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首先，这个游戏人物是一个小骑士，它的属性有：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血量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力量</a:t>
            </a:r>
            <a:r>
              <a:rPr lang="en-US" altLang="zh-CN"/>
              <a:t>		</a:t>
            </a:r>
            <a:r>
              <a:rPr lang="zh-CN" altLang="en-US"/>
              <a:t>力量影响攻击力和可使用的武器和装备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所持武器</a:t>
            </a:r>
            <a:r>
              <a:rPr lang="en-US" altLang="zh-CN"/>
              <a:t>	</a:t>
            </a:r>
            <a:r>
              <a:rPr lang="zh-CN" altLang="en-US"/>
              <a:t>武器攻击时会受到怪物攻击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所持枪械 </a:t>
            </a:r>
            <a:r>
              <a:rPr lang="en-US" altLang="zh-CN"/>
              <a:t>	</a:t>
            </a:r>
            <a:r>
              <a:rPr lang="zh-CN" altLang="en-US"/>
              <a:t>枪械攻击时不会受到怪物攻击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弹药量 </a:t>
            </a:r>
            <a:r>
              <a:rPr lang="en-US" altLang="zh-CN"/>
              <a:t>		</a:t>
            </a:r>
            <a:r>
              <a:rPr lang="zh-CN" altLang="en-US"/>
              <a:t>枪械攻击时需要消耗弹药量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装备</a:t>
            </a:r>
            <a:r>
              <a:rPr lang="en-US" altLang="zh-CN"/>
              <a:t>		</a:t>
            </a:r>
            <a:r>
              <a:rPr lang="zh-CN" altLang="en-US"/>
              <a:t>护甲用于抵挡一些伤害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攻击力</a:t>
            </a:r>
            <a:r>
              <a:rPr lang="en-US" altLang="zh-CN"/>
              <a:t>		</a:t>
            </a:r>
            <a:r>
              <a:rPr lang="zh-CN" altLang="en-US"/>
              <a:t>力量和武器影响后的实际伤害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防御力</a:t>
            </a:r>
            <a:r>
              <a:rPr lang="en-US" altLang="zh-CN"/>
              <a:t>		</a:t>
            </a:r>
            <a:r>
              <a:rPr lang="zh-CN" altLang="en-US"/>
              <a:t>个人属性和装备加成后的实际防御力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金币</a:t>
            </a:r>
            <a:r>
              <a:rPr lang="en-US" altLang="zh-CN"/>
              <a:t>		</a:t>
            </a:r>
            <a:r>
              <a:rPr lang="zh-CN" altLang="en-US"/>
              <a:t>所持金币数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项目介绍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779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怪物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188085" y="1870710"/>
            <a:ext cx="81838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怪物的属性非常简单，只有两个维度：血量和攻击力。</a:t>
            </a:r>
            <a:endParaRPr lang="zh-CN" altLang="en-US"/>
          </a:p>
          <a:p>
            <a:r>
              <a:rPr lang="zh-CN" altLang="en-US"/>
              <a:t>但是怪物身上有一些特别属性。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怪物身上带有金币，当打败一个怪物之后会捡到相应的金币。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怪物身上带有宝物，一般是武器和装备，打败一个怪物后会掉落宝物。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每个怪物的攻击力和血量不同。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有一个最终</a:t>
            </a:r>
            <a:r>
              <a:rPr lang="en-US" altLang="zh-CN"/>
              <a:t>BOSS</a:t>
            </a:r>
            <a:r>
              <a:rPr lang="zh-CN" altLang="en-US"/>
              <a:t>：</a:t>
            </a:r>
            <a:r>
              <a:rPr lang="en-US" altLang="zh-CN"/>
              <a:t>The Black Dragon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打败最终</a:t>
            </a:r>
            <a:r>
              <a:rPr lang="en-US" altLang="zh-CN"/>
              <a:t>BOSS</a:t>
            </a:r>
            <a:r>
              <a:rPr lang="zh-CN" altLang="en-US"/>
              <a:t>会得到史诗级武器。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项目介绍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武器和装备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188085" y="1870710"/>
            <a:ext cx="9845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武器和装备能够在城镇的商店进行购买，但有一些珍稀装备只有怪物身上或地图上的某些地点才能够找到。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每个城镇的武器差别不大，但是也有些细微差别。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4505" y="359600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地图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1188085" y="4301490"/>
            <a:ext cx="9845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地图上有两类，城镇和探险地区，探险地区有两个，一个地区有</a:t>
            </a:r>
            <a:r>
              <a:rPr lang="en-US" altLang="zh-CN"/>
              <a:t>BOSS</a:t>
            </a:r>
            <a:r>
              <a:rPr lang="zh-CN" altLang="en-US"/>
              <a:t>，另一个地区有宝藏。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宝藏必须要找到铁锹才能够挖掘，否则就只能眼巴巴看着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项目介绍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地图</a:t>
            </a:r>
            <a:endParaRPr lang="zh-CN" altLang="en-US" sz="2000" b="1"/>
          </a:p>
        </p:txBody>
      </p:sp>
      <p:pic>
        <p:nvPicPr>
          <p:cNvPr id="7" name="图片 6" descr="Global 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2284095"/>
            <a:ext cx="3232785" cy="2995930"/>
          </a:xfrm>
          <a:prstGeom prst="rect">
            <a:avLst/>
          </a:prstGeom>
        </p:spPr>
      </p:pic>
      <p:pic>
        <p:nvPicPr>
          <p:cNvPr id="9" name="图片 8" descr="Basaltic Town 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443990"/>
            <a:ext cx="2357755" cy="2588260"/>
          </a:xfrm>
          <a:prstGeom prst="rect">
            <a:avLst/>
          </a:prstGeom>
        </p:spPr>
      </p:pic>
      <p:pic>
        <p:nvPicPr>
          <p:cNvPr id="10" name="图片 9" descr="Rosefinch Town 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885" y="1443990"/>
            <a:ext cx="2385060" cy="2658745"/>
          </a:xfrm>
          <a:prstGeom prst="rect">
            <a:avLst/>
          </a:prstGeom>
        </p:spPr>
      </p:pic>
      <p:pic>
        <p:nvPicPr>
          <p:cNvPr id="11" name="图片 10" descr="Tsing lung Tow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0" y="4190365"/>
            <a:ext cx="2357120" cy="2583815"/>
          </a:xfrm>
          <a:prstGeom prst="rect">
            <a:avLst/>
          </a:prstGeom>
        </p:spPr>
      </p:pic>
      <p:pic>
        <p:nvPicPr>
          <p:cNvPr id="12" name="图片 11" descr="White tiger Town Ma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885" y="4190365"/>
            <a:ext cx="2402205" cy="26676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项目介绍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地图</a:t>
            </a:r>
            <a:endParaRPr lang="zh-CN" altLang="en-US" sz="2000" b="1"/>
          </a:p>
        </p:txBody>
      </p:sp>
      <p:pic>
        <p:nvPicPr>
          <p:cNvPr id="2" name="图片 1" descr="The Black Dragon Mountain 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1774825"/>
            <a:ext cx="4494530" cy="4275455"/>
          </a:xfrm>
          <a:prstGeom prst="rect">
            <a:avLst/>
          </a:prstGeom>
        </p:spPr>
      </p:pic>
      <p:pic>
        <p:nvPicPr>
          <p:cNvPr id="6" name="图片 5" descr="The Treasure Mountain 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90" y="1564005"/>
            <a:ext cx="4345940" cy="4486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39243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项目介绍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84505" y="116522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消耗品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188085" y="1870710"/>
            <a:ext cx="9845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消耗品主要是水果和药剂。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水果和药剂都有增加血量，增加力量的效果，但是不同的消耗品效果不同。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4505" y="3596005"/>
            <a:ext cx="3531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特殊地点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1188085" y="4301490"/>
            <a:ext cx="9845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特殊地点就是个练功房。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在这个地方可以通过训练提高力量。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南航全名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905" y="449580"/>
            <a:ext cx="2377440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4020" y="1201420"/>
            <a:ext cx="1407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目录</a:t>
            </a:r>
            <a:endParaRPr lang="zh-CN" altLang="en-US" sz="4800" b="1"/>
          </a:p>
        </p:txBody>
      </p:sp>
      <p:sp>
        <p:nvSpPr>
          <p:cNvPr id="9" name="文本框 8"/>
          <p:cNvSpPr txBox="1"/>
          <p:nvPr/>
        </p:nvSpPr>
        <p:spPr>
          <a:xfrm>
            <a:off x="3391535" y="23768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项目介绍</a:t>
            </a:r>
            <a:r>
              <a:rPr lang="en-US" altLang="zh-CN" sz="2400"/>
              <a:t>………………………………3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391535" y="319849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游戏规则</a:t>
            </a:r>
            <a:r>
              <a:rPr lang="en-US" altLang="zh-CN" sz="2400"/>
              <a:t>………………………………8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3391535" y="401764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游戏效果</a:t>
            </a:r>
            <a:r>
              <a:rPr lang="en-US" altLang="zh-CN" sz="2400"/>
              <a:t>………………………………10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391535" y="482790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问题总结</a:t>
            </a:r>
            <a:r>
              <a:rPr lang="en-US" altLang="zh-CN" sz="2400"/>
              <a:t>………………………………21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391535" y="5645785"/>
            <a:ext cx="561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总结反思</a:t>
            </a:r>
            <a:r>
              <a:rPr lang="en-US" altLang="zh-CN" sz="2400"/>
              <a:t>………………………………23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2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WPS 演示</Application>
  <PresentationFormat>宽屏</PresentationFormat>
  <Paragraphs>268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幼圆</vt:lpstr>
      <vt:lpstr>Arial Unicode MS</vt:lpstr>
      <vt:lpstr>Calibri</vt:lpstr>
      <vt:lpstr>Century Gothic</vt:lpstr>
      <vt:lpstr>2_空白设计模板</vt:lpstr>
      <vt:lpstr>软件形式化验证课程设计  简单的RPG游戏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Roser Han</cp:lastModifiedBy>
  <cp:revision>211</cp:revision>
  <dcterms:created xsi:type="dcterms:W3CDTF">2019-06-19T02:08:00Z</dcterms:created>
  <dcterms:modified xsi:type="dcterms:W3CDTF">2020-06-19T08:02:25Z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