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67" r:id="rId6"/>
    <p:sldId id="259" r:id="rId7"/>
    <p:sldId id="260" r:id="rId8"/>
    <p:sldId id="261"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0CE9BF6-AB67-4739-B47A-6EB77A31F151}" type="datetimeFigureOut">
              <a:rPr lang="zh-CN" altLang="en-US" smtClean="0"/>
              <a:t>2021/9/22</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B455FE02-698B-4337-B11E-D9FCA01AF7AC}"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76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55FE02-698B-4337-B11E-D9FCA01AF7AC}" type="slidenum">
              <a:rPr lang="zh-CN" altLang="en-US" smtClean="0"/>
              <a:t>‹#›</a:t>
            </a:fld>
            <a:endParaRPr lang="zh-CN" altLang="en-US"/>
          </a:p>
        </p:txBody>
      </p:sp>
    </p:spTree>
    <p:extLst>
      <p:ext uri="{BB962C8B-B14F-4D97-AF65-F5344CB8AC3E}">
        <p14:creationId xmlns:p14="http://schemas.microsoft.com/office/powerpoint/2010/main" val="4268104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55FE02-698B-4337-B11E-D9FCA01AF7AC}"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852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55FE02-698B-4337-B11E-D9FCA01AF7AC}"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667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55FE02-698B-4337-B11E-D9FCA01AF7AC}" type="slidenum">
              <a:rPr lang="zh-CN" altLang="en-US" smtClean="0"/>
              <a:t>‹#›</a:t>
            </a:fld>
            <a:endParaRPr lang="zh-CN" altLang="en-US"/>
          </a:p>
        </p:txBody>
      </p:sp>
    </p:spTree>
    <p:extLst>
      <p:ext uri="{BB962C8B-B14F-4D97-AF65-F5344CB8AC3E}">
        <p14:creationId xmlns:p14="http://schemas.microsoft.com/office/powerpoint/2010/main" val="1863337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55FE02-698B-4337-B11E-D9FCA01AF7AC}"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8399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55FE02-698B-4337-B11E-D9FCA01AF7AC}"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589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55FE02-698B-4337-B11E-D9FCA01AF7AC}"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7806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55FE02-698B-4337-B11E-D9FCA01AF7AC}"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274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55FE02-698B-4337-B11E-D9FCA01AF7AC}" type="slidenum">
              <a:rPr lang="zh-CN" altLang="en-US" smtClean="0"/>
              <a:t>‹#›</a:t>
            </a:fld>
            <a:endParaRPr lang="zh-CN" altLang="en-US"/>
          </a:p>
        </p:txBody>
      </p:sp>
    </p:spTree>
    <p:extLst>
      <p:ext uri="{BB962C8B-B14F-4D97-AF65-F5344CB8AC3E}">
        <p14:creationId xmlns:p14="http://schemas.microsoft.com/office/powerpoint/2010/main" val="138470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55FE02-698B-4337-B11E-D9FCA01AF7AC}"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181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55FE02-698B-4337-B11E-D9FCA01AF7AC}" type="slidenum">
              <a:rPr lang="zh-CN" altLang="en-US" smtClean="0"/>
              <a:t>‹#›</a:t>
            </a:fld>
            <a:endParaRPr lang="zh-CN" altLang="en-US"/>
          </a:p>
        </p:txBody>
      </p:sp>
    </p:spTree>
    <p:extLst>
      <p:ext uri="{BB962C8B-B14F-4D97-AF65-F5344CB8AC3E}">
        <p14:creationId xmlns:p14="http://schemas.microsoft.com/office/powerpoint/2010/main" val="36874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455FE02-698B-4337-B11E-D9FCA01AF7AC}"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346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455FE02-698B-4337-B11E-D9FCA01AF7AC}"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633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455FE02-698B-4337-B11E-D9FCA01AF7AC}" type="slidenum">
              <a:rPr lang="zh-CN" altLang="en-US" smtClean="0"/>
              <a:t>‹#›</a:t>
            </a:fld>
            <a:endParaRPr lang="zh-CN" altLang="en-US"/>
          </a:p>
        </p:txBody>
      </p:sp>
    </p:spTree>
    <p:extLst>
      <p:ext uri="{BB962C8B-B14F-4D97-AF65-F5344CB8AC3E}">
        <p14:creationId xmlns:p14="http://schemas.microsoft.com/office/powerpoint/2010/main" val="26118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55FE02-698B-4337-B11E-D9FCA01AF7AC}"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32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0CE9BF6-AB67-4739-B47A-6EB77A31F151}" type="datetimeFigureOut">
              <a:rPr lang="zh-CN" altLang="en-US" smtClean="0"/>
              <a:t>2021/9/22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55FE02-698B-4337-B11E-D9FCA01AF7AC}" type="slidenum">
              <a:rPr lang="zh-CN" altLang="en-US" smtClean="0"/>
              <a:t>‹#›</a:t>
            </a:fld>
            <a:endParaRPr lang="zh-CN" altLang="en-US"/>
          </a:p>
        </p:txBody>
      </p:sp>
    </p:spTree>
    <p:extLst>
      <p:ext uri="{BB962C8B-B14F-4D97-AF65-F5344CB8AC3E}">
        <p14:creationId xmlns:p14="http://schemas.microsoft.com/office/powerpoint/2010/main" val="2305197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CE9BF6-AB67-4739-B47A-6EB77A31F151}" type="datetimeFigureOut">
              <a:rPr lang="zh-CN" altLang="en-US" smtClean="0"/>
              <a:t>2021/9/22</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55FE02-698B-4337-B11E-D9FCA01AF7AC}" type="slidenum">
              <a:rPr lang="zh-CN" altLang="en-US" smtClean="0"/>
              <a:t>‹#›</a:t>
            </a:fld>
            <a:endParaRPr lang="zh-CN" altLang="en-US"/>
          </a:p>
        </p:txBody>
      </p:sp>
    </p:spTree>
    <p:extLst>
      <p:ext uri="{BB962C8B-B14F-4D97-AF65-F5344CB8AC3E}">
        <p14:creationId xmlns:p14="http://schemas.microsoft.com/office/powerpoint/2010/main" val="4168475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AA9E5-E16A-40D9-81FE-4A2E8CB8D445}"/>
              </a:ext>
            </a:extLst>
          </p:cNvPr>
          <p:cNvSpPr>
            <a:spLocks noGrp="1"/>
          </p:cNvSpPr>
          <p:nvPr>
            <p:ph type="ctrTitle"/>
          </p:nvPr>
        </p:nvSpPr>
        <p:spPr>
          <a:xfrm>
            <a:off x="2536227" y="1409885"/>
            <a:ext cx="7119546" cy="1515533"/>
          </a:xfrm>
        </p:spPr>
        <p:txBody>
          <a:bodyPr/>
          <a:lstStyle/>
          <a:p>
            <a:r>
              <a:rPr lang="zh-CN" altLang="zh-CN" sz="2800" b="1" dirty="0">
                <a:effectLst/>
                <a:ea typeface="宋体" panose="02010600030101010101" pitchFamily="2" charset="-122"/>
                <a:cs typeface="Times New Roman" panose="02020603050405020304" pitchFamily="18" charset="0"/>
              </a:rPr>
              <a:t>基于数字签名的数字音频内容认证方法的分析与实现</a:t>
            </a:r>
            <a:endParaRPr lang="zh-CN" altLang="en-US" sz="2800" dirty="0"/>
          </a:p>
        </p:txBody>
      </p:sp>
      <p:sp>
        <p:nvSpPr>
          <p:cNvPr id="3" name="副标题 2">
            <a:extLst>
              <a:ext uri="{FF2B5EF4-FFF2-40B4-BE49-F238E27FC236}">
                <a16:creationId xmlns:a16="http://schemas.microsoft.com/office/drawing/2014/main" id="{3F53D652-78A5-449A-8A80-A9B5332A4211}"/>
              </a:ext>
            </a:extLst>
          </p:cNvPr>
          <p:cNvSpPr>
            <a:spLocks noGrp="1"/>
          </p:cNvSpPr>
          <p:nvPr>
            <p:ph type="subTitle" idx="1"/>
          </p:nvPr>
        </p:nvSpPr>
        <p:spPr/>
        <p:txBody>
          <a:bodyPr/>
          <a:lstStyle/>
          <a:p>
            <a:r>
              <a:rPr lang="zh-CN" altLang="zh-CN" sz="1600" b="1" dirty="0">
                <a:effectLst/>
                <a:ea typeface="宋体" panose="02010600030101010101" pitchFamily="2" charset="-122"/>
                <a:cs typeface="Times New Roman" panose="02020603050405020304" pitchFamily="18" charset="0"/>
              </a:rPr>
              <a:t>廖越强</a:t>
            </a:r>
            <a:endParaRPr lang="en-US" altLang="zh-CN" sz="1600" b="1" dirty="0">
              <a:ea typeface="宋体" panose="02010600030101010101" pitchFamily="2" charset="-122"/>
              <a:cs typeface="Times New Roman" panose="02020603050405020304" pitchFamily="18" charset="0"/>
            </a:endParaRPr>
          </a:p>
          <a:p>
            <a:r>
              <a:rPr lang="zh-CN" altLang="en-US" sz="1600" b="1" dirty="0">
                <a:ea typeface="宋体" panose="02010600030101010101" pitchFamily="2" charset="-122"/>
                <a:cs typeface="Times New Roman" panose="02020603050405020304" pitchFamily="18" charset="0"/>
              </a:rPr>
              <a:t>网络工程</a:t>
            </a:r>
            <a:endParaRPr lang="en-US" altLang="zh-CN" sz="1600" b="1" dirty="0">
              <a:ea typeface="宋体" panose="02010600030101010101" pitchFamily="2" charset="-122"/>
              <a:cs typeface="Times New Roman" panose="02020603050405020304" pitchFamily="18" charset="0"/>
            </a:endParaRPr>
          </a:p>
          <a:p>
            <a:r>
              <a:rPr lang="en-US" altLang="zh-CN" sz="1600" b="1" dirty="0">
                <a:ea typeface="宋体" panose="02010600030101010101" pitchFamily="2" charset="-122"/>
                <a:cs typeface="Times New Roman" panose="02020603050405020304" pitchFamily="18" charset="0"/>
              </a:rPr>
              <a:t>18041618</a:t>
            </a:r>
            <a:endParaRPr lang="zh-CN" altLang="en-US" sz="1600" dirty="0"/>
          </a:p>
        </p:txBody>
      </p:sp>
    </p:spTree>
    <p:extLst>
      <p:ext uri="{BB962C8B-B14F-4D97-AF65-F5344CB8AC3E}">
        <p14:creationId xmlns:p14="http://schemas.microsoft.com/office/powerpoint/2010/main" val="2294147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74DE9-DFA6-4E1E-91CC-48FD86523F79}"/>
              </a:ext>
            </a:extLst>
          </p:cNvPr>
          <p:cNvSpPr>
            <a:spLocks noGrp="1"/>
          </p:cNvSpPr>
          <p:nvPr>
            <p:ph type="title"/>
          </p:nvPr>
        </p:nvSpPr>
        <p:spPr/>
        <p:txBody>
          <a:bodyPr>
            <a:normAutofit/>
          </a:bodyPr>
          <a:lstStyle/>
          <a:p>
            <a:r>
              <a:rPr lang="zh-CN" altLang="zh-CN" sz="2400" b="1" kern="100" dirty="0">
                <a:effectLst/>
                <a:latin typeface="Times New Roman" panose="02020603050405020304" pitchFamily="18" charset="0"/>
                <a:ea typeface="宋体" panose="02010600030101010101" pitchFamily="2" charset="-122"/>
              </a:rPr>
              <a:t>三、研究步骤、方法及措施</a:t>
            </a:r>
            <a:endParaRPr lang="zh-CN" altLang="en-US" sz="2400" dirty="0"/>
          </a:p>
        </p:txBody>
      </p:sp>
      <p:sp>
        <p:nvSpPr>
          <p:cNvPr id="3" name="内容占位符 2">
            <a:extLst>
              <a:ext uri="{FF2B5EF4-FFF2-40B4-BE49-F238E27FC236}">
                <a16:creationId xmlns:a16="http://schemas.microsoft.com/office/drawing/2014/main" id="{69935BC3-CEE4-47EA-97B7-5CB1A7A3CC67}"/>
              </a:ext>
            </a:extLst>
          </p:cNvPr>
          <p:cNvSpPr>
            <a:spLocks noGrp="1"/>
          </p:cNvSpPr>
          <p:nvPr>
            <p:ph idx="1"/>
          </p:nvPr>
        </p:nvSpPr>
        <p:spPr/>
        <p:txBody>
          <a:bodyPr/>
          <a:lstStyle/>
          <a:p>
            <a:r>
              <a:rPr lang="zh-CN" altLang="zh-CN" sz="2000" kern="100" dirty="0">
                <a:effectLst/>
                <a:latin typeface="Times New Roman" panose="02020603050405020304" pitchFamily="18" charset="0"/>
                <a:ea typeface="宋体" panose="02010600030101010101" pitchFamily="2" charset="-122"/>
              </a:rPr>
              <a:t>（</a:t>
            </a:r>
            <a:r>
              <a:rPr lang="en-US" altLang="zh-CN" sz="2000" kern="100" dirty="0">
                <a:latin typeface="Times New Roman" panose="02020603050405020304" pitchFamily="18" charset="0"/>
                <a:ea typeface="宋体" panose="02010600030101010101" pitchFamily="2" charset="-122"/>
              </a:rPr>
              <a:t>3</a:t>
            </a:r>
            <a:r>
              <a:rPr lang="zh-CN" altLang="zh-CN" sz="2000" kern="100" dirty="0">
                <a:effectLst/>
                <a:latin typeface="Times New Roman" panose="02020603050405020304" pitchFamily="18" charset="0"/>
                <a:ea typeface="宋体" panose="02010600030101010101" pitchFamily="2" charset="-122"/>
              </a:rPr>
              <a:t>）</a:t>
            </a:r>
            <a:r>
              <a:rPr lang="zh-CN" altLang="zh-CN" sz="2000" b="1" kern="100" dirty="0">
                <a:effectLst/>
                <a:latin typeface="Times New Roman" panose="02020603050405020304" pitchFamily="18" charset="0"/>
                <a:ea typeface="宋体" panose="02010600030101010101" pitchFamily="2" charset="-122"/>
              </a:rPr>
              <a:t>认证算法的设计与分析</a:t>
            </a:r>
            <a:endParaRPr lang="zh-CN" altLang="zh-CN" sz="2000" kern="100" dirty="0">
              <a:effectLst/>
              <a:latin typeface="Times New Roman" panose="02020603050405020304" pitchFamily="18" charset="0"/>
              <a:ea typeface="宋体" panose="02010600030101010101" pitchFamily="2" charset="-122"/>
            </a:endParaRPr>
          </a:p>
          <a:p>
            <a:pPr marL="0" indent="0">
              <a:buNone/>
            </a:pPr>
            <a:r>
              <a:rPr lang="en-US" altLang="zh-CN" sz="18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由于认证算法要具有鲁棒性，需要考虑一些对音频文件的合法操作，因此算法的认证结果不适合直接输出明确的是</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否二值，而应当是根据认证场景来设置一个阈值（</a:t>
            </a:r>
            <a:r>
              <a:rPr lang="en-US" altLang="zh-CN" sz="2000" kern="100" dirty="0">
                <a:effectLst/>
                <a:latin typeface="Times New Roman" panose="02020603050405020304" pitchFamily="18" charset="0"/>
                <a:ea typeface="宋体" panose="02010600030101010101" pitchFamily="2" charset="-122"/>
              </a:rPr>
              <a:t>NC</a:t>
            </a:r>
            <a:r>
              <a:rPr lang="zh-CN" altLang="zh-CN" sz="2000" kern="100" dirty="0">
                <a:effectLst/>
                <a:latin typeface="Times New Roman" panose="02020603050405020304" pitchFamily="18" charset="0"/>
                <a:ea typeface="宋体" panose="02010600030101010101" pitchFamily="2" charset="-122"/>
              </a:rPr>
              <a:t>），当待认证音频与原始音频的相似程度超过阈值时才判定为认证成功。</a:t>
            </a:r>
          </a:p>
          <a:p>
            <a:pPr marL="0" indent="0">
              <a:buNone/>
            </a:pPr>
            <a:r>
              <a:rPr lang="en-US" altLang="zh-CN" sz="2000" dirty="0">
                <a:effectLst/>
                <a:ea typeface="宋体" panose="02010600030101010101" pitchFamily="2" charset="-122"/>
                <a:cs typeface="Times New Roman" panose="02020603050405020304" pitchFamily="18" charset="0"/>
              </a:rPr>
              <a:t>	</a:t>
            </a:r>
            <a:r>
              <a:rPr lang="zh-CN" altLang="zh-CN" sz="2000" dirty="0">
                <a:effectLst/>
                <a:ea typeface="宋体" panose="02010600030101010101" pitchFamily="2" charset="-122"/>
                <a:cs typeface="Times New Roman" panose="02020603050405020304" pitchFamily="18" charset="0"/>
              </a:rPr>
              <a:t>可以考虑使用归一化相关系数</a:t>
            </a:r>
            <a:r>
              <a:rPr lang="en-US" altLang="zh-CN" sz="2000" dirty="0">
                <a:effectLst/>
                <a:ea typeface="宋体" panose="02010600030101010101" pitchFamily="2" charset="-122"/>
                <a:cs typeface="Times New Roman" panose="02020603050405020304" pitchFamily="18" charset="0"/>
              </a:rPr>
              <a:t>[-1, 1]</a:t>
            </a:r>
            <a:r>
              <a:rPr lang="zh-CN" altLang="zh-CN" sz="2000" dirty="0">
                <a:effectLst/>
                <a:ea typeface="宋体" panose="02010600030101010101" pitchFamily="2" charset="-122"/>
                <a:cs typeface="Times New Roman" panose="02020603050405020304" pitchFamily="18" charset="0"/>
              </a:rPr>
              <a:t>来判断</a:t>
            </a:r>
            <a:r>
              <a:rPr lang="zh-CN" altLang="en-US" sz="2000" dirty="0">
                <a:effectLst/>
                <a:ea typeface="宋体" panose="02010600030101010101" pitchFamily="2" charset="-122"/>
                <a:cs typeface="Times New Roman" panose="02020603050405020304" pitchFamily="18" charset="0"/>
              </a:rPr>
              <a:t>认证码</a:t>
            </a:r>
            <a:r>
              <a:rPr lang="zh-CN" altLang="zh-CN" sz="2000" dirty="0">
                <a:effectLst/>
                <a:ea typeface="宋体" panose="02010600030101010101" pitchFamily="2" charset="-122"/>
                <a:cs typeface="Times New Roman" panose="02020603050405020304" pitchFamily="18" charset="0"/>
              </a:rPr>
              <a:t>的相似度。因此认证的结果为落在</a:t>
            </a:r>
            <a:r>
              <a:rPr lang="en-US" altLang="zh-CN" sz="2000" dirty="0">
                <a:effectLst/>
                <a:ea typeface="宋体" panose="02010600030101010101" pitchFamily="2" charset="-122"/>
                <a:cs typeface="Times New Roman" panose="02020603050405020304" pitchFamily="18" charset="0"/>
              </a:rPr>
              <a:t>[-1, 1]</a:t>
            </a:r>
            <a:r>
              <a:rPr lang="zh-CN" altLang="zh-CN" sz="2000" dirty="0">
                <a:effectLst/>
                <a:ea typeface="宋体" panose="02010600030101010101" pitchFamily="2" charset="-122"/>
                <a:cs typeface="Times New Roman" panose="02020603050405020304" pitchFamily="18" charset="0"/>
              </a:rPr>
              <a:t>区间的一个数值，该数值越高，表明两段音频信号的相似程度</a:t>
            </a:r>
            <a:r>
              <a:rPr lang="zh-CN" altLang="zh-CN" sz="2000">
                <a:effectLst/>
                <a:ea typeface="宋体" panose="02010600030101010101" pitchFamily="2" charset="-122"/>
                <a:cs typeface="Times New Roman" panose="02020603050405020304" pitchFamily="18" charset="0"/>
              </a:rPr>
              <a:t>越高</a:t>
            </a:r>
            <a:r>
              <a:rPr lang="zh-CN" altLang="en-US" sz="2000">
                <a:effectLst/>
                <a:ea typeface="宋体" panose="02010600030101010101" pitchFamily="2" charset="-122"/>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273856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7AEFC6E7-6DB7-4DC8-B1CA-7BD223258B65}"/>
              </a:ext>
            </a:extLst>
          </p:cNvPr>
          <p:cNvGraphicFramePr>
            <a:graphicFrameLocks noGrp="1"/>
          </p:cNvGraphicFramePr>
          <p:nvPr>
            <p:extLst>
              <p:ext uri="{D42A27DB-BD31-4B8C-83A1-F6EECF244321}">
                <p14:modId xmlns:p14="http://schemas.microsoft.com/office/powerpoint/2010/main" val="2489744527"/>
              </p:ext>
            </p:extLst>
          </p:nvPr>
        </p:nvGraphicFramePr>
        <p:xfrm>
          <a:off x="1225486" y="1159250"/>
          <a:ext cx="9737889" cy="5071869"/>
        </p:xfrm>
        <a:graphic>
          <a:graphicData uri="http://schemas.openxmlformats.org/drawingml/2006/table">
            <a:tbl>
              <a:tblPr firstRow="1" firstCol="1" lastRow="1" lastCol="1" bandRow="1" bandCol="1">
                <a:tableStyleId>{5A111915-BE36-4E01-A7E5-04B1672EAD32}</a:tableStyleId>
              </a:tblPr>
              <a:tblGrid>
                <a:gridCol w="811206">
                  <a:extLst>
                    <a:ext uri="{9D8B030D-6E8A-4147-A177-3AD203B41FA5}">
                      <a16:colId xmlns:a16="http://schemas.microsoft.com/office/drawing/2014/main" val="2985164786"/>
                    </a:ext>
                  </a:extLst>
                </a:gridCol>
                <a:gridCol w="3395425">
                  <a:extLst>
                    <a:ext uri="{9D8B030D-6E8A-4147-A177-3AD203B41FA5}">
                      <a16:colId xmlns:a16="http://schemas.microsoft.com/office/drawing/2014/main" val="1482926891"/>
                    </a:ext>
                  </a:extLst>
                </a:gridCol>
                <a:gridCol w="5531258">
                  <a:extLst>
                    <a:ext uri="{9D8B030D-6E8A-4147-A177-3AD203B41FA5}">
                      <a16:colId xmlns:a16="http://schemas.microsoft.com/office/drawing/2014/main" val="33591724"/>
                    </a:ext>
                  </a:extLst>
                </a:gridCol>
              </a:tblGrid>
              <a:tr h="551702">
                <a:tc>
                  <a:txBody>
                    <a:bodyPr/>
                    <a:lstStyle/>
                    <a:p>
                      <a:pPr algn="ctr">
                        <a:lnSpc>
                          <a:spcPct val="150000"/>
                        </a:lnSpc>
                      </a:pPr>
                      <a:r>
                        <a:rPr lang="zh-CN" sz="1200" kern="100">
                          <a:effectLst/>
                        </a:rPr>
                        <a:t>序号</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200" kern="100">
                          <a:effectLst/>
                        </a:rPr>
                        <a:t>时间</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200" kern="100" dirty="0">
                          <a:effectLst/>
                        </a:rPr>
                        <a:t>内容</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236601788"/>
                  </a:ext>
                </a:extLst>
              </a:tr>
              <a:tr h="608530">
                <a:tc>
                  <a:txBody>
                    <a:bodyPr/>
                    <a:lstStyle/>
                    <a:p>
                      <a:pPr algn="ctr"/>
                      <a:r>
                        <a:rPr lang="en-US" sz="120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kern="100" dirty="0">
                          <a:effectLst/>
                        </a:rPr>
                        <a:t>2021.7.1-2021.7.25</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600" kern="100" dirty="0">
                          <a:effectLst/>
                          <a:latin typeface="宋体" panose="02010600030101010101" pitchFamily="2" charset="-122"/>
                          <a:ea typeface="宋体" panose="02010600030101010101" pitchFamily="2" charset="-122"/>
                        </a:rPr>
                        <a:t>查阅相关资料，理解选题</a:t>
                      </a:r>
                    </a:p>
                  </a:txBody>
                  <a:tcPr marL="68580" marR="68580" marT="0" marB="0" anchor="ctr"/>
                </a:tc>
                <a:extLst>
                  <a:ext uri="{0D108BD9-81ED-4DB2-BD59-A6C34878D82A}">
                    <a16:rowId xmlns:a16="http://schemas.microsoft.com/office/drawing/2014/main" val="3168872169"/>
                  </a:ext>
                </a:extLst>
              </a:tr>
              <a:tr h="340965">
                <a:tc>
                  <a:txBody>
                    <a:bodyPr/>
                    <a:lstStyle/>
                    <a:p>
                      <a:pPr algn="ctr"/>
                      <a:r>
                        <a:rPr lang="en-US" sz="1200" kern="100">
                          <a:effectLst/>
                        </a:rPr>
                        <a:t>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kern="100">
                          <a:effectLst/>
                        </a:rPr>
                        <a:t>2021.7.26-2021.7.31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600" kern="100">
                          <a:effectLst/>
                          <a:latin typeface="宋体" panose="02010600030101010101" pitchFamily="2" charset="-122"/>
                          <a:ea typeface="宋体" panose="02010600030101010101" pitchFamily="2" charset="-122"/>
                        </a:rPr>
                        <a:t>任务书</a:t>
                      </a:r>
                    </a:p>
                  </a:txBody>
                  <a:tcPr marL="68580" marR="68580" marT="0" marB="0" anchor="ctr"/>
                </a:tc>
                <a:extLst>
                  <a:ext uri="{0D108BD9-81ED-4DB2-BD59-A6C34878D82A}">
                    <a16:rowId xmlns:a16="http://schemas.microsoft.com/office/drawing/2014/main" val="1873551314"/>
                  </a:ext>
                </a:extLst>
              </a:tr>
              <a:tr h="446334">
                <a:tc>
                  <a:txBody>
                    <a:bodyPr/>
                    <a:lstStyle/>
                    <a:p>
                      <a:pPr algn="ctr"/>
                      <a:r>
                        <a:rPr lang="en-US" sz="1200" kern="100">
                          <a:effectLst/>
                        </a:rPr>
                        <a:t>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kern="100" dirty="0">
                          <a:effectLst/>
                        </a:rPr>
                        <a:t>2021.9.22-2021.9.30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600" kern="100" dirty="0">
                          <a:effectLst/>
                          <a:latin typeface="宋体" panose="02010600030101010101" pitchFamily="2" charset="-122"/>
                          <a:ea typeface="宋体" panose="02010600030101010101" pitchFamily="2" charset="-122"/>
                        </a:rPr>
                        <a:t>开题报告会</a:t>
                      </a:r>
                    </a:p>
                  </a:txBody>
                  <a:tcPr marL="68580" marR="68580" marT="0" marB="0" anchor="ctr"/>
                </a:tc>
                <a:extLst>
                  <a:ext uri="{0D108BD9-81ED-4DB2-BD59-A6C34878D82A}">
                    <a16:rowId xmlns:a16="http://schemas.microsoft.com/office/drawing/2014/main" val="3189844877"/>
                  </a:ext>
                </a:extLst>
              </a:tr>
              <a:tr h="446334">
                <a:tc>
                  <a:txBody>
                    <a:bodyPr/>
                    <a:lstStyle/>
                    <a:p>
                      <a:pPr algn="ctr"/>
                      <a:r>
                        <a:rPr lang="en-US" sz="1200" kern="100">
                          <a:effectLst/>
                        </a:rPr>
                        <a:t>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kern="100">
                          <a:effectLst/>
                        </a:rPr>
                        <a:t>2021.10.1-2021.10.15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600" kern="100">
                          <a:effectLst/>
                          <a:latin typeface="宋体" panose="02010600030101010101" pitchFamily="2" charset="-122"/>
                          <a:ea typeface="宋体" panose="02010600030101010101" pitchFamily="2" charset="-122"/>
                        </a:rPr>
                        <a:t>设计算法框架</a:t>
                      </a:r>
                    </a:p>
                  </a:txBody>
                  <a:tcPr marL="68580" marR="68580" marT="0" marB="0" anchor="ctr"/>
                </a:tc>
                <a:extLst>
                  <a:ext uri="{0D108BD9-81ED-4DB2-BD59-A6C34878D82A}">
                    <a16:rowId xmlns:a16="http://schemas.microsoft.com/office/drawing/2014/main" val="3888064133"/>
                  </a:ext>
                </a:extLst>
              </a:tr>
              <a:tr h="446334">
                <a:tc>
                  <a:txBody>
                    <a:bodyPr/>
                    <a:lstStyle/>
                    <a:p>
                      <a:pPr algn="ctr"/>
                      <a:r>
                        <a:rPr lang="en-US" sz="1200" kern="100">
                          <a:effectLst/>
                        </a:rPr>
                        <a:t>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kern="100">
                          <a:effectLst/>
                        </a:rPr>
                        <a:t>2021.10.15-2021.10.30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600" kern="100" dirty="0">
                          <a:effectLst/>
                          <a:latin typeface="宋体" panose="02010600030101010101" pitchFamily="2" charset="-122"/>
                          <a:ea typeface="宋体" panose="02010600030101010101" pitchFamily="2" charset="-122"/>
                        </a:rPr>
                        <a:t>编写程序代码</a:t>
                      </a:r>
                    </a:p>
                  </a:txBody>
                  <a:tcPr marL="68580" marR="68580" marT="0" marB="0" anchor="ctr"/>
                </a:tc>
                <a:extLst>
                  <a:ext uri="{0D108BD9-81ED-4DB2-BD59-A6C34878D82A}">
                    <a16:rowId xmlns:a16="http://schemas.microsoft.com/office/drawing/2014/main" val="3053919547"/>
                  </a:ext>
                </a:extLst>
              </a:tr>
              <a:tr h="446334">
                <a:tc>
                  <a:txBody>
                    <a:bodyPr/>
                    <a:lstStyle/>
                    <a:p>
                      <a:pPr algn="ctr"/>
                      <a:r>
                        <a:rPr lang="en-US" sz="1200" kern="100">
                          <a:effectLst/>
                        </a:rPr>
                        <a:t>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kern="100">
                          <a:effectLst/>
                        </a:rPr>
                        <a:t>2021.10.31-2021.11.15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600" kern="100">
                          <a:effectLst/>
                          <a:latin typeface="宋体" panose="02010600030101010101" pitchFamily="2" charset="-122"/>
                          <a:ea typeface="宋体" panose="02010600030101010101" pitchFamily="2" charset="-122"/>
                        </a:rPr>
                        <a:t>做实验，收集实现数据，并分析其结果</a:t>
                      </a:r>
                    </a:p>
                  </a:txBody>
                  <a:tcPr marL="68580" marR="68580" marT="0" marB="0" anchor="ctr"/>
                </a:tc>
                <a:extLst>
                  <a:ext uri="{0D108BD9-81ED-4DB2-BD59-A6C34878D82A}">
                    <a16:rowId xmlns:a16="http://schemas.microsoft.com/office/drawing/2014/main" val="3894622139"/>
                  </a:ext>
                </a:extLst>
              </a:tr>
              <a:tr h="446334">
                <a:tc>
                  <a:txBody>
                    <a:bodyPr/>
                    <a:lstStyle/>
                    <a:p>
                      <a:pPr algn="ctr"/>
                      <a:r>
                        <a:rPr lang="en-US" sz="1200" kern="100">
                          <a:effectLst/>
                        </a:rPr>
                        <a:t>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kern="100">
                          <a:effectLst/>
                        </a:rPr>
                        <a:t>2021.11.16-2021.11.30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600" kern="100" dirty="0">
                          <a:effectLst/>
                          <a:latin typeface="宋体" panose="02010600030101010101" pitchFamily="2" charset="-122"/>
                          <a:ea typeface="宋体" panose="02010600030101010101" pitchFamily="2" charset="-122"/>
                        </a:rPr>
                        <a:t>优化、改进和修正算法，并准备论文撰写</a:t>
                      </a:r>
                    </a:p>
                  </a:txBody>
                  <a:tcPr marL="68580" marR="68580" marT="0" marB="0" anchor="ctr"/>
                </a:tc>
                <a:extLst>
                  <a:ext uri="{0D108BD9-81ED-4DB2-BD59-A6C34878D82A}">
                    <a16:rowId xmlns:a16="http://schemas.microsoft.com/office/drawing/2014/main" val="3173287332"/>
                  </a:ext>
                </a:extLst>
              </a:tr>
              <a:tr h="446334">
                <a:tc>
                  <a:txBody>
                    <a:bodyPr/>
                    <a:lstStyle/>
                    <a:p>
                      <a:pPr algn="ctr"/>
                      <a:r>
                        <a:rPr lang="en-US" sz="1200" kern="100">
                          <a:effectLst/>
                        </a:rPr>
                        <a:t>8</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kern="100">
                          <a:effectLst/>
                        </a:rPr>
                        <a:t>2021.12.1-2021.12.16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600" kern="100" dirty="0">
                          <a:effectLst/>
                          <a:latin typeface="宋体" panose="02010600030101010101" pitchFamily="2" charset="-122"/>
                          <a:ea typeface="宋体" panose="02010600030101010101" pitchFamily="2" charset="-122"/>
                        </a:rPr>
                        <a:t>撰写毕业论文</a:t>
                      </a:r>
                    </a:p>
                  </a:txBody>
                  <a:tcPr marL="68580" marR="68580" marT="0" marB="0" anchor="ctr"/>
                </a:tc>
                <a:extLst>
                  <a:ext uri="{0D108BD9-81ED-4DB2-BD59-A6C34878D82A}">
                    <a16:rowId xmlns:a16="http://schemas.microsoft.com/office/drawing/2014/main" val="641342212"/>
                  </a:ext>
                </a:extLst>
              </a:tr>
              <a:tr h="446334">
                <a:tc>
                  <a:txBody>
                    <a:bodyPr/>
                    <a:lstStyle/>
                    <a:p>
                      <a:pPr algn="ctr"/>
                      <a:r>
                        <a:rPr lang="en-US" sz="1200" kern="100">
                          <a:effectLst/>
                        </a:rPr>
                        <a:t>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kern="100" dirty="0">
                          <a:effectLst/>
                        </a:rPr>
                        <a:t>2021.12.17-2021.12.22</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600" kern="100" dirty="0">
                          <a:effectLst/>
                          <a:latin typeface="宋体" panose="02010600030101010101" pitchFamily="2" charset="-122"/>
                          <a:ea typeface="宋体" panose="02010600030101010101" pitchFamily="2" charset="-122"/>
                        </a:rPr>
                        <a:t>论文评审及查重</a:t>
                      </a:r>
                    </a:p>
                  </a:txBody>
                  <a:tcPr marL="68580" marR="68580" marT="0" marB="0" anchor="ctr"/>
                </a:tc>
                <a:extLst>
                  <a:ext uri="{0D108BD9-81ED-4DB2-BD59-A6C34878D82A}">
                    <a16:rowId xmlns:a16="http://schemas.microsoft.com/office/drawing/2014/main" val="4157531918"/>
                  </a:ext>
                </a:extLst>
              </a:tr>
              <a:tr h="446334">
                <a:tc>
                  <a:txBody>
                    <a:bodyPr/>
                    <a:lstStyle/>
                    <a:p>
                      <a:pPr algn="ctr"/>
                      <a:r>
                        <a:rPr lang="en-US" sz="1200" kern="100">
                          <a:effectLst/>
                        </a:rPr>
                        <a:t>10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kern="100">
                          <a:effectLst/>
                        </a:rPr>
                        <a:t>2021.12.27-2022.1.5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600" kern="100" dirty="0">
                          <a:effectLst/>
                          <a:latin typeface="宋体" panose="02010600030101010101" pitchFamily="2" charset="-122"/>
                          <a:ea typeface="宋体" panose="02010600030101010101" pitchFamily="2" charset="-122"/>
                        </a:rPr>
                        <a:t>答辩报告会</a:t>
                      </a:r>
                    </a:p>
                  </a:txBody>
                  <a:tcPr marL="68580" marR="68580" marT="0" marB="0" anchor="ctr"/>
                </a:tc>
                <a:extLst>
                  <a:ext uri="{0D108BD9-81ED-4DB2-BD59-A6C34878D82A}">
                    <a16:rowId xmlns:a16="http://schemas.microsoft.com/office/drawing/2014/main" val="1049169532"/>
                  </a:ext>
                </a:extLst>
              </a:tr>
            </a:tbl>
          </a:graphicData>
        </a:graphic>
      </p:graphicFrame>
      <p:sp>
        <p:nvSpPr>
          <p:cNvPr id="8" name="文本框 7">
            <a:extLst>
              <a:ext uri="{FF2B5EF4-FFF2-40B4-BE49-F238E27FC236}">
                <a16:creationId xmlns:a16="http://schemas.microsoft.com/office/drawing/2014/main" id="{0761807C-F375-40CB-8667-220781D67C83}"/>
              </a:ext>
            </a:extLst>
          </p:cNvPr>
          <p:cNvSpPr txBox="1"/>
          <p:nvPr/>
        </p:nvSpPr>
        <p:spPr>
          <a:xfrm>
            <a:off x="4232635" y="697585"/>
            <a:ext cx="3063711" cy="461665"/>
          </a:xfrm>
          <a:prstGeom prst="rect">
            <a:avLst/>
          </a:prstGeom>
          <a:noFill/>
        </p:spPr>
        <p:txBody>
          <a:bodyPr wrap="square" rtlCol="0">
            <a:spAutoFit/>
          </a:bodyPr>
          <a:lstStyle/>
          <a:p>
            <a:r>
              <a:rPr lang="zh-CN" altLang="zh-CN" sz="2400" b="1" kern="100" dirty="0">
                <a:effectLst/>
                <a:latin typeface="Times New Roman" panose="02020603050405020304" pitchFamily="18" charset="0"/>
                <a:ea typeface="宋体" panose="02010600030101010101" pitchFamily="2" charset="-122"/>
              </a:rPr>
              <a:t>四、研究工作进度</a:t>
            </a:r>
            <a:endParaRPr lang="zh-CN" altLang="en-US" sz="2400" dirty="0"/>
          </a:p>
        </p:txBody>
      </p:sp>
    </p:spTree>
    <p:extLst>
      <p:ext uri="{BB962C8B-B14F-4D97-AF65-F5344CB8AC3E}">
        <p14:creationId xmlns:p14="http://schemas.microsoft.com/office/powerpoint/2010/main" val="277672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3C3BD-F22A-419B-AA25-E082D419057F}"/>
              </a:ext>
            </a:extLst>
          </p:cNvPr>
          <p:cNvSpPr>
            <a:spLocks noGrp="1"/>
          </p:cNvSpPr>
          <p:nvPr>
            <p:ph type="title"/>
          </p:nvPr>
        </p:nvSpPr>
        <p:spPr/>
        <p:txBody>
          <a:bodyPr/>
          <a:lstStyle/>
          <a:p>
            <a:r>
              <a:rPr lang="zh-CN" altLang="en-US" dirty="0"/>
              <a:t>概览</a:t>
            </a:r>
          </a:p>
        </p:txBody>
      </p:sp>
      <p:sp>
        <p:nvSpPr>
          <p:cNvPr id="3" name="内容占位符 2">
            <a:extLst>
              <a:ext uri="{FF2B5EF4-FFF2-40B4-BE49-F238E27FC236}">
                <a16:creationId xmlns:a16="http://schemas.microsoft.com/office/drawing/2014/main" id="{BF6F2322-D702-4168-9543-6C0B5A29C1EE}"/>
              </a:ext>
            </a:extLst>
          </p:cNvPr>
          <p:cNvSpPr>
            <a:spLocks noGrp="1"/>
          </p:cNvSpPr>
          <p:nvPr>
            <p:ph idx="1"/>
          </p:nvPr>
        </p:nvSpPr>
        <p:spPr>
          <a:xfrm>
            <a:off x="2014330" y="2556931"/>
            <a:ext cx="8882267" cy="3910129"/>
          </a:xfrm>
        </p:spPr>
        <p:txBody>
          <a:bodyPr/>
          <a:lstStyle/>
          <a:p>
            <a:pPr>
              <a:buFont typeface="Wingdings" panose="05000000000000000000" pitchFamily="2" charset="2"/>
              <a:buChar char="Ø"/>
            </a:pPr>
            <a:endPar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一、</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选题的依据和意义</a:t>
            </a:r>
            <a:endPar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zh-CN" sz="2400" b="1" kern="100" dirty="0">
                <a:effectLst/>
                <a:latin typeface="Times New Roman" panose="02020603050405020304" pitchFamily="18" charset="0"/>
                <a:ea typeface="宋体" panose="02010600030101010101" pitchFamily="2" charset="-122"/>
              </a:rPr>
              <a:t>二、研究的基本内容，拟解决的主要问题</a:t>
            </a:r>
            <a:endPar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zh-CN" sz="2400" b="1" kern="100" dirty="0">
                <a:effectLst/>
                <a:latin typeface="Times New Roman" panose="02020603050405020304" pitchFamily="18" charset="0"/>
                <a:ea typeface="宋体" panose="02010600030101010101" pitchFamily="2" charset="-122"/>
              </a:rPr>
              <a:t>三、研究步骤、方法及措施</a:t>
            </a:r>
            <a:endParaRPr lang="en-US" altLang="zh-CN" sz="2400" b="1" kern="100" dirty="0">
              <a:effectLst/>
              <a:latin typeface="Times New Roman" panose="02020603050405020304" pitchFamily="18" charset="0"/>
              <a:ea typeface="宋体" panose="02010600030101010101" pitchFamily="2" charset="-122"/>
            </a:endParaRPr>
          </a:p>
          <a:p>
            <a:pPr>
              <a:buFont typeface="Wingdings" panose="05000000000000000000" pitchFamily="2" charset="2"/>
              <a:buChar char="Ø"/>
            </a:pPr>
            <a:r>
              <a:rPr lang="zh-CN" altLang="zh-CN" sz="2400" b="1" kern="100" dirty="0">
                <a:effectLst/>
                <a:latin typeface="Times New Roman" panose="02020603050405020304" pitchFamily="18" charset="0"/>
                <a:ea typeface="宋体" panose="02010600030101010101" pitchFamily="2" charset="-122"/>
              </a:rPr>
              <a:t>四、研究工作进度</a:t>
            </a:r>
            <a:endParaRPr lang="zh-CN" altLang="en-US" dirty="0"/>
          </a:p>
        </p:txBody>
      </p:sp>
    </p:spTree>
    <p:extLst>
      <p:ext uri="{BB962C8B-B14F-4D97-AF65-F5344CB8AC3E}">
        <p14:creationId xmlns:p14="http://schemas.microsoft.com/office/powerpoint/2010/main" val="53629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08826-2E3B-48B4-A343-93914B8EA396}"/>
              </a:ext>
            </a:extLst>
          </p:cNvPr>
          <p:cNvSpPr>
            <a:spLocks noGrp="1"/>
          </p:cNvSpPr>
          <p:nvPr>
            <p:ph type="title"/>
          </p:nvPr>
        </p:nvSpPr>
        <p:spPr/>
        <p:txBody>
          <a:bodyPr>
            <a:normAutofit/>
          </a:bodyPr>
          <a:lstStyle/>
          <a:p>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一、</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选题的依据和意义</a:t>
            </a:r>
            <a:endParaRPr lang="zh-CN" altLang="en-US" sz="2400" dirty="0"/>
          </a:p>
        </p:txBody>
      </p:sp>
      <p:sp>
        <p:nvSpPr>
          <p:cNvPr id="3" name="内容占位符 2">
            <a:extLst>
              <a:ext uri="{FF2B5EF4-FFF2-40B4-BE49-F238E27FC236}">
                <a16:creationId xmlns:a16="http://schemas.microsoft.com/office/drawing/2014/main" id="{E1110219-2EE5-48F7-B12A-4070E93274C1}"/>
              </a:ext>
            </a:extLst>
          </p:cNvPr>
          <p:cNvSpPr>
            <a:spLocks noGrp="1"/>
          </p:cNvSpPr>
          <p:nvPr>
            <p:ph idx="1"/>
          </p:nvPr>
        </p:nvSpPr>
        <p:spPr/>
        <p:txBody>
          <a:bodyPr/>
          <a:lstStyle/>
          <a:p>
            <a:r>
              <a:rPr lang="zh-CN" altLang="en-US" dirty="0"/>
              <a:t>背景：</a:t>
            </a:r>
            <a:r>
              <a:rPr lang="zh-CN" altLang="zh-CN" sz="1800" dirty="0">
                <a:effectLst/>
                <a:ea typeface="宋体" panose="02010600030101010101" pitchFamily="2" charset="-122"/>
                <a:cs typeface="Times New Roman" panose="02020603050405020304" pitchFamily="18" charset="0"/>
              </a:rPr>
              <a:t>互联网的高速发展，使得多媒体数字音频的创作、存储与传输都变得及其便利，但同时也带来了一些问题。通过互联网渠道下载的音频文件的不能够确定其内容是否遭到恶意篡改，可信度会受到怀疑。其根本原因在于音频文件的编辑修改可以在极低的成本下进行，通过使用一些剪辑软件对音频片段的删减或者是顺序调换，可以轻易地篡改文件所表达的语义</a:t>
            </a:r>
            <a:r>
              <a:rPr lang="zh-CN" altLang="en-US"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r>
              <a:rPr lang="zh-CN" altLang="zh-CN" sz="1800" dirty="0">
                <a:effectLst/>
                <a:ea typeface="宋体" panose="02010600030101010101" pitchFamily="2" charset="-122"/>
                <a:cs typeface="Times New Roman" panose="02020603050405020304" pitchFamily="18" charset="0"/>
              </a:rPr>
              <a:t>音频内容的认证技术实际上就是对其数据的完整性和真实性进行保护的技术手段，确保接受方得到的音频数据在传输过程中没有遭到攻击者的恶意编辑篡改。这项技术可应用的领域非常广阔，例如警局口供录音、法庭辩护、国家机密安全、商业机密、音乐、军事等领域对音频数据的认证都有着非常高的需求，研究出实用的认证算法可以带来很大的社会效益。</a:t>
            </a:r>
            <a:endParaRPr lang="zh-CN" altLang="en-US" dirty="0"/>
          </a:p>
        </p:txBody>
      </p:sp>
    </p:spTree>
    <p:extLst>
      <p:ext uri="{BB962C8B-B14F-4D97-AF65-F5344CB8AC3E}">
        <p14:creationId xmlns:p14="http://schemas.microsoft.com/office/powerpoint/2010/main" val="23630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C4CF8-FDF8-46BA-BEE9-652A65A2F123}"/>
              </a:ext>
            </a:extLst>
          </p:cNvPr>
          <p:cNvSpPr>
            <a:spLocks noGrp="1"/>
          </p:cNvSpPr>
          <p:nvPr>
            <p:ph type="title"/>
          </p:nvPr>
        </p:nvSpPr>
        <p:spPr/>
        <p:txBody>
          <a:bodyPr>
            <a:normAutofit/>
          </a:bodyPr>
          <a:lstStyle/>
          <a:p>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一、</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选题的依据和意义</a:t>
            </a:r>
            <a:endParaRPr lang="zh-CN" altLang="en-US" sz="2400" dirty="0"/>
          </a:p>
        </p:txBody>
      </p:sp>
      <p:sp>
        <p:nvSpPr>
          <p:cNvPr id="3" name="内容占位符 2">
            <a:extLst>
              <a:ext uri="{FF2B5EF4-FFF2-40B4-BE49-F238E27FC236}">
                <a16:creationId xmlns:a16="http://schemas.microsoft.com/office/drawing/2014/main" id="{37B7C992-7C94-4E76-80EE-C4B446FD00DE}"/>
              </a:ext>
            </a:extLst>
          </p:cNvPr>
          <p:cNvSpPr>
            <a:spLocks noGrp="1"/>
          </p:cNvSpPr>
          <p:nvPr>
            <p:ph idx="1"/>
          </p:nvPr>
        </p:nvSpPr>
        <p:spPr/>
        <p:txBody>
          <a:bodyPr>
            <a:normAutofit/>
          </a:bodyPr>
          <a:lstStyle/>
          <a:p>
            <a:r>
              <a:rPr lang="zh-CN" altLang="en-US" dirty="0"/>
              <a:t>现状：</a:t>
            </a:r>
            <a:r>
              <a:rPr lang="zh-CN" altLang="zh-CN" sz="1800" dirty="0">
                <a:effectLst/>
                <a:ea typeface="宋体" panose="02010600030101010101" pitchFamily="2" charset="-122"/>
                <a:cs typeface="Times New Roman" panose="02020603050405020304" pitchFamily="18" charset="0"/>
              </a:rPr>
              <a:t>把提取数字摘要的哈希函数应用在音频领域的研究开始于本世纪初</a:t>
            </a:r>
            <a:r>
              <a:rPr lang="zh-CN" altLang="en-US"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国外如纽约</a:t>
            </a:r>
            <a:r>
              <a:rPr lang="en-US" altLang="zh-CN" sz="1800" dirty="0">
                <a:effectLst/>
                <a:latin typeface="Times New Roman" panose="02020603050405020304" pitchFamily="18" charset="0"/>
                <a:ea typeface="宋体" panose="02010600030101010101" pitchFamily="2" charset="-122"/>
              </a:rPr>
              <a:t>Ploy</a:t>
            </a:r>
            <a:r>
              <a:rPr lang="zh-CN" altLang="zh-CN" sz="1800" dirty="0">
                <a:effectLst/>
                <a:ea typeface="宋体" panose="02010600030101010101" pitchFamily="2" charset="-122"/>
                <a:cs typeface="Times New Roman" panose="02020603050405020304" pitchFamily="18" charset="0"/>
              </a:rPr>
              <a:t>科技大学、</a:t>
            </a:r>
            <a:r>
              <a:rPr lang="en-US" altLang="zh-CN" sz="1800" dirty="0">
                <a:effectLst/>
                <a:latin typeface="Times New Roman" panose="02020603050405020304" pitchFamily="18" charset="0"/>
                <a:ea typeface="宋体" panose="02010600030101010101" pitchFamily="2" charset="-122"/>
              </a:rPr>
              <a:t>Delft</a:t>
            </a:r>
            <a:r>
              <a:rPr lang="zh-CN" altLang="zh-CN" sz="1800" dirty="0">
                <a:effectLst/>
                <a:ea typeface="宋体" panose="02010600030101010101" pitchFamily="2" charset="-122"/>
                <a:cs typeface="Times New Roman" panose="02020603050405020304" pitchFamily="18" charset="0"/>
              </a:rPr>
              <a:t>大学、</a:t>
            </a:r>
            <a:r>
              <a:rPr lang="en-US" altLang="zh-CN" sz="1800" dirty="0">
                <a:effectLst/>
                <a:latin typeface="Times New Roman" panose="02020603050405020304" pitchFamily="18" charset="0"/>
                <a:ea typeface="宋体" panose="02010600030101010101" pitchFamily="2" charset="-122"/>
              </a:rPr>
              <a:t>PHILIPS</a:t>
            </a:r>
            <a:r>
              <a:rPr lang="zh-CN" altLang="zh-CN" sz="1800" dirty="0">
                <a:effectLst/>
                <a:ea typeface="宋体" panose="02010600030101010101" pitchFamily="2" charset="-122"/>
                <a:cs typeface="Times New Roman" panose="02020603050405020304" pitchFamily="18" charset="0"/>
              </a:rPr>
              <a:t>研究院对此已有较多优秀的研究成果</a:t>
            </a:r>
            <a:r>
              <a:rPr lang="zh-CN" altLang="en-US" sz="1800" dirty="0">
                <a:ea typeface="宋体" panose="02010600030101010101" pitchFamily="2" charset="-122"/>
                <a:cs typeface="Times New Roman" panose="02020603050405020304" pitchFamily="18" charset="0"/>
              </a:rPr>
              <a:t>，国内相关著作相比则较少。</a:t>
            </a:r>
            <a:endParaRPr lang="en-US" altLang="zh-CN" sz="1800" dirty="0">
              <a:effectLst/>
              <a:ea typeface="宋体" panose="02010600030101010101" pitchFamily="2" charset="-122"/>
              <a:cs typeface="Times New Roman" panose="02020603050405020304" pitchFamily="18" charset="0"/>
            </a:endParaRPr>
          </a:p>
          <a:p>
            <a:pPr marL="0" indent="0">
              <a:buNone/>
            </a:pPr>
            <a:r>
              <a:rPr lang="en-US" altLang="zh-CN" sz="1800" kern="100" dirty="0">
                <a:effectLst/>
                <a:latin typeface="Times New Roman" panose="02020603050405020304" pitchFamily="18" charset="0"/>
                <a:ea typeface="宋体" panose="02010600030101010101" pitchFamily="2" charset="-122"/>
              </a:rPr>
              <a:t>	Radhakrishna</a:t>
            </a:r>
            <a:r>
              <a:rPr lang="zh-CN" altLang="zh-CN" sz="1800" kern="100" dirty="0">
                <a:effectLst/>
                <a:latin typeface="Times New Roman" panose="02020603050405020304" pitchFamily="18" charset="0"/>
                <a:ea typeface="宋体" panose="02010600030101010101" pitchFamily="2" charset="-122"/>
              </a:rPr>
              <a:t>等在</a:t>
            </a:r>
            <a:r>
              <a:rPr lang="en-US" altLang="zh-CN" sz="1800" kern="100" dirty="0">
                <a:effectLst/>
                <a:latin typeface="Times New Roman" panose="02020603050405020304" pitchFamily="18" charset="0"/>
                <a:ea typeface="宋体" panose="02010600030101010101" pitchFamily="2" charset="-122"/>
              </a:rPr>
              <a:t>A model of co-saliency based audio attention</a:t>
            </a:r>
            <a:r>
              <a:rPr lang="zh-CN" altLang="zh-CN" sz="1800" kern="100" dirty="0">
                <a:effectLst/>
                <a:latin typeface="Times New Roman" panose="02020603050405020304" pitchFamily="18" charset="0"/>
                <a:ea typeface="宋体" panose="02010600030101010101" pitchFamily="2" charset="-122"/>
              </a:rPr>
              <a:t>一文中提出了一种根据音频内容的某些特征来进行认证的思路，其原理是两个听觉相似的音频的掩蔽曲线也是几乎稳定的高度相似。实验证明，这种基于内容的哈希值可以区分</a:t>
            </a:r>
            <a:r>
              <a:rPr lang="en-US" altLang="zh-CN" sz="1800" kern="100" dirty="0">
                <a:effectLst/>
                <a:latin typeface="Times New Roman" panose="02020603050405020304" pitchFamily="18" charset="0"/>
                <a:ea typeface="宋体" panose="02010600030101010101" pitchFamily="2" charset="-122"/>
              </a:rPr>
              <a:t>MP3</a:t>
            </a:r>
            <a:r>
              <a:rPr lang="zh-CN" altLang="zh-CN" sz="1800" kern="100" dirty="0">
                <a:effectLst/>
                <a:latin typeface="Times New Roman" panose="02020603050405020304" pitchFamily="18" charset="0"/>
                <a:ea typeface="宋体" panose="02010600030101010101" pitchFamily="2" charset="-122"/>
              </a:rPr>
              <a:t>格式转换等音频处理和恶意篡改。</a:t>
            </a:r>
          </a:p>
          <a:p>
            <a:pPr marL="0" indent="0">
              <a:buNone/>
            </a:pP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Haitsma</a:t>
            </a:r>
            <a:r>
              <a:rPr lang="zh-CN" altLang="zh-CN" sz="1800" kern="100" dirty="0">
                <a:effectLst/>
                <a:latin typeface="Times New Roman" panose="02020603050405020304" pitchFamily="18" charset="0"/>
                <a:ea typeface="宋体" panose="02010600030101010101" pitchFamily="2" charset="-122"/>
              </a:rPr>
              <a:t>等则设计了另一种以能量差作为鲁棒特征来计算哈希值，通过对比两音频的哈希值来进行内容鉴别。实验结果表明该方法对于保持内容的操作的处理效果也是非常好的，具有极低的误报率。</a:t>
            </a:r>
          </a:p>
          <a:p>
            <a:endParaRPr lang="zh-CN" altLang="en-US" sz="1800" dirty="0"/>
          </a:p>
          <a:p>
            <a:endParaRPr lang="en-US" altLang="zh-CN" dirty="0"/>
          </a:p>
        </p:txBody>
      </p:sp>
    </p:spTree>
    <p:extLst>
      <p:ext uri="{BB962C8B-B14F-4D97-AF65-F5344CB8AC3E}">
        <p14:creationId xmlns:p14="http://schemas.microsoft.com/office/powerpoint/2010/main" val="372988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BF958-5655-4FED-BA39-E86370C2ADFD}"/>
              </a:ext>
            </a:extLst>
          </p:cNvPr>
          <p:cNvSpPr>
            <a:spLocks noGrp="1"/>
          </p:cNvSpPr>
          <p:nvPr>
            <p:ph type="title"/>
          </p:nvPr>
        </p:nvSpPr>
        <p:spPr/>
        <p:txBody>
          <a:bodyPr>
            <a:normAutofit/>
          </a:bodyPr>
          <a:lstStyle/>
          <a:p>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一、</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选题的依据和意义</a:t>
            </a:r>
            <a:endParaRPr lang="zh-CN" altLang="en-US" sz="2400" dirty="0"/>
          </a:p>
        </p:txBody>
      </p:sp>
      <p:sp>
        <p:nvSpPr>
          <p:cNvPr id="3" name="内容占位符 2">
            <a:extLst>
              <a:ext uri="{FF2B5EF4-FFF2-40B4-BE49-F238E27FC236}">
                <a16:creationId xmlns:a16="http://schemas.microsoft.com/office/drawing/2014/main" id="{CA48607F-1E96-4B56-A939-647AA59E6293}"/>
              </a:ext>
            </a:extLst>
          </p:cNvPr>
          <p:cNvSpPr>
            <a:spLocks noGrp="1"/>
          </p:cNvSpPr>
          <p:nvPr>
            <p:ph idx="1"/>
          </p:nvPr>
        </p:nvSpPr>
        <p:spPr/>
        <p:txBody>
          <a:bodyPr/>
          <a:lstStyle/>
          <a:p>
            <a:pPr marL="0" indent="0">
              <a:buNone/>
            </a:pPr>
            <a:r>
              <a:rPr lang="en-US" altLang="zh-CN" sz="1800" dirty="0">
                <a:effectLst/>
                <a:ea typeface="宋体" panose="02010600030101010101" pitchFamily="2" charset="-122"/>
                <a:cs typeface="Times New Roman" panose="02020603050405020304" pitchFamily="18" charset="0"/>
              </a:rPr>
              <a:t>	</a:t>
            </a:r>
            <a:r>
              <a:rPr lang="zh-CN" altLang="zh-CN" sz="1800" dirty="0">
                <a:effectLst/>
                <a:ea typeface="宋体" panose="02010600030101010101" pitchFamily="2" charset="-122"/>
                <a:cs typeface="Times New Roman" panose="02020603050405020304" pitchFamily="18" charset="0"/>
              </a:rPr>
              <a:t>数字签名</a:t>
            </a:r>
            <a:r>
              <a:rPr lang="zh-CN" altLang="en-US" sz="1800" dirty="0">
                <a:effectLst/>
                <a:ea typeface="宋体" panose="02010600030101010101" pitchFamily="2" charset="-122"/>
                <a:cs typeface="Times New Roman" panose="02020603050405020304" pitchFamily="18" charset="0"/>
              </a:rPr>
              <a:t>认证</a:t>
            </a:r>
            <a:r>
              <a:rPr lang="zh-CN" altLang="zh-CN" sz="1800" dirty="0">
                <a:effectLst/>
                <a:ea typeface="宋体" panose="02010600030101010101" pitchFamily="2" charset="-122"/>
                <a:cs typeface="Times New Roman" panose="02020603050405020304" pitchFamily="18" charset="0"/>
              </a:rPr>
              <a:t>在密码学中已经有非常成熟的研究与实践</a:t>
            </a:r>
            <a:endParaRPr lang="en-US" altLang="zh-CN" sz="1800" dirty="0">
              <a:effectLst/>
              <a:ea typeface="宋体" panose="02010600030101010101" pitchFamily="2" charset="-122"/>
              <a:cs typeface="Times New Roman" panose="02020603050405020304" pitchFamily="18" charset="0"/>
            </a:endParaRPr>
          </a:p>
          <a:p>
            <a:pPr marL="0" indent="0">
              <a:buNone/>
            </a:pPr>
            <a:r>
              <a:rPr lang="zh-CN" altLang="zh-CN" sz="1800" dirty="0">
                <a:effectLst/>
                <a:ea typeface="宋体" panose="02010600030101010101" pitchFamily="2" charset="-122"/>
                <a:cs typeface="Times New Roman" panose="02020603050405020304" pitchFamily="18" charset="0"/>
              </a:rPr>
              <a:t>应用，其过程简单地描述就是在签名系统中通过使用</a:t>
            </a:r>
            <a:r>
              <a:rPr lang="en-US" altLang="zh-CN" sz="1800" dirty="0">
                <a:effectLst/>
                <a:ea typeface="宋体" panose="02010600030101010101" pitchFamily="2" charset="-122"/>
                <a:cs typeface="Times New Roman" panose="02020603050405020304" pitchFamily="18" charset="0"/>
              </a:rPr>
              <a:t>Hash</a:t>
            </a:r>
            <a:r>
              <a:rPr lang="zh-CN" altLang="zh-CN" sz="1800" dirty="0">
                <a:effectLst/>
                <a:ea typeface="宋体" panose="02010600030101010101" pitchFamily="2" charset="-122"/>
                <a:cs typeface="Times New Roman" panose="02020603050405020304" pitchFamily="18" charset="0"/>
              </a:rPr>
              <a:t>函</a:t>
            </a:r>
            <a:endParaRPr lang="en-US" altLang="zh-CN" sz="1800" dirty="0">
              <a:effectLst/>
              <a:ea typeface="宋体" panose="02010600030101010101" pitchFamily="2" charset="-122"/>
              <a:cs typeface="Times New Roman" panose="02020603050405020304" pitchFamily="18" charset="0"/>
            </a:endParaRPr>
          </a:p>
          <a:p>
            <a:pPr marL="0" indent="0">
              <a:buNone/>
            </a:pPr>
            <a:r>
              <a:rPr lang="zh-CN" altLang="zh-CN" sz="1800" dirty="0">
                <a:effectLst/>
                <a:ea typeface="宋体" panose="02010600030101010101" pitchFamily="2" charset="-122"/>
                <a:cs typeface="Times New Roman" panose="02020603050405020304" pitchFamily="18" charset="0"/>
              </a:rPr>
              <a:t>数得到数字摘要，加密后得到数字签名后绑定到原始文件中</a:t>
            </a:r>
            <a:r>
              <a:rPr lang="zh-CN" altLang="en-US" sz="1800" dirty="0">
                <a:effectLst/>
                <a:ea typeface="宋体" panose="02010600030101010101" pitchFamily="2" charset="-122"/>
                <a:cs typeface="Times New Roman" panose="02020603050405020304" pitchFamily="18" charset="0"/>
              </a:rPr>
              <a:t>。</a:t>
            </a:r>
            <a:endParaRPr lang="en-US" altLang="zh-CN" sz="1800" dirty="0">
              <a:effectLst/>
              <a:ea typeface="宋体" panose="02010600030101010101" pitchFamily="2" charset="-122"/>
              <a:cs typeface="Times New Roman" panose="02020603050405020304" pitchFamily="18" charset="0"/>
            </a:endParaRPr>
          </a:p>
          <a:p>
            <a:pPr marL="0" indent="0">
              <a:buNone/>
            </a:pPr>
            <a:r>
              <a:rPr lang="en-US" altLang="zh-CN" sz="1800" dirty="0">
                <a:ea typeface="宋体" panose="02010600030101010101" pitchFamily="2" charset="-122"/>
                <a:cs typeface="Times New Roman" panose="02020603050405020304" pitchFamily="18" charset="0"/>
              </a:rPr>
              <a:t>	</a:t>
            </a:r>
            <a:r>
              <a:rPr lang="zh-CN" altLang="en-US" sz="1800" dirty="0">
                <a:ea typeface="宋体" panose="02010600030101010101" pitchFamily="2" charset="-122"/>
                <a:cs typeface="Times New Roman" panose="02020603050405020304" pitchFamily="18" charset="0"/>
              </a:rPr>
              <a:t>如何将上述的音频特征结合数字签名的模式来实现认证</a:t>
            </a:r>
            <a:endParaRPr lang="en-US" altLang="zh-CN" sz="1800" dirty="0">
              <a:ea typeface="宋体" panose="02010600030101010101" pitchFamily="2" charset="-122"/>
              <a:cs typeface="Times New Roman" panose="02020603050405020304" pitchFamily="18" charset="0"/>
            </a:endParaRPr>
          </a:p>
          <a:p>
            <a:pPr marL="0" indent="0">
              <a:buNone/>
            </a:pPr>
            <a:r>
              <a:rPr lang="zh-CN" altLang="en-US" sz="1800" dirty="0">
                <a:effectLst/>
                <a:ea typeface="宋体" panose="02010600030101010101" pitchFamily="2" charset="-122"/>
                <a:cs typeface="Times New Roman" panose="02020603050405020304" pitchFamily="18" charset="0"/>
              </a:rPr>
              <a:t>是本次研究的主要内容。</a:t>
            </a:r>
            <a:endParaRPr lang="en-US" altLang="zh-CN" sz="1800" dirty="0">
              <a:effectLst/>
              <a:ea typeface="宋体" panose="02010600030101010101" pitchFamily="2" charset="-122"/>
              <a:cs typeface="Times New Roman" panose="02020603050405020304" pitchFamily="18" charset="0"/>
            </a:endParaRPr>
          </a:p>
          <a:p>
            <a:pPr marL="0" indent="0">
              <a:buNone/>
            </a:pPr>
            <a:endParaRPr lang="en-US" altLang="zh-CN" sz="1800" dirty="0">
              <a:effectLst/>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A404B523-2750-4439-829A-A90D0CA4883C}"/>
              </a:ext>
            </a:extLst>
          </p:cNvPr>
          <p:cNvPicPr>
            <a:picLocks noChangeAspect="1"/>
          </p:cNvPicPr>
          <p:nvPr/>
        </p:nvPicPr>
        <p:blipFill>
          <a:blip r:embed="rId2"/>
          <a:stretch>
            <a:fillRect/>
          </a:stretch>
        </p:blipFill>
        <p:spPr>
          <a:xfrm>
            <a:off x="7716463" y="2431379"/>
            <a:ext cx="3340390" cy="3570042"/>
          </a:xfrm>
          <a:prstGeom prst="rect">
            <a:avLst/>
          </a:prstGeom>
        </p:spPr>
      </p:pic>
    </p:spTree>
    <p:extLst>
      <p:ext uri="{BB962C8B-B14F-4D97-AF65-F5344CB8AC3E}">
        <p14:creationId xmlns:p14="http://schemas.microsoft.com/office/powerpoint/2010/main" val="108144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298CB-870D-458E-B18D-535B37DC7D87}"/>
              </a:ext>
            </a:extLst>
          </p:cNvPr>
          <p:cNvSpPr>
            <a:spLocks noGrp="1"/>
          </p:cNvSpPr>
          <p:nvPr>
            <p:ph type="title"/>
          </p:nvPr>
        </p:nvSpPr>
        <p:spPr/>
        <p:txBody>
          <a:bodyPr>
            <a:normAutofit fontScale="90000"/>
          </a:bodyPr>
          <a:lstStyle/>
          <a:p>
            <a:br>
              <a:rPr lang="en-US" altLang="zh-CN" sz="2400" b="1" kern="100" dirty="0">
                <a:effectLst/>
                <a:latin typeface="Times New Roman" panose="02020603050405020304" pitchFamily="18" charset="0"/>
                <a:ea typeface="宋体" panose="02010600030101010101" pitchFamily="2" charset="-122"/>
              </a:rPr>
            </a:br>
            <a:br>
              <a:rPr lang="en-US" altLang="zh-CN" sz="2400" b="1" kern="100" dirty="0">
                <a:effectLst/>
                <a:latin typeface="Times New Roman" panose="02020603050405020304" pitchFamily="18" charset="0"/>
                <a:ea typeface="宋体" panose="02010600030101010101" pitchFamily="2" charset="-122"/>
              </a:rPr>
            </a:br>
            <a:r>
              <a:rPr lang="zh-CN" altLang="zh-CN" sz="2700" b="1" kern="100" dirty="0">
                <a:effectLst/>
                <a:latin typeface="Times New Roman" panose="02020603050405020304" pitchFamily="18" charset="0"/>
                <a:ea typeface="宋体" panose="02010600030101010101" pitchFamily="2" charset="-122"/>
              </a:rPr>
              <a:t>二、研究的基本内容，拟解决的主要问题</a:t>
            </a:r>
            <a:br>
              <a:rPr lang="zh-CN" altLang="zh-CN" sz="1800" kern="100" dirty="0">
                <a:effectLst/>
                <a:latin typeface="Times New Roman" panose="02020603050405020304" pitchFamily="18" charset="0"/>
                <a:ea typeface="宋体" panose="02010600030101010101" pitchFamily="2" charset="-122"/>
              </a:rPr>
            </a:br>
            <a:endParaRPr lang="zh-CN" altLang="en-US" dirty="0"/>
          </a:p>
        </p:txBody>
      </p:sp>
      <p:sp>
        <p:nvSpPr>
          <p:cNvPr id="3" name="内容占位符 2">
            <a:extLst>
              <a:ext uri="{FF2B5EF4-FFF2-40B4-BE49-F238E27FC236}">
                <a16:creationId xmlns:a16="http://schemas.microsoft.com/office/drawing/2014/main" id="{AE94D761-072C-442A-A3B1-1B38E482081B}"/>
              </a:ext>
            </a:extLst>
          </p:cNvPr>
          <p:cNvSpPr>
            <a:spLocks noGrp="1"/>
          </p:cNvSpPr>
          <p:nvPr>
            <p:ph idx="1"/>
          </p:nvPr>
        </p:nvSpPr>
        <p:spPr/>
        <p:txBody>
          <a:bodyPr>
            <a:normAutofit/>
          </a:bodyPr>
          <a:lstStyle/>
          <a:p>
            <a:pPr indent="269875" algn="just">
              <a:lnSpc>
                <a:spcPts val="2000"/>
              </a:lnSpc>
            </a:pPr>
            <a:r>
              <a:rPr lang="zh-CN" altLang="en-US" dirty="0"/>
              <a:t>基本内容：</a:t>
            </a:r>
            <a:r>
              <a:rPr lang="zh-CN" altLang="zh-CN" sz="2000" kern="100" dirty="0">
                <a:effectLst/>
                <a:latin typeface="Times New Roman" panose="02020603050405020304" pitchFamily="18" charset="0"/>
                <a:ea typeface="宋体" panose="02010600030101010101" pitchFamily="2" charset="-122"/>
              </a:rPr>
              <a:t>与其他数据不同，音频数据可以用不同的格式来表达同样的内容。比如一段</a:t>
            </a:r>
            <a:r>
              <a:rPr lang="en-US" altLang="zh-CN" sz="2000" kern="100" dirty="0">
                <a:effectLst/>
                <a:latin typeface="Times New Roman" panose="02020603050405020304" pitchFamily="18" charset="0"/>
                <a:ea typeface="宋体" panose="02010600030101010101" pitchFamily="2" charset="-122"/>
              </a:rPr>
              <a:t>WAV</a:t>
            </a:r>
            <a:r>
              <a:rPr lang="zh-CN" altLang="zh-CN" sz="2000" kern="100" dirty="0">
                <a:effectLst/>
                <a:latin typeface="Times New Roman" panose="02020603050405020304" pitchFamily="18" charset="0"/>
                <a:ea typeface="宋体" panose="02010600030101010101" pitchFamily="2" charset="-122"/>
              </a:rPr>
              <a:t>格式的音频，转化为</a:t>
            </a:r>
            <a:r>
              <a:rPr lang="en-US" altLang="zh-CN" sz="2000" kern="100" dirty="0">
                <a:effectLst/>
                <a:latin typeface="Times New Roman" panose="02020603050405020304" pitchFamily="18" charset="0"/>
                <a:ea typeface="宋体" panose="02010600030101010101" pitchFamily="2" charset="-122"/>
              </a:rPr>
              <a:t>MP3</a:t>
            </a:r>
            <a:r>
              <a:rPr lang="zh-CN" altLang="zh-CN" sz="2000" kern="100" dirty="0">
                <a:effectLst/>
                <a:latin typeface="Times New Roman" panose="02020603050405020304" pitchFamily="18" charset="0"/>
                <a:ea typeface="宋体" panose="02010600030101010101" pitchFamily="2" charset="-122"/>
              </a:rPr>
              <a:t>压缩格式仍可以表达出非常接近的听觉效果，在高比特率情况下几乎无法靠听觉区分出差别，可以认为用户得到的是相同的信息。</a:t>
            </a:r>
            <a:endParaRPr lang="en-US" altLang="zh-CN" sz="2000" kern="100" dirty="0">
              <a:effectLst/>
              <a:latin typeface="Times New Roman" panose="02020603050405020304" pitchFamily="18" charset="0"/>
              <a:ea typeface="宋体" panose="02010600030101010101" pitchFamily="2" charset="-122"/>
            </a:endParaRPr>
          </a:p>
          <a:p>
            <a:pPr indent="269875" algn="just">
              <a:lnSpc>
                <a:spcPts val="2000"/>
              </a:lnSpc>
            </a:pPr>
            <a:r>
              <a:rPr lang="zh-CN" altLang="zh-CN" sz="2000" kern="100" dirty="0">
                <a:effectLst/>
                <a:latin typeface="Times New Roman" panose="02020603050405020304" pitchFamily="18" charset="0"/>
                <a:ea typeface="宋体" panose="02010600030101010101" pitchFamily="2" charset="-122"/>
              </a:rPr>
              <a:t>研究的最终目的是要实现基于音频内容上的分析认证。这里将对音频的编辑修改分为两类，一是保持内容的合法操作，二是恶意篡改内容的非法操作。</a:t>
            </a:r>
          </a:p>
          <a:p>
            <a:pPr marL="0" indent="0">
              <a:buNone/>
            </a:pPr>
            <a:r>
              <a:rPr lang="zh-CN" altLang="zh-CN" sz="2000" dirty="0">
                <a:effectLst/>
                <a:ea typeface="宋体" panose="02010600030101010101" pitchFamily="2" charset="-122"/>
                <a:cs typeface="Times New Roman" panose="02020603050405020304" pitchFamily="18" charset="0"/>
              </a:rPr>
              <a:t>（</a:t>
            </a:r>
            <a:r>
              <a:rPr lang="en-US" altLang="zh-CN" sz="2000" dirty="0">
                <a:effectLst/>
                <a:ea typeface="宋体" panose="02010600030101010101" pitchFamily="2" charset="-122"/>
                <a:cs typeface="Times New Roman" panose="02020603050405020304" pitchFamily="18" charset="0"/>
              </a:rPr>
              <a:t>1</a:t>
            </a:r>
            <a:r>
              <a:rPr lang="zh-CN" altLang="zh-CN" sz="2000" dirty="0">
                <a:effectLst/>
                <a:ea typeface="宋体" panose="02010600030101010101" pitchFamily="2" charset="-122"/>
                <a:cs typeface="Times New Roman" panose="02020603050405020304" pitchFamily="18" charset="0"/>
              </a:rPr>
              <a:t>）合法操作：对于不涉及音频内容上的修改编辑，将归类为合法操作。比如音量调节、噪声去除</a:t>
            </a:r>
            <a:r>
              <a:rPr lang="zh-CN" altLang="en-US" sz="2000" dirty="0">
                <a:effectLst/>
                <a:ea typeface="宋体" panose="02010600030101010101" pitchFamily="2" charset="-122"/>
                <a:cs typeface="Times New Roman" panose="02020603050405020304" pitchFamily="18" charset="0"/>
              </a:rPr>
              <a:t>、</a:t>
            </a:r>
            <a:r>
              <a:rPr lang="zh-CN" altLang="zh-CN" sz="2000" dirty="0">
                <a:effectLst/>
                <a:ea typeface="宋体" panose="02010600030101010101" pitchFamily="2" charset="-122"/>
                <a:cs typeface="Times New Roman" panose="02020603050405020304" pitchFamily="18" charset="0"/>
              </a:rPr>
              <a:t>音频格式转码等音频信号处理。</a:t>
            </a:r>
            <a:endParaRPr lang="en-US" altLang="zh-CN" sz="2000" dirty="0">
              <a:effectLst/>
              <a:ea typeface="宋体" panose="02010600030101010101" pitchFamily="2" charset="-122"/>
              <a:cs typeface="Times New Roman" panose="02020603050405020304" pitchFamily="18" charset="0"/>
            </a:endParaRPr>
          </a:p>
          <a:p>
            <a:pPr marL="0" indent="0">
              <a:buNone/>
            </a:pPr>
            <a:r>
              <a:rPr lang="zh-CN" altLang="zh-CN" sz="2000" dirty="0">
                <a:effectLst/>
                <a:ea typeface="宋体" panose="02010600030101010101" pitchFamily="2" charset="-122"/>
                <a:cs typeface="Times New Roman" panose="02020603050405020304" pitchFamily="18" charset="0"/>
              </a:rPr>
              <a:t>（</a:t>
            </a:r>
            <a:r>
              <a:rPr lang="en-US" altLang="zh-CN" sz="2000" dirty="0">
                <a:effectLst/>
                <a:ea typeface="宋体" panose="02010600030101010101" pitchFamily="2" charset="-122"/>
                <a:cs typeface="Times New Roman" panose="02020603050405020304" pitchFamily="18" charset="0"/>
              </a:rPr>
              <a:t>2</a:t>
            </a:r>
            <a:r>
              <a:rPr lang="zh-CN" altLang="zh-CN" sz="2000" dirty="0">
                <a:effectLst/>
                <a:ea typeface="宋体" panose="02010600030101010101" pitchFamily="2" charset="-122"/>
                <a:cs typeface="Times New Roman" panose="02020603050405020304" pitchFamily="18" charset="0"/>
              </a:rPr>
              <a:t>）非法操作：对于改变了原始音频内容语义的处理，如局部的删除、替换、插入</a:t>
            </a:r>
            <a:endParaRPr lang="zh-CN" altLang="en-US" sz="2000" dirty="0"/>
          </a:p>
        </p:txBody>
      </p:sp>
    </p:spTree>
    <p:extLst>
      <p:ext uri="{BB962C8B-B14F-4D97-AF65-F5344CB8AC3E}">
        <p14:creationId xmlns:p14="http://schemas.microsoft.com/office/powerpoint/2010/main" val="11008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17F15-28D6-41DF-BE03-8DF7DE51B5BE}"/>
              </a:ext>
            </a:extLst>
          </p:cNvPr>
          <p:cNvSpPr>
            <a:spLocks noGrp="1"/>
          </p:cNvSpPr>
          <p:nvPr>
            <p:ph type="title"/>
          </p:nvPr>
        </p:nvSpPr>
        <p:spPr/>
        <p:txBody>
          <a:bodyPr>
            <a:normAutofit fontScale="90000"/>
          </a:bodyPr>
          <a:lstStyle/>
          <a:p>
            <a:br>
              <a:rPr lang="en-US" altLang="zh-CN" sz="4400" b="1" kern="100" dirty="0">
                <a:effectLst/>
                <a:latin typeface="Times New Roman" panose="02020603050405020304" pitchFamily="18" charset="0"/>
                <a:ea typeface="宋体" panose="02010600030101010101" pitchFamily="2" charset="-122"/>
              </a:rPr>
            </a:br>
            <a:r>
              <a:rPr lang="zh-CN" altLang="zh-CN" sz="2700" b="1" kern="100" dirty="0">
                <a:effectLst/>
                <a:latin typeface="Times New Roman" panose="02020603050405020304" pitchFamily="18" charset="0"/>
                <a:ea typeface="宋体" panose="02010600030101010101" pitchFamily="2" charset="-122"/>
              </a:rPr>
              <a:t>二、研究的基本内容，拟解决的主要问题</a:t>
            </a:r>
            <a:br>
              <a:rPr lang="zh-CN" altLang="zh-CN" sz="2700" kern="100" dirty="0">
                <a:effectLst/>
                <a:latin typeface="Times New Roman" panose="02020603050405020304" pitchFamily="18" charset="0"/>
                <a:ea typeface="宋体" panose="02010600030101010101" pitchFamily="2" charset="-122"/>
              </a:rPr>
            </a:br>
            <a:endParaRPr lang="zh-CN" altLang="en-US" sz="2700" dirty="0"/>
          </a:p>
        </p:txBody>
      </p:sp>
      <p:sp>
        <p:nvSpPr>
          <p:cNvPr id="3" name="内容占位符 2">
            <a:extLst>
              <a:ext uri="{FF2B5EF4-FFF2-40B4-BE49-F238E27FC236}">
                <a16:creationId xmlns:a16="http://schemas.microsoft.com/office/drawing/2014/main" id="{FE3AF305-B99E-4938-9BE2-316DAFC62C0D}"/>
              </a:ext>
            </a:extLst>
          </p:cNvPr>
          <p:cNvSpPr>
            <a:spLocks noGrp="1"/>
          </p:cNvSpPr>
          <p:nvPr>
            <p:ph idx="1"/>
          </p:nvPr>
        </p:nvSpPr>
        <p:spPr/>
        <p:txBody>
          <a:bodyPr>
            <a:normAutofit lnSpcReduction="10000"/>
          </a:bodyPr>
          <a:lstStyle/>
          <a:p>
            <a:r>
              <a:rPr lang="zh-CN" altLang="en-US" dirty="0"/>
              <a:t>拟解决问题：</a:t>
            </a:r>
            <a:endParaRPr lang="en-US" altLang="zh-CN" dirty="0"/>
          </a:p>
          <a:p>
            <a:pPr algn="just">
              <a:lnSpc>
                <a:spcPts val="2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）选取合适的音频信号特征。音频的内容认证实际上是听觉感知层面的认证，这要求所选取的特征应该和人耳的分辨特性有相关性，因此如何选取音频信号的特征指标是本次研究的关键点。</a:t>
            </a:r>
          </a:p>
          <a:p>
            <a:pPr algn="just">
              <a:lnSpc>
                <a:spcPts val="2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）生成</a:t>
            </a:r>
            <a:r>
              <a:rPr lang="zh-CN" altLang="en-US" sz="1800" kern="100" dirty="0">
                <a:effectLst/>
                <a:latin typeface="Times New Roman" panose="02020603050405020304" pitchFamily="18" charset="0"/>
                <a:ea typeface="宋体" panose="02010600030101010101" pitchFamily="2" charset="-122"/>
              </a:rPr>
              <a:t>验证码</a:t>
            </a:r>
            <a:r>
              <a:rPr lang="zh-CN" altLang="zh-CN" sz="1800" kern="100" dirty="0">
                <a:effectLst/>
                <a:latin typeface="Times New Roman" panose="02020603050405020304" pitchFamily="18" charset="0"/>
                <a:ea typeface="宋体" panose="02010600030101010101" pitchFamily="2" charset="-122"/>
              </a:rPr>
              <a:t>。根据第一步中得到的特征数据集生成</a:t>
            </a:r>
            <a:r>
              <a:rPr lang="zh-CN" altLang="en-US" sz="1800" kern="100" dirty="0">
                <a:effectLst/>
                <a:latin typeface="Times New Roman" panose="02020603050405020304" pitchFamily="18" charset="0"/>
                <a:ea typeface="宋体" panose="02010600030101010101" pitchFamily="2" charset="-122"/>
              </a:rPr>
              <a:t>验证码</a:t>
            </a:r>
            <a:r>
              <a:rPr lang="zh-CN" altLang="zh-CN"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algn="just">
              <a:lnSpc>
                <a:spcPts val="2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）保证数字签名的安全性、真实有效性。为了避免攻击者得到原始音频后伪造签名，应当让签名具有密钥依赖性，保证原始作品的签名的真实有效性。</a:t>
            </a:r>
          </a:p>
          <a:p>
            <a:pPr algn="just">
              <a:lnSpc>
                <a:spcPts val="2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rPr>
              <a:t>）设计音频内容认证时，数字签名的匹配算法。数字签名的实际应用中，通常只能得到原作品的签名和待测作品，而无法得到原作品文件。因此认证的关键在于如何匹配待测作品的签名与原始签名的相似性，根据二者的相似程度来判断是否认证成果。</a:t>
            </a:r>
          </a:p>
          <a:p>
            <a:endParaRPr lang="zh-CN" altLang="en-US" dirty="0"/>
          </a:p>
        </p:txBody>
      </p:sp>
    </p:spTree>
    <p:extLst>
      <p:ext uri="{BB962C8B-B14F-4D97-AF65-F5344CB8AC3E}">
        <p14:creationId xmlns:p14="http://schemas.microsoft.com/office/powerpoint/2010/main" val="278900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4D876-7EBD-4F65-BDE1-3F35A14965A2}"/>
              </a:ext>
            </a:extLst>
          </p:cNvPr>
          <p:cNvSpPr>
            <a:spLocks noGrp="1"/>
          </p:cNvSpPr>
          <p:nvPr>
            <p:ph type="title"/>
          </p:nvPr>
        </p:nvSpPr>
        <p:spPr/>
        <p:txBody>
          <a:bodyPr>
            <a:normAutofit/>
          </a:bodyPr>
          <a:lstStyle/>
          <a:p>
            <a:r>
              <a:rPr lang="zh-CN" altLang="zh-CN" sz="2400" b="1" kern="100" dirty="0">
                <a:effectLst/>
                <a:latin typeface="Times New Roman" panose="02020603050405020304" pitchFamily="18" charset="0"/>
                <a:ea typeface="宋体" panose="02010600030101010101" pitchFamily="2" charset="-122"/>
              </a:rPr>
              <a:t>三、研究步骤、方法及措施</a:t>
            </a:r>
            <a:endParaRPr lang="zh-CN" altLang="en-US" sz="2400" dirty="0"/>
          </a:p>
        </p:txBody>
      </p:sp>
      <p:sp>
        <p:nvSpPr>
          <p:cNvPr id="3" name="内容占位符 2">
            <a:extLst>
              <a:ext uri="{FF2B5EF4-FFF2-40B4-BE49-F238E27FC236}">
                <a16:creationId xmlns:a16="http://schemas.microsoft.com/office/drawing/2014/main" id="{D70C5B9F-552A-4E2A-AAB6-5713C4970CDE}"/>
              </a:ext>
            </a:extLst>
          </p:cNvPr>
          <p:cNvSpPr>
            <a:spLocks noGrp="1"/>
          </p:cNvSpPr>
          <p:nvPr>
            <p:ph idx="1"/>
          </p:nvPr>
        </p:nvSpPr>
        <p:spPr/>
        <p:txBody>
          <a:bodyPr>
            <a:normAutofit/>
          </a:bodyPr>
          <a:lstStyle/>
          <a:p>
            <a:pPr marL="0" indent="0">
              <a:buNone/>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a:t>
            </a:r>
            <a:r>
              <a:rPr lang="zh-CN" altLang="zh-CN" sz="2000" b="1" kern="100" dirty="0">
                <a:effectLst/>
                <a:latin typeface="Times New Roman" panose="02020603050405020304" pitchFamily="18" charset="0"/>
                <a:ea typeface="宋体" panose="02010600030101010101" pitchFamily="2" charset="-122"/>
              </a:rPr>
              <a:t>音频特征的选取</a:t>
            </a:r>
            <a:endParaRPr lang="en-US" altLang="zh-CN" sz="2000" b="1" kern="100" dirty="0">
              <a:effectLst/>
              <a:latin typeface="Times New Roman" panose="02020603050405020304" pitchFamily="18" charset="0"/>
              <a:ea typeface="宋体" panose="02010600030101010101" pitchFamily="2" charset="-122"/>
            </a:endParaRPr>
          </a:p>
          <a:p>
            <a:pPr marL="0" indent="0">
              <a:buNone/>
            </a:pP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通过阅读信号处理相关论文以及查询对应知识点了解到，音频信号有时域和频域两个维度，而能同时兼顾两者的信号特征提取方法主要有小波变换和短时傅里叶变换。可以考虑采用以若干样点数</a:t>
            </a:r>
            <a:r>
              <a:rPr lang="en-US" altLang="zh-CN" sz="2000" kern="100" dirty="0">
                <a:effectLst/>
                <a:latin typeface="Times New Roman" panose="02020603050405020304" pitchFamily="18" charset="0"/>
                <a:ea typeface="宋体" panose="02010600030101010101" pitchFamily="2" charset="-122"/>
              </a:rPr>
              <a:t>m</a:t>
            </a:r>
            <a:r>
              <a:rPr lang="zh-CN" altLang="zh-CN" sz="2000" kern="100" dirty="0">
                <a:effectLst/>
                <a:latin typeface="Times New Roman" panose="02020603050405020304" pitchFamily="18" charset="0"/>
                <a:ea typeface="宋体" panose="02010600030101010101" pitchFamily="2" charset="-122"/>
              </a:rPr>
              <a:t>做为帧长度进行分帧，对于每一帧数据都进行特征向量提取，得到的是该帧的特征数据矩阵。</a:t>
            </a:r>
          </a:p>
        </p:txBody>
      </p:sp>
    </p:spTree>
    <p:extLst>
      <p:ext uri="{BB962C8B-B14F-4D97-AF65-F5344CB8AC3E}">
        <p14:creationId xmlns:p14="http://schemas.microsoft.com/office/powerpoint/2010/main" val="197631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822B17-BEF9-4D2F-9511-2A26E482ACFE}"/>
              </a:ext>
            </a:extLst>
          </p:cNvPr>
          <p:cNvSpPr>
            <a:spLocks noGrp="1"/>
          </p:cNvSpPr>
          <p:nvPr>
            <p:ph type="title"/>
          </p:nvPr>
        </p:nvSpPr>
        <p:spPr/>
        <p:txBody>
          <a:bodyPr>
            <a:normAutofit/>
          </a:bodyPr>
          <a:lstStyle/>
          <a:p>
            <a:r>
              <a:rPr lang="zh-CN" altLang="zh-CN" sz="2400" b="1" kern="100" dirty="0">
                <a:effectLst/>
                <a:latin typeface="Times New Roman" panose="02020603050405020304" pitchFamily="18" charset="0"/>
                <a:ea typeface="宋体" panose="02010600030101010101" pitchFamily="2" charset="-122"/>
              </a:rPr>
              <a:t>三、研究步骤、方法及措施</a:t>
            </a:r>
            <a:endParaRPr lang="zh-CN" altLang="en-US" sz="2400" dirty="0"/>
          </a:p>
        </p:txBody>
      </p:sp>
      <p:sp>
        <p:nvSpPr>
          <p:cNvPr id="3" name="内容占位符 2">
            <a:extLst>
              <a:ext uri="{FF2B5EF4-FFF2-40B4-BE49-F238E27FC236}">
                <a16:creationId xmlns:a16="http://schemas.microsoft.com/office/drawing/2014/main" id="{E7DF0220-7B72-4962-9F32-84504CC2AF21}"/>
              </a:ext>
            </a:extLst>
          </p:cNvPr>
          <p:cNvSpPr>
            <a:spLocks noGrp="1"/>
          </p:cNvSpPr>
          <p:nvPr>
            <p:ph idx="1"/>
          </p:nvPr>
        </p:nvSpPr>
        <p:spPr>
          <a:xfrm>
            <a:off x="1113183" y="2556932"/>
            <a:ext cx="9783414" cy="3711346"/>
          </a:xfrm>
        </p:spPr>
        <p:txBody>
          <a:bodyPr>
            <a:normAutofit/>
          </a:bodyPr>
          <a:lstStyle/>
          <a:p>
            <a:pPr marL="0" indent="0">
              <a:buNone/>
            </a:pPr>
            <a:r>
              <a:rPr lang="zh-CN" altLang="zh-CN"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2</a:t>
            </a:r>
            <a:r>
              <a:rPr lang="zh-CN" altLang="zh-CN" sz="2000" kern="100" dirty="0">
                <a:effectLst/>
                <a:latin typeface="Times New Roman" panose="02020603050405020304" pitchFamily="18" charset="0"/>
                <a:ea typeface="宋体" panose="02010600030101010101" pitchFamily="2" charset="-122"/>
              </a:rPr>
              <a:t>）</a:t>
            </a:r>
            <a:r>
              <a:rPr lang="zh-CN" altLang="zh-CN" sz="2000" b="1" kern="100" dirty="0">
                <a:effectLst/>
                <a:latin typeface="Times New Roman" panose="02020603050405020304" pitchFamily="18" charset="0"/>
                <a:ea typeface="宋体" panose="02010600030101010101" pitchFamily="2" charset="-122"/>
              </a:rPr>
              <a:t>根据特征矩阵，设计数字签名的生成算法</a:t>
            </a:r>
            <a:endParaRPr lang="en-US" altLang="zh-CN" sz="2000" b="1" kern="100" dirty="0">
              <a:effectLst/>
              <a:latin typeface="Times New Roman" panose="02020603050405020304" pitchFamily="18" charset="0"/>
              <a:ea typeface="宋体" panose="02010600030101010101" pitchFamily="2" charset="-122"/>
            </a:endParaRPr>
          </a:p>
          <a:p>
            <a:pPr marL="0" indent="0">
              <a:buNone/>
            </a:pPr>
            <a:r>
              <a:rPr lang="en-US" altLang="zh-CN" sz="2000" dirty="0">
                <a:ea typeface="宋体" panose="02010600030101010101" pitchFamily="2" charset="-122"/>
                <a:cs typeface="Times New Roman" panose="02020603050405020304" pitchFamily="18" charset="0"/>
              </a:rPr>
              <a:t>	</a:t>
            </a:r>
            <a:r>
              <a:rPr lang="zh-CN" altLang="zh-CN" sz="2000" dirty="0">
                <a:effectLst/>
                <a:ea typeface="宋体" panose="02010600030101010101" pitchFamily="2" charset="-122"/>
                <a:cs typeface="Times New Roman" panose="02020603050405020304" pitchFamily="18" charset="0"/>
              </a:rPr>
              <a:t>对步骤一中每一帧得到的</a:t>
            </a:r>
            <a:r>
              <a:rPr lang="zh-CN" altLang="en-US" sz="2000" dirty="0">
                <a:effectLst/>
                <a:ea typeface="宋体" panose="02010600030101010101" pitchFamily="2" charset="-122"/>
                <a:cs typeface="Times New Roman" panose="02020603050405020304" pitchFamily="18" charset="0"/>
              </a:rPr>
              <a:t>特征</a:t>
            </a:r>
            <a:r>
              <a:rPr lang="zh-CN" altLang="zh-CN" sz="2000" dirty="0">
                <a:effectLst/>
                <a:ea typeface="宋体" panose="02010600030101010101" pitchFamily="2" charset="-122"/>
                <a:cs typeface="Times New Roman" panose="02020603050405020304" pitchFamily="18" charset="0"/>
              </a:rPr>
              <a:t>数据矩阵，可以求出如逼近系数绝对值的平均值（</a:t>
            </a:r>
            <a:r>
              <a:rPr lang="en-US" altLang="zh-CN" sz="2000" dirty="0">
                <a:effectLst/>
                <a:ea typeface="宋体" panose="02010600030101010101" pitchFamily="2" charset="-122"/>
                <a:cs typeface="Times New Roman" panose="02020603050405020304" pitchFamily="18" charset="0"/>
              </a:rPr>
              <a:t>E</a:t>
            </a:r>
            <a:r>
              <a:rPr lang="zh-CN" altLang="zh-CN" sz="2000" dirty="0">
                <a:effectLst/>
                <a:ea typeface="宋体" panose="02010600030101010101" pitchFamily="2" charset="-122"/>
                <a:cs typeface="Times New Roman" panose="02020603050405020304" pitchFamily="18" charset="0"/>
              </a:rPr>
              <a:t>）和标准差（σ）等数据指标，再考虑把这些指标转化为二进制的形式，最后再使用</a:t>
            </a:r>
            <a:r>
              <a:rPr lang="en-US" altLang="zh-CN" sz="2000" dirty="0">
                <a:effectLst/>
                <a:ea typeface="宋体" panose="02010600030101010101" pitchFamily="2" charset="-122"/>
                <a:cs typeface="Times New Roman" panose="02020603050405020304" pitchFamily="18" charset="0"/>
              </a:rPr>
              <a:t>Hash</a:t>
            </a:r>
            <a:r>
              <a:rPr lang="zh-CN" altLang="zh-CN" sz="2000" dirty="0">
                <a:effectLst/>
                <a:ea typeface="宋体" panose="02010600030101010101" pitchFamily="2" charset="-122"/>
                <a:cs typeface="Times New Roman" panose="02020603050405020304" pitchFamily="18" charset="0"/>
              </a:rPr>
              <a:t>运算，最终得到一个</a:t>
            </a:r>
            <a:r>
              <a:rPr lang="en-US" altLang="zh-CN" sz="2000" dirty="0">
                <a:effectLst/>
                <a:ea typeface="宋体" panose="02010600030101010101" pitchFamily="2" charset="-122"/>
                <a:cs typeface="Times New Roman" panose="02020603050405020304" pitchFamily="18" charset="0"/>
              </a:rPr>
              <a:t>Hash</a:t>
            </a:r>
            <a:r>
              <a:rPr lang="zh-CN" altLang="zh-CN" sz="2000" dirty="0">
                <a:effectLst/>
                <a:ea typeface="宋体" panose="02010600030101010101" pitchFamily="2" charset="-122"/>
                <a:cs typeface="Times New Roman" panose="02020603050405020304" pitchFamily="18" charset="0"/>
              </a:rPr>
              <a:t>集合（</a:t>
            </a:r>
            <a:r>
              <a:rPr lang="en-US" altLang="zh-CN" sz="2000" dirty="0">
                <a:effectLst/>
                <a:ea typeface="宋体" panose="02010600030101010101" pitchFamily="2" charset="-122"/>
                <a:cs typeface="Times New Roman" panose="02020603050405020304" pitchFamily="18" charset="0"/>
              </a:rPr>
              <a:t>H</a:t>
            </a:r>
            <a:r>
              <a:rPr lang="zh-CN" altLang="zh-CN" sz="2000" dirty="0">
                <a:effectLst/>
                <a:ea typeface="宋体" panose="02010600030101010101" pitchFamily="2" charset="-122"/>
                <a:cs typeface="Times New Roman" panose="02020603050405020304" pitchFamily="18" charset="0"/>
              </a:rPr>
              <a:t>），这个</a:t>
            </a:r>
            <a:r>
              <a:rPr lang="en-US" altLang="zh-CN" sz="2000" dirty="0">
                <a:effectLst/>
                <a:ea typeface="宋体" panose="02010600030101010101" pitchFamily="2" charset="-122"/>
                <a:cs typeface="Times New Roman" panose="02020603050405020304" pitchFamily="18" charset="0"/>
              </a:rPr>
              <a:t>Hash</a:t>
            </a:r>
            <a:r>
              <a:rPr lang="zh-CN" altLang="zh-CN" sz="2000" dirty="0">
                <a:effectLst/>
                <a:ea typeface="宋体" panose="02010600030101010101" pitchFamily="2" charset="-122"/>
                <a:cs typeface="Times New Roman" panose="02020603050405020304" pitchFamily="18" charset="0"/>
              </a:rPr>
              <a:t>集合也就是初步得到的用于认证匹配的集合（</a:t>
            </a:r>
            <a:r>
              <a:rPr lang="en-US" altLang="zh-CN" sz="2000" dirty="0">
                <a:effectLst/>
                <a:ea typeface="宋体" panose="02010600030101010101" pitchFamily="2" charset="-122"/>
                <a:cs typeface="Times New Roman" panose="02020603050405020304" pitchFamily="18" charset="0"/>
              </a:rPr>
              <a:t>S</a:t>
            </a:r>
            <a:r>
              <a:rPr lang="zh-CN" altLang="zh-CN" sz="2000" dirty="0">
                <a:effectLst/>
                <a:ea typeface="宋体" panose="02010600030101010101" pitchFamily="2" charset="-122"/>
                <a:cs typeface="Times New Roman" panose="02020603050405020304" pitchFamily="18" charset="0"/>
              </a:rPr>
              <a:t>）。</a:t>
            </a:r>
            <a:endParaRPr lang="en-US" altLang="zh-CN" sz="2000" dirty="0">
              <a:effectLst/>
              <a:ea typeface="宋体" panose="02010600030101010101" pitchFamily="2" charset="-122"/>
              <a:cs typeface="Times New Roman" panose="02020603050405020304" pitchFamily="18" charset="0"/>
            </a:endParaRPr>
          </a:p>
          <a:p>
            <a:pPr marL="0" indent="0">
              <a:buNone/>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dirty="0">
                <a:effectLst/>
                <a:ea typeface="宋体" panose="02010600030101010101" pitchFamily="2" charset="-122"/>
                <a:cs typeface="Times New Roman" panose="02020603050405020304" pitchFamily="18" charset="0"/>
              </a:rPr>
              <a:t>安全性</a:t>
            </a:r>
            <a:r>
              <a:rPr lang="zh-CN" altLang="en-US" sz="2000" dirty="0">
                <a:effectLst/>
                <a:ea typeface="宋体" panose="02010600030101010101" pitchFamily="2" charset="-122"/>
                <a:cs typeface="Times New Roman" panose="02020603050405020304" pitchFamily="18" charset="0"/>
              </a:rPr>
              <a:t>考虑，</a:t>
            </a:r>
            <a:r>
              <a:rPr lang="zh-CN" altLang="zh-CN" sz="2000" dirty="0">
                <a:effectLst/>
                <a:ea typeface="宋体" panose="02010600030101010101" pitchFamily="2" charset="-122"/>
                <a:cs typeface="Times New Roman" panose="02020603050405020304" pitchFamily="18" charset="0"/>
              </a:rPr>
              <a:t>为</a:t>
            </a:r>
            <a:r>
              <a:rPr lang="zh-CN" altLang="en-US" sz="2000" dirty="0">
                <a:effectLst/>
                <a:ea typeface="宋体" panose="02010600030101010101" pitchFamily="2" charset="-122"/>
                <a:cs typeface="Times New Roman" panose="02020603050405020304" pitchFamily="18" charset="0"/>
              </a:rPr>
              <a:t>认证码</a:t>
            </a:r>
            <a:r>
              <a:rPr lang="zh-CN" altLang="zh-CN" sz="2000" dirty="0">
                <a:effectLst/>
                <a:ea typeface="宋体" panose="02010600030101010101" pitchFamily="2" charset="-122"/>
                <a:cs typeface="Times New Roman" panose="02020603050405020304" pitchFamily="18" charset="0"/>
              </a:rPr>
              <a:t>添加密钥性依赖</a:t>
            </a:r>
            <a:r>
              <a:rPr lang="zh-CN" altLang="en-US" sz="2000" dirty="0">
                <a:effectLst/>
                <a:ea typeface="宋体" panose="02010600030101010101" pitchFamily="2" charset="-122"/>
                <a:cs typeface="Times New Roman" panose="02020603050405020304" pitchFamily="18" charset="0"/>
              </a:rPr>
              <a:t>，可以从三个方向入手</a:t>
            </a:r>
            <a:endParaRPr lang="en-US" altLang="zh-CN" sz="2000" b="1" kern="100" dirty="0">
              <a:effectLst/>
              <a:latin typeface="Times New Roman" panose="02020603050405020304" pitchFamily="18" charset="0"/>
              <a:ea typeface="宋体" panose="02010600030101010101" pitchFamily="2" charset="-122"/>
            </a:endParaRPr>
          </a:p>
          <a:p>
            <a:pPr>
              <a:buFont typeface="Wingdings" panose="05000000000000000000" pitchFamily="2" charset="2"/>
              <a:buChar char="Ø"/>
            </a:pPr>
            <a:r>
              <a:rPr lang="zh-CN" altLang="zh-CN" sz="2000" kern="100" dirty="0">
                <a:effectLst/>
                <a:latin typeface="Times New Roman" panose="02020603050405020304" pitchFamily="18" charset="0"/>
                <a:ea typeface="宋体" panose="02010600030101010101" pitchFamily="2" charset="-122"/>
              </a:rPr>
              <a:t>直接加密原始音频</a:t>
            </a:r>
          </a:p>
          <a:p>
            <a:pPr>
              <a:buFont typeface="Wingdings" panose="05000000000000000000" pitchFamily="2" charset="2"/>
              <a:buChar char="Ø"/>
            </a:pPr>
            <a:r>
              <a:rPr lang="zh-CN" altLang="zh-CN" sz="2000" dirty="0">
                <a:effectLst/>
                <a:ea typeface="宋体" panose="02010600030101010101" pitchFamily="2" charset="-122"/>
                <a:cs typeface="Times New Roman" panose="02020603050405020304" pitchFamily="18" charset="0"/>
              </a:rPr>
              <a:t>加密上文得到的音频特征矩阵或是求得的数据指标</a:t>
            </a:r>
            <a:endParaRPr lang="en-US" altLang="zh-CN" sz="2000" dirty="0">
              <a:effectLst/>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zh-CN" sz="2000" kern="100" dirty="0">
                <a:effectLst/>
                <a:latin typeface="Times New Roman" panose="02020603050405020304" pitchFamily="18" charset="0"/>
                <a:ea typeface="宋体" panose="02010600030101010101" pitchFamily="2" charset="-122"/>
              </a:rPr>
              <a:t>加密生成的数字签名</a:t>
            </a:r>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3671879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54</TotalTime>
  <Words>1317</Words>
  <Application>Microsoft Office PowerPoint</Application>
  <PresentationFormat>宽屏</PresentationFormat>
  <Paragraphs>82</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Arial</vt:lpstr>
      <vt:lpstr>Garamond</vt:lpstr>
      <vt:lpstr>Times New Roman</vt:lpstr>
      <vt:lpstr>Wingdings</vt:lpstr>
      <vt:lpstr>环保</vt:lpstr>
      <vt:lpstr>基于数字签名的数字音频内容认证方法的分析与实现</vt:lpstr>
      <vt:lpstr>概览</vt:lpstr>
      <vt:lpstr>一、选题的依据和意义</vt:lpstr>
      <vt:lpstr>一、选题的依据和意义</vt:lpstr>
      <vt:lpstr>一、选题的依据和意义</vt:lpstr>
      <vt:lpstr>  二、研究的基本内容，拟解决的主要问题 </vt:lpstr>
      <vt:lpstr> 二、研究的基本内容，拟解决的主要问题 </vt:lpstr>
      <vt:lpstr>三、研究步骤、方法及措施</vt:lpstr>
      <vt:lpstr>三、研究步骤、方法及措施</vt:lpstr>
      <vt:lpstr>三、研究步骤、方法及措施</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基于数字签名的数字音频内容认证方法的分析与实现</dc:title>
  <dc:creator>廖 越强</dc:creator>
  <cp:lastModifiedBy>廖 越强</cp:lastModifiedBy>
  <cp:revision>32</cp:revision>
  <dcterms:created xsi:type="dcterms:W3CDTF">2021-09-22T05:54:57Z</dcterms:created>
  <dcterms:modified xsi:type="dcterms:W3CDTF">2021-09-22T06:49:45Z</dcterms:modified>
</cp:coreProperties>
</file>