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65" r:id="rId1"/>
    <p:sldMasterId id="2147483849" r:id="rId2"/>
    <p:sldMasterId id="2147483999" r:id="rId3"/>
  </p:sldMasterIdLst>
  <p:notesMasterIdLst>
    <p:notesMasterId r:id="rId20"/>
  </p:notesMasterIdLst>
  <p:sldIdLst>
    <p:sldId id="256" r:id="rId4"/>
    <p:sldId id="264" r:id="rId5"/>
    <p:sldId id="257" r:id="rId6"/>
    <p:sldId id="258" r:id="rId7"/>
    <p:sldId id="267" r:id="rId8"/>
    <p:sldId id="273" r:id="rId9"/>
    <p:sldId id="271" r:id="rId10"/>
    <p:sldId id="268" r:id="rId11"/>
    <p:sldId id="262" r:id="rId12"/>
    <p:sldId id="263" r:id="rId13"/>
    <p:sldId id="269" r:id="rId14"/>
    <p:sldId id="276" r:id="rId15"/>
    <p:sldId id="277" r:id="rId16"/>
    <p:sldId id="270" r:id="rId17"/>
    <p:sldId id="278"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78091" autoAdjust="0"/>
  </p:normalViewPr>
  <p:slideViewPr>
    <p:cSldViewPr snapToGrid="0">
      <p:cViewPr>
        <p:scale>
          <a:sx n="75" d="100"/>
          <a:sy n="75" d="100"/>
        </p:scale>
        <p:origin x="974" y="-221"/>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7" d="100"/>
          <a:sy n="67" d="100"/>
        </p:scale>
        <p:origin x="2160"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00E21-5DF3-4850-B51F-10E7895753E8}" type="datetimeFigureOut">
              <a:rPr lang="en-US" smtClean="0"/>
              <a:t>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C42143-E8AF-4A12-B35C-557EDDF37609}" type="slidenum">
              <a:rPr lang="en-US" smtClean="0"/>
              <a:t>‹#›</a:t>
            </a:fld>
            <a:endParaRPr lang="en-US"/>
          </a:p>
        </p:txBody>
      </p:sp>
    </p:spTree>
    <p:extLst>
      <p:ext uri="{BB962C8B-B14F-4D97-AF65-F5344CB8AC3E}">
        <p14:creationId xmlns:p14="http://schemas.microsoft.com/office/powerpoint/2010/main" val="768290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Hello! I’m Zach from </a:t>
            </a:r>
            <a:r>
              <a:rPr lang="en-US" baseline="0" dirty="0" err="1"/>
              <a:t>PantherHackers</a:t>
            </a:r>
            <a:r>
              <a:rPr lang="en-US" baseline="0" dirty="0"/>
              <a:t> and today we’re going to learn how to use the popular code versioning system </a:t>
            </a:r>
            <a:r>
              <a:rPr lang="en-US" baseline="0" dirty="0" err="1"/>
              <a:t>Git</a:t>
            </a:r>
            <a:r>
              <a:rPr lang="en-US" baseline="0" dirty="0"/>
              <a:t>. During this presentation, if you have any questions, please don’t hesitate to raise your hand, I want to make sure everyone gets to understand </a:t>
            </a:r>
            <a:r>
              <a:rPr lang="en-US" baseline="0" dirty="0" err="1"/>
              <a:t>Git</a:t>
            </a:r>
            <a:r>
              <a:rPr lang="en-US" baseline="0" dirty="0"/>
              <a:t>.</a:t>
            </a:r>
            <a:endParaRPr lang="en-US" dirty="0"/>
          </a:p>
        </p:txBody>
      </p:sp>
      <p:sp>
        <p:nvSpPr>
          <p:cNvPr id="4" name="Slide Number Placeholder 3"/>
          <p:cNvSpPr>
            <a:spLocks noGrp="1"/>
          </p:cNvSpPr>
          <p:nvPr>
            <p:ph type="sldNum" sz="quarter" idx="10"/>
          </p:nvPr>
        </p:nvSpPr>
        <p:spPr/>
        <p:txBody>
          <a:bodyPr/>
          <a:lstStyle/>
          <a:p>
            <a:fld id="{F9C42143-E8AF-4A12-B35C-557EDDF37609}" type="slidenum">
              <a:rPr lang="en-US" smtClean="0"/>
              <a:t>1</a:t>
            </a:fld>
            <a:endParaRPr lang="en-US"/>
          </a:p>
        </p:txBody>
      </p:sp>
    </p:spTree>
    <p:extLst>
      <p:ext uri="{BB962C8B-B14F-4D97-AF65-F5344CB8AC3E}">
        <p14:creationId xmlns:p14="http://schemas.microsoft.com/office/powerpoint/2010/main" val="202654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walk through creating your</a:t>
            </a:r>
            <a:r>
              <a:rPr lang="en-US" baseline="0" dirty="0"/>
              <a:t> first repository from scratch. </a:t>
            </a:r>
            <a:r>
              <a:rPr lang="en-US" baseline="0" dirty="0" err="1"/>
              <a:t>Git</a:t>
            </a:r>
            <a:r>
              <a:rPr lang="en-US" baseline="0" dirty="0"/>
              <a:t> is a command-line tool, so to use it, either open up </a:t>
            </a:r>
            <a:r>
              <a:rPr lang="en-US" baseline="0" dirty="0" err="1"/>
              <a:t>Git</a:t>
            </a:r>
            <a:r>
              <a:rPr lang="en-US" baseline="0" dirty="0"/>
              <a:t> Bash which is included with </a:t>
            </a:r>
            <a:r>
              <a:rPr lang="en-US" baseline="0" dirty="0" err="1"/>
              <a:t>Git</a:t>
            </a:r>
            <a:r>
              <a:rPr lang="en-US" baseline="0" dirty="0"/>
              <a:t> for Windows or open up Terminal if you’re on Mac or Linux. Using the command-line, create a new directory with </a:t>
            </a:r>
            <a:r>
              <a:rPr lang="en-US" baseline="0" dirty="0" err="1"/>
              <a:t>mkdir</a:t>
            </a:r>
            <a:r>
              <a:rPr lang="en-US" baseline="0" dirty="0"/>
              <a:t> and open it using cd. Now we’re ready to begin using </a:t>
            </a:r>
            <a:r>
              <a:rPr lang="en-US" baseline="0" dirty="0" err="1"/>
              <a:t>Git</a:t>
            </a:r>
            <a:r>
              <a:rPr lang="en-US" baseline="0" dirty="0"/>
              <a:t>. Every command that invokes </a:t>
            </a:r>
            <a:r>
              <a:rPr lang="en-US" baseline="0" dirty="0" err="1"/>
              <a:t>Git</a:t>
            </a:r>
            <a:r>
              <a:rPr lang="en-US" baseline="0" dirty="0"/>
              <a:t> begins with the word </a:t>
            </a:r>
            <a:r>
              <a:rPr lang="en-US" baseline="0" dirty="0" err="1"/>
              <a:t>git</a:t>
            </a:r>
            <a:r>
              <a:rPr lang="en-US" baseline="0" dirty="0"/>
              <a:t> followed by the command that you are trying to use such as push or pull. When you want to use </a:t>
            </a:r>
            <a:r>
              <a:rPr lang="en-US" baseline="0" dirty="0" err="1"/>
              <a:t>Git</a:t>
            </a:r>
            <a:r>
              <a:rPr lang="en-US" baseline="0" dirty="0"/>
              <a:t> for a project, you can type </a:t>
            </a:r>
            <a:r>
              <a:rPr lang="en-US" baseline="0" dirty="0" err="1"/>
              <a:t>git</a:t>
            </a:r>
            <a:r>
              <a:rPr lang="en-US" baseline="0" dirty="0"/>
              <a:t> </a:t>
            </a:r>
            <a:r>
              <a:rPr lang="en-US" baseline="0" dirty="0" err="1"/>
              <a:t>init</a:t>
            </a:r>
            <a:r>
              <a:rPr lang="en-US" baseline="0" dirty="0"/>
              <a:t> to create the database that will track your changes. Then, once you have some files in your directory, you use </a:t>
            </a:r>
            <a:r>
              <a:rPr lang="en-US" baseline="0" dirty="0" err="1"/>
              <a:t>git</a:t>
            </a:r>
            <a:r>
              <a:rPr lang="en-US" baseline="0" dirty="0"/>
              <a:t> add to “stage”, or prepare, the changes to be committed. </a:t>
            </a:r>
            <a:r>
              <a:rPr lang="en-US" baseline="0" dirty="0" err="1"/>
              <a:t>Git</a:t>
            </a:r>
            <a:r>
              <a:rPr lang="en-US" baseline="0" dirty="0"/>
              <a:t> commit with the dash-m option will create a new commit and use the supplied message to mark it with.</a:t>
            </a:r>
          </a:p>
        </p:txBody>
      </p:sp>
      <p:sp>
        <p:nvSpPr>
          <p:cNvPr id="4" name="Slide Number Placeholder 3"/>
          <p:cNvSpPr>
            <a:spLocks noGrp="1"/>
          </p:cNvSpPr>
          <p:nvPr>
            <p:ph type="sldNum" sz="quarter" idx="10"/>
          </p:nvPr>
        </p:nvSpPr>
        <p:spPr/>
        <p:txBody>
          <a:bodyPr/>
          <a:lstStyle/>
          <a:p>
            <a:fld id="{F9C42143-E8AF-4A12-B35C-557EDDF37609}" type="slidenum">
              <a:rPr lang="en-US" smtClean="0"/>
              <a:t>11</a:t>
            </a:fld>
            <a:endParaRPr lang="en-US"/>
          </a:p>
        </p:txBody>
      </p:sp>
    </p:spTree>
    <p:extLst>
      <p:ext uri="{BB962C8B-B14F-4D97-AF65-F5344CB8AC3E}">
        <p14:creationId xmlns:p14="http://schemas.microsoft.com/office/powerpoint/2010/main" val="201021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C42143-E8AF-4A12-B35C-557EDDF37609}" type="slidenum">
              <a:rPr lang="en-US" smtClean="0"/>
              <a:t>13</a:t>
            </a:fld>
            <a:endParaRPr lang="en-US"/>
          </a:p>
        </p:txBody>
      </p:sp>
    </p:spTree>
    <p:extLst>
      <p:ext uri="{BB962C8B-B14F-4D97-AF65-F5344CB8AC3E}">
        <p14:creationId xmlns:p14="http://schemas.microsoft.com/office/powerpoint/2010/main" val="1124567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C42143-E8AF-4A12-B35C-557EDDF37609}" type="slidenum">
              <a:rPr lang="en-US" smtClean="0"/>
              <a:t>14</a:t>
            </a:fld>
            <a:endParaRPr lang="en-US"/>
          </a:p>
        </p:txBody>
      </p:sp>
    </p:spTree>
    <p:extLst>
      <p:ext uri="{BB962C8B-B14F-4D97-AF65-F5344CB8AC3E}">
        <p14:creationId xmlns:p14="http://schemas.microsoft.com/office/powerpoint/2010/main" val="13461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this workshop, we’ll first learn the </a:t>
            </a:r>
            <a:r>
              <a:rPr lang="en-US" baseline="0" dirty="0" err="1"/>
              <a:t>theoreticals</a:t>
            </a:r>
            <a:r>
              <a:rPr lang="en-US" baseline="0" dirty="0"/>
              <a:t> of what </a:t>
            </a:r>
            <a:r>
              <a:rPr lang="en-US" baseline="0" dirty="0" err="1"/>
              <a:t>Git</a:t>
            </a:r>
            <a:r>
              <a:rPr lang="en-US" baseline="0" dirty="0"/>
              <a:t> is, why it’s good, and the basic concepts you need to understand how it works. Then we’ll make sure everyone gets </a:t>
            </a:r>
            <a:r>
              <a:rPr lang="en-US" baseline="0" dirty="0" err="1"/>
              <a:t>Git</a:t>
            </a:r>
            <a:r>
              <a:rPr lang="en-US" baseline="0" dirty="0"/>
              <a:t> up and running on their PCs. Then we’ll get hands-on with some fundamental </a:t>
            </a:r>
            <a:r>
              <a:rPr lang="en-US" baseline="0" dirty="0" err="1"/>
              <a:t>Git</a:t>
            </a:r>
            <a:r>
              <a:rPr lang="en-US" baseline="0" dirty="0"/>
              <a:t> operations and after that we’ll move on to learning GitHub.</a:t>
            </a:r>
            <a:endParaRPr lang="en-US" dirty="0"/>
          </a:p>
        </p:txBody>
      </p:sp>
      <p:sp>
        <p:nvSpPr>
          <p:cNvPr id="4" name="Slide Number Placeholder 3"/>
          <p:cNvSpPr>
            <a:spLocks noGrp="1"/>
          </p:cNvSpPr>
          <p:nvPr>
            <p:ph type="sldNum" sz="quarter" idx="10"/>
          </p:nvPr>
        </p:nvSpPr>
        <p:spPr/>
        <p:txBody>
          <a:bodyPr/>
          <a:lstStyle/>
          <a:p>
            <a:fld id="{F9C42143-E8AF-4A12-B35C-557EDDF37609}" type="slidenum">
              <a:rPr lang="en-US" smtClean="0"/>
              <a:t>2</a:t>
            </a:fld>
            <a:endParaRPr lang="en-US"/>
          </a:p>
        </p:txBody>
      </p:sp>
    </p:spTree>
    <p:extLst>
      <p:ext uri="{BB962C8B-B14F-4D97-AF65-F5344CB8AC3E}">
        <p14:creationId xmlns:p14="http://schemas.microsoft.com/office/powerpoint/2010/main" val="1759973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t>
            </a:r>
            <a:r>
              <a:rPr lang="en-US" dirty="0" err="1"/>
              <a:t>Git</a:t>
            </a:r>
            <a:r>
              <a:rPr lang="en-US" dirty="0"/>
              <a:t>? Well,</a:t>
            </a:r>
            <a:r>
              <a:rPr lang="en-US" baseline="0" dirty="0"/>
              <a:t> let’s clear up some misconceptions first. </a:t>
            </a:r>
            <a:r>
              <a:rPr lang="en-US" baseline="0" dirty="0" err="1"/>
              <a:t>Git</a:t>
            </a:r>
            <a:r>
              <a:rPr lang="en-US" baseline="0" dirty="0"/>
              <a:t> is more than just a single website. You might have heard of GitHub or </a:t>
            </a:r>
            <a:r>
              <a:rPr lang="en-US" baseline="0" dirty="0" err="1"/>
              <a:t>BitBucket</a:t>
            </a:r>
            <a:r>
              <a:rPr lang="en-US" baseline="0" dirty="0"/>
              <a:t>, which are both well-known </a:t>
            </a:r>
            <a:r>
              <a:rPr lang="en-US" baseline="0" dirty="0" err="1"/>
              <a:t>Git</a:t>
            </a:r>
            <a:r>
              <a:rPr lang="en-US" baseline="0" dirty="0"/>
              <a:t> hosting providers. Although these services use </a:t>
            </a:r>
            <a:r>
              <a:rPr lang="en-US" baseline="0" dirty="0" err="1"/>
              <a:t>Git</a:t>
            </a:r>
            <a:r>
              <a:rPr lang="en-US" baseline="0" dirty="0"/>
              <a:t>, they are not </a:t>
            </a:r>
            <a:r>
              <a:rPr lang="en-US" baseline="0" dirty="0" err="1"/>
              <a:t>Git</a:t>
            </a:r>
            <a:r>
              <a:rPr lang="en-US" baseline="0" dirty="0"/>
              <a:t>. </a:t>
            </a:r>
            <a:r>
              <a:rPr lang="en-US" baseline="0" dirty="0" err="1"/>
              <a:t>Git</a:t>
            </a:r>
            <a:r>
              <a:rPr lang="en-US" baseline="0" dirty="0"/>
              <a:t> is also more than just a way to collaborate on a codebase. </a:t>
            </a:r>
            <a:r>
              <a:rPr lang="en-US" baseline="0" dirty="0" err="1"/>
              <a:t>Git</a:t>
            </a:r>
            <a:r>
              <a:rPr lang="en-US" baseline="0" dirty="0"/>
              <a:t> is </a:t>
            </a:r>
            <a:r>
              <a:rPr lang="en-US" baseline="0" dirty="0" err="1"/>
              <a:t>is</a:t>
            </a:r>
            <a:r>
              <a:rPr lang="en-US" baseline="0" dirty="0"/>
              <a:t> a distributed version control system. What that means is that anyone who has a copy of a </a:t>
            </a:r>
            <a:r>
              <a:rPr lang="en-US" baseline="0" dirty="0" err="1"/>
              <a:t>Git</a:t>
            </a:r>
            <a:r>
              <a:rPr lang="en-US" baseline="0" dirty="0"/>
              <a:t> repository (also known as a “clone”) can view and sift through all changes made to the code over time. That makes it an excellent collaboration tool when used with services like GitHub which enable you to have multiple people working on one repository and one codebase independently of one another. This is because </a:t>
            </a:r>
            <a:r>
              <a:rPr lang="en-US" baseline="0" dirty="0" err="1"/>
              <a:t>Git</a:t>
            </a:r>
            <a:r>
              <a:rPr lang="en-US" baseline="0" dirty="0"/>
              <a:t> automatically keeps track of who wrote what code and what time changes were made. This is especially important for larger projects which use </a:t>
            </a:r>
            <a:r>
              <a:rPr lang="en-US" baseline="0" dirty="0" err="1"/>
              <a:t>Git</a:t>
            </a:r>
            <a:r>
              <a:rPr lang="en-US" baseline="0" dirty="0"/>
              <a:t> such as the Linux kernel.</a:t>
            </a:r>
            <a:endParaRPr lang="en-US" dirty="0"/>
          </a:p>
        </p:txBody>
      </p:sp>
      <p:sp>
        <p:nvSpPr>
          <p:cNvPr id="4" name="Slide Number Placeholder 3"/>
          <p:cNvSpPr>
            <a:spLocks noGrp="1"/>
          </p:cNvSpPr>
          <p:nvPr>
            <p:ph type="sldNum" sz="quarter" idx="10"/>
          </p:nvPr>
        </p:nvSpPr>
        <p:spPr/>
        <p:txBody>
          <a:bodyPr/>
          <a:lstStyle/>
          <a:p>
            <a:fld id="{F9C42143-E8AF-4A12-B35C-557EDDF37609}" type="slidenum">
              <a:rPr lang="en-US" smtClean="0"/>
              <a:t>3</a:t>
            </a:fld>
            <a:endParaRPr lang="en-US"/>
          </a:p>
        </p:txBody>
      </p:sp>
    </p:spTree>
    <p:extLst>
      <p:ext uri="{BB962C8B-B14F-4D97-AF65-F5344CB8AC3E}">
        <p14:creationId xmlns:p14="http://schemas.microsoft.com/office/powerpoint/2010/main" val="1653761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should you use </a:t>
            </a:r>
            <a:r>
              <a:rPr lang="en-US" dirty="0" err="1"/>
              <a:t>Git</a:t>
            </a:r>
            <a:r>
              <a:rPr lang="en-US" dirty="0"/>
              <a:t>? Well, </a:t>
            </a:r>
            <a:r>
              <a:rPr lang="en-US" baseline="0" dirty="0" err="1"/>
              <a:t>Git</a:t>
            </a:r>
            <a:r>
              <a:rPr lang="en-US" baseline="0" dirty="0"/>
              <a:t> tackles two big problems that occur in any complex software engineering project. </a:t>
            </a:r>
            <a:r>
              <a:rPr lang="en-US" baseline="0" dirty="0" err="1"/>
              <a:t>Git</a:t>
            </a:r>
            <a:r>
              <a:rPr lang="en-US" baseline="0" dirty="0"/>
              <a:t> is a distributed version control system. The “version control system” part of that phrase means that </a:t>
            </a:r>
            <a:r>
              <a:rPr lang="en-US" baseline="0" dirty="0" err="1"/>
              <a:t>Git</a:t>
            </a:r>
            <a:r>
              <a:rPr lang="en-US" baseline="0" dirty="0"/>
              <a:t> will keep track of every version of your code that you create as long as you remember to commit your code regularly. The “distributed” portion of the acronym indicates that </a:t>
            </a:r>
            <a:r>
              <a:rPr lang="en-US" baseline="0" dirty="0" err="1"/>
              <a:t>Git</a:t>
            </a:r>
            <a:r>
              <a:rPr lang="en-US" baseline="0" dirty="0"/>
              <a:t> can be hosted on a server – for example, GitHub – and multiple people can connect to the </a:t>
            </a:r>
            <a:r>
              <a:rPr lang="en-US" baseline="0" dirty="0" err="1"/>
              <a:t>Git</a:t>
            </a:r>
            <a:r>
              <a:rPr lang="en-US" baseline="0" dirty="0"/>
              <a:t> server synchronize their local working copy of the code with the authoritative version maintained by the project owner. Besides these major technical benefits, knowing how to use </a:t>
            </a:r>
            <a:r>
              <a:rPr lang="en-US" baseline="0" dirty="0" err="1"/>
              <a:t>Git</a:t>
            </a:r>
            <a:r>
              <a:rPr lang="en-US" baseline="0" dirty="0"/>
              <a:t> (and GitHub) is an essential skill if you want to be gainfully employed as a software engineer. Today, we are learning the industry standard tools for version control and code collaboration.</a:t>
            </a:r>
            <a:endParaRPr lang="en-US" dirty="0"/>
          </a:p>
        </p:txBody>
      </p:sp>
      <p:sp>
        <p:nvSpPr>
          <p:cNvPr id="4" name="Slide Number Placeholder 3"/>
          <p:cNvSpPr>
            <a:spLocks noGrp="1"/>
          </p:cNvSpPr>
          <p:nvPr>
            <p:ph type="sldNum" sz="quarter" idx="10"/>
          </p:nvPr>
        </p:nvSpPr>
        <p:spPr/>
        <p:txBody>
          <a:bodyPr/>
          <a:lstStyle/>
          <a:p>
            <a:fld id="{F9C42143-E8AF-4A12-B35C-557EDDF37609}" type="slidenum">
              <a:rPr lang="en-US" smtClean="0"/>
              <a:t>4</a:t>
            </a:fld>
            <a:endParaRPr lang="en-US"/>
          </a:p>
        </p:txBody>
      </p:sp>
    </p:spTree>
    <p:extLst>
      <p:ext uri="{BB962C8B-B14F-4D97-AF65-F5344CB8AC3E}">
        <p14:creationId xmlns:p14="http://schemas.microsoft.com/office/powerpoint/2010/main" val="710349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let’s look at some concepts you’ll need to understand </a:t>
            </a:r>
            <a:r>
              <a:rPr lang="en-US" baseline="0" dirty="0" err="1"/>
              <a:t>Git</a:t>
            </a:r>
            <a:r>
              <a:rPr lang="en-US" baseline="0" dirty="0"/>
              <a:t>.</a:t>
            </a:r>
            <a:endParaRPr lang="en-US" dirty="0"/>
          </a:p>
        </p:txBody>
      </p:sp>
      <p:sp>
        <p:nvSpPr>
          <p:cNvPr id="4" name="Slide Number Placeholder 3"/>
          <p:cNvSpPr>
            <a:spLocks noGrp="1"/>
          </p:cNvSpPr>
          <p:nvPr>
            <p:ph type="sldNum" sz="quarter" idx="10"/>
          </p:nvPr>
        </p:nvSpPr>
        <p:spPr/>
        <p:txBody>
          <a:bodyPr/>
          <a:lstStyle/>
          <a:p>
            <a:fld id="{F9C42143-E8AF-4A12-B35C-557EDDF37609}" type="slidenum">
              <a:rPr lang="en-US" smtClean="0"/>
              <a:t>5</a:t>
            </a:fld>
            <a:endParaRPr lang="en-US"/>
          </a:p>
        </p:txBody>
      </p:sp>
    </p:spTree>
    <p:extLst>
      <p:ext uri="{BB962C8B-B14F-4D97-AF65-F5344CB8AC3E}">
        <p14:creationId xmlns:p14="http://schemas.microsoft.com/office/powerpoint/2010/main" val="2573603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nouns we need to define to understand</a:t>
            </a:r>
            <a:r>
              <a:rPr lang="en-US" baseline="0" dirty="0"/>
              <a:t> </a:t>
            </a:r>
            <a:r>
              <a:rPr lang="en-US" baseline="0" dirty="0" err="1"/>
              <a:t>Git</a:t>
            </a:r>
            <a:r>
              <a:rPr lang="en-US" baseline="0" dirty="0"/>
              <a:t> at a basic level.</a:t>
            </a:r>
          </a:p>
          <a:p>
            <a:r>
              <a:rPr lang="en-US" baseline="0" dirty="0"/>
              <a:t>A repository can be viewed as the container for all of your project’s files, commits, and changes over time. Typically, a simple project will only consist of a single repository.</a:t>
            </a:r>
          </a:p>
          <a:p>
            <a:r>
              <a:rPr lang="en-US" baseline="0" dirty="0"/>
              <a:t>If you visualize a repository as a tree, then it’s simple to see where branches come in. When they clone your code, developers can create new branches on existing repositories in order to organize their work and to keep it separate from others. Then, when their work is complete – whether it be a new feature, a bug fix, or something else – they can do something call a “pull request” to the maintainer of the original repository, and the maintainer can easily use </a:t>
            </a:r>
            <a:r>
              <a:rPr lang="en-US" baseline="0" dirty="0" err="1"/>
              <a:t>Git’s</a:t>
            </a:r>
            <a:r>
              <a:rPr lang="en-US" baseline="0" dirty="0"/>
              <a:t> tools to merge in the commits.</a:t>
            </a:r>
          </a:p>
          <a:p>
            <a:r>
              <a:rPr lang="en-US" baseline="0" dirty="0"/>
              <a:t>A commit stores the time of a change and the deltas (or “</a:t>
            </a:r>
            <a:r>
              <a:rPr lang="en-US" baseline="0" dirty="0" err="1"/>
              <a:t>change”s</a:t>
            </a:r>
            <a:r>
              <a:rPr lang="en-US" baseline="0" dirty="0"/>
              <a:t>) which the developer has chosen to commit. So a single commit can represent a single small change or thousands of changes, it is entirely up to the discretion of the developer.</a:t>
            </a:r>
          </a:p>
        </p:txBody>
      </p:sp>
      <p:sp>
        <p:nvSpPr>
          <p:cNvPr id="4" name="Slide Number Placeholder 3"/>
          <p:cNvSpPr>
            <a:spLocks noGrp="1"/>
          </p:cNvSpPr>
          <p:nvPr>
            <p:ph type="sldNum" sz="quarter" idx="10"/>
          </p:nvPr>
        </p:nvSpPr>
        <p:spPr/>
        <p:txBody>
          <a:bodyPr/>
          <a:lstStyle/>
          <a:p>
            <a:fld id="{F9C42143-E8AF-4A12-B35C-557EDDF37609}" type="slidenum">
              <a:rPr lang="en-US" smtClean="0"/>
              <a:t>6</a:t>
            </a:fld>
            <a:endParaRPr lang="en-US"/>
          </a:p>
        </p:txBody>
      </p:sp>
    </p:spTree>
    <p:extLst>
      <p:ext uri="{BB962C8B-B14F-4D97-AF65-F5344CB8AC3E}">
        <p14:creationId xmlns:p14="http://schemas.microsoft.com/office/powerpoint/2010/main" val="4234640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a pretty scary picture to look at. In terms of complexity. But if you inspect it, you will see that you actually</a:t>
            </a:r>
            <a:r>
              <a:rPr lang="en-US" baseline="0" dirty="0"/>
              <a:t> understand everything that is going on. We’re going to use this diagram to demonstrate a few paths in a </a:t>
            </a:r>
            <a:r>
              <a:rPr lang="en-US" baseline="0" dirty="0" err="1"/>
              <a:t>Git</a:t>
            </a:r>
            <a:r>
              <a:rPr lang="en-US" baseline="0" dirty="0"/>
              <a:t> workflow. </a:t>
            </a:r>
          </a:p>
          <a:p>
            <a:r>
              <a:rPr lang="en-US" baseline="0" dirty="0"/>
              <a:t>So the first thing you </a:t>
            </a:r>
            <a:r>
              <a:rPr lang="en-US" baseline="0" dirty="0" err="1"/>
              <a:t>gotta</a:t>
            </a:r>
            <a:r>
              <a:rPr lang="en-US" baseline="0" dirty="0"/>
              <a:t> understand about this picture is that it represents a single repository. Up here in the top right, this blue circle, this is the initial commit – so this is like where they started their code base from. And each one of these colored circles represents a single commit. And each column is a branch. So as you can see there’s a lot of paths to follow here, let’s explore just one or two. [start from master and explore a few paths]</a:t>
            </a:r>
            <a:endParaRPr lang="en-US" dirty="0"/>
          </a:p>
        </p:txBody>
      </p:sp>
      <p:sp>
        <p:nvSpPr>
          <p:cNvPr id="4" name="Slide Number Placeholder 3"/>
          <p:cNvSpPr>
            <a:spLocks noGrp="1"/>
          </p:cNvSpPr>
          <p:nvPr>
            <p:ph type="sldNum" sz="quarter" idx="10"/>
          </p:nvPr>
        </p:nvSpPr>
        <p:spPr/>
        <p:txBody>
          <a:bodyPr/>
          <a:lstStyle/>
          <a:p>
            <a:fld id="{F9C42143-E8AF-4A12-B35C-557EDDF37609}" type="slidenum">
              <a:rPr lang="en-US" smtClean="0"/>
              <a:t>7</a:t>
            </a:fld>
            <a:endParaRPr lang="en-US"/>
          </a:p>
        </p:txBody>
      </p:sp>
    </p:spTree>
    <p:extLst>
      <p:ext uri="{BB962C8B-B14F-4D97-AF65-F5344CB8AC3E}">
        <p14:creationId xmlns:p14="http://schemas.microsoft.com/office/powerpoint/2010/main" val="2448885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get running</a:t>
            </a:r>
            <a:r>
              <a:rPr lang="en-US" baseline="0" dirty="0"/>
              <a:t> with </a:t>
            </a:r>
            <a:r>
              <a:rPr lang="en-US" baseline="0" dirty="0" err="1"/>
              <a:t>Git</a:t>
            </a:r>
            <a:r>
              <a:rPr lang="en-US" baseline="0" dirty="0"/>
              <a:t>.</a:t>
            </a:r>
            <a:endParaRPr lang="en-US" dirty="0"/>
          </a:p>
        </p:txBody>
      </p:sp>
      <p:sp>
        <p:nvSpPr>
          <p:cNvPr id="4" name="Slide Number Placeholder 3"/>
          <p:cNvSpPr>
            <a:spLocks noGrp="1"/>
          </p:cNvSpPr>
          <p:nvPr>
            <p:ph type="sldNum" sz="quarter" idx="10"/>
          </p:nvPr>
        </p:nvSpPr>
        <p:spPr/>
        <p:txBody>
          <a:bodyPr/>
          <a:lstStyle/>
          <a:p>
            <a:fld id="{F9C42143-E8AF-4A12-B35C-557EDDF37609}" type="slidenum">
              <a:rPr lang="en-US" smtClean="0"/>
              <a:t>8</a:t>
            </a:fld>
            <a:endParaRPr lang="en-US"/>
          </a:p>
        </p:txBody>
      </p:sp>
    </p:spTree>
    <p:extLst>
      <p:ext uri="{BB962C8B-B14F-4D97-AF65-F5344CB8AC3E}">
        <p14:creationId xmlns:p14="http://schemas.microsoft.com/office/powerpoint/2010/main" val="874514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this URL and install </a:t>
            </a:r>
            <a:r>
              <a:rPr lang="en-US" dirty="0" err="1"/>
              <a:t>Git</a:t>
            </a:r>
            <a:r>
              <a:rPr lang="en-US" dirty="0"/>
              <a:t>.</a:t>
            </a:r>
          </a:p>
        </p:txBody>
      </p:sp>
      <p:sp>
        <p:nvSpPr>
          <p:cNvPr id="4" name="Slide Number Placeholder 3"/>
          <p:cNvSpPr>
            <a:spLocks noGrp="1"/>
          </p:cNvSpPr>
          <p:nvPr>
            <p:ph type="sldNum" sz="quarter" idx="10"/>
          </p:nvPr>
        </p:nvSpPr>
        <p:spPr/>
        <p:txBody>
          <a:bodyPr/>
          <a:lstStyle/>
          <a:p>
            <a:fld id="{F9C42143-E8AF-4A12-B35C-557EDDF37609}" type="slidenum">
              <a:rPr lang="en-US" smtClean="0"/>
              <a:t>9</a:t>
            </a:fld>
            <a:endParaRPr lang="en-US"/>
          </a:p>
        </p:txBody>
      </p:sp>
    </p:spTree>
    <p:extLst>
      <p:ext uri="{BB962C8B-B14F-4D97-AF65-F5344CB8AC3E}">
        <p14:creationId xmlns:p14="http://schemas.microsoft.com/office/powerpoint/2010/main" val="1704456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974305-7155-476D-ACC2-0A247480266C}" type="datetime1">
              <a:rPr lang="en-US" smtClean="0"/>
              <a:t>1/9/2017</a:t>
            </a:fld>
            <a:endParaRPr lang="en-US" dirty="0"/>
          </a:p>
        </p:txBody>
      </p:sp>
      <p:sp>
        <p:nvSpPr>
          <p:cNvPr id="5" name="Footer Placeholder 4"/>
          <p:cNvSpPr>
            <a:spLocks noGrp="1"/>
          </p:cNvSpPr>
          <p:nvPr>
            <p:ph type="ftr" sz="quarter" idx="11"/>
          </p:nvPr>
        </p:nvSpPr>
        <p:spPr/>
        <p:txBody>
          <a:bodyPr/>
          <a:lstStyle/>
          <a:p>
            <a:r>
              <a:rPr lang="en-US"/>
              <a:t>Git &amp; GitHub. Zach Bloomquist. Spring 2017.  											   	                          Slides: http://goo.gl/okoRCj</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6713784"/>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638669-2B5A-4BE8-BEA3-FD4DF5EFFDFC}" type="datetime1">
              <a:rPr lang="en-US" smtClean="0"/>
              <a:t>1/9/2017</a:t>
            </a:fld>
            <a:endParaRPr lang="en-US" dirty="0"/>
          </a:p>
        </p:txBody>
      </p:sp>
      <p:sp>
        <p:nvSpPr>
          <p:cNvPr id="5" name="Footer Placeholder 4"/>
          <p:cNvSpPr>
            <a:spLocks noGrp="1"/>
          </p:cNvSpPr>
          <p:nvPr>
            <p:ph type="ftr" sz="quarter" idx="11"/>
          </p:nvPr>
        </p:nvSpPr>
        <p:spPr/>
        <p:txBody>
          <a:bodyPr/>
          <a:lstStyle/>
          <a:p>
            <a:r>
              <a:rPr lang="en-US"/>
              <a:t>Git &amp; GitHub. Zach Bloomquist. Spring 2017.  											   	                          Slides: http://goo.gl/okoRCj</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1405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C24A8-3C06-4EB5-BB77-EA77B2E6B75A}" type="datetime1">
              <a:rPr lang="en-US" smtClean="0"/>
              <a:t>1/9/2017</a:t>
            </a:fld>
            <a:endParaRPr lang="en-US" dirty="0"/>
          </a:p>
        </p:txBody>
      </p:sp>
      <p:sp>
        <p:nvSpPr>
          <p:cNvPr id="5" name="Footer Placeholder 4"/>
          <p:cNvSpPr>
            <a:spLocks noGrp="1"/>
          </p:cNvSpPr>
          <p:nvPr>
            <p:ph type="ftr" sz="quarter" idx="11"/>
          </p:nvPr>
        </p:nvSpPr>
        <p:spPr/>
        <p:txBody>
          <a:bodyPr/>
          <a:lstStyle/>
          <a:p>
            <a:r>
              <a:rPr lang="en-US"/>
              <a:t>Git &amp; GitHub. Zach Bloomquist. Spring 2017.  											   	                          Slides: http://goo.gl/okoRCj</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7628477"/>
      </p:ext>
    </p:extLst>
  </p:cSld>
  <p:clrMapOvr>
    <a:masterClrMapping/>
  </p:clrMapOvr>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667E08-F63C-4D67-A549-7544F47D30E0}" type="datetime1">
              <a:rPr lang="en-US" smtClean="0"/>
              <a:t>1/9/2017</a:t>
            </a:fld>
            <a:endParaRPr lang="en-US" dirty="0"/>
          </a:p>
        </p:txBody>
      </p:sp>
      <p:sp>
        <p:nvSpPr>
          <p:cNvPr id="5" name="Footer Placeholder 4"/>
          <p:cNvSpPr>
            <a:spLocks noGrp="1"/>
          </p:cNvSpPr>
          <p:nvPr>
            <p:ph type="ftr" sz="quarter" idx="11"/>
          </p:nvPr>
        </p:nvSpPr>
        <p:spPr/>
        <p:txBody>
          <a:bodyPr/>
          <a:lstStyle/>
          <a:p>
            <a:r>
              <a:rPr lang="en-US"/>
              <a:t>Git &amp; GitHub. Zach Bloomquist. Spring 2017.  											   	                          Slides: http://goo.gl/okoRCj</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1998200"/>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B6BA7-C19B-4A77-B607-D8D3C5BB1FA2}" type="datetime1">
              <a:rPr lang="en-US" smtClean="0"/>
              <a:t>1/9/2017</a:t>
            </a:fld>
            <a:endParaRPr lang="en-US" dirty="0"/>
          </a:p>
        </p:txBody>
      </p:sp>
      <p:sp>
        <p:nvSpPr>
          <p:cNvPr id="5" name="Footer Placeholder 4"/>
          <p:cNvSpPr>
            <a:spLocks noGrp="1"/>
          </p:cNvSpPr>
          <p:nvPr>
            <p:ph type="ftr" sz="quarter" idx="11"/>
          </p:nvPr>
        </p:nvSpPr>
        <p:spPr/>
        <p:txBody>
          <a:bodyPr/>
          <a:lstStyle/>
          <a:p>
            <a:r>
              <a:rPr lang="en-US"/>
              <a:t>Git &amp; GitHub. Zach Bloomquist. Spring 2017.  											   	                          Slides: http://goo.gl/okoRCj</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6069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819F35-B41A-47F6-9DCD-919E79985CDA}" type="datetime1">
              <a:rPr lang="en-US" smtClean="0"/>
              <a:t>1/9/2017</a:t>
            </a:fld>
            <a:endParaRPr lang="en-US" dirty="0"/>
          </a:p>
        </p:txBody>
      </p:sp>
      <p:sp>
        <p:nvSpPr>
          <p:cNvPr id="5" name="Footer Placeholder 4"/>
          <p:cNvSpPr>
            <a:spLocks noGrp="1"/>
          </p:cNvSpPr>
          <p:nvPr>
            <p:ph type="ftr" sz="quarter" idx="11"/>
          </p:nvPr>
        </p:nvSpPr>
        <p:spPr/>
        <p:txBody>
          <a:bodyPr/>
          <a:lstStyle/>
          <a:p>
            <a:r>
              <a:rPr lang="en-US"/>
              <a:t>Git &amp; GitHub. Zach Bloomquist. Spring 2017.  											   	                          Slides: http://goo.gl/okoRCj</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0168612"/>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BE9E7-89C0-46B6-85C8-122DD7DDAFA5}" type="datetime1">
              <a:rPr lang="en-US" smtClean="0"/>
              <a:t>1/9/2017</a:t>
            </a:fld>
            <a:endParaRPr lang="en-US" dirty="0"/>
          </a:p>
        </p:txBody>
      </p:sp>
      <p:sp>
        <p:nvSpPr>
          <p:cNvPr id="6" name="Footer Placeholder 5"/>
          <p:cNvSpPr>
            <a:spLocks noGrp="1"/>
          </p:cNvSpPr>
          <p:nvPr>
            <p:ph type="ftr" sz="quarter" idx="11"/>
          </p:nvPr>
        </p:nvSpPr>
        <p:spPr/>
        <p:txBody>
          <a:bodyPr/>
          <a:lstStyle/>
          <a:p>
            <a:r>
              <a:rPr lang="en-US"/>
              <a:t>Git &amp; GitHub. Zach Bloomquist. Spring 2017.  											   	                          Slides: http://goo.gl/okoRCj</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0653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2D511D-861A-4903-A9A5-E52838DBC2D1}" type="datetime1">
              <a:rPr lang="en-US" smtClean="0"/>
              <a:t>1/9/2017</a:t>
            </a:fld>
            <a:endParaRPr lang="en-US" dirty="0"/>
          </a:p>
        </p:txBody>
      </p:sp>
      <p:sp>
        <p:nvSpPr>
          <p:cNvPr id="8" name="Footer Placeholder 7"/>
          <p:cNvSpPr>
            <a:spLocks noGrp="1"/>
          </p:cNvSpPr>
          <p:nvPr>
            <p:ph type="ftr" sz="quarter" idx="11"/>
          </p:nvPr>
        </p:nvSpPr>
        <p:spPr/>
        <p:txBody>
          <a:bodyPr/>
          <a:lstStyle/>
          <a:p>
            <a:r>
              <a:rPr lang="en-US"/>
              <a:t>Git &amp; GitHub. Zach Bloomquist. Spring 2017.  											   	                          Slides: http://goo.gl/okoRCj</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32692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EBEA204-8699-4231-BB80-C6F757A38203}" type="datetime1">
              <a:rPr lang="en-US" smtClean="0"/>
              <a:t>1/9/2017</a:t>
            </a:fld>
            <a:endParaRPr lang="en-US" dirty="0"/>
          </a:p>
        </p:txBody>
      </p:sp>
      <p:sp>
        <p:nvSpPr>
          <p:cNvPr id="4" name="Footer Placeholder 3"/>
          <p:cNvSpPr>
            <a:spLocks noGrp="1"/>
          </p:cNvSpPr>
          <p:nvPr>
            <p:ph type="ftr" sz="quarter" idx="11"/>
          </p:nvPr>
        </p:nvSpPr>
        <p:spPr/>
        <p:txBody>
          <a:bodyPr/>
          <a:lstStyle/>
          <a:p>
            <a:r>
              <a:rPr lang="en-US"/>
              <a:t>Git &amp; GitHub. Zach Bloomquist. Spring 2017.  											   	                          Slides: http://goo.gl/okoRCj</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2064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7B766-CB03-46D8-9D63-D96B081224C5}" type="datetime1">
              <a:rPr lang="en-US" smtClean="0"/>
              <a:t>1/9/2017</a:t>
            </a:fld>
            <a:endParaRPr lang="en-US" dirty="0"/>
          </a:p>
        </p:txBody>
      </p:sp>
      <p:sp>
        <p:nvSpPr>
          <p:cNvPr id="3" name="Footer Placeholder 2"/>
          <p:cNvSpPr>
            <a:spLocks noGrp="1"/>
          </p:cNvSpPr>
          <p:nvPr>
            <p:ph type="ftr" sz="quarter" idx="11"/>
          </p:nvPr>
        </p:nvSpPr>
        <p:spPr/>
        <p:txBody>
          <a:bodyPr/>
          <a:lstStyle/>
          <a:p>
            <a:r>
              <a:rPr lang="en-US"/>
              <a:t>Git &amp; GitHub. Zach Bloomquist. Spring 2017.  											   	                          Slides: http://goo.gl/okoRCj</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9011181"/>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03AEA5-C666-40C3-BCEF-DB857AD9BCF9}" type="datetime1">
              <a:rPr lang="en-US" smtClean="0"/>
              <a:t>1/9/2017</a:t>
            </a:fld>
            <a:endParaRPr lang="en-US" dirty="0"/>
          </a:p>
        </p:txBody>
      </p:sp>
      <p:sp>
        <p:nvSpPr>
          <p:cNvPr id="6" name="Footer Placeholder 5"/>
          <p:cNvSpPr>
            <a:spLocks noGrp="1"/>
          </p:cNvSpPr>
          <p:nvPr>
            <p:ph type="ftr" sz="quarter" idx="11"/>
          </p:nvPr>
        </p:nvSpPr>
        <p:spPr/>
        <p:txBody>
          <a:bodyPr/>
          <a:lstStyle/>
          <a:p>
            <a:r>
              <a:rPr lang="en-US"/>
              <a:t>Git &amp; GitHub. Zach Bloomquist. Spring 2017.  											   	                          Slides: http://goo.gl/okoRCj</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8255134"/>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1E45AA-8D4C-4A26-9356-C66E1E10E5DB}" type="datetime1">
              <a:rPr lang="en-US" smtClean="0"/>
              <a:t>1/9/2017</a:t>
            </a:fld>
            <a:endParaRPr lang="en-US" dirty="0"/>
          </a:p>
        </p:txBody>
      </p:sp>
      <p:sp>
        <p:nvSpPr>
          <p:cNvPr id="5" name="Footer Placeholder 4"/>
          <p:cNvSpPr>
            <a:spLocks noGrp="1"/>
          </p:cNvSpPr>
          <p:nvPr>
            <p:ph type="ftr" sz="quarter" idx="11"/>
          </p:nvPr>
        </p:nvSpPr>
        <p:spPr/>
        <p:txBody>
          <a:bodyPr/>
          <a:lstStyle/>
          <a:p>
            <a:r>
              <a:rPr lang="en-US"/>
              <a:t>Git &amp; GitHub. Zach Bloomquist. Spring 2017.  											   	                          Slides: http://goo.gl/okoRCj</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83666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A5FBC4-AEEB-41BE-BA0E-21A9F60B1206}" type="datetime1">
              <a:rPr lang="en-US" smtClean="0"/>
              <a:t>1/9/2017</a:t>
            </a:fld>
            <a:endParaRPr lang="en-US" dirty="0"/>
          </a:p>
        </p:txBody>
      </p:sp>
      <p:sp>
        <p:nvSpPr>
          <p:cNvPr id="6" name="Footer Placeholder 5"/>
          <p:cNvSpPr>
            <a:spLocks noGrp="1"/>
          </p:cNvSpPr>
          <p:nvPr>
            <p:ph type="ftr" sz="quarter" idx="11"/>
          </p:nvPr>
        </p:nvSpPr>
        <p:spPr/>
        <p:txBody>
          <a:bodyPr/>
          <a:lstStyle/>
          <a:p>
            <a:r>
              <a:rPr lang="en-US"/>
              <a:t>Git &amp; GitHub. Zach Bloomquist. Spring 2017.  											   	                          Slides: http://goo.gl/okoRCj</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15167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2A5AE-E218-4B1E-AEDF-5E462A4F8EDD}" type="datetime1">
              <a:rPr lang="en-US" smtClean="0"/>
              <a:t>1/9/2017</a:t>
            </a:fld>
            <a:endParaRPr lang="en-US" dirty="0"/>
          </a:p>
        </p:txBody>
      </p:sp>
      <p:sp>
        <p:nvSpPr>
          <p:cNvPr id="5" name="Footer Placeholder 4"/>
          <p:cNvSpPr>
            <a:spLocks noGrp="1"/>
          </p:cNvSpPr>
          <p:nvPr>
            <p:ph type="ftr" sz="quarter" idx="11"/>
          </p:nvPr>
        </p:nvSpPr>
        <p:spPr/>
        <p:txBody>
          <a:bodyPr/>
          <a:lstStyle/>
          <a:p>
            <a:r>
              <a:rPr lang="en-US"/>
              <a:t>Git &amp; GitHub. Zach Bloomquist. Spring 2017.  											   	                          Slides: http://goo.gl/okoRCj</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4305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D60C5A-7682-4D7B-8227-F18F583240D5}" type="datetime1">
              <a:rPr lang="en-US" smtClean="0"/>
              <a:t>1/9/2017</a:t>
            </a:fld>
            <a:endParaRPr lang="en-US" dirty="0"/>
          </a:p>
        </p:txBody>
      </p:sp>
      <p:sp>
        <p:nvSpPr>
          <p:cNvPr id="5" name="Footer Placeholder 4"/>
          <p:cNvSpPr>
            <a:spLocks noGrp="1"/>
          </p:cNvSpPr>
          <p:nvPr>
            <p:ph type="ftr" sz="quarter" idx="11"/>
          </p:nvPr>
        </p:nvSpPr>
        <p:spPr/>
        <p:txBody>
          <a:bodyPr/>
          <a:lstStyle/>
          <a:p>
            <a:r>
              <a:rPr lang="en-US"/>
              <a:t>Git &amp; GitHub. Zach Bloomquist. Spring 2017.  											   	                          Slides: http://goo.gl/okoRCj</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6555191"/>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94DEB8E-8827-446C-9D7E-EC59D8A667E4}" type="datetime1">
              <a:rPr lang="en-US" smtClean="0"/>
              <a:t>1/9/2017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r>
              <a:rPr lang="en-US"/>
              <a:t>Git &amp; GitHub. Zach Bloomquist. Spring 2017.  											   	                          Slides: http://goo.gl/okoRCj</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907148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D2CAEC-571C-4742-9527-C0D99A62E022}" type="datetime1">
              <a:rPr lang="en-US" smtClean="0"/>
              <a:t>1/9/2017</a:t>
            </a:fld>
            <a:endParaRPr lang="en-US" dirty="0"/>
          </a:p>
        </p:txBody>
      </p:sp>
      <p:sp>
        <p:nvSpPr>
          <p:cNvPr id="5" name="Footer Placeholder 4"/>
          <p:cNvSpPr>
            <a:spLocks noGrp="1"/>
          </p:cNvSpPr>
          <p:nvPr>
            <p:ph type="ftr" sz="quarter" idx="11"/>
          </p:nvPr>
        </p:nvSpPr>
        <p:spPr>
          <a:xfrm>
            <a:off x="685801" y="6290369"/>
            <a:ext cx="12749769" cy="377825"/>
          </a:xfrm>
        </p:spPr>
        <p:txBody>
          <a:bodyPr/>
          <a:lstStyle/>
          <a:p>
            <a:r>
              <a:rPr lang="en-US"/>
              <a:t>Git &amp; GitHub. Zach Bloomquist. Spring 2017.  											   	                          Slides: http://goo.gl/okoRCj</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59482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10D76D-35B3-455D-AA47-F8A49B559596}" type="datetime1">
              <a:rPr lang="en-US" smtClean="0"/>
              <a:t>1/9/2017</a:t>
            </a:fld>
            <a:endParaRPr lang="en-US" dirty="0"/>
          </a:p>
        </p:txBody>
      </p:sp>
      <p:sp>
        <p:nvSpPr>
          <p:cNvPr id="5" name="Footer Placeholder 4"/>
          <p:cNvSpPr>
            <a:spLocks noGrp="1"/>
          </p:cNvSpPr>
          <p:nvPr>
            <p:ph type="ftr" sz="quarter" idx="11"/>
          </p:nvPr>
        </p:nvSpPr>
        <p:spPr>
          <a:xfrm>
            <a:off x="685799" y="6292281"/>
            <a:ext cx="12749769" cy="377825"/>
          </a:xfrm>
        </p:spPr>
        <p:txBody>
          <a:bodyPr/>
          <a:lstStyle/>
          <a:p>
            <a:r>
              <a:rPr lang="en-US"/>
              <a:t>Git &amp; GitHub. Zach Bloomquist. Spring 2017.  											   	                          Slides: http://goo.gl/okoRCj</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5557128"/>
      </p:ext>
    </p:extLst>
  </p:cSld>
  <p:clrMapOvr>
    <a:masterClrMapping/>
  </p:clrMapOvr>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8D8836-3EA9-47E1-8968-A98752C16F26}" type="datetime1">
              <a:rPr lang="en-US" smtClean="0"/>
              <a:t>1/9/2017</a:t>
            </a:fld>
            <a:endParaRPr lang="en-US" dirty="0"/>
          </a:p>
        </p:txBody>
      </p:sp>
      <p:sp>
        <p:nvSpPr>
          <p:cNvPr id="6" name="Footer Placeholder 5"/>
          <p:cNvSpPr>
            <a:spLocks noGrp="1"/>
          </p:cNvSpPr>
          <p:nvPr>
            <p:ph type="ftr" sz="quarter" idx="11"/>
          </p:nvPr>
        </p:nvSpPr>
        <p:spPr>
          <a:xfrm>
            <a:off x="685802" y="6287135"/>
            <a:ext cx="10131424" cy="377825"/>
          </a:xfrm>
        </p:spPr>
        <p:txBody>
          <a:bodyPr/>
          <a:lstStyle/>
          <a:p>
            <a:r>
              <a:rPr lang="en-US"/>
              <a:t>Git &amp; GitHub. Zach Bloomquist. Spring 2017.  											   	                          Slides: http://goo.gl/okoRCj</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73906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9D3E8E-1DEF-4189-8C0B-85ACEFE0185E}" type="datetime1">
              <a:rPr lang="en-US" smtClean="0"/>
              <a:t>1/9/2017</a:t>
            </a:fld>
            <a:endParaRPr lang="en-US" dirty="0"/>
          </a:p>
        </p:txBody>
      </p:sp>
      <p:sp>
        <p:nvSpPr>
          <p:cNvPr id="8" name="Footer Placeholder 7"/>
          <p:cNvSpPr>
            <a:spLocks noGrp="1"/>
          </p:cNvSpPr>
          <p:nvPr>
            <p:ph type="ftr" sz="quarter" idx="11"/>
          </p:nvPr>
        </p:nvSpPr>
        <p:spPr/>
        <p:txBody>
          <a:bodyPr/>
          <a:lstStyle/>
          <a:p>
            <a:r>
              <a:rPr lang="en-US"/>
              <a:t>Git &amp; GitHub. Zach Bloomquist. Spring 2017.  											   	                          Slides: http://goo.gl/okoRCj</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78910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A31981-013A-4EBA-A8D7-033E5393F8C4}" type="datetime1">
              <a:rPr lang="en-US" smtClean="0"/>
              <a:t>1/9/2017</a:t>
            </a:fld>
            <a:endParaRPr lang="en-US" dirty="0"/>
          </a:p>
        </p:txBody>
      </p:sp>
      <p:sp>
        <p:nvSpPr>
          <p:cNvPr id="4" name="Footer Placeholder 3"/>
          <p:cNvSpPr>
            <a:spLocks noGrp="1"/>
          </p:cNvSpPr>
          <p:nvPr>
            <p:ph type="ftr" sz="quarter" idx="11"/>
          </p:nvPr>
        </p:nvSpPr>
        <p:spPr/>
        <p:txBody>
          <a:bodyPr/>
          <a:lstStyle/>
          <a:p>
            <a:r>
              <a:rPr lang="en-US"/>
              <a:t>Git &amp; GitHub. Zach Bloomquist. Spring 2017.  											   	                          Slides: http://goo.gl/okoRCj</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4192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4EE58E0-A9AD-4D9E-81C2-383F2607DF97}" type="datetime1">
              <a:rPr lang="en-US" smtClean="0"/>
              <a:t>1/9/2017</a:t>
            </a:fld>
            <a:endParaRPr lang="en-US" dirty="0"/>
          </a:p>
        </p:txBody>
      </p:sp>
      <p:sp>
        <p:nvSpPr>
          <p:cNvPr id="3" name="Footer Placeholder 2"/>
          <p:cNvSpPr>
            <a:spLocks noGrp="1"/>
          </p:cNvSpPr>
          <p:nvPr>
            <p:ph type="ftr" sz="quarter" idx="11"/>
          </p:nvPr>
        </p:nvSpPr>
        <p:spPr/>
        <p:txBody>
          <a:bodyPr/>
          <a:lstStyle/>
          <a:p>
            <a:r>
              <a:rPr lang="en-US"/>
              <a:t>Git &amp; GitHub. Zach Bloomquist. Spring 2017.  											   	                          Slides: http://goo.gl/okoRCj</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405666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9AD10C-DC1F-4B71-920C-3C3D92A9EC19}" type="datetime1">
              <a:rPr lang="en-US" smtClean="0"/>
              <a:t>1/9/2017</a:t>
            </a:fld>
            <a:endParaRPr lang="en-US" dirty="0"/>
          </a:p>
        </p:txBody>
      </p:sp>
      <p:sp>
        <p:nvSpPr>
          <p:cNvPr id="5" name="Footer Placeholder 4"/>
          <p:cNvSpPr>
            <a:spLocks noGrp="1"/>
          </p:cNvSpPr>
          <p:nvPr>
            <p:ph type="ftr" sz="quarter" idx="11"/>
          </p:nvPr>
        </p:nvSpPr>
        <p:spPr/>
        <p:txBody>
          <a:bodyPr/>
          <a:lstStyle/>
          <a:p>
            <a:r>
              <a:rPr lang="en-US"/>
              <a:t>Git &amp; GitHub. Zach Bloomquist. Spring 2017.  											   	                          Slides: http://goo.gl/okoRCj</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3470626"/>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FEDBB94-53F3-40AA-8681-5F6C5AA3877B}" type="datetime1">
              <a:rPr lang="en-US" smtClean="0"/>
              <a:t>1/9/2017</a:t>
            </a:fld>
            <a:endParaRPr lang="en-US" dirty="0"/>
          </a:p>
        </p:txBody>
      </p:sp>
      <p:sp>
        <p:nvSpPr>
          <p:cNvPr id="6" name="Footer Placeholder 5"/>
          <p:cNvSpPr>
            <a:spLocks noGrp="1"/>
          </p:cNvSpPr>
          <p:nvPr>
            <p:ph type="ftr" sz="quarter" idx="11"/>
          </p:nvPr>
        </p:nvSpPr>
        <p:spPr/>
        <p:txBody>
          <a:bodyPr/>
          <a:lstStyle/>
          <a:p>
            <a:r>
              <a:rPr lang="en-US"/>
              <a:t>Git &amp; GitHub. Zach Bloomquist. Spring 2017.  											   	                          Slides: http://goo.gl/okoRCj</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4859772"/>
      </p:ext>
    </p:extLst>
  </p:cSld>
  <p:clrMapOvr>
    <a:masterClrMapping/>
  </p:clrMapOvr>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9D4BB78-C47A-4A9E-B896-42B1A5B8B8D5}" type="datetime1">
              <a:rPr lang="en-US" smtClean="0"/>
              <a:t>1/9/2017</a:t>
            </a:fld>
            <a:endParaRPr lang="en-US" dirty="0"/>
          </a:p>
        </p:txBody>
      </p:sp>
      <p:sp>
        <p:nvSpPr>
          <p:cNvPr id="6" name="Footer Placeholder 5"/>
          <p:cNvSpPr>
            <a:spLocks noGrp="1"/>
          </p:cNvSpPr>
          <p:nvPr>
            <p:ph type="ftr" sz="quarter" idx="11"/>
          </p:nvPr>
        </p:nvSpPr>
        <p:spPr/>
        <p:txBody>
          <a:bodyPr/>
          <a:lstStyle/>
          <a:p>
            <a:r>
              <a:rPr lang="en-US"/>
              <a:t>Git &amp; GitHub. Zach Bloomquist. Spring 2017.  											   	                          Slides: http://goo.gl/okoRCj</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19555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F58A8C8-88F8-49B1-86EE-79D747AE17CF}" type="datetime1">
              <a:rPr lang="en-US" smtClean="0"/>
              <a:t>1/9/2017</a:t>
            </a:fld>
            <a:endParaRPr lang="en-US" dirty="0"/>
          </a:p>
        </p:txBody>
      </p:sp>
      <p:sp>
        <p:nvSpPr>
          <p:cNvPr id="6" name="Footer Placeholder 5"/>
          <p:cNvSpPr>
            <a:spLocks noGrp="1"/>
          </p:cNvSpPr>
          <p:nvPr>
            <p:ph type="ftr" sz="quarter" idx="11"/>
          </p:nvPr>
        </p:nvSpPr>
        <p:spPr/>
        <p:txBody>
          <a:bodyPr/>
          <a:lstStyle/>
          <a:p>
            <a:r>
              <a:rPr lang="en-US"/>
              <a:t>Git &amp; GitHub. Zach Bloomquist. Spring 2017.  											   	                          Slides: http://goo.gl/okoRCj</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60206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3B6F46-D116-4CA3-8080-079AFA7D6962}" type="datetime1">
              <a:rPr lang="en-US" smtClean="0"/>
              <a:t>1/9/2017</a:t>
            </a:fld>
            <a:endParaRPr lang="en-US" dirty="0"/>
          </a:p>
        </p:txBody>
      </p:sp>
      <p:sp>
        <p:nvSpPr>
          <p:cNvPr id="5" name="Footer Placeholder 4"/>
          <p:cNvSpPr>
            <a:spLocks noGrp="1"/>
          </p:cNvSpPr>
          <p:nvPr>
            <p:ph type="ftr" sz="quarter" idx="11"/>
          </p:nvPr>
        </p:nvSpPr>
        <p:spPr/>
        <p:txBody>
          <a:bodyPr/>
          <a:lstStyle/>
          <a:p>
            <a:r>
              <a:rPr lang="en-US"/>
              <a:t>Git &amp; GitHub. Zach Bloomquist. Spring 2017.  											   	                          Slides: http://goo.gl/okoRCj</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48928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3900FC-3035-4BE1-AC1E-13640B00FA47}" type="datetime1">
              <a:rPr lang="en-US" smtClean="0"/>
              <a:t>1/9/2017</a:t>
            </a:fld>
            <a:endParaRPr lang="en-US" dirty="0"/>
          </a:p>
        </p:txBody>
      </p:sp>
      <p:sp>
        <p:nvSpPr>
          <p:cNvPr id="5" name="Footer Placeholder 4"/>
          <p:cNvSpPr>
            <a:spLocks noGrp="1"/>
          </p:cNvSpPr>
          <p:nvPr>
            <p:ph type="ftr" sz="quarter" idx="11"/>
          </p:nvPr>
        </p:nvSpPr>
        <p:spPr/>
        <p:txBody>
          <a:bodyPr/>
          <a:lstStyle/>
          <a:p>
            <a:r>
              <a:rPr lang="en-US"/>
              <a:t>Git &amp; GitHub. Zach Bloomquist. Spring 2017.  											   	                          Slides: http://goo.gl/okoRCj</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14294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F8AFC-4AE6-4E5C-A4C8-8539C2F1C91B}" type="datetime1">
              <a:rPr lang="en-US" smtClean="0"/>
              <a:t>1/9/2017</a:t>
            </a:fld>
            <a:endParaRPr lang="en-US" dirty="0"/>
          </a:p>
        </p:txBody>
      </p:sp>
      <p:sp>
        <p:nvSpPr>
          <p:cNvPr id="5" name="Footer Placeholder 4"/>
          <p:cNvSpPr>
            <a:spLocks noGrp="1"/>
          </p:cNvSpPr>
          <p:nvPr>
            <p:ph type="ftr" sz="quarter" idx="11"/>
          </p:nvPr>
        </p:nvSpPr>
        <p:spPr/>
        <p:txBody>
          <a:bodyPr/>
          <a:lstStyle/>
          <a:p>
            <a:r>
              <a:rPr lang="en-US"/>
              <a:t>Git &amp; GitHub. Zach Bloomquist. Spring 2017.  											   	                          Slides: http://goo.gl/okoRCj</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59915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3F4391-E4DF-47A9-AA6B-E4ADC67FA373}" type="datetime1">
              <a:rPr lang="en-US" smtClean="0"/>
              <a:t>1/9/2017</a:t>
            </a:fld>
            <a:endParaRPr lang="en-US" dirty="0"/>
          </a:p>
        </p:txBody>
      </p:sp>
      <p:sp>
        <p:nvSpPr>
          <p:cNvPr id="5" name="Footer Placeholder 4"/>
          <p:cNvSpPr>
            <a:spLocks noGrp="1"/>
          </p:cNvSpPr>
          <p:nvPr>
            <p:ph type="ftr" sz="quarter" idx="11"/>
          </p:nvPr>
        </p:nvSpPr>
        <p:spPr/>
        <p:txBody>
          <a:bodyPr/>
          <a:lstStyle/>
          <a:p>
            <a:r>
              <a:rPr lang="en-US"/>
              <a:t>Git &amp; GitHub. Zach Bloomquist. Spring 2017.  											   	                          Slides: http://goo.gl/okoRCj</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409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399D9A-66F0-489E-A60F-42C310187391}" type="datetime1">
              <a:rPr lang="en-US" smtClean="0"/>
              <a:t>1/9/2017</a:t>
            </a:fld>
            <a:endParaRPr lang="en-US" dirty="0"/>
          </a:p>
        </p:txBody>
      </p:sp>
      <p:sp>
        <p:nvSpPr>
          <p:cNvPr id="5" name="Footer Placeholder 4"/>
          <p:cNvSpPr>
            <a:spLocks noGrp="1"/>
          </p:cNvSpPr>
          <p:nvPr>
            <p:ph type="ftr" sz="quarter" idx="11"/>
          </p:nvPr>
        </p:nvSpPr>
        <p:spPr/>
        <p:txBody>
          <a:bodyPr/>
          <a:lstStyle/>
          <a:p>
            <a:r>
              <a:rPr lang="en-US"/>
              <a:t>Git &amp; GitHub. Zach Bloomquist. Spring 2017.  											   	                          Slides: http://goo.gl/okoRCj</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19408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39D70-6464-4D9E-B203-95D00B58599F}" type="datetime1">
              <a:rPr lang="en-US" smtClean="0"/>
              <a:t>1/9/2017</a:t>
            </a:fld>
            <a:endParaRPr lang="en-US" dirty="0"/>
          </a:p>
        </p:txBody>
      </p:sp>
      <p:sp>
        <p:nvSpPr>
          <p:cNvPr id="5" name="Footer Placeholder 4"/>
          <p:cNvSpPr>
            <a:spLocks noGrp="1"/>
          </p:cNvSpPr>
          <p:nvPr>
            <p:ph type="ftr" sz="quarter" idx="11"/>
          </p:nvPr>
        </p:nvSpPr>
        <p:spPr/>
        <p:txBody>
          <a:bodyPr/>
          <a:lstStyle/>
          <a:p>
            <a:r>
              <a:rPr lang="en-US"/>
              <a:t>Git &amp; GitHub. Zach Bloomquist. Spring 2017.  											   	                          Slides: http://goo.gl/okoRCj</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6092622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E2980-1CEE-4AA9-87D4-59F1B45A3618}" type="datetime1">
              <a:rPr lang="en-US" smtClean="0"/>
              <a:t>1/9/2017</a:t>
            </a:fld>
            <a:endParaRPr lang="en-US" dirty="0"/>
          </a:p>
        </p:txBody>
      </p:sp>
      <p:sp>
        <p:nvSpPr>
          <p:cNvPr id="5" name="Footer Placeholder 4"/>
          <p:cNvSpPr>
            <a:spLocks noGrp="1"/>
          </p:cNvSpPr>
          <p:nvPr>
            <p:ph type="ftr" sz="quarter" idx="11"/>
          </p:nvPr>
        </p:nvSpPr>
        <p:spPr/>
        <p:txBody>
          <a:bodyPr/>
          <a:lstStyle/>
          <a:p>
            <a:r>
              <a:rPr lang="en-US"/>
              <a:t>Git &amp; GitHub. Zach Bloomquist. Spring 2017.  											   	                          Slides: http://goo.gl/okoRCj</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4575115"/>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09B3C4-474E-4015-8C48-E584FFABE616}" type="datetime1">
              <a:rPr lang="en-US" smtClean="0"/>
              <a:t>1/9/2017</a:t>
            </a:fld>
            <a:endParaRPr lang="en-US" dirty="0"/>
          </a:p>
        </p:txBody>
      </p:sp>
      <p:sp>
        <p:nvSpPr>
          <p:cNvPr id="6" name="Footer Placeholder 5"/>
          <p:cNvSpPr>
            <a:spLocks noGrp="1"/>
          </p:cNvSpPr>
          <p:nvPr>
            <p:ph type="ftr" sz="quarter" idx="11"/>
          </p:nvPr>
        </p:nvSpPr>
        <p:spPr/>
        <p:txBody>
          <a:bodyPr/>
          <a:lstStyle/>
          <a:p>
            <a:r>
              <a:rPr lang="en-US"/>
              <a:t>Git &amp; GitHub. Zach Bloomquist. Spring 2017.  											   	                          Slides: http://goo.gl/okoRCj</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0668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261FD5-CE1C-4A81-A114-0242D840F64B}" type="datetime1">
              <a:rPr lang="en-US" smtClean="0"/>
              <a:t>1/9/2017</a:t>
            </a:fld>
            <a:endParaRPr lang="en-US" dirty="0"/>
          </a:p>
        </p:txBody>
      </p:sp>
      <p:sp>
        <p:nvSpPr>
          <p:cNvPr id="8" name="Footer Placeholder 7"/>
          <p:cNvSpPr>
            <a:spLocks noGrp="1"/>
          </p:cNvSpPr>
          <p:nvPr>
            <p:ph type="ftr" sz="quarter" idx="11"/>
          </p:nvPr>
        </p:nvSpPr>
        <p:spPr/>
        <p:txBody>
          <a:bodyPr/>
          <a:lstStyle/>
          <a:p>
            <a:r>
              <a:rPr lang="en-US"/>
              <a:t>Git &amp; GitHub. Zach Bloomquist. Spring 2017.  											   	                          Slides: http://goo.gl/okoRCj</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48728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7BDDDD8-455C-45DC-B7E2-548E04D5196B}" type="datetime1">
              <a:rPr lang="en-US" smtClean="0"/>
              <a:t>1/9/2017</a:t>
            </a:fld>
            <a:endParaRPr lang="en-US" dirty="0"/>
          </a:p>
        </p:txBody>
      </p:sp>
      <p:sp>
        <p:nvSpPr>
          <p:cNvPr id="4" name="Footer Placeholder 3"/>
          <p:cNvSpPr>
            <a:spLocks noGrp="1"/>
          </p:cNvSpPr>
          <p:nvPr>
            <p:ph type="ftr" sz="quarter" idx="11"/>
          </p:nvPr>
        </p:nvSpPr>
        <p:spPr/>
        <p:txBody>
          <a:bodyPr/>
          <a:lstStyle/>
          <a:p>
            <a:r>
              <a:rPr lang="en-US"/>
              <a:t>Git &amp; GitHub. Zach Bloomquist. Spring 2017.  											   	                          Slides: http://goo.gl/okoRCj</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5254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50E25F-917C-40A3-A863-2EA3F6B7D672}" type="datetime1">
              <a:rPr lang="en-US" smtClean="0"/>
              <a:t>1/9/2017</a:t>
            </a:fld>
            <a:endParaRPr lang="en-US" dirty="0"/>
          </a:p>
        </p:txBody>
      </p:sp>
      <p:sp>
        <p:nvSpPr>
          <p:cNvPr id="3" name="Footer Placeholder 2"/>
          <p:cNvSpPr>
            <a:spLocks noGrp="1"/>
          </p:cNvSpPr>
          <p:nvPr>
            <p:ph type="ftr" sz="quarter" idx="11"/>
          </p:nvPr>
        </p:nvSpPr>
        <p:spPr/>
        <p:txBody>
          <a:bodyPr/>
          <a:lstStyle/>
          <a:p>
            <a:r>
              <a:rPr lang="en-US"/>
              <a:t>Git &amp; GitHub. Zach Bloomquist. Spring 2017.  											   	                          Slides: http://goo.gl/okoRCj</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63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C197750-4AEE-4595-A9D5-99E2CF5DFE8B}" type="datetime1">
              <a:rPr lang="en-US" smtClean="0"/>
              <a:t>1/9/2017</a:t>
            </a:fld>
            <a:endParaRPr lang="en-US" dirty="0"/>
          </a:p>
        </p:txBody>
      </p:sp>
      <p:sp>
        <p:nvSpPr>
          <p:cNvPr id="6" name="Footer Placeholder 5"/>
          <p:cNvSpPr>
            <a:spLocks noGrp="1"/>
          </p:cNvSpPr>
          <p:nvPr>
            <p:ph type="ftr" sz="quarter" idx="11"/>
          </p:nvPr>
        </p:nvSpPr>
        <p:spPr/>
        <p:txBody>
          <a:bodyPr/>
          <a:lstStyle/>
          <a:p>
            <a:r>
              <a:rPr lang="en-US"/>
              <a:t>Git &amp; GitHub. Zach Bloomquist. Spring 2017.  											   	                          Slides: http://goo.gl/okoRCj</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65941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196292C-0E15-486A-9847-0126CA583BC7}" type="datetime1">
              <a:rPr lang="en-US" smtClean="0"/>
              <a:t>1/9/2017</a:t>
            </a:fld>
            <a:endParaRPr lang="en-US" dirty="0"/>
          </a:p>
        </p:txBody>
      </p:sp>
      <p:sp>
        <p:nvSpPr>
          <p:cNvPr id="6" name="Footer Placeholder 5"/>
          <p:cNvSpPr>
            <a:spLocks noGrp="1"/>
          </p:cNvSpPr>
          <p:nvPr>
            <p:ph type="ftr" sz="quarter" idx="11"/>
          </p:nvPr>
        </p:nvSpPr>
        <p:spPr/>
        <p:txBody>
          <a:bodyPr/>
          <a:lstStyle/>
          <a:p>
            <a:r>
              <a:rPr lang="en-US"/>
              <a:t>Git &amp; GitHub. Zach Bloomquist. Spring 2017.  											   	                          Slides: http://goo.gl/okoRCj</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6579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microsoft.com/office/2007/relationships/hdphoto" Target="../media/hdphoto1.wdp"/><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A339EADC-953A-4EAE-A374-7A3BE51F137E}" type="datetime1">
              <a:rPr lang="en-US" smtClean="0"/>
              <a:t>1/9/2017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en-US"/>
              <a:t>Git &amp; GitHub. Zach Bloomquist. Spring 2017.  											   	                          Slides: http://goo.gl/okoRCj</a:t>
            </a:r>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6813480"/>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81AC8FA-E0A2-4BD9-B66D-6B18890862C6}" type="datetime1">
              <a:rPr lang="en-US" smtClean="0"/>
              <a:t>1/9/2017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en-US"/>
              <a:t>Git &amp; GitHub. Zach Bloomquist. Spring 2017.  											   	                          Slides: http://goo.gl/okoRCj</a:t>
            </a:r>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1366669"/>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C77C66-C404-401E-9BA9-F45A02F227BE}" type="datetime1">
              <a:rPr lang="en-US" smtClean="0"/>
              <a:t>1/9/2017</a:t>
            </a:fld>
            <a:endParaRPr lang="en-US" dirty="0"/>
          </a:p>
        </p:txBody>
      </p:sp>
      <p:sp>
        <p:nvSpPr>
          <p:cNvPr id="5" name="Footer Placeholder 4"/>
          <p:cNvSpPr>
            <a:spLocks noGrp="1"/>
          </p:cNvSpPr>
          <p:nvPr>
            <p:ph type="ftr" sz="quarter" idx="3"/>
          </p:nvPr>
        </p:nvSpPr>
        <p:spPr>
          <a:xfrm>
            <a:off x="2438400" y="6287135"/>
            <a:ext cx="1274976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Git &amp; GitHub. Zach Bloomquist. Spring 2017.  											   	                          Slides: http://goo.gl/okoRCj</a:t>
            </a:r>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pic>
        <p:nvPicPr>
          <p:cNvPr id="2050" name="Picture 2" descr="http://pantherhackers.com/wp-content/themes/pantherhackers/img/logo-01.png"/>
          <p:cNvPicPr>
            <a:picLocks noChangeAspect="1" noChangeArrowheads="1"/>
          </p:cNvPicPr>
          <p:nvPr userDrawn="1"/>
        </p:nvPicPr>
        <p:blipFill>
          <a:blip r:embed="rId19">
            <a:extLst>
              <a:ext uri="{BEBA8EAE-BF5A-486C-A8C5-ECC9F3942E4B}">
                <a14:imgProps xmlns:a14="http://schemas.microsoft.com/office/drawing/2010/main">
                  <a14:imgLayer r:embed="rId20">
                    <a14:imgEffect>
                      <a14:saturation sat="78000"/>
                    </a14:imgEffect>
                  </a14:imgLayer>
                </a14:imgProps>
              </a:ext>
              <a:ext uri="{28A0092B-C50C-407E-A947-70E740481C1C}">
                <a14:useLocalDpi xmlns:a14="http://schemas.microsoft.com/office/drawing/2010/main" val="0"/>
              </a:ext>
            </a:extLst>
          </a:blip>
          <a:srcRect/>
          <a:stretch>
            <a:fillRect/>
          </a:stretch>
        </p:blipFill>
        <p:spPr bwMode="auto">
          <a:xfrm>
            <a:off x="4834128" y="6327775"/>
            <a:ext cx="2526382" cy="30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648898"/>
      </p:ext>
    </p:extLst>
  </p:cSld>
  <p:clrMap bg1="dk1" tx1="lt1" bg2="dk2" tx2="lt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 id="2147484016" r:id="rId17"/>
  </p:sldLayoutIdLs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hyperlink" Target="https://git-scm.com/download" TargetMode="External"/><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Git &amp; GitHub</a:t>
            </a:r>
            <a:endParaRPr lang="en-US" dirty="0"/>
          </a:p>
        </p:txBody>
      </p:sp>
      <p:sp>
        <p:nvSpPr>
          <p:cNvPr id="3" name="Subtitle 2"/>
          <p:cNvSpPr>
            <a:spLocks noGrp="1"/>
          </p:cNvSpPr>
          <p:nvPr>
            <p:ph type="subTitle" idx="1"/>
          </p:nvPr>
        </p:nvSpPr>
        <p:spPr/>
        <p:txBody>
          <a:bodyPr>
            <a:normAutofit/>
          </a:bodyPr>
          <a:lstStyle/>
          <a:p>
            <a:r>
              <a:rPr lang="en-US" cap="none"/>
              <a:t>Please download and install Git before we start!</a:t>
            </a:r>
          </a:p>
          <a:p>
            <a:r>
              <a:rPr lang="en-US" cap="none"/>
              <a:t>Git can be found at </a:t>
            </a:r>
            <a:r>
              <a:rPr lang="en-US" cap="none">
                <a:hlinkClick r:id="rId3"/>
              </a:rPr>
              <a:t>https://git-scm.com/downloads/</a:t>
            </a:r>
            <a:endParaRPr lang="en-US" cap="none"/>
          </a:p>
          <a:p>
            <a:endParaRPr lang="en-US" cap="none" dirty="0"/>
          </a:p>
        </p:txBody>
      </p:sp>
    </p:spTree>
    <p:extLst>
      <p:ext uri="{BB962C8B-B14F-4D97-AF65-F5344CB8AC3E}">
        <p14:creationId xmlns:p14="http://schemas.microsoft.com/office/powerpoint/2010/main" val="260967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a:t>
            </a:r>
            <a:r>
              <a:rPr lang="en-US" dirty="0" err="1"/>
              <a:t>Git</a:t>
            </a:r>
            <a:r>
              <a:rPr lang="en-US" dirty="0"/>
              <a:t> Setup</a:t>
            </a:r>
          </a:p>
        </p:txBody>
      </p:sp>
      <p:sp>
        <p:nvSpPr>
          <p:cNvPr id="3" name="Content Placeholder 2"/>
          <p:cNvSpPr>
            <a:spLocks noGrp="1"/>
          </p:cNvSpPr>
          <p:nvPr>
            <p:ph idx="1"/>
          </p:nvPr>
        </p:nvSpPr>
        <p:spPr>
          <a:xfrm>
            <a:off x="685801" y="2142068"/>
            <a:ext cx="10131425" cy="1617132"/>
          </a:xfrm>
        </p:spPr>
        <p:txBody>
          <a:bodyPr/>
          <a:lstStyle/>
          <a:p>
            <a:r>
              <a:rPr lang="en-US" dirty="0"/>
              <a:t>Open up Terminal (Mac) or </a:t>
            </a:r>
            <a:r>
              <a:rPr lang="en-US" dirty="0" err="1"/>
              <a:t>Git</a:t>
            </a:r>
            <a:r>
              <a:rPr lang="en-US" dirty="0"/>
              <a:t> Bash (Windows)</a:t>
            </a:r>
          </a:p>
          <a:p>
            <a:pPr lvl="1"/>
            <a:r>
              <a:rPr lang="en-US" dirty="0"/>
              <a:t>Mac: Press Command-O and type “Terminal” to find Terminal</a:t>
            </a:r>
          </a:p>
          <a:p>
            <a:pPr lvl="1"/>
            <a:r>
              <a:rPr lang="en-US" dirty="0"/>
              <a:t>Windows: Press the Windows key and type “</a:t>
            </a:r>
            <a:r>
              <a:rPr lang="en-US" dirty="0" err="1"/>
              <a:t>Git</a:t>
            </a:r>
            <a:r>
              <a:rPr lang="en-US" dirty="0"/>
              <a:t> Bash” to find </a:t>
            </a:r>
            <a:r>
              <a:rPr lang="en-US" dirty="0" err="1"/>
              <a:t>Git</a:t>
            </a:r>
            <a:r>
              <a:rPr lang="en-US" dirty="0"/>
              <a:t> Bash</a:t>
            </a:r>
          </a:p>
          <a:p>
            <a:r>
              <a:rPr lang="en-US" dirty="0"/>
              <a:t>Use </a:t>
            </a:r>
            <a:r>
              <a:rPr lang="en-US" dirty="0" err="1"/>
              <a:t>git</a:t>
            </a:r>
            <a:r>
              <a:rPr lang="en-US" dirty="0"/>
              <a:t> </a:t>
            </a:r>
            <a:r>
              <a:rPr lang="en-US" dirty="0" err="1"/>
              <a:t>config</a:t>
            </a:r>
            <a:r>
              <a:rPr lang="en-US" dirty="0"/>
              <a:t> to configure </a:t>
            </a:r>
            <a:r>
              <a:rPr lang="en-US" dirty="0" err="1"/>
              <a:t>git</a:t>
            </a:r>
            <a:r>
              <a:rPr lang="en-US" dirty="0"/>
              <a:t> as demonstrated</a:t>
            </a:r>
          </a:p>
        </p:txBody>
      </p:sp>
      <p:pic>
        <p:nvPicPr>
          <p:cNvPr id="4" name="Picture 3"/>
          <p:cNvPicPr>
            <a:picLocks noChangeAspect="1"/>
          </p:cNvPicPr>
          <p:nvPr/>
        </p:nvPicPr>
        <p:blipFill rotWithShape="1">
          <a:blip r:embed="rId2"/>
          <a:srcRect l="16269" t="66383" r="42564" b="11321"/>
          <a:stretch/>
        </p:blipFill>
        <p:spPr>
          <a:xfrm>
            <a:off x="2566675" y="3835401"/>
            <a:ext cx="6369675" cy="1940560"/>
          </a:xfrm>
          <a:prstGeom prst="rect">
            <a:avLst/>
          </a:prstGeom>
        </p:spPr>
      </p:pic>
      <p:sp>
        <p:nvSpPr>
          <p:cNvPr id="5" name="Footer Placeholder 4"/>
          <p:cNvSpPr>
            <a:spLocks noGrp="1"/>
          </p:cNvSpPr>
          <p:nvPr>
            <p:ph type="ftr" sz="quarter" idx="11"/>
          </p:nvPr>
        </p:nvSpPr>
        <p:spPr/>
        <p:txBody>
          <a:bodyPr/>
          <a:lstStyle/>
          <a:p>
            <a:r>
              <a:rPr lang="en-US"/>
              <a:t>Git &amp; GitHub. Zach Bloomquist. Spring 2017.  											   	                          Slides: http://goo.gl/okoRCj</a:t>
            </a:r>
            <a:endParaRPr lang="en-US" dirty="0"/>
          </a:p>
        </p:txBody>
      </p:sp>
    </p:spTree>
    <p:extLst>
      <p:ext uri="{BB962C8B-B14F-4D97-AF65-F5344CB8AC3E}">
        <p14:creationId xmlns:p14="http://schemas.microsoft.com/office/powerpoint/2010/main" val="20371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your first Repository</a:t>
            </a:r>
          </a:p>
        </p:txBody>
      </p:sp>
      <p:sp>
        <p:nvSpPr>
          <p:cNvPr id="5" name="Content Placeholder 4"/>
          <p:cNvSpPr>
            <a:spLocks noGrp="1"/>
          </p:cNvSpPr>
          <p:nvPr>
            <p:ph sz="half" idx="1"/>
          </p:nvPr>
        </p:nvSpPr>
        <p:spPr>
          <a:xfrm>
            <a:off x="685802" y="1788160"/>
            <a:ext cx="5928358" cy="4003041"/>
          </a:xfrm>
        </p:spPr>
        <p:txBody>
          <a:bodyPr>
            <a:normAutofit fontScale="85000" lnSpcReduction="20000"/>
          </a:bodyPr>
          <a:lstStyle/>
          <a:p>
            <a:r>
              <a:rPr lang="en-US" dirty="0"/>
              <a:t>Open up </a:t>
            </a:r>
            <a:r>
              <a:rPr lang="en-US" dirty="0" err="1"/>
              <a:t>Git</a:t>
            </a:r>
            <a:r>
              <a:rPr lang="en-US" dirty="0"/>
              <a:t> Bash (Windows) or Terminal (OSX/Linux)</a:t>
            </a:r>
          </a:p>
          <a:p>
            <a:r>
              <a:rPr lang="en-US" dirty="0"/>
              <a:t>Create a new directory using “</a:t>
            </a:r>
            <a:r>
              <a:rPr lang="en-US" dirty="0" err="1"/>
              <a:t>mkdir</a:t>
            </a:r>
            <a:r>
              <a:rPr lang="en-US" dirty="0"/>
              <a:t>”</a:t>
            </a:r>
          </a:p>
          <a:p>
            <a:r>
              <a:rPr lang="en-US" dirty="0"/>
              <a:t>Enter the new directory using “cd”</a:t>
            </a:r>
          </a:p>
          <a:p>
            <a:r>
              <a:rPr lang="en-US" dirty="0"/>
              <a:t>Initialize the repository using “</a:t>
            </a:r>
            <a:r>
              <a:rPr lang="en-US" dirty="0" err="1"/>
              <a:t>git</a:t>
            </a:r>
            <a:r>
              <a:rPr lang="en-US" dirty="0"/>
              <a:t> </a:t>
            </a:r>
            <a:r>
              <a:rPr lang="en-US" dirty="0" err="1"/>
              <a:t>init</a:t>
            </a:r>
            <a:r>
              <a:rPr lang="en-US" dirty="0"/>
              <a:t>”</a:t>
            </a:r>
          </a:p>
          <a:p>
            <a:pPr lvl="1"/>
            <a:r>
              <a:rPr lang="en-US" dirty="0"/>
              <a:t>All </a:t>
            </a:r>
            <a:r>
              <a:rPr lang="en-US" dirty="0" err="1"/>
              <a:t>Git</a:t>
            </a:r>
            <a:r>
              <a:rPr lang="en-US" dirty="0"/>
              <a:t> commands  are in the form “</a:t>
            </a:r>
            <a:r>
              <a:rPr lang="en-US" dirty="0" err="1"/>
              <a:t>git</a:t>
            </a:r>
            <a:r>
              <a:rPr lang="en-US" dirty="0"/>
              <a:t> &lt;command&gt; [arguments]”</a:t>
            </a:r>
          </a:p>
          <a:p>
            <a:r>
              <a:rPr lang="en-US" dirty="0"/>
              <a:t>Create a text file or two and save it to your project’s folder</a:t>
            </a:r>
          </a:p>
          <a:p>
            <a:r>
              <a:rPr lang="en-US" dirty="0"/>
              <a:t>Once you’ve created some files, use these commands to check them and add them to your </a:t>
            </a:r>
            <a:r>
              <a:rPr lang="en-US" dirty="0" err="1"/>
              <a:t>Git</a:t>
            </a:r>
            <a:r>
              <a:rPr lang="en-US" dirty="0"/>
              <a:t> repo:</a:t>
            </a:r>
          </a:p>
          <a:p>
            <a:pPr lvl="1"/>
            <a:r>
              <a:rPr lang="en-US" dirty="0" err="1"/>
              <a:t>git</a:t>
            </a:r>
            <a:r>
              <a:rPr lang="en-US" dirty="0"/>
              <a:t> status – provides information about what changes currently belong to your </a:t>
            </a:r>
            <a:r>
              <a:rPr lang="en-US" dirty="0" err="1"/>
              <a:t>Git</a:t>
            </a:r>
            <a:r>
              <a:rPr lang="en-US" dirty="0"/>
              <a:t> repository</a:t>
            </a:r>
          </a:p>
          <a:p>
            <a:pPr lvl="1"/>
            <a:r>
              <a:rPr lang="en-US" dirty="0" err="1"/>
              <a:t>git</a:t>
            </a:r>
            <a:r>
              <a:rPr lang="en-US" dirty="0"/>
              <a:t> add filename.txt – adds (“stages”) filename.txt to the changes being tracked for the next commit</a:t>
            </a:r>
          </a:p>
          <a:p>
            <a:pPr lvl="1"/>
            <a:r>
              <a:rPr lang="en-US" dirty="0" err="1"/>
              <a:t>git</a:t>
            </a:r>
            <a:r>
              <a:rPr lang="en-US" dirty="0"/>
              <a:t> commit –m “Commit message” – creates a commit from the files changed via </a:t>
            </a:r>
            <a:r>
              <a:rPr lang="en-US" dirty="0" err="1"/>
              <a:t>git</a:t>
            </a:r>
            <a:r>
              <a:rPr lang="en-US" dirty="0"/>
              <a:t> add. </a:t>
            </a:r>
          </a:p>
        </p:txBody>
      </p:sp>
      <p:pic>
        <p:nvPicPr>
          <p:cNvPr id="7" name="Content Placeholder 6"/>
          <p:cNvPicPr>
            <a:picLocks noGrp="1" noChangeAspect="1"/>
          </p:cNvPicPr>
          <p:nvPr>
            <p:ph sz="half" idx="2"/>
          </p:nvPr>
        </p:nvPicPr>
        <p:blipFill rotWithShape="1">
          <a:blip r:embed="rId3"/>
          <a:srcRect l="11206" t="21501" r="68774" b="27921"/>
          <a:stretch/>
        </p:blipFill>
        <p:spPr>
          <a:xfrm>
            <a:off x="7477760" y="904240"/>
            <a:ext cx="3860800" cy="4886961"/>
          </a:xfrm>
        </p:spPr>
      </p:pic>
      <p:sp>
        <p:nvSpPr>
          <p:cNvPr id="8" name="Footer Placeholder 7"/>
          <p:cNvSpPr>
            <a:spLocks noGrp="1"/>
          </p:cNvSpPr>
          <p:nvPr>
            <p:ph type="ftr" sz="quarter" idx="11"/>
          </p:nvPr>
        </p:nvSpPr>
        <p:spPr/>
        <p:txBody>
          <a:bodyPr/>
          <a:lstStyle/>
          <a:p>
            <a:r>
              <a:rPr lang="en-US"/>
              <a:t>Git &amp; GitHub. Zach Bloomquist. Spring 2017.  											   	                          Slides: http://goo.gl/okoRCj</a:t>
            </a:r>
            <a:endParaRPr lang="en-US" dirty="0"/>
          </a:p>
        </p:txBody>
      </p:sp>
    </p:spTree>
    <p:extLst>
      <p:ext uri="{BB962C8B-B14F-4D97-AF65-F5344CB8AC3E}">
        <p14:creationId xmlns:p14="http://schemas.microsoft.com/office/powerpoint/2010/main" val="882325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err="1"/>
              <a:t>Git</a:t>
            </a:r>
            <a:r>
              <a:rPr lang="en-US" dirty="0"/>
              <a:t> &amp; GitHub. Zach Bloomquist. Spring 2017.  											   	                          Slides: http://goo.gl/okoRCj</a:t>
            </a:r>
          </a:p>
        </p:txBody>
      </p:sp>
    </p:spTree>
    <p:extLst>
      <p:ext uri="{BB962C8B-B14F-4D97-AF65-F5344CB8AC3E}">
        <p14:creationId xmlns:p14="http://schemas.microsoft.com/office/powerpoint/2010/main" val="1170638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GitHub?</a:t>
            </a:r>
            <a:endParaRPr lang="en-US" dirty="0"/>
          </a:p>
        </p:txBody>
      </p:sp>
      <p:sp>
        <p:nvSpPr>
          <p:cNvPr id="3" name="Content Placeholder 2"/>
          <p:cNvSpPr>
            <a:spLocks noGrp="1"/>
          </p:cNvSpPr>
          <p:nvPr>
            <p:ph sz="half" idx="1"/>
          </p:nvPr>
        </p:nvSpPr>
        <p:spPr/>
        <p:txBody>
          <a:bodyPr/>
          <a:lstStyle/>
          <a:p>
            <a:r>
              <a:rPr lang="en-US"/>
              <a:t>GitHub hosts your Git repositories on their servers</a:t>
            </a:r>
          </a:p>
          <a:p>
            <a:r>
              <a:rPr lang="en-US"/>
              <a:t>They provide a web interface to visually inspect source code, commit history, branches, pull requests, and forks of the repo</a:t>
            </a:r>
          </a:p>
          <a:p>
            <a:r>
              <a:rPr lang="en-US"/>
              <a:t>GitHub makes it easy to collaborate on a Git repository</a:t>
            </a:r>
            <a:endParaRPr lang="en-US" dirty="0"/>
          </a:p>
        </p:txBody>
      </p:sp>
      <p:pic>
        <p:nvPicPr>
          <p:cNvPr id="2050" name="Picture 2" descr="http://securityaffairs.co/wordpress/wp-content/uploads/2015/03/github-social-coding.jpg"/>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a:stretch/>
        </p:blipFill>
        <p:spPr>
          <a:xfrm>
            <a:off x="5821363" y="2338416"/>
            <a:ext cx="4995862" cy="3255905"/>
          </a:xfrm>
        </p:spPr>
      </p:pic>
      <p:sp>
        <p:nvSpPr>
          <p:cNvPr id="5" name="Footer Placeholder 4"/>
          <p:cNvSpPr>
            <a:spLocks noGrp="1"/>
          </p:cNvSpPr>
          <p:nvPr>
            <p:ph type="ftr" sz="quarter" idx="11"/>
          </p:nvPr>
        </p:nvSpPr>
        <p:spPr/>
        <p:txBody>
          <a:bodyPr/>
          <a:lstStyle/>
          <a:p>
            <a:r>
              <a:rPr lang="en-US"/>
              <a:t>Git &amp; GitHub. Zach Bloomquist. Spring 2017.  											   	                          Slides: http://goo.gl/okoRCj</a:t>
            </a:r>
            <a:endParaRPr lang="en-US"/>
          </a:p>
        </p:txBody>
      </p:sp>
    </p:spTree>
    <p:extLst>
      <p:ext uri="{BB962C8B-B14F-4D97-AF65-F5344CB8AC3E}">
        <p14:creationId xmlns:p14="http://schemas.microsoft.com/office/powerpoint/2010/main" val="3462984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456267"/>
          </a:xfrm>
        </p:spPr>
        <p:txBody>
          <a:bodyPr/>
          <a:lstStyle/>
          <a:p>
            <a:r>
              <a:rPr lang="en-US" dirty="0"/>
              <a:t>GitHub Hands-On</a:t>
            </a:r>
          </a:p>
        </p:txBody>
      </p:sp>
      <p:sp>
        <p:nvSpPr>
          <p:cNvPr id="4" name="Content Placeholder 3"/>
          <p:cNvSpPr>
            <a:spLocks noGrp="1"/>
          </p:cNvSpPr>
          <p:nvPr>
            <p:ph sz="half" idx="1"/>
          </p:nvPr>
        </p:nvSpPr>
        <p:spPr>
          <a:xfrm>
            <a:off x="685802" y="2142067"/>
            <a:ext cx="4995334" cy="3649134"/>
          </a:xfrm>
        </p:spPr>
        <p:txBody>
          <a:bodyPr/>
          <a:lstStyle/>
          <a:p>
            <a:r>
              <a:rPr lang="en-US" dirty="0"/>
              <a:t>Registering</a:t>
            </a:r>
          </a:p>
          <a:p>
            <a:r>
              <a:rPr lang="en-US" dirty="0"/>
              <a:t>Creating a repo from local repository</a:t>
            </a:r>
          </a:p>
          <a:p>
            <a:r>
              <a:rPr lang="en-US" dirty="0"/>
              <a:t>Forking an existing repo</a:t>
            </a:r>
          </a:p>
          <a:p>
            <a:r>
              <a:rPr lang="en-US" dirty="0"/>
              <a:t>Cloning your fork of the repo</a:t>
            </a:r>
          </a:p>
          <a:p>
            <a:pPr lvl="1"/>
            <a:r>
              <a:rPr lang="en-US" dirty="0"/>
              <a:t>Adding commits</a:t>
            </a:r>
          </a:p>
          <a:p>
            <a:r>
              <a:rPr lang="en-US" dirty="0"/>
              <a:t>Pushing back to GitHub</a:t>
            </a:r>
          </a:p>
          <a:p>
            <a:r>
              <a:rPr lang="en-US" dirty="0"/>
              <a:t>Making a pull request to the original repo</a:t>
            </a:r>
          </a:p>
        </p:txBody>
      </p:sp>
      <p:pic>
        <p:nvPicPr>
          <p:cNvPr id="1028" name="Picture 4" descr="the Kimonotocat"/>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94463" y="2141538"/>
            <a:ext cx="3649662" cy="364966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a:xfrm>
            <a:off x="685802" y="6287135"/>
            <a:ext cx="10131424" cy="377825"/>
          </a:xfrm>
        </p:spPr>
        <p:txBody>
          <a:bodyPr/>
          <a:lstStyle/>
          <a:p>
            <a:r>
              <a:rPr lang="en-US"/>
              <a:t>Git &amp; GitHub. Zach Bloomquist. Spring 2017.  											   	                          Slides: http://goo.gl/okoRCj</a:t>
            </a:r>
            <a:endParaRPr lang="en-US" dirty="0"/>
          </a:p>
        </p:txBody>
      </p:sp>
    </p:spTree>
    <p:extLst>
      <p:ext uri="{BB962C8B-B14F-4D97-AF65-F5344CB8AC3E}">
        <p14:creationId xmlns:p14="http://schemas.microsoft.com/office/powerpoint/2010/main" val="518284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Git &amp; GitHub. Zach Bloomquist. Spring 2017.  											   	                          Slides: http://goo.gl/okoRCj</a:t>
            </a:r>
            <a:endParaRPr lang="en-US" dirty="0"/>
          </a:p>
        </p:txBody>
      </p:sp>
    </p:spTree>
    <p:extLst>
      <p:ext uri="{BB962C8B-B14F-4D97-AF65-F5344CB8AC3E}">
        <p14:creationId xmlns:p14="http://schemas.microsoft.com/office/powerpoint/2010/main" val="2270096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5" name="Text Placeholder 4"/>
          <p:cNvSpPr>
            <a:spLocks noGrp="1"/>
          </p:cNvSpPr>
          <p:nvPr>
            <p:ph type="body" idx="1"/>
          </p:nvPr>
        </p:nvSpPr>
        <p:spPr/>
        <p:txBody>
          <a:bodyPr/>
          <a:lstStyle/>
          <a:p>
            <a:endParaRPr lang="en-US"/>
          </a:p>
        </p:txBody>
      </p:sp>
      <p:sp>
        <p:nvSpPr>
          <p:cNvPr id="7" name="Footer Placeholder 6"/>
          <p:cNvSpPr>
            <a:spLocks noGrp="1"/>
          </p:cNvSpPr>
          <p:nvPr>
            <p:ph type="ftr" sz="quarter" idx="11"/>
          </p:nvPr>
        </p:nvSpPr>
        <p:spPr/>
        <p:txBody>
          <a:bodyPr/>
          <a:lstStyle/>
          <a:p>
            <a:r>
              <a:rPr lang="en-US"/>
              <a:t>Git &amp; GitHub. Zach Bloomquist. Spring 2017.  											   	                          Slides: http://goo.gl/okoRCj</a:t>
            </a:r>
            <a:endParaRPr lang="en-US" dirty="0"/>
          </a:p>
        </p:txBody>
      </p:sp>
    </p:spTree>
    <p:extLst>
      <p:ext uri="{BB962C8B-B14F-4D97-AF65-F5344CB8AC3E}">
        <p14:creationId xmlns:p14="http://schemas.microsoft.com/office/powerpoint/2010/main" val="239751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a:t>The Plan:</a:t>
            </a:r>
            <a:endParaRPr lang="en-US" dirty="0"/>
          </a:p>
        </p:txBody>
      </p:sp>
      <p:sp>
        <p:nvSpPr>
          <p:cNvPr id="3" name="Content Placeholder 2"/>
          <p:cNvSpPr>
            <a:spLocks noGrp="1"/>
          </p:cNvSpPr>
          <p:nvPr>
            <p:ph idx="1"/>
          </p:nvPr>
        </p:nvSpPr>
        <p:spPr/>
        <p:txBody>
          <a:bodyPr/>
          <a:lstStyle/>
          <a:p>
            <a:pPr marL="342900" indent="-342900">
              <a:buFont typeface="+mj-lt"/>
              <a:buAutoNum type="arabicPeriod"/>
            </a:pPr>
            <a:r>
              <a:rPr lang="en-US"/>
              <a:t>What is Git?</a:t>
            </a:r>
          </a:p>
          <a:p>
            <a:pPr marL="342900" indent="-342900">
              <a:buFont typeface="+mj-lt"/>
              <a:buAutoNum type="arabicPeriod"/>
            </a:pPr>
            <a:r>
              <a:rPr lang="en-US"/>
              <a:t>Core concepts overview</a:t>
            </a:r>
          </a:p>
          <a:p>
            <a:pPr marL="342900" indent="-342900">
              <a:buFont typeface="+mj-lt"/>
              <a:buAutoNum type="arabicPeriod"/>
            </a:pPr>
            <a:r>
              <a:rPr lang="en-US"/>
              <a:t>Git download and setup</a:t>
            </a:r>
          </a:p>
          <a:p>
            <a:pPr marL="342900" indent="-342900">
              <a:buFont typeface="+mj-lt"/>
              <a:buAutoNum type="arabicPeriod"/>
            </a:pPr>
            <a:r>
              <a:rPr lang="en-US"/>
              <a:t>Creating a repository and doin’ stuff to it</a:t>
            </a:r>
          </a:p>
          <a:p>
            <a:pPr marL="342900" indent="-342900">
              <a:buFont typeface="+mj-lt"/>
              <a:buAutoNum type="arabicPeriod"/>
            </a:pPr>
            <a:r>
              <a:rPr lang="en-US"/>
              <a:t>GitHub tutorials</a:t>
            </a:r>
            <a:endParaRPr lang="en-US" dirty="0"/>
          </a:p>
        </p:txBody>
      </p:sp>
      <p:sp>
        <p:nvSpPr>
          <p:cNvPr id="7" name="Footer Placeholder 6"/>
          <p:cNvSpPr>
            <a:spLocks noGrp="1"/>
          </p:cNvSpPr>
          <p:nvPr>
            <p:ph type="ftr" sz="quarter" idx="11"/>
          </p:nvPr>
        </p:nvSpPr>
        <p:spPr>
          <a:xfrm>
            <a:off x="685800" y="6287135"/>
            <a:ext cx="12749769" cy="377825"/>
          </a:xfrm>
        </p:spPr>
        <p:txBody>
          <a:bodyPr/>
          <a:lstStyle/>
          <a:p>
            <a:r>
              <a:rPr lang="en-US" dirty="0" err="1"/>
              <a:t>Git</a:t>
            </a:r>
            <a:r>
              <a:rPr lang="en-US" dirty="0"/>
              <a:t> &amp; GitHub. Zach Bloomquist. Spring 2017.  											   	                          Slides: http://goo.gl/okoRCj</a:t>
            </a:r>
          </a:p>
        </p:txBody>
      </p:sp>
    </p:spTree>
    <p:extLst>
      <p:ext uri="{BB962C8B-B14F-4D97-AF65-F5344CB8AC3E}">
        <p14:creationId xmlns:p14="http://schemas.microsoft.com/office/powerpoint/2010/main" val="175354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Git?</a:t>
            </a:r>
            <a:endParaRPr lang="en-US" dirty="0"/>
          </a:p>
        </p:txBody>
      </p:sp>
      <p:sp>
        <p:nvSpPr>
          <p:cNvPr id="3" name="Content Placeholder 2"/>
          <p:cNvSpPr>
            <a:spLocks noGrp="1"/>
          </p:cNvSpPr>
          <p:nvPr>
            <p:ph sz="half" idx="1"/>
          </p:nvPr>
        </p:nvSpPr>
        <p:spPr>
          <a:xfrm>
            <a:off x="685801" y="2142067"/>
            <a:ext cx="5734453" cy="3649134"/>
          </a:xfrm>
        </p:spPr>
        <p:txBody>
          <a:bodyPr>
            <a:normAutofit/>
          </a:bodyPr>
          <a:lstStyle/>
          <a:p>
            <a:r>
              <a:rPr lang="en-US"/>
              <a:t>Git is not…</a:t>
            </a:r>
          </a:p>
          <a:p>
            <a:pPr lvl="1"/>
            <a:r>
              <a:rPr lang="en-US"/>
              <a:t>…a single website (for example, GitHub or BitBucket)</a:t>
            </a:r>
          </a:p>
          <a:p>
            <a:pPr lvl="1"/>
            <a:r>
              <a:rPr lang="en-US"/>
              <a:t>…just a way to share code</a:t>
            </a:r>
          </a:p>
          <a:p>
            <a:r>
              <a:rPr lang="en-US"/>
              <a:t>Git is…</a:t>
            </a:r>
          </a:p>
          <a:p>
            <a:pPr lvl="1"/>
            <a:r>
              <a:rPr lang="en-US"/>
              <a:t>…a distributed version control system (DVCS)</a:t>
            </a:r>
          </a:p>
          <a:p>
            <a:pPr lvl="1"/>
            <a:r>
              <a:rPr lang="en-US"/>
              <a:t>…a way to keep track of changes in your code</a:t>
            </a:r>
          </a:p>
          <a:p>
            <a:pPr lvl="1"/>
            <a:r>
              <a:rPr lang="en-US"/>
              <a:t>…a way to collaborate with people on the same codebase</a:t>
            </a:r>
          </a:p>
          <a:p>
            <a:pPr lvl="1"/>
            <a:r>
              <a:rPr lang="en-US"/>
              <a:t>...a way to look back through time</a:t>
            </a:r>
            <a:endParaRPr lang="en-US" dirty="0"/>
          </a:p>
        </p:txBody>
      </p:sp>
      <p:pic>
        <p:nvPicPr>
          <p:cNvPr id="17" name="Picture 2" descr="Git-Logo.png (910×3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451" y="3387248"/>
            <a:ext cx="2773686" cy="1158242"/>
          </a:xfrm>
          <a:prstGeom prst="rect">
            <a:avLst/>
          </a:prstGeom>
          <a:noFill/>
          <a:effectLst>
            <a:glow rad="711200">
              <a:schemeClr val="tx1">
                <a:alpha val="75000"/>
              </a:schemeClr>
            </a:glow>
          </a:effectLst>
          <a:extLst>
            <a:ext uri="{909E8E84-426E-40DD-AFC4-6F175D3DCCD1}">
              <a14:hiddenFill xmlns:a14="http://schemas.microsoft.com/office/drawing/2010/main">
                <a:solidFill>
                  <a:srgbClr val="FFFFFF"/>
                </a:solidFill>
              </a14:hiddenFill>
            </a:ext>
          </a:extLst>
        </p:spPr>
      </p:pic>
      <p:sp>
        <p:nvSpPr>
          <p:cNvPr id="7" name="Footer Placeholder 6"/>
          <p:cNvSpPr>
            <a:spLocks noGrp="1"/>
          </p:cNvSpPr>
          <p:nvPr>
            <p:ph type="ftr" sz="quarter" idx="11"/>
          </p:nvPr>
        </p:nvSpPr>
        <p:spPr/>
        <p:txBody>
          <a:bodyPr/>
          <a:lstStyle/>
          <a:p>
            <a:r>
              <a:rPr lang="en-US"/>
              <a:t>Git &amp; GitHub. Zach Bloomquist. Spring 2017.  											   	                          Slides: http://goo.gl/okoRCj</a:t>
            </a:r>
            <a:endParaRPr lang="en-US" dirty="0"/>
          </a:p>
        </p:txBody>
      </p:sp>
    </p:spTree>
    <p:extLst>
      <p:ext uri="{BB962C8B-B14F-4D97-AF65-F5344CB8AC3E}">
        <p14:creationId xmlns:p14="http://schemas.microsoft.com/office/powerpoint/2010/main" val="1749591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should you use Git?</a:t>
            </a:r>
            <a:endParaRPr lang="en-US" dirty="0"/>
          </a:p>
        </p:txBody>
      </p:sp>
      <p:sp>
        <p:nvSpPr>
          <p:cNvPr id="3" name="Content Placeholder 2"/>
          <p:cNvSpPr>
            <a:spLocks noGrp="1"/>
          </p:cNvSpPr>
          <p:nvPr>
            <p:ph sz="half" idx="1"/>
          </p:nvPr>
        </p:nvSpPr>
        <p:spPr>
          <a:xfrm>
            <a:off x="685802" y="2142067"/>
            <a:ext cx="6121398" cy="3649134"/>
          </a:xfrm>
        </p:spPr>
        <p:txBody>
          <a:bodyPr>
            <a:normAutofit fontScale="92500" lnSpcReduction="10000"/>
          </a:bodyPr>
          <a:lstStyle/>
          <a:p>
            <a:r>
              <a:rPr lang="en-US" dirty="0" err="1"/>
              <a:t>Git</a:t>
            </a:r>
            <a:r>
              <a:rPr lang="en-US" dirty="0"/>
              <a:t> is a Distributed Version Control System (DVCS)</a:t>
            </a:r>
          </a:p>
          <a:p>
            <a:r>
              <a:rPr lang="en-US" dirty="0" err="1"/>
              <a:t>Git</a:t>
            </a:r>
            <a:r>
              <a:rPr lang="en-US" dirty="0"/>
              <a:t> solves two problems in software engineering:</a:t>
            </a:r>
          </a:p>
          <a:p>
            <a:pPr lvl="1"/>
            <a:r>
              <a:rPr lang="en-US" dirty="0"/>
              <a:t>Version control – keeping track of changes made to your code over time</a:t>
            </a:r>
          </a:p>
          <a:p>
            <a:pPr lvl="1"/>
            <a:r>
              <a:rPr lang="en-US" dirty="0"/>
              <a:t>Collaboration (distributed) – many people can connect to a </a:t>
            </a:r>
            <a:r>
              <a:rPr lang="en-US" dirty="0" err="1"/>
              <a:t>Git</a:t>
            </a:r>
            <a:r>
              <a:rPr lang="en-US" dirty="0"/>
              <a:t> server to work on one codebase, people can work on the codebase locally without having to connect to save changes</a:t>
            </a:r>
          </a:p>
          <a:p>
            <a:r>
              <a:rPr lang="en-US" dirty="0"/>
              <a:t>Makes collaboration easier</a:t>
            </a:r>
          </a:p>
          <a:p>
            <a:pPr lvl="1"/>
            <a:r>
              <a:rPr lang="en-US" dirty="0"/>
              <a:t>Changes can be merged from forked repos</a:t>
            </a:r>
          </a:p>
          <a:p>
            <a:r>
              <a:rPr lang="en-US" dirty="0"/>
              <a:t>It’s the industry standard</a:t>
            </a:r>
          </a:p>
          <a:p>
            <a:pPr lvl="1"/>
            <a:r>
              <a:rPr lang="en-US" dirty="0"/>
              <a:t>Used by Google, Facebook, Microsoft, Twitter, Netflix, Android, and the Linux Foundation</a:t>
            </a:r>
          </a:p>
        </p:txBody>
      </p:sp>
      <p:pic>
        <p:nvPicPr>
          <p:cNvPr id="3074" name="Picture 2" descr="http://i.qkme.me/3u48x0.jpg"/>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a:stretch/>
        </p:blipFill>
        <p:spPr>
          <a:xfrm>
            <a:off x="6951758" y="945881"/>
            <a:ext cx="3865468" cy="4845320"/>
          </a:xfrm>
        </p:spPr>
      </p:pic>
      <p:sp>
        <p:nvSpPr>
          <p:cNvPr id="4" name="Footer Placeholder 3"/>
          <p:cNvSpPr>
            <a:spLocks noGrp="1"/>
          </p:cNvSpPr>
          <p:nvPr>
            <p:ph type="ftr" sz="quarter" idx="11"/>
          </p:nvPr>
        </p:nvSpPr>
        <p:spPr/>
        <p:txBody>
          <a:bodyPr/>
          <a:lstStyle/>
          <a:p>
            <a:r>
              <a:rPr lang="en-US"/>
              <a:t>Git &amp; GitHub. Zach Bloomquist. Spring 2017.  											   	                          Slides: http://goo.gl/okoRCj</a:t>
            </a:r>
            <a:endParaRPr lang="en-US" dirty="0"/>
          </a:p>
        </p:txBody>
      </p:sp>
    </p:spTree>
    <p:extLst>
      <p:ext uri="{BB962C8B-B14F-4D97-AF65-F5344CB8AC3E}">
        <p14:creationId xmlns:p14="http://schemas.microsoft.com/office/powerpoint/2010/main" val="261525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Overview</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a:t>Git &amp; GitHub. Zach Bloomquist. Spring 2017.  											   	                          Slides: http://goo.gl/okoRCj</a:t>
            </a:r>
            <a:endParaRPr lang="en-US" dirty="0"/>
          </a:p>
        </p:txBody>
      </p:sp>
    </p:spTree>
    <p:extLst>
      <p:ext uri="{BB962C8B-B14F-4D97-AF65-F5344CB8AC3E}">
        <p14:creationId xmlns:p14="http://schemas.microsoft.com/office/powerpoint/2010/main" val="418959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a:t>
            </a:r>
          </a:p>
        </p:txBody>
      </p:sp>
      <p:sp>
        <p:nvSpPr>
          <p:cNvPr id="3" name="Content Placeholder 2"/>
          <p:cNvSpPr>
            <a:spLocks noGrp="1"/>
          </p:cNvSpPr>
          <p:nvPr>
            <p:ph sz="half" idx="1"/>
          </p:nvPr>
        </p:nvSpPr>
        <p:spPr>
          <a:xfrm>
            <a:off x="685802" y="1666240"/>
            <a:ext cx="4995334" cy="4124961"/>
          </a:xfrm>
        </p:spPr>
        <p:txBody>
          <a:bodyPr>
            <a:normAutofit/>
          </a:bodyPr>
          <a:lstStyle/>
          <a:p>
            <a:r>
              <a:rPr lang="en-US" dirty="0"/>
              <a:t>Things you need to know to understand </a:t>
            </a:r>
            <a:r>
              <a:rPr lang="en-US" dirty="0" err="1"/>
              <a:t>Git</a:t>
            </a:r>
            <a:r>
              <a:rPr lang="en-US" dirty="0"/>
              <a:t>:</a:t>
            </a:r>
          </a:p>
          <a:p>
            <a:pPr lvl="1"/>
            <a:r>
              <a:rPr lang="en-US" dirty="0"/>
              <a:t>Repository – container for the project</a:t>
            </a:r>
          </a:p>
          <a:p>
            <a:pPr lvl="1"/>
            <a:r>
              <a:rPr lang="en-US" dirty="0"/>
              <a:t>Branch – an offshoot of the repository to contain a set of changes, diverges at a commit</a:t>
            </a:r>
          </a:p>
          <a:p>
            <a:pPr lvl="2"/>
            <a:r>
              <a:rPr lang="en-US" dirty="0"/>
              <a:t>Can be “merged” into another branch to combine the changes made  on each</a:t>
            </a:r>
          </a:p>
          <a:p>
            <a:pPr lvl="2"/>
            <a:r>
              <a:rPr lang="en-US" dirty="0"/>
              <a:t>Common pattern is for contributors to clone repository, create branch, push branch up to GitHub (ex), and then have project maintainer merge the branch into a “master” or “develop” branch</a:t>
            </a:r>
          </a:p>
          <a:p>
            <a:pPr lvl="1"/>
            <a:r>
              <a:rPr lang="en-US" dirty="0"/>
              <a:t>Commit – a timestamped set of changes to your files</a:t>
            </a:r>
          </a:p>
        </p:txBody>
      </p:sp>
      <p:pic>
        <p:nvPicPr>
          <p:cNvPr id="9" name="Content Placeholder 8"/>
          <p:cNvPicPr>
            <a:picLocks noGrp="1" noChangeAspect="1"/>
          </p:cNvPicPr>
          <p:nvPr>
            <p:ph sz="half" idx="2"/>
          </p:nvPr>
        </p:nvPicPr>
        <p:blipFill>
          <a:blip r:embed="rId3"/>
          <a:stretch>
            <a:fillRect/>
          </a:stretch>
        </p:blipFill>
        <p:spPr>
          <a:xfrm>
            <a:off x="5751513" y="1676402"/>
            <a:ext cx="5182762" cy="4114799"/>
          </a:xfrm>
          <a:prstGeom prst="rect">
            <a:avLst/>
          </a:prstGeom>
        </p:spPr>
      </p:pic>
      <p:sp>
        <p:nvSpPr>
          <p:cNvPr id="4" name="Footer Placeholder 3"/>
          <p:cNvSpPr>
            <a:spLocks noGrp="1"/>
          </p:cNvSpPr>
          <p:nvPr>
            <p:ph type="ftr" sz="quarter" idx="11"/>
          </p:nvPr>
        </p:nvSpPr>
        <p:spPr/>
        <p:txBody>
          <a:bodyPr/>
          <a:lstStyle/>
          <a:p>
            <a:r>
              <a:rPr lang="en-US"/>
              <a:t>Git &amp; GitHub. Zach Bloomquist. Spring 2017.  											   	                          Slides: http://goo.gl/okoRCj</a:t>
            </a:r>
            <a:endParaRPr lang="en-US" dirty="0"/>
          </a:p>
        </p:txBody>
      </p:sp>
    </p:spTree>
    <p:extLst>
      <p:ext uri="{BB962C8B-B14F-4D97-AF65-F5344CB8AC3E}">
        <p14:creationId xmlns:p14="http://schemas.microsoft.com/office/powerpoint/2010/main" val="3715133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1030" name="Picture 6" descr="http://www.geekgumbo.com/wp-content/uploads/2011/08/nvie-git-workflow-command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615" y="2226"/>
            <a:ext cx="10295467" cy="6855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946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Download and Setup</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err="1"/>
              <a:t>Git</a:t>
            </a:r>
            <a:r>
              <a:rPr lang="en-US" dirty="0"/>
              <a:t> &amp; GitHub. Zach Bloomquist. Spring 2017.  											   	                          Slides: http://goo.gl/okoRCj</a:t>
            </a:r>
          </a:p>
        </p:txBody>
      </p:sp>
    </p:spTree>
    <p:extLst>
      <p:ext uri="{BB962C8B-B14F-4D97-AF65-F5344CB8AC3E}">
        <p14:creationId xmlns:p14="http://schemas.microsoft.com/office/powerpoint/2010/main" val="74858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a:t>
            </a:r>
            <a:r>
              <a:rPr lang="en-US" dirty="0" err="1"/>
              <a:t>Git</a:t>
            </a:r>
            <a:endParaRPr lang="en-US" dirty="0"/>
          </a:p>
        </p:txBody>
      </p:sp>
      <p:sp>
        <p:nvSpPr>
          <p:cNvPr id="3" name="Content Placeholder 2"/>
          <p:cNvSpPr>
            <a:spLocks noGrp="1"/>
          </p:cNvSpPr>
          <p:nvPr>
            <p:ph sz="half" idx="1"/>
          </p:nvPr>
        </p:nvSpPr>
        <p:spPr/>
        <p:txBody>
          <a:bodyPr/>
          <a:lstStyle/>
          <a:p>
            <a:pPr marL="342900" indent="-342900">
              <a:buFont typeface="+mj-lt"/>
              <a:buAutoNum type="arabicPeriod"/>
            </a:pPr>
            <a:r>
              <a:rPr lang="en-US" dirty="0"/>
              <a:t>Go here: </a:t>
            </a:r>
            <a:r>
              <a:rPr lang="en-US" dirty="0">
                <a:hlinkClick r:id="rId3"/>
              </a:rPr>
              <a:t>https://git-scm.com/download</a:t>
            </a:r>
            <a:endParaRPr lang="en-US" dirty="0"/>
          </a:p>
          <a:p>
            <a:pPr marL="342900" indent="-342900">
              <a:buFont typeface="+mj-lt"/>
              <a:buAutoNum type="arabicPeriod"/>
            </a:pPr>
            <a:r>
              <a:rPr lang="en-US" dirty="0"/>
              <a:t>Select your operating system</a:t>
            </a:r>
          </a:p>
          <a:p>
            <a:pPr marL="342900" indent="-342900">
              <a:buFont typeface="+mj-lt"/>
              <a:buAutoNum type="arabicPeriod"/>
            </a:pPr>
            <a:r>
              <a:rPr lang="en-US" dirty="0"/>
              <a:t>Download and run the installer using defaults</a:t>
            </a:r>
          </a:p>
          <a:p>
            <a:pPr marL="342900" indent="-342900">
              <a:buFont typeface="+mj-lt"/>
              <a:buAutoNum type="arabicPeriod"/>
            </a:pPr>
            <a:endParaRPr lang="en-US" dirty="0"/>
          </a:p>
          <a:p>
            <a:pPr marL="342900" indent="-342900">
              <a:buFont typeface="+mj-lt"/>
              <a:buAutoNum type="arabicPeriod"/>
            </a:pPr>
            <a:endParaRPr lang="en-US" dirty="0"/>
          </a:p>
          <a:p>
            <a:pPr marL="0" indent="0">
              <a:buNone/>
            </a:pPr>
            <a:r>
              <a:rPr lang="en-US" sz="1600" i="1" dirty="0"/>
              <a:t>If you are running Linux, you should be able to install </a:t>
            </a:r>
            <a:r>
              <a:rPr lang="en-US" sz="1600" i="1" dirty="0" err="1"/>
              <a:t>Git</a:t>
            </a:r>
            <a:r>
              <a:rPr lang="en-US" sz="1600" i="1" dirty="0"/>
              <a:t> via your package manager:</a:t>
            </a:r>
            <a:br>
              <a:rPr lang="en-US" sz="1600" i="1" dirty="0"/>
            </a:br>
            <a:r>
              <a:rPr lang="en-US" sz="1600" i="1" dirty="0"/>
              <a:t>	apt-get install </a:t>
            </a:r>
            <a:r>
              <a:rPr lang="en-US" sz="1600" i="1" dirty="0" err="1"/>
              <a:t>git</a:t>
            </a:r>
            <a:br>
              <a:rPr lang="en-US" sz="1600" i="1" dirty="0"/>
            </a:br>
            <a:r>
              <a:rPr lang="en-US" sz="1600" i="1" dirty="0"/>
              <a:t>	yum install </a:t>
            </a:r>
            <a:r>
              <a:rPr lang="en-US" sz="1600" i="1" dirty="0" err="1"/>
              <a:t>git</a:t>
            </a:r>
            <a:endParaRPr lang="en-US" sz="1600" i="1" dirty="0"/>
          </a:p>
        </p:txBody>
      </p:sp>
      <p:pic>
        <p:nvPicPr>
          <p:cNvPr id="5" name="Content Placeholder 4"/>
          <p:cNvPicPr>
            <a:picLocks noGrp="1" noChangeAspect="1"/>
          </p:cNvPicPr>
          <p:nvPr>
            <p:ph sz="half" idx="2"/>
          </p:nvPr>
        </p:nvPicPr>
        <p:blipFill>
          <a:blip r:embed="rId4"/>
          <a:stretch>
            <a:fillRect/>
          </a:stretch>
        </p:blipFill>
        <p:spPr>
          <a:xfrm>
            <a:off x="5966347" y="2141538"/>
            <a:ext cx="4705894" cy="3649662"/>
          </a:xfrm>
          <a:prstGeom prst="rect">
            <a:avLst/>
          </a:prstGeom>
        </p:spPr>
      </p:pic>
      <p:sp>
        <p:nvSpPr>
          <p:cNvPr id="4" name="Footer Placeholder 3"/>
          <p:cNvSpPr>
            <a:spLocks noGrp="1"/>
          </p:cNvSpPr>
          <p:nvPr>
            <p:ph type="ftr" sz="quarter" idx="11"/>
          </p:nvPr>
        </p:nvSpPr>
        <p:spPr/>
        <p:txBody>
          <a:bodyPr/>
          <a:lstStyle/>
          <a:p>
            <a:r>
              <a:rPr lang="en-US"/>
              <a:t>Git &amp; GitHub. Zach Bloomquist. Spring 2017.  											   	                          Slides: http://goo.gl/okoRCj</a:t>
            </a:r>
            <a:endParaRPr lang="en-US" dirty="0"/>
          </a:p>
        </p:txBody>
      </p:sp>
    </p:spTree>
    <p:extLst>
      <p:ext uri="{BB962C8B-B14F-4D97-AF65-F5344CB8AC3E}">
        <p14:creationId xmlns:p14="http://schemas.microsoft.com/office/powerpoint/2010/main" val="1525924567"/>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7063</TotalTime>
  <Words>1787</Words>
  <Application>Microsoft Office PowerPoint</Application>
  <PresentationFormat>Widescreen</PresentationFormat>
  <Paragraphs>114</Paragraphs>
  <Slides>16</Slides>
  <Notes>12</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vt:lpstr>
      <vt:lpstr>Calibri</vt:lpstr>
      <vt:lpstr>Calibri Light</vt:lpstr>
      <vt:lpstr>Wingdings 2</vt:lpstr>
      <vt:lpstr>HDOfficeLightV0</vt:lpstr>
      <vt:lpstr>1_HDOfficeLightV0</vt:lpstr>
      <vt:lpstr>Celestial</vt:lpstr>
      <vt:lpstr>Git &amp; GitHub</vt:lpstr>
      <vt:lpstr>The Plan:</vt:lpstr>
      <vt:lpstr>What is Git?</vt:lpstr>
      <vt:lpstr>Why should you use Git?</vt:lpstr>
      <vt:lpstr>Concepts Overview</vt:lpstr>
      <vt:lpstr>Key Concepts</vt:lpstr>
      <vt:lpstr>PowerPoint Presentation</vt:lpstr>
      <vt:lpstr>Git Download and Setup</vt:lpstr>
      <vt:lpstr>How to install Git</vt:lpstr>
      <vt:lpstr>Initial Git Setup</vt:lpstr>
      <vt:lpstr>Creating your first Repository</vt:lpstr>
      <vt:lpstr>GitHub</vt:lpstr>
      <vt:lpstr>What is GitHub?</vt:lpstr>
      <vt:lpstr>GitHub Hands-On</vt:lpstr>
      <vt:lpstr>Resources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Zachary Bloomquist</dc:creator>
  <cp:lastModifiedBy>Zach Bloomquist</cp:lastModifiedBy>
  <cp:revision>47</cp:revision>
  <dcterms:created xsi:type="dcterms:W3CDTF">2016-04-13T22:24:28Z</dcterms:created>
  <dcterms:modified xsi:type="dcterms:W3CDTF">2017-01-09T20:58:09Z</dcterms:modified>
</cp:coreProperties>
</file>