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61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5C86A94-886C-42A9-A3A4-2F967A0176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0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CAD74-1C4C-47CE-B435-7FAE87EB6777}" type="datetime8">
              <a:rPr lang="zh-CN" altLang="en-US"/>
              <a:pPr>
                <a:defRPr/>
              </a:pPr>
              <a:t>2025年3月25日9时12分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1AFE8-BA73-4CF9-B2B1-C961DD038C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31818" y="150814"/>
            <a:ext cx="2908300" cy="6478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1" y="150814"/>
            <a:ext cx="8523817" cy="6478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CA4AD-312F-4AA2-AA20-F2DB0784B4E4}" type="datetime8">
              <a:rPr lang="zh-CN" altLang="en-US"/>
              <a:pPr>
                <a:defRPr/>
              </a:pPr>
              <a:t>2025年3月25日9时12分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B8D5A-3914-4F8D-ABF2-B944B3CB0A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26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196976"/>
            <a:ext cx="11635317" cy="54324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5D5C1-AEE2-49E7-8B34-0A581C2310A2}" type="datetime8">
              <a:rPr lang="zh-CN" altLang="en-US"/>
              <a:pPr>
                <a:defRPr/>
              </a:pPr>
              <a:t>2025年3月25日9时12分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8BEDD-C469-455A-AE3F-0C3D96D376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902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23000" y="1196976"/>
            <a:ext cx="5717117" cy="26400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23000" y="3989388"/>
            <a:ext cx="5717117" cy="26400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1F19-5A52-4C20-985D-782318143AE8}" type="datetime8">
              <a:rPr lang="zh-CN" altLang="en-US"/>
              <a:pPr>
                <a:defRPr/>
              </a:pPr>
              <a:t>2025年3月25日9时12分</a:t>
            </a:fld>
            <a:endParaRPr lang="zh-CN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4D18C-8108-40F6-B680-7F948763C1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0272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196976"/>
            <a:ext cx="5717117" cy="5432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2B1DF-7264-422F-90DF-FC1D88EA00C4}" type="datetime8">
              <a:rPr lang="zh-CN" altLang="en-US"/>
              <a:pPr>
                <a:defRPr/>
              </a:pPr>
              <a:t>2025年3月25日9时12分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5DB95-238A-4218-BC87-B9A645228B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94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836711"/>
          </a:xfrm>
          <a:solidFill>
            <a:srgbClr val="C000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052737"/>
            <a:ext cx="11635317" cy="55766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485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EE849-A1A1-415F-86AD-6616A00ADB07}" type="datetime8">
              <a:rPr lang="zh-CN" altLang="en-US"/>
              <a:pPr>
                <a:defRPr/>
              </a:pPr>
              <a:t>2025年3月25日9时12分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F40A9-47C6-40B1-9E91-1614A5A2F5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17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196976"/>
            <a:ext cx="5717117" cy="5432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E8166-6DFA-4A37-90C1-E590F0614A43}" type="datetime8">
              <a:rPr lang="zh-CN" altLang="en-US"/>
              <a:pPr>
                <a:defRPr/>
              </a:pPr>
              <a:t>2025年3月25日9时12分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3DB4E-3FA1-42C2-B858-124222D89A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69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0F191-FF55-4032-B4F3-4728AFD909E7}" type="datetime8">
              <a:rPr lang="zh-CN" altLang="en-US"/>
              <a:pPr>
                <a:defRPr/>
              </a:pPr>
              <a:t>2025年3月25日9时12分</a:t>
            </a:fld>
            <a:endParaRPr lang="zh-CN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52384-EC76-470D-8215-F3851A16C0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15C75-3443-411B-9BA4-F26D1B7AB720}" type="datetime8">
              <a:rPr lang="zh-CN" altLang="en-US"/>
              <a:pPr>
                <a:defRPr/>
              </a:pPr>
              <a:t>2025年3月25日9时12分</a:t>
            </a:fld>
            <a:endParaRPr lang="zh-CN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59481-CBAE-432F-9C18-AF5FB14C53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40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A3AA7-044A-46EF-845F-56DB0F13F210}" type="datetime8">
              <a:rPr lang="zh-CN" altLang="en-US"/>
              <a:pPr>
                <a:defRPr/>
              </a:pPr>
              <a:t>2025年3月25日9时12分</a:t>
            </a:fld>
            <a:endParaRPr lang="zh-CN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4CE98-0784-42F6-86A6-44CEC324D2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88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0ADD4-EFA2-42AD-B838-7856D70BC5C3}" type="datetime8">
              <a:rPr lang="zh-CN" altLang="en-US"/>
              <a:pPr>
                <a:defRPr/>
              </a:pPr>
              <a:t>2025年3月25日9时12分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51802-0C49-402D-A958-AA67EAC4E4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21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1BC65-D5B7-432B-B7DE-5BD6FBC9A24A}" type="datetime8">
              <a:rPr lang="zh-CN" altLang="en-US"/>
              <a:pPr>
                <a:defRPr/>
              </a:pPr>
              <a:t>2025年3月25日9时12分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BBD63-1FA3-42FF-85DF-AF98BE5C18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71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556684" y="314326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1066801" y="314326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721785" y="736600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1214967" y="736600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69333" y="919164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1016000" y="206376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590551" y="99695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0814"/>
            <a:ext cx="10390717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96976"/>
            <a:ext cx="11635317" cy="543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567" y="6453188"/>
            <a:ext cx="2944284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fld id="{26E66555-249F-4641-9C09-BC377E64F282}" type="datetime8">
              <a:rPr lang="zh-CN" altLang="en-US"/>
              <a:pPr>
                <a:defRPr/>
              </a:pPr>
              <a:t>2025年3月25日9时12分</a:t>
            </a:fld>
            <a:endParaRPr lang="zh-CN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fld id="{1A1A38E4-F4C3-44B1-A7A4-0A42EC0B25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3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rgbClr val="660066"/>
          </a:solidFill>
          <a:latin typeface="+mn-lt"/>
          <a:ea typeface="华文新魏" pitchFamily="2" charset="-122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rgbClr val="6600CC"/>
          </a:solidFill>
          <a:latin typeface="+mn-lt"/>
          <a:ea typeface="华文新魏" pitchFamily="2" charset="-122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实习一：数据库应用案例设计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03977" y="1239476"/>
            <a:ext cx="11384046" cy="508697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sz="2800" dirty="0">
                <a:solidFill>
                  <a:srgbClr val="6600CC"/>
                </a:solidFill>
              </a:rPr>
              <a:t>本次实习的目标是完成一个数据库设计开发的全过程案例，包括从需求分析、概念建模、创建数据库、数据库连接接口以及基本的数据库操作。</a:t>
            </a:r>
            <a:endParaRPr lang="en-US" altLang="zh-CN" sz="2800" dirty="0">
              <a:solidFill>
                <a:srgbClr val="6600CC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sz="2800" dirty="0">
                <a:solidFill>
                  <a:srgbClr val="6600CC"/>
                </a:solidFill>
              </a:rPr>
              <a:t>可以参阅实习平台上的</a:t>
            </a:r>
            <a:r>
              <a:rPr lang="zh-CN" altLang="en-US" sz="2800" u="sng" dirty="0">
                <a:solidFill>
                  <a:srgbClr val="FF0000"/>
                </a:solidFill>
              </a:rPr>
              <a:t>金融数据库设计案例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u="sng" dirty="0" err="1">
                <a:solidFill>
                  <a:srgbClr val="FF0000"/>
                </a:solidFill>
              </a:rPr>
              <a:t>PyMySQL</a:t>
            </a:r>
            <a:r>
              <a:rPr lang="zh-CN" altLang="en-US" sz="2800" u="sng" dirty="0">
                <a:solidFill>
                  <a:srgbClr val="FF0000"/>
                </a:solidFill>
              </a:rPr>
              <a:t>访问数据库案例</a:t>
            </a:r>
            <a:r>
              <a:rPr lang="zh-CN" altLang="en-US" sz="2800" dirty="0">
                <a:solidFill>
                  <a:srgbClr val="6600CC"/>
                </a:solidFill>
              </a:rPr>
              <a:t>，还有往年同学做的以微信</a:t>
            </a:r>
            <a:r>
              <a:rPr lang="en-US" altLang="zh-CN" sz="2800" dirty="0">
                <a:solidFill>
                  <a:srgbClr val="6600CC"/>
                </a:solidFill>
              </a:rPr>
              <a:t>App</a:t>
            </a:r>
            <a:r>
              <a:rPr lang="zh-CN" altLang="en-US" sz="2800" dirty="0">
                <a:solidFill>
                  <a:srgbClr val="6600CC"/>
                </a:solidFill>
              </a:rPr>
              <a:t>为背景的案例。</a:t>
            </a:r>
            <a:endParaRPr lang="en-US" altLang="zh-CN" sz="2800" dirty="0">
              <a:solidFill>
                <a:srgbClr val="6600CC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sz="2800" dirty="0">
                <a:solidFill>
                  <a:srgbClr val="6600CC"/>
                </a:solidFill>
              </a:rPr>
              <a:t>我们不限定具体的应用</a:t>
            </a:r>
            <a:r>
              <a:rPr lang="en-US" altLang="zh-CN" sz="2800" dirty="0">
                <a:solidFill>
                  <a:srgbClr val="6600CC"/>
                </a:solidFill>
              </a:rPr>
              <a:t>App</a:t>
            </a:r>
            <a:r>
              <a:rPr lang="zh-CN" altLang="en-US" sz="2800" dirty="0">
                <a:solidFill>
                  <a:srgbClr val="6600CC"/>
                </a:solidFill>
              </a:rPr>
              <a:t>，鼓励同学们去考察一些自己感兴趣的</a:t>
            </a:r>
            <a:r>
              <a:rPr lang="en-US" altLang="zh-CN" sz="2800" dirty="0">
                <a:solidFill>
                  <a:srgbClr val="6600CC"/>
                </a:solidFill>
              </a:rPr>
              <a:t>App</a:t>
            </a:r>
            <a:r>
              <a:rPr lang="zh-CN" altLang="en-US" sz="2800" dirty="0">
                <a:solidFill>
                  <a:srgbClr val="6600CC"/>
                </a:solidFill>
              </a:rPr>
              <a:t>应用来模拟实现，比如今日头条、知乎、小红书等，争取百花齐放。</a:t>
            </a:r>
            <a:endParaRPr lang="en-US" altLang="zh-CN" sz="2800" dirty="0">
              <a:solidFill>
                <a:srgbClr val="6600CC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sz="2800" dirty="0">
                <a:solidFill>
                  <a:srgbClr val="6600CC"/>
                </a:solidFill>
              </a:rPr>
              <a:t>在实习过程中，同学们可以借助大模型完成某些环节的设计。</a:t>
            </a:r>
            <a:endParaRPr lang="en-US" altLang="zh-CN" sz="2800" dirty="0">
              <a:solidFill>
                <a:srgbClr val="6600CC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sz="2800" dirty="0">
                <a:solidFill>
                  <a:srgbClr val="6600CC"/>
                </a:solidFill>
              </a:rPr>
              <a:t>具体的步骤以及对应的要求如下：</a:t>
            </a:r>
          </a:p>
        </p:txBody>
      </p:sp>
    </p:spTree>
    <p:extLst>
      <p:ext uri="{BB962C8B-B14F-4D97-AF65-F5344CB8AC3E}">
        <p14:creationId xmlns:p14="http://schemas.microsoft.com/office/powerpoint/2010/main" val="268875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C4735-10C1-4FE0-9F65-FFDF5B05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步骤一：罗列业务需求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BA3F7D-82DC-40F8-9B9A-92779819D4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4128" y="1485025"/>
            <a:ext cx="11263744" cy="3597716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dirty="0">
                <a:solidFill>
                  <a:srgbClr val="6600CC"/>
                </a:solidFill>
              </a:rPr>
              <a:t>我们不限定是哪个应用</a:t>
            </a:r>
            <a:r>
              <a:rPr lang="en-US" altLang="zh-CN" dirty="0">
                <a:solidFill>
                  <a:srgbClr val="6600CC"/>
                </a:solidFill>
              </a:rPr>
              <a:t>App</a:t>
            </a:r>
            <a:r>
              <a:rPr lang="zh-CN" altLang="en-US" dirty="0">
                <a:solidFill>
                  <a:srgbClr val="6600CC"/>
                </a:solidFill>
              </a:rPr>
              <a:t>，尽可能地罗列周全该</a:t>
            </a:r>
            <a:r>
              <a:rPr lang="en-US" altLang="zh-CN" dirty="0">
                <a:solidFill>
                  <a:srgbClr val="6600CC"/>
                </a:solidFill>
              </a:rPr>
              <a:t>App</a:t>
            </a:r>
            <a:r>
              <a:rPr lang="zh-CN" altLang="en-US" dirty="0">
                <a:solidFill>
                  <a:srgbClr val="6600CC"/>
                </a:solidFill>
              </a:rPr>
              <a:t>的核心功能，比如微信的核心是消息通讯，知乎的核心是问答，淘宝的核心是购物，等等。</a:t>
            </a:r>
            <a:endParaRPr lang="en-US" altLang="zh-CN" dirty="0">
              <a:solidFill>
                <a:srgbClr val="6600CC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dirty="0">
                <a:solidFill>
                  <a:srgbClr val="6600CC"/>
                </a:solidFill>
              </a:rPr>
              <a:t>这一部分内容直接条目式的逐一列出即可。</a:t>
            </a:r>
            <a:endParaRPr lang="en-US" altLang="zh-CN" dirty="0">
              <a:solidFill>
                <a:srgbClr val="6600CC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dirty="0">
                <a:solidFill>
                  <a:srgbClr val="6600CC"/>
                </a:solidFill>
              </a:rPr>
              <a:t>这一部分可以向大模型提问。</a:t>
            </a:r>
          </a:p>
        </p:txBody>
      </p:sp>
    </p:spTree>
    <p:extLst>
      <p:ext uri="{BB962C8B-B14F-4D97-AF65-F5344CB8AC3E}">
        <p14:creationId xmlns:p14="http://schemas.microsoft.com/office/powerpoint/2010/main" val="267057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C4735-10C1-4FE0-9F65-FFDF5B05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步骤二：数据库设计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BA3F7D-82DC-40F8-9B9A-92779819D4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0" y="1185086"/>
            <a:ext cx="10668000" cy="433638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dirty="0">
                <a:solidFill>
                  <a:srgbClr val="6600CC"/>
                </a:solidFill>
              </a:rPr>
              <a:t>这一部分你可以走传统的数据库设计流程：基于步骤一搜集的业务需求，确定实体和它们之间的联系并图示出来，最后转化为关系模式。</a:t>
            </a:r>
            <a:endParaRPr lang="en-US" altLang="zh-CN" dirty="0">
              <a:solidFill>
                <a:srgbClr val="6600CC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dirty="0">
                <a:solidFill>
                  <a:srgbClr val="6600CC"/>
                </a:solidFill>
              </a:rPr>
              <a:t>也可以询问大模型：</a:t>
            </a:r>
            <a:endParaRPr lang="en-US" altLang="zh-CN" dirty="0">
              <a:solidFill>
                <a:srgbClr val="6600CC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en-US" altLang="zh-CN" dirty="0">
                <a:solidFill>
                  <a:srgbClr val="6600CC"/>
                </a:solidFill>
              </a:rPr>
              <a:t>	1</a:t>
            </a:r>
            <a:r>
              <a:rPr lang="zh-CN" altLang="en-US" dirty="0">
                <a:solidFill>
                  <a:srgbClr val="6600CC"/>
                </a:solidFill>
              </a:rPr>
              <a:t>、为支持前述业务需求，数据库表结构该如何设计？</a:t>
            </a:r>
            <a:endParaRPr lang="en-US" altLang="zh-CN" dirty="0">
              <a:solidFill>
                <a:srgbClr val="6600CC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en-US" altLang="zh-CN" dirty="0">
                <a:solidFill>
                  <a:srgbClr val="6600CC"/>
                </a:solidFill>
              </a:rPr>
              <a:t>	2</a:t>
            </a:r>
            <a:r>
              <a:rPr lang="zh-CN" altLang="en-US" dirty="0">
                <a:solidFill>
                  <a:srgbClr val="6600CC"/>
                </a:solidFill>
              </a:rPr>
              <a:t>、给定如上表结构，请将它们的</a:t>
            </a:r>
            <a:r>
              <a:rPr lang="en-US" altLang="zh-CN" dirty="0">
                <a:solidFill>
                  <a:srgbClr val="6600CC"/>
                </a:solidFill>
              </a:rPr>
              <a:t>ER</a:t>
            </a:r>
            <a:r>
              <a:rPr lang="zh-CN" altLang="en-US" dirty="0">
                <a:solidFill>
                  <a:srgbClr val="6600CC"/>
                </a:solidFill>
              </a:rPr>
              <a:t>图表示出来。</a:t>
            </a:r>
          </a:p>
        </p:txBody>
      </p:sp>
    </p:spTree>
    <p:extLst>
      <p:ext uri="{BB962C8B-B14F-4D97-AF65-F5344CB8AC3E}">
        <p14:creationId xmlns:p14="http://schemas.microsoft.com/office/powerpoint/2010/main" val="24052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C4735-10C1-4FE0-9F65-FFDF5B05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步骤三：创建数据库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BA3F7D-82DC-40F8-9B9A-92779819D4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90563" y="1675763"/>
            <a:ext cx="8998779" cy="286341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dirty="0">
                <a:solidFill>
                  <a:srgbClr val="6600CC"/>
                </a:solidFill>
              </a:rPr>
              <a:t>这一部分主要是把前面的关系表用</a:t>
            </a:r>
            <a:r>
              <a:rPr lang="en-US" altLang="zh-CN" dirty="0">
                <a:solidFill>
                  <a:srgbClr val="6600CC"/>
                </a:solidFill>
              </a:rPr>
              <a:t>SQL</a:t>
            </a:r>
            <a:r>
              <a:rPr lang="zh-CN" altLang="en-US" dirty="0">
                <a:solidFill>
                  <a:srgbClr val="6600CC"/>
                </a:solidFill>
              </a:rPr>
              <a:t>创建起来。为便于执行后面的数据库操作，也在本阶段自行生成一些样例数据。</a:t>
            </a:r>
            <a:endParaRPr lang="en-US" altLang="zh-CN" dirty="0">
              <a:solidFill>
                <a:srgbClr val="6600CC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dirty="0">
                <a:solidFill>
                  <a:srgbClr val="6600CC"/>
                </a:solidFill>
              </a:rPr>
              <a:t>也可以请大模型完成这一步骤，比较简单。</a:t>
            </a:r>
          </a:p>
        </p:txBody>
      </p:sp>
    </p:spTree>
    <p:extLst>
      <p:ext uri="{BB962C8B-B14F-4D97-AF65-F5344CB8AC3E}">
        <p14:creationId xmlns:p14="http://schemas.microsoft.com/office/powerpoint/2010/main" val="244657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C4735-10C1-4FE0-9F65-FFDF5B05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步骤四：数据库操作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BA3F7D-82DC-40F8-9B9A-92779819D4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3226" y="1156949"/>
            <a:ext cx="10402529" cy="5075044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dirty="0">
                <a:solidFill>
                  <a:srgbClr val="6600CC"/>
                </a:solidFill>
              </a:rPr>
              <a:t>这一部分的实习内容是这样的：列出某项业务功能，给出对应的</a:t>
            </a:r>
            <a:r>
              <a:rPr lang="en-US" altLang="zh-CN" dirty="0">
                <a:solidFill>
                  <a:srgbClr val="6600CC"/>
                </a:solidFill>
              </a:rPr>
              <a:t>SQL</a:t>
            </a:r>
            <a:r>
              <a:rPr lang="zh-CN" altLang="en-US" dirty="0">
                <a:solidFill>
                  <a:srgbClr val="6600CC"/>
                </a:solidFill>
              </a:rPr>
              <a:t>语句。</a:t>
            </a:r>
            <a:endParaRPr lang="en-US" altLang="zh-CN" dirty="0">
              <a:solidFill>
                <a:srgbClr val="6600CC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dirty="0">
                <a:solidFill>
                  <a:srgbClr val="6600CC"/>
                </a:solidFill>
              </a:rPr>
              <a:t>这一部分不需要构造太复杂的</a:t>
            </a:r>
            <a:r>
              <a:rPr lang="en-US" altLang="zh-CN" dirty="0">
                <a:solidFill>
                  <a:srgbClr val="6600CC"/>
                </a:solidFill>
              </a:rPr>
              <a:t>SQL</a:t>
            </a:r>
            <a:r>
              <a:rPr lang="zh-CN" altLang="en-US" dirty="0">
                <a:solidFill>
                  <a:srgbClr val="6600CC"/>
                </a:solidFill>
              </a:rPr>
              <a:t>查询，能够结合业务需求，涉及到不同增删改查等操作以及不同的查询类型即可，大致</a:t>
            </a:r>
            <a:r>
              <a:rPr lang="en-US" altLang="zh-CN" dirty="0">
                <a:solidFill>
                  <a:srgbClr val="6600CC"/>
                </a:solidFill>
              </a:rPr>
              <a:t>10</a:t>
            </a:r>
            <a:r>
              <a:rPr lang="zh-CN" altLang="en-US" dirty="0">
                <a:solidFill>
                  <a:srgbClr val="6600CC"/>
                </a:solidFill>
              </a:rPr>
              <a:t>个左右的语句就可以了。</a:t>
            </a:r>
            <a:endParaRPr lang="en-US" altLang="zh-CN" dirty="0">
              <a:solidFill>
                <a:srgbClr val="6600CC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dirty="0">
                <a:solidFill>
                  <a:srgbClr val="C00000"/>
                </a:solidFill>
              </a:rPr>
              <a:t>注意：要求用</a:t>
            </a:r>
            <a:r>
              <a:rPr lang="en-US" altLang="zh-CN" dirty="0" err="1">
                <a:solidFill>
                  <a:srgbClr val="C00000"/>
                </a:solidFill>
              </a:rPr>
              <a:t>PyMySQL</a:t>
            </a:r>
            <a:r>
              <a:rPr lang="zh-CN" altLang="en-US" dirty="0">
                <a:solidFill>
                  <a:srgbClr val="C00000"/>
                </a:solidFill>
              </a:rPr>
              <a:t>或</a:t>
            </a:r>
            <a:r>
              <a:rPr lang="en-US" altLang="zh-CN" dirty="0" err="1">
                <a:solidFill>
                  <a:srgbClr val="C00000"/>
                </a:solidFill>
              </a:rPr>
              <a:t>PySQLite</a:t>
            </a:r>
            <a:r>
              <a:rPr lang="zh-CN" altLang="en-US" dirty="0">
                <a:solidFill>
                  <a:srgbClr val="C00000"/>
                </a:solidFill>
              </a:rPr>
              <a:t>完成其中的增删改查四项操作，这一部分的实习目标是要掌握数据库接口技术</a:t>
            </a:r>
          </a:p>
        </p:txBody>
      </p:sp>
    </p:spTree>
    <p:extLst>
      <p:ext uri="{BB962C8B-B14F-4D97-AF65-F5344CB8AC3E}">
        <p14:creationId xmlns:p14="http://schemas.microsoft.com/office/powerpoint/2010/main" val="407946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8711C-1EF6-4FA5-811E-34BA7058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步骤五：前端</a:t>
            </a:r>
            <a:r>
              <a:rPr lang="en-US" altLang="zh-CN" dirty="0"/>
              <a:t>web</a:t>
            </a:r>
            <a:r>
              <a:rPr lang="zh-CN" altLang="en-US" dirty="0"/>
              <a:t>页面开发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153F62-E2A4-4E80-A100-9C85BA09FC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3226" y="1526282"/>
            <a:ext cx="10402529" cy="433638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dirty="0">
                <a:solidFill>
                  <a:srgbClr val="6600CC"/>
                </a:solidFill>
              </a:rPr>
              <a:t>这一部分的实习内容是这样的：针对某项业务功能，给出其</a:t>
            </a:r>
            <a:r>
              <a:rPr lang="en-US" altLang="zh-CN" dirty="0">
                <a:solidFill>
                  <a:srgbClr val="6600CC"/>
                </a:solidFill>
              </a:rPr>
              <a:t>web</a:t>
            </a:r>
            <a:r>
              <a:rPr lang="zh-CN" altLang="en-US" dirty="0">
                <a:solidFill>
                  <a:srgbClr val="6600CC"/>
                </a:solidFill>
              </a:rPr>
              <a:t>界面上的实现，比如在界面上输入学号，显示他所选修的所有课程。实现几个业务功能就可以了。</a:t>
            </a:r>
            <a:endParaRPr lang="en-US" altLang="zh-CN" dirty="0">
              <a:solidFill>
                <a:srgbClr val="6600CC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en-US" altLang="zh-CN" dirty="0">
                <a:solidFill>
                  <a:srgbClr val="6600CC"/>
                </a:solidFill>
              </a:rPr>
              <a:t>Flask</a:t>
            </a:r>
            <a:r>
              <a:rPr lang="zh-CN" altLang="en-US" dirty="0">
                <a:solidFill>
                  <a:srgbClr val="6600CC"/>
                </a:solidFill>
              </a:rPr>
              <a:t>包使用起来非常简便，网上也有这方面的例子，或者直接让大模型输出用例代码。</a:t>
            </a:r>
            <a:endParaRPr lang="en-US" altLang="zh-CN" dirty="0">
              <a:solidFill>
                <a:srgbClr val="6600CC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dirty="0">
                <a:solidFill>
                  <a:srgbClr val="6600CC"/>
                </a:solidFill>
              </a:rPr>
              <a:t>通过这五个练习，基本上数据库开发所需的步骤就齐整了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987843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526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Tahoma</vt:lpstr>
      <vt:lpstr>Wingdings</vt:lpstr>
      <vt:lpstr>Blends</vt:lpstr>
      <vt:lpstr>实习一：数据库应用案例设计</vt:lpstr>
      <vt:lpstr>步骤一：罗列业务需求</vt:lpstr>
      <vt:lpstr>步骤二：数据库设计</vt:lpstr>
      <vt:lpstr>步骤三：创建数据库</vt:lpstr>
      <vt:lpstr>步骤四：数据库操作</vt:lpstr>
      <vt:lpstr>步骤五：前端web页面开发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lijun</dc:creator>
  <cp:lastModifiedBy>admin</cp:lastModifiedBy>
  <cp:revision>47</cp:revision>
  <dcterms:created xsi:type="dcterms:W3CDTF">2019-02-26T02:32:22Z</dcterms:created>
  <dcterms:modified xsi:type="dcterms:W3CDTF">2025-03-25T02:18:34Z</dcterms:modified>
</cp:coreProperties>
</file>