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9" r:id="rId3"/>
    <p:sldId id="271" r:id="rId4"/>
    <p:sldId id="274" r:id="rId5"/>
    <p:sldId id="265" r:id="rId6"/>
    <p:sldId id="266" r:id="rId7"/>
    <p:sldId id="261" r:id="rId8"/>
    <p:sldId id="267"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724" y="6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sz="180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sz="180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sz="180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sz="1800"/>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sz="180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sz="1800"/>
            </a:p>
          </p:txBody>
        </p:sp>
      </p:grpSp>
      <p:sp>
        <p:nvSpPr>
          <p:cNvPr id="6156" name="Rectangle 12"/>
          <p:cNvSpPr>
            <a:spLocks noGrp="1" noChangeArrowheads="1"/>
          </p:cNvSpPr>
          <p:nvPr>
            <p:ph type="ctrTitle"/>
          </p:nvPr>
        </p:nvSpPr>
        <p:spPr>
          <a:xfrm>
            <a:off x="1320800" y="1828800"/>
            <a:ext cx="10363200" cy="1143000"/>
          </a:xfrm>
        </p:spPr>
        <p:txBody>
          <a:bodyPr/>
          <a:lstStyle>
            <a:lvl1pPr>
              <a:defRPr/>
            </a:lvl1pPr>
          </a:lstStyle>
          <a:p>
            <a:r>
              <a:rPr lang="zh-CN" altLang="en-US"/>
              <a:t>单击此处编辑母版标题样式</a:t>
            </a:r>
          </a:p>
        </p:txBody>
      </p:sp>
      <p:sp>
        <p:nvSpPr>
          <p:cNvPr id="6157"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zh-CN" altLang="en-US"/>
              <a:t>陈立军</a:t>
            </a: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45C86A94-886C-42A9-A3A4-2F967A017607}" type="slidenum">
              <a:rPr lang="zh-CN" altLang="en-US"/>
              <a:pPr>
                <a:defRPr/>
              </a:pPr>
              <a:t>‹#›</a:t>
            </a:fld>
            <a:endParaRPr lang="en-US" altLang="zh-CN"/>
          </a:p>
        </p:txBody>
      </p:sp>
    </p:spTree>
    <p:extLst>
      <p:ext uri="{BB962C8B-B14F-4D97-AF65-F5344CB8AC3E}">
        <p14:creationId xmlns:p14="http://schemas.microsoft.com/office/powerpoint/2010/main" val="2481032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96ECAD74-1C4C-47CE-B435-7FAE87EB6777}" type="datetime8">
              <a:rPr lang="zh-CN" altLang="en-US"/>
              <a:pPr>
                <a:defRPr/>
              </a:pPr>
              <a:t>2025年4月3日9时46分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EE1AFE8-BA73-4CF9-B2B1-C961DD038CE4}" type="slidenum">
              <a:rPr lang="zh-CN" altLang="en-US"/>
              <a:pPr>
                <a:defRPr/>
              </a:pPr>
              <a:t>‹#›</a:t>
            </a:fld>
            <a:endParaRPr lang="en-US" altLang="zh-CN"/>
          </a:p>
        </p:txBody>
      </p:sp>
    </p:spTree>
    <p:extLst>
      <p:ext uri="{BB962C8B-B14F-4D97-AF65-F5344CB8AC3E}">
        <p14:creationId xmlns:p14="http://schemas.microsoft.com/office/powerpoint/2010/main" val="215785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31818" y="150814"/>
            <a:ext cx="2908300" cy="64785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4801" y="150814"/>
            <a:ext cx="8523817" cy="64785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fld id="{26ACA4AD-312F-4AA2-AA20-F2DB0784B4E4}" type="datetime8">
              <a:rPr lang="zh-CN" altLang="en-US"/>
              <a:pPr>
                <a:defRPr/>
              </a:pPr>
              <a:t>2025年4月3日9时46分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EDB8D5A-3914-4F8D-ABF2-B944B3CB0A9C}" type="slidenum">
              <a:rPr lang="zh-CN" altLang="en-US"/>
              <a:pPr>
                <a:defRPr/>
              </a:pPr>
              <a:t>‹#›</a:t>
            </a:fld>
            <a:endParaRPr lang="en-US" altLang="zh-CN"/>
          </a:p>
        </p:txBody>
      </p:sp>
    </p:spTree>
    <p:extLst>
      <p:ext uri="{BB962C8B-B14F-4D97-AF65-F5344CB8AC3E}">
        <p14:creationId xmlns:p14="http://schemas.microsoft.com/office/powerpoint/2010/main" val="16322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表格占位符 2"/>
          <p:cNvSpPr>
            <a:spLocks noGrp="1"/>
          </p:cNvSpPr>
          <p:nvPr>
            <p:ph type="tbl" idx="1"/>
          </p:nvPr>
        </p:nvSpPr>
        <p:spPr>
          <a:xfrm>
            <a:off x="304800" y="1196976"/>
            <a:ext cx="11635317" cy="5432425"/>
          </a:xfrm>
        </p:spPr>
        <p:txBody>
          <a:bodyPr/>
          <a:lstStyle/>
          <a:p>
            <a:pPr lvl="0"/>
            <a:endParaRPr lang="zh-CN" altLang="en-US" noProof="0"/>
          </a:p>
        </p:txBody>
      </p:sp>
      <p:sp>
        <p:nvSpPr>
          <p:cNvPr id="4" name="Rectangle 11"/>
          <p:cNvSpPr>
            <a:spLocks noGrp="1" noChangeArrowheads="1"/>
          </p:cNvSpPr>
          <p:nvPr>
            <p:ph type="dt" sz="half" idx="10"/>
          </p:nvPr>
        </p:nvSpPr>
        <p:spPr>
          <a:ln/>
        </p:spPr>
        <p:txBody>
          <a:bodyPr/>
          <a:lstStyle>
            <a:lvl1pPr>
              <a:defRPr/>
            </a:lvl1pPr>
          </a:lstStyle>
          <a:p>
            <a:pPr>
              <a:defRPr/>
            </a:pPr>
            <a:fld id="{4415D5C1-AEE2-49E7-8B34-0A581C2310A2}" type="datetime8">
              <a:rPr lang="zh-CN" altLang="en-US"/>
              <a:pPr>
                <a:defRPr/>
              </a:pPr>
              <a:t>2025年4月3日9时46分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6E8BEDD-C469-455A-AE3F-0C3D96D3761B}" type="slidenum">
              <a:rPr lang="zh-CN" altLang="en-US"/>
              <a:pPr>
                <a:defRPr/>
              </a:pPr>
              <a:t>‹#›</a:t>
            </a:fld>
            <a:endParaRPr lang="en-US" altLang="zh-CN"/>
          </a:p>
        </p:txBody>
      </p:sp>
    </p:spTree>
    <p:extLst>
      <p:ext uri="{BB962C8B-B14F-4D97-AF65-F5344CB8AC3E}">
        <p14:creationId xmlns:p14="http://schemas.microsoft.com/office/powerpoint/2010/main" val="286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223000" y="1196976"/>
            <a:ext cx="5717117" cy="26400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23000" y="3989388"/>
            <a:ext cx="5717117" cy="26400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fld id="{53E61F19-5A52-4C20-985D-782318143AE8}" type="datetime8">
              <a:rPr lang="zh-CN" altLang="en-US"/>
              <a:pPr>
                <a:defRPr/>
              </a:pPr>
              <a:t>2025年4月3日9时46分</a:t>
            </a:fld>
            <a:endParaRPr lang="zh-CN" altLang="zh-CN"/>
          </a:p>
        </p:txBody>
      </p:sp>
      <p:sp>
        <p:nvSpPr>
          <p:cNvPr id="7"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C764D18C-8108-40F6-B680-7F948763C18C}" type="slidenum">
              <a:rPr lang="zh-CN" altLang="en-US"/>
              <a:pPr>
                <a:defRPr/>
              </a:pPr>
              <a:t>‹#›</a:t>
            </a:fld>
            <a:endParaRPr lang="en-US" altLang="zh-CN"/>
          </a:p>
        </p:txBody>
      </p:sp>
    </p:spTree>
    <p:extLst>
      <p:ext uri="{BB962C8B-B14F-4D97-AF65-F5344CB8AC3E}">
        <p14:creationId xmlns:p14="http://schemas.microsoft.com/office/powerpoint/2010/main" val="3190272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150814"/>
            <a:ext cx="10390717" cy="752475"/>
          </a:xfrm>
        </p:spPr>
        <p:txBody>
          <a:bodyPr/>
          <a:lstStyle/>
          <a:p>
            <a:r>
              <a:rPr lang="zh-CN" altLang="en-US"/>
              <a:t>单击此处编辑母版标题样式</a:t>
            </a:r>
          </a:p>
        </p:txBody>
      </p:sp>
      <p:sp>
        <p:nvSpPr>
          <p:cNvPr id="3" name="文本占位符 2"/>
          <p:cNvSpPr>
            <a:spLocks noGrp="1"/>
          </p:cNvSpPr>
          <p:nvPr>
            <p:ph type="body" sz="half" idx="1"/>
          </p:nvPr>
        </p:nvSpPr>
        <p:spPr>
          <a:xfrm>
            <a:off x="304800" y="1196976"/>
            <a:ext cx="5715000"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C042B1DF-7264-422F-90DF-FC1D88EA00C4}" type="datetime8">
              <a:rPr lang="zh-CN" altLang="en-US"/>
              <a:pPr>
                <a:defRPr/>
              </a:pPr>
              <a:t>2025年4月3日9时46分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695DB95-238A-4218-BC87-B9A645228B11}" type="slidenum">
              <a:rPr lang="zh-CN" altLang="en-US"/>
              <a:pPr>
                <a:defRPr/>
              </a:pPr>
              <a:t>‹#›</a:t>
            </a:fld>
            <a:endParaRPr lang="en-US" altLang="zh-CN"/>
          </a:p>
        </p:txBody>
      </p:sp>
    </p:spTree>
    <p:extLst>
      <p:ext uri="{BB962C8B-B14F-4D97-AF65-F5344CB8AC3E}">
        <p14:creationId xmlns:p14="http://schemas.microsoft.com/office/powerpoint/2010/main" val="58394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 y="2"/>
            <a:ext cx="12192000" cy="836711"/>
          </a:xfrm>
          <a:solidFill>
            <a:schemeClr val="tx2"/>
          </a:solidFill>
        </p:spPr>
        <p:txBody>
          <a:bodyPr/>
          <a:lstStyle>
            <a:lvl1pPr>
              <a:defRPr>
                <a:solidFill>
                  <a:schemeClr val="bg1"/>
                </a:solidFill>
              </a:defRPr>
            </a:lvl1pPr>
          </a:lstStyle>
          <a:p>
            <a:r>
              <a:rPr lang="zh-CN" altLang="en-US" dirty="0"/>
              <a:t>单击此处编辑母版标题样式</a:t>
            </a:r>
          </a:p>
        </p:txBody>
      </p:sp>
      <p:sp>
        <p:nvSpPr>
          <p:cNvPr id="3" name="内容占位符 2"/>
          <p:cNvSpPr>
            <a:spLocks noGrp="1"/>
          </p:cNvSpPr>
          <p:nvPr>
            <p:ph idx="1"/>
          </p:nvPr>
        </p:nvSpPr>
        <p:spPr>
          <a:xfrm>
            <a:off x="304800" y="1052737"/>
            <a:ext cx="11635317" cy="557666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4856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fld id="{1A4EE849-A1A1-415F-86AD-6616A00ADB07}" type="datetime8">
              <a:rPr lang="zh-CN" altLang="en-US"/>
              <a:pPr>
                <a:defRPr/>
              </a:pPr>
              <a:t>2025年4月3日9时46分</a:t>
            </a:fld>
            <a:endParaRPr lang="zh-CN" altLang="zh-CN"/>
          </a:p>
        </p:txBody>
      </p:sp>
      <p:sp>
        <p:nvSpPr>
          <p:cNvPr id="5"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38F40A9-47C6-40B1-9E91-1614A5A2F500}" type="slidenum">
              <a:rPr lang="zh-CN" altLang="en-US"/>
              <a:pPr>
                <a:defRPr/>
              </a:pPr>
              <a:t>‹#›</a:t>
            </a:fld>
            <a:endParaRPr lang="en-US" altLang="zh-CN"/>
          </a:p>
        </p:txBody>
      </p:sp>
    </p:spTree>
    <p:extLst>
      <p:ext uri="{BB962C8B-B14F-4D97-AF65-F5344CB8AC3E}">
        <p14:creationId xmlns:p14="http://schemas.microsoft.com/office/powerpoint/2010/main" val="77317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4800" y="1196976"/>
            <a:ext cx="5715000"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23000" y="1196976"/>
            <a:ext cx="5717117" cy="543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fld id="{F5FE8166-6DFA-4A37-90C1-E590F0614A43}" type="datetime8">
              <a:rPr lang="zh-CN" altLang="en-US"/>
              <a:pPr>
                <a:defRPr/>
              </a:pPr>
              <a:t>2025年4月3日9时46分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583DB4E-3FA1-42C2-B858-124222D89A88}" type="slidenum">
              <a:rPr lang="zh-CN" altLang="en-US"/>
              <a:pPr>
                <a:defRPr/>
              </a:pPr>
              <a:t>‹#›</a:t>
            </a:fld>
            <a:endParaRPr lang="en-US" altLang="zh-CN"/>
          </a:p>
        </p:txBody>
      </p:sp>
    </p:spTree>
    <p:extLst>
      <p:ext uri="{BB962C8B-B14F-4D97-AF65-F5344CB8AC3E}">
        <p14:creationId xmlns:p14="http://schemas.microsoft.com/office/powerpoint/2010/main" val="2488693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fld id="{A7E0F191-FF55-4032-B4F3-4728AFD909E7}" type="datetime8">
              <a:rPr lang="zh-CN" altLang="en-US"/>
              <a:pPr>
                <a:defRPr/>
              </a:pPr>
              <a:t>2025年4月3日9时46分</a:t>
            </a:fld>
            <a:endParaRPr lang="zh-CN" altLang="zh-CN"/>
          </a:p>
        </p:txBody>
      </p:sp>
      <p:sp>
        <p:nvSpPr>
          <p:cNvPr id="8"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17452384-EC76-470D-8215-F3851A16C086}" type="slidenum">
              <a:rPr lang="zh-CN" altLang="en-US"/>
              <a:pPr>
                <a:defRPr/>
              </a:pPr>
              <a:t>‹#›</a:t>
            </a:fld>
            <a:endParaRPr lang="en-US" altLang="zh-CN"/>
          </a:p>
        </p:txBody>
      </p:sp>
    </p:spTree>
    <p:extLst>
      <p:ext uri="{BB962C8B-B14F-4D97-AF65-F5344CB8AC3E}">
        <p14:creationId xmlns:p14="http://schemas.microsoft.com/office/powerpoint/2010/main" val="31145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fld id="{6EC15C75-3443-411B-9BA4-F26D1B7AB720}" type="datetime8">
              <a:rPr lang="zh-CN" altLang="en-US"/>
              <a:pPr>
                <a:defRPr/>
              </a:pPr>
              <a:t>2025年4月3日9时46分</a:t>
            </a:fld>
            <a:endParaRPr lang="zh-CN" altLang="zh-CN"/>
          </a:p>
        </p:txBody>
      </p:sp>
      <p:sp>
        <p:nvSpPr>
          <p:cNvPr id="4"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3A59481-CBAE-432F-9C18-AF5FB14C53F7}" type="slidenum">
              <a:rPr lang="zh-CN" altLang="en-US"/>
              <a:pPr>
                <a:defRPr/>
              </a:pPr>
              <a:t>‹#›</a:t>
            </a:fld>
            <a:endParaRPr lang="en-US" altLang="zh-CN"/>
          </a:p>
        </p:txBody>
      </p:sp>
    </p:spTree>
    <p:extLst>
      <p:ext uri="{BB962C8B-B14F-4D97-AF65-F5344CB8AC3E}">
        <p14:creationId xmlns:p14="http://schemas.microsoft.com/office/powerpoint/2010/main" val="2268408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fld id="{ED5A3AA7-044A-46EF-845F-56DB0F13F210}" type="datetime8">
              <a:rPr lang="zh-CN" altLang="en-US"/>
              <a:pPr>
                <a:defRPr/>
              </a:pPr>
              <a:t>2025年4月3日9时46分</a:t>
            </a:fld>
            <a:endParaRPr lang="zh-CN" altLang="zh-CN"/>
          </a:p>
        </p:txBody>
      </p:sp>
      <p:sp>
        <p:nvSpPr>
          <p:cNvPr id="3"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10F4CE98-0784-42F6-86A6-44CEC324D2F4}" type="slidenum">
              <a:rPr lang="zh-CN" altLang="en-US"/>
              <a:pPr>
                <a:defRPr/>
              </a:pPr>
              <a:t>‹#›</a:t>
            </a:fld>
            <a:endParaRPr lang="en-US" altLang="zh-CN"/>
          </a:p>
        </p:txBody>
      </p:sp>
    </p:spTree>
    <p:extLst>
      <p:ext uri="{BB962C8B-B14F-4D97-AF65-F5344CB8AC3E}">
        <p14:creationId xmlns:p14="http://schemas.microsoft.com/office/powerpoint/2010/main" val="2218880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63D0ADD4-EFA2-42AD-B838-7856D70BC5C3}" type="datetime8">
              <a:rPr lang="zh-CN" altLang="en-US"/>
              <a:pPr>
                <a:defRPr/>
              </a:pPr>
              <a:t>2025年4月3日9时46分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BD51802-0C49-402D-A958-AA67EAC4E4A4}" type="slidenum">
              <a:rPr lang="zh-CN" altLang="en-US"/>
              <a:pPr>
                <a:defRPr/>
              </a:pPr>
              <a:t>‹#›</a:t>
            </a:fld>
            <a:endParaRPr lang="en-US" altLang="zh-CN"/>
          </a:p>
        </p:txBody>
      </p:sp>
    </p:spTree>
    <p:extLst>
      <p:ext uri="{BB962C8B-B14F-4D97-AF65-F5344CB8AC3E}">
        <p14:creationId xmlns:p14="http://schemas.microsoft.com/office/powerpoint/2010/main" val="399821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fld id="{DCC1BC65-D5B7-432B-B7DE-5BD6FBC9A24A}" type="datetime8">
              <a:rPr lang="zh-CN" altLang="en-US"/>
              <a:pPr>
                <a:defRPr/>
              </a:pPr>
              <a:t>2025年4月3日9时46分</a:t>
            </a:fld>
            <a:endParaRPr lang="zh-CN" altLang="zh-CN"/>
          </a:p>
        </p:txBody>
      </p:sp>
      <p:sp>
        <p:nvSpPr>
          <p:cNvPr id="6" name="Rectangle 12"/>
          <p:cNvSpPr>
            <a:spLocks noGrp="1" noChangeArrowheads="1"/>
          </p:cNvSpPr>
          <p:nvPr>
            <p:ph type="ftr" sz="quarter" idx="11"/>
          </p:nvPr>
        </p:nvSpPr>
        <p:spPr>
          <a:ln/>
        </p:spPr>
        <p:txBody>
          <a:bodyPr/>
          <a:lstStyle>
            <a:lvl1pPr>
              <a:defRPr/>
            </a:lvl1pPr>
          </a:lstStyle>
          <a:p>
            <a:pPr>
              <a:defRPr/>
            </a:pPr>
            <a:r>
              <a:rPr lang="zh-CN" altLang="en-US"/>
              <a:t>陈立军</a:t>
            </a: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3CBBD63-1FA3-42FF-85DF-AF98BE5C1850}" type="slidenum">
              <a:rPr lang="zh-CN" altLang="en-US"/>
              <a:pPr>
                <a:defRPr/>
              </a:pPr>
              <a:t>‹#›</a:t>
            </a:fld>
            <a:endParaRPr lang="en-US" altLang="zh-CN"/>
          </a:p>
        </p:txBody>
      </p:sp>
    </p:spTree>
    <p:extLst>
      <p:ext uri="{BB962C8B-B14F-4D97-AF65-F5344CB8AC3E}">
        <p14:creationId xmlns:p14="http://schemas.microsoft.com/office/powerpoint/2010/main" val="1919716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ltGray">
          <a:xfrm>
            <a:off x="556684" y="314326"/>
            <a:ext cx="584200" cy="474663"/>
          </a:xfrm>
          <a:prstGeom prst="rect">
            <a:avLst/>
          </a:prstGeom>
          <a:solidFill>
            <a:schemeClr val="accent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3" name="Rectangle 3"/>
          <p:cNvSpPr>
            <a:spLocks noChangeArrowheads="1"/>
          </p:cNvSpPr>
          <p:nvPr/>
        </p:nvSpPr>
        <p:spPr bwMode="ltGray">
          <a:xfrm>
            <a:off x="1066801" y="314326"/>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4" name="Rectangle 4"/>
          <p:cNvSpPr>
            <a:spLocks noChangeArrowheads="1"/>
          </p:cNvSpPr>
          <p:nvPr/>
        </p:nvSpPr>
        <p:spPr bwMode="ltGray">
          <a:xfrm>
            <a:off x="721785" y="736600"/>
            <a:ext cx="563033" cy="474663"/>
          </a:xfrm>
          <a:prstGeom prst="rect">
            <a:avLst/>
          </a:prstGeom>
          <a:solidFill>
            <a:schemeClr val="folHlink"/>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5" name="Rectangle 5"/>
          <p:cNvSpPr>
            <a:spLocks noChangeArrowheads="1"/>
          </p:cNvSpPr>
          <p:nvPr/>
        </p:nvSpPr>
        <p:spPr bwMode="ltGray">
          <a:xfrm>
            <a:off x="1214967" y="736600"/>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6" name="Rectangle 6"/>
          <p:cNvSpPr>
            <a:spLocks noChangeArrowheads="1"/>
          </p:cNvSpPr>
          <p:nvPr/>
        </p:nvSpPr>
        <p:spPr bwMode="ltGray">
          <a:xfrm>
            <a:off x="169333" y="919164"/>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7" name="Rectangle 7"/>
          <p:cNvSpPr>
            <a:spLocks noChangeArrowheads="1"/>
          </p:cNvSpPr>
          <p:nvPr/>
        </p:nvSpPr>
        <p:spPr bwMode="gray">
          <a:xfrm>
            <a:off x="1016000" y="206376"/>
            <a:ext cx="42333" cy="1052513"/>
          </a:xfrm>
          <a:prstGeom prst="rect">
            <a:avLst/>
          </a:prstGeom>
          <a:solidFill>
            <a:schemeClr val="bg2"/>
          </a:soli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5128" name="Rectangle 8"/>
          <p:cNvSpPr>
            <a:spLocks noChangeArrowheads="1"/>
          </p:cNvSpPr>
          <p:nvPr/>
        </p:nvSpPr>
        <p:spPr bwMode="gray">
          <a:xfrm>
            <a:off x="590551" y="996950"/>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nSpc>
                <a:spcPct val="100000"/>
              </a:lnSpc>
              <a:spcBef>
                <a:spcPct val="0"/>
              </a:spcBef>
              <a:buClrTx/>
              <a:buSzTx/>
              <a:buFontTx/>
              <a:buNone/>
              <a:defRPr/>
            </a:pPr>
            <a:endParaRPr lang="zh-CN" altLang="en-US" sz="1800"/>
          </a:p>
        </p:txBody>
      </p:sp>
      <p:sp>
        <p:nvSpPr>
          <p:cNvPr id="2057" name="Rectangle 9"/>
          <p:cNvSpPr>
            <a:spLocks noGrp="1" noChangeArrowheads="1"/>
          </p:cNvSpPr>
          <p:nvPr>
            <p:ph type="title"/>
          </p:nvPr>
        </p:nvSpPr>
        <p:spPr bwMode="auto">
          <a:xfrm>
            <a:off x="914400" y="150814"/>
            <a:ext cx="10390717" cy="7524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058" name="Rectangle 10"/>
          <p:cNvSpPr>
            <a:spLocks noGrp="1" noChangeArrowheads="1"/>
          </p:cNvSpPr>
          <p:nvPr>
            <p:ph type="body" idx="1"/>
          </p:nvPr>
        </p:nvSpPr>
        <p:spPr bwMode="auto">
          <a:xfrm>
            <a:off x="304800" y="1196976"/>
            <a:ext cx="11635317" cy="543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31" name="Rectangle 11"/>
          <p:cNvSpPr>
            <a:spLocks noGrp="1" noChangeArrowheads="1"/>
          </p:cNvSpPr>
          <p:nvPr>
            <p:ph type="dt" sz="half" idx="2"/>
          </p:nvPr>
        </p:nvSpPr>
        <p:spPr bwMode="auto">
          <a:xfrm>
            <a:off x="46567" y="6453188"/>
            <a:ext cx="2944284" cy="3286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buClrTx/>
              <a:buSzTx/>
              <a:buFontTx/>
              <a:buNone/>
              <a:defRPr kumimoji="0" sz="1400"/>
            </a:lvl1pPr>
          </a:lstStyle>
          <a:p>
            <a:pPr>
              <a:defRPr/>
            </a:pPr>
            <a:fld id="{26E66555-249F-4641-9C09-BC377E64F282}" type="datetime8">
              <a:rPr lang="zh-CN" altLang="en-US"/>
              <a:pPr>
                <a:defRPr/>
              </a:pPr>
              <a:t>2025年4月3日9时46分</a:t>
            </a:fld>
            <a:endParaRPr lang="zh-CN" altLang="zh-CN"/>
          </a:p>
        </p:txBody>
      </p:sp>
      <p:sp>
        <p:nvSpPr>
          <p:cNvPr id="5132"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kumimoji="0" sz="1400"/>
            </a:lvl1pPr>
          </a:lstStyle>
          <a:p>
            <a:pPr>
              <a:defRPr/>
            </a:pPr>
            <a:r>
              <a:rPr lang="zh-CN" altLang="en-US"/>
              <a:t>陈立军</a:t>
            </a:r>
            <a:endParaRPr lang="en-US" altLang="zh-CN"/>
          </a:p>
        </p:txBody>
      </p:sp>
      <p:sp>
        <p:nvSpPr>
          <p:cNvPr id="5133"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kumimoji="0" sz="1400"/>
            </a:lvl1pPr>
          </a:lstStyle>
          <a:p>
            <a:pPr>
              <a:defRPr/>
            </a:pPr>
            <a:fld id="{1A1A38E4-F4C3-44B1-A7A4-0A42EC0B256A}" type="slidenum">
              <a:rPr lang="zh-CN" altLang="en-US"/>
              <a:pPr>
                <a:defRPr/>
              </a:pPr>
              <a:t>‹#›</a:t>
            </a:fld>
            <a:endParaRPr lang="en-US" altLang="zh-CN"/>
          </a:p>
        </p:txBody>
      </p:sp>
    </p:spTree>
    <p:extLst>
      <p:ext uri="{BB962C8B-B14F-4D97-AF65-F5344CB8AC3E}">
        <p14:creationId xmlns:p14="http://schemas.microsoft.com/office/powerpoint/2010/main" val="3681323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ahoma" pitchFamily="34" charset="0"/>
          <a:ea typeface="隶书" pitchFamily="49" charset="-122"/>
        </a:defRPr>
      </a:lvl2pPr>
      <a:lvl3pPr algn="ctr" rtl="0" eaLnBrk="0" fontAlgn="base" hangingPunct="0">
        <a:spcBef>
          <a:spcPct val="0"/>
        </a:spcBef>
        <a:spcAft>
          <a:spcPct val="0"/>
        </a:spcAft>
        <a:defRPr kumimoji="1" sz="4400">
          <a:solidFill>
            <a:schemeClr val="tx2"/>
          </a:solidFill>
          <a:latin typeface="Tahoma" pitchFamily="34" charset="0"/>
          <a:ea typeface="隶书" pitchFamily="49" charset="-122"/>
        </a:defRPr>
      </a:lvl3pPr>
      <a:lvl4pPr algn="ctr" rtl="0" eaLnBrk="0" fontAlgn="base" hangingPunct="0">
        <a:spcBef>
          <a:spcPct val="0"/>
        </a:spcBef>
        <a:spcAft>
          <a:spcPct val="0"/>
        </a:spcAft>
        <a:defRPr kumimoji="1" sz="4400">
          <a:solidFill>
            <a:schemeClr val="tx2"/>
          </a:solidFill>
          <a:latin typeface="Tahoma" pitchFamily="34" charset="0"/>
          <a:ea typeface="隶书" pitchFamily="49" charset="-122"/>
        </a:defRPr>
      </a:lvl4pPr>
      <a:lvl5pPr algn="ctr" rtl="0" eaLnBrk="0" fontAlgn="base" hangingPunct="0">
        <a:spcBef>
          <a:spcPct val="0"/>
        </a:spcBef>
        <a:spcAft>
          <a:spcPct val="0"/>
        </a:spcAft>
        <a:defRPr kumimoji="1" sz="4400">
          <a:solidFill>
            <a:schemeClr val="tx2"/>
          </a:solidFill>
          <a:latin typeface="Tahoma" pitchFamily="34" charset="0"/>
          <a:ea typeface="隶书" pitchFamily="49" charset="-122"/>
        </a:defRPr>
      </a:lvl5pPr>
      <a:lvl6pPr marL="457200" algn="ctr" rtl="0" fontAlgn="base">
        <a:spcBef>
          <a:spcPct val="0"/>
        </a:spcBef>
        <a:spcAft>
          <a:spcPct val="0"/>
        </a:spcAft>
        <a:defRPr kumimoji="1" sz="4400">
          <a:solidFill>
            <a:schemeClr val="tx2"/>
          </a:solidFill>
          <a:latin typeface="Tahoma" pitchFamily="34" charset="0"/>
          <a:ea typeface="隶书" pitchFamily="49" charset="-122"/>
        </a:defRPr>
      </a:lvl6pPr>
      <a:lvl7pPr marL="914400" algn="ctr" rtl="0" fontAlgn="base">
        <a:spcBef>
          <a:spcPct val="0"/>
        </a:spcBef>
        <a:spcAft>
          <a:spcPct val="0"/>
        </a:spcAft>
        <a:defRPr kumimoji="1" sz="4400">
          <a:solidFill>
            <a:schemeClr val="tx2"/>
          </a:solidFill>
          <a:latin typeface="Tahoma" pitchFamily="34" charset="0"/>
          <a:ea typeface="隶书" pitchFamily="49" charset="-122"/>
        </a:defRPr>
      </a:lvl7pPr>
      <a:lvl8pPr marL="1371600" algn="ctr" rtl="0" fontAlgn="base">
        <a:spcBef>
          <a:spcPct val="0"/>
        </a:spcBef>
        <a:spcAft>
          <a:spcPct val="0"/>
        </a:spcAft>
        <a:defRPr kumimoji="1" sz="4400">
          <a:solidFill>
            <a:schemeClr val="tx2"/>
          </a:solidFill>
          <a:latin typeface="Tahoma" pitchFamily="34" charset="0"/>
          <a:ea typeface="隶书" pitchFamily="49" charset="-122"/>
        </a:defRPr>
      </a:lvl8pPr>
      <a:lvl9pPr marL="1828800" algn="ctr" rtl="0" fontAlgn="base">
        <a:spcBef>
          <a:spcPct val="0"/>
        </a:spcBef>
        <a:spcAft>
          <a:spcPct val="0"/>
        </a:spcAft>
        <a:defRPr kumimoji="1" sz="4400">
          <a:solidFill>
            <a:schemeClr val="tx2"/>
          </a:solidFill>
          <a:latin typeface="Tahoma" pitchFamily="34" charset="0"/>
          <a:ea typeface="隶书" pitchFamily="49" charset="-122"/>
        </a:defRPr>
      </a:lvl9pPr>
    </p:titleStyle>
    <p:bodyStyle>
      <a:lvl1pPr marL="342900" indent="-342900" algn="just" rtl="0" eaLnBrk="0" fontAlgn="base" hangingPunct="0">
        <a:spcBef>
          <a:spcPct val="20000"/>
        </a:spcBef>
        <a:spcAft>
          <a:spcPct val="0"/>
        </a:spcAft>
        <a:buClr>
          <a:schemeClr val="folHlink"/>
        </a:buClr>
        <a:buSzPct val="60000"/>
        <a:buFont typeface="Wingdings" pitchFamily="2" charset="2"/>
        <a:buChar char="n"/>
        <a:defRPr kumimoji="1" sz="3200">
          <a:solidFill>
            <a:schemeClr val="folHlink"/>
          </a:solidFill>
          <a:latin typeface="+mn-lt"/>
          <a:ea typeface="+mn-ea"/>
          <a:cs typeface="+mn-cs"/>
        </a:defRPr>
      </a:lvl1pPr>
      <a:lvl2pPr marL="742950" indent="-285750" algn="just" rtl="0" eaLnBrk="0" fontAlgn="base" hangingPunct="0">
        <a:spcBef>
          <a:spcPct val="20000"/>
        </a:spcBef>
        <a:spcAft>
          <a:spcPct val="0"/>
        </a:spcAft>
        <a:buClr>
          <a:schemeClr val="hlink"/>
        </a:buClr>
        <a:buSzPct val="55000"/>
        <a:buFont typeface="Wingdings" pitchFamily="2" charset="2"/>
        <a:buChar char="n"/>
        <a:defRPr kumimoji="1" sz="2800">
          <a:solidFill>
            <a:srgbClr val="660066"/>
          </a:solidFill>
          <a:latin typeface="+mn-lt"/>
          <a:ea typeface="华文新魏" pitchFamily="2" charset="-122"/>
        </a:defRPr>
      </a:lvl2pPr>
      <a:lvl3pPr marL="1143000" indent="-228600" algn="just" rtl="0" eaLnBrk="0" fontAlgn="base" hangingPunct="0">
        <a:spcBef>
          <a:spcPct val="20000"/>
        </a:spcBef>
        <a:spcAft>
          <a:spcPct val="0"/>
        </a:spcAft>
        <a:buClr>
          <a:schemeClr val="folHlink"/>
        </a:buClr>
        <a:buSzPct val="50000"/>
        <a:buFont typeface="Wingdings" pitchFamily="2" charset="2"/>
        <a:buChar char="n"/>
        <a:defRPr kumimoji="1" sz="2400">
          <a:solidFill>
            <a:srgbClr val="6600CC"/>
          </a:solidFill>
          <a:latin typeface="+mn-lt"/>
          <a:ea typeface="华文新魏" pitchFamily="2" charset="-122"/>
        </a:defRPr>
      </a:lvl3pPr>
      <a:lvl4pPr marL="1600200" indent="-228600" algn="just"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华文新魏" pitchFamily="2" charset="-122"/>
        </a:defRPr>
      </a:lvl4pPr>
      <a:lvl5pPr marL="2057400" indent="-228600" algn="just"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5pPr>
      <a:lvl6pPr marL="25146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6pPr>
      <a:lvl7pPr marL="29718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7pPr>
      <a:lvl8pPr marL="34290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8pPr>
      <a:lvl9pPr marL="3886200" indent="-228600" algn="just"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华文新魏"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实习二：数据库约束设计</a:t>
            </a:r>
          </a:p>
        </p:txBody>
      </p:sp>
      <p:sp>
        <p:nvSpPr>
          <p:cNvPr id="4" name="Rectangle 1"/>
          <p:cNvSpPr>
            <a:spLocks noGrp="1" noChangeArrowheads="1"/>
          </p:cNvSpPr>
          <p:nvPr>
            <p:ph idx="1"/>
          </p:nvPr>
        </p:nvSpPr>
        <p:spPr bwMode="auto">
          <a:xfrm>
            <a:off x="464128" y="1386729"/>
            <a:ext cx="11263744" cy="3794308"/>
          </a:xfrm>
          <a:prstGeom prst="rect">
            <a:avLst/>
          </a:prstGeom>
          <a:solidFill>
            <a:schemeClr val="bg1"/>
          </a:solidFill>
          <a:ln>
            <a:noFill/>
          </a:ln>
          <a:effec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Clr>
                <a:srgbClr val="FF0000"/>
              </a:buClr>
              <a:buSzPct val="100000"/>
              <a:buNone/>
            </a:pPr>
            <a:r>
              <a:rPr lang="zh-CN" altLang="en-US" sz="2800" dirty="0">
                <a:solidFill>
                  <a:srgbClr val="002060"/>
                </a:solidFill>
              </a:rPr>
              <a:t>本次实习的目标是请同学们体验如何在数据库中利用各种手段完成数据库约束设计。完善的约束设计功能使得数据一致性维护以及业务规则甚至异常处理都可以统一在服务器端完成，减轻了应用处理的负担。</a:t>
            </a:r>
            <a:endParaRPr lang="en-US" altLang="zh-CN" sz="2800" dirty="0">
              <a:solidFill>
                <a:srgbClr val="002060"/>
              </a:solidFill>
            </a:endParaRPr>
          </a:p>
          <a:p>
            <a:pPr marL="0" indent="0" algn="just">
              <a:lnSpc>
                <a:spcPct val="150000"/>
              </a:lnSpc>
              <a:buClr>
                <a:srgbClr val="FF0000"/>
              </a:buClr>
              <a:buSzPct val="100000"/>
              <a:buNone/>
            </a:pPr>
            <a:r>
              <a:rPr lang="zh-CN" altLang="en-US" sz="2800" dirty="0">
                <a:solidFill>
                  <a:srgbClr val="002060"/>
                </a:solidFill>
              </a:rPr>
              <a:t>同学们在实现各个约束的时候，应该同时给出正负测试样例，也即符合约束以及违反约束的增删改操作。</a:t>
            </a:r>
            <a:endParaRPr lang="en-US" altLang="zh-CN" sz="2800" dirty="0">
              <a:solidFill>
                <a:srgbClr val="002060"/>
              </a:solidFill>
            </a:endParaRPr>
          </a:p>
          <a:p>
            <a:pPr marL="0" indent="0" algn="just">
              <a:lnSpc>
                <a:spcPct val="150000"/>
              </a:lnSpc>
              <a:buClr>
                <a:srgbClr val="FF0000"/>
              </a:buClr>
              <a:buSzPct val="100000"/>
              <a:buNone/>
            </a:pPr>
            <a:r>
              <a:rPr lang="zh-CN" altLang="en-US" sz="2800" dirty="0">
                <a:solidFill>
                  <a:srgbClr val="002060"/>
                </a:solidFill>
              </a:rPr>
              <a:t>具体的约束设计任务我们分为基础、中级、高级、扩展四部分，如下：</a:t>
            </a:r>
            <a:endParaRPr lang="en-US" altLang="zh-CN" sz="2800" dirty="0">
              <a:solidFill>
                <a:srgbClr val="002060"/>
              </a:solidFill>
            </a:endParaRPr>
          </a:p>
        </p:txBody>
      </p:sp>
    </p:spTree>
    <p:extLst>
      <p:ext uri="{BB962C8B-B14F-4D97-AF65-F5344CB8AC3E}">
        <p14:creationId xmlns:p14="http://schemas.microsoft.com/office/powerpoint/2010/main" val="2688754936"/>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DF1225-8712-47A5-A9D9-C87A8BE5857D}"/>
              </a:ext>
            </a:extLst>
          </p:cNvPr>
          <p:cNvSpPr>
            <a:spLocks noGrp="1"/>
          </p:cNvSpPr>
          <p:nvPr>
            <p:ph type="title"/>
          </p:nvPr>
        </p:nvSpPr>
        <p:spPr/>
        <p:txBody>
          <a:bodyPr/>
          <a:lstStyle/>
          <a:p>
            <a:r>
              <a:rPr lang="zh-CN" altLang="en-US" dirty="0"/>
              <a:t>基本约束设计</a:t>
            </a:r>
          </a:p>
        </p:txBody>
      </p:sp>
      <p:sp>
        <p:nvSpPr>
          <p:cNvPr id="3" name="内容占位符 2">
            <a:extLst>
              <a:ext uri="{FF2B5EF4-FFF2-40B4-BE49-F238E27FC236}">
                <a16:creationId xmlns:a16="http://schemas.microsoft.com/office/drawing/2014/main" id="{4BC34290-E4BB-4BD3-8ED8-DA5AC915DE79}"/>
              </a:ext>
            </a:extLst>
          </p:cNvPr>
          <p:cNvSpPr>
            <a:spLocks noGrp="1"/>
          </p:cNvSpPr>
          <p:nvPr>
            <p:ph idx="1"/>
          </p:nvPr>
        </p:nvSpPr>
        <p:spPr>
          <a:xfrm>
            <a:off x="1170040" y="1052737"/>
            <a:ext cx="9881419" cy="5576664"/>
          </a:xfrm>
        </p:spPr>
        <p:txBody>
          <a:bodyPr/>
          <a:lstStyle/>
          <a:p>
            <a:pPr marL="0" indent="0">
              <a:lnSpc>
                <a:spcPct val="200000"/>
              </a:lnSpc>
              <a:buClr>
                <a:srgbClr val="FF0000"/>
              </a:buClr>
              <a:buSzTx/>
              <a:buNone/>
            </a:pPr>
            <a:r>
              <a:rPr kumimoji="0" lang="en-US" altLang="zh-CN" sz="2000" dirty="0">
                <a:solidFill>
                  <a:srgbClr val="002060"/>
                </a:solidFill>
                <a:latin typeface="+mn-ea"/>
              </a:rPr>
              <a:t>Emp( </a:t>
            </a:r>
            <a:r>
              <a:rPr kumimoji="0" lang="en-US" altLang="zh-CN" sz="2000" u="sng" dirty="0" err="1">
                <a:solidFill>
                  <a:srgbClr val="002060"/>
                </a:solidFill>
                <a:latin typeface="+mn-ea"/>
              </a:rPr>
              <a:t>eno</a:t>
            </a:r>
            <a:r>
              <a:rPr kumimoji="0" lang="en-US" altLang="zh-CN" sz="2000" dirty="0">
                <a:solidFill>
                  <a:srgbClr val="002060"/>
                </a:solidFill>
                <a:latin typeface="+mn-ea"/>
              </a:rPr>
              <a:t>, </a:t>
            </a:r>
            <a:r>
              <a:rPr kumimoji="0" lang="en-US" altLang="zh-CN" sz="2000" dirty="0" err="1">
                <a:solidFill>
                  <a:srgbClr val="002060"/>
                </a:solidFill>
                <a:latin typeface="+mn-ea"/>
              </a:rPr>
              <a:t>ename</a:t>
            </a:r>
            <a:r>
              <a:rPr kumimoji="0" lang="en-US" altLang="zh-CN" sz="2000" dirty="0">
                <a:solidFill>
                  <a:srgbClr val="002060"/>
                </a:solidFill>
                <a:latin typeface="+mn-ea"/>
              </a:rPr>
              <a:t>, </a:t>
            </a:r>
            <a:r>
              <a:rPr kumimoji="0" lang="en-US" altLang="zh-CN" sz="2000" dirty="0" err="1">
                <a:solidFill>
                  <a:srgbClr val="002060"/>
                </a:solidFill>
                <a:latin typeface="+mn-ea"/>
              </a:rPr>
              <a:t>birtyday</a:t>
            </a:r>
            <a:r>
              <a:rPr kumimoji="0" lang="en-US" altLang="zh-CN" sz="2000" dirty="0">
                <a:solidFill>
                  <a:srgbClr val="002060"/>
                </a:solidFill>
                <a:latin typeface="+mn-ea"/>
              </a:rPr>
              <a:t>, level, position, salary, </a:t>
            </a:r>
            <a:r>
              <a:rPr kumimoji="0" lang="en-US" altLang="zh-CN" sz="2000" dirty="0" err="1">
                <a:solidFill>
                  <a:srgbClr val="002060"/>
                </a:solidFill>
                <a:latin typeface="+mn-ea"/>
              </a:rPr>
              <a:t>dno</a:t>
            </a:r>
            <a:r>
              <a:rPr kumimoji="0" lang="en-US" altLang="zh-CN" sz="2000" dirty="0">
                <a:solidFill>
                  <a:srgbClr val="002060"/>
                </a:solidFill>
                <a:latin typeface="+mn-ea"/>
              </a:rPr>
              <a:t> ) </a:t>
            </a:r>
          </a:p>
          <a:p>
            <a:pPr marL="0" indent="0">
              <a:lnSpc>
                <a:spcPct val="200000"/>
              </a:lnSpc>
              <a:buClr>
                <a:srgbClr val="FF0000"/>
              </a:buClr>
              <a:buSzTx/>
              <a:buNone/>
            </a:pPr>
            <a:r>
              <a:rPr kumimoji="0" lang="en-US" altLang="zh-CN" sz="2000" dirty="0">
                <a:solidFill>
                  <a:srgbClr val="002060"/>
                </a:solidFill>
                <a:latin typeface="+mn-ea"/>
              </a:rPr>
              <a:t>Dept( </a:t>
            </a:r>
            <a:r>
              <a:rPr kumimoji="0" lang="en-US" altLang="zh-CN" sz="2000" u="sng" dirty="0" err="1">
                <a:solidFill>
                  <a:srgbClr val="002060"/>
                </a:solidFill>
                <a:latin typeface="+mn-ea"/>
              </a:rPr>
              <a:t>dno</a:t>
            </a:r>
            <a:r>
              <a:rPr kumimoji="0" lang="en-US" altLang="zh-CN" sz="2000" dirty="0">
                <a:solidFill>
                  <a:srgbClr val="002060"/>
                </a:solidFill>
                <a:latin typeface="+mn-ea"/>
              </a:rPr>
              <a:t>, </a:t>
            </a:r>
            <a:r>
              <a:rPr kumimoji="0" lang="en-US" altLang="zh-CN" sz="2000" dirty="0" err="1">
                <a:solidFill>
                  <a:srgbClr val="002060"/>
                </a:solidFill>
                <a:latin typeface="+mn-ea"/>
              </a:rPr>
              <a:t>dname</a:t>
            </a:r>
            <a:r>
              <a:rPr kumimoji="0" lang="en-US" altLang="zh-CN" sz="2000" dirty="0">
                <a:solidFill>
                  <a:srgbClr val="002060"/>
                </a:solidFill>
                <a:latin typeface="+mn-ea"/>
              </a:rPr>
              <a:t>, budget, manager ) </a:t>
            </a: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声明</a:t>
            </a:r>
            <a:r>
              <a:rPr kumimoji="0" lang="en-US" altLang="zh-CN" sz="2000" dirty="0" err="1">
                <a:solidFill>
                  <a:srgbClr val="002060"/>
                </a:solidFill>
                <a:latin typeface="+mn-ea"/>
              </a:rPr>
              <a:t>eno</a:t>
            </a:r>
            <a:r>
              <a:rPr kumimoji="0" lang="zh-CN" altLang="en-US" sz="2000" dirty="0">
                <a:solidFill>
                  <a:srgbClr val="002060"/>
                </a:solidFill>
                <a:latin typeface="+mn-ea"/>
              </a:rPr>
              <a:t>和</a:t>
            </a:r>
            <a:r>
              <a:rPr kumimoji="0" lang="en-US" altLang="zh-CN" sz="2000" dirty="0" err="1">
                <a:solidFill>
                  <a:srgbClr val="002060"/>
                </a:solidFill>
                <a:latin typeface="+mn-ea"/>
              </a:rPr>
              <a:t>dno</a:t>
            </a:r>
            <a:r>
              <a:rPr kumimoji="0" lang="zh-CN" altLang="en-US" sz="2000" dirty="0">
                <a:solidFill>
                  <a:srgbClr val="002060"/>
                </a:solidFill>
                <a:latin typeface="+mn-ea"/>
              </a:rPr>
              <a:t>是递增序列号形式的主码，长度为</a:t>
            </a:r>
            <a:r>
              <a:rPr kumimoji="0" lang="en-US" altLang="zh-CN" sz="2000" dirty="0">
                <a:solidFill>
                  <a:srgbClr val="002060"/>
                </a:solidFill>
                <a:latin typeface="+mn-ea"/>
              </a:rPr>
              <a:t>4</a:t>
            </a:r>
            <a:r>
              <a:rPr kumimoji="0" lang="zh-CN" altLang="en-US" sz="2000" dirty="0">
                <a:solidFill>
                  <a:srgbClr val="002060"/>
                </a:solidFill>
                <a:latin typeface="+mn-ea"/>
              </a:rPr>
              <a:t>的整型，形式为</a:t>
            </a:r>
            <a:r>
              <a:rPr kumimoji="0" lang="en-US" altLang="zh-CN" sz="2000" dirty="0">
                <a:solidFill>
                  <a:srgbClr val="002060"/>
                </a:solidFill>
                <a:latin typeface="+mn-ea"/>
              </a:rPr>
              <a:t>0001,0002</a:t>
            </a:r>
            <a:r>
              <a:rPr kumimoji="0" lang="zh-CN" altLang="en-US" sz="2000" dirty="0">
                <a:solidFill>
                  <a:srgbClr val="002060"/>
                </a:solidFill>
                <a:latin typeface="+mn-ea"/>
              </a:rPr>
              <a:t>，</a:t>
            </a:r>
            <a:r>
              <a:rPr kumimoji="0" lang="en-US" altLang="zh-CN" sz="2000" dirty="0">
                <a:solidFill>
                  <a:srgbClr val="002060"/>
                </a:solidFill>
                <a:latin typeface="+mn-ea"/>
              </a:rPr>
              <a:t>…</a:t>
            </a: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声明</a:t>
            </a:r>
            <a:r>
              <a:rPr kumimoji="0" lang="en-US" altLang="zh-CN" sz="2000" dirty="0">
                <a:solidFill>
                  <a:srgbClr val="002060"/>
                </a:solidFill>
                <a:latin typeface="+mn-ea"/>
              </a:rPr>
              <a:t>Emp</a:t>
            </a:r>
            <a:r>
              <a:rPr kumimoji="0" lang="zh-CN" altLang="en-US" sz="2000" dirty="0">
                <a:solidFill>
                  <a:srgbClr val="002060"/>
                </a:solidFill>
                <a:latin typeface="+mn-ea"/>
              </a:rPr>
              <a:t>中的</a:t>
            </a:r>
            <a:r>
              <a:rPr kumimoji="0" lang="en-US" altLang="zh-CN" sz="2000" dirty="0" err="1">
                <a:solidFill>
                  <a:srgbClr val="002060"/>
                </a:solidFill>
                <a:latin typeface="+mn-ea"/>
              </a:rPr>
              <a:t>dno</a:t>
            </a:r>
            <a:r>
              <a:rPr kumimoji="0" lang="zh-CN" altLang="en-US" sz="2000" dirty="0">
                <a:solidFill>
                  <a:srgbClr val="002060"/>
                </a:solidFill>
                <a:latin typeface="+mn-ea"/>
              </a:rPr>
              <a:t>为参照</a:t>
            </a:r>
            <a:r>
              <a:rPr kumimoji="0" lang="en-US" altLang="zh-CN" sz="2000" dirty="0">
                <a:solidFill>
                  <a:srgbClr val="002060"/>
                </a:solidFill>
                <a:latin typeface="+mn-ea"/>
              </a:rPr>
              <a:t>Dept</a:t>
            </a:r>
            <a:r>
              <a:rPr kumimoji="0" lang="zh-CN" altLang="en-US" sz="2000" dirty="0">
                <a:solidFill>
                  <a:srgbClr val="002060"/>
                </a:solidFill>
                <a:latin typeface="+mn-ea"/>
              </a:rPr>
              <a:t>的外码，</a:t>
            </a:r>
            <a:r>
              <a:rPr kumimoji="0" lang="en-US" altLang="zh-CN" sz="2000" dirty="0">
                <a:solidFill>
                  <a:srgbClr val="002060"/>
                </a:solidFill>
                <a:latin typeface="+mn-ea"/>
              </a:rPr>
              <a:t> Dept</a:t>
            </a:r>
            <a:r>
              <a:rPr kumimoji="0" lang="zh-CN" altLang="en-US" sz="2000" dirty="0">
                <a:solidFill>
                  <a:srgbClr val="002060"/>
                </a:solidFill>
                <a:latin typeface="+mn-ea"/>
              </a:rPr>
              <a:t>的</a:t>
            </a:r>
            <a:r>
              <a:rPr kumimoji="0" lang="en-US" altLang="zh-CN" sz="2000" dirty="0">
                <a:solidFill>
                  <a:srgbClr val="002060"/>
                </a:solidFill>
                <a:latin typeface="+mn-ea"/>
              </a:rPr>
              <a:t>manager</a:t>
            </a:r>
            <a:r>
              <a:rPr kumimoji="0" lang="zh-CN" altLang="en-US" sz="2000" dirty="0">
                <a:solidFill>
                  <a:srgbClr val="002060"/>
                </a:solidFill>
                <a:latin typeface="+mn-ea"/>
              </a:rPr>
              <a:t>为参照</a:t>
            </a:r>
            <a:r>
              <a:rPr kumimoji="0" lang="en-US" altLang="zh-CN" sz="2000" dirty="0">
                <a:solidFill>
                  <a:srgbClr val="002060"/>
                </a:solidFill>
                <a:latin typeface="+mn-ea"/>
              </a:rPr>
              <a:t>Emp</a:t>
            </a:r>
            <a:r>
              <a:rPr kumimoji="0" lang="zh-CN" altLang="en-US" sz="2000" dirty="0">
                <a:solidFill>
                  <a:srgbClr val="002060"/>
                </a:solidFill>
                <a:latin typeface="+mn-ea"/>
              </a:rPr>
              <a:t>的外码</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测试外码定义的三种形式</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err="1">
                <a:solidFill>
                  <a:srgbClr val="002060"/>
                </a:solidFill>
                <a:latin typeface="+mn-ea"/>
              </a:rPr>
              <a:t>dname</a:t>
            </a:r>
            <a:r>
              <a:rPr kumimoji="0" lang="zh-CN" altLang="en-US" sz="2000" dirty="0">
                <a:solidFill>
                  <a:srgbClr val="002060"/>
                </a:solidFill>
                <a:latin typeface="+mn-ea"/>
              </a:rPr>
              <a:t>为枚举型（数学学院、计算机学院、智能学院、电子学院、元培学院）</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a:solidFill>
                  <a:srgbClr val="002060"/>
                </a:solidFill>
                <a:latin typeface="+mn-ea"/>
              </a:rPr>
              <a:t>position</a:t>
            </a:r>
            <a:r>
              <a:rPr kumimoji="0" lang="zh-CN" altLang="en-US" sz="2000" dirty="0">
                <a:solidFill>
                  <a:srgbClr val="002060"/>
                </a:solidFill>
                <a:latin typeface="+mn-ea"/>
              </a:rPr>
              <a:t>为枚举型（教师、教务、会计、秘书）</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限定</a:t>
            </a:r>
            <a:r>
              <a:rPr kumimoji="0" lang="en-US" altLang="zh-CN" sz="2000" dirty="0">
                <a:solidFill>
                  <a:srgbClr val="002060"/>
                </a:solidFill>
                <a:latin typeface="+mn-ea"/>
              </a:rPr>
              <a:t>level</a:t>
            </a:r>
            <a:r>
              <a:rPr kumimoji="0" lang="zh-CN" altLang="en-US" sz="2000" dirty="0">
                <a:solidFill>
                  <a:srgbClr val="002060"/>
                </a:solidFill>
                <a:latin typeface="+mn-ea"/>
              </a:rPr>
              <a:t>为</a:t>
            </a:r>
            <a:r>
              <a:rPr kumimoji="0" lang="en-US" altLang="zh-CN" sz="2000" dirty="0">
                <a:solidFill>
                  <a:srgbClr val="002060"/>
                </a:solidFill>
                <a:latin typeface="+mn-ea"/>
              </a:rPr>
              <a:t>1</a:t>
            </a:r>
            <a:r>
              <a:rPr kumimoji="0" lang="zh-CN" altLang="en-US" sz="2000" dirty="0">
                <a:solidFill>
                  <a:srgbClr val="002060"/>
                </a:solidFill>
                <a:latin typeface="+mn-ea"/>
              </a:rPr>
              <a:t>到</a:t>
            </a:r>
            <a:r>
              <a:rPr kumimoji="0" lang="en-US" altLang="zh-CN" sz="2000" dirty="0">
                <a:solidFill>
                  <a:srgbClr val="002060"/>
                </a:solidFill>
                <a:latin typeface="+mn-ea"/>
              </a:rPr>
              <a:t>5</a:t>
            </a:r>
            <a:r>
              <a:rPr kumimoji="0" lang="zh-CN" altLang="en-US" sz="2000" dirty="0">
                <a:solidFill>
                  <a:srgbClr val="002060"/>
                </a:solidFill>
                <a:latin typeface="+mn-ea"/>
              </a:rPr>
              <a:t>，缺省为</a:t>
            </a:r>
            <a:r>
              <a:rPr kumimoji="0" lang="en-US" altLang="zh-CN" sz="2000" dirty="0">
                <a:solidFill>
                  <a:srgbClr val="002060"/>
                </a:solidFill>
                <a:latin typeface="+mn-ea"/>
              </a:rPr>
              <a:t>3</a:t>
            </a:r>
            <a:r>
              <a:rPr kumimoji="0" lang="zh-CN" altLang="en-US" sz="2000" dirty="0">
                <a:solidFill>
                  <a:srgbClr val="002060"/>
                </a:solidFill>
                <a:latin typeface="+mn-ea"/>
              </a:rPr>
              <a:t>，</a:t>
            </a:r>
            <a:r>
              <a:rPr kumimoji="0" lang="en-US" altLang="zh-CN" sz="2000" dirty="0">
                <a:solidFill>
                  <a:srgbClr val="002060"/>
                </a:solidFill>
                <a:latin typeface="+mn-ea"/>
              </a:rPr>
              <a:t>salary</a:t>
            </a:r>
            <a:r>
              <a:rPr kumimoji="0" lang="zh-CN" altLang="en-US" sz="2000" dirty="0">
                <a:solidFill>
                  <a:srgbClr val="002060"/>
                </a:solidFill>
                <a:latin typeface="+mn-ea"/>
              </a:rPr>
              <a:t>为</a:t>
            </a:r>
            <a:r>
              <a:rPr kumimoji="0" lang="en-US" altLang="zh-CN" sz="2000" dirty="0">
                <a:solidFill>
                  <a:srgbClr val="002060"/>
                </a:solidFill>
                <a:latin typeface="+mn-ea"/>
              </a:rPr>
              <a:t>2000~200000</a:t>
            </a:r>
            <a:endParaRPr lang="zh-CN" altLang="en-US" dirty="0">
              <a:solidFill>
                <a:srgbClr val="002060"/>
              </a:solidFill>
            </a:endParaRPr>
          </a:p>
        </p:txBody>
      </p:sp>
    </p:spTree>
    <p:extLst>
      <p:ext uri="{BB962C8B-B14F-4D97-AF65-F5344CB8AC3E}">
        <p14:creationId xmlns:p14="http://schemas.microsoft.com/office/powerpoint/2010/main" val="101617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92403-BD2E-49E8-A891-69CCA1FCF1B7}"/>
              </a:ext>
            </a:extLst>
          </p:cNvPr>
          <p:cNvSpPr>
            <a:spLocks noGrp="1"/>
          </p:cNvSpPr>
          <p:nvPr>
            <p:ph type="title"/>
          </p:nvPr>
        </p:nvSpPr>
        <p:spPr/>
        <p:txBody>
          <a:bodyPr/>
          <a:lstStyle/>
          <a:p>
            <a:r>
              <a:rPr lang="zh-CN" altLang="en-US" dirty="0"/>
              <a:t>中级约束设计</a:t>
            </a:r>
          </a:p>
        </p:txBody>
      </p:sp>
      <p:sp>
        <p:nvSpPr>
          <p:cNvPr id="4" name="内容占位符 2">
            <a:extLst>
              <a:ext uri="{FF2B5EF4-FFF2-40B4-BE49-F238E27FC236}">
                <a16:creationId xmlns:a16="http://schemas.microsoft.com/office/drawing/2014/main" id="{06A429CF-C3FF-41DF-A5B4-492D5CD0B6E9}"/>
              </a:ext>
            </a:extLst>
          </p:cNvPr>
          <p:cNvSpPr>
            <a:spLocks noGrp="1"/>
          </p:cNvSpPr>
          <p:nvPr>
            <p:ph idx="1"/>
          </p:nvPr>
        </p:nvSpPr>
        <p:spPr>
          <a:xfrm>
            <a:off x="186816" y="1052737"/>
            <a:ext cx="11887200" cy="5576664"/>
          </a:xfrm>
        </p:spPr>
        <p:txBody>
          <a:bodyPr/>
          <a:lstStyle/>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测试延迟约束，往</a:t>
            </a:r>
            <a:r>
              <a:rPr kumimoji="0" lang="en-US" altLang="zh-CN" sz="2000" dirty="0">
                <a:solidFill>
                  <a:srgbClr val="002060"/>
                </a:solidFill>
                <a:latin typeface="+mn-ea"/>
              </a:rPr>
              <a:t>Emp</a:t>
            </a:r>
            <a:r>
              <a:rPr kumimoji="0" lang="zh-CN" altLang="en-US" sz="2000" dirty="0">
                <a:solidFill>
                  <a:srgbClr val="002060"/>
                </a:solidFill>
                <a:latin typeface="+mn-ea"/>
              </a:rPr>
              <a:t>和</a:t>
            </a:r>
            <a:r>
              <a:rPr kumimoji="0" lang="en-US" altLang="zh-CN" sz="2000" dirty="0">
                <a:solidFill>
                  <a:srgbClr val="002060"/>
                </a:solidFill>
                <a:latin typeface="+mn-ea"/>
              </a:rPr>
              <a:t>Dept</a:t>
            </a:r>
            <a:r>
              <a:rPr kumimoji="0" lang="zh-CN" altLang="en-US" sz="2000" dirty="0">
                <a:solidFill>
                  <a:srgbClr val="002060"/>
                </a:solidFill>
                <a:latin typeface="+mn-ea"/>
              </a:rPr>
              <a:t>中插入互相参照的两行。</a:t>
            </a:r>
            <a:r>
              <a:rPr kumimoji="0" lang="en-US" altLang="zh-CN" sz="2000" dirty="0">
                <a:solidFill>
                  <a:srgbClr val="002060"/>
                </a:solidFill>
                <a:latin typeface="+mn-ea"/>
              </a:rPr>
              <a:t>PG</a:t>
            </a:r>
            <a:r>
              <a:rPr kumimoji="0" lang="zh-CN" altLang="en-US" sz="2000" dirty="0">
                <a:solidFill>
                  <a:srgbClr val="002060"/>
                </a:solidFill>
                <a:latin typeface="+mn-ea"/>
              </a:rPr>
              <a:t>是支持延迟约束的，</a:t>
            </a:r>
            <a:r>
              <a:rPr kumimoji="0" lang="en-US" altLang="zh-CN" sz="2000" dirty="0">
                <a:solidFill>
                  <a:srgbClr val="002060"/>
                </a:solidFill>
                <a:latin typeface="+mn-ea"/>
              </a:rPr>
              <a:t>MySQL</a:t>
            </a:r>
            <a:r>
              <a:rPr kumimoji="0" lang="zh-CN" altLang="en-US" sz="2000" dirty="0">
                <a:solidFill>
                  <a:srgbClr val="002060"/>
                </a:solidFill>
                <a:latin typeface="+mn-ea"/>
              </a:rPr>
              <a:t>不支持延迟约束，可以通过设置约束是否有效来完成</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将</a:t>
            </a:r>
            <a:r>
              <a:rPr kumimoji="0" lang="en-US" altLang="zh-CN" sz="2000" dirty="0">
                <a:solidFill>
                  <a:srgbClr val="002060"/>
                </a:solidFill>
                <a:latin typeface="+mn-ea"/>
              </a:rPr>
              <a:t>salary</a:t>
            </a:r>
            <a:r>
              <a:rPr kumimoji="0" lang="zh-CN" altLang="en-US" sz="2000" dirty="0">
                <a:solidFill>
                  <a:srgbClr val="002060"/>
                </a:solidFill>
                <a:latin typeface="+mn-ea"/>
              </a:rPr>
              <a:t>划分为</a:t>
            </a:r>
            <a:r>
              <a:rPr kumimoji="0" lang="en-US" altLang="zh-CN" sz="2000" dirty="0">
                <a:solidFill>
                  <a:srgbClr val="002060"/>
                </a:solidFill>
                <a:latin typeface="+mn-ea"/>
              </a:rPr>
              <a:t>5</a:t>
            </a:r>
            <a:r>
              <a:rPr kumimoji="0" lang="zh-CN" altLang="en-US" sz="2000" dirty="0">
                <a:solidFill>
                  <a:srgbClr val="002060"/>
                </a:solidFill>
                <a:latin typeface="+mn-ea"/>
              </a:rPr>
              <a:t>个区间，每个区间对应一个</a:t>
            </a:r>
            <a:r>
              <a:rPr kumimoji="0" lang="en-US" altLang="zh-CN" sz="2000" dirty="0">
                <a:solidFill>
                  <a:srgbClr val="002060"/>
                </a:solidFill>
                <a:latin typeface="+mn-ea"/>
              </a:rPr>
              <a:t>level</a:t>
            </a:r>
            <a:r>
              <a:rPr kumimoji="0" lang="zh-CN" altLang="en-US" sz="2000" dirty="0">
                <a:solidFill>
                  <a:srgbClr val="002060"/>
                </a:solidFill>
                <a:latin typeface="+mn-ea"/>
              </a:rPr>
              <a:t>值，保证每个员工的工资值和他的</a:t>
            </a:r>
            <a:r>
              <a:rPr kumimoji="0" lang="en-US" altLang="zh-CN" sz="2000" dirty="0">
                <a:solidFill>
                  <a:srgbClr val="002060"/>
                </a:solidFill>
                <a:latin typeface="+mn-ea"/>
              </a:rPr>
              <a:t>level</a:t>
            </a:r>
            <a:r>
              <a:rPr kumimoji="0" lang="zh-CN" altLang="en-US" sz="2000" dirty="0">
                <a:solidFill>
                  <a:srgbClr val="002060"/>
                </a:solidFill>
                <a:latin typeface="+mn-ea"/>
              </a:rPr>
              <a:t>值是正确对应的，这属于行级约束</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r>
              <a:rPr kumimoji="0" lang="zh-CN" altLang="en-US" sz="2000" dirty="0">
                <a:solidFill>
                  <a:srgbClr val="002060"/>
                </a:solidFill>
                <a:latin typeface="+mn-ea"/>
              </a:rPr>
              <a:t>编写函数，输入员工的员工号，输出一个包含员工各方面信息的编码字符串，也即我们第二章中提到的智能码。比如</a:t>
            </a:r>
            <a:r>
              <a:rPr kumimoji="0" lang="en-US" altLang="zh-CN" sz="2000" dirty="0">
                <a:solidFill>
                  <a:srgbClr val="002060"/>
                </a:solidFill>
                <a:latin typeface="+mn-ea"/>
              </a:rPr>
              <a:t>00010002199903020002</a:t>
            </a:r>
            <a:r>
              <a:rPr kumimoji="0" lang="zh-CN" altLang="en-US" sz="2000" dirty="0">
                <a:solidFill>
                  <a:srgbClr val="002060"/>
                </a:solidFill>
                <a:latin typeface="+mn-ea"/>
              </a:rPr>
              <a:t>，对应编码信息如下：</a:t>
            </a:r>
            <a:endParaRPr kumimoji="0" lang="en-US" altLang="zh-CN" sz="2000" dirty="0">
              <a:solidFill>
                <a:srgbClr val="002060"/>
              </a:solidFill>
              <a:latin typeface="+mn-ea"/>
            </a:endParaRPr>
          </a:p>
          <a:p>
            <a:pPr marL="457200" indent="-457200" algn="just">
              <a:lnSpc>
                <a:spcPct val="200000"/>
              </a:lnSpc>
              <a:buClr>
                <a:srgbClr val="FF0000"/>
              </a:buClr>
              <a:buSzTx/>
              <a:buFont typeface="+mj-lt"/>
              <a:buAutoNum type="arabicPeriod"/>
            </a:pPr>
            <a:endParaRPr kumimoji="0" lang="en-US" altLang="zh-CN" sz="2000" dirty="0">
              <a:solidFill>
                <a:srgbClr val="002060"/>
              </a:solidFill>
              <a:latin typeface="+mn-ea"/>
            </a:endParaRPr>
          </a:p>
          <a:p>
            <a:pPr marL="0" indent="0" algn="ctr">
              <a:lnSpc>
                <a:spcPct val="200000"/>
              </a:lnSpc>
              <a:buClr>
                <a:srgbClr val="FF0000"/>
              </a:buClr>
              <a:buSzTx/>
              <a:buNone/>
            </a:pPr>
            <a:r>
              <a:rPr kumimoji="0" lang="zh-CN" altLang="en-US" sz="2000" dirty="0">
                <a:solidFill>
                  <a:srgbClr val="002060"/>
                </a:solidFill>
                <a:latin typeface="+mn-ea"/>
              </a:rPr>
              <a:t>同学们在实现时，规范的做法是构造一张编码对照表，而不是把编码对应信息直接放在代码里面</a:t>
            </a:r>
            <a:endParaRPr kumimoji="0" lang="en-US" altLang="zh-CN" sz="2000" dirty="0">
              <a:solidFill>
                <a:srgbClr val="002060"/>
              </a:solidFill>
              <a:latin typeface="+mn-ea"/>
            </a:endParaRPr>
          </a:p>
        </p:txBody>
      </p:sp>
      <p:graphicFrame>
        <p:nvGraphicFramePr>
          <p:cNvPr id="5" name="表格 5">
            <a:extLst>
              <a:ext uri="{FF2B5EF4-FFF2-40B4-BE49-F238E27FC236}">
                <a16:creationId xmlns:a16="http://schemas.microsoft.com/office/drawing/2014/main" id="{54078C67-1F00-4AA9-B2EA-EA222BD5A4E5}"/>
              </a:ext>
            </a:extLst>
          </p:cNvPr>
          <p:cNvGraphicFramePr>
            <a:graphicFrameLocks noGrp="1"/>
          </p:cNvGraphicFramePr>
          <p:nvPr>
            <p:extLst>
              <p:ext uri="{D42A27DB-BD31-4B8C-83A1-F6EECF244321}">
                <p14:modId xmlns:p14="http://schemas.microsoft.com/office/powerpoint/2010/main" val="3291935303"/>
              </p:ext>
            </p:extLst>
          </p:nvPr>
        </p:nvGraphicFramePr>
        <p:xfrm>
          <a:off x="1923846" y="4908208"/>
          <a:ext cx="8128002" cy="74168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557408507"/>
                    </a:ext>
                  </a:extLst>
                </a:gridCol>
                <a:gridCol w="1354667">
                  <a:extLst>
                    <a:ext uri="{9D8B030D-6E8A-4147-A177-3AD203B41FA5}">
                      <a16:colId xmlns:a16="http://schemas.microsoft.com/office/drawing/2014/main" val="1573300722"/>
                    </a:ext>
                  </a:extLst>
                </a:gridCol>
                <a:gridCol w="1354667">
                  <a:extLst>
                    <a:ext uri="{9D8B030D-6E8A-4147-A177-3AD203B41FA5}">
                      <a16:colId xmlns:a16="http://schemas.microsoft.com/office/drawing/2014/main" val="4184069014"/>
                    </a:ext>
                  </a:extLst>
                </a:gridCol>
                <a:gridCol w="1354667">
                  <a:extLst>
                    <a:ext uri="{9D8B030D-6E8A-4147-A177-3AD203B41FA5}">
                      <a16:colId xmlns:a16="http://schemas.microsoft.com/office/drawing/2014/main" val="2985382193"/>
                    </a:ext>
                  </a:extLst>
                </a:gridCol>
                <a:gridCol w="1354667">
                  <a:extLst>
                    <a:ext uri="{9D8B030D-6E8A-4147-A177-3AD203B41FA5}">
                      <a16:colId xmlns:a16="http://schemas.microsoft.com/office/drawing/2014/main" val="2410475736"/>
                    </a:ext>
                  </a:extLst>
                </a:gridCol>
                <a:gridCol w="1354667">
                  <a:extLst>
                    <a:ext uri="{9D8B030D-6E8A-4147-A177-3AD203B41FA5}">
                      <a16:colId xmlns:a16="http://schemas.microsoft.com/office/drawing/2014/main" val="687836619"/>
                    </a:ext>
                  </a:extLst>
                </a:gridCol>
              </a:tblGrid>
              <a:tr h="370840">
                <a:tc>
                  <a:txBody>
                    <a:bodyPr/>
                    <a:lstStyle/>
                    <a:p>
                      <a:pPr algn="ctr"/>
                      <a:r>
                        <a:rPr lang="en-US" altLang="zh-CN" dirty="0"/>
                        <a:t>0001</a:t>
                      </a:r>
                      <a:endParaRPr lang="zh-CN" altLang="en-US" dirty="0"/>
                    </a:p>
                  </a:txBody>
                  <a:tcPr/>
                </a:tc>
                <a:tc>
                  <a:txBody>
                    <a:bodyPr/>
                    <a:lstStyle/>
                    <a:p>
                      <a:pPr algn="ctr"/>
                      <a:r>
                        <a:rPr lang="en-US" altLang="zh-CN" dirty="0"/>
                        <a:t>0002</a:t>
                      </a:r>
                      <a:endParaRPr lang="zh-CN" altLang="en-US" dirty="0"/>
                    </a:p>
                  </a:txBody>
                  <a:tcPr/>
                </a:tc>
                <a:tc>
                  <a:txBody>
                    <a:bodyPr/>
                    <a:lstStyle/>
                    <a:p>
                      <a:pPr algn="ctr"/>
                      <a:r>
                        <a:rPr lang="en-US" altLang="zh-CN" dirty="0"/>
                        <a:t>1999</a:t>
                      </a:r>
                      <a:endParaRPr lang="zh-CN" altLang="en-US" dirty="0"/>
                    </a:p>
                  </a:txBody>
                  <a:tcPr/>
                </a:tc>
                <a:tc>
                  <a:txBody>
                    <a:bodyPr/>
                    <a:lstStyle/>
                    <a:p>
                      <a:pPr algn="ctr"/>
                      <a:r>
                        <a:rPr lang="en-US" altLang="zh-CN" dirty="0"/>
                        <a:t>03</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0002</a:t>
                      </a:r>
                      <a:endParaRPr lang="zh-CN" altLang="en-US" dirty="0"/>
                    </a:p>
                  </a:txBody>
                  <a:tcPr/>
                </a:tc>
                <a:extLst>
                  <a:ext uri="{0D108BD9-81ED-4DB2-BD59-A6C34878D82A}">
                    <a16:rowId xmlns:a16="http://schemas.microsoft.com/office/drawing/2014/main" val="3898958252"/>
                  </a:ext>
                </a:extLst>
              </a:tr>
              <a:tr h="370840">
                <a:tc>
                  <a:txBody>
                    <a:bodyPr/>
                    <a:lstStyle/>
                    <a:p>
                      <a:pPr algn="ctr"/>
                      <a:r>
                        <a:rPr lang="zh-CN" altLang="en-US" dirty="0"/>
                        <a:t>员工号</a:t>
                      </a:r>
                    </a:p>
                  </a:txBody>
                  <a:tcPr/>
                </a:tc>
                <a:tc>
                  <a:txBody>
                    <a:bodyPr/>
                    <a:lstStyle/>
                    <a:p>
                      <a:pPr algn="ctr"/>
                      <a:r>
                        <a:rPr lang="zh-CN" altLang="en-US" dirty="0"/>
                        <a:t>部门号</a:t>
                      </a:r>
                    </a:p>
                  </a:txBody>
                  <a:tcPr/>
                </a:tc>
                <a:tc>
                  <a:txBody>
                    <a:bodyPr/>
                    <a:lstStyle/>
                    <a:p>
                      <a:pPr algn="ctr"/>
                      <a:r>
                        <a:rPr lang="zh-CN" altLang="en-US" dirty="0"/>
                        <a:t>出生年份</a:t>
                      </a:r>
                    </a:p>
                  </a:txBody>
                  <a:tcPr/>
                </a:tc>
                <a:tc>
                  <a:txBody>
                    <a:bodyPr/>
                    <a:lstStyle/>
                    <a:p>
                      <a:pPr algn="ctr"/>
                      <a:r>
                        <a:rPr lang="zh-CN" altLang="en-US" dirty="0"/>
                        <a:t>级别编码</a:t>
                      </a:r>
                    </a:p>
                  </a:txBody>
                  <a:tcPr/>
                </a:tc>
                <a:tc>
                  <a:txBody>
                    <a:bodyPr/>
                    <a:lstStyle/>
                    <a:p>
                      <a:pPr algn="ctr"/>
                      <a:r>
                        <a:rPr lang="zh-CN" altLang="en-US" dirty="0"/>
                        <a:t>职位编码</a:t>
                      </a:r>
                    </a:p>
                  </a:txBody>
                  <a:tcPr/>
                </a:tc>
                <a:tc>
                  <a:txBody>
                    <a:bodyPr/>
                    <a:lstStyle/>
                    <a:p>
                      <a:pPr algn="ctr"/>
                      <a:r>
                        <a:rPr lang="zh-CN" altLang="en-US" dirty="0"/>
                        <a:t>部门领导号</a:t>
                      </a:r>
                    </a:p>
                  </a:txBody>
                  <a:tcPr/>
                </a:tc>
                <a:extLst>
                  <a:ext uri="{0D108BD9-81ED-4DB2-BD59-A6C34878D82A}">
                    <a16:rowId xmlns:a16="http://schemas.microsoft.com/office/drawing/2014/main" val="680186130"/>
                  </a:ext>
                </a:extLst>
              </a:tr>
            </a:tbl>
          </a:graphicData>
        </a:graphic>
      </p:graphicFrame>
    </p:spTree>
    <p:extLst>
      <p:ext uri="{BB962C8B-B14F-4D97-AF65-F5344CB8AC3E}">
        <p14:creationId xmlns:p14="http://schemas.microsoft.com/office/powerpoint/2010/main" val="116890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E9553-9361-4B61-A17A-4CE4F2F2817C}"/>
              </a:ext>
            </a:extLst>
          </p:cNvPr>
          <p:cNvSpPr>
            <a:spLocks noGrp="1"/>
          </p:cNvSpPr>
          <p:nvPr>
            <p:ph type="title"/>
          </p:nvPr>
        </p:nvSpPr>
        <p:spPr/>
        <p:txBody>
          <a:bodyPr/>
          <a:lstStyle/>
          <a:p>
            <a:r>
              <a:rPr lang="zh-CN" altLang="en-US" dirty="0"/>
              <a:t>高级约束设计</a:t>
            </a:r>
          </a:p>
        </p:txBody>
      </p:sp>
      <p:sp>
        <p:nvSpPr>
          <p:cNvPr id="4" name="内容占位符 2">
            <a:extLst>
              <a:ext uri="{FF2B5EF4-FFF2-40B4-BE49-F238E27FC236}">
                <a16:creationId xmlns:a16="http://schemas.microsoft.com/office/drawing/2014/main" id="{07C46A1B-08B0-48DD-B52B-4FC245D701FB}"/>
              </a:ext>
            </a:extLst>
          </p:cNvPr>
          <p:cNvSpPr>
            <a:spLocks noGrp="1"/>
          </p:cNvSpPr>
          <p:nvPr>
            <p:ph idx="1"/>
          </p:nvPr>
        </p:nvSpPr>
        <p:spPr>
          <a:xfrm>
            <a:off x="501445" y="1426363"/>
            <a:ext cx="11385755" cy="4935108"/>
          </a:xfrm>
        </p:spPr>
        <p:txBody>
          <a:bodyPr/>
          <a:lstStyle/>
          <a:p>
            <a:pPr marL="457200" indent="-457200" algn="just">
              <a:lnSpc>
                <a:spcPct val="200000"/>
              </a:lnSpc>
              <a:spcBef>
                <a:spcPts val="1800"/>
              </a:spcBef>
              <a:buClr>
                <a:srgbClr val="FF0000"/>
              </a:buClr>
              <a:buSzTx/>
              <a:buFont typeface="+mj-lt"/>
              <a:buAutoNum type="arabicPeriod"/>
            </a:pPr>
            <a:r>
              <a:rPr kumimoji="0" lang="zh-CN" altLang="en-US" sz="2000">
                <a:solidFill>
                  <a:srgbClr val="002060"/>
                </a:solidFill>
                <a:latin typeface="+mn-ea"/>
              </a:rPr>
              <a:t>使用</a:t>
            </a:r>
            <a:r>
              <a:rPr kumimoji="0" lang="zh-CN" altLang="en-US" sz="2000" dirty="0">
                <a:solidFill>
                  <a:srgbClr val="002060"/>
                </a:solidFill>
                <a:latin typeface="+mn-ea"/>
              </a:rPr>
              <a:t>函数约束或者触发器来保证管理者的工资必须高于他所管理的任何一个员工</a:t>
            </a:r>
          </a:p>
          <a:p>
            <a:pPr marL="457200" indent="-457200" algn="just">
              <a:lnSpc>
                <a:spcPct val="200000"/>
              </a:lnSpc>
              <a:spcBef>
                <a:spcPts val="1800"/>
              </a:spcBef>
              <a:buClr>
                <a:srgbClr val="FF0000"/>
              </a:buClr>
              <a:buSzTx/>
              <a:buFont typeface="+mj-lt"/>
              <a:buAutoNum type="arabicPeriod"/>
            </a:pPr>
            <a:r>
              <a:rPr kumimoji="0" lang="zh-CN" altLang="en-US" sz="2000" dirty="0">
                <a:solidFill>
                  <a:srgbClr val="002060"/>
                </a:solidFill>
                <a:latin typeface="+mn-ea"/>
              </a:rPr>
              <a:t>使用触发器保证任何一个员工工资的变化额度，都应该体现在他所在部门的预算上面，本质上这相当于实现了一个物化视图的一致性维护机制（触发器应该考虑到员工改变工作部门的情况，从一致性维护效率的角度，完全重算当然最简单，但希望还是实现基于更新行的增量更新） </a:t>
            </a:r>
          </a:p>
        </p:txBody>
      </p:sp>
    </p:spTree>
    <p:extLst>
      <p:ext uri="{BB962C8B-B14F-4D97-AF65-F5344CB8AC3E}">
        <p14:creationId xmlns:p14="http://schemas.microsoft.com/office/powerpoint/2010/main" val="978850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终极约束设计</a:t>
            </a:r>
          </a:p>
        </p:txBody>
      </p:sp>
      <p:sp>
        <p:nvSpPr>
          <p:cNvPr id="4" name="Rectangle 1"/>
          <p:cNvSpPr>
            <a:spLocks noGrp="1" noChangeArrowheads="1"/>
          </p:cNvSpPr>
          <p:nvPr>
            <p:ph idx="1"/>
          </p:nvPr>
        </p:nvSpPr>
        <p:spPr bwMode="auto">
          <a:xfrm>
            <a:off x="132522" y="1121425"/>
            <a:ext cx="12192001" cy="2129429"/>
          </a:xfrm>
          <a:prstGeom prst="rect">
            <a:avLst/>
          </a:prstGeom>
          <a:noFill/>
          <a:ln>
            <a:noFill/>
          </a:ln>
          <a:effectLst/>
        </p:spPr>
        <p:txBody>
          <a:bodyPr vert="horz" wrap="square" lIns="0" tIns="0" rIns="0" bIns="0" numCol="1" anchor="ctr" anchorCtr="0" compatLnSpc="1">
            <a:prstTxWarp prst="textNoShape">
              <a:avLst/>
            </a:prstTxWarp>
            <a:spAutoFit/>
          </a:bodyPr>
          <a:lstStyle>
            <a:lvl1pPr algn="l" eaLnBrk="0" hangingPunct="0">
              <a:spcBef>
                <a:spcPct val="0"/>
              </a:spcBef>
              <a:defRPr>
                <a:solidFill>
                  <a:schemeClr val="tx1"/>
                </a:solidFill>
                <a:latin typeface="Arial" panose="020B0604020202020204" pitchFamily="34" charset="0"/>
              </a:defRPr>
            </a:lvl1pPr>
            <a:lvl2pPr algn="l" eaLnBrk="0" hangingPunct="0">
              <a:spcBef>
                <a:spcPct val="0"/>
              </a:spcBef>
              <a:defRPr>
                <a:solidFill>
                  <a:schemeClr val="tx1"/>
                </a:solidFill>
                <a:latin typeface="Arial" panose="020B0604020202020204" pitchFamily="34" charset="0"/>
              </a:defRPr>
            </a:lvl2pPr>
            <a:lvl3pPr algn="l" eaLnBrk="0" hangingPunct="0">
              <a:spcBef>
                <a:spcPct val="0"/>
              </a:spcBef>
              <a:defRPr>
                <a:solidFill>
                  <a:schemeClr val="tx1"/>
                </a:solidFill>
                <a:latin typeface="Arial" panose="020B0604020202020204" pitchFamily="34" charset="0"/>
              </a:defRPr>
            </a:lvl3pPr>
            <a:lvl4pPr algn="l" eaLnBrk="0" hangingPunct="0">
              <a:spcBef>
                <a:spcPct val="0"/>
              </a:spcBef>
              <a:defRPr>
                <a:solidFill>
                  <a:schemeClr val="tx1"/>
                </a:solidFill>
                <a:latin typeface="Arial" panose="020B0604020202020204" pitchFamily="34" charset="0"/>
              </a:defRPr>
            </a:lvl4pPr>
            <a:lvl5pPr algn="l" eaLnBrk="0" hangingPunct="0">
              <a:spcBef>
                <a:spcPct val="0"/>
              </a:spcBef>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ctr">
              <a:lnSpc>
                <a:spcPct val="150000"/>
              </a:lnSpc>
              <a:buClr>
                <a:srgbClr val="FF0000"/>
              </a:buClr>
              <a:buSzTx/>
              <a:buNone/>
            </a:pPr>
            <a:r>
              <a:rPr kumimoji="0" lang="en-US" altLang="zh-CN" sz="2400" b="1" dirty="0" err="1">
                <a:solidFill>
                  <a:srgbClr val="002060"/>
                </a:solidFill>
                <a:latin typeface="+mn-ea"/>
              </a:rPr>
              <a:t>my_stock</a:t>
            </a:r>
            <a:r>
              <a:rPr kumimoji="0" lang="en-US" altLang="zh-CN" sz="2400" b="1" dirty="0">
                <a:solidFill>
                  <a:srgbClr val="002060"/>
                </a:solidFill>
                <a:latin typeface="+mn-ea"/>
              </a:rPr>
              <a:t>(</a:t>
            </a:r>
            <a:r>
              <a:rPr kumimoji="0" lang="en-US" altLang="zh-CN" sz="2400" b="1" dirty="0" err="1">
                <a:solidFill>
                  <a:srgbClr val="002060"/>
                </a:solidFill>
                <a:latin typeface="+mn-ea"/>
              </a:rPr>
              <a:t>stock_id</a:t>
            </a:r>
            <a:r>
              <a:rPr kumimoji="0" lang="en-US" altLang="zh-CN" sz="2400" b="1" dirty="0">
                <a:solidFill>
                  <a:srgbClr val="002060"/>
                </a:solidFill>
                <a:latin typeface="+mn-ea"/>
              </a:rPr>
              <a:t>, volume, </a:t>
            </a:r>
            <a:r>
              <a:rPr kumimoji="0" lang="en-US" altLang="zh-CN" sz="2400" b="1" dirty="0" err="1">
                <a:solidFill>
                  <a:srgbClr val="002060"/>
                </a:solidFill>
                <a:latin typeface="+mn-ea"/>
              </a:rPr>
              <a:t>avg_price</a:t>
            </a:r>
            <a:r>
              <a:rPr kumimoji="0" lang="en-US" altLang="zh-CN" sz="2400" b="1" dirty="0">
                <a:solidFill>
                  <a:srgbClr val="002060"/>
                </a:solidFill>
                <a:latin typeface="+mn-ea"/>
              </a:rPr>
              <a:t>, profit)</a:t>
            </a:r>
            <a:r>
              <a:rPr kumimoji="0" lang="zh-CN" altLang="en-US" sz="2400" b="1" dirty="0">
                <a:solidFill>
                  <a:srgbClr val="002060"/>
                </a:solidFill>
                <a:latin typeface="+mn-ea"/>
              </a:rPr>
              <a:t>：</a:t>
            </a:r>
            <a:endParaRPr kumimoji="0" lang="en-US" altLang="zh-CN" sz="2400" b="1" dirty="0">
              <a:solidFill>
                <a:srgbClr val="002060"/>
              </a:solidFill>
              <a:latin typeface="+mn-ea"/>
            </a:endParaRPr>
          </a:p>
          <a:p>
            <a:pPr marL="0" indent="0" algn="ctr">
              <a:lnSpc>
                <a:spcPct val="150000"/>
              </a:lnSpc>
              <a:buClr>
                <a:srgbClr val="FF0000"/>
              </a:buClr>
              <a:buSzTx/>
              <a:buNone/>
            </a:pPr>
            <a:r>
              <a:rPr kumimoji="0" lang="zh-CN" altLang="en-US" sz="2400" b="1" dirty="0">
                <a:solidFill>
                  <a:srgbClr val="002060"/>
                </a:solidFill>
                <a:latin typeface="+mn-ea"/>
              </a:rPr>
              <a:t>表示所持有的股票编号、数量、持仓平均价格、利润</a:t>
            </a:r>
            <a:endParaRPr kumimoji="0" lang="en-US" altLang="zh-CN" sz="2400" b="1" dirty="0">
              <a:solidFill>
                <a:srgbClr val="002060"/>
              </a:solidFill>
              <a:latin typeface="+mn-ea"/>
            </a:endParaRPr>
          </a:p>
          <a:p>
            <a:pPr marL="0" indent="0" algn="ctr">
              <a:lnSpc>
                <a:spcPct val="150000"/>
              </a:lnSpc>
              <a:buClr>
                <a:srgbClr val="FF0000"/>
              </a:buClr>
              <a:buSzTx/>
              <a:buNone/>
            </a:pPr>
            <a:r>
              <a:rPr kumimoji="0" lang="en-US" altLang="zh-CN" sz="2400" b="1" dirty="0">
                <a:solidFill>
                  <a:srgbClr val="002060"/>
                </a:solidFill>
                <a:latin typeface="+mn-ea"/>
              </a:rPr>
              <a:t>trans(</a:t>
            </a:r>
            <a:r>
              <a:rPr kumimoji="0" lang="en-US" altLang="zh-CN" sz="2400" b="1" dirty="0" err="1">
                <a:solidFill>
                  <a:srgbClr val="002060"/>
                </a:solidFill>
                <a:latin typeface="+mn-ea"/>
              </a:rPr>
              <a:t>trans_id,stock_id</a:t>
            </a:r>
            <a:r>
              <a:rPr kumimoji="0" lang="en-US" altLang="zh-CN" sz="2400" b="1" dirty="0">
                <a:solidFill>
                  <a:srgbClr val="002060"/>
                </a:solidFill>
                <a:latin typeface="+mn-ea"/>
              </a:rPr>
              <a:t>, date, price, amount, </a:t>
            </a:r>
            <a:r>
              <a:rPr kumimoji="0" lang="en-US" altLang="zh-CN" sz="2400" b="1" dirty="0" err="1">
                <a:solidFill>
                  <a:srgbClr val="002060"/>
                </a:solidFill>
                <a:latin typeface="+mn-ea"/>
              </a:rPr>
              <a:t>sell_or_buy</a:t>
            </a:r>
            <a:r>
              <a:rPr kumimoji="0" lang="en-US" altLang="zh-CN" sz="2400" b="1" dirty="0">
                <a:solidFill>
                  <a:srgbClr val="002060"/>
                </a:solidFill>
                <a:latin typeface="+mn-ea"/>
              </a:rPr>
              <a:t>)</a:t>
            </a:r>
            <a:r>
              <a:rPr kumimoji="0" lang="zh-CN" altLang="en-US" sz="2400" b="1" dirty="0">
                <a:solidFill>
                  <a:srgbClr val="002060"/>
                </a:solidFill>
                <a:latin typeface="+mn-ea"/>
              </a:rPr>
              <a:t>：</a:t>
            </a:r>
            <a:endParaRPr kumimoji="0" lang="en-US" altLang="zh-CN" sz="2400" b="1" dirty="0">
              <a:solidFill>
                <a:srgbClr val="002060"/>
              </a:solidFill>
              <a:latin typeface="+mn-ea"/>
            </a:endParaRPr>
          </a:p>
          <a:p>
            <a:pPr marL="0" indent="0" algn="ctr">
              <a:lnSpc>
                <a:spcPct val="150000"/>
              </a:lnSpc>
              <a:buClr>
                <a:srgbClr val="FF0000"/>
              </a:buClr>
              <a:buSzTx/>
              <a:buNone/>
            </a:pPr>
            <a:r>
              <a:rPr kumimoji="0" lang="zh-CN" altLang="en-US" sz="2400" b="1" dirty="0">
                <a:solidFill>
                  <a:srgbClr val="002060"/>
                </a:solidFill>
                <a:latin typeface="+mn-ea"/>
              </a:rPr>
              <a:t>表示一次交易的编号、股票编号、交易日期、成交价格、成交数量、买入还是卖出</a:t>
            </a:r>
            <a:endParaRPr kumimoji="0" lang="en-US" altLang="zh-CN" sz="2400" b="1" dirty="0">
              <a:solidFill>
                <a:srgbClr val="002060"/>
              </a:solidFill>
              <a:latin typeface="+mn-ea"/>
            </a:endParaRPr>
          </a:p>
        </p:txBody>
      </p:sp>
      <p:sp>
        <p:nvSpPr>
          <p:cNvPr id="6" name="Rectangle 1"/>
          <p:cNvSpPr txBox="1">
            <a:spLocks noChangeArrowheads="1"/>
          </p:cNvSpPr>
          <p:nvPr/>
        </p:nvSpPr>
        <p:spPr bwMode="auto">
          <a:xfrm>
            <a:off x="0" y="3535567"/>
            <a:ext cx="12192001" cy="2769989"/>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marL="342900" indent="-342900" algn="l" rtl="0" eaLnBrk="0" fontAlgn="base" hangingPunct="0">
              <a:spcBef>
                <a:spcPct val="0"/>
              </a:spcBef>
              <a:spcAft>
                <a:spcPct val="0"/>
              </a:spcAft>
              <a:buClr>
                <a:schemeClr val="folHlink"/>
              </a:buClr>
              <a:buSzPct val="60000"/>
              <a:buFont typeface="Wingdings" pitchFamily="2" charset="2"/>
              <a:buChar char="n"/>
              <a:defRPr kumimoji="1" sz="3200">
                <a:solidFill>
                  <a:schemeClr val="tx1"/>
                </a:solidFill>
                <a:latin typeface="Arial" panose="020B0604020202020204" pitchFamily="34" charset="0"/>
                <a:ea typeface="+mn-ea"/>
                <a:cs typeface="+mn-cs"/>
              </a:defRPr>
            </a:lvl1pPr>
            <a:lvl2pPr marL="742950" indent="-285750" algn="l" rtl="0" eaLnBrk="0" fontAlgn="base" hangingPunct="0">
              <a:spcBef>
                <a:spcPct val="0"/>
              </a:spcBef>
              <a:spcAft>
                <a:spcPct val="0"/>
              </a:spcAft>
              <a:buClr>
                <a:schemeClr val="hlink"/>
              </a:buClr>
              <a:buSzPct val="55000"/>
              <a:buFont typeface="Wingdings" pitchFamily="2" charset="2"/>
              <a:buChar char="n"/>
              <a:defRPr kumimoji="1" sz="2800">
                <a:solidFill>
                  <a:schemeClr val="tx1"/>
                </a:solidFill>
                <a:latin typeface="Arial" panose="020B0604020202020204" pitchFamily="34" charset="0"/>
                <a:ea typeface="华文新魏" pitchFamily="2" charset="-122"/>
              </a:defRPr>
            </a:lvl2pPr>
            <a:lvl3pPr marL="1143000" indent="-228600" algn="l" rtl="0" eaLnBrk="0" fontAlgn="base" hangingPunct="0">
              <a:spcBef>
                <a:spcPct val="0"/>
              </a:spcBef>
              <a:spcAft>
                <a:spcPct val="0"/>
              </a:spcAft>
              <a:buClr>
                <a:schemeClr val="folHlink"/>
              </a:buClr>
              <a:buSzPct val="50000"/>
              <a:buFont typeface="Wingdings" pitchFamily="2" charset="2"/>
              <a:buChar char="n"/>
              <a:defRPr kumimoji="1" sz="2400">
                <a:solidFill>
                  <a:schemeClr val="tx1"/>
                </a:solidFill>
                <a:latin typeface="Arial" panose="020B0604020202020204" pitchFamily="34" charset="0"/>
                <a:ea typeface="华文新魏" pitchFamily="2" charset="-122"/>
              </a:defRPr>
            </a:lvl3pPr>
            <a:lvl4pPr marL="1600200" indent="-228600" algn="l" rtl="0" eaLnBrk="0" fontAlgn="base" hangingPunct="0">
              <a:spcBef>
                <a:spcPct val="0"/>
              </a:spcBef>
              <a:spcAft>
                <a:spcPct val="0"/>
              </a:spcAft>
              <a:buClr>
                <a:schemeClr val="accent2"/>
              </a:buClr>
              <a:buSzPct val="55000"/>
              <a:buFont typeface="Wingdings" pitchFamily="2" charset="2"/>
              <a:buChar char="n"/>
              <a:defRPr kumimoji="1" sz="2000">
                <a:solidFill>
                  <a:schemeClr val="tx1"/>
                </a:solidFill>
                <a:latin typeface="Arial" panose="020B0604020202020204" pitchFamily="34" charset="0"/>
                <a:ea typeface="华文新魏" pitchFamily="2" charset="-122"/>
              </a:defRPr>
            </a:lvl4pPr>
            <a:lvl5pPr marL="2057400" indent="-228600" algn="l"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5pPr>
            <a:lvl6pPr marL="25146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6pPr>
            <a:lvl7pPr marL="29718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7pPr>
            <a:lvl8pPr marL="34290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8pPr>
            <a:lvl9pPr marL="38862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9pPr>
          </a:lstStyle>
          <a:p>
            <a:pPr marL="0" indent="0" algn="ctr">
              <a:lnSpc>
                <a:spcPct val="150000"/>
              </a:lnSpc>
              <a:buClr>
                <a:srgbClr val="FF0000"/>
              </a:buClr>
              <a:buSzTx/>
              <a:buFont typeface="Wingdings" pitchFamily="2" charset="2"/>
              <a:buNone/>
            </a:pPr>
            <a:r>
              <a:rPr kumimoji="0" lang="zh-CN" altLang="en-US" sz="2400" b="1" kern="0" dirty="0">
                <a:solidFill>
                  <a:srgbClr val="002060"/>
                </a:solidFill>
                <a:latin typeface="+mn-ea"/>
              </a:rPr>
              <a:t>使用触发器完成下面的工作：</a:t>
            </a:r>
            <a:endParaRPr kumimoji="0" lang="en-US" altLang="zh-CN" sz="2400" b="1" kern="0" dirty="0">
              <a:solidFill>
                <a:srgbClr val="002060"/>
              </a:solidFill>
              <a:latin typeface="+mn-ea"/>
            </a:endParaRPr>
          </a:p>
          <a:p>
            <a:pPr marL="457200" indent="-457200" algn="just">
              <a:lnSpc>
                <a:spcPct val="150000"/>
              </a:lnSpc>
              <a:buClr>
                <a:srgbClr val="FF0000"/>
              </a:buClr>
              <a:buSzTx/>
              <a:buFont typeface="+mj-lt"/>
              <a:buAutoNum type="arabicPeriod"/>
            </a:pPr>
            <a:r>
              <a:rPr kumimoji="0" lang="zh-CN" altLang="en-US" sz="2400" b="1" kern="0" dirty="0">
                <a:solidFill>
                  <a:srgbClr val="002060"/>
                </a:solidFill>
                <a:latin typeface="+mn-ea"/>
              </a:rPr>
              <a:t>往</a:t>
            </a:r>
            <a:r>
              <a:rPr kumimoji="0" lang="en-US" altLang="zh-CN" sz="2400" b="1" kern="0" dirty="0">
                <a:solidFill>
                  <a:srgbClr val="002060"/>
                </a:solidFill>
                <a:latin typeface="+mn-ea"/>
              </a:rPr>
              <a:t>trans</a:t>
            </a:r>
            <a:r>
              <a:rPr kumimoji="0" lang="zh-CN" altLang="en-US" sz="2400" b="1" kern="0" dirty="0">
                <a:solidFill>
                  <a:srgbClr val="002060"/>
                </a:solidFill>
                <a:latin typeface="+mn-ea"/>
              </a:rPr>
              <a:t>里面插入一条记录时，根据其是买入还是卖出，调整</a:t>
            </a:r>
            <a:r>
              <a:rPr kumimoji="0" lang="en-US" altLang="zh-CN" sz="2400" b="1" kern="0" dirty="0" err="1">
                <a:solidFill>
                  <a:srgbClr val="002060"/>
                </a:solidFill>
                <a:latin typeface="+mn-ea"/>
              </a:rPr>
              <a:t>my_stock</a:t>
            </a:r>
            <a:r>
              <a:rPr kumimoji="0" lang="zh-CN" altLang="en-US" sz="2400" b="1" kern="0" dirty="0">
                <a:solidFill>
                  <a:srgbClr val="002060"/>
                </a:solidFill>
                <a:latin typeface="+mn-ea"/>
              </a:rPr>
              <a:t>中的</a:t>
            </a:r>
            <a:r>
              <a:rPr kumimoji="0" lang="en-US" altLang="zh-CN" sz="2400" b="1" kern="0" dirty="0">
                <a:solidFill>
                  <a:srgbClr val="002060"/>
                </a:solidFill>
                <a:latin typeface="+mn-ea"/>
              </a:rPr>
              <a:t>volume</a:t>
            </a:r>
            <a:r>
              <a:rPr kumimoji="0" lang="zh-CN" altLang="en-US" sz="2400" b="1" kern="0" dirty="0">
                <a:solidFill>
                  <a:srgbClr val="002060"/>
                </a:solidFill>
                <a:latin typeface="+mn-ea"/>
              </a:rPr>
              <a:t>以及</a:t>
            </a:r>
            <a:r>
              <a:rPr kumimoji="0" lang="en-US" altLang="zh-CN" sz="2400" b="1" kern="0" dirty="0" err="1">
                <a:solidFill>
                  <a:srgbClr val="002060"/>
                </a:solidFill>
                <a:latin typeface="+mn-ea"/>
              </a:rPr>
              <a:t>avg_price</a:t>
            </a:r>
            <a:r>
              <a:rPr kumimoji="0" lang="zh-CN" altLang="en-US" sz="2400" b="1" kern="0" dirty="0">
                <a:solidFill>
                  <a:srgbClr val="002060"/>
                </a:solidFill>
                <a:latin typeface="+mn-ea"/>
              </a:rPr>
              <a:t>。如果是初次插入的股票交易，就在</a:t>
            </a:r>
            <a:r>
              <a:rPr kumimoji="0" lang="en-US" altLang="zh-CN" sz="2400" b="1" kern="0" dirty="0" err="1">
                <a:solidFill>
                  <a:srgbClr val="002060"/>
                </a:solidFill>
                <a:latin typeface="+mn-ea"/>
              </a:rPr>
              <a:t>my_stock</a:t>
            </a:r>
            <a:r>
              <a:rPr kumimoji="0" lang="zh-CN" altLang="en-US" sz="2400" b="1" kern="0" dirty="0">
                <a:solidFill>
                  <a:srgbClr val="002060"/>
                </a:solidFill>
                <a:latin typeface="+mn-ea"/>
              </a:rPr>
              <a:t>中为该股票新建一条记录，</a:t>
            </a:r>
            <a:r>
              <a:rPr kumimoji="0" lang="en-US" altLang="zh-CN" sz="2400" b="1" kern="0" dirty="0">
                <a:solidFill>
                  <a:srgbClr val="002060"/>
                </a:solidFill>
                <a:latin typeface="+mn-ea"/>
              </a:rPr>
              <a:t>profit</a:t>
            </a:r>
            <a:r>
              <a:rPr kumimoji="0" lang="zh-CN" altLang="en-US" sz="2400" b="1" kern="0" dirty="0">
                <a:solidFill>
                  <a:srgbClr val="002060"/>
                </a:solidFill>
                <a:latin typeface="+mn-ea"/>
              </a:rPr>
              <a:t>置为</a:t>
            </a:r>
            <a:r>
              <a:rPr kumimoji="0" lang="en-US" altLang="zh-CN" sz="2400" b="1" kern="0" dirty="0">
                <a:solidFill>
                  <a:srgbClr val="002060"/>
                </a:solidFill>
                <a:latin typeface="+mn-ea"/>
              </a:rPr>
              <a:t>0</a:t>
            </a:r>
            <a:r>
              <a:rPr kumimoji="0" lang="zh-CN" altLang="en-US" sz="2400" b="1" kern="0" dirty="0">
                <a:solidFill>
                  <a:srgbClr val="002060"/>
                </a:solidFill>
                <a:latin typeface="+mn-ea"/>
              </a:rPr>
              <a:t>。注意，如果一笔卖出交易的</a:t>
            </a:r>
            <a:r>
              <a:rPr kumimoji="0" lang="en-US" altLang="zh-CN" sz="2400" b="1" kern="0" dirty="0">
                <a:solidFill>
                  <a:srgbClr val="002060"/>
                </a:solidFill>
                <a:latin typeface="+mn-ea"/>
              </a:rPr>
              <a:t>amount</a:t>
            </a:r>
            <a:r>
              <a:rPr kumimoji="0" lang="zh-CN" altLang="en-US" sz="2400" b="1" kern="0" dirty="0">
                <a:solidFill>
                  <a:srgbClr val="002060"/>
                </a:solidFill>
                <a:latin typeface="+mn-ea"/>
              </a:rPr>
              <a:t>大于</a:t>
            </a:r>
            <a:r>
              <a:rPr kumimoji="0" lang="en-US" altLang="zh-CN" sz="2400" b="1" kern="0" dirty="0" err="1">
                <a:solidFill>
                  <a:srgbClr val="002060"/>
                </a:solidFill>
                <a:latin typeface="+mn-ea"/>
              </a:rPr>
              <a:t>my_stock</a:t>
            </a:r>
            <a:r>
              <a:rPr kumimoji="0" lang="zh-CN" altLang="en-US" sz="2400" b="1" kern="0" dirty="0">
                <a:solidFill>
                  <a:srgbClr val="002060"/>
                </a:solidFill>
                <a:latin typeface="+mn-ea"/>
              </a:rPr>
              <a:t>中该股票的</a:t>
            </a:r>
            <a:r>
              <a:rPr kumimoji="0" lang="en-US" altLang="zh-CN" sz="2400" b="1" kern="0" dirty="0">
                <a:solidFill>
                  <a:srgbClr val="002060"/>
                </a:solidFill>
                <a:latin typeface="+mn-ea"/>
              </a:rPr>
              <a:t>volume</a:t>
            </a:r>
            <a:r>
              <a:rPr kumimoji="0" lang="zh-CN" altLang="en-US" sz="2400" b="1" kern="0" dirty="0">
                <a:solidFill>
                  <a:srgbClr val="002060"/>
                </a:solidFill>
                <a:latin typeface="+mn-ea"/>
              </a:rPr>
              <a:t>，说明是无效的下单交易，应该加以拒绝，直接抛弃。</a:t>
            </a:r>
          </a:p>
        </p:txBody>
      </p:sp>
    </p:spTree>
    <p:extLst>
      <p:ext uri="{BB962C8B-B14F-4D97-AF65-F5344CB8AC3E}">
        <p14:creationId xmlns:p14="http://schemas.microsoft.com/office/powerpoint/2010/main" val="324251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终极约束设计</a:t>
            </a:r>
          </a:p>
        </p:txBody>
      </p:sp>
      <mc:AlternateContent xmlns:mc="http://schemas.openxmlformats.org/markup-compatibility/2006" xmlns:a14="http://schemas.microsoft.com/office/drawing/2010/main">
        <mc:Choice Requires="a14">
          <p:sp>
            <p:nvSpPr>
              <p:cNvPr id="4" name="文本框 3"/>
              <p:cNvSpPr txBox="1"/>
              <p:nvPr/>
            </p:nvSpPr>
            <p:spPr>
              <a:xfrm>
                <a:off x="668484" y="2846379"/>
                <a:ext cx="9775176" cy="9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𝑎𝑣𝑔</m:t>
                      </m:r>
                      <m:r>
                        <a:rPr lang="en-US" altLang="zh-CN" sz="3200" i="1">
                          <a:latin typeface="Cambria Math" panose="02040503050406030204" pitchFamily="18" charset="0"/>
                        </a:rPr>
                        <m:t>_</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f>
                        <m:fPr>
                          <m:ctrlPr>
                            <a:rPr lang="en-US" altLang="zh-CN" sz="3200" b="0" i="1" smtClean="0">
                              <a:latin typeface="Cambria Math" panose="02040503050406030204" pitchFamily="18" charset="0"/>
                            </a:rPr>
                          </m:ctrlPr>
                        </m:fPr>
                        <m:num>
                          <m:r>
                            <a:rPr lang="en-US" altLang="zh-CN" sz="3200" i="1">
                              <a:latin typeface="Cambria Math" panose="02040503050406030204" pitchFamily="18" charset="0"/>
                            </a:rPr>
                            <m:t>(</m:t>
                          </m:r>
                          <m:r>
                            <a:rPr lang="en-US" altLang="zh-CN" sz="3200" i="1">
                              <a:latin typeface="Cambria Math" panose="02040503050406030204" pitchFamily="18" charset="0"/>
                            </a:rPr>
                            <m:t>𝑣𝑜𝑙𝑢𝑚𝑒</m:t>
                          </m:r>
                          <m:r>
                            <a:rPr lang="en-US" altLang="zh-CN" sz="3200" i="1">
                              <a:latin typeface="Cambria Math" panose="02040503050406030204" pitchFamily="18" charset="0"/>
                            </a:rPr>
                            <m:t>∗</m:t>
                          </m:r>
                          <m:r>
                            <a:rPr lang="en-US" altLang="zh-CN" sz="3200" i="1">
                              <a:latin typeface="Cambria Math" panose="02040503050406030204" pitchFamily="18" charset="0"/>
                            </a:rPr>
                            <m:t>𝑎𝑣𝑔</m:t>
                          </m:r>
                          <m:r>
                            <a:rPr lang="en-US" altLang="zh-CN" sz="3200" b="0" i="1" smtClean="0">
                              <a:latin typeface="Cambria Math" panose="02040503050406030204" pitchFamily="18" charset="0"/>
                            </a:rPr>
                            <m:t>_</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r>
                            <a:rPr lang="en-US" altLang="zh-CN" sz="3200" i="1">
                              <a:latin typeface="Cambria Math" panose="02040503050406030204" pitchFamily="18" charset="0"/>
                            </a:rPr>
                            <m:t>𝑝𝑟𝑖𝑐𝑒</m:t>
                          </m:r>
                          <m:r>
                            <a:rPr lang="en-US" altLang="zh-CN" sz="3200" i="1">
                              <a:latin typeface="Cambria Math" panose="02040503050406030204" pitchFamily="18" charset="0"/>
                            </a:rPr>
                            <m:t>∗</m:t>
                          </m:r>
                          <m:r>
                            <a:rPr lang="en-US" altLang="zh-CN" sz="3200" i="1">
                              <a:latin typeface="Cambria Math" panose="02040503050406030204" pitchFamily="18" charset="0"/>
                            </a:rPr>
                            <m:t>𝑎𝑚𝑜𝑢𝑛𝑡</m:t>
                          </m:r>
                          <m:r>
                            <a:rPr lang="en-US" altLang="zh-CN" sz="3200" i="1">
                              <a:latin typeface="Cambria Math" panose="02040503050406030204" pitchFamily="18" charset="0"/>
                            </a:rPr>
                            <m:t>)</m:t>
                          </m:r>
                          <m:r>
                            <m:rPr>
                              <m:nor/>
                            </m:rPr>
                            <a:rPr lang="zh-CN" altLang="en-US" sz="3200" dirty="0"/>
                            <m:t> </m:t>
                          </m:r>
                        </m:num>
                        <m:den>
                          <m:r>
                            <a:rPr lang="en-US" altLang="zh-CN" sz="3200" i="1">
                              <a:latin typeface="Cambria Math" panose="02040503050406030204" pitchFamily="18" charset="0"/>
                            </a:rPr>
                            <m:t>𝑣𝑜𝑙𝑢𝑚𝑒</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𝑎𝑚𝑜𝑢𝑛𝑡</m:t>
                          </m:r>
                        </m:den>
                      </m:f>
                    </m:oMath>
                  </m:oMathPara>
                </a14:m>
                <a:endParaRPr lang="zh-CN" altLang="en-US" sz="3200" dirty="0"/>
              </a:p>
            </p:txBody>
          </p:sp>
        </mc:Choice>
        <mc:Fallback xmlns="">
          <p:sp>
            <p:nvSpPr>
              <p:cNvPr id="4" name="文本框 3"/>
              <p:cNvSpPr txBox="1">
                <a:spLocks noRot="1" noChangeAspect="1" noMove="1" noResize="1" noEditPoints="1" noAdjustHandles="1" noChangeArrowheads="1" noChangeShapeType="1" noTextEdit="1"/>
              </p:cNvSpPr>
              <p:nvPr/>
            </p:nvSpPr>
            <p:spPr>
              <a:xfrm>
                <a:off x="668484" y="2846379"/>
                <a:ext cx="9775176" cy="946221"/>
              </a:xfrm>
              <a:prstGeom prst="rect">
                <a:avLst/>
              </a:prstGeom>
              <a:blipFill>
                <a:blip r:embed="rId2"/>
                <a:stretch>
                  <a:fillRect/>
                </a:stretch>
              </a:blipFill>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D240F7C8-EBD1-4768-8A67-317D91554C48}"/>
              </a:ext>
            </a:extLst>
          </p:cNvPr>
          <p:cNvSpPr/>
          <p:nvPr/>
        </p:nvSpPr>
        <p:spPr>
          <a:xfrm>
            <a:off x="4028767" y="1626297"/>
            <a:ext cx="4134465" cy="769441"/>
          </a:xfrm>
          <a:prstGeom prst="rect">
            <a:avLst/>
          </a:prstGeom>
        </p:spPr>
        <p:txBody>
          <a:bodyPr wrap="none">
            <a:spAutoFit/>
          </a:bodyPr>
          <a:lstStyle/>
          <a:p>
            <a:r>
              <a:rPr kumimoji="1" lang="zh-CN" altLang="en-US" sz="4400" kern="0" dirty="0">
                <a:solidFill>
                  <a:srgbClr val="FF0000"/>
                </a:solidFill>
                <a:cs typeface="+mj-cs"/>
              </a:rPr>
              <a:t>平均价格的计算</a:t>
            </a:r>
            <a:endParaRPr lang="zh-CN" altLang="en-US" dirty="0">
              <a:solidFill>
                <a:srgbClr val="FF0000"/>
              </a:solidFill>
            </a:endParaRPr>
          </a:p>
        </p:txBody>
      </p:sp>
    </p:spTree>
    <p:extLst>
      <p:ext uri="{BB962C8B-B14F-4D97-AF65-F5344CB8AC3E}">
        <p14:creationId xmlns:p14="http://schemas.microsoft.com/office/powerpoint/2010/main" val="32517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终极约束设计</a:t>
            </a:r>
          </a:p>
        </p:txBody>
      </p:sp>
      <p:sp>
        <p:nvSpPr>
          <p:cNvPr id="6" name="Rectangle 1"/>
          <p:cNvSpPr txBox="1">
            <a:spLocks noChangeArrowheads="1"/>
          </p:cNvSpPr>
          <p:nvPr/>
        </p:nvSpPr>
        <p:spPr bwMode="auto">
          <a:xfrm>
            <a:off x="0" y="1528630"/>
            <a:ext cx="12192001" cy="4431983"/>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lvl1pPr marL="342900" indent="-342900" algn="l" rtl="0" eaLnBrk="0" fontAlgn="base" hangingPunct="0">
              <a:spcBef>
                <a:spcPct val="0"/>
              </a:spcBef>
              <a:spcAft>
                <a:spcPct val="0"/>
              </a:spcAft>
              <a:buClr>
                <a:schemeClr val="folHlink"/>
              </a:buClr>
              <a:buSzPct val="60000"/>
              <a:buFont typeface="Wingdings" pitchFamily="2" charset="2"/>
              <a:buChar char="n"/>
              <a:defRPr kumimoji="1" sz="3200">
                <a:solidFill>
                  <a:schemeClr val="tx1"/>
                </a:solidFill>
                <a:latin typeface="Arial" panose="020B0604020202020204" pitchFamily="34" charset="0"/>
                <a:ea typeface="+mn-ea"/>
                <a:cs typeface="+mn-cs"/>
              </a:defRPr>
            </a:lvl1pPr>
            <a:lvl2pPr marL="742950" indent="-285750" algn="l" rtl="0" eaLnBrk="0" fontAlgn="base" hangingPunct="0">
              <a:spcBef>
                <a:spcPct val="0"/>
              </a:spcBef>
              <a:spcAft>
                <a:spcPct val="0"/>
              </a:spcAft>
              <a:buClr>
                <a:schemeClr val="hlink"/>
              </a:buClr>
              <a:buSzPct val="55000"/>
              <a:buFont typeface="Wingdings" pitchFamily="2" charset="2"/>
              <a:buChar char="n"/>
              <a:defRPr kumimoji="1" sz="2800">
                <a:solidFill>
                  <a:schemeClr val="tx1"/>
                </a:solidFill>
                <a:latin typeface="Arial" panose="020B0604020202020204" pitchFamily="34" charset="0"/>
                <a:ea typeface="华文新魏" pitchFamily="2" charset="-122"/>
              </a:defRPr>
            </a:lvl2pPr>
            <a:lvl3pPr marL="1143000" indent="-228600" algn="l" rtl="0" eaLnBrk="0" fontAlgn="base" hangingPunct="0">
              <a:spcBef>
                <a:spcPct val="0"/>
              </a:spcBef>
              <a:spcAft>
                <a:spcPct val="0"/>
              </a:spcAft>
              <a:buClr>
                <a:schemeClr val="folHlink"/>
              </a:buClr>
              <a:buSzPct val="50000"/>
              <a:buFont typeface="Wingdings" pitchFamily="2" charset="2"/>
              <a:buChar char="n"/>
              <a:defRPr kumimoji="1" sz="2400">
                <a:solidFill>
                  <a:schemeClr val="tx1"/>
                </a:solidFill>
                <a:latin typeface="Arial" panose="020B0604020202020204" pitchFamily="34" charset="0"/>
                <a:ea typeface="华文新魏" pitchFamily="2" charset="-122"/>
              </a:defRPr>
            </a:lvl3pPr>
            <a:lvl4pPr marL="1600200" indent="-228600" algn="l" rtl="0" eaLnBrk="0" fontAlgn="base" hangingPunct="0">
              <a:spcBef>
                <a:spcPct val="0"/>
              </a:spcBef>
              <a:spcAft>
                <a:spcPct val="0"/>
              </a:spcAft>
              <a:buClr>
                <a:schemeClr val="accent2"/>
              </a:buClr>
              <a:buSzPct val="55000"/>
              <a:buFont typeface="Wingdings" pitchFamily="2" charset="2"/>
              <a:buChar char="n"/>
              <a:defRPr kumimoji="1" sz="2000">
                <a:solidFill>
                  <a:schemeClr val="tx1"/>
                </a:solidFill>
                <a:latin typeface="Arial" panose="020B0604020202020204" pitchFamily="34" charset="0"/>
                <a:ea typeface="华文新魏" pitchFamily="2" charset="-122"/>
              </a:defRPr>
            </a:lvl4pPr>
            <a:lvl5pPr marL="2057400" indent="-228600" algn="l"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5pPr>
            <a:lvl6pPr marL="25146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6pPr>
            <a:lvl7pPr marL="29718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7pPr>
            <a:lvl8pPr marL="34290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8pPr>
            <a:lvl9pPr marL="3886200" indent="-228600" algn="just" rtl="0" eaLnBrk="0" fontAlgn="base" hangingPunct="0">
              <a:spcBef>
                <a:spcPct val="0"/>
              </a:spcBef>
              <a:spcAft>
                <a:spcPct val="0"/>
              </a:spcAft>
              <a:buClr>
                <a:schemeClr val="accent1"/>
              </a:buClr>
              <a:buSzPct val="50000"/>
              <a:buFont typeface="Wingdings" pitchFamily="2" charset="2"/>
              <a:buChar char="n"/>
              <a:defRPr kumimoji="1" sz="2000">
                <a:solidFill>
                  <a:schemeClr val="tx1"/>
                </a:solidFill>
                <a:latin typeface="Arial" panose="020B0604020202020204" pitchFamily="34" charset="0"/>
                <a:ea typeface="华文新魏" pitchFamily="2" charset="-122"/>
              </a:defRPr>
            </a:lvl9pPr>
          </a:lstStyle>
          <a:p>
            <a:pPr marL="457200" indent="-457200" algn="just">
              <a:lnSpc>
                <a:spcPct val="200000"/>
              </a:lnSpc>
              <a:buClr>
                <a:srgbClr val="FF0000"/>
              </a:buClr>
              <a:buSzTx/>
              <a:buFont typeface="+mj-lt"/>
              <a:buAutoNum type="arabicPeriod" startAt="2"/>
            </a:pPr>
            <a:r>
              <a:rPr kumimoji="0" lang="en-US" altLang="zh-CN" sz="2400" b="1" kern="0" dirty="0">
                <a:solidFill>
                  <a:srgbClr val="002060"/>
                </a:solidFill>
                <a:latin typeface="+mn-ea"/>
              </a:rPr>
              <a:t>profit</a:t>
            </a:r>
            <a:r>
              <a:rPr kumimoji="0" lang="zh-CN" altLang="en-US" sz="2400" b="1" kern="0" dirty="0">
                <a:solidFill>
                  <a:srgbClr val="002060"/>
                </a:solidFill>
                <a:latin typeface="+mn-ea"/>
              </a:rPr>
              <a:t>的计算方式如下：每当有卖出交易发生时，将其与尽可能远的买入交易进行匹配，比如如果</a:t>
            </a:r>
            <a:r>
              <a:rPr kumimoji="0" lang="en-US" altLang="zh-CN" sz="2400" b="1" kern="0" dirty="0">
                <a:solidFill>
                  <a:srgbClr val="002060"/>
                </a:solidFill>
                <a:latin typeface="+mn-ea"/>
              </a:rPr>
              <a:t>trans</a:t>
            </a:r>
            <a:r>
              <a:rPr kumimoji="0" lang="zh-CN" altLang="en-US" sz="2400" b="1" kern="0" dirty="0">
                <a:solidFill>
                  <a:srgbClr val="002060"/>
                </a:solidFill>
                <a:latin typeface="+mn-ea"/>
              </a:rPr>
              <a:t>中现有的记录为</a:t>
            </a:r>
            <a:r>
              <a:rPr kumimoji="0" lang="en-US" altLang="zh-CN" sz="2400" b="1" kern="0" dirty="0">
                <a:solidFill>
                  <a:srgbClr val="002060"/>
                </a:solidFill>
                <a:latin typeface="+mn-ea"/>
              </a:rPr>
              <a:t>{(t01,s01,d01,10,1000,buy), (t02,s01,d02,12,500,buy)},</a:t>
            </a:r>
            <a:r>
              <a:rPr kumimoji="0" lang="zh-CN" altLang="en-US" sz="2400" b="1" kern="0" dirty="0">
                <a:solidFill>
                  <a:srgbClr val="002060"/>
                </a:solidFill>
                <a:latin typeface="+mn-ea"/>
              </a:rPr>
              <a:t>如果现在插入</a:t>
            </a:r>
            <a:r>
              <a:rPr kumimoji="0" lang="en-US" altLang="zh-CN" sz="2400" b="1" kern="0" dirty="0">
                <a:solidFill>
                  <a:srgbClr val="002060"/>
                </a:solidFill>
                <a:latin typeface="+mn-ea"/>
              </a:rPr>
              <a:t>{(t03,s01,d03,11,700,sold)}</a:t>
            </a:r>
            <a:r>
              <a:rPr kumimoji="0" lang="zh-CN" altLang="en-US" sz="2400" b="1" kern="0" dirty="0">
                <a:solidFill>
                  <a:srgbClr val="002060"/>
                </a:solidFill>
                <a:latin typeface="+mn-ea"/>
              </a:rPr>
              <a:t>，本次交易产生的</a:t>
            </a:r>
            <a:r>
              <a:rPr kumimoji="0" lang="en-US" altLang="zh-CN" sz="2400" b="1" kern="0" dirty="0">
                <a:solidFill>
                  <a:srgbClr val="002060"/>
                </a:solidFill>
                <a:latin typeface="+mn-ea"/>
              </a:rPr>
              <a:t>profit=(11-10)*700,</a:t>
            </a:r>
            <a:r>
              <a:rPr kumimoji="0" lang="zh-CN" altLang="en-US" sz="2400" b="1" kern="0" dirty="0">
                <a:solidFill>
                  <a:srgbClr val="002060"/>
                </a:solidFill>
                <a:latin typeface="+mn-ea"/>
              </a:rPr>
              <a:t>如果再插入</a:t>
            </a:r>
            <a:r>
              <a:rPr kumimoji="0" lang="en-US" altLang="zh-CN" sz="2400" b="1" kern="0" dirty="0">
                <a:solidFill>
                  <a:srgbClr val="002060"/>
                </a:solidFill>
                <a:latin typeface="+mn-ea"/>
              </a:rPr>
              <a:t>{(t04,s01,d04,9,700,sold)}</a:t>
            </a:r>
            <a:r>
              <a:rPr kumimoji="0" lang="zh-CN" altLang="en-US" sz="2400" b="1" kern="0" dirty="0">
                <a:solidFill>
                  <a:srgbClr val="002060"/>
                </a:solidFill>
                <a:latin typeface="+mn-ea"/>
              </a:rPr>
              <a:t>，本次交易产生的</a:t>
            </a:r>
            <a:r>
              <a:rPr kumimoji="0" lang="en-US" altLang="zh-CN" sz="2400" b="1" kern="0" dirty="0">
                <a:solidFill>
                  <a:srgbClr val="002060"/>
                </a:solidFill>
                <a:latin typeface="+mn-ea"/>
              </a:rPr>
              <a:t>profit=(9-10)*300 + (9-12)</a:t>
            </a:r>
            <a:r>
              <a:rPr kumimoji="0" lang="zh-CN" altLang="en-US" sz="2400" b="1" kern="0" dirty="0">
                <a:solidFill>
                  <a:srgbClr val="002060"/>
                </a:solidFill>
                <a:latin typeface="+mn-ea"/>
              </a:rPr>
              <a:t>*</a:t>
            </a:r>
            <a:r>
              <a:rPr kumimoji="0" lang="en-US" altLang="zh-CN" sz="2400" b="1" kern="0" dirty="0">
                <a:solidFill>
                  <a:srgbClr val="002060"/>
                </a:solidFill>
                <a:latin typeface="+mn-ea"/>
              </a:rPr>
              <a:t>400 = -1500.</a:t>
            </a:r>
            <a:r>
              <a:rPr kumimoji="0" lang="zh-CN" altLang="en-US" sz="2400" b="1" kern="0" dirty="0">
                <a:solidFill>
                  <a:srgbClr val="002060"/>
                </a:solidFill>
                <a:latin typeface="+mn-ea"/>
              </a:rPr>
              <a:t>将每次卖出交易的</a:t>
            </a:r>
            <a:r>
              <a:rPr kumimoji="0" lang="en-US" altLang="zh-CN" sz="2400" b="1" kern="0" dirty="0">
                <a:solidFill>
                  <a:srgbClr val="002060"/>
                </a:solidFill>
                <a:latin typeface="+mn-ea"/>
              </a:rPr>
              <a:t>profit</a:t>
            </a:r>
            <a:r>
              <a:rPr kumimoji="0" lang="zh-CN" altLang="en-US" sz="2400" b="1" kern="0" dirty="0">
                <a:solidFill>
                  <a:srgbClr val="002060"/>
                </a:solidFill>
                <a:latin typeface="+mn-ea"/>
              </a:rPr>
              <a:t>都累加到</a:t>
            </a:r>
            <a:r>
              <a:rPr kumimoji="0" lang="en-US" altLang="zh-CN" sz="2400" b="1" kern="0" dirty="0" err="1">
                <a:solidFill>
                  <a:srgbClr val="002060"/>
                </a:solidFill>
                <a:latin typeface="+mn-ea"/>
              </a:rPr>
              <a:t>my_stock</a:t>
            </a:r>
            <a:r>
              <a:rPr kumimoji="0" lang="zh-CN" altLang="en-US" sz="2400" b="1" kern="0" dirty="0">
                <a:solidFill>
                  <a:srgbClr val="002060"/>
                </a:solidFill>
                <a:latin typeface="+mn-ea"/>
              </a:rPr>
              <a:t>的</a:t>
            </a:r>
            <a:r>
              <a:rPr kumimoji="0" lang="en-US" altLang="zh-CN" sz="2400" b="1" kern="0" dirty="0">
                <a:solidFill>
                  <a:srgbClr val="002060"/>
                </a:solidFill>
                <a:latin typeface="+mn-ea"/>
              </a:rPr>
              <a:t>profit</a:t>
            </a:r>
            <a:r>
              <a:rPr kumimoji="0" lang="zh-CN" altLang="en-US" sz="2400" b="1" kern="0" dirty="0">
                <a:solidFill>
                  <a:srgbClr val="002060"/>
                </a:solidFill>
                <a:latin typeface="+mn-ea"/>
              </a:rPr>
              <a:t>上。</a:t>
            </a:r>
          </a:p>
        </p:txBody>
      </p:sp>
    </p:spTree>
    <p:extLst>
      <p:ext uri="{BB962C8B-B14F-4D97-AF65-F5344CB8AC3E}">
        <p14:creationId xmlns:p14="http://schemas.microsoft.com/office/powerpoint/2010/main" val="1304385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触发器</a:t>
            </a:r>
            <a:r>
              <a:rPr lang="zh-CN" altLang="en-US" dirty="0"/>
              <a:t>的测试数据</a:t>
            </a:r>
          </a:p>
        </p:txBody>
      </p:sp>
      <p:sp>
        <p:nvSpPr>
          <p:cNvPr id="3" name="内容占位符 2"/>
          <p:cNvSpPr>
            <a:spLocks noGrp="1"/>
          </p:cNvSpPr>
          <p:nvPr>
            <p:ph idx="1"/>
          </p:nvPr>
        </p:nvSpPr>
        <p:spPr>
          <a:xfrm>
            <a:off x="839637" y="1259773"/>
            <a:ext cx="10305691" cy="4709708"/>
          </a:xfrm>
        </p:spPr>
        <p:txBody>
          <a:bodyPr/>
          <a:lstStyle/>
          <a:p>
            <a:pPr marL="0" indent="0">
              <a:lnSpc>
                <a:spcPct val="150000"/>
              </a:lnSpc>
              <a:buNone/>
            </a:pPr>
            <a:r>
              <a:rPr kumimoji="0" lang="en-US" altLang="zh-CN" sz="2000" dirty="0">
                <a:solidFill>
                  <a:srgbClr val="6600CC"/>
                </a:solidFill>
                <a:latin typeface="+mn-ea"/>
              </a:rPr>
              <a:t>trans(	</a:t>
            </a:r>
            <a:r>
              <a:rPr kumimoji="0" lang="en-US" altLang="zh-CN" sz="2000" dirty="0" err="1">
                <a:solidFill>
                  <a:srgbClr val="6600CC"/>
                </a:solidFill>
                <a:latin typeface="+mn-ea"/>
              </a:rPr>
              <a:t>trans_id</a:t>
            </a:r>
            <a:r>
              <a:rPr kumimoji="0" lang="en-US" altLang="zh-CN" sz="2000" dirty="0">
                <a:solidFill>
                  <a:srgbClr val="6600CC"/>
                </a:solidFill>
                <a:latin typeface="+mn-ea"/>
              </a:rPr>
              <a:t>,	</a:t>
            </a:r>
            <a:r>
              <a:rPr kumimoji="0" lang="en-US" altLang="zh-CN" sz="2000" dirty="0" err="1">
                <a:solidFill>
                  <a:srgbClr val="6600CC"/>
                </a:solidFill>
                <a:latin typeface="+mn-ea"/>
              </a:rPr>
              <a:t>stock_id</a:t>
            </a:r>
            <a:r>
              <a:rPr kumimoji="0" lang="en-US" altLang="zh-CN" sz="2000" dirty="0">
                <a:solidFill>
                  <a:srgbClr val="6600CC"/>
                </a:solidFill>
                <a:latin typeface="+mn-ea"/>
              </a:rPr>
              <a:t>, 	date, 	price, 	amount, 	</a:t>
            </a:r>
            <a:r>
              <a:rPr kumimoji="0" lang="en-US" altLang="zh-CN" sz="2000" dirty="0" err="1">
                <a:solidFill>
                  <a:srgbClr val="6600CC"/>
                </a:solidFill>
                <a:latin typeface="+mn-ea"/>
              </a:rPr>
              <a:t>sell_or_buy</a:t>
            </a:r>
            <a:r>
              <a:rPr kumimoji="0" lang="en-US" altLang="zh-CN" sz="2000" dirty="0">
                <a:solidFill>
                  <a:srgbClr val="6600CC"/>
                </a:solidFill>
                <a:latin typeface="+mn-ea"/>
              </a:rPr>
              <a:t>)</a:t>
            </a:r>
          </a:p>
          <a:p>
            <a:pPr marL="0" indent="0">
              <a:lnSpc>
                <a:spcPct val="150000"/>
              </a:lnSpc>
              <a:buNone/>
            </a:pPr>
            <a:r>
              <a:rPr kumimoji="0" lang="en-US" altLang="zh-CN" sz="2000" dirty="0">
                <a:solidFill>
                  <a:srgbClr val="6600CC"/>
                </a:solidFill>
                <a:latin typeface="+mn-ea"/>
              </a:rPr>
              <a:t>(	1		1		1	10	1000		B	)</a:t>
            </a:r>
          </a:p>
          <a:p>
            <a:pPr marL="0" indent="0">
              <a:lnSpc>
                <a:spcPct val="150000"/>
              </a:lnSpc>
              <a:buNone/>
            </a:pPr>
            <a:r>
              <a:rPr kumimoji="0" lang="en-US" altLang="zh-CN" sz="2000" dirty="0">
                <a:solidFill>
                  <a:srgbClr val="6600CC"/>
                </a:solidFill>
                <a:latin typeface="+mn-ea"/>
              </a:rPr>
              <a:t>(	2		1		2	11	500		B	)</a:t>
            </a:r>
          </a:p>
          <a:p>
            <a:pPr marL="0" indent="0">
              <a:lnSpc>
                <a:spcPct val="150000"/>
              </a:lnSpc>
              <a:buNone/>
            </a:pPr>
            <a:r>
              <a:rPr kumimoji="0" lang="en-US" altLang="zh-CN" sz="2000" dirty="0">
                <a:solidFill>
                  <a:srgbClr val="6600CC"/>
                </a:solidFill>
                <a:latin typeface="+mn-ea"/>
              </a:rPr>
              <a:t>(	3		1		3	12	800		S	)</a:t>
            </a:r>
          </a:p>
          <a:p>
            <a:pPr marL="0" indent="0">
              <a:lnSpc>
                <a:spcPct val="150000"/>
              </a:lnSpc>
              <a:buNone/>
            </a:pPr>
            <a:r>
              <a:rPr kumimoji="0" lang="en-US" altLang="zh-CN" sz="2000" dirty="0">
                <a:solidFill>
                  <a:srgbClr val="6600CC"/>
                </a:solidFill>
                <a:latin typeface="+mn-ea"/>
              </a:rPr>
              <a:t>(	4		1		4	12	1000		S	)</a:t>
            </a:r>
          </a:p>
          <a:p>
            <a:pPr marL="0" indent="0">
              <a:lnSpc>
                <a:spcPct val="150000"/>
              </a:lnSpc>
              <a:buNone/>
            </a:pPr>
            <a:r>
              <a:rPr kumimoji="0" lang="en-US" altLang="zh-CN" sz="2000" dirty="0">
                <a:solidFill>
                  <a:srgbClr val="6600CC"/>
                </a:solidFill>
                <a:latin typeface="+mn-ea"/>
              </a:rPr>
              <a:t>(	5		1		5	9	1000		B	)</a:t>
            </a:r>
          </a:p>
          <a:p>
            <a:pPr marL="0" indent="0">
              <a:lnSpc>
                <a:spcPct val="150000"/>
              </a:lnSpc>
              <a:buNone/>
            </a:pPr>
            <a:r>
              <a:rPr kumimoji="0" lang="en-US" altLang="zh-CN" sz="2000" dirty="0">
                <a:solidFill>
                  <a:srgbClr val="6600CC"/>
                </a:solidFill>
                <a:latin typeface="+mn-ea"/>
              </a:rPr>
              <a:t>(	6		1		6	12	800		S	)</a:t>
            </a:r>
            <a:endParaRPr lang="zh-CN" altLang="en-US" sz="2000" dirty="0"/>
          </a:p>
          <a:p>
            <a:pPr marL="0" indent="0">
              <a:lnSpc>
                <a:spcPct val="150000"/>
              </a:lnSpc>
              <a:buNone/>
            </a:pPr>
            <a:r>
              <a:rPr kumimoji="0" lang="en-US" altLang="zh-CN" sz="2000" dirty="0">
                <a:solidFill>
                  <a:srgbClr val="6600CC"/>
                </a:solidFill>
                <a:latin typeface="+mn-ea"/>
              </a:rPr>
              <a:t>(	7		1		7	7	800		S	)</a:t>
            </a: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a:p>
            <a:pPr marL="0" indent="0">
              <a:lnSpc>
                <a:spcPct val="150000"/>
              </a:lnSpc>
              <a:buNone/>
            </a:pPr>
            <a:endParaRPr lang="zh-CN" altLang="en-US" sz="2000" dirty="0"/>
          </a:p>
        </p:txBody>
      </p:sp>
    </p:spTree>
    <p:extLst>
      <p:ext uri="{BB962C8B-B14F-4D97-AF65-F5344CB8AC3E}">
        <p14:creationId xmlns:p14="http://schemas.microsoft.com/office/powerpoint/2010/main" val="253265463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342900" marR="0" indent="-342900" algn="ctr" defTabSz="914400" rtl="0" eaLnBrk="1" fontAlgn="base" latinLnBrk="0" hangingPunct="1">
          <a:lnSpc>
            <a:spcPct val="90000"/>
          </a:lnSpc>
          <a:spcBef>
            <a:spcPct val="20000"/>
          </a:spcBef>
          <a:spcAft>
            <a:spcPct val="0"/>
          </a:spcAft>
          <a:buClr>
            <a:schemeClr val="folHlink"/>
          </a:buClr>
          <a:buSzPct val="60000"/>
          <a:buFont typeface="Wingdings" pitchFamily="2" charset="2"/>
          <a:buNone/>
          <a:tabLst/>
          <a:defRPr kumimoji="1" lang="en-US" sz="2400" b="0" i="0" u="none" strike="noStrike" cap="none" normalizeH="0" baseline="0" smtClean="0">
            <a:ln>
              <a:noFill/>
            </a:ln>
            <a:solidFill>
              <a:schemeClr val="tx1"/>
            </a:solidFill>
            <a:effectLst/>
            <a:latin typeface="Tahoma" pitchFamily="34"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733</TotalTime>
  <Words>970</Words>
  <Application>Microsoft Office PowerPoint</Application>
  <PresentationFormat>宽屏</PresentationFormat>
  <Paragraphs>58</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隶书</vt:lpstr>
      <vt:lpstr>Arial</vt:lpstr>
      <vt:lpstr>Cambria Math</vt:lpstr>
      <vt:lpstr>Tahoma</vt:lpstr>
      <vt:lpstr>Wingdings</vt:lpstr>
      <vt:lpstr>Blends</vt:lpstr>
      <vt:lpstr>实习二：数据库约束设计</vt:lpstr>
      <vt:lpstr>基本约束设计</vt:lpstr>
      <vt:lpstr>中级约束设计</vt:lpstr>
      <vt:lpstr>高级约束设计</vt:lpstr>
      <vt:lpstr>终极约束设计</vt:lpstr>
      <vt:lpstr>终极约束设计</vt:lpstr>
      <vt:lpstr>终极约束设计</vt:lpstr>
      <vt:lpstr>触发器的测试数据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lijun</dc:creator>
  <cp:lastModifiedBy>admin</cp:lastModifiedBy>
  <cp:revision>67</cp:revision>
  <dcterms:created xsi:type="dcterms:W3CDTF">2019-02-26T02:32:22Z</dcterms:created>
  <dcterms:modified xsi:type="dcterms:W3CDTF">2025-04-03T01:47:12Z</dcterms:modified>
</cp:coreProperties>
</file>