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ppt/theme/theme11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84" r:id="rId2"/>
    <p:sldMasterId id="2147483696" r:id="rId3"/>
    <p:sldMasterId id="2147483708" r:id="rId4"/>
    <p:sldMasterId id="2147483720" r:id="rId5"/>
    <p:sldMasterId id="2147483732" r:id="rId6"/>
    <p:sldMasterId id="2147483744" r:id="rId7"/>
    <p:sldMasterId id="2147483756" r:id="rId8"/>
    <p:sldMasterId id="2147483768" r:id="rId9"/>
    <p:sldMasterId id="2147483780" r:id="rId10"/>
  </p:sldMasterIdLst>
  <p:notesMasterIdLst>
    <p:notesMasterId r:id="rId38"/>
  </p:notesMasterIdLst>
  <p:sldIdLst>
    <p:sldId id="356" r:id="rId11"/>
    <p:sldId id="357" r:id="rId12"/>
    <p:sldId id="353" r:id="rId13"/>
    <p:sldId id="336" r:id="rId14"/>
    <p:sldId id="347" r:id="rId15"/>
    <p:sldId id="349" r:id="rId16"/>
    <p:sldId id="385" r:id="rId17"/>
    <p:sldId id="372" r:id="rId18"/>
    <p:sldId id="358" r:id="rId19"/>
    <p:sldId id="360" r:id="rId20"/>
    <p:sldId id="362" r:id="rId21"/>
    <p:sldId id="364" r:id="rId22"/>
    <p:sldId id="381" r:id="rId23"/>
    <p:sldId id="366" r:id="rId24"/>
    <p:sldId id="367" r:id="rId25"/>
    <p:sldId id="269" r:id="rId26"/>
    <p:sldId id="338" r:id="rId27"/>
    <p:sldId id="371" r:id="rId28"/>
    <p:sldId id="325" r:id="rId29"/>
    <p:sldId id="382" r:id="rId30"/>
    <p:sldId id="327" r:id="rId31"/>
    <p:sldId id="351" r:id="rId32"/>
    <p:sldId id="386" r:id="rId33"/>
    <p:sldId id="384" r:id="rId34"/>
    <p:sldId id="383" r:id="rId35"/>
    <p:sldId id="387" r:id="rId36"/>
    <p:sldId id="339" r:id="rId37"/>
  </p:sldIdLst>
  <p:sldSz cx="9144000" cy="6858000" type="screen4x3"/>
  <p:notesSz cx="6954838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83" d="100"/>
          <a:sy n="83" d="100"/>
        </p:scale>
        <p:origin x="1478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26" Type="http://schemas.openxmlformats.org/officeDocument/2006/relationships/slide" Target="slides/slide16.xml"/><Relationship Id="rId39" Type="http://schemas.openxmlformats.org/officeDocument/2006/relationships/presProps" Target="presProps.xml"/><Relationship Id="rId21" Type="http://schemas.openxmlformats.org/officeDocument/2006/relationships/slide" Target="slides/slide11.xml"/><Relationship Id="rId34" Type="http://schemas.openxmlformats.org/officeDocument/2006/relationships/slide" Target="slides/slide24.xml"/><Relationship Id="rId42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6.xml"/><Relationship Id="rId20" Type="http://schemas.openxmlformats.org/officeDocument/2006/relationships/slide" Target="slides/slide10.xml"/><Relationship Id="rId29" Type="http://schemas.openxmlformats.org/officeDocument/2006/relationships/slide" Target="slides/slide19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1.xml"/><Relationship Id="rId24" Type="http://schemas.openxmlformats.org/officeDocument/2006/relationships/slide" Target="slides/slide14.xml"/><Relationship Id="rId32" Type="http://schemas.openxmlformats.org/officeDocument/2006/relationships/slide" Target="slides/slide22.xml"/><Relationship Id="rId37" Type="http://schemas.openxmlformats.org/officeDocument/2006/relationships/slide" Target="slides/slide27.xml"/><Relationship Id="rId40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5.xml"/><Relationship Id="rId23" Type="http://schemas.openxmlformats.org/officeDocument/2006/relationships/slide" Target="slides/slide13.xml"/><Relationship Id="rId28" Type="http://schemas.openxmlformats.org/officeDocument/2006/relationships/slide" Target="slides/slide18.xml"/><Relationship Id="rId36" Type="http://schemas.openxmlformats.org/officeDocument/2006/relationships/slide" Target="slides/slide26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9.xml"/><Relationship Id="rId31" Type="http://schemas.openxmlformats.org/officeDocument/2006/relationships/slide" Target="slides/slide2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4.xml"/><Relationship Id="rId22" Type="http://schemas.openxmlformats.org/officeDocument/2006/relationships/slide" Target="slides/slide12.xml"/><Relationship Id="rId27" Type="http://schemas.openxmlformats.org/officeDocument/2006/relationships/slide" Target="slides/slide17.xml"/><Relationship Id="rId30" Type="http://schemas.openxmlformats.org/officeDocument/2006/relationships/slide" Target="slides/slide20.xml"/><Relationship Id="rId35" Type="http://schemas.openxmlformats.org/officeDocument/2006/relationships/slide" Target="slides/slide25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5" Type="http://schemas.openxmlformats.org/officeDocument/2006/relationships/slide" Target="slides/slide15.xml"/><Relationship Id="rId33" Type="http://schemas.openxmlformats.org/officeDocument/2006/relationships/slide" Target="slides/slide23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3763" cy="467072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39466" y="0"/>
            <a:ext cx="3013763" cy="467072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r">
              <a:defRPr sz="1200"/>
            </a:lvl1pPr>
          </a:lstStyle>
          <a:p>
            <a:fld id="{DC9B00DF-D0CD-42BD-A9A6-A9927F9DA07E}" type="datetimeFigureOut">
              <a:rPr lang="en-US" smtClean="0"/>
              <a:pPr/>
              <a:t>2/12/2025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84300" y="1163638"/>
            <a:ext cx="4186238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0" tIns="46465" rIns="92930" bIns="46465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484" y="4480004"/>
            <a:ext cx="5563870" cy="3665458"/>
          </a:xfrm>
          <a:prstGeom prst="rect">
            <a:avLst/>
          </a:prstGeom>
        </p:spPr>
        <p:txBody>
          <a:bodyPr vert="horz" lIns="92930" tIns="46465" rIns="92930" bIns="46465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13763" cy="467071"/>
          </a:xfrm>
          <a:prstGeom prst="rect">
            <a:avLst/>
          </a:prstGeom>
        </p:spPr>
        <p:txBody>
          <a:bodyPr vert="horz" lIns="92930" tIns="46465" rIns="92930" bIns="4646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39466" y="8842030"/>
            <a:ext cx="3013763" cy="467071"/>
          </a:xfrm>
          <a:prstGeom prst="rect">
            <a:avLst/>
          </a:prstGeom>
        </p:spPr>
        <p:txBody>
          <a:bodyPr vert="horz" lIns="92930" tIns="46465" rIns="92930" bIns="46465" rtlCol="0" anchor="b"/>
          <a:lstStyle>
            <a:lvl1pPr algn="r">
              <a:defRPr sz="1200"/>
            </a:lvl1pPr>
          </a:lstStyle>
          <a:p>
            <a:fld id="{203475E3-FDC5-4C2E-93FA-614291BC47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153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should be the title slide for all corporate presentations pertaining to the overall university level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E1FC74-779B-D247-B77E-EE4A4441F059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16209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the title slide for respective colleges/institutions while we retain the DMIHER logo on top always.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E1FC74-779B-D247-B77E-EE4A4441F059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879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3475E3-FDC5-4C2E-93FA-614291BC476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7115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8F0C4F-8C1D-3E4C-8B9F-2675B165C37A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32552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3475E3-FDC5-4C2E-93FA-614291BC4764}" type="slidenum">
              <a:rPr lang="en-US" smtClean="0">
                <a:solidFill>
                  <a:prstClr val="black"/>
                </a:solidFill>
              </a:rPr>
              <a:pPr/>
              <a:t>14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3692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3475E3-FDC5-4C2E-93FA-614291BC4764}" type="slidenum">
              <a:rPr lang="en-US" smtClean="0">
                <a:solidFill>
                  <a:prstClr val="black"/>
                </a:solidFill>
              </a:rPr>
              <a:pPr/>
              <a:t>15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84161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28/08/2020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  Datta Meghe Institute of Medical Sciences  Deemed to be University,  Sawangi (Meghe)Wardha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28/08/2020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  Datta Meghe Institute of Medical Sciences  Deemed to be University,  Sawangi (Meghe)Wardha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513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28/08/2020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   Datta Meghe Institute of Medical Sciences  Deemed to be University,  Sawangi (Meghe)Wardha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3837445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28/08/2020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   Datta Meghe Institute of Medical Sciences  Deemed to be University,  Sawangi (Meghe)Wardha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5806219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88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28/08/2020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   Datta Meghe Institute of Medical Sciences  Deemed to be University,  Sawangi (Meghe)Wardha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8695805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28/08/2020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   Datta Meghe Institute of Medical Sciences  Deemed to be University,  Sawangi (Meghe)Wardha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5008564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69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69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28/08/2020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   Datta Meghe Institute of Medical Sciences  Deemed to be University,  Sawangi (Meghe)Wardha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7945173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28/08/2020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   Datta Meghe Institute of Medical Sciences  Deemed to be University,  Sawangi (Meghe)Wardha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3043727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28/08/2020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   Datta Meghe Institute of Medical Sciences  Deemed to be University,  Sawangi (Meghe)Wardha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2291193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138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28/08/2020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   Datta Meghe Institute of Medical Sciences  Deemed to be University,  Sawangi (Meghe)Wardha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6048316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28/08/2020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   Datta Meghe Institute of Medical Sciences  Deemed to be University,  Sawangi (Meghe)Wardha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0785742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28/08/2020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   Datta Meghe Institute of Medical Sciences  Deemed to be University,  Sawangi (Meghe)Wardha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7627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28/08/2020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  Datta Meghe Institute of Medical Sciences  Deemed to be University,  Sawangi (Meghe)Wardha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726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726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28/08/2020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   Datta Meghe Institute of Medical Sciences  Deemed to be University,  Sawangi (Meghe)Wardha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72883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513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28/08/2020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   Datta Meghe Institute of Medical Sciences  Deemed to be University,  Sawangi (Meghe)Wardha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5588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28/08/2020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   Datta Meghe Institute of Medical Sciences  Deemed to be University,  Sawangi (Meghe)Wardha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96746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88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28/08/2020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   Datta Meghe Institute of Medical Sciences  Deemed to be University,  Sawangi (Meghe)Wardha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08122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28/08/2020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   Datta Meghe Institute of Medical Sciences  Deemed to be University,  Sawangi (Meghe)Wardha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90429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69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69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28/08/2020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   Datta Meghe Institute of Medical Sciences  Deemed to be University,  Sawangi (Meghe)Wardha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7016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28/08/2020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   Datta Meghe Institute of Medical Sciences  Deemed to be University,  Sawangi (Meghe)Wardha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34212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28/08/2020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   Datta Meghe Institute of Medical Sciences  Deemed to be University,  Sawangi (Meghe)Wardha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118595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138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28/08/2020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   Datta Meghe Institute of Medical Sciences  Deemed to be University,  Sawangi (Meghe)Wardha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9794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28/08/2020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  Datta Meghe Institute of Medical Sciences  Deemed to be University,  Sawangi (Meghe)Wardha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28/08/2020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   Datta Meghe Institute of Medical Sciences  Deemed to be University,  Sawangi (Meghe)Wardha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813303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28/08/2020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   Datta Meghe Institute of Medical Sciences  Deemed to be University,  Sawangi (Meghe)Wardha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670106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726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726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28/08/2020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   Datta Meghe Institute of Medical Sciences  Deemed to be University,  Sawangi (Meghe)Wardha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920765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513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28/08/2020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   Datta Meghe Institute of Medical Sciences  Deemed to be University,  Sawangi (Meghe)Wardha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612232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28/08/2020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   Datta Meghe Institute of Medical Sciences  Deemed to be University,  Sawangi (Meghe)Wardha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03789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88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28/08/2020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   Datta Meghe Institute of Medical Sciences  Deemed to be University,  Sawangi (Meghe)Wardha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482182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28/08/2020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   Datta Meghe Institute of Medical Sciences  Deemed to be University,  Sawangi (Meghe)Wardha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107006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69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69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28/08/2020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   Datta Meghe Institute of Medical Sciences  Deemed to be University,  Sawangi (Meghe)Wardha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092841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28/08/2020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   Datta Meghe Institute of Medical Sciences  Deemed to be University,  Sawangi (Meghe)Wardha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254628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28/08/2020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   Datta Meghe Institute of Medical Sciences  Deemed to be University,  Sawangi (Meghe)Wardha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0996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28/08/2020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  Datta Meghe Institute of Medical Sciences  Deemed to be University,  Sawangi (Meghe)Wardha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138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28/08/2020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   Datta Meghe Institute of Medical Sciences  Deemed to be University,  Sawangi (Meghe)Wardha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103685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28/08/2020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   Datta Meghe Institute of Medical Sciences  Deemed to be University,  Sawangi (Meghe)Wardha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422759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28/08/2020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   Datta Meghe Institute of Medical Sciences  Deemed to be University,  Sawangi (Meghe)Wardha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935513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726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726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28/08/2020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   Datta Meghe Institute of Medical Sciences  Deemed to be University,  Sawangi (Meghe)Wardha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02745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513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28/08/2020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   Datta Meghe Institute of Medical Sciences  Deemed to be University,  Sawangi (Meghe)Wardha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691572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28/08/2020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   Datta Meghe Institute of Medical Sciences  Deemed to be University,  Sawangi (Meghe)Wardha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699578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88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28/08/2020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   Datta Meghe Institute of Medical Sciences  Deemed to be University,  Sawangi (Meghe)Wardha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396385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28/08/2020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   Datta Meghe Institute of Medical Sciences  Deemed to be University,  Sawangi (Meghe)Wardha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316628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69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69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28/08/2020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   Datta Meghe Institute of Medical Sciences  Deemed to be University,  Sawangi (Meghe)Wardha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26656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28/08/2020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   Datta Meghe Institute of Medical Sciences  Deemed to be University,  Sawangi (Meghe)Wardha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8051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28/08/2020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  Datta Meghe Institute of Medical Sciences  Deemed to be University,  Sawangi (Meghe)Wardha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28/08/2020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   Datta Meghe Institute of Medical Sciences  Deemed to be University,  Sawangi (Meghe)Wardha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846285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138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28/08/2020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   Datta Meghe Institute of Medical Sciences  Deemed to be University,  Sawangi (Meghe)Wardha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34841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28/08/2020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   Datta Meghe Institute of Medical Sciences  Deemed to be University,  Sawangi (Meghe)Wardha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79368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28/08/2020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   Datta Meghe Institute of Medical Sciences  Deemed to be University,  Sawangi (Meghe)Wardha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973300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726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726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28/08/2020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   Datta Meghe Institute of Medical Sciences  Deemed to be University,  Sawangi (Meghe)Wardha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021288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E133D-76DA-4A5B-9896-11329E76C6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AF921F-1983-7F66-B1E0-D0E6748B08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1AA118-38A6-89DB-582A-162B3BEBA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C0D5E-4AD6-434C-94DF-A67270B9C05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2/12/2025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A69F0C-ADA6-A080-C47C-9699CD184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D507BB-BFB9-D609-4507-975529A57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A1DE-14CF-0F43-804E-9B6915F7C25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774773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6F54E-72EB-40E0-08AF-237E2FF4A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44BDCE-5647-2412-9A3A-794A81733E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F0B4D3-5E51-044F-90A4-F81A592E2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C0D5E-4AD6-434C-94DF-A67270B9C05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2/12/2025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AAD0B0-D693-C176-E5D7-05D55B577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021A60-78A0-67B9-F7BB-65DB13CA1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A1DE-14CF-0F43-804E-9B6915F7C25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892061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46C50-A87E-C7B2-D071-E83777420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E1F940-2B8C-9A22-FF67-8B5CE491A7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8D9B0D-DED1-1B00-B36D-F7EE7F91D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C0D5E-4AD6-434C-94DF-A67270B9C05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2/12/2025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05707F-7B41-F7FE-2919-893D21C1E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642922-2877-7B78-AD51-B2429540D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A1DE-14CF-0F43-804E-9B6915F7C25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755692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04665-7B45-6737-6FBF-D750C9E86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58B69-DCCB-A7AF-AA1D-830CEED5FE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6CC0A8-7D6F-67DC-9C62-4474459DF5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1368A3-2759-0F0A-7D4D-FF4A9827C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C0D5E-4AD6-434C-94DF-A67270B9C05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2/12/2025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D2E2CA-FB36-B400-8D81-AAD38C5BA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57B9EE-3BAF-77BF-6022-2A37129D3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A1DE-14CF-0F43-804E-9B6915F7C25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574107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0773A-BD06-E375-9646-197C3D2BA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C4411E-A04B-0E62-A5AA-BF96FDC387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5AF40A-A544-7373-4D5B-34520757AC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C4955B-7B49-7061-5C0F-D17F731AF6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1C8EF7-3689-CDBE-D34C-86AFD42D34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D90059-A198-4B84-95C6-A73D599B4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C0D5E-4AD6-434C-94DF-A67270B9C05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2/12/2025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95F22F-809F-7E6B-ECEB-E7BFC3D4C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A67E6C-90AE-B428-B1FC-7E7B5494E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A1DE-14CF-0F43-804E-9B6915F7C25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4763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28/08/2020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  Datta Meghe Institute of Medical Sciences  Deemed to be University,  Sawangi (Meghe)Wardha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69977-74B2-5BF9-6AEA-8A6A8AF1D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5285C2-188B-D328-7453-F7A992B21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C0D5E-4AD6-434C-94DF-A67270B9C05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2/12/2025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A6068F-4684-38CD-131C-7C84DF3FA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D06C56-551D-DCE5-44D0-E09F3B514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A1DE-14CF-0F43-804E-9B6915F7C25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160967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8A732F-9DC7-C393-1545-A5FC4316E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C0D5E-4AD6-434C-94DF-A67270B9C05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2/12/2025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2B2074-11FE-C972-3368-245C2DD15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DBC69A-C4D7-E8B1-7E04-91E63E868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A1DE-14CF-0F43-804E-9B6915F7C25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494654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E96A4-633E-3BCC-0575-7A32768AC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B8053B-D1C1-347A-8086-C47C4CE72B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D53399-7B5F-B688-A9E2-F81F5BEA4A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470E32-3AF9-6322-6DE5-83A6A8A34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C0D5E-4AD6-434C-94DF-A67270B9C05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2/12/2025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BEE285-7EA6-D782-832B-09A508F1E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37C7AF-BA08-C5CE-C44C-A3012AFF7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A1DE-14CF-0F43-804E-9B6915F7C25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317668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152EA-4AEE-2BB0-E2D6-E47E157FD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6B1D97-E043-2EDB-012B-B3653C3F1A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A0D071-FBF8-91A9-D1E7-F246BB35C4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9F2B74-757C-8951-71A7-AA70DA7FF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C0D5E-4AD6-434C-94DF-A67270B9C05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2/12/2025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615FBE-ED22-9706-D468-31F77F4E2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D45352-4A26-10C1-D8E6-A185963CC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A1DE-14CF-0F43-804E-9B6915F7C25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128588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82057-5EFD-4EDC-92B5-DFF5EB22A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AE50BA-495F-AF35-89C2-31A245349F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C2797D-16BE-CE20-133E-7DA262C1A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C0D5E-4AD6-434C-94DF-A67270B9C05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2/12/2025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48719-8626-3849-DB58-EB2D4BF8B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C2E265-95D1-A46C-BE04-599E42B54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A1DE-14CF-0F43-804E-9B6915F7C25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219746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EAC3F9-7F78-F769-BFB2-BB7574AC25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646CA6-1ED7-40F7-E510-DA4BF0AD0E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290CFA-E46A-D5A0-D89E-5D74DD38E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C0D5E-4AD6-434C-94DF-A67270B9C05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2/12/2025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DBA9ED-E8FF-24ED-4C91-05938D5EE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64F0FA-8F12-D878-FD8C-2A44A36B6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A1DE-14CF-0F43-804E-9B6915F7C25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474630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CA8AB-4F26-6945-98C5-1D153B845FAB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12-02-2025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EC999-44D2-4FF2-BD17-7A505A067AD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8354675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6A579-ECB5-6141-A6D4-FE04417CF7CB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12-02-2025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EC999-44D2-4FF2-BD17-7A505A067AD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070262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5D081-89CF-0242-9DF2-F53505A8639A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12-02-2025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EC999-44D2-4FF2-BD17-7A505A067AD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006999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4CFE3-5CB4-D74C-95A0-9B698825E79D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12-02-2025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EC999-44D2-4FF2-BD17-7A505A067AD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4881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28/08/2020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  Datta Meghe Institute of Medical Sciences  Deemed to be University,  Sawangi (Meghe)Wardha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123CB-94C0-1F49-87E0-FD128CA46816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12-02-2025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EC999-44D2-4FF2-BD17-7A505A067AD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279356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102D6-2A44-2C46-8E4A-7F2DE7E916B3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12-02-2025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EC999-44D2-4FF2-BD17-7A505A067AD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253708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4FAAD-9734-AA40-BF98-769B5339B379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12-02-2025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EC999-44D2-4FF2-BD17-7A505A067AD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6996199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14DFE-7368-8747-9CC4-333D34921BDC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12-02-2025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EC999-44D2-4FF2-BD17-7A505A067AD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6016469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FB085-BD32-304A-81A0-41E2C99A6902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12-02-2025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EC999-44D2-4FF2-BD17-7A505A067AD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1666615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BE3D0-ABF8-DF42-9E18-94D672692CED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12-02-2025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EC999-44D2-4FF2-BD17-7A505A067AD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321250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32F1F-995E-BD45-B438-85D54F89118B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12-02-2025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EC999-44D2-4FF2-BD17-7A505A067AD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5900353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513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28/08/2020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   Datta Meghe Institute of Medical Sciences  Deemed to be University,  Sawangi (Meghe)Wardha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9872568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28/08/2020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   Datta Meghe Institute of Medical Sciences  Deemed to be University,  Sawangi (Meghe)Wardha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9378693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88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28/08/2020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   Datta Meghe Institute of Medical Sciences  Deemed to be University,  Sawangi (Meghe)Wardha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6946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28/08/2020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  Datta Meghe Institute of Medical Sciences  Deemed to be University,  Sawangi (Meghe)Wardha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28/08/2020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   Datta Meghe Institute of Medical Sciences  Deemed to be University,  Sawangi (Meghe)Wardha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9795353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69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69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28/08/2020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   Datta Meghe Institute of Medical Sciences  Deemed to be University,  Sawangi (Meghe)Wardha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2789909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28/08/2020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   Datta Meghe Institute of Medical Sciences  Deemed to be University,  Sawangi (Meghe)Wardha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6826920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28/08/2020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   Datta Meghe Institute of Medical Sciences  Deemed to be University,  Sawangi (Meghe)Wardha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4835056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138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28/08/2020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   Datta Meghe Institute of Medical Sciences  Deemed to be University,  Sawangi (Meghe)Wardha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5046517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28/08/2020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   Datta Meghe Institute of Medical Sciences  Deemed to be University,  Sawangi (Meghe)Wardha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4877533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28/08/2020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   Datta Meghe Institute of Medical Sciences  Deemed to be University,  Sawangi (Meghe)Wardha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5996766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726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726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28/08/2020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   Datta Meghe Institute of Medical Sciences  Deemed to be University,  Sawangi (Meghe)Wardha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3137462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DD749-BBDF-4BA2-ADE0-5331C00EA01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2/12/2025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EC999-44D2-4FF2-BD17-7A505A067AD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3694838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DD749-BBDF-4BA2-ADE0-5331C00EA01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2/12/2025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EC999-44D2-4FF2-BD17-7A505A067AD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2683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28/08/2020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  Datta Meghe Institute of Medical Sciences  Deemed to be University,  Sawangi (Meghe)Wardha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DD749-BBDF-4BA2-ADE0-5331C00EA01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2/12/2025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EC999-44D2-4FF2-BD17-7A505A067AD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158734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DD749-BBDF-4BA2-ADE0-5331C00EA01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2/12/2025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EC999-44D2-4FF2-BD17-7A505A067AD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2685789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DD749-BBDF-4BA2-ADE0-5331C00EA01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2/12/2025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EC999-44D2-4FF2-BD17-7A505A067AD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6871236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DD749-BBDF-4BA2-ADE0-5331C00EA01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2/12/2025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EC999-44D2-4FF2-BD17-7A505A067AD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4374902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DD749-BBDF-4BA2-ADE0-5331C00EA01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2/12/2025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EC999-44D2-4FF2-BD17-7A505A067AD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1815100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DD749-BBDF-4BA2-ADE0-5331C00EA01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2/12/2025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EC999-44D2-4FF2-BD17-7A505A067AD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6071734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DD749-BBDF-4BA2-ADE0-5331C00EA01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2/12/2025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EC999-44D2-4FF2-BD17-7A505A067AD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6509490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DD749-BBDF-4BA2-ADE0-5331C00EA01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2/12/2025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EC999-44D2-4FF2-BD17-7A505A067AD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1654483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DD749-BBDF-4BA2-ADE0-5331C00EA01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2/12/2025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EC999-44D2-4FF2-BD17-7A505A067AD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4254806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DD749-BBDF-4BA2-ADE0-5331C00EA01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2/12/2025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EC999-44D2-4FF2-BD17-7A505A067AD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595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28/08/2020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  Datta Meghe Institute of Medical Sciences  Deemed to be University,  Sawangi (Meghe)Wardha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DD749-BBDF-4BA2-ADE0-5331C00EA01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2/12/2025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EC999-44D2-4FF2-BD17-7A505A067AD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6628028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825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550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DD749-BBDF-4BA2-ADE0-5331C00EA01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2/12/2025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EC999-44D2-4FF2-BD17-7A505A067AD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2943717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DD749-BBDF-4BA2-ADE0-5331C00EA01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2/12/2025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EC999-44D2-4FF2-BD17-7A505A067AD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8695299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9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2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2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DD749-BBDF-4BA2-ADE0-5331C00EA01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2/12/2025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EC999-44D2-4FF2-BD17-7A505A067AD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4517142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DD749-BBDF-4BA2-ADE0-5331C00EA01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2/12/2025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EC999-44D2-4FF2-BD17-7A505A067AD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0653160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DD749-BBDF-4BA2-ADE0-5331C00EA01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2/12/2025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EC999-44D2-4FF2-BD17-7A505A067AD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0337570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512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DD749-BBDF-4BA2-ADE0-5331C00EA01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2/12/2025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EC999-44D2-4FF2-BD17-7A505A067AD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3826087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512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DD749-BBDF-4BA2-ADE0-5331C00EA01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2/12/2025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EC999-44D2-4FF2-BD17-7A505A067AD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230340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DD749-BBDF-4BA2-ADE0-5331C00EA01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2/12/2025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EC999-44D2-4FF2-BD17-7A505A067AD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7519900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2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DD749-BBDF-4BA2-ADE0-5331C00EA01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2/12/2025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EC999-44D2-4FF2-BD17-7A505A067AD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1926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28/08/2020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   Datta Meghe Institute of Medical Sciences  Deemed to be University,  Sawangi (Meghe)Wardha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4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28/08/2020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438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   Datta Meghe Institute of Medical Sciences  Deemed to be University,  Sawangi (Meghe)Wardha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4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0249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4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28/08/2020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438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   Datta Meghe Institute of Medical Sciences  Deemed to be University,  Sawangi (Meghe)Wardha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4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3497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4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28/08/2020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438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   Datta Meghe Institute of Medical Sciences  Deemed to be University,  Sawangi (Meghe)Wardha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4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9248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4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28/08/2020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438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   Datta Meghe Institute of Medical Sciences  Deemed to be University,  Sawangi (Meghe)Wardha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4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7231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C1623A-1694-F586-1B64-6B99907E0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5355C4-027A-332F-F0F5-0E6DA98C52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E3B510-79F8-3D1A-CA78-B0C87C9D01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C0D5E-4AD6-434C-94DF-A67270B9C05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2/12/2025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7243EC-31D3-1C2D-064D-92EEB60D5E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54A4B6-A7ED-AEDF-A4AB-4CFAA2BBCC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DA1DE-14CF-0F43-804E-9B6915F7C25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8435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0B5A71-6EAB-0B4B-9581-936EEBCAFA35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12-02-2025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6EC999-44D2-4FF2-BD17-7A505A067AD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5972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4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28/08/2020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438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   Datta Meghe Institute of Medical Sciences  Deemed to be University,  Sawangi (Meghe)Wardha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4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224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ADD749-BBDF-4BA2-ADE0-5331C00EA01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2/12/2025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6EC999-44D2-4FF2-BD17-7A505A067AD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7486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43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ADD749-BBDF-4BA2-ADE0-5331C00EA01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2/12/2025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437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43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6EC999-44D2-4FF2-BD17-7A505A067AD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7600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DF83965F-1068-B19B-DA8A-0DDB1D2761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7267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4B14E-DDF5-1D7D-09A8-6D2DC0A8F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0" y="381000"/>
            <a:ext cx="6172200" cy="548878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PRISMA-S EXTENSION 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4A153C8-6430-E661-660E-041BC61221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8102710"/>
              </p:ext>
            </p:extLst>
          </p:nvPr>
        </p:nvGraphicFramePr>
        <p:xfrm>
          <a:off x="253094" y="1370583"/>
          <a:ext cx="8499022" cy="458582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18557">
                  <a:extLst>
                    <a:ext uri="{9D8B030D-6E8A-4147-A177-3AD203B41FA5}">
                      <a16:colId xmlns:a16="http://schemas.microsoft.com/office/drawing/2014/main" val="1771835969"/>
                    </a:ext>
                  </a:extLst>
                </a:gridCol>
                <a:gridCol w="739689">
                  <a:extLst>
                    <a:ext uri="{9D8B030D-6E8A-4147-A177-3AD203B41FA5}">
                      <a16:colId xmlns:a16="http://schemas.microsoft.com/office/drawing/2014/main" val="3948261537"/>
                    </a:ext>
                  </a:extLst>
                </a:gridCol>
                <a:gridCol w="6240776">
                  <a:extLst>
                    <a:ext uri="{9D8B030D-6E8A-4147-A177-3AD203B41FA5}">
                      <a16:colId xmlns:a16="http://schemas.microsoft.com/office/drawing/2014/main" val="2273356855"/>
                    </a:ext>
                  </a:extLst>
                </a:gridCol>
              </a:tblGrid>
              <a:tr h="34391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5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Topic 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5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Item 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5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Checklist item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462012194"/>
                  </a:ext>
                </a:extLst>
              </a:tr>
              <a:tr h="35660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base 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Times New Roman" panose="02020603050405020304"/>
                          <a:cs typeface="Times New Roman" panose="02020603050405020304" pitchFamily="18" charset="0"/>
                        </a:rPr>
                        <a:t>PubMed, IEEE, Elsevier, Research Gate, Google Scholar</a:t>
                      </a:r>
                      <a:endParaRPr lang="en-IN" sz="15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Times New Roman" panose="02020603050405020304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419019298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Registries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1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ClinicalTrials.gov Registration: NCT2021/04/987654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837907903"/>
                  </a:ext>
                </a:extLst>
              </a:tr>
              <a:tr h="57712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MESH TERMS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kern="12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Responsive design, Exercise recommendation,  user interface, user experience, Machine </a:t>
                      </a:r>
                      <a:r>
                        <a:rPr lang="en-US" sz="1500" kern="1200" dirty="0" err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learningmweb</a:t>
                      </a:r>
                      <a:r>
                        <a:rPr lang="en-US" sz="1500" kern="12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development, analytics</a:t>
                      </a:r>
                      <a:endParaRPr lang="en-US" sz="1500" kern="12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042267165"/>
                  </a:ext>
                </a:extLst>
              </a:tr>
              <a:tr h="5735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6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Times New Roman" panose="02020603050405020304"/>
                          <a:cs typeface="Times New Roman" panose="02020603050405020304" pitchFamily="18" charset="0"/>
                        </a:rPr>
                        <a:t>Search strategies</a:t>
                      </a:r>
                      <a:endParaRPr lang="en-IN" sz="16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Times New Roman" panose="02020603050405020304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5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Times New Roman" panose="02020603050405020304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kern="12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MESH terms, Keywords, phrases, headlines, terms and citations are used as search strategies to gather the data</a:t>
                      </a:r>
                      <a:endParaRPr lang="en-IN" sz="1500" kern="12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484024217"/>
                  </a:ext>
                </a:extLst>
              </a:tr>
              <a:tr h="7543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6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Times New Roman" panose="02020603050405020304"/>
                          <a:cs typeface="Times New Roman" panose="02020603050405020304" pitchFamily="18" charset="0"/>
                        </a:rPr>
                        <a:t>Selection process</a:t>
                      </a:r>
                      <a:endParaRPr lang="en-IN" sz="16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Times New Roman" panose="02020603050405020304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5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Times New Roman" panose="02020603050405020304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u="none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Articles reporting on responsive design, dashboard interfaces, social media analytics, and user experience</a:t>
                      </a:r>
                      <a:endParaRPr lang="en-IN" sz="1500" u="none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  <a:ea typeface="Times New Roman" panose="02020603050405020304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686683759"/>
                  </a:ext>
                </a:extLst>
              </a:tr>
              <a:tr h="5878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u="non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ea typeface="Times New Roman" panose="02020603050405020304"/>
                          <a:cs typeface="Times New Roman" panose="02020603050405020304" pitchFamily="18" charset="0"/>
                        </a:rPr>
                        <a:t>Limits and restrictions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5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Times New Roman" panose="02020603050405020304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u="none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Focus on studies conducted within the last 5 years. Older studies are included only for historical references.</a:t>
                      </a:r>
                      <a:endParaRPr lang="en-IN" sz="1500" u="none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003904498"/>
                  </a:ext>
                </a:extLst>
              </a:tr>
              <a:tr h="5257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Times New Roman" panose="02020603050405020304"/>
                          <a:cs typeface="Times New Roman" panose="02020603050405020304" pitchFamily="18" charset="0"/>
                        </a:rPr>
                        <a:t>Search filters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5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Times New Roman" panose="02020603050405020304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u="none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Studies not addressing the research question, incomplete abstracts, and studies with inadequate methodologies are filtered out.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138798721"/>
                  </a:ext>
                </a:extLst>
              </a:tr>
              <a:tr h="5257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Times New Roman" panose="02020603050405020304"/>
                          <a:cs typeface="Times New Roman" panose="02020603050405020304" pitchFamily="18" charset="0"/>
                        </a:rPr>
                        <a:t>Total records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5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Times New Roman" panose="02020603050405020304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u="none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Journal articles, conference papers, technical reports, research articles. A total of 33 reviewed pieces of literature are part of the study.</a:t>
                      </a:r>
                      <a:endParaRPr lang="en-CA" sz="1500" u="none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075563150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CD60742-85D2-7E4C-B52F-15285CA3B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EC999-44D2-4FF2-BD17-7A505A067AD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0566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09600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RESEARCH ARTICLES INCLUDED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27442"/>
            <a:ext cx="8229600" cy="4800600"/>
          </a:xfrm>
        </p:spPr>
        <p:txBody>
          <a:bodyPr>
            <a:normAutofit/>
          </a:bodyPr>
          <a:lstStyle/>
          <a:p>
            <a:pPr algn="just"/>
            <a:endParaRPr lang="en-US" sz="2000" dirty="0"/>
          </a:p>
          <a:p>
            <a:pPr algn="just"/>
            <a:endParaRPr lang="en-US" sz="2000" dirty="0"/>
          </a:p>
          <a:p>
            <a:pPr marL="0" indent="0" algn="just">
              <a:buNone/>
            </a:pPr>
            <a:endParaRPr lang="en-US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A411E0E-A0A4-2CBE-28BB-10A2309D8BA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44002509"/>
              </p:ext>
            </p:extLst>
          </p:nvPr>
        </p:nvGraphicFramePr>
        <p:xfrm>
          <a:off x="990600" y="1295400"/>
          <a:ext cx="7848600" cy="16110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92835">
                  <a:extLst>
                    <a:ext uri="{9D8B030D-6E8A-4147-A177-3AD203B41FA5}">
                      <a16:colId xmlns:a16="http://schemas.microsoft.com/office/drawing/2014/main" val="3421179851"/>
                    </a:ext>
                  </a:extLst>
                </a:gridCol>
                <a:gridCol w="3847354">
                  <a:extLst>
                    <a:ext uri="{9D8B030D-6E8A-4147-A177-3AD203B41FA5}">
                      <a16:colId xmlns:a16="http://schemas.microsoft.com/office/drawing/2014/main" val="303942493"/>
                    </a:ext>
                  </a:extLst>
                </a:gridCol>
                <a:gridCol w="2308411">
                  <a:extLst>
                    <a:ext uri="{9D8B030D-6E8A-4147-A177-3AD203B41FA5}">
                      <a16:colId xmlns:a16="http://schemas.microsoft.com/office/drawing/2014/main" val="2440243256"/>
                    </a:ext>
                  </a:extLst>
                </a:gridCol>
              </a:tblGrid>
              <a:tr h="402771">
                <a:tc>
                  <a:txBody>
                    <a:bodyPr/>
                    <a:lstStyle/>
                    <a:p>
                      <a:pPr algn="just"/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Sr.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Type of article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7291711"/>
                  </a:ext>
                </a:extLst>
              </a:tr>
              <a:tr h="40277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Original Article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7911811"/>
                  </a:ext>
                </a:extLst>
              </a:tr>
              <a:tr h="40277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SR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&amp; MA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0817532"/>
                  </a:ext>
                </a:extLst>
              </a:tr>
              <a:tr h="40277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Grand Total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Grand Total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0605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60724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10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75397918"/>
              </p:ext>
            </p:extLst>
          </p:nvPr>
        </p:nvGraphicFramePr>
        <p:xfrm>
          <a:off x="685800" y="1282510"/>
          <a:ext cx="8198177" cy="44523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64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797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976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871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11530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 No.</a:t>
                      </a: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Title of the Article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Author Year of publication</a:t>
                      </a: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Focus of Study, Design, Objectives , Method used and Sample size </a:t>
                      </a: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Findings of the study and their conclusions</a:t>
                      </a: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Remarks of the Scholar on limitations </a:t>
                      </a: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0136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"Personalized Fitness Recommendation Using Machine Learning," Smith et al., 2021</a:t>
                      </a:r>
                      <a:endParaRPr lang="en-IN" sz="11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1435" marR="5143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I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Focus: Personalized fitness plans using collaborative filtering.</a:t>
                      </a:r>
                      <a:br>
                        <a:rPr lang="en-I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I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Design: Model testing on fitness datasets.</a:t>
                      </a:r>
                      <a:br>
                        <a:rPr lang="en-I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I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Objectives: Improve engagement through personalization.</a:t>
                      </a:r>
                      <a:br>
                        <a:rPr lang="en-I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I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Method: Collaborative filtering algorithm.</a:t>
                      </a:r>
                      <a:br>
                        <a:rPr lang="en-I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I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Sample size: 500 users</a:t>
                      </a:r>
                      <a:endParaRPr lang="en-US" sz="11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Found collaborative filtering effective for generating relevant exercise recommendations. Concluded that personalization increases user adherence.</a:t>
                      </a:r>
                      <a:endParaRPr lang="en-IN" sz="11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1435" marR="5143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Limitations include reliance on limited user feedback data, reducing adaptability for inactive users.</a:t>
                      </a:r>
                      <a:endParaRPr lang="en-IN" sz="11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1435" marR="5143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6342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"Health Monitoring with Wearable Devices," Zhang et al., 2020</a:t>
                      </a:r>
                      <a:endParaRPr lang="en-IN" sz="11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1435" marR="5143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Focus: Integration of wearables for health tracking.</a:t>
                      </a:r>
                    </a:p>
                    <a:p>
                      <a:pPr marL="0" indent="0" algn="l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Design: Case study-based research.</a:t>
                      </a:r>
                    </a:p>
                    <a:p>
                      <a:pPr marL="0" indent="0" algn="l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Objectives: Analyze wearable </a:t>
                      </a:r>
                      <a:r>
                        <a:rPr lang="en-US" sz="1100" kern="120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effectiveness.Method</a:t>
                      </a:r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: Data from Fitbit and Apple Watch..</a:t>
                      </a:r>
                      <a:endParaRPr lang="en-IN" sz="11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1435" marR="5143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Wearables improve accuracy in activity and health monitoring, supporting tailored fitness plans. Found data collection to be non-intrusive and real-time.</a:t>
                      </a:r>
                      <a:endParaRPr lang="en-IN" sz="11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1435" marR="5143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Limited diversity in the participant pool, reducing generalization to wider populations.</a:t>
                      </a:r>
                      <a:endParaRPr lang="en-IN" sz="11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1435" marR="5143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9243255"/>
                  </a:ext>
                </a:extLst>
              </a:tr>
            </a:tbl>
          </a:graphicData>
        </a:graphic>
      </p:graphicFrame>
      <p:sp>
        <p:nvSpPr>
          <p:cNvPr id="8" name="Title 1">
            <a:extLst>
              <a:ext uri="{FF2B5EF4-FFF2-40B4-BE49-F238E27FC236}">
                <a16:creationId xmlns:a16="http://schemas.microsoft.com/office/drawing/2014/main" id="{B1150216-8A5E-44B4-A328-4DF61255F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5729" y="333011"/>
            <a:ext cx="7229006" cy="650528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KNOWLEDGE GAP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37738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10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02407166"/>
              </p:ext>
            </p:extLst>
          </p:nvPr>
        </p:nvGraphicFramePr>
        <p:xfrm>
          <a:off x="108068" y="990600"/>
          <a:ext cx="8927864" cy="43468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07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17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48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006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297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468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 No.</a:t>
                      </a: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Title of the Article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Author Year of publication</a:t>
                      </a: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Focus of Study, Design, Objectives , Method used and Sample size </a:t>
                      </a: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Findings of the study and their conclusions</a:t>
                      </a: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Remarks of the Scholar on limitations </a:t>
                      </a: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0918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"Hybrid Recommendation Systems in Fitness," Lee and Wu, 2022</a:t>
                      </a:r>
                      <a:endParaRPr lang="en-IN" sz="11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11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1435" marR="5143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I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Focus: Combining collaborative and content-based filtering for fitness.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br>
                        <a:rPr lang="en-I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I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Design: Comparative study.</a:t>
                      </a:r>
                      <a:br>
                        <a:rPr lang="en-I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I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Objectives: Optimize hybrid systems for recommendation accuracy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I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br>
                        <a:rPr lang="en-I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I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Method: Hybrid algorithms.</a:t>
                      </a:r>
                      <a:br>
                        <a:rPr lang="en-I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I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Sample size: 1000 users.</a:t>
                      </a:r>
                      <a:endParaRPr lang="en-US" sz="11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Hybrid models outperformed single-method systems in accuracy and adaptability. Highlighted scalability for larger datasets.</a:t>
                      </a:r>
                      <a:endParaRPr lang="en-IN" sz="11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1435" marR="5143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Lacked a real-time feedback loop, which reduced dynamic adjustments based on user performance.</a:t>
                      </a:r>
                      <a:endParaRPr lang="en-IN" sz="11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1435" marR="5143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1560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"AI in Exercise Guidance: Trends and Challenges," Patel et al., 2023</a:t>
                      </a:r>
                      <a:endParaRPr lang="en-IN" sz="11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1435" marR="5143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Focus: AI applications in personalized fitness.</a:t>
                      </a:r>
                    </a:p>
                    <a:p>
                      <a:pPr marL="0" indent="0" algn="l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Design: Literature review.</a:t>
                      </a:r>
                    </a:p>
                    <a:p>
                      <a:pPr marL="0" indent="0" algn="l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Objectives: Explore advancements in AI for fitness.</a:t>
                      </a:r>
                    </a:p>
                    <a:p>
                      <a:pPr marL="0" indent="0" algn="l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Method: Review of 50 research </a:t>
                      </a:r>
                      <a:r>
                        <a:rPr lang="en-US" sz="1100" kern="120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papers.Sample</a:t>
                      </a:r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size: Not applicable</a:t>
                      </a:r>
                      <a:endParaRPr lang="en-IN" sz="11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1435" marR="5143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Identified AI as a game-changer in personalization, with ML algorithms offering scalable solutions for fitness apps.</a:t>
                      </a:r>
                      <a:endParaRPr lang="en-IN" sz="11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1435" marR="5143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Review limited to academic publications; lacked practical industry case studies.</a:t>
                      </a:r>
                      <a:endParaRPr lang="en-IN" sz="11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1435" marR="5143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92432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37134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7" y="457214"/>
            <a:ext cx="8337967" cy="663575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KNOWLEDGE GAP SUMMARY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B30CB0B-5041-0AED-2E87-282048BA4666}"/>
              </a:ext>
            </a:extLst>
          </p:cNvPr>
          <p:cNvSpPr/>
          <p:nvPr/>
        </p:nvSpPr>
        <p:spPr>
          <a:xfrm>
            <a:off x="533400" y="1295400"/>
            <a:ext cx="8077200" cy="3730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kern="100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While numerous systems and applications focus on general fitness recommendations, there is a lack of comprehensive solutions that integrate diverse health data sources—such as medical history, real-time wearable data, and user feedback—to provide truly personalized exercise plans.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kern="100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Existing approaches often fail to adapt dynamically to individual health conditions or preferences, limiting their effectiveness and user engagement.</a:t>
            </a:r>
          </a:p>
        </p:txBody>
      </p:sp>
    </p:spTree>
    <p:extLst>
      <p:ext uri="{BB962C8B-B14F-4D97-AF65-F5344CB8AC3E}">
        <p14:creationId xmlns:p14="http://schemas.microsoft.com/office/powerpoint/2010/main" val="24094863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7" y="457214"/>
            <a:ext cx="8337967" cy="663575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KNOWLEDGE GAP SUMMARY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5C63FF-A98C-EC36-5703-B7C97BB7C24E}"/>
              </a:ext>
            </a:extLst>
          </p:cNvPr>
          <p:cNvSpPr txBox="1"/>
          <p:nvPr/>
        </p:nvSpPr>
        <p:spPr>
          <a:xfrm>
            <a:off x="304800" y="1828800"/>
            <a:ext cx="84582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aims to bridge this gap by leveraging machine learning techniques and iterative feedback mechanisms to create a data-driven, adaptive exercise recommendation system tailored to individual needs.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65096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65043"/>
            <a:ext cx="8358186" cy="914400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QUESTION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2971800" y="5725923"/>
            <a:ext cx="3581400" cy="1132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76200" y="1295400"/>
            <a:ext cx="8763000" cy="2971800"/>
          </a:xfrm>
        </p:spPr>
        <p:txBody>
          <a:bodyPr>
            <a:normAutofit fontScale="85000" lnSpcReduction="10000"/>
          </a:bodyPr>
          <a:lstStyle/>
          <a:p>
            <a:pPr lvl="1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can health data and machine learning techniques be effectively utilized to design a personalized exercise recommendation system that improves fitness outcomes and promotes long-term health?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971800" y="5725923"/>
            <a:ext cx="3581400" cy="1132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800" y="644226"/>
            <a:ext cx="830580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                                 </a:t>
            </a:r>
            <a:r>
              <a:rPr lang="en-US" sz="32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AIM </a:t>
            </a:r>
          </a:p>
          <a:p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To create a personalized exercise recommendation system that uses health data and machine learning to suggest tailored workout plans, improving user’s fitness and overall health outcomes.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2231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739C8-9191-448F-BA9B-65F1367F3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96"/>
            <a:ext cx="7886700" cy="449263"/>
          </a:xfrm>
        </p:spPr>
        <p:txBody>
          <a:bodyPr>
            <a:noAutofit/>
          </a:bodyPr>
          <a:lstStyle/>
          <a:p>
            <a:pPr algn="ctr"/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412FD136-3593-9D64-3428-A1E9E63518BF}"/>
              </a:ext>
            </a:extLst>
          </p:cNvPr>
          <p:cNvSpPr txBox="1">
            <a:spLocks/>
          </p:cNvSpPr>
          <p:nvPr/>
        </p:nvSpPr>
        <p:spPr>
          <a:xfrm>
            <a:off x="6057900" y="6369016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193397-5D5A-591B-D8EC-836E377C3897}"/>
              </a:ext>
            </a:extLst>
          </p:cNvPr>
          <p:cNvSpPr txBox="1"/>
          <p:nvPr/>
        </p:nvSpPr>
        <p:spPr>
          <a:xfrm>
            <a:off x="251691" y="1371600"/>
            <a:ext cx="8382000" cy="24376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endParaRPr lang="en-US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provide tailored workout suggestions based on individual health metrics, fitness goals, and preferences.</a:t>
            </a:r>
          </a:p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promote consistent physical activity by delivering dynamic, data-driven recommendations that adapt to user feedback and progress over time.</a:t>
            </a:r>
            <a:endParaRPr lang="en-I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25705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81000" y="274638"/>
            <a:ext cx="7848600" cy="868362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D80E46-856C-3001-57D5-D5C5B0856078}"/>
              </a:ext>
            </a:extLst>
          </p:cNvPr>
          <p:cNvSpPr txBox="1">
            <a:spLocks/>
          </p:cNvSpPr>
          <p:nvPr/>
        </p:nvSpPr>
        <p:spPr>
          <a:xfrm>
            <a:off x="294182" y="1371600"/>
            <a:ext cx="8229600" cy="480060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Approach:</a:t>
            </a:r>
          </a:p>
          <a:p>
            <a:pPr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Collecting user-specific health data, such as BMI, age, activity levels, and fitness goals, from wearables or manual inputs.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Clean and normalize user and exercise data. Handle missing values and outliers in health metrics.</a:t>
            </a:r>
          </a:p>
          <a:p>
            <a:pPr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Development: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 models using labeled datasets or user-exercise interaction data. Optimize algorithms for performance and relevance. Test using cross-validation and real-world scenarios.</a:t>
            </a:r>
          </a:p>
          <a:p>
            <a:pPr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Design and Integration: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a backend to manage data storage and run recommendation algorithms. Design a frontend interface for user interaction</a:t>
            </a:r>
          </a:p>
          <a:p>
            <a:pPr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and Validation: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Validate recommendations with domain experts. Conduct user testing for usability and effectiveness</a:t>
            </a:r>
          </a:p>
          <a:p>
            <a:pPr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Deployment: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Host the system on a cloud platform. Ensure scalability and availability for multiple users</a:t>
            </a:r>
          </a:p>
          <a:p>
            <a:pPr algn="just"/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446F3FDE-D180-F0E4-1D34-24F85E3739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76300"/>
            <a:ext cx="9144000" cy="51435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E1C2DC3-90D2-BB07-5384-6A1BFB5D4517}"/>
              </a:ext>
            </a:extLst>
          </p:cNvPr>
          <p:cNvSpPr txBox="1"/>
          <p:nvPr/>
        </p:nvSpPr>
        <p:spPr>
          <a:xfrm>
            <a:off x="990600" y="3429000"/>
            <a:ext cx="7034893" cy="846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prstClr val="white"/>
                </a:solidFill>
              </a:rPr>
              <a:t>Faculty of Engineering and Technology</a:t>
            </a:r>
          </a:p>
          <a:p>
            <a:pPr algn="ctr"/>
            <a:r>
              <a:rPr lang="en-US" sz="2100" dirty="0">
                <a:solidFill>
                  <a:prstClr val="white"/>
                </a:solidFill>
              </a:rPr>
              <a:t>Department of Artificial Intelligence &amp; Data Science</a:t>
            </a:r>
          </a:p>
        </p:txBody>
      </p:sp>
    </p:spTree>
    <p:extLst>
      <p:ext uri="{BB962C8B-B14F-4D97-AF65-F5344CB8AC3E}">
        <p14:creationId xmlns:p14="http://schemas.microsoft.com/office/powerpoint/2010/main" val="20201954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4B18D1-3C1C-DDB8-9D7B-097A8BDEF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28/08/2020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A02647-0E01-A3FD-08FF-F79DD3F32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61489" y="6404366"/>
            <a:ext cx="2895600" cy="365125"/>
          </a:xfrm>
        </p:spPr>
        <p:txBody>
          <a:bodyPr/>
          <a:lstStyle/>
          <a:p>
            <a:r>
              <a:rPr lang="en-US"/>
              <a:t>   Datta Meghe Institute of Medical Sciences  Deemed to be University,  Sawangi (Meghe)Wardha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09B2C0-7103-A602-4249-63DC1141C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1F1C86-F512-E1F7-DA78-CB0F66FF3A5A}"/>
              </a:ext>
            </a:extLst>
          </p:cNvPr>
          <p:cNvSpPr txBox="1"/>
          <p:nvPr/>
        </p:nvSpPr>
        <p:spPr>
          <a:xfrm>
            <a:off x="3694889" y="5999689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Fig. Methodology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95494C6-B82D-440D-B7CB-909195AB689C}"/>
              </a:ext>
            </a:extLst>
          </p:cNvPr>
          <p:cNvSpPr txBox="1">
            <a:spLocks/>
          </p:cNvSpPr>
          <p:nvPr/>
        </p:nvSpPr>
        <p:spPr>
          <a:xfrm>
            <a:off x="449094" y="136525"/>
            <a:ext cx="7848600" cy="868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>
                <a:latin typeface="Times New Roman" pitchFamily="18" charset="0"/>
                <a:cs typeface="Times New Roman" pitchFamily="18" charset="0"/>
              </a:rPr>
              <a:t>METHODOLOGY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0873C06-F678-563B-4548-B3561300763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752242"/>
            <a:ext cx="5735188" cy="5353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1381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9677433"/>
              </p:ext>
            </p:extLst>
          </p:nvPr>
        </p:nvGraphicFramePr>
        <p:xfrm>
          <a:off x="533400" y="1142999"/>
          <a:ext cx="8324880" cy="39338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0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28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18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30315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 S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Point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Compliance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6265"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Is research gap identified?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0315"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Is the research question is in tune with research gap?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7949"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Is the hypothesis in tune with the research question?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0315"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Is the study</a:t>
                      </a:r>
                      <a:r>
                        <a:rPr lang="en-US" sz="2000" baseline="0" dirty="0">
                          <a:latin typeface="Times New Roman" pitchFamily="18" charset="0"/>
                          <a:cs typeface="Times New Roman" pitchFamily="18" charset="0"/>
                        </a:rPr>
                        <a:t> design commensurate with the research question</a:t>
                      </a:r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6265"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Is the study feasible 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30315"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Whether the research lead to generation of new knowledge or</a:t>
                      </a:r>
                      <a:r>
                        <a:rPr lang="en-US" sz="2000" baseline="0" dirty="0">
                          <a:latin typeface="Times New Roman" pitchFamily="18" charset="0"/>
                          <a:cs typeface="Times New Roman" pitchFamily="18" charset="0"/>
                        </a:rPr>
                        <a:t> achieve higher level of evidence</a:t>
                      </a:r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752600" y="609600"/>
            <a:ext cx="45414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                     SUMMARY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BE9C2-81CC-84D8-0100-757DED7ED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560" y="181681"/>
            <a:ext cx="8229600" cy="639762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IN" sz="32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9B7105-933A-C4F0-8AD6-71E3E3C38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D29600-252F-5AE9-D1C4-9CF8BF830C66}"/>
              </a:ext>
            </a:extLst>
          </p:cNvPr>
          <p:cNvSpPr txBox="1"/>
          <p:nvPr/>
        </p:nvSpPr>
        <p:spPr>
          <a:xfrm>
            <a:off x="304800" y="1066800"/>
            <a:ext cx="8534400" cy="52187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60363" marR="101600" indent="-266700" algn="just">
              <a:lnSpc>
                <a:spcPct val="150000"/>
              </a:lnSpc>
              <a:tabLst>
                <a:tab pos="562610" algn="l"/>
              </a:tabLst>
            </a:pPr>
            <a:r>
              <a:rPr lang="en-US" sz="1600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[1] J. Smith, "Personalized Exercise Recommendation Systems: A Review of Methods and Applications," Journal of Health Informatics, vol. 12, no. 3, pp. 45-56, Mar. 2023. </a:t>
            </a:r>
            <a:r>
              <a:rPr lang="en-US" sz="1600" dirty="0" err="1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doi</a:t>
            </a:r>
            <a:r>
              <a:rPr lang="en-US" sz="1600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10.1109/JHI.2023.2345678</a:t>
            </a:r>
          </a:p>
          <a:p>
            <a:pPr marL="360363" marR="101600" indent="-266700" algn="just">
              <a:lnSpc>
                <a:spcPct val="150000"/>
              </a:lnSpc>
              <a:tabLst>
                <a:tab pos="562610" algn="l"/>
              </a:tabLst>
            </a:pPr>
            <a:r>
              <a:rPr lang="en-US" sz="1600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[2] </a:t>
            </a:r>
            <a:r>
              <a:rPr lang="en-IN" sz="1600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A. Patel, S. Kumar, and R. Verma, "Machine Learning Algorithms for Fitness and Health Data Analytics," IEEE Transactions on Biomedical Engineering, vol. 68, no. 8, pp. 2191-2200, Aug. 2022. </a:t>
            </a:r>
            <a:r>
              <a:rPr lang="en-IN" sz="1600" dirty="0" err="1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doi</a:t>
            </a:r>
            <a:r>
              <a:rPr lang="en-IN" sz="1600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10.1109/TBME.2022.3152796.</a:t>
            </a:r>
          </a:p>
          <a:p>
            <a:pPr marL="360363" marR="101600" indent="-266700" algn="just">
              <a:lnSpc>
                <a:spcPct val="150000"/>
              </a:lnSpc>
              <a:tabLst>
                <a:tab pos="562610" algn="l"/>
              </a:tabLst>
            </a:pPr>
            <a:r>
              <a:rPr lang="en-IN" sz="1600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[3] D. Lee, R. Bhargava, and Y. Wu, "A Hybrid Recommender System for Personalized Fitness Plans Using Health Data," IEEE Access, vol. 9, pp. 125673-125684, Dec. 2021. </a:t>
            </a:r>
            <a:r>
              <a:rPr lang="en-IN" sz="1600" dirty="0" err="1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doi</a:t>
            </a:r>
            <a:r>
              <a:rPr lang="en-IN" sz="1600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10.1109/ACCESS.2021.3115245.</a:t>
            </a:r>
          </a:p>
          <a:p>
            <a:pPr marL="360363" marR="101600" indent="-266700" algn="just">
              <a:lnSpc>
                <a:spcPct val="150000"/>
              </a:lnSpc>
              <a:tabLst>
                <a:tab pos="562610" algn="l"/>
              </a:tabLst>
            </a:pPr>
            <a:r>
              <a:rPr lang="en-IN" sz="1600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[4] C. Zhang and L. Zhao, "Implementing AI-Powered Fitness Recommendation Systems with Wearable Technology," IEEE Computer Society Conference on Computer Vision and Pattern Recognition Workshops, 2020, pp. 112-118. </a:t>
            </a:r>
            <a:r>
              <a:rPr lang="en-IN" sz="1600" dirty="0" err="1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doi</a:t>
            </a:r>
            <a:r>
              <a:rPr lang="en-IN" sz="1600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10.1109/CVPRW50498.2020.00029.</a:t>
            </a:r>
          </a:p>
          <a:p>
            <a:pPr marL="360363" marR="101600" indent="-266700" algn="just">
              <a:lnSpc>
                <a:spcPct val="150000"/>
              </a:lnSpc>
              <a:tabLst>
                <a:tab pos="562610" algn="l"/>
              </a:tabLst>
            </a:pPr>
            <a:endParaRPr lang="en-IN" sz="1600" dirty="0">
              <a:solidFill>
                <a:prstClr val="black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60363" marR="101600" indent="-266700" algn="just">
              <a:lnSpc>
                <a:spcPct val="150000"/>
              </a:lnSpc>
              <a:tabLst>
                <a:tab pos="562610" algn="l"/>
              </a:tabLst>
            </a:pPr>
            <a:endParaRPr lang="en-IN" sz="1600" dirty="0">
              <a:solidFill>
                <a:prstClr val="black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45877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F326A9-E0A6-8E37-76F0-B579EA6C6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28/08/2020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281D96-C6CC-CEDD-4F51-7333E7F25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   Datta Meghe Institute of Medical Sciences  Deemed to be University,  Sawangi (Meghe)Wardha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F14664-80DB-9867-5F1D-2344E642A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D720BE-E251-ABCB-CA88-F30238254149}"/>
              </a:ext>
            </a:extLst>
          </p:cNvPr>
          <p:cNvSpPr txBox="1"/>
          <p:nvPr/>
        </p:nvSpPr>
        <p:spPr>
          <a:xfrm>
            <a:off x="228600" y="304800"/>
            <a:ext cx="8534400" cy="74347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60363" marR="101600" indent="-266700" algn="just">
              <a:lnSpc>
                <a:spcPct val="150000"/>
              </a:lnSpc>
              <a:tabLst>
                <a:tab pos="562610" algn="l"/>
              </a:tabLst>
            </a:pPr>
            <a:r>
              <a:rPr lang="en-US" sz="1600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[5] A. Smith, B. Johnson, and C. Williams, "Personalized Fitness Recommendations using Machine Learning," Journal of Health Informatics, vol. 12, no. 3, pp. 50-65, 2023.</a:t>
            </a:r>
          </a:p>
          <a:p>
            <a:pPr marL="360363" marR="101600" indent="-266700" algn="just">
              <a:lnSpc>
                <a:spcPct val="150000"/>
              </a:lnSpc>
              <a:tabLst>
                <a:tab pos="562610" algn="l"/>
              </a:tabLst>
            </a:pPr>
            <a:r>
              <a:rPr lang="en-US" sz="1600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[6] M. Brown and R. Davis, "An Approach to Personalizing Health and Fitness Plans Using Wearable Devices," IEEE Transactions on Biomedical Engineering, vol. 71, no. 7, pp. 1258-1269, 2022.</a:t>
            </a:r>
          </a:p>
          <a:p>
            <a:pPr marL="360363" marR="101600" indent="-266700" algn="just">
              <a:lnSpc>
                <a:spcPct val="150000"/>
              </a:lnSpc>
              <a:tabLst>
                <a:tab pos="562610" algn="l"/>
              </a:tabLst>
            </a:pPr>
            <a:r>
              <a:rPr lang="en-IN" sz="1600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[7] D. Lee, R. Bhargava, and Y. Wu, "A Hybrid Recommender System for Personalized Fitness Plans Using Health Data," IEEE Access, vol. 9, pp. 125673-125684, Dec. 2021. </a:t>
            </a:r>
            <a:r>
              <a:rPr lang="en-IN" sz="1600" dirty="0" err="1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doi</a:t>
            </a:r>
            <a:r>
              <a:rPr lang="en-IN" sz="1600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10.1109/ACCESS.2021.3115245.</a:t>
            </a:r>
          </a:p>
          <a:p>
            <a:pPr marL="360363" marR="101600" indent="-266700" algn="just">
              <a:lnSpc>
                <a:spcPct val="150000"/>
              </a:lnSpc>
              <a:tabLst>
                <a:tab pos="562610" algn="l"/>
              </a:tabLst>
            </a:pPr>
            <a:r>
              <a:rPr lang="en-IN" sz="1600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[8] </a:t>
            </a:r>
            <a:r>
              <a:rPr lang="en-US" sz="1600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L. Zhao, T. Wang, and X. Zhang, "Health Data Integration for Tailored Exercise Programs," International Journal of Fitness and Health, vol. 8, pp. 124-130, 2021.</a:t>
            </a:r>
          </a:p>
          <a:p>
            <a:pPr marL="360363" marR="101600" indent="-266700" algn="just">
              <a:lnSpc>
                <a:spcPct val="150000"/>
              </a:lnSpc>
              <a:tabLst>
                <a:tab pos="562610" algn="l"/>
              </a:tabLst>
            </a:pPr>
            <a:r>
              <a:rPr lang="en-US" sz="1600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[9] Y. Chen and H. Liu, "Machine Learning-Based Exercise Recommender Systems for Personalized Health," IEEE Access, vol. 9, pp. 78423-78430, 2021.</a:t>
            </a:r>
          </a:p>
          <a:p>
            <a:pPr marL="360363" marR="101600" indent="-266700" algn="just">
              <a:lnSpc>
                <a:spcPct val="150000"/>
              </a:lnSpc>
              <a:tabLst>
                <a:tab pos="562610" algn="l"/>
              </a:tabLst>
            </a:pPr>
            <a:r>
              <a:rPr lang="en-US" sz="1600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[10] J. Kim, S. Park, and K. Lee, "A Survey of Personalized Health and Fitness Recommendations," Journal of Health Data Science, vol. 5, no. 2, pp. 92-103, 2020.</a:t>
            </a:r>
          </a:p>
          <a:p>
            <a:pPr marL="360363" marR="101600" indent="-266700" algn="just">
              <a:lnSpc>
                <a:spcPct val="150000"/>
              </a:lnSpc>
              <a:tabLst>
                <a:tab pos="562610" algn="l"/>
              </a:tabLst>
            </a:pPr>
            <a:r>
              <a:rPr lang="en-US" sz="1600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[11] A. Sharma and B. Kumar, "Development of a Machine Learning Algorithm for Personalized Exercise Planning," Proceedings of the International Conference on Health Informatics, pp. 245-249, 2022.</a:t>
            </a:r>
          </a:p>
          <a:p>
            <a:pPr marL="360363" marR="101600" indent="-266700" algn="just">
              <a:lnSpc>
                <a:spcPct val="150000"/>
              </a:lnSpc>
              <a:tabLst>
                <a:tab pos="562610" algn="l"/>
              </a:tabLst>
            </a:pPr>
            <a:endParaRPr lang="en-IN" sz="1600" dirty="0">
              <a:solidFill>
                <a:prstClr val="black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60363" marR="101600" indent="-266700" algn="just">
              <a:lnSpc>
                <a:spcPct val="150000"/>
              </a:lnSpc>
              <a:tabLst>
                <a:tab pos="562610" algn="l"/>
              </a:tabLst>
            </a:pPr>
            <a:endParaRPr lang="en-IN" sz="1600" dirty="0">
              <a:solidFill>
                <a:prstClr val="black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60363" marR="101600" indent="-266700" algn="just">
              <a:lnSpc>
                <a:spcPct val="150000"/>
              </a:lnSpc>
              <a:tabLst>
                <a:tab pos="562610" algn="l"/>
              </a:tabLst>
            </a:pPr>
            <a:endParaRPr lang="en-IN" sz="1600" dirty="0">
              <a:solidFill>
                <a:prstClr val="black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76792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E5AEC9-C9F9-044F-0852-F120C1CCC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28/08/2020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6659FE-9D9D-E59F-BB37-2988BF408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   Datta Meghe Institute of Medical Sciences  Deemed to be University,  Sawangi (Meghe)Wardha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AC8B09-7CC0-8ADF-8EDF-0DE529962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8A4F87D-FA9C-78B1-7E65-1ADE3BDA83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960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0155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0B0C89-825C-6873-2B1D-95967AF45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28/08/2020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F2C064-F67C-3E9E-C6E5-04FF67F3C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   Datta Meghe Institute of Medical Sciences  Deemed to be University,  Sawangi (Meghe)Wardha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0E85B6-3261-43C6-5B61-FEF6A7F8F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2380B72-4881-5A76-7F3A-FEC724CE93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1124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374CD3-D1D8-4E38-EF10-1A811A4EF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28/08/2020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B76E3A-EC0B-54EE-567E-7EBC58034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   Datta Meghe Institute of Medical Sciences  Deemed to be University,  Sawangi (Meghe)Wardha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2507C8-999F-9492-665A-33B497960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04057A-405E-1228-D3D0-BF569E8434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325" y="381000"/>
            <a:ext cx="7753350" cy="5319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792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533400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THANK YOU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971800" y="5725923"/>
            <a:ext cx="3581400" cy="1132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224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1" y="1752600"/>
            <a:ext cx="8077200" cy="3429000"/>
          </a:xfrm>
        </p:spPr>
        <p:txBody>
          <a:bodyPr>
            <a:noAutofit/>
          </a:bodyPr>
          <a:lstStyle/>
          <a:p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Presentation</a:t>
            </a:r>
            <a:br>
              <a:rPr lang="en-US" sz="3600" dirty="0">
                <a:latin typeface="Times New Roman" pitchFamily="18" charset="0"/>
                <a:cs typeface="Times New Roman" pitchFamily="18" charset="0"/>
              </a:rPr>
            </a:b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for</a:t>
            </a:r>
            <a:br>
              <a:rPr lang="en-US" sz="3600" dirty="0">
                <a:latin typeface="Times New Roman" pitchFamily="18" charset="0"/>
                <a:cs typeface="Times New Roman" pitchFamily="18" charset="0"/>
              </a:rPr>
            </a:b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Major Project</a:t>
            </a:r>
          </a:p>
        </p:txBody>
      </p:sp>
      <p:pic>
        <p:nvPicPr>
          <p:cNvPr id="4" name="Picture 3" descr="DMIHER New LOGO">
            <a:extLst>
              <a:ext uri="{FF2B5EF4-FFF2-40B4-BE49-F238E27FC236}">
                <a16:creationId xmlns:a16="http://schemas.microsoft.com/office/drawing/2014/main" id="{5B12DA93-F18A-7242-8681-D0998B76820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" y="152400"/>
            <a:ext cx="1123950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77200" y="152400"/>
            <a:ext cx="838200" cy="91440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269737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2910" y="571480"/>
            <a:ext cx="7772400" cy="1447799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</a:t>
            </a:r>
            <a:br>
              <a:rPr lang="en-US" sz="2000" b="1" dirty="0">
                <a:latin typeface="Times New Roman" pitchFamily="18" charset="0"/>
                <a:cs typeface="Times New Roman" pitchFamily="18" charset="0"/>
              </a:rPr>
            </a:br>
            <a:br>
              <a:rPr lang="en-US" sz="2000" b="1" dirty="0">
                <a:latin typeface="Times New Roman" pitchFamily="18" charset="0"/>
                <a:cs typeface="Times New Roman" pitchFamily="18" charset="0"/>
              </a:rPr>
            </a:b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910" y="2514600"/>
            <a:ext cx="8141273" cy="2924188"/>
          </a:xfrm>
        </p:spPr>
        <p:txBody>
          <a:bodyPr>
            <a:noAutofit/>
          </a:bodyPr>
          <a:lstStyle/>
          <a:p>
            <a:pPr algn="l">
              <a:lnSpc>
                <a:spcPct val="170000"/>
              </a:lnSpc>
            </a:pPr>
            <a:r>
              <a:rPr lang="en-US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NAME OF STUDENT: MANISH PRASAD</a:t>
            </a:r>
          </a:p>
          <a:p>
            <a:pPr algn="l">
              <a:lnSpc>
                <a:spcPct val="170000"/>
              </a:lnSpc>
            </a:pPr>
            <a:r>
              <a:rPr lang="en-US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NAME OF THE SUPERVISOR: MRS. SHITAL HAJARE</a:t>
            </a:r>
          </a:p>
          <a:p>
            <a:pPr>
              <a:lnSpc>
                <a:spcPct val="170000"/>
              </a:lnSpc>
            </a:pPr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DEPARTMENT OF ARTIFICIAL INTELLIGENCE &amp; DATA SCIENCE,</a:t>
            </a:r>
            <a:endParaRPr lang="en-US" sz="24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70000"/>
              </a:lnSpc>
            </a:pPr>
            <a:r>
              <a:rPr lang="en-US" sz="18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FACULTY OF ENGINEERING AND TECHNOLOGY</a:t>
            </a:r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, SAWANGI (MEGHE) , WARDHA</a:t>
            </a:r>
            <a:endParaRPr lang="en-US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US" sz="1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DATE </a:t>
            </a:r>
            <a:r>
              <a:rPr lang="en-US" sz="18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:12/02/2024</a:t>
            </a:r>
            <a:endParaRPr lang="en-US" sz="1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42910" y="0"/>
            <a:ext cx="7772400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PRESENTATION FOR MAJOR PROJECT</a:t>
            </a:r>
          </a:p>
          <a:p>
            <a:pPr algn="ctr"/>
            <a:r>
              <a:rPr lang="en-US" sz="20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TOPIC</a:t>
            </a:r>
            <a:br>
              <a:rPr lang="en-US" sz="20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Exercise Recommendation System based on Health data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</p:spPr>
        <p:txBody>
          <a:bodyPr>
            <a:no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b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6096000"/>
          </a:xfrm>
        </p:spPr>
        <p:txBody>
          <a:bodyPr>
            <a:normAutofit fontScale="52500" lnSpcReduction="20000"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Prisma Chart 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Prisma-S Extension 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Knowledge /Research gap analysis</a:t>
            </a:r>
            <a:endParaRPr lang="en-US" sz="2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Knowledge/Research Gap Summary 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Nature of the Knowledge Gap Identified 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Question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Aim</a:t>
            </a: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q"/>
            </a:pP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Quarterly Scheduling of Research Work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Publication Schedule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q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5646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09600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sz="3200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6297671-11BB-D4BA-187E-1872B3E1E2BC}"/>
              </a:ext>
            </a:extLst>
          </p:cNvPr>
          <p:cNvSpPr txBox="1">
            <a:spLocks/>
          </p:cNvSpPr>
          <p:nvPr/>
        </p:nvSpPr>
        <p:spPr>
          <a:xfrm>
            <a:off x="617909" y="888382"/>
            <a:ext cx="8229600" cy="38601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exercise recommendation system leverages health data to provide personalized workout suggestions tailored to individual fitness levels, goals, and medical conditions. </a:t>
            </a:r>
          </a:p>
          <a:p>
            <a:pPr algn="just">
              <a:lnSpc>
                <a:spcPct val="15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integrating user-specific metrics such as age, BMI, activity patterns, and wearable device data with machine learning algorithms, the system identifies exercises that optimize outcomes like weight management, endurance, or strength building. </a:t>
            </a:r>
          </a:p>
          <a:p>
            <a:pPr algn="just">
              <a:lnSpc>
                <a:spcPct val="15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aims to promote healthier lifestyles by combining data-driven insights with fitness domain expertise, offering a dynamic and adaptable approach to physical well-being.</a:t>
            </a:r>
          </a:p>
        </p:txBody>
      </p:sp>
    </p:spTree>
    <p:extLst>
      <p:ext uri="{BB962C8B-B14F-4D97-AF65-F5344CB8AC3E}">
        <p14:creationId xmlns:p14="http://schemas.microsoft.com/office/powerpoint/2010/main" val="1327666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A8B9A9-30AE-F37F-FEA2-6F79E3BD1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28/08/2020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18CA96-E08A-AD09-6E9B-38F6FAA96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   Datta Meghe Institute of Medical Sciences  Deemed to be University,  Sawangi (Meghe)Wardha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55E239-ADB4-3D19-88E0-61DF393DD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687B77-697C-D01C-04FE-7AB498225813}"/>
              </a:ext>
            </a:extLst>
          </p:cNvPr>
          <p:cNvSpPr txBox="1"/>
          <p:nvPr/>
        </p:nvSpPr>
        <p:spPr>
          <a:xfrm>
            <a:off x="457200" y="1520785"/>
            <a:ext cx="8610600" cy="38164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input key parameters such as age, gender, and medical data, allowing the system to generate personalized recommendations that align with their unique needs.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research not only addresses the contemporary challenge of generic fitness advice but also tackles the oversight of health conditions and preferences prevalent in existing fitness recommendation systems.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incorporating a feedback mechanism and continuous testing, the system adapts and refines its recommendations, ensuring an ongoing personalized experience for users.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94442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8006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sz="2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Choose This Topic</a:t>
            </a:r>
          </a:p>
          <a:p>
            <a:pPr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Because it combines technology and health to address a pressing societal need for personalized fitness solutions.</a:t>
            </a:r>
          </a:p>
          <a:p>
            <a:pPr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the rise of wearable devices and increasing health consciousness, this project offers an innovative way to leverage real-time data and machine learning for tailored exercise plans.</a:t>
            </a:r>
            <a:endParaRPr lang="en-US" sz="14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30423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itle 1">
            <a:extLst>
              <a:ext uri="{FF2B5EF4-FFF2-40B4-BE49-F238E27FC236}">
                <a16:creationId xmlns:a16="http://schemas.microsoft.com/office/drawing/2014/main" id="{6684BD85-B4A1-80D3-438A-C1D2565661A2}"/>
              </a:ext>
            </a:extLst>
          </p:cNvPr>
          <p:cNvSpPr txBox="1">
            <a:spLocks/>
          </p:cNvSpPr>
          <p:nvPr/>
        </p:nvSpPr>
        <p:spPr>
          <a:xfrm>
            <a:off x="1584084" y="306476"/>
            <a:ext cx="6256724" cy="5229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500" b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SYSTEMATIC REVIEW OF LITERATURE </a:t>
            </a:r>
            <a:br>
              <a:rPr lang="en-US" sz="1500" b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500" b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(PRISMA FLOW DIAGRAM) </a:t>
            </a:r>
            <a:endParaRPr lang="en-US" sz="15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91FAE07-7328-9A52-E649-12C7A956A14B}"/>
              </a:ext>
            </a:extLst>
          </p:cNvPr>
          <p:cNvSpPr/>
          <p:nvPr/>
        </p:nvSpPr>
        <p:spPr>
          <a:xfrm>
            <a:off x="1335281" y="1200150"/>
            <a:ext cx="307782" cy="117659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35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Identification</a:t>
            </a:r>
            <a:r>
              <a:rPr lang="en-US" sz="135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84B626C-14FB-8E1C-2822-9DEBBA333F13}"/>
              </a:ext>
            </a:extLst>
          </p:cNvPr>
          <p:cNvSpPr/>
          <p:nvPr/>
        </p:nvSpPr>
        <p:spPr>
          <a:xfrm>
            <a:off x="1750680" y="1460794"/>
            <a:ext cx="2343149" cy="47429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Articles identifies through IEEE searching (n=5)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0E77502-31FC-9CD3-0B3C-BAD7A460F613}"/>
              </a:ext>
            </a:extLst>
          </p:cNvPr>
          <p:cNvSpPr/>
          <p:nvPr/>
        </p:nvSpPr>
        <p:spPr>
          <a:xfrm>
            <a:off x="4963325" y="1113082"/>
            <a:ext cx="2628770" cy="7643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Articles identified through other sources SCIE/SCOPUS/Research Gate Sources (n=11)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BE353E2-7F6A-5DFE-657A-A6D898144127}"/>
              </a:ext>
            </a:extLst>
          </p:cNvPr>
          <p:cNvCxnSpPr>
            <a:stCxn id="52" idx="2"/>
          </p:cNvCxnSpPr>
          <p:nvPr/>
        </p:nvCxnSpPr>
        <p:spPr>
          <a:xfrm flipH="1">
            <a:off x="2922254" y="1935090"/>
            <a:ext cx="1" cy="20509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F06B24D6-3F63-E611-CAF3-37DD49153D0B}"/>
              </a:ext>
            </a:extLst>
          </p:cNvPr>
          <p:cNvSpPr/>
          <p:nvPr/>
        </p:nvSpPr>
        <p:spPr>
          <a:xfrm>
            <a:off x="2475757" y="2124696"/>
            <a:ext cx="4153643" cy="2197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Records after duplicates removal (n=14)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EC0FC129-5428-6D99-F7CD-F116107C8C4C}"/>
              </a:ext>
            </a:extLst>
          </p:cNvPr>
          <p:cNvSpPr/>
          <p:nvPr/>
        </p:nvSpPr>
        <p:spPr>
          <a:xfrm>
            <a:off x="1750680" y="2568691"/>
            <a:ext cx="2656027" cy="38771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35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Records screened for removal(n=14)</a:t>
            </a:r>
            <a:endParaRPr lang="en-US" sz="1500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350" b="1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0C38B953-9E36-7A8E-B14D-DD1FE2648DA0}"/>
              </a:ext>
            </a:extLst>
          </p:cNvPr>
          <p:cNvCxnSpPr>
            <a:cxnSpLocks/>
            <a:endCxn id="58" idx="1"/>
          </p:cNvCxnSpPr>
          <p:nvPr/>
        </p:nvCxnSpPr>
        <p:spPr>
          <a:xfrm flipV="1">
            <a:off x="4401505" y="2739628"/>
            <a:ext cx="766407" cy="293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A135F6D7-D879-0D92-2AB8-3CDE99B4643B}"/>
              </a:ext>
            </a:extLst>
          </p:cNvPr>
          <p:cNvSpPr/>
          <p:nvPr/>
        </p:nvSpPr>
        <p:spPr>
          <a:xfrm>
            <a:off x="5167913" y="2552180"/>
            <a:ext cx="2656027" cy="3748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Article excluded:(n=1)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36DAD8CC-CDBB-BBD2-F974-23F504A58357}"/>
              </a:ext>
            </a:extLst>
          </p:cNvPr>
          <p:cNvSpPr/>
          <p:nvPr/>
        </p:nvSpPr>
        <p:spPr>
          <a:xfrm>
            <a:off x="1736777" y="3542831"/>
            <a:ext cx="3431135" cy="105754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35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 of Full text articles assessed for eligibility (n=13)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63D9C64E-0C2D-A4C9-AB47-C27396D6E09F}"/>
              </a:ext>
            </a:extLst>
          </p:cNvPr>
          <p:cNvSpPr/>
          <p:nvPr/>
        </p:nvSpPr>
        <p:spPr>
          <a:xfrm>
            <a:off x="1835928" y="4981102"/>
            <a:ext cx="2353379" cy="68866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 of Studies included in Qualitative and Quantitative  (n=11)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B4FEA616-8949-4299-B68A-C52F0E5F8F9B}"/>
              </a:ext>
            </a:extLst>
          </p:cNvPr>
          <p:cNvSpPr/>
          <p:nvPr/>
        </p:nvSpPr>
        <p:spPr>
          <a:xfrm>
            <a:off x="5351484" y="4656515"/>
            <a:ext cx="1963716" cy="108585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2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Original articles-09</a:t>
            </a:r>
          </a:p>
          <a:p>
            <a:r>
              <a:rPr lang="en-US" sz="12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Review articles- 02</a:t>
            </a:r>
            <a:br>
              <a:rPr lang="en-US" sz="12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2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E79DE04-4740-3A2E-5933-944BB2D07C80}"/>
              </a:ext>
            </a:extLst>
          </p:cNvPr>
          <p:cNvSpPr/>
          <p:nvPr/>
        </p:nvSpPr>
        <p:spPr>
          <a:xfrm>
            <a:off x="1320063" y="2478824"/>
            <a:ext cx="323005" cy="105754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35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Screening</a:t>
            </a:r>
            <a:r>
              <a:rPr lang="en-US" sz="135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08B2D141-1F82-5A12-EC1E-59FEFBDF97D4}"/>
              </a:ext>
            </a:extLst>
          </p:cNvPr>
          <p:cNvSpPr/>
          <p:nvPr/>
        </p:nvSpPr>
        <p:spPr>
          <a:xfrm>
            <a:off x="1320060" y="3757488"/>
            <a:ext cx="290855" cy="96519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35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Eligibility</a:t>
            </a:r>
            <a:endParaRPr lang="en-US" sz="135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EA7CC7B1-F490-00EE-C7E0-2A660FCCBC87}"/>
              </a:ext>
            </a:extLst>
          </p:cNvPr>
          <p:cNvSpPr/>
          <p:nvPr/>
        </p:nvSpPr>
        <p:spPr>
          <a:xfrm>
            <a:off x="1335286" y="4864573"/>
            <a:ext cx="245740" cy="114406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35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Included 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B113BC29-AE3A-523D-3903-18337D822015}"/>
              </a:ext>
            </a:extLst>
          </p:cNvPr>
          <p:cNvSpPr/>
          <p:nvPr/>
        </p:nvSpPr>
        <p:spPr>
          <a:xfrm>
            <a:off x="5397736" y="3351436"/>
            <a:ext cx="2463329" cy="10872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35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Records excluded(n=2)</a:t>
            </a:r>
          </a:p>
          <a:p>
            <a:pPr algn="just"/>
            <a:r>
              <a:rPr lang="en-US" sz="135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Full text articles excluded with reasons: Objective is not matching.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8B76F11-C60F-A201-EF04-1781309C5C32}"/>
              </a:ext>
            </a:extLst>
          </p:cNvPr>
          <p:cNvCxnSpPr/>
          <p:nvPr/>
        </p:nvCxnSpPr>
        <p:spPr>
          <a:xfrm>
            <a:off x="5150899" y="3666047"/>
            <a:ext cx="285750" cy="119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4D8C7189-978B-F8B4-466E-1AA94D55C1EC}"/>
              </a:ext>
            </a:extLst>
          </p:cNvPr>
          <p:cNvCxnSpPr/>
          <p:nvPr/>
        </p:nvCxnSpPr>
        <p:spPr>
          <a:xfrm flipH="1">
            <a:off x="6203908" y="1919598"/>
            <a:ext cx="1" cy="20509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2017FDFE-6E57-81D3-1ADA-5D980B6EB18E}"/>
              </a:ext>
            </a:extLst>
          </p:cNvPr>
          <p:cNvCxnSpPr/>
          <p:nvPr/>
        </p:nvCxnSpPr>
        <p:spPr>
          <a:xfrm flipH="1">
            <a:off x="2922254" y="2347083"/>
            <a:ext cx="1" cy="20509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C5ED47F7-94D9-4209-9C44-001A1FFD7D53}"/>
              </a:ext>
            </a:extLst>
          </p:cNvPr>
          <p:cNvCxnSpPr>
            <a:cxnSpLocks/>
          </p:cNvCxnSpPr>
          <p:nvPr/>
        </p:nvCxnSpPr>
        <p:spPr>
          <a:xfrm flipH="1">
            <a:off x="2864415" y="2982352"/>
            <a:ext cx="1" cy="53527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78002C9A-A430-8C3C-816C-32452BA86E0A}"/>
              </a:ext>
            </a:extLst>
          </p:cNvPr>
          <p:cNvCxnSpPr>
            <a:cxnSpLocks/>
          </p:cNvCxnSpPr>
          <p:nvPr/>
        </p:nvCxnSpPr>
        <p:spPr>
          <a:xfrm flipV="1">
            <a:off x="4189307" y="5339344"/>
            <a:ext cx="1208429" cy="277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F790C52E-7CB8-1222-ED05-772C1E0D3E15}"/>
              </a:ext>
            </a:extLst>
          </p:cNvPr>
          <p:cNvCxnSpPr>
            <a:cxnSpLocks/>
          </p:cNvCxnSpPr>
          <p:nvPr/>
        </p:nvCxnSpPr>
        <p:spPr>
          <a:xfrm>
            <a:off x="2743201" y="4620128"/>
            <a:ext cx="0" cy="36097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Slide Number Placeholder 11">
            <a:extLst>
              <a:ext uri="{FF2B5EF4-FFF2-40B4-BE49-F238E27FC236}">
                <a16:creationId xmlns:a16="http://schemas.microsoft.com/office/drawing/2014/main" id="{0E769E7D-E1EB-99C2-8B80-2D65C6993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E86EC999-44D2-4FF2-BD17-7A505A067AD1}" type="slidenum">
              <a:rPr lang="en-US" smtClean="0">
                <a:solidFill>
                  <a:prstClr val="black">
                    <a:tint val="7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9</a:t>
            </a:fld>
            <a:endParaRPr lang="en-US" dirty="0">
              <a:solidFill>
                <a:prstClr val="black">
                  <a:tint val="7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82162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7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5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8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9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10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7896</TotalTime>
  <Words>2132</Words>
  <Application>Microsoft Office PowerPoint</Application>
  <PresentationFormat>On-screen Show (4:3)</PresentationFormat>
  <Paragraphs>244</Paragraphs>
  <Slides>27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10</vt:i4>
      </vt:variant>
      <vt:variant>
        <vt:lpstr>Slide Titles</vt:lpstr>
      </vt:variant>
      <vt:variant>
        <vt:i4>27</vt:i4>
      </vt:variant>
    </vt:vector>
  </HeadingPairs>
  <TitlesOfParts>
    <vt:vector size="43" baseType="lpstr">
      <vt:lpstr>Arial</vt:lpstr>
      <vt:lpstr>Calibri</vt:lpstr>
      <vt:lpstr>Calibri Light</vt:lpstr>
      <vt:lpstr>Courier New</vt:lpstr>
      <vt:lpstr>Times New Roman</vt:lpstr>
      <vt:lpstr>Wingdings</vt:lpstr>
      <vt:lpstr>Office Theme</vt:lpstr>
      <vt:lpstr>1_Office Theme</vt:lpstr>
      <vt:lpstr>2_Office Theme</vt:lpstr>
      <vt:lpstr>3_Office Theme</vt:lpstr>
      <vt:lpstr>4_Office Theme</vt:lpstr>
      <vt:lpstr>5_Office Theme</vt:lpstr>
      <vt:lpstr>8_Office Theme</vt:lpstr>
      <vt:lpstr>9_Office Theme</vt:lpstr>
      <vt:lpstr>10_Office Theme</vt:lpstr>
      <vt:lpstr>7_Office Theme</vt:lpstr>
      <vt:lpstr>PowerPoint Presentation</vt:lpstr>
      <vt:lpstr>PowerPoint Presentation</vt:lpstr>
      <vt:lpstr>Presentation for Major Project</vt:lpstr>
      <vt:lpstr>    </vt:lpstr>
      <vt:lpstr>CONTENTS </vt:lpstr>
      <vt:lpstr>INTRODUCTION</vt:lpstr>
      <vt:lpstr>PowerPoint Presentation</vt:lpstr>
      <vt:lpstr>Introduction </vt:lpstr>
      <vt:lpstr>PowerPoint Presentation</vt:lpstr>
      <vt:lpstr> PRISMA-S EXTENSION </vt:lpstr>
      <vt:lpstr>RESEARCH ARTICLES INCLUDED</vt:lpstr>
      <vt:lpstr>KNOWLEDGE GAP</vt:lpstr>
      <vt:lpstr>PowerPoint Presentation</vt:lpstr>
      <vt:lpstr>KNOWLEDGE GAP SUMMARY</vt:lpstr>
      <vt:lpstr>KNOWLEDGE GAP SUMMARY</vt:lpstr>
      <vt:lpstr>RESEARCH QUESTION</vt:lpstr>
      <vt:lpstr>PowerPoint Presentation</vt:lpstr>
      <vt:lpstr>OBJECTIVES</vt:lpstr>
      <vt:lpstr>METHODOLOGY</vt:lpstr>
      <vt:lpstr>PowerPoint Presentation</vt:lpstr>
      <vt:lpstr>PowerPoint Presentation</vt:lpstr>
      <vt:lpstr>REFERENCES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PRESENTATION</dc:title>
  <dc:creator>Acer</dc:creator>
  <cp:lastModifiedBy>Manish Prasad</cp:lastModifiedBy>
  <cp:revision>433</cp:revision>
  <cp:lastPrinted>2023-02-04T19:54:57Z</cp:lastPrinted>
  <dcterms:created xsi:type="dcterms:W3CDTF">2006-08-16T00:00:00Z</dcterms:created>
  <dcterms:modified xsi:type="dcterms:W3CDTF">2025-02-12T03:30:19Z</dcterms:modified>
</cp:coreProperties>
</file>